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8" r:id="rId4"/>
    <p:sldId id="273" r:id="rId5"/>
    <p:sldId id="279" r:id="rId6"/>
    <p:sldId id="265" r:id="rId7"/>
    <p:sldId id="282" r:id="rId8"/>
    <p:sldId id="280" r:id="rId9"/>
    <p:sldId id="268" r:id="rId10"/>
    <p:sldId id="288" r:id="rId11"/>
    <p:sldId id="269" r:id="rId12"/>
    <p:sldId id="270" r:id="rId13"/>
    <p:sldId id="272" r:id="rId14"/>
    <p:sldId id="275" r:id="rId15"/>
    <p:sldId id="260" r:id="rId16"/>
    <p:sldId id="276" r:id="rId17"/>
    <p:sldId id="277" r:id="rId18"/>
    <p:sldId id="287" r:id="rId19"/>
    <p:sldId id="289" r:id="rId20"/>
    <p:sldId id="285" r:id="rId21"/>
    <p:sldId id="286" r:id="rId2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Sus" initials="D" lastIdx="2" clrIdx="0">
    <p:extLst>
      <p:ext uri="{19B8F6BF-5375-455C-9EA6-DF929625EA0E}">
        <p15:presenceInfo xmlns:p15="http://schemas.microsoft.com/office/powerpoint/2012/main" userId="37371e6abdec5b76" providerId="Windows Live"/>
      </p:ext>
    </p:extLst>
  </p:cmAuthor>
  <p:cmAuthor id="2" name="DenSus" initials="D [2]" lastIdx="1" clrIdx="1">
    <p:extLst>
      <p:ext uri="{19B8F6BF-5375-455C-9EA6-DF929625EA0E}">
        <p15:presenceInfo xmlns:p15="http://schemas.microsoft.com/office/powerpoint/2012/main" userId="Den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9F"/>
    <a:srgbClr val="FBB812"/>
    <a:srgbClr val="FFC000"/>
    <a:srgbClr val="C5E0B4"/>
    <a:srgbClr val="FAB910"/>
    <a:srgbClr val="FEF1CF"/>
    <a:srgbClr val="F7FBFE"/>
    <a:srgbClr val="FFFFFF"/>
    <a:srgbClr val="CB9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8CDAF-8511-4B80-8098-4142FEBD0B2A}" v="450" dt="2023-12-16T16:30:32.233"/>
    <p1510:client id="{B7444AAF-D0AD-474E-8E42-B1EB95D0D653}" v="738" dt="2023-12-16T13:03:44.857"/>
    <p1510:client id="{C8A27C2B-CC02-4798-8B12-630E831EC0BB}" v="993" dt="2023-12-17T22:00:47.669"/>
    <p1510:client id="{D1F8B46D-0F1D-42F8-89B0-E93FDDFD564B}" v="1190" dt="2023-12-18T12:38:01.708"/>
    <p1510:client id="{E883AB9D-241B-453B-A3A1-E657620809A4}" v="2174" dt="2023-12-16T20:50:43.880"/>
    <p1510:client id="{EEBC118C-B558-436C-8C93-36A1AA1A7EC8}" v="2120" dt="2023-12-18T21:56:25.519"/>
    <p1510:client id="{FE7B63DF-8B26-421D-ADEE-A271779CCD40}" v="1303" dt="2023-12-17T14:28:09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5134-511E-4BC1-A96B-2FE2AF2E832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2F275-4EB8-4270-8689-FD57CF9A9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7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0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C2AD4-4591-7AB6-7928-0BB3799F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C51B19-F79C-C0CF-4E01-69BE2CC16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C2FFF3-414E-80B2-447F-EBD2FD6FC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E1166-4AF7-E569-F5DA-3ED32ACCF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EF2D8-EDFE-E0BD-F598-DDBC0C67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EA39D0-C60A-0963-B06D-05268A187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571A367-C532-3C53-569C-29ED0534D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BADE6A-77BB-4C86-6F4D-87981F6B5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1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86E4D-1477-2A46-9692-FFE26712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C99E2D-53B0-4014-4E6C-12280C3CB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D89F35A-EC32-EAF5-709C-5C07290A4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84293B-749F-5A2D-CB83-F6E155D42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7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2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2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0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6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44D-E219-4B4E-A1E5-5DA357C9E48E}" type="datetime1">
              <a:rPr lang="LID4096" smtClean="0"/>
              <a:t>12/18/2023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4FA9-BA3B-4942-94D3-4CFAD8132896}" type="datetime1">
              <a:rPr lang="LID4096" smtClean="0"/>
              <a:t>12/18/2023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CECD-B06F-4082-8F01-710C56BAEF3F}" type="datetime1">
              <a:rPr lang="LID4096" smtClean="0"/>
              <a:t>12/18/2023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98E-7FB3-474C-B0F2-7932A9E3EC9B}" type="datetime1">
              <a:rPr lang="LID4096" smtClean="0"/>
              <a:t>12/18/2023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150-775C-4F6E-8D83-8CF69E03FA94}" type="datetime1">
              <a:rPr lang="LID4096" smtClean="0"/>
              <a:t>12/18/2023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24EA-1A3A-4F70-8388-184B5FB5A23E}" type="datetime1">
              <a:rPr lang="LID4096" smtClean="0"/>
              <a:t>12/18/2023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1941-7A48-4D54-B4E4-CA4E6F9C3299}" type="datetime1">
              <a:rPr lang="LID4096" smtClean="0"/>
              <a:t>12/18/2023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49CA-B40A-42BD-856C-85F2283D585D}" type="datetime1">
              <a:rPr lang="LID4096" smtClean="0"/>
              <a:t>12/18/2023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D7D4-FD5C-45E6-A397-5DE792808492}" type="datetime1">
              <a:rPr lang="LID4096" smtClean="0"/>
              <a:t>12/18/2023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BE-3060-4890-A5D0-3EC94334F0B6}" type="datetime1">
              <a:rPr lang="LID4096" smtClean="0"/>
              <a:t>12/18/2023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CF02-6A9F-4800-9157-03472495DB51}" type="datetime1">
              <a:rPr lang="LID4096" smtClean="0"/>
              <a:t>12/18/2023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E131-0EB5-4BF8-837E-9F8999D83426}" type="datetime1">
              <a:rPr lang="LID4096" smtClean="0"/>
              <a:t>12/18/2023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794681"/>
            <a:ext cx="5962402" cy="23876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/>
                </a:solidFill>
                <a:latin typeface="Raleway"/>
              </a:rPr>
              <a:t>Как попасть на собес в </a:t>
            </a:r>
            <a:r>
              <a:rPr lang="ru-RU" b="1" err="1">
                <a:solidFill>
                  <a:schemeClr val="tx1"/>
                </a:solidFill>
                <a:latin typeface="Raleway"/>
              </a:rPr>
              <a:t>Тиньк</a:t>
            </a:r>
            <a:r>
              <a:rPr lang="ru-RU" b="1">
                <a:solidFill>
                  <a:schemeClr val="tx1"/>
                </a:solidFill>
                <a:latin typeface="Raleway"/>
              </a:rPr>
              <a:t>?</a:t>
            </a:r>
            <a:endParaRPr lang="en-UA" b="1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431981"/>
            <a:ext cx="6420592" cy="1655762"/>
          </a:xfrm>
        </p:spPr>
        <p:txBody>
          <a:bodyPr>
            <a:normAutofit fontScale="92500"/>
          </a:bodyPr>
          <a:lstStyle/>
          <a:p>
            <a:r>
              <a:rPr lang="ru-RU" b="1">
                <a:latin typeface="Raleway"/>
              </a:rPr>
              <a:t>От команды </a:t>
            </a:r>
            <a:r>
              <a:rPr lang="en-US" b="1">
                <a:latin typeface="Raleway"/>
              </a:rPr>
              <a:t>“</a:t>
            </a:r>
            <a:r>
              <a:rPr lang="ru-RU" b="1">
                <a:latin typeface="Raleway"/>
              </a:rPr>
              <a:t>За деньги –</a:t>
            </a:r>
            <a:r>
              <a:rPr lang="en-US" b="1">
                <a:latin typeface="Raleway"/>
              </a:rPr>
              <a:t> DA, NO </a:t>
            </a:r>
            <a:r>
              <a:rPr lang="ru-RU" b="1">
                <a:latin typeface="Raleway"/>
              </a:rPr>
              <a:t>не всегда</a:t>
            </a:r>
            <a:r>
              <a:rPr lang="en-US" b="1">
                <a:latin typeface="Raleway"/>
              </a:rPr>
              <a:t>”</a:t>
            </a:r>
          </a:p>
          <a:p>
            <a:r>
              <a:rPr lang="ru-RU">
                <a:latin typeface="Raleway"/>
              </a:rPr>
              <a:t>Сусликов Иван</a:t>
            </a:r>
            <a:br>
              <a:rPr lang="ru-RU">
                <a:latin typeface="Raleway"/>
              </a:rPr>
            </a:br>
            <a:r>
              <a:rPr lang="ru-RU">
                <a:latin typeface="Raleway"/>
              </a:rPr>
              <a:t>Круглов Ярослав</a:t>
            </a:r>
            <a:br>
              <a:rPr lang="en-US">
                <a:latin typeface="Raleway"/>
              </a:rPr>
            </a:br>
            <a:r>
              <a:rPr lang="ru-RU">
                <a:latin typeface="Raleway"/>
              </a:rPr>
              <a:t>Петров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187D6-CF14-3EC3-2958-EABD35BA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5A31EEF-AAFF-66D8-37D1-1EAA5D3AFC43}"/>
              </a:ext>
            </a:extLst>
          </p:cNvPr>
          <p:cNvSpPr/>
          <p:nvPr/>
        </p:nvSpPr>
        <p:spPr>
          <a:xfrm>
            <a:off x="11037454" y="1185333"/>
            <a:ext cx="892848" cy="492606"/>
          </a:xfrm>
          <a:prstGeom prst="rect">
            <a:avLst/>
          </a:prstGeom>
          <a:solidFill>
            <a:srgbClr val="F7F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1C59D-9317-0468-9B7B-63F90638A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C1AA76-FB53-1D5C-4E21-6FA9582E0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B3BC4B-5120-7D0E-547C-4733168C4D30}"/>
              </a:ext>
            </a:extLst>
          </p:cNvPr>
          <p:cNvSpPr txBox="1"/>
          <p:nvPr/>
        </p:nvSpPr>
        <p:spPr>
          <a:xfrm>
            <a:off x="4361522" y="637657"/>
            <a:ext cx="348435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Гипотеза и механизм</a:t>
            </a:r>
            <a:endParaRPr lang="ru-RU" sz="2600" b="1">
              <a:cs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42DD19-CE0F-3087-5E17-397F27681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70C88774-3E33-FB53-F7C7-1ED6BC41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18" y="6316575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10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3BC408-2B70-0590-4602-8D0560C42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C040B-762A-94FA-D5CE-0898A8DD42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9DF7FE-6E67-9A11-D24B-1DCB730B3A99}"/>
              </a:ext>
            </a:extLst>
          </p:cNvPr>
          <p:cNvSpPr txBox="1"/>
          <p:nvPr/>
        </p:nvSpPr>
        <p:spPr>
          <a:xfrm>
            <a:off x="7458440" y="5197053"/>
            <a:ext cx="3840787" cy="892552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err="1">
                <a:latin typeface="Raleway"/>
                <a:cs typeface="Calibri"/>
              </a:rPr>
              <a:t>Он</a:t>
            </a:r>
            <a:r>
              <a:rPr lang="en-US" sz="2600">
                <a:latin typeface="Raleway"/>
                <a:cs typeface="Calibri"/>
              </a:rPr>
              <a:t> </a:t>
            </a:r>
            <a:r>
              <a:rPr lang="en-US" sz="2600" err="1">
                <a:latin typeface="Raleway"/>
                <a:cs typeface="Calibri"/>
              </a:rPr>
              <a:t>выбирает</a:t>
            </a:r>
            <a:r>
              <a:rPr lang="en-US" sz="2600">
                <a:latin typeface="Raleway"/>
                <a:cs typeface="Calibri"/>
              </a:rPr>
              <a:t> </a:t>
            </a:r>
            <a:r>
              <a:rPr lang="en-US" sz="2600" err="1">
                <a:latin typeface="Raleway"/>
                <a:cs typeface="Calibri"/>
              </a:rPr>
              <a:t>более</a:t>
            </a:r>
            <a:endParaRPr lang="en-US" sz="2600" dirty="0" err="1">
              <a:latin typeface="Raleway"/>
              <a:cs typeface="Calibri"/>
            </a:endParaRPr>
          </a:p>
          <a:p>
            <a:pPr algn="ctr"/>
            <a:r>
              <a:rPr lang="en-US" sz="2600" dirty="0" err="1">
                <a:latin typeface="Raleway"/>
                <a:cs typeface="Calibri"/>
              </a:rPr>
              <a:t>опытных</a:t>
            </a:r>
            <a:r>
              <a:rPr lang="en-US" sz="2600" dirty="0">
                <a:latin typeface="Raleway"/>
                <a:cs typeface="Calibri"/>
              </a:rPr>
              <a:t> </a:t>
            </a:r>
            <a:r>
              <a:rPr lang="en-US" sz="2600" dirty="0" err="1">
                <a:latin typeface="Raleway"/>
                <a:cs typeface="Calibri"/>
              </a:rPr>
              <a:t>кандидатов</a:t>
            </a:r>
            <a:endParaRPr lang="en-US" sz="2600" dirty="0" err="1">
              <a:latin typeface="Ralewa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5D531-CBDE-D752-4AB6-78D2CFBEA012}"/>
              </a:ext>
            </a:extLst>
          </p:cNvPr>
          <p:cNvSpPr txBox="1"/>
          <p:nvPr/>
        </p:nvSpPr>
        <p:spPr>
          <a:xfrm>
            <a:off x="917311" y="1334091"/>
            <a:ext cx="3856029" cy="1692771"/>
          </a:xfrm>
          <a:prstGeom prst="rect">
            <a:avLst/>
          </a:prstGeom>
          <a:solidFill>
            <a:srgbClr val="FEF1C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Raleway"/>
                <a:cs typeface="Calibri"/>
              </a:rPr>
              <a:t>В </a:t>
            </a:r>
            <a:r>
              <a:rPr lang="en-US" sz="2600" dirty="0" err="1">
                <a:latin typeface="Raleway"/>
                <a:cs typeface="Calibri"/>
              </a:rPr>
              <a:t>некоторых</a:t>
            </a:r>
            <a:r>
              <a:rPr lang="en-US" sz="2600" dirty="0">
                <a:latin typeface="Raleway"/>
                <a:cs typeface="Calibri"/>
              </a:rPr>
              <a:t> </a:t>
            </a:r>
            <a:r>
              <a:rPr lang="en-US" sz="2600" dirty="0" err="1">
                <a:latin typeface="Raleway"/>
                <a:cs typeface="Calibri"/>
              </a:rPr>
              <a:t>регионахконкуренция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среди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соискателей</a:t>
            </a:r>
            <a:r>
              <a:rPr lang="en-US" sz="2600" dirty="0">
                <a:latin typeface="Raleway"/>
                <a:cs typeface="Calibri"/>
              </a:rPr>
              <a:t> </a:t>
            </a:r>
            <a:r>
              <a:rPr lang="en-US" sz="2600" dirty="0" err="1">
                <a:latin typeface="Raleway"/>
                <a:cs typeface="Calibri"/>
              </a:rPr>
              <a:t>выше</a:t>
            </a:r>
            <a:r>
              <a:rPr lang="en-US" sz="2600" dirty="0">
                <a:latin typeface="Raleway"/>
                <a:cs typeface="Calibri"/>
              </a:rPr>
              <a:t>,</a:t>
            </a:r>
          </a:p>
          <a:p>
            <a:pPr algn="ctr"/>
            <a:r>
              <a:rPr lang="en-US" sz="2600" dirty="0" err="1">
                <a:latin typeface="Raleway"/>
                <a:cs typeface="Calibri"/>
              </a:rPr>
              <a:t>чем</a:t>
            </a:r>
            <a:r>
              <a:rPr lang="en-US" sz="2600" dirty="0">
                <a:latin typeface="Raleway"/>
                <a:cs typeface="Calibri"/>
              </a:rPr>
              <a:t> в </a:t>
            </a:r>
            <a:r>
              <a:rPr lang="en-US" sz="2600" dirty="0" err="1">
                <a:latin typeface="Raleway"/>
                <a:cs typeface="Calibri"/>
              </a:rPr>
              <a:t>других</a:t>
            </a:r>
            <a:endParaRPr lang="en-US" sz="2600" dirty="0">
              <a:latin typeface="Raleway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04F25-D925-3916-BA7E-FCB3E5D2B7FF}"/>
              </a:ext>
            </a:extLst>
          </p:cNvPr>
          <p:cNvSpPr txBox="1"/>
          <p:nvPr/>
        </p:nvSpPr>
        <p:spPr>
          <a:xfrm>
            <a:off x="4184102" y="3427971"/>
            <a:ext cx="3848484" cy="1292662"/>
          </a:xfrm>
          <a:prstGeom prst="rect">
            <a:avLst/>
          </a:prstGeom>
          <a:solidFill>
            <a:srgbClr val="FDE39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 err="1">
                <a:latin typeface="Raleway"/>
                <a:cs typeface="Calibri"/>
              </a:rPr>
              <a:t>Работодатель</a:t>
            </a:r>
            <a:r>
              <a:rPr lang="en-US" sz="2600" dirty="0">
                <a:latin typeface="Raleway"/>
                <a:cs typeface="Calibri"/>
              </a:rPr>
              <a:t> </a:t>
            </a:r>
            <a:r>
              <a:rPr lang="en-US" sz="2600" dirty="0" err="1">
                <a:latin typeface="Raleway"/>
                <a:cs typeface="Calibri"/>
              </a:rPr>
              <a:t>имеет</a:t>
            </a:r>
            <a:endParaRPr lang="en-US" sz="2600" dirty="0">
              <a:latin typeface="Raleway"/>
              <a:cs typeface="Calibri"/>
            </a:endParaRPr>
          </a:p>
          <a:p>
            <a:pPr algn="ctr"/>
            <a:r>
              <a:rPr lang="en-US" sz="2600" dirty="0" err="1">
                <a:latin typeface="Raleway"/>
                <a:cs typeface="Calibri"/>
              </a:rPr>
              <a:t>большой</a:t>
            </a:r>
            <a:r>
              <a:rPr lang="en-US" sz="2600" dirty="0">
                <a:latin typeface="Raleway"/>
                <a:cs typeface="Calibri"/>
              </a:rPr>
              <a:t> </a:t>
            </a:r>
            <a:r>
              <a:rPr lang="en-US" sz="2600" dirty="0" err="1">
                <a:latin typeface="Raleway"/>
                <a:cs typeface="Calibri"/>
              </a:rPr>
              <a:t>выбор</a:t>
            </a:r>
            <a:endParaRPr lang="en-US" sz="2600" dirty="0">
              <a:latin typeface="Raleway"/>
              <a:cs typeface="Calibri"/>
            </a:endParaRPr>
          </a:p>
          <a:p>
            <a:pPr algn="ctr"/>
            <a:r>
              <a:rPr lang="en-US" sz="2600" dirty="0" err="1">
                <a:latin typeface="Raleway"/>
                <a:cs typeface="Calibri"/>
              </a:rPr>
              <a:t>кандидатов</a:t>
            </a:r>
          </a:p>
        </p:txBody>
      </p:sp>
      <p:pic>
        <p:nvPicPr>
          <p:cNvPr id="119" name="Graphic 118" descr="Line arrow: Clockwise curve with solid fill">
            <a:extLst>
              <a:ext uri="{FF2B5EF4-FFF2-40B4-BE49-F238E27FC236}">
                <a16:creationId xmlns:a16="http://schemas.microsoft.com/office/drawing/2014/main" id="{A17DC073-AEE6-6674-513D-269C9A467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540000">
            <a:off x="4927557" y="2051375"/>
            <a:ext cx="1359529" cy="1367073"/>
          </a:xfrm>
          <a:prstGeom prst="rect">
            <a:avLst/>
          </a:prstGeom>
        </p:spPr>
      </p:pic>
      <p:pic>
        <p:nvPicPr>
          <p:cNvPr id="120" name="Graphic 119" descr="Line arrow: Counter-clockwise curve with solid fill">
            <a:extLst>
              <a:ext uri="{FF2B5EF4-FFF2-40B4-BE49-F238E27FC236}">
                <a16:creationId xmlns:a16="http://schemas.microsoft.com/office/drawing/2014/main" id="{1B33E29C-6805-1D00-6059-28EFFDFDD3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60000">
            <a:off x="5962678" y="4731065"/>
            <a:ext cx="1374617" cy="13897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5CFEA46-B5E7-914A-C283-9622C26EDCAA}"/>
              </a:ext>
            </a:extLst>
          </p:cNvPr>
          <p:cNvGrpSpPr/>
          <p:nvPr/>
        </p:nvGrpSpPr>
        <p:grpSpPr>
          <a:xfrm rot="-540000">
            <a:off x="8468007" y="1751308"/>
            <a:ext cx="2448189" cy="2549843"/>
            <a:chOff x="1285592" y="3818516"/>
            <a:chExt cx="2448189" cy="2549843"/>
          </a:xfrm>
        </p:grpSpPr>
        <p:pic>
          <p:nvPicPr>
            <p:cNvPr id="3" name="Graphic 2" descr="Gears with solid fill">
              <a:extLst>
                <a:ext uri="{FF2B5EF4-FFF2-40B4-BE49-F238E27FC236}">
                  <a16:creationId xmlns:a16="http://schemas.microsoft.com/office/drawing/2014/main" id="{5234DEBE-45AA-D0B1-6B70-0E6727A3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6000000">
              <a:off x="1642431" y="3826061"/>
              <a:ext cx="2098895" cy="2083805"/>
            </a:xfrm>
            <a:prstGeom prst="rect">
              <a:avLst/>
            </a:prstGeom>
          </p:spPr>
        </p:pic>
        <p:pic>
          <p:nvPicPr>
            <p:cNvPr id="5" name="Graphic 4" descr="Single gear with solid fill">
              <a:extLst>
                <a:ext uri="{FF2B5EF4-FFF2-40B4-BE49-F238E27FC236}">
                  <a16:creationId xmlns:a16="http://schemas.microsoft.com/office/drawing/2014/main" id="{00613E74-29A0-6C8A-66B5-50E87752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85592" y="4805128"/>
              <a:ext cx="1570776" cy="156323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95D548-83B0-432B-B98A-132236CDE47A}"/>
              </a:ext>
            </a:extLst>
          </p:cNvPr>
          <p:cNvGrpSpPr/>
          <p:nvPr/>
        </p:nvGrpSpPr>
        <p:grpSpPr>
          <a:xfrm>
            <a:off x="1202602" y="3545186"/>
            <a:ext cx="2492301" cy="2359118"/>
            <a:chOff x="508503" y="3846968"/>
            <a:chExt cx="2492301" cy="2359118"/>
          </a:xfrm>
        </p:grpSpPr>
        <p:pic>
          <p:nvPicPr>
            <p:cNvPr id="9" name="Graphic 8" descr="Gears with solid fill">
              <a:extLst>
                <a:ext uri="{FF2B5EF4-FFF2-40B4-BE49-F238E27FC236}">
                  <a16:creationId xmlns:a16="http://schemas.microsoft.com/office/drawing/2014/main" id="{6DE8F6AB-EB13-74B8-3D97-B50D07BF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1280000">
              <a:off x="508503" y="3846968"/>
              <a:ext cx="1978182" cy="1963093"/>
            </a:xfrm>
            <a:prstGeom prst="rect">
              <a:avLst/>
            </a:prstGeom>
          </p:spPr>
        </p:pic>
        <p:pic>
          <p:nvPicPr>
            <p:cNvPr id="12" name="Graphic 11" descr="Single gear with solid fill">
              <a:extLst>
                <a:ext uri="{FF2B5EF4-FFF2-40B4-BE49-F238E27FC236}">
                  <a16:creationId xmlns:a16="http://schemas.microsoft.com/office/drawing/2014/main" id="{8E12CE90-03EA-6068-69DE-C2D715D6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30028" y="4642855"/>
              <a:ext cx="1570776" cy="156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54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4406" y="6298287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11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382273-FE83-2B9E-42BF-5A0A73CB6B05}"/>
              </a:ext>
            </a:extLst>
          </p:cNvPr>
          <p:cNvGrpSpPr/>
          <p:nvPr/>
        </p:nvGrpSpPr>
        <p:grpSpPr>
          <a:xfrm>
            <a:off x="1062993" y="1316674"/>
            <a:ext cx="10077506" cy="758510"/>
            <a:chOff x="1062993" y="1147341"/>
            <a:chExt cx="10077506" cy="758510"/>
          </a:xfrm>
        </p:grpSpPr>
        <p:sp>
          <p:nvSpPr>
            <p:cNvPr id="9" name="Прямоугольник 12">
              <a:extLst>
                <a:ext uri="{FF2B5EF4-FFF2-40B4-BE49-F238E27FC236}">
                  <a16:creationId xmlns:a16="http://schemas.microsoft.com/office/drawing/2014/main" id="{66AA7540-AA89-01E4-5E87-585294578E8F}"/>
                </a:ext>
              </a:extLst>
            </p:cNvPr>
            <p:cNvSpPr/>
            <p:nvPr/>
          </p:nvSpPr>
          <p:spPr>
            <a:xfrm>
              <a:off x="1062993" y="1147341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7454" y="1249935"/>
              <a:ext cx="5357091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Исследуемые переменные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B03A87-D0C1-FC32-A871-8D42091A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20248"/>
              </p:ext>
            </p:extLst>
          </p:nvPr>
        </p:nvGraphicFramePr>
        <p:xfrm>
          <a:off x="469514" y="2613464"/>
          <a:ext cx="11250251" cy="164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57">
                  <a:extLst>
                    <a:ext uri="{9D8B030D-6E8A-4147-A177-3AD203B41FA5}">
                      <a16:colId xmlns:a16="http://schemas.microsoft.com/office/drawing/2014/main" val="3686800658"/>
                    </a:ext>
                  </a:extLst>
                </a:gridCol>
                <a:gridCol w="4033211">
                  <a:extLst>
                    <a:ext uri="{9D8B030D-6E8A-4147-A177-3AD203B41FA5}">
                      <a16:colId xmlns:a16="http://schemas.microsoft.com/office/drawing/2014/main" val="1856781595"/>
                    </a:ext>
                  </a:extLst>
                </a:gridCol>
                <a:gridCol w="2570787">
                  <a:extLst>
                    <a:ext uri="{9D8B030D-6E8A-4147-A177-3AD203B41FA5}">
                      <a16:colId xmlns:a16="http://schemas.microsoft.com/office/drawing/2014/main" val="2772401636"/>
                    </a:ext>
                  </a:extLst>
                </a:gridCol>
                <a:gridCol w="1936096">
                  <a:extLst>
                    <a:ext uri="{9D8B030D-6E8A-4147-A177-3AD203B41FA5}">
                      <a16:colId xmlns:a16="http://schemas.microsoft.com/office/drawing/2014/main" val="2896798596"/>
                    </a:ext>
                  </a:extLst>
                </a:gridCol>
              </a:tblGrid>
              <a:tr h="7939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Raleway"/>
                        </a:rPr>
                        <a:t>successful_topic</a:t>
                      </a:r>
                      <a:endParaRPr lang="en-US" sz="2400" b="1" dirty="0">
                        <a:solidFill>
                          <a:srgbClr val="FFFFFF"/>
                        </a:solidFill>
                        <a:effectLst/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8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Raleway"/>
                        </a:rPr>
                        <a:t>work_experience_months</a:t>
                      </a:r>
                      <a:endParaRPr lang="en-US" sz="2400" b="1" dirty="0">
                        <a:solidFill>
                          <a:srgbClr val="FFFFFF"/>
                        </a:solidFill>
                        <a:effectLst/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8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Raleway"/>
                        </a:rPr>
                        <a:t>vacancy_region</a:t>
                      </a:r>
                      <a:endParaRPr lang="en-US" sz="2400" b="1" dirty="0">
                        <a:solidFill>
                          <a:srgbClr val="FFFFFF"/>
                        </a:solidFill>
                        <a:effectLst/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8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Raleway"/>
                        </a:rPr>
                        <a:t>profession</a:t>
                      </a:r>
                      <a:endParaRPr lang="en-US" sz="2400" b="1">
                        <a:solidFill>
                          <a:srgbClr val="FFFFFF"/>
                        </a:solidFill>
                        <a:effectLst/>
                        <a:latin typeface="Raleway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8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204691"/>
                  </a:ext>
                </a:extLst>
              </a:tr>
              <a:tr h="846666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dirty="0">
                          <a:effectLst/>
                          <a:latin typeface="Raleway"/>
                        </a:rPr>
                        <a:t>Успешность</a:t>
                      </a:r>
                      <a:endParaRPr lang="en-US" sz="2400"/>
                    </a:p>
                    <a:p>
                      <a:pPr lvl="0" algn="ctr">
                        <a:buNone/>
                      </a:pPr>
                      <a:r>
                        <a:rPr lang="ru-RU" sz="2400" dirty="0">
                          <a:effectLst/>
                          <a:latin typeface="Raleway"/>
                        </a:rPr>
                        <a:t>резюме</a:t>
                      </a:r>
                      <a:endParaRPr lang="ru-RU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dirty="0">
                          <a:effectLst/>
                          <a:latin typeface="Raleway"/>
                        </a:rPr>
                        <a:t>Месяцы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2400" dirty="0">
                          <a:effectLst/>
                          <a:latin typeface="Raleway"/>
                        </a:rPr>
                        <a:t>работы</a:t>
                      </a:r>
                      <a:endParaRPr lang="ru-RU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dirty="0">
                          <a:effectLst/>
                          <a:latin typeface="Raleway"/>
                        </a:rPr>
                        <a:t>Регион</a:t>
                      </a:r>
                    </a:p>
                    <a:p>
                      <a:pPr lvl="0" algn="ctr">
                        <a:buNone/>
                      </a:pPr>
                      <a:r>
                        <a:rPr lang="ru-RU" sz="2400" dirty="0">
                          <a:effectLst/>
                          <a:latin typeface="Raleway"/>
                        </a:rPr>
                        <a:t>вакансии</a:t>
                      </a:r>
                      <a:endParaRPr lang="ru-RU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dirty="0">
                          <a:effectLst/>
                          <a:latin typeface="Raleway"/>
                        </a:rPr>
                        <a:t>Профессия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7635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AB9D50-7F02-6005-F37D-ACD1BDB2CFAD}"/>
              </a:ext>
            </a:extLst>
          </p:cNvPr>
          <p:cNvSpPr txBox="1"/>
          <p:nvPr/>
        </p:nvSpPr>
        <p:spPr>
          <a:xfrm>
            <a:off x="4361522" y="637657"/>
            <a:ext cx="348435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Гипотеза и механизм</a:t>
            </a:r>
            <a:endParaRPr lang="ru-RU" sz="26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54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95F0C0-77A9-2378-5729-F0B259A6B399}"/>
              </a:ext>
            </a:extLst>
          </p:cNvPr>
          <p:cNvSpPr/>
          <p:nvPr/>
        </p:nvSpPr>
        <p:spPr>
          <a:xfrm>
            <a:off x="10868121" y="1146848"/>
            <a:ext cx="1092969" cy="569575"/>
          </a:xfrm>
          <a:prstGeom prst="rect">
            <a:avLst/>
          </a:prstGeom>
          <a:solidFill>
            <a:srgbClr val="F7F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5446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12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97E40-B80F-1FEF-D765-FB81C8B4D07A}"/>
              </a:ext>
            </a:extLst>
          </p:cNvPr>
          <p:cNvSpPr txBox="1"/>
          <p:nvPr/>
        </p:nvSpPr>
        <p:spPr>
          <a:xfrm>
            <a:off x="4192188" y="653051"/>
            <a:ext cx="382301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Статистическая проверка</a:t>
            </a:r>
            <a:endParaRPr lang="ru-RU" sz="2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BC82E-8124-B6A4-4D1C-820EDF5DD129}"/>
              </a:ext>
            </a:extLst>
          </p:cNvPr>
          <p:cNvGrpSpPr/>
          <p:nvPr/>
        </p:nvGrpSpPr>
        <p:grpSpPr>
          <a:xfrm>
            <a:off x="702468" y="1378368"/>
            <a:ext cx="10970657" cy="1621975"/>
            <a:chOff x="702468" y="1378368"/>
            <a:chExt cx="10970657" cy="1621975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702468" y="1378368"/>
              <a:ext cx="10793626" cy="1621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19012" y="1501519"/>
              <a:ext cx="9054113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ru-RU" sz="2800" dirty="0">
                  <a:latin typeface="Raleway"/>
                </a:rPr>
                <a:t>В генеральной совокупности </a:t>
              </a:r>
              <a:r>
                <a:rPr lang="ru-RU" sz="2800" b="1" dirty="0">
                  <a:latin typeface="Raleway"/>
                </a:rPr>
                <a:t>нет различия </a:t>
              </a:r>
              <a:r>
                <a:rPr lang="ru-RU" sz="2800" dirty="0">
                  <a:latin typeface="Raleway"/>
                </a:rPr>
                <a:t>в вероятности приглашения на собеседование среди людей с разным</a:t>
              </a:r>
              <a:r>
                <a:rPr lang="en-US" sz="2800" dirty="0">
                  <a:latin typeface="Raleway"/>
                </a:rPr>
                <a:t> </a:t>
              </a:r>
              <a:r>
                <a:rPr lang="en-US" sz="2800" b="1" dirty="0" err="1">
                  <a:latin typeface="Raleway"/>
                </a:rPr>
                <a:t>опытом</a:t>
              </a:r>
              <a:r>
                <a:rPr lang="en-US" sz="2800" b="1" dirty="0">
                  <a:latin typeface="Raleway"/>
                </a:rPr>
                <a:t> </a:t>
              </a:r>
              <a:r>
                <a:rPr lang="en-US" sz="2800" b="1" dirty="0" err="1">
                  <a:latin typeface="Raleway"/>
                </a:rPr>
                <a:t>рыботы</a:t>
              </a:r>
              <a:endParaRPr lang="ru-RU" sz="2800" b="1" dirty="0" err="1">
                <a:latin typeface="Raleway"/>
                <a:cs typeface="Calibri" panose="020F050202020403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329F9-C7B4-4F77-A296-34F96D6D7164}"/>
                </a:ext>
              </a:extLst>
            </p:cNvPr>
            <p:cNvSpPr txBox="1"/>
            <p:nvPr/>
          </p:nvSpPr>
          <p:spPr>
            <a:xfrm>
              <a:off x="1216122" y="1701029"/>
              <a:ext cx="1077576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0" b="1" dirty="0">
                  <a:latin typeface="Consolas"/>
                  <a:ea typeface="HGPMinchoE"/>
                  <a:cs typeface="Calibri"/>
                </a:rPr>
                <a:t>H0</a:t>
              </a:r>
              <a:endParaRPr lang="en-US" sz="6000" b="1" dirty="0">
                <a:latin typeface="Consolas"/>
                <a:ea typeface="HGPMincho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4EBE6D-8306-0956-6182-732C9F916819}"/>
              </a:ext>
            </a:extLst>
          </p:cNvPr>
          <p:cNvGrpSpPr/>
          <p:nvPr/>
        </p:nvGrpSpPr>
        <p:grpSpPr>
          <a:xfrm>
            <a:off x="702468" y="3426347"/>
            <a:ext cx="10801325" cy="1614275"/>
            <a:chOff x="687074" y="3772711"/>
            <a:chExt cx="10801325" cy="161427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687074" y="3772711"/>
              <a:ext cx="10801325" cy="16142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2E3E9E-5FBD-6D5B-F1FB-7F256D59E093}"/>
                </a:ext>
              </a:extLst>
            </p:cNvPr>
            <p:cNvSpPr txBox="1"/>
            <p:nvPr/>
          </p:nvSpPr>
          <p:spPr>
            <a:xfrm>
              <a:off x="2619010" y="3887580"/>
              <a:ext cx="8869387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ru-RU" sz="2800" dirty="0">
                  <a:latin typeface="Raleway"/>
                </a:rPr>
                <a:t>В генеральной совокупности </a:t>
              </a:r>
              <a:r>
                <a:rPr lang="ru-RU" sz="2800" b="1" dirty="0">
                  <a:latin typeface="Raleway"/>
                </a:rPr>
                <a:t>есть различий</a:t>
              </a:r>
              <a:r>
                <a:rPr lang="ru-RU" sz="2800" dirty="0">
                  <a:latin typeface="Raleway"/>
                </a:rPr>
                <a:t> в вероятности приглашения на собеседование среди людей с разным </a:t>
              </a:r>
              <a:r>
                <a:rPr lang="en-US" sz="2800" b="1" dirty="0" err="1">
                  <a:latin typeface="Raleway"/>
                </a:rPr>
                <a:t>опытом</a:t>
              </a:r>
              <a:r>
                <a:rPr lang="en-US" sz="2800" b="1" dirty="0">
                  <a:latin typeface="Raleway"/>
                </a:rPr>
                <a:t> </a:t>
              </a:r>
              <a:r>
                <a:rPr lang="en-US" sz="2800" b="1" dirty="0" err="1">
                  <a:latin typeface="Raleway"/>
                </a:rPr>
                <a:t>работы</a:t>
              </a:r>
              <a:endParaRPr lang="ru-RU" sz="2800" b="1" dirty="0" err="1">
                <a:latin typeface="Raleway"/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D5A9B5-D1B2-A29E-97E7-5EBB141FC256}"/>
                </a:ext>
              </a:extLst>
            </p:cNvPr>
            <p:cNvSpPr txBox="1"/>
            <p:nvPr/>
          </p:nvSpPr>
          <p:spPr>
            <a:xfrm>
              <a:off x="1216122" y="4071696"/>
              <a:ext cx="1077576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0" b="1" dirty="0">
                  <a:latin typeface="Consolas"/>
                  <a:cs typeface="Calibri"/>
                </a:rPr>
                <a:t>H1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BAFA9A-35DF-6AE0-EBCD-8CB13462D26E}"/>
              </a:ext>
            </a:extLst>
          </p:cNvPr>
          <p:cNvSpPr txBox="1"/>
          <p:nvPr/>
        </p:nvSpPr>
        <p:spPr>
          <a:xfrm>
            <a:off x="2878667" y="5464848"/>
            <a:ext cx="723515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Raleway"/>
                <a:cs typeface="Calibri"/>
              </a:rPr>
              <a:t>Принимаемый</a:t>
            </a:r>
            <a:r>
              <a:rPr lang="en-US" sz="2800" b="1" dirty="0">
                <a:latin typeface="Raleway"/>
                <a:cs typeface="Calibri"/>
              </a:rPr>
              <a:t> </a:t>
            </a:r>
            <a:r>
              <a:rPr lang="en-US" sz="2800" b="1" dirty="0" err="1">
                <a:latin typeface="Raleway"/>
                <a:cs typeface="Calibri"/>
              </a:rPr>
              <a:t>уровень</a:t>
            </a:r>
            <a:r>
              <a:rPr lang="en-US" sz="2800" b="1" dirty="0">
                <a:latin typeface="Raleway"/>
                <a:cs typeface="Calibri"/>
              </a:rPr>
              <a:t> </a:t>
            </a:r>
            <a:r>
              <a:rPr lang="en-US" sz="2800" b="1" dirty="0" err="1">
                <a:latin typeface="Raleway"/>
                <a:cs typeface="Calibri"/>
              </a:rPr>
              <a:t>значимости</a:t>
            </a:r>
            <a:r>
              <a:rPr lang="en-US" sz="2800" b="1" dirty="0">
                <a:latin typeface="Raleway"/>
                <a:cs typeface="Calibri"/>
              </a:rPr>
              <a:t> - </a:t>
            </a:r>
            <a:r>
              <a:rPr lang="en-US" sz="2800" b="1" dirty="0">
                <a:latin typeface="Calibri"/>
                <a:cs typeface="Calibri"/>
              </a:rPr>
              <a:t>5%</a:t>
            </a:r>
            <a:endParaRPr lang="en-US" sz="2800" b="1" dirty="0">
              <a:latin typeface="Calibri"/>
            </a:endParaRPr>
          </a:p>
        </p:txBody>
      </p:sp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72ECEF54-C2BA-AB9F-B032-86C3213B6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4195" y="5265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13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544BA-FB0C-9987-E018-6B56D8766907}"/>
              </a:ext>
            </a:extLst>
          </p:cNvPr>
          <p:cNvSpPr txBox="1"/>
          <p:nvPr/>
        </p:nvSpPr>
        <p:spPr>
          <a:xfrm>
            <a:off x="4192188" y="653051"/>
            <a:ext cx="382301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Статистическая проверка</a:t>
            </a:r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356059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14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22383"/>
            <a:ext cx="7659248" cy="583561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014938" y="338363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err="1"/>
              <a:t>Тестировщик</a:t>
            </a:r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300438" y="18889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Машинист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57147" y="266609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Сварщик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812471" y="1740695"/>
            <a:ext cx="1" cy="2042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2068664" y="2647241"/>
            <a:ext cx="1056897" cy="18466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 flipV="1">
            <a:off x="2726267" y="3383637"/>
            <a:ext cx="330880" cy="16976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69085" y="1944970"/>
            <a:ext cx="1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Рабочий опыт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722CB-DC27-7718-A5F2-5E8F88CD7FEC}"/>
              </a:ext>
            </a:extLst>
          </p:cNvPr>
          <p:cNvSpPr txBox="1"/>
          <p:nvPr/>
        </p:nvSpPr>
        <p:spPr>
          <a:xfrm>
            <a:off x="4192188" y="653051"/>
            <a:ext cx="382301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Статистическая проверка</a:t>
            </a:r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13079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67985" y="1257815"/>
            <a:ext cx="544243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/>
              <a:t>Гипотеза подтвердилась. В разных регионах действительно по-разному смотрят на опыт в работе.</a:t>
            </a:r>
            <a:endParaRPr lang="en-US" dirty="0"/>
          </a:p>
        </p:txBody>
      </p:sp>
      <p:sp>
        <p:nvSpPr>
          <p:cNvPr id="4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15</a:t>
            </a:fld>
            <a:endParaRPr lang="en-UA" sz="30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26BC0-6344-69B5-0BD3-C48C4F7BBD38}"/>
              </a:ext>
            </a:extLst>
          </p:cNvPr>
          <p:cNvSpPr txBox="1"/>
          <p:nvPr/>
        </p:nvSpPr>
        <p:spPr>
          <a:xfrm>
            <a:off x="648831" y="1629623"/>
            <a:ext cx="490396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Нулевая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гипотеза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отвергается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пользу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альтернативной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В </a:t>
            </a:r>
            <a:r>
              <a:rPr lang="en-US" dirty="0" err="1">
                <a:cs typeface="Calibri"/>
              </a:rPr>
              <a:t>разных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регионах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действительно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по-разному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смотрят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на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опыт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работы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соискателя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ru-RU" sz="2400" dirty="0">
                <a:cs typeface="Calibri"/>
              </a:rPr>
              <a:t>Есть статистически значимые различия в требованиях работодателей в разных регионах.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85642" y="1348350"/>
            <a:ext cx="5809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Ограничения</a:t>
            </a:r>
          </a:p>
          <a:p>
            <a:pPr marL="342900" indent="-342900">
              <a:buAutoNum type="arabicPeriod"/>
            </a:pPr>
            <a:r>
              <a:rPr lang="ru-RU" sz="2400"/>
              <a:t>Нам представлены данные за</a:t>
            </a:r>
          </a:p>
          <a:p>
            <a:r>
              <a:rPr lang="ru-RU" sz="2400"/>
              <a:t>короткий промежуток времени. Найденные закономерности могут быть свойственны только летнему периоду. </a:t>
            </a:r>
          </a:p>
          <a:p>
            <a:r>
              <a:rPr lang="ru-RU" sz="2400"/>
              <a:t>2. Наше исследование нельзя обобщить на весь мир, так как рассматриваются только регионы Российской федерации, тем более только на площадке </a:t>
            </a:r>
            <a:r>
              <a:rPr lang="en-US" sz="2400"/>
              <a:t>hh.ru</a:t>
            </a:r>
            <a:endParaRPr lang="ru-RU" sz="2400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16</a:t>
            </a:fld>
            <a:endParaRPr lang="en-UA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3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8794" y="653051"/>
            <a:ext cx="2314414" cy="37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/>
              <a:t>Выводы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85642" y="1348350"/>
            <a:ext cx="5809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/>
              <a:t>Перспективы</a:t>
            </a:r>
            <a:br>
              <a:rPr lang="ru-RU" sz="2400"/>
            </a:br>
            <a:r>
              <a:rPr lang="ru-RU" sz="2400"/>
              <a:t>Собрать динамические данные, включить данные о высшем учебном заведении. Собрать данные по другим странам.</a:t>
            </a:r>
          </a:p>
          <a:p>
            <a:pPr algn="ctr"/>
            <a:endParaRPr lang="ru-RU" sz="2400"/>
          </a:p>
          <a:p>
            <a:pPr algn="ctr"/>
            <a:r>
              <a:rPr lang="ru-RU" sz="2400"/>
              <a:t>Применение</a:t>
            </a:r>
          </a:p>
          <a:p>
            <a:pPr algn="ctr"/>
            <a:r>
              <a:rPr lang="ru-RU" sz="2400"/>
              <a:t>Люди, желающие попасть на определенную работу по профессии, увидев соответствующую ей точку на графиках, поймут, какие базовые параметры значимы для работодателя</a:t>
            </a:r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17</a:t>
            </a:fld>
            <a:endParaRPr lang="en-UA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E6B89-E55D-C760-E13E-9C4DB6C4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54B2-20E8-ECDC-FECC-8AF48CB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18</a:t>
            </a:fld>
            <a:endParaRPr lang="en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9658C5-F6BE-DFD1-F163-78C9706D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dirty="0" err="1">
                <a:latin typeface="Raleway"/>
                <a:cs typeface="Calibri Light"/>
              </a:rPr>
              <a:t>Приложение</a:t>
            </a:r>
            <a:r>
              <a:rPr lang="en-US" b="1" dirty="0">
                <a:latin typeface="Raleway"/>
                <a:cs typeface="Calibri Light"/>
              </a:rPr>
              <a:t> к </a:t>
            </a:r>
            <a:r>
              <a:rPr lang="en-US" b="1" dirty="0" err="1">
                <a:latin typeface="Raleway"/>
                <a:cs typeface="Calibri Light"/>
              </a:rPr>
              <a:t>слайду</a:t>
            </a:r>
            <a:r>
              <a:rPr lang="en-US" b="1" dirty="0">
                <a:latin typeface="Raleway"/>
                <a:cs typeface="Calibri Light"/>
              </a:rPr>
              <a:t> 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294EF-77BF-8A70-570A-8385159D8290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cs typeface="Calibri"/>
              </a:rPr>
              <a:t>education_level</a:t>
            </a:r>
          </a:p>
        </p:txBody>
      </p:sp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666EF1F8-3695-D3B3-B140-4DA53323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36" y="1630520"/>
            <a:ext cx="7787583" cy="478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753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110B4-66CF-62B5-23A1-3A5F0E54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8A288-2686-CABE-462A-F4A43228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19</a:t>
            </a:fld>
            <a:endParaRPr lang="en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09FFA7-D6A3-E85C-13D5-B4ADC32D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dirty="0" err="1">
                <a:latin typeface="Raleway"/>
                <a:cs typeface="Calibri Light"/>
              </a:rPr>
              <a:t>Приложение</a:t>
            </a:r>
            <a:r>
              <a:rPr lang="en-US" b="1" dirty="0">
                <a:latin typeface="Raleway"/>
                <a:cs typeface="Calibri Light"/>
              </a:rPr>
              <a:t> к </a:t>
            </a:r>
            <a:r>
              <a:rPr lang="en-US" b="1" dirty="0" err="1">
                <a:latin typeface="Raleway"/>
                <a:cs typeface="Calibri Light"/>
              </a:rPr>
              <a:t>слайду</a:t>
            </a:r>
            <a:r>
              <a:rPr lang="en-US" b="1" dirty="0">
                <a:latin typeface="Raleway"/>
                <a:cs typeface="Calibri Light"/>
              </a:rPr>
              <a:t> 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365F5-4911-FF75-06CB-2AB2ECF60CD7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cs typeface="Calibri"/>
              </a:rPr>
              <a:t>successful_topic</a:t>
            </a:r>
            <a:endParaRPr lang="en-US" dirty="0" err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9D597-48B9-C9BC-FFCF-85A0B51D1BCA}"/>
              </a:ext>
            </a:extLst>
          </p:cNvPr>
          <p:cNvGraphicFramePr>
            <a:graphicFrameLocks noGrp="1"/>
          </p:cNvGraphicFramePr>
          <p:nvPr/>
        </p:nvGraphicFramePr>
        <p:xfrm>
          <a:off x="1547091" y="1716424"/>
          <a:ext cx="9100512" cy="4492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692">
                  <a:extLst>
                    <a:ext uri="{9D8B030D-6E8A-4147-A177-3AD203B41FA5}">
                      <a16:colId xmlns:a16="http://schemas.microsoft.com/office/drawing/2014/main" val="783583209"/>
                    </a:ext>
                  </a:extLst>
                </a:gridCol>
                <a:gridCol w="2321556">
                  <a:extLst>
                    <a:ext uri="{9D8B030D-6E8A-4147-A177-3AD203B41FA5}">
                      <a16:colId xmlns:a16="http://schemas.microsoft.com/office/drawing/2014/main" val="3862574147"/>
                    </a:ext>
                  </a:extLst>
                </a:gridCol>
                <a:gridCol w="2286919">
                  <a:extLst>
                    <a:ext uri="{9D8B030D-6E8A-4147-A177-3AD203B41FA5}">
                      <a16:colId xmlns:a16="http://schemas.microsoft.com/office/drawing/2014/main" val="4139294471"/>
                    </a:ext>
                  </a:extLst>
                </a:gridCol>
                <a:gridCol w="2138345">
                  <a:extLst>
                    <a:ext uri="{9D8B030D-6E8A-4147-A177-3AD203B41FA5}">
                      <a16:colId xmlns:a16="http://schemas.microsoft.com/office/drawing/2014/main" val="1256260787"/>
                    </a:ext>
                  </a:extLst>
                </a:gridCol>
              </a:tblGrid>
              <a:tr h="46454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initial_state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final_state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successful_topic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83902"/>
                  </a:ext>
                </a:extLst>
              </a:tr>
              <a:tr h="52339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отказ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25955"/>
                  </a:ext>
                </a:extLst>
              </a:tr>
              <a:tr h="78509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приглашение на собеседование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477174"/>
                  </a:ext>
                </a:extLst>
              </a:tr>
              <a:tr h="9236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приглашение на собеседование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283"/>
                  </a:ext>
                </a:extLst>
              </a:tr>
              <a:tr h="51100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отклик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53807"/>
                  </a:ext>
                </a:extLst>
              </a:tr>
              <a:tr h="774245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приглашение на собеседование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31389"/>
                  </a:ext>
                </a:extLst>
              </a:tr>
              <a:tr h="51100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отклик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dirty="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6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4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A" sz="3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92" y="113774"/>
            <a:ext cx="552099" cy="55209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4F6AF-41EE-A541-A304-8EF576B0E626}"/>
              </a:ext>
            </a:extLst>
          </p:cNvPr>
          <p:cNvGrpSpPr/>
          <p:nvPr/>
        </p:nvGrpSpPr>
        <p:grpSpPr>
          <a:xfrm>
            <a:off x="6419273" y="2186431"/>
            <a:ext cx="4741332" cy="3452450"/>
            <a:chOff x="6411576" y="1786189"/>
            <a:chExt cx="4741332" cy="3452450"/>
          </a:xfrm>
        </p:grpSpPr>
        <p:sp>
          <p:nvSpPr>
            <p:cNvPr id="7" name="Прямоугольник 3">
              <a:extLst>
                <a:ext uri="{FF2B5EF4-FFF2-40B4-BE49-F238E27FC236}">
                  <a16:creationId xmlns:a16="http://schemas.microsoft.com/office/drawing/2014/main" id="{82359E04-C506-FFBB-EDAD-59E0FE13A329}"/>
                </a:ext>
              </a:extLst>
            </p:cNvPr>
            <p:cNvSpPr/>
            <p:nvPr/>
          </p:nvSpPr>
          <p:spPr>
            <a:xfrm>
              <a:off x="6414900" y="1786189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B0F99-A96C-6567-1509-CADC0A88A4FF}"/>
                </a:ext>
              </a:extLst>
            </p:cNvPr>
            <p:cNvSpPr txBox="1"/>
            <p:nvPr/>
          </p:nvSpPr>
          <p:spPr>
            <a:xfrm>
              <a:off x="6411576" y="2447637"/>
              <a:ext cx="4741332" cy="169277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600">
                  <a:latin typeface="Raleway"/>
                  <a:ea typeface="+mn-lt"/>
                  <a:cs typeface="+mn-lt"/>
                </a:rPr>
                <a:t>Всего – </a:t>
              </a:r>
              <a:r>
                <a:rPr lang="ru-RU" sz="2600" b="1">
                  <a:latin typeface="Calibri"/>
                  <a:ea typeface="+mn-lt"/>
                  <a:cs typeface="+mn-lt"/>
                </a:rPr>
                <a:t>500 000</a:t>
              </a:r>
              <a:r>
                <a:rPr lang="ru-RU" sz="2600">
                  <a:latin typeface="Raleway"/>
                  <a:ea typeface="+mn-lt"/>
                  <a:cs typeface="+mn-lt"/>
                </a:rPr>
                <a:t> значений</a:t>
              </a:r>
              <a:br>
                <a:rPr lang="ru-RU" sz="2600">
                  <a:latin typeface="Raleway"/>
                  <a:ea typeface="+mn-lt"/>
                  <a:cs typeface="+mn-lt"/>
                </a:rPr>
              </a:br>
              <a:br>
                <a:rPr lang="ru-RU" sz="2600">
                  <a:latin typeface="Raleway"/>
                  <a:ea typeface="+mn-lt"/>
                  <a:cs typeface="+mn-lt"/>
                </a:rPr>
              </a:br>
              <a:r>
                <a:rPr lang="ru-RU" sz="2600">
                  <a:latin typeface="Raleway"/>
                  <a:ea typeface="Calibri"/>
                  <a:cs typeface="Calibri"/>
                </a:rPr>
                <a:t>Даты всех взаимодействий – </a:t>
              </a:r>
              <a:r>
                <a:rPr lang="ru-RU" sz="2600" b="1">
                  <a:latin typeface="Raleway"/>
                  <a:ea typeface="Calibri"/>
                  <a:cs typeface="Calibri"/>
                </a:rPr>
                <a:t>лето </a:t>
              </a:r>
              <a:r>
                <a:rPr lang="ru-RU" sz="2600" b="1">
                  <a:latin typeface="Calibri"/>
                  <a:ea typeface="Calibri"/>
                  <a:cs typeface="Calibri"/>
                </a:rPr>
                <a:t>2023</a:t>
              </a:r>
              <a:r>
                <a:rPr lang="ru-RU" sz="2600" b="1">
                  <a:latin typeface="Raleway"/>
                  <a:ea typeface="Calibri"/>
                  <a:cs typeface="Calibri"/>
                </a:rPr>
                <a:t> года</a:t>
              </a:r>
              <a:endParaRPr lang="en-US" b="1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A3CCC1-3D22-17B2-E78D-1B3ED09F1E30}"/>
              </a:ext>
            </a:extLst>
          </p:cNvPr>
          <p:cNvGrpSpPr/>
          <p:nvPr/>
        </p:nvGrpSpPr>
        <p:grpSpPr>
          <a:xfrm>
            <a:off x="1131893" y="2185205"/>
            <a:ext cx="4779378" cy="3456454"/>
            <a:chOff x="1131893" y="1784963"/>
            <a:chExt cx="4779378" cy="3456454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131893" y="1784963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7634E-0E05-02A4-7542-2A549AC3C26B}"/>
                </a:ext>
              </a:extLst>
            </p:cNvPr>
            <p:cNvSpPr txBox="1"/>
            <p:nvPr/>
          </p:nvSpPr>
          <p:spPr>
            <a:xfrm>
              <a:off x="1162243" y="2062786"/>
              <a:ext cx="4749028" cy="28931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 b="1">
                  <a:latin typeface="Raleway"/>
                  <a:ea typeface="+mn-lt"/>
                  <a:cs typeface="+mn-lt"/>
                </a:rPr>
                <a:t>hh.ru:</a:t>
              </a:r>
              <a:endParaRPr lang="ru-RU" sz="2600" b="1">
                <a:latin typeface="Raleway"/>
                <a:ea typeface="+mn-lt"/>
                <a:cs typeface="+mn-lt"/>
              </a:endParaRPr>
            </a:p>
            <a:p>
              <a:r>
                <a:rPr lang="ru-RU" sz="2600" b="1">
                  <a:latin typeface="Raleway"/>
                  <a:ea typeface="+mn-lt"/>
                  <a:cs typeface="+mn-lt"/>
                </a:rPr>
                <a:t>характеристики вакансий и резюме</a:t>
              </a:r>
              <a:endParaRPr lang="en-US" b="1">
                <a:latin typeface="Raleway"/>
                <a:ea typeface="+mn-lt"/>
                <a:cs typeface="+mn-lt"/>
              </a:endParaRPr>
            </a:p>
            <a:p>
              <a:br>
                <a:rPr lang="en-US" sz="2600">
                  <a:latin typeface="Raleway"/>
                  <a:ea typeface="+mn-lt"/>
                  <a:cs typeface="+mn-lt"/>
                </a:rPr>
              </a:br>
              <a:r>
                <a:rPr lang="en-US" sz="2600" err="1">
                  <a:latin typeface="Raleway"/>
                  <a:ea typeface="+mn-lt"/>
                  <a:cs typeface="+mn-lt"/>
                </a:rPr>
                <a:t>Каждая</a:t>
              </a:r>
              <a:r>
                <a:rPr lang="en-US" sz="2600">
                  <a:latin typeface="Raleway"/>
                  <a:ea typeface="+mn-lt"/>
                  <a:cs typeface="+mn-lt"/>
                </a:rPr>
                <a:t> </a:t>
              </a:r>
              <a:r>
                <a:rPr lang="en-US" sz="2600" err="1">
                  <a:latin typeface="Raleway"/>
                  <a:ea typeface="+mn-lt"/>
                  <a:cs typeface="+mn-lt"/>
                </a:rPr>
                <a:t>строка</a:t>
              </a:r>
              <a:r>
                <a:rPr lang="en-US" sz="2600">
                  <a:latin typeface="Raleway"/>
                  <a:ea typeface="+mn-lt"/>
                  <a:cs typeface="+mn-lt"/>
                </a:rPr>
                <a:t> – </a:t>
              </a:r>
              <a:r>
                <a:rPr lang="en-US" sz="2600" err="1">
                  <a:latin typeface="Raleway"/>
                  <a:ea typeface="+mn-lt"/>
                  <a:cs typeface="+mn-lt"/>
                </a:rPr>
                <a:t>уникальное</a:t>
              </a:r>
              <a:r>
                <a:rPr lang="en-US" sz="2600">
                  <a:latin typeface="Raleway"/>
                  <a:ea typeface="+mn-lt"/>
                  <a:cs typeface="+mn-lt"/>
                </a:rPr>
                <a:t> </a:t>
              </a:r>
              <a:r>
                <a:rPr lang="ru-RU" sz="2600">
                  <a:latin typeface="Raleway"/>
                  <a:ea typeface="+mn-lt"/>
                  <a:cs typeface="+mn-lt"/>
                </a:rPr>
                <a:t>взаимодействие соискателя и работодателя.</a:t>
              </a:r>
              <a:endParaRPr lang="en-US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94892-E2AD-46B8-B846-CD558CB49149}"/>
              </a:ext>
            </a:extLst>
          </p:cNvPr>
          <p:cNvGrpSpPr/>
          <p:nvPr/>
        </p:nvGrpSpPr>
        <p:grpSpPr>
          <a:xfrm>
            <a:off x="4288023" y="1178130"/>
            <a:ext cx="3724519" cy="758510"/>
            <a:chOff x="1139962" y="1101160"/>
            <a:chExt cx="3724519" cy="758510"/>
          </a:xfrm>
        </p:grpSpPr>
        <p:sp>
          <p:nvSpPr>
            <p:cNvPr id="20" name="Прямоугольник 12">
              <a:extLst>
                <a:ext uri="{FF2B5EF4-FFF2-40B4-BE49-F238E27FC236}">
                  <a16:creationId xmlns:a16="http://schemas.microsoft.com/office/drawing/2014/main" id="{46A1FA99-9816-8D7A-E95A-702654E3B029}"/>
                </a:ext>
              </a:extLst>
            </p:cNvPr>
            <p:cNvSpPr/>
            <p:nvPr/>
          </p:nvSpPr>
          <p:spPr>
            <a:xfrm>
              <a:off x="1139962" y="1101160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AA27B-9A5E-C90A-9D9A-CB38CD5583CA}"/>
                </a:ext>
              </a:extLst>
            </p:cNvPr>
            <p:cNvSpPr txBox="1"/>
            <p:nvPr/>
          </p:nvSpPr>
          <p:spPr>
            <a:xfrm>
              <a:off x="1146847" y="1208424"/>
              <a:ext cx="371763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err="1">
                  <a:latin typeface="Raleway"/>
                  <a:ea typeface="Calibri"/>
                  <a:cs typeface="Calibri"/>
                </a:rPr>
                <a:t>Наша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база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данных</a:t>
              </a:r>
              <a:endParaRPr lang="en-US" sz="3000" err="1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58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008F-0E50-8132-6325-8C8C2D1E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908-F3A5-F574-A929-D4FF05D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B41F8-417F-4B9D-8C39-8AAA170F48BC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work_experience_months</a:t>
            </a:r>
            <a:endParaRPr lang="en-US" sz="2600" b="1" err="1">
              <a:latin typeface="Ralew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DD258-8613-2A9D-4385-7A95FDB534F6}"/>
              </a:ext>
            </a:extLst>
          </p:cNvPr>
          <p:cNvSpPr txBox="1"/>
          <p:nvPr/>
        </p:nvSpPr>
        <p:spPr>
          <a:xfrm>
            <a:off x="7312121" y="1377756"/>
            <a:ext cx="472593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Raleway"/>
                <a:ea typeface="Calibri"/>
                <a:cs typeface="Calibri"/>
              </a:rPr>
              <a:t>Вводим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вспомогательные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переменные</a:t>
            </a:r>
            <a:r>
              <a:rPr lang="en-US" sz="2400">
                <a:latin typeface="Raleway"/>
                <a:ea typeface="Calibri"/>
                <a:cs typeface="Calibri"/>
              </a:rPr>
              <a:t>: </a:t>
            </a:r>
          </a:p>
          <a:p>
            <a:pPr marL="457200" indent="-4572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max_possible_exp</a:t>
            </a:r>
            <a:r>
              <a:rPr lang="en-US" sz="2400" b="1" i="1">
                <a:latin typeface="Raleway"/>
                <a:ea typeface="Calibri"/>
                <a:cs typeface="Calibri"/>
              </a:rPr>
              <a:t> </a:t>
            </a:r>
            <a:r>
              <a:rPr lang="en-US" sz="2400">
                <a:latin typeface="Raleway"/>
                <a:ea typeface="Calibri"/>
                <a:cs typeface="Calibri"/>
              </a:rPr>
              <a:t>- </a:t>
            </a:r>
            <a:r>
              <a:rPr lang="en-US" sz="2400" err="1">
                <a:latin typeface="Raleway"/>
                <a:ea typeface="Calibri"/>
                <a:cs typeface="Calibri"/>
              </a:rPr>
              <a:t>максимальный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опыт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работы</a:t>
            </a:r>
            <a:r>
              <a:rPr lang="en-US" sz="2400">
                <a:latin typeface="Raleway"/>
                <a:ea typeface="Calibri"/>
                <a:cs typeface="Calibri"/>
              </a:rPr>
              <a:t>, </a:t>
            </a:r>
            <a:r>
              <a:rPr lang="en-US" sz="2400" err="1">
                <a:latin typeface="Raleway"/>
                <a:ea typeface="Calibri"/>
                <a:cs typeface="Calibri"/>
              </a:rPr>
              <a:t>который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соискатель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может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иметь</a:t>
            </a:r>
            <a:r>
              <a:rPr lang="en-US" sz="2400">
                <a:latin typeface="Raleway"/>
                <a:ea typeface="Calibri"/>
                <a:cs typeface="Calibri"/>
              </a:rPr>
              <a:t> (</a:t>
            </a:r>
            <a:r>
              <a:rPr lang="en-US" sz="2400" err="1">
                <a:latin typeface="Raleway"/>
                <a:ea typeface="Calibri"/>
                <a:cs typeface="Calibri"/>
              </a:rPr>
              <a:t>зависит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>
                <a:latin typeface="Raleway"/>
                <a:ea typeface="Calibri"/>
                <a:cs typeface="Calibri"/>
              </a:rPr>
              <a:t>)</a:t>
            </a:r>
          </a:p>
          <a:p>
            <a:pPr marL="457200" indent="-4572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diff_in_exp</a:t>
            </a:r>
            <a:r>
              <a:rPr lang="en-US" sz="2400" b="1" i="1">
                <a:latin typeface="Raleway"/>
                <a:ea typeface="Calibri"/>
                <a:cs typeface="Calibri"/>
              </a:rPr>
              <a:t> </a:t>
            </a:r>
            <a:r>
              <a:rPr lang="en-US" sz="2400">
                <a:latin typeface="Raleway"/>
                <a:ea typeface="Calibri"/>
                <a:cs typeface="Calibri"/>
              </a:rPr>
              <a:t>- </a:t>
            </a:r>
            <a:r>
              <a:rPr lang="en-US" sz="2400" err="1">
                <a:latin typeface="Raleway"/>
                <a:ea typeface="Calibri"/>
                <a:cs typeface="Calibri"/>
              </a:rPr>
              <a:t>разница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между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b="1" i="1">
                <a:latin typeface="Raleway"/>
                <a:ea typeface="Calibri"/>
                <a:cs typeface="Calibri"/>
              </a:rPr>
              <a:t>max_possible_exp</a:t>
            </a:r>
            <a:r>
              <a:rPr lang="en-US" sz="2400">
                <a:latin typeface="Raleway"/>
                <a:ea typeface="Calibri"/>
                <a:cs typeface="Calibri"/>
              </a:rPr>
              <a:t> и </a:t>
            </a:r>
            <a:r>
              <a:rPr lang="en-US" sz="2400" b="1" i="1" err="1">
                <a:latin typeface="Raleway"/>
                <a:ea typeface="Calibri"/>
                <a:cs typeface="Calibri"/>
              </a:rPr>
              <a:t>work_experience_months</a:t>
            </a:r>
            <a:endParaRPr lang="en-US" sz="2400" b="1" i="1">
              <a:latin typeface="Raleway"/>
              <a:ea typeface="Calibri"/>
              <a:cs typeface="Calibri"/>
            </a:endParaRPr>
          </a:p>
          <a:p>
            <a:r>
              <a:rPr lang="en-US" sz="2400" err="1">
                <a:latin typeface="Raleway"/>
                <a:ea typeface="Calibri"/>
                <a:cs typeface="Calibri"/>
              </a:rPr>
              <a:t>Удаляем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всех</a:t>
            </a:r>
            <a:r>
              <a:rPr lang="en-US" sz="2400">
                <a:latin typeface="Raleway"/>
                <a:ea typeface="Calibri"/>
                <a:cs typeface="Calibri"/>
              </a:rPr>
              <a:t>, у </a:t>
            </a:r>
            <a:r>
              <a:rPr lang="en-US" sz="2400" err="1">
                <a:latin typeface="Raleway"/>
                <a:ea typeface="Calibri"/>
                <a:cs typeface="Calibri"/>
              </a:rPr>
              <a:t>кого</a:t>
            </a:r>
            <a:endParaRPr lang="en-US" sz="2400">
              <a:latin typeface="Raleway"/>
              <a:ea typeface="Calibri"/>
              <a:cs typeface="Calibri"/>
            </a:endParaRPr>
          </a:p>
          <a:p>
            <a:r>
              <a:rPr lang="en-US" sz="2400" b="1" i="1" err="1">
                <a:latin typeface="Raleway"/>
                <a:ea typeface="Calibri"/>
                <a:cs typeface="Calibri"/>
              </a:rPr>
              <a:t>diff_in_exp</a:t>
            </a:r>
            <a:r>
              <a:rPr lang="en-US" sz="2400">
                <a:latin typeface="Raleway"/>
                <a:ea typeface="Calibri"/>
                <a:cs typeface="Calibri"/>
              </a:rPr>
              <a:t> &lt; </a:t>
            </a:r>
            <a:r>
              <a:rPr lang="en-US" sz="2400" b="1">
                <a:latin typeface="Calibri"/>
                <a:ea typeface="Calibri"/>
                <a:cs typeface="Calibri"/>
              </a:rPr>
              <a:t>-12</a:t>
            </a:r>
            <a:r>
              <a:rPr lang="en-US" sz="2400" b="1">
                <a:latin typeface="Raleway"/>
                <a:ea typeface="Calibri"/>
                <a:cs typeface="Calibri"/>
              </a:rPr>
              <a:t> </a:t>
            </a:r>
            <a:r>
              <a:rPr lang="en-US" sz="2400">
                <a:latin typeface="Raleway"/>
                <a:ea typeface="Calibri"/>
                <a:cs typeface="Calibri"/>
              </a:rPr>
              <a:t>(</a:t>
            </a:r>
            <a:r>
              <a:rPr lang="en-US" sz="2400" err="1">
                <a:latin typeface="Raleway"/>
                <a:ea typeface="Calibri"/>
                <a:cs typeface="Calibri"/>
              </a:rPr>
              <a:t>погрешность</a:t>
            </a:r>
            <a:r>
              <a:rPr lang="en-US" sz="2400">
                <a:latin typeface="Raleway"/>
                <a:ea typeface="Calibri"/>
                <a:cs typeface="Calibri"/>
              </a:rPr>
              <a:t> </a:t>
            </a:r>
            <a:r>
              <a:rPr lang="en-US" sz="2400" err="1">
                <a:latin typeface="Raleway"/>
                <a:ea typeface="Calibri"/>
                <a:cs typeface="Calibri"/>
              </a:rPr>
              <a:t>измерения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>
                <a:latin typeface="Raleway"/>
                <a:ea typeface="Calibri"/>
                <a:cs typeface="Calibri"/>
              </a:rPr>
              <a:t>)</a:t>
            </a:r>
          </a:p>
        </p:txBody>
      </p:sp>
      <p:pic>
        <p:nvPicPr>
          <p:cNvPr id="3" name="Picture 2" descr="A graph with orange dots and green triangle&#10;&#10;Description automatically generated">
            <a:extLst>
              <a:ext uri="{FF2B5EF4-FFF2-40B4-BE49-F238E27FC236}">
                <a16:creationId xmlns:a16="http://schemas.microsoft.com/office/drawing/2014/main" id="{06A80C5C-AC2E-B3CC-F931-7629A6CC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" y="1446982"/>
            <a:ext cx="6791325" cy="5133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5016-1AEA-7093-EE26-144FDF5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5445-6639-F6A5-D7EE-DFAA3948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E48-27A2-2B54-A916-A807514E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dirty="0" err="1">
                <a:latin typeface="Raleway"/>
                <a:cs typeface="Calibri Light"/>
              </a:rPr>
              <a:t>Приложение</a:t>
            </a:r>
            <a:r>
              <a:rPr lang="en-US" b="1" dirty="0">
                <a:latin typeface="Raleway"/>
                <a:cs typeface="Calibri Light"/>
              </a:rPr>
              <a:t> к </a:t>
            </a:r>
            <a:r>
              <a:rPr lang="en-US" b="1" dirty="0" err="1">
                <a:latin typeface="Raleway"/>
                <a:cs typeface="Calibri Light"/>
              </a:rPr>
              <a:t>слайду</a:t>
            </a:r>
            <a:r>
              <a:rPr lang="en-US" b="1" dirty="0">
                <a:latin typeface="Raleway"/>
                <a:cs typeface="Calibri Light"/>
              </a:rPr>
              <a:t>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0ADA9-27D7-7944-FB8C-6E7F38E99C44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study_month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C59F5-C869-9D91-3D4B-DD429D47F896}"/>
              </a:ext>
            </a:extLst>
          </p:cNvPr>
          <p:cNvSpPr txBox="1"/>
          <p:nvPr/>
        </p:nvSpPr>
        <p:spPr>
          <a:xfrm>
            <a:off x="7312121" y="1423938"/>
            <a:ext cx="472593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Raleway"/>
                <a:ea typeface="Calibri"/>
                <a:cs typeface="Calibri"/>
              </a:rPr>
              <a:t>Для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подростков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от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14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до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16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лет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i="1" dirty="0" err="1">
                <a:latin typeface="Raleway"/>
                <a:ea typeface="Calibri"/>
                <a:cs typeface="Calibri"/>
              </a:rPr>
              <a:t>study_months</a:t>
            </a:r>
            <a:r>
              <a:rPr lang="en-US" sz="2400" dirty="0">
                <a:latin typeface="Raleway"/>
                <a:ea typeface="Calibri"/>
                <a:cs typeface="Calibri"/>
              </a:rPr>
              <a:t> =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0</a:t>
            </a:r>
          </a:p>
          <a:p>
            <a:r>
              <a:rPr lang="en-US" sz="2400" dirty="0" err="1">
                <a:latin typeface="Raleway"/>
                <a:ea typeface="Calibri"/>
                <a:cs typeface="Calibri"/>
              </a:rPr>
              <a:t>Для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остальных</a:t>
            </a:r>
            <a:r>
              <a:rPr lang="en-US" sz="2400" dirty="0">
                <a:latin typeface="Raleway"/>
                <a:ea typeface="Calibri"/>
                <a:cs typeface="Calibri"/>
              </a:rPr>
              <a:t> 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вводим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переменные</a:t>
            </a:r>
            <a:r>
              <a:rPr lang="en-US" sz="2400" dirty="0">
                <a:latin typeface="Raleway"/>
                <a:ea typeface="Calibri"/>
                <a:cs typeface="Calibri"/>
              </a:rPr>
              <a:t>:</a:t>
            </a:r>
          </a:p>
          <a:p>
            <a:pPr marL="342900" indent="-342900">
              <a:buFont typeface="Calibri"/>
              <a:buChar char="-"/>
            </a:pPr>
            <a:r>
              <a:rPr lang="en-US" sz="2400" b="1" i="1" dirty="0" err="1">
                <a:latin typeface="Raleway"/>
                <a:ea typeface="Calibri"/>
                <a:cs typeface="Calibri"/>
              </a:rPr>
              <a:t>max_possible_edu</a:t>
            </a:r>
            <a:r>
              <a:rPr lang="en-US" sz="2400" dirty="0">
                <a:latin typeface="Raleway"/>
                <a:ea typeface="Calibri"/>
                <a:cs typeface="Calibri"/>
              </a:rPr>
              <a:t> -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максимальное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число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месяцев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обучения</a:t>
            </a:r>
            <a:r>
              <a:rPr lang="en-US" sz="2400" dirty="0">
                <a:latin typeface="Raleway"/>
                <a:ea typeface="Calibri"/>
                <a:cs typeface="Calibri"/>
              </a:rPr>
              <a:t>,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которое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может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иметь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соискатель</a:t>
            </a:r>
            <a:r>
              <a:rPr lang="en-US" sz="2400" dirty="0">
                <a:latin typeface="Raleway"/>
                <a:ea typeface="Calibri"/>
                <a:cs typeface="Calibri"/>
              </a:rPr>
              <a:t> (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зависит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от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 dirty="0">
                <a:latin typeface="Raleway"/>
                <a:ea typeface="Calibri"/>
                <a:cs typeface="Calibri"/>
              </a:rPr>
              <a:t>)</a:t>
            </a:r>
          </a:p>
          <a:p>
            <a:pPr marL="342900" indent="-342900">
              <a:buFont typeface="Calibri"/>
              <a:buChar char="-"/>
            </a:pPr>
            <a:r>
              <a:rPr lang="en-US" sz="2400" b="1" i="1" dirty="0" err="1">
                <a:latin typeface="Raleway"/>
                <a:ea typeface="Calibri"/>
                <a:cs typeface="Calibri"/>
              </a:rPr>
              <a:t>diff_in_edu</a:t>
            </a:r>
            <a:r>
              <a:rPr lang="en-US" sz="2400" dirty="0">
                <a:latin typeface="Raleway"/>
                <a:ea typeface="Calibri"/>
                <a:cs typeface="Calibri"/>
              </a:rPr>
              <a:t> -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разница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между</a:t>
            </a:r>
            <a:r>
              <a:rPr lang="en-US" sz="2400" dirty="0">
                <a:latin typeface="Raleway"/>
                <a:ea typeface="Calibri"/>
                <a:cs typeface="Calibri"/>
              </a:rPr>
              <a:t> </a:t>
            </a:r>
            <a:r>
              <a:rPr lang="en-US" sz="2400" b="1" i="1" dirty="0" err="1">
                <a:latin typeface="Raleway"/>
                <a:ea typeface="Calibri"/>
                <a:cs typeface="Calibri"/>
              </a:rPr>
              <a:t>max_possible_edu</a:t>
            </a:r>
            <a:r>
              <a:rPr lang="en-US" sz="2400" dirty="0">
                <a:latin typeface="Raleway"/>
                <a:ea typeface="Calibri"/>
                <a:cs typeface="Calibri"/>
              </a:rPr>
              <a:t> и </a:t>
            </a:r>
            <a:r>
              <a:rPr lang="en-US" sz="2400" b="1" i="1" dirty="0" err="1">
                <a:latin typeface="Raleway"/>
                <a:ea typeface="Calibri"/>
                <a:cs typeface="Calibri"/>
              </a:rPr>
              <a:t>study_months</a:t>
            </a:r>
            <a:endParaRPr lang="en-US" sz="2400" b="1" i="1" dirty="0">
              <a:latin typeface="Raleway"/>
              <a:ea typeface="Calibri"/>
              <a:cs typeface="Calibri"/>
            </a:endParaRPr>
          </a:p>
          <a:p>
            <a:r>
              <a:rPr lang="en-US" sz="2400" dirty="0" err="1">
                <a:latin typeface="Raleway"/>
                <a:ea typeface="Calibri"/>
                <a:cs typeface="Calibri"/>
              </a:rPr>
              <a:t>Удаляем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b="1" i="1" dirty="0" err="1">
                <a:latin typeface="Raleway"/>
                <a:ea typeface="Calibri"/>
                <a:cs typeface="Calibri"/>
              </a:rPr>
              <a:t>diff_in_edu</a:t>
            </a:r>
            <a:r>
              <a:rPr lang="en-US" sz="2400" dirty="0">
                <a:latin typeface="Raleway"/>
                <a:ea typeface="Calibri"/>
                <a:cs typeface="Calibri"/>
              </a:rPr>
              <a:t>  &lt;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-12</a:t>
            </a:r>
            <a:r>
              <a:rPr lang="en-US" sz="2400" dirty="0">
                <a:latin typeface="Raleway"/>
                <a:ea typeface="Calibri"/>
                <a:cs typeface="Calibri"/>
              </a:rPr>
              <a:t> (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погрешность</a:t>
            </a:r>
            <a:r>
              <a:rPr lang="en-US" sz="2400" dirty="0">
                <a:latin typeface="Raleway"/>
                <a:ea typeface="Calibri"/>
                <a:cs typeface="Calibri"/>
              </a:rPr>
              <a:t> </a:t>
            </a:r>
            <a:r>
              <a:rPr lang="en-US" sz="2400" dirty="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 dirty="0">
                <a:latin typeface="Raleway"/>
                <a:ea typeface="Calibri"/>
                <a:cs typeface="Calibri"/>
              </a:rPr>
              <a:t>)</a:t>
            </a:r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68C9A47-F920-BAF0-E6E4-6202641A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0" y="1584566"/>
            <a:ext cx="6668365" cy="49511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CA31B-B242-8BC7-F957-2C17B15A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253D4-3BA0-8DB4-7475-6E287212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A44CE1-84BD-1E6F-208F-5D7CD85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A" sz="3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66E941-CC87-9197-2D43-9808B547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58C007-98E8-DBA5-83EC-2EDD01FF7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5395F5-1D10-6DC4-7FD7-E7EE15FD2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7B22CD-F4EF-5800-4F5F-97DE9952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614F06-7C64-BED7-5318-DA5B7B403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F196D9-6804-B1EE-BA02-292CC796120B}"/>
              </a:ext>
            </a:extLst>
          </p:cNvPr>
          <p:cNvGrpSpPr/>
          <p:nvPr/>
        </p:nvGrpSpPr>
        <p:grpSpPr>
          <a:xfrm>
            <a:off x="4288023" y="1193524"/>
            <a:ext cx="3719810" cy="758510"/>
            <a:chOff x="670447" y="885645"/>
            <a:chExt cx="3719810" cy="758510"/>
          </a:xfrm>
        </p:grpSpPr>
        <p:sp>
          <p:nvSpPr>
            <p:cNvPr id="6" name="Прямоугольник 12">
              <a:extLst>
                <a:ext uri="{FF2B5EF4-FFF2-40B4-BE49-F238E27FC236}">
                  <a16:creationId xmlns:a16="http://schemas.microsoft.com/office/drawing/2014/main" id="{299DC2FC-8B97-642D-6A31-7698D606FE91}"/>
                </a:ext>
              </a:extLst>
            </p:cNvPr>
            <p:cNvSpPr/>
            <p:nvPr/>
          </p:nvSpPr>
          <p:spPr>
            <a:xfrm>
              <a:off x="670447" y="885645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1E3436-F617-757A-2616-17207BBEEEE3}"/>
                </a:ext>
              </a:extLst>
            </p:cNvPr>
            <p:cNvSpPr txBox="1"/>
            <p:nvPr/>
          </p:nvSpPr>
          <p:spPr>
            <a:xfrm>
              <a:off x="818747" y="992178"/>
              <a:ext cx="3411797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Переменные</a:t>
              </a:r>
              <a:endParaRPr lang="en-US" sz="300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97ACC6-69BE-E9C2-9A7D-04D40755DF21}"/>
              </a:ext>
            </a:extLst>
          </p:cNvPr>
          <p:cNvGrpSpPr/>
          <p:nvPr/>
        </p:nvGrpSpPr>
        <p:grpSpPr>
          <a:xfrm>
            <a:off x="1150173" y="2194128"/>
            <a:ext cx="4736493" cy="3452450"/>
            <a:chOff x="1150173" y="2271098"/>
            <a:chExt cx="4736493" cy="3452450"/>
          </a:xfrm>
        </p:grpSpPr>
        <p:sp>
          <p:nvSpPr>
            <p:cNvPr id="18" name="Прямоугольник 3">
              <a:extLst>
                <a:ext uri="{FF2B5EF4-FFF2-40B4-BE49-F238E27FC236}">
                  <a16:creationId xmlns:a16="http://schemas.microsoft.com/office/drawing/2014/main" id="{DC1B0619-A191-D278-049F-50C84222DB8A}"/>
                </a:ext>
              </a:extLst>
            </p:cNvPr>
            <p:cNvSpPr/>
            <p:nvPr/>
          </p:nvSpPr>
          <p:spPr>
            <a:xfrm>
              <a:off x="1150173" y="2271098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803E3B-DFF0-D84C-EEE0-3D4AD8C398C2}"/>
                </a:ext>
              </a:extLst>
            </p:cNvPr>
            <p:cNvSpPr txBox="1"/>
            <p:nvPr/>
          </p:nvSpPr>
          <p:spPr>
            <a:xfrm>
              <a:off x="1293090" y="2532302"/>
              <a:ext cx="4317999" cy="22529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sz="2600" b="1">
                  <a:latin typeface="Raleway"/>
                  <a:cs typeface="Segoe UI"/>
                </a:rPr>
                <a:t>Количественные:</a:t>
              </a: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Год рождения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Опыт работы в месяцах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Ожидаемая зарплата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Зарплата от и до</a:t>
              </a:r>
              <a:endParaRPr lang="en-US" sz="2600">
                <a:latin typeface="Raleway"/>
                <a:ea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A493F-F42B-F37B-AF14-9F1B78756ED5}"/>
              </a:ext>
            </a:extLst>
          </p:cNvPr>
          <p:cNvGrpSpPr/>
          <p:nvPr/>
        </p:nvGrpSpPr>
        <p:grpSpPr>
          <a:xfrm>
            <a:off x="6419711" y="2192902"/>
            <a:ext cx="4752575" cy="3456454"/>
            <a:chOff x="6419711" y="2269872"/>
            <a:chExt cx="4752575" cy="3456454"/>
          </a:xfrm>
        </p:grpSpPr>
        <p:sp>
          <p:nvSpPr>
            <p:cNvPr id="23" name="Прямоугольник 17">
              <a:extLst>
                <a:ext uri="{FF2B5EF4-FFF2-40B4-BE49-F238E27FC236}">
                  <a16:creationId xmlns:a16="http://schemas.microsoft.com/office/drawing/2014/main" id="{21172EA7-B2AE-BD0F-B426-DC8195F11DD4}"/>
                </a:ext>
              </a:extLst>
            </p:cNvPr>
            <p:cNvSpPr/>
            <p:nvPr/>
          </p:nvSpPr>
          <p:spPr>
            <a:xfrm>
              <a:off x="6419711" y="2269872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Заголовок 1">
              <a:extLst>
                <a:ext uri="{FF2B5EF4-FFF2-40B4-BE49-F238E27FC236}">
                  <a16:creationId xmlns:a16="http://schemas.microsoft.com/office/drawing/2014/main" id="{708E1FB1-A630-5B24-7C3D-33858EAAB860}"/>
                </a:ext>
              </a:extLst>
            </p:cNvPr>
            <p:cNvSpPr txBox="1">
              <a:spLocks/>
            </p:cNvSpPr>
            <p:nvPr/>
          </p:nvSpPr>
          <p:spPr>
            <a:xfrm>
              <a:off x="6693909" y="2533648"/>
              <a:ext cx="4353551" cy="26100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2600" b="1" dirty="0">
                  <a:latin typeface="Raleway"/>
                </a:rPr>
                <a:t>Качественные</a:t>
              </a:r>
              <a:r>
                <a:rPr lang="en-US" sz="2600" b="1" dirty="0">
                  <a:latin typeface="Raleway"/>
                </a:rPr>
                <a:t>:</a:t>
              </a:r>
              <a:endParaRPr lang="ru-RU" sz="2600" b="1" dirty="0">
                <a:latin typeface="Raleway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 dirty="0">
                  <a:latin typeface="Raleway"/>
                  <a:ea typeface="+mj-lt"/>
                  <a:cs typeface="+mj-lt"/>
                </a:rPr>
                <a:t>Параметры взаимодействия</a:t>
              </a:r>
              <a:endParaRPr lang="en-US" sz="2600" b="1" dirty="0">
                <a:latin typeface="Raleway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 dirty="0">
                  <a:latin typeface="Raleway"/>
                  <a:ea typeface="+mj-lt"/>
                  <a:cs typeface="+mj-lt"/>
                </a:rPr>
                <a:t>Пол</a:t>
              </a:r>
            </a:p>
            <a:p>
              <a:pPr marL="457200" indent="-457200">
                <a:buFont typeface="Calibri"/>
                <a:buChar char="-"/>
              </a:pPr>
              <a:r>
                <a:rPr lang="ru-RU" sz="2600" dirty="0">
                  <a:latin typeface="Raleway"/>
                </a:rPr>
                <a:t>Степень образования</a:t>
              </a:r>
              <a:endParaRPr lang="en-US" sz="2600">
                <a:latin typeface="Raleway"/>
                <a:ea typeface="Calibri Light"/>
                <a:cs typeface="Calibri Light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 dirty="0">
                  <a:latin typeface="Raleway"/>
                </a:rPr>
                <a:t>Профессия</a:t>
              </a:r>
              <a:endParaRPr lang="en-US" sz="2600" dirty="0">
                <a:latin typeface="Raleway"/>
                <a:ea typeface="Calibri Light"/>
                <a:cs typeface="Calibri Light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 dirty="0">
                  <a:latin typeface="Raleway"/>
                </a:rPr>
                <a:t>Регион вакансии</a:t>
              </a:r>
              <a:endParaRPr lang="en-US" dirty="0">
                <a:cs typeface="Calibri Light" panose="020F0302020204030204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F55961-46C0-03C8-F474-A6F6AC261830}"/>
              </a:ext>
            </a:extLst>
          </p:cNvPr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6089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4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8" name="Прямоугольник 17">
            <a:extLst>
              <a:ext uri="{FF2B5EF4-FFF2-40B4-BE49-F238E27FC236}">
                <a16:creationId xmlns:a16="http://schemas.microsoft.com/office/drawing/2014/main" id="{D091AEA5-89B6-DB84-3CA0-AAD043DF5058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B2E41-7512-9164-2243-22422E2809E3}"/>
              </a:ext>
            </a:extLst>
          </p:cNvPr>
          <p:cNvSpPr txBox="1"/>
          <p:nvPr/>
        </p:nvSpPr>
        <p:spPr>
          <a:xfrm>
            <a:off x="1254882" y="1153923"/>
            <a:ext cx="9676511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ea typeface="Calibri"/>
                <a:cs typeface="Calibri"/>
              </a:rPr>
              <a:t>Распределение</a:t>
            </a:r>
            <a:r>
              <a:rPr lang="en-US" sz="2600" b="1">
                <a:latin typeface="Raleway"/>
                <a:ea typeface="Calibri"/>
                <a:cs typeface="Calibri"/>
              </a:rPr>
              <a:t> </a:t>
            </a:r>
            <a:r>
              <a:rPr lang="en-US" sz="2600" b="1" err="1">
                <a:latin typeface="Raleway"/>
                <a:ea typeface="Calibri"/>
                <a:cs typeface="Calibri"/>
              </a:rPr>
              <a:t>количества</a:t>
            </a:r>
            <a:r>
              <a:rPr lang="en-US" sz="2600" b="1">
                <a:latin typeface="Raleway"/>
                <a:ea typeface="Calibri"/>
                <a:cs typeface="Calibri"/>
              </a:rPr>
              <a:t> </a:t>
            </a:r>
            <a:r>
              <a:rPr lang="en-US" sz="2600" b="1" err="1">
                <a:latin typeface="Raleway"/>
                <a:ea typeface="Calibri"/>
                <a:cs typeface="Calibri"/>
              </a:rPr>
              <a:t>резюме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по</a:t>
            </a:r>
            <a:r>
              <a:rPr lang="en-US" sz="2600" b="1">
                <a:latin typeface="Raleway"/>
                <a:ea typeface="Calibri"/>
                <a:cs typeface="Calibri"/>
              </a:rPr>
              <a:t> </a:t>
            </a:r>
            <a:r>
              <a:rPr lang="en-US" sz="2600" b="1" err="1">
                <a:latin typeface="Raleway"/>
                <a:ea typeface="Calibri"/>
                <a:cs typeface="Calibri"/>
              </a:rPr>
              <a:t>году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рождения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соискателя</a:t>
            </a:r>
            <a:endParaRPr lang="en-US" sz="2600" b="1">
              <a:latin typeface="Raleway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8A84-A6DF-E7A7-08DA-25B18186676D}"/>
              </a:ext>
            </a:extLst>
          </p:cNvPr>
          <p:cNvSpPr txBox="1"/>
          <p:nvPr/>
        </p:nvSpPr>
        <p:spPr>
          <a:xfrm>
            <a:off x="1893453" y="5949757"/>
            <a:ext cx="4202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cs typeface="Calibri"/>
              </a:rPr>
              <a:t>Медиана</a:t>
            </a:r>
            <a:r>
              <a:rPr lang="en-US" sz="2600" b="1">
                <a:latin typeface="Raleway"/>
                <a:cs typeface="Calibri"/>
              </a:rPr>
              <a:t> </a:t>
            </a:r>
            <a:r>
              <a:rPr lang="ru-RU" sz="2600">
                <a:latin typeface="Raleway"/>
                <a:ea typeface="+mn-lt"/>
                <a:cs typeface="+mn-lt"/>
              </a:rPr>
              <a:t>– </a:t>
            </a:r>
            <a:r>
              <a:rPr lang="en-US" sz="2600" b="1">
                <a:latin typeface="Calibri"/>
                <a:cs typeface="Calibri"/>
              </a:rPr>
              <a:t>1990</a:t>
            </a:r>
            <a:r>
              <a:rPr lang="en-US" sz="2600" b="1">
                <a:latin typeface="Raleway"/>
                <a:ea typeface="+mn-lt"/>
                <a:cs typeface="+mn-lt"/>
              </a:rPr>
              <a:t> </a:t>
            </a:r>
            <a:r>
              <a:rPr lang="ru-RU" sz="2600">
                <a:latin typeface="Raleway"/>
                <a:ea typeface="+mn-lt"/>
                <a:cs typeface="+mn-lt"/>
              </a:rPr>
              <a:t>– </a:t>
            </a:r>
            <a:r>
              <a:rPr lang="en-US" sz="2600" b="1">
                <a:latin typeface="Calibri"/>
                <a:cs typeface="Calibri"/>
              </a:rPr>
              <a:t>33 </a:t>
            </a:r>
            <a:r>
              <a:rPr lang="en-US" sz="2600" b="1" err="1">
                <a:latin typeface="Raleway"/>
                <a:cs typeface="Calibri"/>
              </a:rPr>
              <a:t>года</a:t>
            </a:r>
            <a:endParaRPr lang="en-US" sz="2600" b="1">
              <a:latin typeface="Raleway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23698-8F2A-B68E-03B6-BED0B6FAA3A1}"/>
              </a:ext>
            </a:extLst>
          </p:cNvPr>
          <p:cNvSpPr txBox="1"/>
          <p:nvPr/>
        </p:nvSpPr>
        <p:spPr>
          <a:xfrm>
            <a:off x="7004243" y="5949756"/>
            <a:ext cx="33404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cs typeface="Calibri"/>
              </a:rPr>
              <a:t>Мода</a:t>
            </a:r>
            <a:r>
              <a:rPr lang="en-US" sz="2600" b="1">
                <a:latin typeface="Raleway"/>
                <a:cs typeface="Calibri"/>
              </a:rPr>
              <a:t> </a:t>
            </a:r>
            <a:r>
              <a:rPr lang="ru-RU" sz="2600">
                <a:ea typeface="+mn-lt"/>
                <a:cs typeface="+mn-lt"/>
              </a:rPr>
              <a:t>– </a:t>
            </a:r>
            <a:r>
              <a:rPr lang="en-US" sz="2600" b="1">
                <a:cs typeface="Calibri"/>
              </a:rPr>
              <a:t>1998 </a:t>
            </a:r>
            <a:r>
              <a:rPr lang="ru-RU" sz="2600">
                <a:ea typeface="+mn-lt"/>
                <a:cs typeface="+mn-lt"/>
              </a:rPr>
              <a:t>–</a:t>
            </a:r>
            <a:r>
              <a:rPr lang="ru-RU" sz="2600" b="1">
                <a:ea typeface="+mn-lt"/>
                <a:cs typeface="+mn-lt"/>
              </a:rPr>
              <a:t> </a:t>
            </a:r>
            <a:r>
              <a:rPr lang="en-US" sz="2600" b="1">
                <a:cs typeface="Calibri"/>
              </a:rPr>
              <a:t>25 </a:t>
            </a:r>
            <a:r>
              <a:rPr lang="en-US" sz="2600" b="1" err="1">
                <a:latin typeface="Raleway"/>
                <a:cs typeface="Calibri"/>
              </a:rPr>
              <a:t>лет</a:t>
            </a:r>
            <a:endParaRPr lang="en-US" sz="2600" b="1">
              <a:latin typeface="Raleway"/>
              <a:cs typeface="Calibri"/>
            </a:endParaRPr>
          </a:p>
        </p:txBody>
      </p:sp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:a16="http://schemas.microsoft.com/office/drawing/2014/main" id="{3D90134D-5AC0-452A-8372-F150D70CF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476" y="2092806"/>
            <a:ext cx="84582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1EAF7-65E1-7AF5-3D3D-64B4A5C24D3E}"/>
              </a:ext>
            </a:extLst>
          </p:cNvPr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9245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FB6E-C5B7-01E9-C66F-B63BEBFD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0BCF19-5785-3025-C2FC-0A13708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5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E905B3-96BD-9559-01DB-6816D72B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A7447E-ED8F-BBB2-4008-FB97D99CD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03F40C-B68C-2CCA-E189-D2563337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636ED6E-4307-10A0-B351-3B091C80C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5DDA238-97FF-18CA-A404-D3FAC97B7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6" name="Прямоугольник 17">
            <a:extLst>
              <a:ext uri="{FF2B5EF4-FFF2-40B4-BE49-F238E27FC236}">
                <a16:creationId xmlns:a16="http://schemas.microsoft.com/office/drawing/2014/main" id="{9FE01DFD-EFD5-A407-6F91-23C47839FB05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79E8E-4177-EA8A-CBDC-06DD5F219F64}"/>
              </a:ext>
            </a:extLst>
          </p:cNvPr>
          <p:cNvSpPr txBox="1"/>
          <p:nvPr/>
        </p:nvSpPr>
        <p:spPr>
          <a:xfrm>
            <a:off x="4179454" y="1177636"/>
            <a:ext cx="394084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ea typeface="Calibri"/>
                <a:cs typeface="Calibri"/>
              </a:rPr>
              <a:t>Матрица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корелляции</a:t>
            </a:r>
            <a:endParaRPr lang="en-US" sz="2600" b="1" err="1">
              <a:latin typeface="Raleway"/>
            </a:endParaRPr>
          </a:p>
        </p:txBody>
      </p:sp>
      <p:pic>
        <p:nvPicPr>
          <p:cNvPr id="2" name="Picture 1" descr="A yellow and brown squares with black numbers&#10;&#10;Description automatically generated">
            <a:extLst>
              <a:ext uri="{FF2B5EF4-FFF2-40B4-BE49-F238E27FC236}">
                <a16:creationId xmlns:a16="http://schemas.microsoft.com/office/drawing/2014/main" id="{DAE0DF31-F2C2-35A5-EDCC-74ABB70AF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916" y="1744037"/>
            <a:ext cx="8596168" cy="4570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1FB1C-DF56-22D5-D016-021E681E20BC}"/>
              </a:ext>
            </a:extLst>
          </p:cNvPr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14016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Предобработка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6</a:t>
            </a:fld>
            <a:endParaRPr lang="en-UA" sz="30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B1BDE3-4C27-5900-6EC0-882D78BEF7E5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1C1AFF6F-CF75-5EFE-524D-5CC749B0CCB6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343775-5212-6803-89F8-E717F57151DB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пропущенными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значениями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и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дубликатами</a:t>
              </a:r>
              <a:endParaRPr lang="en-US" sz="300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2028F4-75C8-B367-F5D1-04A7BE52357F}"/>
              </a:ext>
            </a:extLst>
          </p:cNvPr>
          <p:cNvGrpSpPr/>
          <p:nvPr/>
        </p:nvGrpSpPr>
        <p:grpSpPr>
          <a:xfrm>
            <a:off x="1054923" y="2454601"/>
            <a:ext cx="10071180" cy="1685846"/>
            <a:chOff x="1054923" y="2008177"/>
            <a:chExt cx="10071180" cy="1685846"/>
          </a:xfrm>
        </p:grpSpPr>
        <p:sp>
          <p:nvSpPr>
            <p:cNvPr id="27" name="Прямоугольник 17">
              <a:extLst>
                <a:ext uri="{FF2B5EF4-FFF2-40B4-BE49-F238E27FC236}">
                  <a16:creationId xmlns:a16="http://schemas.microsoft.com/office/drawing/2014/main" id="{421CA55F-6E4C-EEEC-5FDB-AC4AAD04A6B3}"/>
                </a:ext>
              </a:extLst>
            </p:cNvPr>
            <p:cNvSpPr/>
            <p:nvPr/>
          </p:nvSpPr>
          <p:spPr>
            <a:xfrm>
              <a:off x="1054923" y="2008177"/>
              <a:ext cx="10071180" cy="15860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E8C2DD-EB54-642C-ABE6-42F5BDFD4D77}"/>
                </a:ext>
              </a:extLst>
            </p:cNvPr>
            <p:cNvSpPr txBox="1"/>
            <p:nvPr/>
          </p:nvSpPr>
          <p:spPr>
            <a:xfrm>
              <a:off x="1116061" y="2124363"/>
              <a:ext cx="9959876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Calibri"/>
                <a:buChar char="-"/>
              </a:pPr>
              <a:r>
                <a:rPr lang="en-US" sz="2600" err="1">
                  <a:latin typeface="Raleway"/>
                </a:rPr>
                <a:t>Существуют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дубликаты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b="1" err="1">
                  <a:latin typeface="Raleway"/>
                </a:rPr>
                <a:t>topic_id</a:t>
              </a:r>
              <a:r>
                <a:rPr lang="en-US" sz="2600" dirty="0">
                  <a:latin typeface="Raleway"/>
                </a:rPr>
                <a:t>, </a:t>
              </a:r>
              <a:r>
                <a:rPr lang="en-US" sz="2600" err="1">
                  <a:latin typeface="Raleway"/>
                </a:rPr>
                <a:t>но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все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данные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разные</a:t>
              </a:r>
              <a:endParaRPr lang="en-US" sz="260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US" sz="2600" err="1">
                  <a:latin typeface="Raleway"/>
                </a:rPr>
                <a:t>Удаляем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пропущенные</a:t>
              </a:r>
              <a:r>
                <a:rPr lang="en-US" sz="2600" dirty="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значения</a:t>
              </a:r>
              <a:r>
                <a:rPr lang="en-US" sz="2600" dirty="0">
                  <a:latin typeface="Raleway"/>
                </a:rPr>
                <a:t> в </a:t>
              </a:r>
              <a:r>
                <a:rPr lang="en-US" sz="2600" b="1" err="1">
                  <a:latin typeface="Raleway"/>
                </a:rPr>
                <a:t>education_level</a:t>
              </a:r>
              <a:r>
                <a:rPr lang="en-US" sz="2600" dirty="0">
                  <a:latin typeface="Raleway"/>
                </a:rPr>
                <a:t>, </a:t>
              </a:r>
              <a:r>
                <a:rPr lang="en-US" sz="2600" b="1" err="1">
                  <a:latin typeface="Raleway"/>
                </a:rPr>
                <a:t>initial_state</a:t>
              </a:r>
              <a:r>
                <a:rPr lang="en-US" sz="2600" dirty="0">
                  <a:latin typeface="Raleway"/>
                </a:rPr>
                <a:t> и </a:t>
              </a:r>
              <a:r>
                <a:rPr lang="en-US" sz="2600" b="1" err="1">
                  <a:latin typeface="Raleway"/>
                </a:rPr>
                <a:t>final_state</a:t>
              </a:r>
              <a:endParaRPr lang="en-US" sz="2600" b="1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endParaRPr lang="en-US">
                <a:latin typeface="Raleway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DD7727-D5A7-3BF3-B3C0-411BEED6ED21}"/>
              </a:ext>
            </a:extLst>
          </p:cNvPr>
          <p:cNvGrpSpPr/>
          <p:nvPr/>
        </p:nvGrpSpPr>
        <p:grpSpPr>
          <a:xfrm>
            <a:off x="3497751" y="4503218"/>
            <a:ext cx="5190612" cy="1530210"/>
            <a:chOff x="3990356" y="4641763"/>
            <a:chExt cx="4877713" cy="1389664"/>
          </a:xfrm>
        </p:grpSpPr>
        <p:sp>
          <p:nvSpPr>
            <p:cNvPr id="24" name="Прямоугольник 3">
              <a:extLst>
                <a:ext uri="{FF2B5EF4-FFF2-40B4-BE49-F238E27FC236}">
                  <a16:creationId xmlns:a16="http://schemas.microsoft.com/office/drawing/2014/main" id="{86974423-62CA-68D1-0574-AF1B54B9DE36}"/>
                </a:ext>
              </a:extLst>
            </p:cNvPr>
            <p:cNvSpPr/>
            <p:nvPr/>
          </p:nvSpPr>
          <p:spPr>
            <a:xfrm>
              <a:off x="3990356" y="4641763"/>
              <a:ext cx="4877713" cy="1389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EC960F-3EA2-855A-5198-2F6E83F0D767}"/>
                </a:ext>
              </a:extLst>
            </p:cNvPr>
            <p:cNvSpPr txBox="1"/>
            <p:nvPr/>
          </p:nvSpPr>
          <p:spPr>
            <a:xfrm>
              <a:off x="4111109" y="4840687"/>
              <a:ext cx="4721656" cy="9223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dirty="0" err="1">
                  <a:latin typeface="Raleway"/>
                  <a:cs typeface="Calibri"/>
                </a:rPr>
                <a:t>Удалено</a:t>
              </a:r>
              <a:r>
                <a:rPr lang="en-US" sz="3000" dirty="0">
                  <a:latin typeface="Raleway"/>
                  <a:cs typeface="Calibri"/>
                </a:rPr>
                <a:t> </a:t>
              </a:r>
              <a:r>
                <a:rPr lang="en-US" sz="3000" b="1" dirty="0">
                  <a:latin typeface="Calibri"/>
                  <a:cs typeface="Calibri"/>
                </a:rPr>
                <a:t>936 </a:t>
              </a:r>
              <a:r>
                <a:rPr lang="en-US" sz="3000" dirty="0" err="1">
                  <a:latin typeface="Raleway"/>
                  <a:cs typeface="Calibri"/>
                </a:rPr>
                <a:t>значений</a:t>
              </a:r>
              <a:endParaRPr lang="ru-RU" sz="3000" dirty="0" err="1">
                <a:latin typeface="Raleway"/>
                <a:cs typeface="Calibri"/>
              </a:endParaRPr>
            </a:p>
            <a:p>
              <a:pPr algn="ctr"/>
              <a:r>
                <a:rPr lang="en-US" sz="3000" dirty="0" err="1">
                  <a:latin typeface="Raleway"/>
                  <a:ea typeface="Calibri"/>
                  <a:cs typeface="Calibri"/>
                </a:rPr>
                <a:t>Осталось</a:t>
              </a:r>
              <a:r>
                <a:rPr lang="ru-RU" sz="3000" dirty="0">
                  <a:latin typeface="Raleway"/>
                  <a:ea typeface="+mn-lt"/>
                  <a:cs typeface="+mn-lt"/>
                </a:rPr>
                <a:t> </a:t>
              </a:r>
              <a:r>
                <a:rPr lang="ru-RU" sz="3000" b="1" dirty="0">
                  <a:latin typeface="Calibri"/>
                  <a:ea typeface="+mn-lt"/>
                  <a:cs typeface="+mn-lt"/>
                </a:rPr>
                <a:t>99,8</a:t>
              </a:r>
              <a:r>
                <a:rPr lang="ru-RU" sz="3000" b="1" dirty="0">
                  <a:latin typeface="Raleway"/>
                  <a:ea typeface="+mn-lt"/>
                  <a:cs typeface="+mn-lt"/>
                </a:rPr>
                <a:t>%</a:t>
              </a:r>
              <a:r>
                <a:rPr lang="ru-RU" sz="3000" dirty="0">
                  <a:latin typeface="Raleway"/>
                  <a:ea typeface="+mn-lt"/>
                  <a:cs typeface="+mn-lt"/>
                </a:rPr>
                <a:t> </a:t>
              </a:r>
              <a:r>
                <a:rPr lang="ru-RU" sz="3000" dirty="0" err="1">
                  <a:latin typeface="Raleway"/>
                  <a:ea typeface="+mn-lt"/>
                  <a:cs typeface="+mn-lt"/>
                </a:rPr>
                <a:t>датасета</a:t>
              </a:r>
              <a:endParaRPr lang="ru-RU" sz="3000" dirty="0">
                <a:latin typeface="Raleway"/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5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9225E-804E-5FFB-BD67-9BAA676F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7">
            <a:extLst>
              <a:ext uri="{FF2B5EF4-FFF2-40B4-BE49-F238E27FC236}">
                <a16:creationId xmlns:a16="http://schemas.microsoft.com/office/drawing/2014/main" id="{D79FD2B7-65E7-0F13-1B36-A3E0F62030A0}"/>
              </a:ext>
            </a:extLst>
          </p:cNvPr>
          <p:cNvSpPr/>
          <p:nvPr/>
        </p:nvSpPr>
        <p:spPr>
          <a:xfrm>
            <a:off x="5873226" y="2701589"/>
            <a:ext cx="5245180" cy="949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B1C195-86C8-2730-498B-9366841CF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52095C-D288-2297-9AC5-0F8F3E98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C035-3980-C5E0-9C5A-705D85F80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31882-FD91-04F5-222D-9B15E7A76A32}"/>
              </a:ext>
            </a:extLst>
          </p:cNvPr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Предобработка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3A7B25-7997-D9DA-3D2F-995E00CAE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284368-1A8F-C13D-09A8-AA105F950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11E39CE-8723-A03A-3288-0111F67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7</a:t>
            </a:fld>
            <a:endParaRPr lang="en-UA" sz="30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5248BB-1DC5-6BA2-0C55-6E1C44461B88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5E9C23C3-70A6-F6A2-E32D-1997570C6AED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E5D4F-3D11-5482-42AC-FA08A83D051D}"/>
                </a:ext>
              </a:extLst>
            </p:cNvPr>
            <p:cNvSpPr txBox="1"/>
            <p:nvPr/>
          </p:nvSpPr>
          <p:spPr>
            <a:xfrm>
              <a:off x="1200727" y="1308483"/>
              <a:ext cx="9882906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Введение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новых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переменных</a:t>
              </a:r>
              <a:endParaRPr lang="en-US" sz="3000">
                <a:latin typeface="Raleway"/>
                <a:cs typeface="Calibri"/>
              </a:endParaRPr>
            </a:p>
          </p:txBody>
        </p:sp>
      </p:grpSp>
      <p:sp>
        <p:nvSpPr>
          <p:cNvPr id="22" name="Прямоугольник 17">
            <a:extLst>
              <a:ext uri="{FF2B5EF4-FFF2-40B4-BE49-F238E27FC236}">
                <a16:creationId xmlns:a16="http://schemas.microsoft.com/office/drawing/2014/main" id="{7AE4CEFE-2903-78FB-5306-73579BC447E2}"/>
              </a:ext>
            </a:extLst>
          </p:cNvPr>
          <p:cNvSpPr/>
          <p:nvPr/>
        </p:nvSpPr>
        <p:spPr>
          <a:xfrm>
            <a:off x="5865528" y="4325496"/>
            <a:ext cx="5260573" cy="1749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615D9-C9DE-879E-EC18-C0753D22317E}"/>
              </a:ext>
            </a:extLst>
          </p:cNvPr>
          <p:cNvSpPr txBox="1"/>
          <p:nvPr/>
        </p:nvSpPr>
        <p:spPr>
          <a:xfrm>
            <a:off x="5988241" y="4541746"/>
            <a:ext cx="5026123" cy="1308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cs typeface="Calibri"/>
              </a:rPr>
              <a:t>successful_topic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dirty="0" err="1">
                <a:latin typeface="Raleway"/>
                <a:cs typeface="Calibri"/>
              </a:rPr>
              <a:t>готовность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работодателя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пригласить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соискателя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на</a:t>
            </a:r>
            <a:r>
              <a:rPr lang="en-US" sz="2600" dirty="0">
                <a:latin typeface="Raleway"/>
                <a:cs typeface="Calibri"/>
              </a:rPr>
              <a:t> </a:t>
            </a:r>
            <a:r>
              <a:rPr lang="en-US" sz="2600" dirty="0" err="1">
                <a:latin typeface="Raleway"/>
                <a:cs typeface="Calibri"/>
              </a:rPr>
              <a:t>собеседование</a:t>
            </a:r>
            <a:endParaRPr lang="en-US" sz="2600" dirty="0">
              <a:latin typeface="Raleway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CBF36-5143-F02F-CFD6-EC67FF375659}"/>
              </a:ext>
            </a:extLst>
          </p:cNvPr>
          <p:cNvSpPr txBox="1"/>
          <p:nvPr/>
        </p:nvSpPr>
        <p:spPr>
          <a:xfrm>
            <a:off x="6373090" y="2933231"/>
            <a:ext cx="4102485" cy="500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 err="1">
                <a:latin typeface="Raleway"/>
                <a:cs typeface="Calibri"/>
              </a:rPr>
              <a:t>applicant_age</a:t>
            </a:r>
            <a:r>
              <a:rPr lang="en-US" sz="2600" dirty="0">
                <a:latin typeface="Raleway"/>
                <a:cs typeface="Calibri"/>
              </a:rPr>
              <a:t> - </a:t>
            </a:r>
            <a:r>
              <a:rPr lang="en-US" sz="2600" dirty="0" err="1">
                <a:latin typeface="Raleway"/>
                <a:cs typeface="Calibri"/>
              </a:rPr>
              <a:t>возраст</a:t>
            </a:r>
            <a:r>
              <a:rPr lang="en-US" sz="2600" dirty="0">
                <a:latin typeface="Raleway"/>
                <a:cs typeface="Calibri"/>
              </a:rPr>
              <a:t> </a:t>
            </a:r>
            <a:endParaRPr lang="en-US" dirty="0"/>
          </a:p>
        </p:txBody>
      </p:sp>
      <p:sp>
        <p:nvSpPr>
          <p:cNvPr id="46" name="Прямоугольник 3">
            <a:extLst>
              <a:ext uri="{FF2B5EF4-FFF2-40B4-BE49-F238E27FC236}">
                <a16:creationId xmlns:a16="http://schemas.microsoft.com/office/drawing/2014/main" id="{86FC3A94-5118-655B-4DD6-C9C7A483ECBF}"/>
              </a:ext>
            </a:extLst>
          </p:cNvPr>
          <p:cNvSpPr/>
          <p:nvPr/>
        </p:nvSpPr>
        <p:spPr>
          <a:xfrm>
            <a:off x="1057810" y="2702815"/>
            <a:ext cx="3658918" cy="950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52" name="Прямоугольник 3">
            <a:extLst>
              <a:ext uri="{FF2B5EF4-FFF2-40B4-BE49-F238E27FC236}">
                <a16:creationId xmlns:a16="http://schemas.microsoft.com/office/drawing/2014/main" id="{B9316FA6-F098-8CE0-804A-99AC2C569835}"/>
              </a:ext>
            </a:extLst>
          </p:cNvPr>
          <p:cNvSpPr/>
          <p:nvPr/>
        </p:nvSpPr>
        <p:spPr>
          <a:xfrm>
            <a:off x="1057809" y="4326722"/>
            <a:ext cx="3658918" cy="1743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C9CD4-0F2E-56A7-863A-BEC9B56ABB5C}"/>
              </a:ext>
            </a:extLst>
          </p:cNvPr>
          <p:cNvSpPr txBox="1"/>
          <p:nvPr/>
        </p:nvSpPr>
        <p:spPr>
          <a:xfrm>
            <a:off x="1516302" y="2925535"/>
            <a:ext cx="27401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year_of_birth</a:t>
            </a:r>
            <a:endParaRPr lang="en-US" sz="2600" b="1">
              <a:latin typeface="Raleway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F2-FCA1-918A-C41E-6FAC5F32FFBE}"/>
              </a:ext>
            </a:extLst>
          </p:cNvPr>
          <p:cNvSpPr txBox="1"/>
          <p:nvPr/>
        </p:nvSpPr>
        <p:spPr>
          <a:xfrm>
            <a:off x="1778001" y="4541747"/>
            <a:ext cx="2224424" cy="1300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initial_state</a:t>
            </a:r>
            <a:endParaRPr lang="en-US"/>
          </a:p>
          <a:p>
            <a:endParaRPr lang="en-US" sz="2600" b="1" dirty="0">
              <a:latin typeface="Raleway"/>
              <a:cs typeface="Calibri"/>
            </a:endParaRPr>
          </a:p>
          <a:p>
            <a:pPr algn="ctr"/>
            <a:r>
              <a:rPr lang="en-US" sz="2600" b="1" err="1">
                <a:latin typeface="Raleway"/>
                <a:cs typeface="Calibri"/>
              </a:rPr>
              <a:t>final_state</a:t>
            </a:r>
            <a:endParaRPr lang="en-US" sz="2600" b="1">
              <a:latin typeface="Raleway"/>
              <a:cs typeface="Calibri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5958B76-9C30-4C17-1D0C-81C55D27C69A}"/>
              </a:ext>
            </a:extLst>
          </p:cNvPr>
          <p:cNvSpPr/>
          <p:nvPr/>
        </p:nvSpPr>
        <p:spPr>
          <a:xfrm>
            <a:off x="4856788" y="2994807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AD50C22-3372-B79D-C2D5-1213DD0E3E08}"/>
              </a:ext>
            </a:extLst>
          </p:cNvPr>
          <p:cNvSpPr/>
          <p:nvPr/>
        </p:nvSpPr>
        <p:spPr>
          <a:xfrm>
            <a:off x="4856787" y="4980471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E7FDB-33AB-8E16-BE8A-7860B2A5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1CFE3-EE26-53D2-2174-15A4AD55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EFB2F-B6CA-BE72-F335-8C58B49B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14B85B-E7A0-4111-3A8D-2E7E8D45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850EC-F331-5384-529B-4D2A00958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541A6C-B9F2-9965-89B4-0F25286B0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76DA2D6-54AE-F32A-E6A2-FF6F662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8</a:t>
            </a:fld>
            <a:endParaRPr lang="en-UA" sz="30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5AD46-D094-B11C-9D4E-D10136AF3BAB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0" name="Прямоугольник 12">
              <a:extLst>
                <a:ext uri="{FF2B5EF4-FFF2-40B4-BE49-F238E27FC236}">
                  <a16:creationId xmlns:a16="http://schemas.microsoft.com/office/drawing/2014/main" id="{DF3AC9EE-7270-216E-3187-38DB556090E7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C4FB5-AB8E-6F05-2835-449CDE712033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выбросами</a:t>
              </a:r>
              <a:r>
                <a:rPr lang="en-US" sz="3000">
                  <a:latin typeface="Raleway"/>
                  <a:ea typeface="Calibri"/>
                  <a:cs typeface="Calibri"/>
                </a:rPr>
                <a:t>. 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Очистка</a:t>
              </a:r>
            </a:p>
          </p:txBody>
        </p:sp>
      </p:grpSp>
      <p:sp>
        <p:nvSpPr>
          <p:cNvPr id="24" name="Прямоугольник 17">
            <a:extLst>
              <a:ext uri="{FF2B5EF4-FFF2-40B4-BE49-F238E27FC236}">
                <a16:creationId xmlns:a16="http://schemas.microsoft.com/office/drawing/2014/main" id="{EDE8DF98-F652-CB7B-276D-31D7BC997285}"/>
              </a:ext>
            </a:extLst>
          </p:cNvPr>
          <p:cNvSpPr/>
          <p:nvPr/>
        </p:nvSpPr>
        <p:spPr>
          <a:xfrm>
            <a:off x="1054923" y="2454601"/>
            <a:ext cx="10063656" cy="1695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38547-000F-8A78-DD91-C6E10D025D47}"/>
              </a:ext>
            </a:extLst>
          </p:cNvPr>
          <p:cNvSpPr txBox="1"/>
          <p:nvPr/>
        </p:nvSpPr>
        <p:spPr>
          <a:xfrm>
            <a:off x="1032294" y="2606235"/>
            <a:ext cx="1008289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sz="2600" dirty="0" err="1">
                <a:latin typeface="Raleway"/>
                <a:cs typeface="Arial"/>
              </a:rPr>
              <a:t>Удаляем</a:t>
            </a:r>
            <a:r>
              <a:rPr lang="en-US" sz="2600" dirty="0">
                <a:latin typeface="Raleway"/>
                <a:cs typeface="Arial"/>
              </a:rPr>
              <a:t> </a:t>
            </a:r>
            <a:r>
              <a:rPr lang="en-US" sz="2600" b="1" dirty="0" err="1">
                <a:latin typeface="Raleway"/>
                <a:cs typeface="Arial"/>
              </a:rPr>
              <a:t>applicant_age</a:t>
            </a:r>
            <a:r>
              <a:rPr lang="en-US" sz="2600" b="1" dirty="0">
                <a:latin typeface="Raleway"/>
                <a:cs typeface="Arial"/>
              </a:rPr>
              <a:t> &gt; </a:t>
            </a:r>
            <a:r>
              <a:rPr lang="en-US" sz="2600" b="1" dirty="0">
                <a:latin typeface="Calibri"/>
                <a:cs typeface="Calibri"/>
              </a:rPr>
              <a:t>74</a:t>
            </a:r>
            <a:endParaRPr lang="en-US" sz="2600" dirty="0">
              <a:latin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2600" dirty="0" err="1">
                <a:latin typeface="Raleway"/>
                <a:cs typeface="Arial"/>
              </a:rPr>
              <a:t>Удаляем</a:t>
            </a:r>
            <a:r>
              <a:rPr lang="en-US" sz="2600" dirty="0">
                <a:latin typeface="Raleway"/>
                <a:cs typeface="Arial"/>
              </a:rPr>
              <a:t> </a:t>
            </a:r>
            <a:r>
              <a:rPr lang="en-US" sz="2600" dirty="0" err="1">
                <a:latin typeface="Raleway"/>
                <a:cs typeface="Arial"/>
              </a:rPr>
              <a:t>выбросы</a:t>
            </a:r>
            <a:r>
              <a:rPr lang="en-US" sz="2600" dirty="0">
                <a:latin typeface="Raleway"/>
                <a:cs typeface="Arial"/>
              </a:rPr>
              <a:t> </a:t>
            </a:r>
            <a:r>
              <a:rPr lang="en-US" sz="2600" b="1" dirty="0" err="1">
                <a:latin typeface="Raleway"/>
                <a:cs typeface="Arial"/>
              </a:rPr>
              <a:t>work_experience_months</a:t>
            </a:r>
            <a:endParaRPr lang="en-US" dirty="0" err="1">
              <a:latin typeface="Raleway"/>
              <a:cs typeface="Arial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2600" dirty="0" err="1">
                <a:latin typeface="Raleway"/>
                <a:cs typeface="Arial"/>
              </a:rPr>
              <a:t>Удаляем</a:t>
            </a:r>
            <a:r>
              <a:rPr lang="en-US" sz="2600" dirty="0">
                <a:latin typeface="Raleway"/>
                <a:cs typeface="Arial"/>
              </a:rPr>
              <a:t> </a:t>
            </a:r>
            <a:r>
              <a:rPr lang="en-US" sz="2600" dirty="0" err="1">
                <a:latin typeface="Raleway"/>
                <a:cs typeface="Arial"/>
              </a:rPr>
              <a:t>волонтёров</a:t>
            </a:r>
            <a:endParaRPr lang="en-US" dirty="0" err="1">
              <a:latin typeface="Raleway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BEB7D9D8-99A4-F4A2-8E2B-A17E34EE677F}"/>
              </a:ext>
            </a:extLst>
          </p:cNvPr>
          <p:cNvSpPr/>
          <p:nvPr/>
        </p:nvSpPr>
        <p:spPr>
          <a:xfrm>
            <a:off x="3497751" y="4503218"/>
            <a:ext cx="5190612" cy="153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268DA-AC53-FBFA-70B7-3ADDB2648054}"/>
              </a:ext>
            </a:extLst>
          </p:cNvPr>
          <p:cNvSpPr txBox="1"/>
          <p:nvPr/>
        </p:nvSpPr>
        <p:spPr>
          <a:xfrm>
            <a:off x="3626250" y="4722261"/>
            <a:ext cx="50245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err="1">
                <a:latin typeface="Raleway"/>
                <a:ea typeface="Calibri"/>
                <a:cs typeface="Calibri"/>
              </a:rPr>
              <a:t>Удалено</a:t>
            </a:r>
            <a:r>
              <a:rPr lang="en-US" sz="3000" dirty="0">
                <a:latin typeface="Raleway"/>
                <a:ea typeface="Calibri"/>
                <a:cs typeface="Calibri"/>
              </a:rPr>
              <a:t> </a:t>
            </a:r>
            <a:r>
              <a:rPr lang="en-US" sz="3000" b="1" dirty="0">
                <a:latin typeface="Calibri"/>
                <a:ea typeface="Calibri"/>
                <a:cs typeface="Calibri"/>
              </a:rPr>
              <a:t>1 641</a:t>
            </a:r>
            <a:r>
              <a:rPr lang="en-US" sz="3000" dirty="0">
                <a:latin typeface="Raleway"/>
                <a:ea typeface="Calibri"/>
                <a:cs typeface="Calibri"/>
              </a:rPr>
              <a:t> </a:t>
            </a:r>
            <a:r>
              <a:rPr lang="en-US" sz="3000" dirty="0" err="1">
                <a:latin typeface="Raleway"/>
                <a:ea typeface="Calibri"/>
                <a:cs typeface="Calibri"/>
              </a:rPr>
              <a:t>значений</a:t>
            </a:r>
            <a:endParaRPr lang="ru-RU" sz="3000" dirty="0" err="1">
              <a:latin typeface="Raleway"/>
              <a:ea typeface="Calibri"/>
              <a:cs typeface="Calibri"/>
            </a:endParaRPr>
          </a:p>
          <a:p>
            <a:pPr algn="ctr"/>
            <a:r>
              <a:rPr lang="en-US" sz="3000" dirty="0" err="1">
                <a:latin typeface="Raleway"/>
                <a:ea typeface="Calibri"/>
                <a:cs typeface="Calibri"/>
              </a:rPr>
              <a:t>Осталось</a:t>
            </a:r>
            <a:r>
              <a:rPr lang="ru-RU" sz="3000" dirty="0">
                <a:latin typeface="Raleway"/>
                <a:ea typeface="+mn-lt"/>
                <a:cs typeface="+mn-lt"/>
              </a:rPr>
              <a:t> </a:t>
            </a:r>
            <a:r>
              <a:rPr lang="ru-RU" sz="3000" b="1" dirty="0">
                <a:latin typeface="Calibri"/>
                <a:ea typeface="+mn-lt"/>
                <a:cs typeface="+mn-lt"/>
              </a:rPr>
              <a:t>96,8</a:t>
            </a:r>
            <a:r>
              <a:rPr lang="ru-RU" sz="3000" b="1" dirty="0">
                <a:latin typeface="Raleway"/>
                <a:ea typeface="+mn-lt"/>
                <a:cs typeface="+mn-lt"/>
              </a:rPr>
              <a:t>%</a:t>
            </a:r>
            <a:r>
              <a:rPr lang="ru-RU" sz="3000" dirty="0">
                <a:latin typeface="Raleway"/>
                <a:ea typeface="+mn-lt"/>
                <a:cs typeface="+mn-lt"/>
              </a:rPr>
              <a:t> </a:t>
            </a:r>
            <a:r>
              <a:rPr lang="ru-RU" sz="3000" dirty="0" err="1">
                <a:latin typeface="Raleway"/>
                <a:ea typeface="+mn-lt"/>
                <a:cs typeface="+mn-lt"/>
              </a:rPr>
              <a:t>датасета</a:t>
            </a:r>
            <a:endParaRPr lang="ru-RU" sz="3000" dirty="0">
              <a:latin typeface="Raleway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B6BB3-8242-04E8-88CE-BA3E4C710C60}"/>
              </a:ext>
            </a:extLst>
          </p:cNvPr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Предобработка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8152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A8CF32-8224-9C38-47C0-1A09FF48FDA4}"/>
              </a:ext>
            </a:extLst>
          </p:cNvPr>
          <p:cNvSpPr/>
          <p:nvPr/>
        </p:nvSpPr>
        <p:spPr>
          <a:xfrm>
            <a:off x="11037454" y="1185333"/>
            <a:ext cx="892848" cy="492606"/>
          </a:xfrm>
          <a:prstGeom prst="rect">
            <a:avLst/>
          </a:prstGeom>
          <a:solidFill>
            <a:srgbClr val="F7F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522" y="637657"/>
            <a:ext cx="348435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Гипотеза и механизм</a:t>
            </a:r>
            <a:endParaRPr lang="ru-RU" sz="2600" b="1">
              <a:cs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10672" y="6301486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9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ED02CF0-6039-9FDD-1352-76F16A8D1F31}"/>
              </a:ext>
            </a:extLst>
          </p:cNvPr>
          <p:cNvGrpSpPr/>
          <p:nvPr/>
        </p:nvGrpSpPr>
        <p:grpSpPr>
          <a:xfrm>
            <a:off x="442052" y="1593765"/>
            <a:ext cx="7022563" cy="1598113"/>
            <a:chOff x="426658" y="1670735"/>
            <a:chExt cx="7022563" cy="1598113"/>
          </a:xfrm>
        </p:grpSpPr>
        <p:sp>
          <p:nvSpPr>
            <p:cNvPr id="19" name="Прямоугольник 3">
              <a:extLst>
                <a:ext uri="{FF2B5EF4-FFF2-40B4-BE49-F238E27FC236}">
                  <a16:creationId xmlns:a16="http://schemas.microsoft.com/office/drawing/2014/main" id="{C450BE84-C331-1AC2-9334-6C8F6EC2ED4D}"/>
                </a:ext>
              </a:extLst>
            </p:cNvPr>
            <p:cNvSpPr/>
            <p:nvPr/>
          </p:nvSpPr>
          <p:spPr>
            <a:xfrm>
              <a:off x="426658" y="1670735"/>
              <a:ext cx="7022563" cy="15981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15741" y="1785274"/>
              <a:ext cx="5297276" cy="113280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ru-RU" sz="2800">
                  <a:latin typeface="Raleway"/>
                </a:rPr>
                <a:t>Как </a:t>
              </a:r>
              <a:r>
                <a:rPr lang="ru-RU" sz="2800" b="1">
                  <a:latin typeface="Raleway"/>
                </a:rPr>
                <a:t>регион </a:t>
              </a:r>
              <a:r>
                <a:rPr lang="ru-RU" sz="2800">
                  <a:latin typeface="Raleway"/>
                </a:rPr>
                <a:t>влияет</a:t>
              </a:r>
              <a:endParaRPr lang="ru-RU" sz="2800">
                <a:latin typeface="Raleway"/>
                <a:cs typeface="Calibri"/>
              </a:endParaRPr>
            </a:p>
            <a:p>
              <a:r>
                <a:rPr lang="ru-RU" sz="2800">
                  <a:latin typeface="Raleway"/>
                </a:rPr>
                <a:t>на </a:t>
              </a:r>
              <a:r>
                <a:rPr lang="ru-RU" sz="2800" b="1">
                  <a:latin typeface="Raleway"/>
                </a:rPr>
                <a:t>требование</a:t>
              </a:r>
              <a:r>
                <a:rPr lang="ru-RU" sz="2800">
                  <a:latin typeface="Raleway"/>
                </a:rPr>
                <a:t> работодателя в разных </a:t>
              </a:r>
              <a:r>
                <a:rPr lang="ru-RU" sz="2800" b="1">
                  <a:latin typeface="Raleway"/>
                </a:rPr>
                <a:t>профессиях</a:t>
              </a:r>
              <a:r>
                <a:rPr lang="ru-RU" sz="2800">
                  <a:latin typeface="Raleway"/>
                </a:rPr>
                <a:t>?</a:t>
              </a:r>
              <a:endParaRPr lang="ru-RU" sz="2800">
                <a:latin typeface="Raleway"/>
                <a:cs typeface="Calibri"/>
              </a:endParaRPr>
            </a:p>
          </p:txBody>
        </p:sp>
        <p:pic>
          <p:nvPicPr>
            <p:cNvPr id="21" name="Graphic 20" descr="Magnifying glass with solid fill">
              <a:extLst>
                <a:ext uri="{FF2B5EF4-FFF2-40B4-BE49-F238E27FC236}">
                  <a16:creationId xmlns:a16="http://schemas.microsoft.com/office/drawing/2014/main" id="{96976F18-495F-FA3E-687A-3FC6E448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5040" y="1917314"/>
              <a:ext cx="1099127" cy="109912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7BB1FD3-93A2-5DFE-4ABD-6AF37979EB83}"/>
              </a:ext>
            </a:extLst>
          </p:cNvPr>
          <p:cNvSpPr txBox="1"/>
          <p:nvPr/>
        </p:nvSpPr>
        <p:spPr>
          <a:xfrm>
            <a:off x="1992904" y="3427971"/>
            <a:ext cx="8214494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200" dirty="0">
                <a:highlight>
                  <a:srgbClr val="F7FBFE"/>
                </a:highlight>
                <a:ea typeface="+mn-lt"/>
                <a:cs typeface="+mn-lt"/>
              </a:rPr>
              <a:t>Требование работодателя - </a:t>
            </a:r>
            <a:r>
              <a:rPr lang="ru-RU" sz="2200" b="1" dirty="0">
                <a:highlight>
                  <a:srgbClr val="F7FBFE"/>
                </a:highlight>
                <a:ea typeface="+mn-lt"/>
                <a:cs typeface="+mn-lt"/>
              </a:rPr>
              <a:t>статистически значимые </a:t>
            </a:r>
            <a:r>
              <a:rPr lang="ru-RU" sz="2200" dirty="0">
                <a:highlight>
                  <a:srgbClr val="F7FBFE"/>
                </a:highlight>
                <a:ea typeface="+mn-lt"/>
                <a:cs typeface="+mn-lt"/>
              </a:rPr>
              <a:t>переменные для</a:t>
            </a:r>
            <a:r>
              <a:rPr lang="en-US" sz="2200" dirty="0">
                <a:highlight>
                  <a:srgbClr val="F7FBFE"/>
                </a:highlight>
                <a:ea typeface="+mn-lt"/>
                <a:cs typeface="+mn-lt"/>
              </a:rPr>
              <a:t> </a:t>
            </a:r>
            <a:r>
              <a:rPr lang="en-US" sz="2200" b="1" err="1">
                <a:highlight>
                  <a:srgbClr val="F7FBFE"/>
                </a:highlight>
                <a:ea typeface="+mn-lt"/>
                <a:cs typeface="+mn-lt"/>
              </a:rPr>
              <a:t>successful_topic</a:t>
            </a:r>
            <a:endParaRPr lang="en-US" sz="2200">
              <a:highlight>
                <a:srgbClr val="F7FBFE"/>
              </a:highlight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046B0A-7CB9-72F3-C80A-09488055C5C8}"/>
              </a:ext>
            </a:extLst>
          </p:cNvPr>
          <p:cNvGrpSpPr/>
          <p:nvPr/>
        </p:nvGrpSpPr>
        <p:grpSpPr>
          <a:xfrm>
            <a:off x="4688977" y="4481431"/>
            <a:ext cx="7014541" cy="1607216"/>
            <a:chOff x="441393" y="4093382"/>
            <a:chExt cx="7014541" cy="160721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393" y="4093382"/>
              <a:ext cx="7014541" cy="1607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E121A0-6D30-EAB1-487F-1465529AFA32}"/>
                </a:ext>
              </a:extLst>
            </p:cNvPr>
            <p:cNvSpPr txBox="1"/>
            <p:nvPr/>
          </p:nvSpPr>
          <p:spPr>
            <a:xfrm>
              <a:off x="1955037" y="4202546"/>
              <a:ext cx="5372476" cy="14156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800" b="1">
                  <a:latin typeface="Raleway"/>
                  <a:cs typeface="Calibri"/>
                </a:rPr>
                <a:t>Регион</a:t>
              </a:r>
              <a:r>
                <a:rPr lang="ru-RU" sz="2800">
                  <a:latin typeface="Raleway"/>
                  <a:cs typeface="Calibri"/>
                </a:rPr>
                <a:t> вакансии </a:t>
              </a:r>
              <a:r>
                <a:rPr lang="ru-RU" sz="2800" b="1">
                  <a:latin typeface="Raleway"/>
                  <a:cs typeface="Calibri"/>
                </a:rPr>
                <a:t>влияет</a:t>
              </a:r>
              <a:r>
                <a:rPr lang="ru-RU" sz="2800">
                  <a:latin typeface="Raleway"/>
                  <a:cs typeface="Calibri"/>
                </a:rPr>
                <a:t> на </a:t>
              </a:r>
              <a:r>
                <a:rPr lang="ru-RU" sz="2800" b="1">
                  <a:latin typeface="Raleway"/>
                  <a:cs typeface="Calibri"/>
                </a:rPr>
                <a:t>значимость рабочего опыта</a:t>
              </a:r>
              <a:r>
                <a:rPr lang="ru-RU" sz="2800">
                  <a:latin typeface="Raleway"/>
                  <a:cs typeface="Calibri"/>
                </a:rPr>
                <a:t> для работодателя</a:t>
              </a:r>
            </a:p>
          </p:txBody>
        </p:sp>
        <p:pic>
          <p:nvPicPr>
            <p:cNvPr id="32" name="Graphic 31" descr="Lightbulb with solid fill">
              <a:extLst>
                <a:ext uri="{FF2B5EF4-FFF2-40B4-BE49-F238E27FC236}">
                  <a16:creationId xmlns:a16="http://schemas.microsoft.com/office/drawing/2014/main" id="{3308A79D-DB90-28CD-6AD9-7996BD231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5829" y="4357252"/>
              <a:ext cx="1083734" cy="108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6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Как попасть на собес в Тиньк?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Приложение к слайду 3</vt:lpstr>
      <vt:lpstr>Приложение к слайду 7</vt:lpstr>
      <vt:lpstr>Приложение к слайду 8</vt:lpstr>
      <vt:lpstr>Приложение к слайду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revision>626</cp:revision>
  <dcterms:created xsi:type="dcterms:W3CDTF">2023-02-11T11:38:42Z</dcterms:created>
  <dcterms:modified xsi:type="dcterms:W3CDTF">2023-12-18T22:17:54Z</dcterms:modified>
</cp:coreProperties>
</file>