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3" r:id="rId3"/>
    <p:sldId id="278" r:id="rId4"/>
    <p:sldId id="273" r:id="rId5"/>
    <p:sldId id="279" r:id="rId6"/>
    <p:sldId id="265" r:id="rId7"/>
    <p:sldId id="282" r:id="rId8"/>
    <p:sldId id="280" r:id="rId9"/>
    <p:sldId id="268" r:id="rId10"/>
    <p:sldId id="269" r:id="rId11"/>
    <p:sldId id="270" r:id="rId12"/>
    <p:sldId id="272" r:id="rId13"/>
    <p:sldId id="275" r:id="rId14"/>
    <p:sldId id="274" r:id="rId15"/>
    <p:sldId id="259" r:id="rId16"/>
    <p:sldId id="271" r:id="rId17"/>
    <p:sldId id="260" r:id="rId18"/>
    <p:sldId id="276" r:id="rId19"/>
    <p:sldId id="277" r:id="rId20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Sus" initials="D" lastIdx="2" clrIdx="0">
    <p:extLst>
      <p:ext uri="{19B8F6BF-5375-455C-9EA6-DF929625EA0E}">
        <p15:presenceInfo xmlns:p15="http://schemas.microsoft.com/office/powerpoint/2012/main" userId="37371e6abdec5b76" providerId="Windows Live"/>
      </p:ext>
    </p:extLst>
  </p:cmAuthor>
  <p:cmAuthor id="2" name="DenSus" initials="D [2]" lastIdx="1" clrIdx="1">
    <p:extLst>
      <p:ext uri="{19B8F6BF-5375-455C-9EA6-DF929625EA0E}">
        <p15:presenceInfo xmlns:p15="http://schemas.microsoft.com/office/powerpoint/2012/main" userId="Den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39F"/>
    <a:srgbClr val="FFFFFF"/>
    <a:srgbClr val="FEF1CF"/>
    <a:srgbClr val="FBB812"/>
    <a:srgbClr val="F7FBFE"/>
    <a:srgbClr val="CB9813"/>
    <a:srgbClr val="FAB9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58CDAF-8511-4B80-8098-4142FEBD0B2A}" v="450" dt="2023-12-16T16:30:32.233"/>
    <p1510:client id="{B7444AAF-D0AD-474E-8E42-B1EB95D0D653}" v="738" dt="2023-12-16T13:03:44.857"/>
    <p1510:client id="{E883AB9D-241B-453B-A3A1-E657620809A4}" v="2174" dt="2023-12-16T20:50:43.8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3390" autoAdjust="0"/>
  </p:normalViewPr>
  <p:slideViewPr>
    <p:cSldViewPr snapToGrid="0" snapToObjects="1">
      <p:cViewPr varScale="1">
        <p:scale>
          <a:sx n="62" d="100"/>
          <a:sy n="62" d="100"/>
        </p:scale>
        <p:origin x="90" y="174"/>
      </p:cViewPr>
      <p:guideLst/>
    </p:cSldViewPr>
  </p:slideViewPr>
  <p:outlineViewPr>
    <p:cViewPr>
      <p:scale>
        <a:sx n="33" d="100"/>
        <a:sy n="33" d="100"/>
      </p:scale>
      <p:origin x="0" y="-11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A5134-511E-4BC1-A96B-2FE2AF2E832E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2F275-4EB8-4270-8689-FD57CF9A9D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47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2F275-4EB8-4270-8689-FD57CF9A9DF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407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2F275-4EB8-4270-8689-FD57CF9A9DF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490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C2AD4-4591-7AB6-7928-0BB3799FD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FC51B19-F79C-C0CF-4E01-69BE2CC16A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3C2FFF3-414E-80B2-447F-EBD2FD6FC6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BAE1166-4AF7-E569-F5DA-3ED32ACCFA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2F275-4EB8-4270-8689-FD57CF9A9DF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345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DEF2D8-EDFE-E0BD-F598-DDBC0C670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9EA39D0-C60A-0963-B06D-05268A187C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571A367-C532-3C53-569C-29ED0534DE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BADE6A-77BB-4C86-6F4D-87981F6B57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2F275-4EB8-4270-8689-FD57CF9A9DF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492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2F275-4EB8-4270-8689-FD57CF9A9DF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317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2F275-4EB8-4270-8689-FD57CF9A9DF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021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2F275-4EB8-4270-8689-FD57CF9A9DF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528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2F275-4EB8-4270-8689-FD57CF9A9DF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502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2F275-4EB8-4270-8689-FD57CF9A9DF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466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2F275-4EB8-4270-8689-FD57CF9A9DF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408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281163A-9AAD-CD45-B4AF-FDFE4F21AF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090732-A618-5A4E-A537-64A4B51DB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408" y="1324244"/>
            <a:ext cx="5962402" cy="2387600"/>
          </a:xfrm>
        </p:spPr>
        <p:txBody>
          <a:bodyPr anchor="b"/>
          <a:lstStyle>
            <a:lvl1pPr algn="l">
              <a:defRPr sz="6000">
                <a:solidFill>
                  <a:srgbClr val="CB98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81846-9D9A-1D48-92A5-021FC167E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408" y="3803919"/>
            <a:ext cx="596240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B87F3-D628-A44F-8A71-6B5B8A4D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344D-E219-4B4E-A1E5-5DA357C9E48E}" type="datetime1">
              <a:rPr lang="LID4096" smtClean="0"/>
              <a:t>12/16/2023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91E38-62B0-8045-9769-C5AE194EE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2D7D1-E196-7F41-90C4-8E5B6201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16036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C6D8-FAE2-CB48-B6AF-59914501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E4046-1F2A-4549-875D-8B6B8B32A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EC362-F507-E74D-A2C6-C5E7696D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94FA9-BA3B-4942-94D3-4CFAD8132896}" type="datetime1">
              <a:rPr lang="LID4096" smtClean="0"/>
              <a:t>12/16/2023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7D965-AD9F-644D-9131-2745EC31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CBF72-9E7A-C148-95AB-B935E67E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78308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6FE51-5627-FC4A-A9A8-42553B4EA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8741F-A682-2943-9C3F-0EF5CE5EC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AE9C-D32B-0741-85DC-E155CB25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CECD-B06F-4082-8F01-710C56BAEF3F}" type="datetime1">
              <a:rPr lang="LID4096" smtClean="0"/>
              <a:t>12/16/2023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3E463-3A1C-6143-A147-7218C72C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D7D94-A99D-EB42-9BD5-192CF601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53340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7925-613C-8F4C-898F-6D8E28BA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8AEF-A169-0A42-A7FC-B7BFA281F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3F5BF-3B8F-A441-9A1E-787664CE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CA98E-7FB3-474C-B0F2-7932A9E3EC9B}" type="datetime1">
              <a:rPr lang="LID4096" smtClean="0"/>
              <a:t>12/16/2023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90D71-0132-B74F-AD43-4E63924C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44F60-AD23-9B4A-85BC-49CF6F6F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06220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D35F-2DE7-044D-9304-4D0E27C6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14C52-09E4-0142-8C93-9205AFB92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60AB2-67FE-C342-BEE5-51174E49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2150-775C-4F6E-8D83-8CF69E03FA94}" type="datetime1">
              <a:rPr lang="LID4096" smtClean="0"/>
              <a:t>12/16/2023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DFC55-2E13-584D-9D9C-483FA116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4BBE1-4D03-1848-9FAF-D2A30348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2364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97D9-C720-FB4C-99A6-E445499F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FFF7A-6894-C343-8B2B-8CFB6B396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1E1F2-BB81-C84C-8A0E-597E1D6BD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FDE69-843F-2F45-A01D-7A6455D9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24EA-1A3A-4F70-8388-184B5FB5A23E}" type="datetime1">
              <a:rPr lang="LID4096" smtClean="0"/>
              <a:t>12/16/2023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EC541-CB0F-1447-A506-BD02C21E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364D8-2F86-5249-AC00-826CF62D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37777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9618-D58A-3E49-8DBF-D185F900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3A620-4AFC-9442-A00C-5510DF8CA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4134F-3AB2-EB41-8F58-E4D3BED98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31031-5110-B148-9012-2884EAD35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1604A-9105-DF44-B650-A1CDCA6DC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53A2E-AE44-7C4F-AD8A-5F36F9C0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1941-7A48-4D54-B4E4-CA4E6F9C3299}" type="datetime1">
              <a:rPr lang="LID4096" smtClean="0"/>
              <a:t>12/16/2023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CA3C9-D689-5B43-8F60-5DE3EB38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D2C46-9E97-CA48-B838-A1DDA315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15908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5520-22D4-3640-9D6F-597D86B9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402F3-0F1B-F04F-8083-FE485CB3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49CA-B40A-42BD-856C-85F2283D585D}" type="datetime1">
              <a:rPr lang="LID4096" smtClean="0"/>
              <a:t>12/16/2023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E8DC6-F039-8F4F-B92C-661E778D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092C0-3DBB-0C4D-B089-D6C4E4BC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75623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A5E4A-1220-D446-BFF2-E1B1A29E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D7D4-FD5C-45E6-A397-5DE792808492}" type="datetime1">
              <a:rPr lang="LID4096" smtClean="0"/>
              <a:t>12/16/2023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970E6-167F-3A4C-9E6F-0D0471B4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90E22-C2AC-9449-9D85-E56E7D2F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42659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0BD6-680C-F145-A915-786F6084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18EA1-3EA0-D141-8A9E-4B0E2D1CB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F6717-0AE9-A949-B7AD-CBBECBA10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583AA-572B-E44C-BA53-CC26402E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93BE-3060-4890-A5D0-3EC94334F0B6}" type="datetime1">
              <a:rPr lang="LID4096" smtClean="0"/>
              <a:t>12/16/2023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6B4A8-79E2-0A42-BF1C-E322E051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163C5-04D9-D149-B649-5C57AA53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64335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9A20-09BC-224C-966B-185E6E82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E4764-B322-6D45-9B1F-7B7BC65DD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ABEFD-5A6F-8643-923F-DEFDD3EE0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069A7-6823-6749-A5A0-441D1133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CF02-6A9F-4800-9157-03472495DB51}" type="datetime1">
              <a:rPr lang="LID4096" smtClean="0"/>
              <a:t>12/16/2023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EFE2E-5D71-494E-B417-95968039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D1E64-6BCA-7947-AE30-65C339C3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76361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945941-387D-394B-AB4A-8F41333371C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F7AC8-1812-A049-A6C6-68DF8116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5E004-3B16-8247-A495-FDDBB5542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16F0A-2448-D74F-A923-12E842E64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6E131-0EB5-4BF8-837E-9F8999D83426}" type="datetime1">
              <a:rPr lang="LID4096" smtClean="0"/>
              <a:t>12/16/2023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F9B30-A15F-DA40-8258-123C4CBC7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01F1E-3986-CD43-A0EB-5C56A273E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8882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26.png"/><Relationship Id="rId9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A8F9-4B70-7344-BB17-971292C49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408" y="794681"/>
            <a:ext cx="5962402" cy="238760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  <a:latin typeface="Raleway"/>
              </a:rPr>
              <a:t>Как попасть на собес в </a:t>
            </a:r>
            <a:r>
              <a:rPr lang="ru-RU" b="1" dirty="0" err="1">
                <a:solidFill>
                  <a:schemeClr val="tx1"/>
                </a:solidFill>
                <a:latin typeface="Raleway"/>
              </a:rPr>
              <a:t>Тиньк</a:t>
            </a:r>
            <a:r>
              <a:rPr lang="ru-RU" b="1" dirty="0">
                <a:solidFill>
                  <a:schemeClr val="tx1"/>
                </a:solidFill>
                <a:latin typeface="Raleway"/>
              </a:rPr>
              <a:t>?</a:t>
            </a:r>
            <a:endParaRPr lang="en-UA" b="1" dirty="0">
              <a:solidFill>
                <a:schemeClr val="tx1"/>
              </a:solidFill>
              <a:latin typeface="Raleway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B0B40-7554-4F48-967E-E248A4DDE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408" y="3431981"/>
            <a:ext cx="6420592" cy="1655762"/>
          </a:xfrm>
        </p:spPr>
        <p:txBody>
          <a:bodyPr>
            <a:normAutofit fontScale="92500"/>
          </a:bodyPr>
          <a:lstStyle/>
          <a:p>
            <a:r>
              <a:rPr lang="ru-RU" b="1" dirty="0">
                <a:latin typeface="Raleway"/>
              </a:rPr>
              <a:t>От команды </a:t>
            </a:r>
            <a:r>
              <a:rPr lang="en-US" b="1" dirty="0">
                <a:latin typeface="Raleway"/>
              </a:rPr>
              <a:t>“</a:t>
            </a:r>
            <a:r>
              <a:rPr lang="ru-RU" b="1" dirty="0">
                <a:latin typeface="Raleway"/>
              </a:rPr>
              <a:t>За деньги –</a:t>
            </a:r>
            <a:r>
              <a:rPr lang="en-US" b="1" dirty="0">
                <a:latin typeface="Raleway"/>
              </a:rPr>
              <a:t> DA, NO </a:t>
            </a:r>
            <a:r>
              <a:rPr lang="ru-RU" b="1" dirty="0">
                <a:latin typeface="Raleway"/>
              </a:rPr>
              <a:t>не всегда</a:t>
            </a:r>
            <a:r>
              <a:rPr lang="en-US" b="1" dirty="0">
                <a:latin typeface="Raleway"/>
              </a:rPr>
              <a:t>”</a:t>
            </a:r>
          </a:p>
          <a:p>
            <a:r>
              <a:rPr lang="ru-RU" dirty="0">
                <a:latin typeface="Raleway"/>
              </a:rPr>
              <a:t>Сусликов Иван</a:t>
            </a:r>
            <a:br>
              <a:rPr lang="ru-RU" dirty="0">
                <a:latin typeface="Raleway"/>
              </a:rPr>
            </a:br>
            <a:r>
              <a:rPr lang="ru-RU" dirty="0">
                <a:latin typeface="Raleway"/>
              </a:rPr>
              <a:t>Круглов Ярослав</a:t>
            </a:r>
            <a:br>
              <a:rPr lang="en-US" dirty="0">
                <a:latin typeface="Raleway"/>
              </a:rPr>
            </a:br>
            <a:r>
              <a:rPr lang="ru-RU" dirty="0">
                <a:latin typeface="Raleway"/>
              </a:rPr>
              <a:t>Петров Михаил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z="3000" smtClean="0">
                <a:solidFill>
                  <a:schemeClr val="tx1"/>
                </a:solidFill>
              </a:rPr>
              <a:t>1</a:t>
            </a:fld>
            <a:endParaRPr lang="en-UA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250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650" y="99935"/>
            <a:ext cx="536492" cy="53649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88" y="95454"/>
            <a:ext cx="546062" cy="5460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38794" y="653051"/>
            <a:ext cx="2314414" cy="373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Гипотеза и механизм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438" y="115450"/>
            <a:ext cx="536224" cy="536224"/>
          </a:xfrm>
          <a:prstGeom prst="rect">
            <a:avLst/>
          </a:prstGeom>
        </p:spPr>
      </p:pic>
      <p:sp>
        <p:nvSpPr>
          <p:cNvPr id="30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728960" y="6283198"/>
            <a:ext cx="990600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solidFill>
                  <a:schemeClr val="tx1"/>
                </a:solidFill>
              </a:rPr>
              <a:t>10</a:t>
            </a:fld>
            <a:endParaRPr lang="en-UA" sz="3000" dirty="0">
              <a:solidFill>
                <a:schemeClr val="tx1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413" y="84593"/>
            <a:ext cx="567175" cy="5671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869" y="99935"/>
            <a:ext cx="547544" cy="547544"/>
          </a:xfrm>
          <a:prstGeom prst="rect">
            <a:avLst/>
          </a:prstGeom>
        </p:spPr>
      </p:pic>
      <p:graphicFrame>
        <p:nvGraphicFramePr>
          <p:cNvPr id="23" name="Таблица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946042"/>
              </p:ext>
            </p:extLst>
          </p:nvPr>
        </p:nvGraphicFramePr>
        <p:xfrm>
          <a:off x="231654" y="1615778"/>
          <a:ext cx="11728699" cy="1807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5514">
                  <a:extLst>
                    <a:ext uri="{9D8B030D-6E8A-4147-A177-3AD203B41FA5}">
                      <a16:colId xmlns:a16="http://schemas.microsoft.com/office/drawing/2014/main" val="686812833"/>
                    </a:ext>
                  </a:extLst>
                </a:gridCol>
                <a:gridCol w="1938528">
                  <a:extLst>
                    <a:ext uri="{9D8B030D-6E8A-4147-A177-3AD203B41FA5}">
                      <a16:colId xmlns:a16="http://schemas.microsoft.com/office/drawing/2014/main" val="3027084332"/>
                    </a:ext>
                  </a:extLst>
                </a:gridCol>
                <a:gridCol w="3566160">
                  <a:extLst>
                    <a:ext uri="{9D8B030D-6E8A-4147-A177-3AD203B41FA5}">
                      <a16:colId xmlns:a16="http://schemas.microsoft.com/office/drawing/2014/main" val="205072508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95427804"/>
                    </a:ext>
                  </a:extLst>
                </a:gridCol>
                <a:gridCol w="1865377">
                  <a:extLst>
                    <a:ext uri="{9D8B030D-6E8A-4147-A177-3AD203B41FA5}">
                      <a16:colId xmlns:a16="http://schemas.microsoft.com/office/drawing/2014/main" val="4050234087"/>
                    </a:ext>
                  </a:extLst>
                </a:gridCol>
              </a:tblGrid>
              <a:tr h="58360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solidFill>
                            <a:schemeClr val="tx1"/>
                          </a:solidFill>
                        </a:rPr>
                        <a:t>Successful_topic</a:t>
                      </a:r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solidFill>
                            <a:schemeClr val="tx1"/>
                          </a:solidFill>
                        </a:rPr>
                        <a:t>Study_months</a:t>
                      </a:r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solidFill>
                            <a:schemeClr val="tx1"/>
                          </a:solidFill>
                        </a:rPr>
                        <a:t>Work_experience_months</a:t>
                      </a:r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solidFill>
                            <a:schemeClr val="tx1"/>
                          </a:solidFill>
                        </a:rPr>
                        <a:t>Vacancy_region</a:t>
                      </a:r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Profession</a:t>
                      </a:r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272058"/>
                  </a:ext>
                </a:extLst>
              </a:tr>
              <a:tr h="58360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Успешность</a:t>
                      </a:r>
                      <a:r>
                        <a:rPr lang="ru-RU" baseline="0" dirty="0"/>
                        <a:t> резюме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Месяцы учебы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Месяцы</a:t>
                      </a:r>
                      <a:r>
                        <a:rPr lang="ru-RU" baseline="0" dirty="0"/>
                        <a:t> работы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Регион</a:t>
                      </a:r>
                      <a:r>
                        <a:rPr lang="ru-RU" baseline="0" dirty="0"/>
                        <a:t> вакансии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Профессия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628364"/>
                  </a:ext>
                </a:extLst>
              </a:tr>
              <a:tr h="58360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Бинарная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Количественная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Количественная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Качественная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Качественная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478892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0" y="1026723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dirty="0"/>
              <a:t>Исследуемые показатели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52619" y="4069404"/>
            <a:ext cx="346252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2200" dirty="0"/>
              <a:t>68 уникальных значений профессии</a:t>
            </a:r>
          </a:p>
          <a:p>
            <a:pPr marL="285750" indent="-285750">
              <a:buFontTx/>
              <a:buChar char="-"/>
            </a:pPr>
            <a:r>
              <a:rPr lang="en-US" sz="2200" dirty="0"/>
              <a:t>87 </a:t>
            </a:r>
            <a:r>
              <a:rPr lang="ru-RU" sz="2200" dirty="0"/>
              <a:t>уникальных региона</a:t>
            </a:r>
          </a:p>
          <a:p>
            <a:pPr marL="285750" indent="-285750">
              <a:buFontTx/>
              <a:buChar char="-"/>
            </a:pPr>
            <a:endParaRPr lang="ru-RU" sz="2200" dirty="0"/>
          </a:p>
          <a:p>
            <a:endParaRPr lang="ru-RU" sz="2200" dirty="0"/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9962" y="3950239"/>
            <a:ext cx="4976774" cy="269808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86614" y="3638517"/>
            <a:ext cx="5562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Распределение профессий по регионам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72972" y="5854508"/>
            <a:ext cx="53609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Медиана кол-ва профессий в регионе = </a:t>
            </a:r>
            <a:r>
              <a:rPr lang="ru-RU" sz="2200" b="1" dirty="0"/>
              <a:t>65</a:t>
            </a:r>
          </a:p>
          <a:p>
            <a:pPr marL="285750" indent="-285750">
              <a:buFontTx/>
              <a:buChar char="-"/>
            </a:pPr>
            <a:endParaRPr lang="ru-RU" sz="2200" dirty="0"/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469541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6645218" y="1291746"/>
            <a:ext cx="4967024" cy="19837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571617" y="3903559"/>
            <a:ext cx="4967024" cy="19837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645218" y="3903559"/>
            <a:ext cx="4967024" cy="19837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71617" y="1362975"/>
            <a:ext cx="4967024" cy="19837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ysClr val="windowText" lastClr="00000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044" y="88231"/>
            <a:ext cx="575431" cy="57543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21527" y="653051"/>
            <a:ext cx="2748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Статистическая проверка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438" y="115450"/>
            <a:ext cx="536224" cy="536224"/>
          </a:xfrm>
          <a:prstGeom prst="rect">
            <a:avLst/>
          </a:prstGeom>
        </p:spPr>
      </p:pic>
      <p:sp>
        <p:nvSpPr>
          <p:cNvPr id="30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713082" y="6283198"/>
            <a:ext cx="990600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solidFill>
                  <a:schemeClr val="tx1"/>
                </a:solidFill>
              </a:rPr>
              <a:t>11</a:t>
            </a:fld>
            <a:endParaRPr lang="en-UA" sz="300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869" y="99935"/>
            <a:ext cx="547544" cy="5475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1617" y="1362975"/>
            <a:ext cx="496702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H1.0</a:t>
            </a:r>
            <a:r>
              <a:rPr lang="ru-RU" sz="2400" dirty="0"/>
              <a:t>. В генеральной совокупности </a:t>
            </a:r>
            <a:r>
              <a:rPr lang="ru-RU" sz="2400" b="1" dirty="0"/>
              <a:t>нет различий</a:t>
            </a:r>
            <a:r>
              <a:rPr lang="ru-RU" sz="2400" dirty="0"/>
              <a:t> в вероятности приглашения на собеседование среди людей с разным </a:t>
            </a:r>
            <a:r>
              <a:rPr lang="en-US" sz="2400" b="1" dirty="0" err="1"/>
              <a:t>work_experience_months</a:t>
            </a:r>
            <a:endParaRPr lang="ru-RU" sz="2400" b="1" dirty="0"/>
          </a:p>
          <a:p>
            <a:endParaRPr lang="ru-RU" sz="2400" dirty="0"/>
          </a:p>
          <a:p>
            <a:endParaRPr lang="en-US" sz="2400" dirty="0"/>
          </a:p>
          <a:p>
            <a:r>
              <a:rPr lang="en-US" sz="2400" dirty="0"/>
              <a:t>H1.1</a:t>
            </a:r>
            <a:r>
              <a:rPr lang="ru-RU" sz="2400" dirty="0"/>
              <a:t>. В генеральной совокупности </a:t>
            </a:r>
            <a:r>
              <a:rPr lang="ru-RU" sz="2400" b="1" dirty="0"/>
              <a:t>есть различия </a:t>
            </a:r>
            <a:r>
              <a:rPr lang="ru-RU" sz="2400" dirty="0"/>
              <a:t>в вероятности приглашения на собеседование среди людей с разным</a:t>
            </a:r>
            <a:r>
              <a:rPr lang="en-US" sz="2400" dirty="0"/>
              <a:t> </a:t>
            </a:r>
            <a:r>
              <a:rPr lang="en-US" sz="2400" b="1" dirty="0" err="1"/>
              <a:t>work_experience_months</a:t>
            </a:r>
            <a:endParaRPr lang="ru-RU" sz="2400" b="1" dirty="0"/>
          </a:p>
          <a:p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240" y="89264"/>
            <a:ext cx="574398" cy="574398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951" y="97462"/>
            <a:ext cx="552099" cy="55209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645218" y="1282681"/>
            <a:ext cx="49670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H2.0</a:t>
            </a:r>
            <a:r>
              <a:rPr lang="ru-RU" sz="2400" dirty="0"/>
              <a:t>. В генеральной совокупности </a:t>
            </a:r>
            <a:r>
              <a:rPr lang="ru-RU" sz="2400" b="1" dirty="0"/>
              <a:t>нет различий</a:t>
            </a:r>
            <a:r>
              <a:rPr lang="ru-RU" sz="2400" dirty="0"/>
              <a:t> в вероятности приглашения на собеседование среди людей с разным </a:t>
            </a:r>
            <a:r>
              <a:rPr lang="en-US" sz="2400" b="1" dirty="0" err="1"/>
              <a:t>study_months</a:t>
            </a:r>
            <a:endParaRPr lang="ru-RU" sz="2400" b="1" dirty="0"/>
          </a:p>
          <a:p>
            <a:endParaRPr lang="ru-RU" sz="2400" dirty="0"/>
          </a:p>
          <a:p>
            <a:endParaRPr lang="en-US" sz="2400" dirty="0"/>
          </a:p>
          <a:p>
            <a:r>
              <a:rPr lang="en-US" sz="2400" dirty="0"/>
              <a:t>H2.1</a:t>
            </a:r>
            <a:r>
              <a:rPr lang="ru-RU" sz="2400" dirty="0"/>
              <a:t>. В генеральной совокупности </a:t>
            </a:r>
            <a:r>
              <a:rPr lang="ru-RU" sz="2400" b="1" dirty="0"/>
              <a:t>есть различия </a:t>
            </a:r>
            <a:r>
              <a:rPr lang="ru-RU" sz="2400" dirty="0"/>
              <a:t>в вероятности приглашения на собеседование среди людей с разным</a:t>
            </a:r>
            <a:r>
              <a:rPr lang="en-US" sz="2400" dirty="0"/>
              <a:t> </a:t>
            </a:r>
            <a:r>
              <a:rPr lang="en-US" sz="2400" b="1" dirty="0" err="1"/>
              <a:t>study_months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9331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044" y="88231"/>
            <a:ext cx="575431" cy="57543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21527" y="653051"/>
            <a:ext cx="2748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Статистическая проверка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438" y="115450"/>
            <a:ext cx="536224" cy="536224"/>
          </a:xfrm>
          <a:prstGeom prst="rect">
            <a:avLst/>
          </a:prstGeom>
        </p:spPr>
      </p:pic>
      <p:sp>
        <p:nvSpPr>
          <p:cNvPr id="30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802112" y="6283198"/>
            <a:ext cx="990600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solidFill>
                  <a:schemeClr val="tx1"/>
                </a:solidFill>
              </a:rPr>
              <a:t>12</a:t>
            </a:fld>
            <a:endParaRPr lang="en-UA" sz="300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869" y="99935"/>
            <a:ext cx="547544" cy="54754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240" y="89264"/>
            <a:ext cx="574398" cy="574398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951" y="97462"/>
            <a:ext cx="552099" cy="55209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9"/>
          <a:srcRect t="5575" b="2063"/>
          <a:stretch/>
        </p:blipFill>
        <p:spPr>
          <a:xfrm>
            <a:off x="680769" y="1800185"/>
            <a:ext cx="4497009" cy="347666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35" t="2403" r="10368" b="22677"/>
          <a:stretch/>
        </p:blipFill>
        <p:spPr>
          <a:xfrm>
            <a:off x="7240242" y="1781815"/>
            <a:ext cx="3536831" cy="43986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1920" y="970609"/>
            <a:ext cx="6020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P-value </a:t>
            </a:r>
            <a:r>
              <a:rPr lang="ru-RU" sz="2400" dirty="0"/>
              <a:t>по каждой профессии в каждом регионе от рабочего опыта</a:t>
            </a:r>
            <a:r>
              <a:rPr lang="en-US" sz="2400" dirty="0"/>
              <a:t>	</a:t>
            </a:r>
            <a:endParaRPr lang="ru-RU" sz="2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4894760" y="1802407"/>
            <a:ext cx="483079" cy="34744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4929536" y="1731563"/>
            <a:ext cx="4101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12079" y="2307442"/>
            <a:ext cx="5794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/>
              <a:t>0</a:t>
            </a:r>
            <a:r>
              <a:rPr lang="en-US" sz="2200" b="1" dirty="0"/>
              <a:t>,8</a:t>
            </a:r>
            <a:endParaRPr lang="ru-RU" sz="2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823206" y="2988683"/>
            <a:ext cx="5794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/>
              <a:t>0</a:t>
            </a:r>
            <a:r>
              <a:rPr lang="en-US" sz="2200" b="1" dirty="0"/>
              <a:t>,6</a:t>
            </a:r>
            <a:endParaRPr lang="ru-RU" sz="2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812079" y="3657282"/>
            <a:ext cx="565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/>
              <a:t>0</a:t>
            </a:r>
            <a:r>
              <a:rPr lang="en-US" sz="2200" b="1" dirty="0"/>
              <a:t>,4</a:t>
            </a:r>
            <a:endParaRPr lang="ru-RU" sz="2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823206" y="4338400"/>
            <a:ext cx="5963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/>
              <a:t>0</a:t>
            </a:r>
            <a:r>
              <a:rPr lang="en-US" sz="2200" b="1" dirty="0"/>
              <a:t>,2</a:t>
            </a:r>
            <a:endParaRPr lang="ru-RU" sz="2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898959" y="4965755"/>
            <a:ext cx="3182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72336" y="2472727"/>
            <a:ext cx="126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Инженер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45591" y="3029655"/>
            <a:ext cx="126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Менеджер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90238" y="5776565"/>
            <a:ext cx="126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Юрист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4033" y="5261399"/>
            <a:ext cx="46588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Очень много </a:t>
            </a:r>
            <a:r>
              <a:rPr lang="en-US" sz="2200" dirty="0" err="1"/>
              <a:t>NaN</a:t>
            </a:r>
            <a:r>
              <a:rPr lang="ru-RU" sz="2200" dirty="0"/>
              <a:t>, т.к. не в каждом регионе присутствуют все профессии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40241" y="1156076"/>
            <a:ext cx="3536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Регионы со всеми профессиями</a:t>
            </a:r>
            <a:br>
              <a:rPr lang="ru-RU" dirty="0"/>
            </a:br>
            <a:r>
              <a:rPr lang="ru-RU" dirty="0"/>
              <a:t>(85% от прежнего </a:t>
            </a:r>
            <a:r>
              <a:rPr lang="ru-RU" dirty="0" err="1"/>
              <a:t>дф</a:t>
            </a:r>
            <a:r>
              <a:rPr lang="ru-RU" dirty="0"/>
              <a:t>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98569" y="6190685"/>
            <a:ext cx="4091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!!</a:t>
            </a:r>
            <a:endParaRPr lang="ru-RU" sz="2200" b="1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7559800" y="6356350"/>
            <a:ext cx="27653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45792" y="6356350"/>
            <a:ext cx="348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Кол-во записей по региону</a:t>
            </a:r>
          </a:p>
        </p:txBody>
      </p:sp>
    </p:spTree>
    <p:extLst>
      <p:ext uri="{BB962C8B-B14F-4D97-AF65-F5344CB8AC3E}">
        <p14:creationId xmlns:p14="http://schemas.microsoft.com/office/powerpoint/2010/main" val="3560593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044" y="88231"/>
            <a:ext cx="575431" cy="57543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21527" y="653051"/>
            <a:ext cx="2748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Статистическая проверка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438" y="115450"/>
            <a:ext cx="536224" cy="536224"/>
          </a:xfrm>
          <a:prstGeom prst="rect">
            <a:avLst/>
          </a:prstGeom>
        </p:spPr>
      </p:pic>
      <p:sp>
        <p:nvSpPr>
          <p:cNvPr id="30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802112" y="6283198"/>
            <a:ext cx="990600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solidFill>
                  <a:schemeClr val="tx1"/>
                </a:solidFill>
              </a:rPr>
              <a:t>13</a:t>
            </a:fld>
            <a:endParaRPr lang="en-UA" sz="300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869" y="99935"/>
            <a:ext cx="547544" cy="54754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240" y="89264"/>
            <a:ext cx="574398" cy="574398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951" y="97462"/>
            <a:ext cx="552099" cy="552099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1022383"/>
            <a:ext cx="7659248" cy="583561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014938" y="3383637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Тестировщик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1300438" y="1888968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Машинист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57147" y="2666098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Сварщик</a:t>
            </a:r>
          </a:p>
        </p:txBody>
      </p:sp>
      <p:cxnSp>
        <p:nvCxnSpPr>
          <p:cNvPr id="37" name="Прямая со стрелкой 36"/>
          <p:cNvCxnSpPr/>
          <p:nvPr/>
        </p:nvCxnSpPr>
        <p:spPr>
          <a:xfrm flipV="1">
            <a:off x="1812471" y="1740695"/>
            <a:ext cx="1" cy="204275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H="1" flipV="1">
            <a:off x="2068664" y="2647241"/>
            <a:ext cx="1056897" cy="184666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flipH="1" flipV="1">
            <a:off x="2726267" y="3383637"/>
            <a:ext cx="330880" cy="169764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369085" y="1944970"/>
            <a:ext cx="196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Рабочий опыт</a:t>
            </a:r>
          </a:p>
        </p:txBody>
      </p:sp>
    </p:spTree>
    <p:extLst>
      <p:ext uri="{BB962C8B-B14F-4D97-AF65-F5344CB8AC3E}">
        <p14:creationId xmlns:p14="http://schemas.microsoft.com/office/powerpoint/2010/main" val="1307947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044" y="88231"/>
            <a:ext cx="575431" cy="57543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21527" y="653051"/>
            <a:ext cx="2748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Статистическая проверка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438" y="115450"/>
            <a:ext cx="536224" cy="536224"/>
          </a:xfrm>
          <a:prstGeom prst="rect">
            <a:avLst/>
          </a:prstGeom>
        </p:spPr>
      </p:pic>
      <p:sp>
        <p:nvSpPr>
          <p:cNvPr id="30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802112" y="6283198"/>
            <a:ext cx="990600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solidFill>
                  <a:schemeClr val="tx1"/>
                </a:solidFill>
              </a:rPr>
              <a:t>14</a:t>
            </a:fld>
            <a:endParaRPr lang="en-UA" sz="300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869" y="99935"/>
            <a:ext cx="547544" cy="54754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240" y="89264"/>
            <a:ext cx="574398" cy="574398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951" y="97462"/>
            <a:ext cx="552099" cy="55209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1920" y="970609"/>
            <a:ext cx="6020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P-value </a:t>
            </a:r>
            <a:r>
              <a:rPr lang="ru-RU" sz="2400" dirty="0"/>
              <a:t>по каждой профессии в каждом регионе от учебы в месяцах</a:t>
            </a:r>
            <a:r>
              <a:rPr lang="en-US" sz="2400" dirty="0"/>
              <a:t>	</a:t>
            </a:r>
            <a:endParaRPr lang="ru-RU" sz="2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4894760" y="1802407"/>
            <a:ext cx="483079" cy="34744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4929536" y="1731563"/>
            <a:ext cx="4101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12079" y="2307442"/>
            <a:ext cx="5794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/>
              <a:t>0</a:t>
            </a:r>
            <a:r>
              <a:rPr lang="en-US" sz="2200" b="1" dirty="0"/>
              <a:t>,8</a:t>
            </a:r>
            <a:endParaRPr lang="ru-RU" sz="2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823206" y="2988683"/>
            <a:ext cx="5794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/>
              <a:t>0</a:t>
            </a:r>
            <a:r>
              <a:rPr lang="en-US" sz="2200" b="1" dirty="0"/>
              <a:t>,6</a:t>
            </a:r>
            <a:endParaRPr lang="ru-RU" sz="2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812079" y="3657282"/>
            <a:ext cx="565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/>
              <a:t>0</a:t>
            </a:r>
            <a:r>
              <a:rPr lang="en-US" sz="2200" b="1" dirty="0"/>
              <a:t>,4</a:t>
            </a:r>
            <a:endParaRPr lang="ru-RU" sz="2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823206" y="4338400"/>
            <a:ext cx="5963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/>
              <a:t>0</a:t>
            </a:r>
            <a:r>
              <a:rPr lang="en-US" sz="2200" b="1" dirty="0"/>
              <a:t>,2</a:t>
            </a:r>
            <a:endParaRPr lang="ru-RU" sz="2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898959" y="4965755"/>
            <a:ext cx="3182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/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4033" y="5261399"/>
            <a:ext cx="46588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Очень много </a:t>
            </a:r>
            <a:r>
              <a:rPr lang="en-US" sz="2200" dirty="0" err="1"/>
              <a:t>NaN</a:t>
            </a:r>
            <a:r>
              <a:rPr lang="ru-RU" sz="2200" dirty="0"/>
              <a:t>, т.к. не в каждом регионе присутствуют все профессии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40241" y="1156076"/>
            <a:ext cx="3536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Регионы со всеми профессиями</a:t>
            </a:r>
            <a:br>
              <a:rPr lang="ru-RU" dirty="0"/>
            </a:br>
            <a:r>
              <a:rPr lang="ru-RU" dirty="0"/>
              <a:t>(85% от прежнего </a:t>
            </a:r>
            <a:r>
              <a:rPr lang="ru-RU" dirty="0" err="1"/>
              <a:t>дф</a:t>
            </a:r>
            <a:r>
              <a:rPr lang="ru-RU" dirty="0"/>
              <a:t>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98569" y="6190685"/>
            <a:ext cx="4091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!!</a:t>
            </a:r>
            <a:endParaRPr lang="ru-RU" sz="2200" b="1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7559800" y="6356350"/>
            <a:ext cx="27653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45792" y="6356350"/>
            <a:ext cx="348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Кол-во записей по региону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257" y="1830242"/>
            <a:ext cx="4172318" cy="344660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7" t="2538" r="10426" b="22529"/>
          <a:stretch/>
        </p:blipFill>
        <p:spPr>
          <a:xfrm>
            <a:off x="7265015" y="1823924"/>
            <a:ext cx="3512056" cy="436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75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7965"/>
            <a:ext cx="7845552" cy="5880035"/>
          </a:xfrm>
          <a:prstGeom prst="rect">
            <a:avLst/>
          </a:prstGeom>
        </p:spPr>
      </p:pic>
      <p:pic>
        <p:nvPicPr>
          <p:cNvPr id="37" name="Рисунок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044" y="88231"/>
            <a:ext cx="575431" cy="575431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4721527" y="653051"/>
            <a:ext cx="2748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Статистическая проверка</a:t>
            </a:r>
          </a:p>
        </p:txBody>
      </p:sp>
      <p:pic>
        <p:nvPicPr>
          <p:cNvPr id="39" name="Рисунок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438" y="115450"/>
            <a:ext cx="536224" cy="536224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869" y="99935"/>
            <a:ext cx="547544" cy="547544"/>
          </a:xfrm>
          <a:prstGeom prst="rect">
            <a:avLst/>
          </a:prstGeom>
        </p:spPr>
      </p:pic>
      <p:pic>
        <p:nvPicPr>
          <p:cNvPr id="41" name="Рисунок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240" y="89264"/>
            <a:ext cx="574398" cy="574398"/>
          </a:xfrm>
          <a:prstGeom prst="rect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951" y="97462"/>
            <a:ext cx="552099" cy="552099"/>
          </a:xfrm>
          <a:prstGeom prst="rect">
            <a:avLst/>
          </a:prstGeom>
        </p:spPr>
      </p:pic>
      <p:sp>
        <p:nvSpPr>
          <p:cNvPr id="43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802112" y="6283198"/>
            <a:ext cx="990600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solidFill>
                  <a:schemeClr val="tx1"/>
                </a:solidFill>
              </a:rPr>
              <a:t>15</a:t>
            </a:fld>
            <a:endParaRPr lang="en-UA" sz="3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4617" y="2129636"/>
            <a:ext cx="196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Учеба</a:t>
            </a:r>
          </a:p>
        </p:txBody>
      </p:sp>
    </p:spTree>
    <p:extLst>
      <p:ext uri="{BB962C8B-B14F-4D97-AF65-F5344CB8AC3E}">
        <p14:creationId xmlns:p14="http://schemas.microsoft.com/office/powerpoint/2010/main" val="522841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797152" y="6325354"/>
            <a:ext cx="990600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solidFill>
                  <a:schemeClr val="tx1"/>
                </a:solidFill>
              </a:rPr>
              <a:t>16</a:t>
            </a:fld>
            <a:endParaRPr lang="en-UA" sz="3000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153035"/>
            <a:ext cx="7470475" cy="570496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044" y="88231"/>
            <a:ext cx="575431" cy="57543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721527" y="653051"/>
            <a:ext cx="2748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Статистическая проверка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438" y="115450"/>
            <a:ext cx="536224" cy="536224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869" y="99935"/>
            <a:ext cx="547544" cy="547544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240" y="89264"/>
            <a:ext cx="574398" cy="574398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951" y="97462"/>
            <a:ext cx="552099" cy="55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376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Рисунок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218" y="77417"/>
            <a:ext cx="546062" cy="54606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38794" y="653051"/>
            <a:ext cx="2314414" cy="373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Выводы</a:t>
            </a:r>
          </a:p>
        </p:txBody>
      </p:sp>
      <p:pic>
        <p:nvPicPr>
          <p:cNvPr id="37" name="Рисунок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438" y="115450"/>
            <a:ext cx="536224" cy="536224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869" y="99935"/>
            <a:ext cx="547544" cy="547544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413" y="94363"/>
            <a:ext cx="529116" cy="529116"/>
          </a:xfrm>
          <a:prstGeom prst="rect">
            <a:avLst/>
          </a:prstGeom>
        </p:spPr>
      </p:pic>
      <p:pic>
        <p:nvPicPr>
          <p:cNvPr id="41" name="Рисунок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280" y="62631"/>
            <a:ext cx="575634" cy="575634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469094" y="1348350"/>
            <a:ext cx="544243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Гипотеза подтвердилась. В разных регионах действительно по-разному смотрят на опыт в работе и учебе.</a:t>
            </a:r>
          </a:p>
          <a:p>
            <a:endParaRPr lang="ru-RU" sz="2400" dirty="0"/>
          </a:p>
          <a:p>
            <a:r>
              <a:rPr lang="ru-RU" sz="2400" dirty="0"/>
              <a:t>Есть значимые различия в статистически значимых требованиях работодателей в разных регионах.</a:t>
            </a:r>
          </a:p>
          <a:p>
            <a:endParaRPr lang="ru-RU" sz="2400" dirty="0"/>
          </a:p>
          <a:p>
            <a:r>
              <a:rPr lang="ru-RU" sz="2400" dirty="0"/>
              <a:t>Так же на наших визуализациях можно найти каждую профессию, представленную в </a:t>
            </a:r>
            <a:r>
              <a:rPr lang="ru-RU" sz="2400" dirty="0" err="1"/>
              <a:t>датасете</a:t>
            </a:r>
            <a:r>
              <a:rPr lang="ru-RU" sz="2400" dirty="0"/>
              <a:t>.</a:t>
            </a:r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43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797152" y="6325354"/>
            <a:ext cx="990600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solidFill>
                  <a:schemeClr val="tx1"/>
                </a:solidFill>
              </a:rPr>
              <a:t>17</a:t>
            </a:fld>
            <a:endParaRPr lang="en-UA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743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Рисунок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218" y="77417"/>
            <a:ext cx="546062" cy="54606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38794" y="653051"/>
            <a:ext cx="2314414" cy="373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Выводы</a:t>
            </a:r>
          </a:p>
        </p:txBody>
      </p:sp>
      <p:pic>
        <p:nvPicPr>
          <p:cNvPr id="37" name="Рисунок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438" y="115450"/>
            <a:ext cx="536224" cy="536224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869" y="99935"/>
            <a:ext cx="547544" cy="547544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413" y="94363"/>
            <a:ext cx="529116" cy="529116"/>
          </a:xfrm>
          <a:prstGeom prst="rect">
            <a:avLst/>
          </a:prstGeom>
        </p:spPr>
      </p:pic>
      <p:pic>
        <p:nvPicPr>
          <p:cNvPr id="41" name="Рисунок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280" y="62631"/>
            <a:ext cx="575634" cy="575634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285642" y="1348350"/>
            <a:ext cx="58093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Ограничения</a:t>
            </a:r>
          </a:p>
          <a:p>
            <a:pPr marL="342900" indent="-342900">
              <a:buAutoNum type="arabicPeriod"/>
            </a:pPr>
            <a:r>
              <a:rPr lang="ru-RU" sz="2400" dirty="0"/>
              <a:t>Нам представлены данные за</a:t>
            </a:r>
          </a:p>
          <a:p>
            <a:r>
              <a:rPr lang="ru-RU" sz="2400" dirty="0"/>
              <a:t>короткий промежуток времени. Найденные закономерности могут быть свойственны только летнему периоду. </a:t>
            </a:r>
          </a:p>
          <a:p>
            <a:r>
              <a:rPr lang="ru-RU" sz="2400" dirty="0"/>
              <a:t>2. Наше исследование нельзя обобщить на весь мир, так как рассматриваются только регионы Российской федерации, тем более только на площадке </a:t>
            </a:r>
            <a:r>
              <a:rPr lang="en-US" sz="2400" dirty="0"/>
              <a:t>hh.ru</a:t>
            </a:r>
            <a:endParaRPr lang="ru-RU" sz="2400" dirty="0"/>
          </a:p>
        </p:txBody>
      </p:sp>
      <p:sp>
        <p:nvSpPr>
          <p:cNvPr id="9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797152" y="6325354"/>
            <a:ext cx="990600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solidFill>
                  <a:schemeClr val="tx1"/>
                </a:solidFill>
              </a:rPr>
              <a:t>18</a:t>
            </a:fld>
            <a:endParaRPr lang="en-UA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739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Рисунок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218" y="77417"/>
            <a:ext cx="546062" cy="54606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38794" y="653051"/>
            <a:ext cx="2314414" cy="373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Выводы</a:t>
            </a:r>
          </a:p>
        </p:txBody>
      </p:sp>
      <p:pic>
        <p:nvPicPr>
          <p:cNvPr id="37" name="Рисунок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438" y="115450"/>
            <a:ext cx="536224" cy="536224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869" y="99935"/>
            <a:ext cx="547544" cy="547544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413" y="94363"/>
            <a:ext cx="529116" cy="529116"/>
          </a:xfrm>
          <a:prstGeom prst="rect">
            <a:avLst/>
          </a:prstGeom>
        </p:spPr>
      </p:pic>
      <p:pic>
        <p:nvPicPr>
          <p:cNvPr id="41" name="Рисунок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280" y="62631"/>
            <a:ext cx="575634" cy="575634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285642" y="1348350"/>
            <a:ext cx="58093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Перспективы</a:t>
            </a:r>
            <a:br>
              <a:rPr lang="ru-RU" sz="2400" dirty="0"/>
            </a:br>
            <a:r>
              <a:rPr lang="ru-RU" sz="2400" dirty="0"/>
              <a:t>Собрать динамические данные, включить данные о высшем учебном заведении. Собрать данные по другим странам.</a:t>
            </a:r>
          </a:p>
          <a:p>
            <a:pPr algn="ctr"/>
            <a:endParaRPr lang="ru-RU" sz="2400" dirty="0"/>
          </a:p>
          <a:p>
            <a:pPr algn="ctr"/>
            <a:r>
              <a:rPr lang="ru-RU" sz="2400" dirty="0"/>
              <a:t>Применение</a:t>
            </a:r>
          </a:p>
          <a:p>
            <a:pPr algn="ctr"/>
            <a:r>
              <a:rPr lang="ru-RU" sz="2400" dirty="0"/>
              <a:t>Люди, желающие попасть на определенную работу по профессии, увидев соответствующую ей точку на графиках, поймут, какие базовые параметры значимы для работодателя</a:t>
            </a:r>
          </a:p>
        </p:txBody>
      </p:sp>
      <p:sp>
        <p:nvSpPr>
          <p:cNvPr id="9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797152" y="6325354"/>
            <a:ext cx="990600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solidFill>
                  <a:schemeClr val="tx1"/>
                </a:solidFill>
              </a:rPr>
              <a:t>19</a:t>
            </a:fld>
            <a:endParaRPr lang="en-UA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3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320271" y="6313481"/>
            <a:ext cx="324431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fld>
            <a:endParaRPr lang="en-UA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868" y="107559"/>
            <a:ext cx="550617" cy="55061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834" y="112039"/>
            <a:ext cx="546137" cy="54613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197" y="107559"/>
            <a:ext cx="546062" cy="546062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492" y="113774"/>
            <a:ext cx="552099" cy="552099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890" y="110630"/>
            <a:ext cx="542991" cy="54299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109982" y="609731"/>
            <a:ext cx="2072331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2600" b="1" dirty="0"/>
              <a:t>Вступление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EE4F6AF-41EE-A541-A304-8EF576B0E626}"/>
              </a:ext>
            </a:extLst>
          </p:cNvPr>
          <p:cNvGrpSpPr/>
          <p:nvPr/>
        </p:nvGrpSpPr>
        <p:grpSpPr>
          <a:xfrm>
            <a:off x="6419273" y="2186431"/>
            <a:ext cx="4741332" cy="3452450"/>
            <a:chOff x="6411576" y="1786189"/>
            <a:chExt cx="4741332" cy="3452450"/>
          </a:xfrm>
        </p:grpSpPr>
        <p:sp>
          <p:nvSpPr>
            <p:cNvPr id="7" name="Прямоугольник 3">
              <a:extLst>
                <a:ext uri="{FF2B5EF4-FFF2-40B4-BE49-F238E27FC236}">
                  <a16:creationId xmlns:a16="http://schemas.microsoft.com/office/drawing/2014/main" id="{82359E04-C506-FFBB-EDAD-59E0FE13A329}"/>
                </a:ext>
              </a:extLst>
            </p:cNvPr>
            <p:cNvSpPr/>
            <p:nvPr/>
          </p:nvSpPr>
          <p:spPr>
            <a:xfrm>
              <a:off x="6414900" y="1786189"/>
              <a:ext cx="4736493" cy="34524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ru-R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7B0F99-A96C-6567-1509-CADC0A88A4FF}"/>
                </a:ext>
              </a:extLst>
            </p:cNvPr>
            <p:cNvSpPr txBox="1"/>
            <p:nvPr/>
          </p:nvSpPr>
          <p:spPr>
            <a:xfrm>
              <a:off x="6411576" y="2447637"/>
              <a:ext cx="4741332" cy="169277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ru-RU" sz="2600" dirty="0">
                  <a:latin typeface="Raleway"/>
                  <a:ea typeface="+mn-lt"/>
                  <a:cs typeface="+mn-lt"/>
                </a:rPr>
                <a:t>Всего – </a:t>
              </a:r>
              <a:r>
                <a:rPr lang="ru-RU" sz="2600" b="1" dirty="0">
                  <a:latin typeface="Calibri"/>
                  <a:ea typeface="+mn-lt"/>
                  <a:cs typeface="+mn-lt"/>
                </a:rPr>
                <a:t>500 000</a:t>
              </a:r>
              <a:r>
                <a:rPr lang="ru-RU" sz="2600" dirty="0">
                  <a:latin typeface="Raleway"/>
                  <a:ea typeface="+mn-lt"/>
                  <a:cs typeface="+mn-lt"/>
                </a:rPr>
                <a:t> значений</a:t>
              </a:r>
              <a:br>
                <a:rPr lang="ru-RU" sz="2600" dirty="0">
                  <a:latin typeface="Raleway"/>
                  <a:ea typeface="+mn-lt"/>
                  <a:cs typeface="+mn-lt"/>
                </a:rPr>
              </a:br>
              <a:br>
                <a:rPr lang="ru-RU" sz="2600" dirty="0">
                  <a:latin typeface="Raleway"/>
                  <a:ea typeface="+mn-lt"/>
                  <a:cs typeface="+mn-lt"/>
                </a:rPr>
              </a:br>
              <a:r>
                <a:rPr lang="ru-RU" sz="2600" dirty="0">
                  <a:latin typeface="Raleway"/>
                  <a:ea typeface="Calibri"/>
                  <a:cs typeface="Calibri"/>
                </a:rPr>
                <a:t>Даты всех взаимодействий – </a:t>
              </a:r>
              <a:r>
                <a:rPr lang="ru-RU" sz="2600" b="1" dirty="0">
                  <a:latin typeface="Raleway"/>
                  <a:ea typeface="Calibri"/>
                  <a:cs typeface="Calibri"/>
                </a:rPr>
                <a:t>лето </a:t>
              </a:r>
              <a:r>
                <a:rPr lang="ru-RU" sz="2600" b="1" dirty="0">
                  <a:latin typeface="Calibri"/>
                  <a:ea typeface="Calibri"/>
                  <a:cs typeface="Calibri"/>
                </a:rPr>
                <a:t>2023</a:t>
              </a:r>
              <a:r>
                <a:rPr lang="ru-RU" sz="2600" b="1" dirty="0">
                  <a:latin typeface="Raleway"/>
                  <a:ea typeface="Calibri"/>
                  <a:cs typeface="Calibri"/>
                </a:rPr>
                <a:t> года</a:t>
              </a:r>
              <a:endParaRPr lang="en-US" b="1" dirty="0">
                <a:latin typeface="Raleway"/>
                <a:ea typeface="Calibri"/>
                <a:cs typeface="Calibri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3A3CCC1-3D22-17B2-E78D-1B3ED09F1E30}"/>
              </a:ext>
            </a:extLst>
          </p:cNvPr>
          <p:cNvGrpSpPr/>
          <p:nvPr/>
        </p:nvGrpSpPr>
        <p:grpSpPr>
          <a:xfrm>
            <a:off x="1131893" y="2185205"/>
            <a:ext cx="4779378" cy="3456454"/>
            <a:chOff x="1131893" y="1784963"/>
            <a:chExt cx="4779378" cy="3456454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1131893" y="1784963"/>
              <a:ext cx="4752575" cy="34564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E7634E-0E05-02A4-7542-2A549AC3C26B}"/>
                </a:ext>
              </a:extLst>
            </p:cNvPr>
            <p:cNvSpPr txBox="1"/>
            <p:nvPr/>
          </p:nvSpPr>
          <p:spPr>
            <a:xfrm>
              <a:off x="1162243" y="2062786"/>
              <a:ext cx="4749028" cy="289310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600" b="1" dirty="0">
                  <a:latin typeface="Raleway"/>
                  <a:ea typeface="+mn-lt"/>
                  <a:cs typeface="+mn-lt"/>
                </a:rPr>
                <a:t>hh.ru:</a:t>
              </a:r>
              <a:endParaRPr lang="ru-RU" sz="2600" b="1">
                <a:latin typeface="Raleway"/>
                <a:ea typeface="+mn-lt"/>
                <a:cs typeface="+mn-lt"/>
              </a:endParaRPr>
            </a:p>
            <a:p>
              <a:r>
                <a:rPr lang="ru-RU" sz="2600" b="1" dirty="0">
                  <a:latin typeface="Raleway"/>
                  <a:ea typeface="+mn-lt"/>
                  <a:cs typeface="+mn-lt"/>
                </a:rPr>
                <a:t>характеристики вакансий и резюме</a:t>
              </a:r>
              <a:endParaRPr lang="en-US" b="1">
                <a:latin typeface="Raleway"/>
                <a:ea typeface="+mn-lt"/>
                <a:cs typeface="+mn-lt"/>
              </a:endParaRPr>
            </a:p>
            <a:p>
              <a:br>
                <a:rPr lang="en-US" sz="2600" dirty="0">
                  <a:latin typeface="Raleway"/>
                  <a:ea typeface="+mn-lt"/>
                  <a:cs typeface="+mn-lt"/>
                </a:rPr>
              </a:br>
              <a:r>
                <a:rPr lang="en-US" sz="2600" dirty="0" err="1">
                  <a:latin typeface="Raleway"/>
                  <a:ea typeface="+mn-lt"/>
                  <a:cs typeface="+mn-lt"/>
                </a:rPr>
                <a:t>Каждая</a:t>
              </a:r>
              <a:r>
                <a:rPr lang="en-US" sz="2600" dirty="0">
                  <a:latin typeface="Raleway"/>
                  <a:ea typeface="+mn-lt"/>
                  <a:cs typeface="+mn-lt"/>
                </a:rPr>
                <a:t> </a:t>
              </a:r>
              <a:r>
                <a:rPr lang="en-US" sz="2600" dirty="0" err="1">
                  <a:latin typeface="Raleway"/>
                  <a:ea typeface="+mn-lt"/>
                  <a:cs typeface="+mn-lt"/>
                </a:rPr>
                <a:t>строка</a:t>
              </a:r>
              <a:r>
                <a:rPr lang="en-US" sz="2600" dirty="0">
                  <a:latin typeface="Raleway"/>
                  <a:ea typeface="+mn-lt"/>
                  <a:cs typeface="+mn-lt"/>
                </a:rPr>
                <a:t> – </a:t>
              </a:r>
              <a:r>
                <a:rPr lang="en-US" sz="2600" dirty="0" err="1">
                  <a:latin typeface="Raleway"/>
                  <a:ea typeface="+mn-lt"/>
                  <a:cs typeface="+mn-lt"/>
                </a:rPr>
                <a:t>уникальное</a:t>
              </a:r>
              <a:r>
                <a:rPr lang="en-US" sz="2600" dirty="0">
                  <a:latin typeface="Raleway"/>
                  <a:ea typeface="+mn-lt"/>
                  <a:cs typeface="+mn-lt"/>
                </a:rPr>
                <a:t> </a:t>
              </a:r>
              <a:r>
                <a:rPr lang="ru-RU" sz="2600" dirty="0">
                  <a:latin typeface="Raleway"/>
                  <a:ea typeface="+mn-lt"/>
                  <a:cs typeface="+mn-lt"/>
                </a:rPr>
                <a:t>взаимодействие соискателя и работодателя.</a:t>
              </a:r>
              <a:endParaRPr lang="en-US">
                <a:latin typeface="Raleway"/>
                <a:ea typeface="Calibri"/>
                <a:cs typeface="Calibri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B94892-E2AD-46B8-B846-CD558CB49149}"/>
              </a:ext>
            </a:extLst>
          </p:cNvPr>
          <p:cNvGrpSpPr/>
          <p:nvPr/>
        </p:nvGrpSpPr>
        <p:grpSpPr>
          <a:xfrm>
            <a:off x="4288023" y="1178130"/>
            <a:ext cx="3724519" cy="758510"/>
            <a:chOff x="1139962" y="1101160"/>
            <a:chExt cx="3724519" cy="758510"/>
          </a:xfrm>
        </p:grpSpPr>
        <p:sp>
          <p:nvSpPr>
            <p:cNvPr id="20" name="Прямоугольник 12">
              <a:extLst>
                <a:ext uri="{FF2B5EF4-FFF2-40B4-BE49-F238E27FC236}">
                  <a16:creationId xmlns:a16="http://schemas.microsoft.com/office/drawing/2014/main" id="{46A1FA99-9816-8D7A-E95A-702654E3B029}"/>
                </a:ext>
              </a:extLst>
            </p:cNvPr>
            <p:cNvSpPr/>
            <p:nvPr/>
          </p:nvSpPr>
          <p:spPr>
            <a:xfrm>
              <a:off x="1139962" y="1101160"/>
              <a:ext cx="3719810" cy="758510"/>
            </a:xfrm>
            <a:prstGeom prst="rect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40AA27B-9A5E-C90A-9D9A-CB38CD5583CA}"/>
                </a:ext>
              </a:extLst>
            </p:cNvPr>
            <p:cNvSpPr txBox="1"/>
            <p:nvPr/>
          </p:nvSpPr>
          <p:spPr>
            <a:xfrm>
              <a:off x="1146847" y="1208424"/>
              <a:ext cx="3717634" cy="55399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000" err="1">
                  <a:latin typeface="Raleway"/>
                  <a:ea typeface="Calibri"/>
                  <a:cs typeface="Calibri"/>
                </a:rPr>
                <a:t>Наша</a:t>
              </a:r>
              <a:r>
                <a:rPr lang="en-US" sz="3000" dirty="0">
                  <a:latin typeface="Raleway"/>
                  <a:ea typeface="Calibri"/>
                  <a:cs typeface="Calibri"/>
                </a:rPr>
                <a:t> </a:t>
              </a:r>
              <a:r>
                <a:rPr lang="en-US" sz="3000" err="1">
                  <a:latin typeface="Raleway"/>
                  <a:ea typeface="Calibri"/>
                  <a:cs typeface="Calibri"/>
                </a:rPr>
                <a:t>база</a:t>
              </a:r>
              <a:r>
                <a:rPr lang="en-US" sz="3000" dirty="0">
                  <a:latin typeface="Raleway"/>
                  <a:ea typeface="Calibri"/>
                  <a:cs typeface="Calibri"/>
                </a:rPr>
                <a:t> </a:t>
              </a:r>
              <a:r>
                <a:rPr lang="en-US" sz="3000" err="1">
                  <a:latin typeface="Raleway"/>
                  <a:ea typeface="Calibri"/>
                  <a:cs typeface="Calibri"/>
                </a:rPr>
                <a:t>данных</a:t>
              </a:r>
              <a:endParaRPr lang="en-US" sz="3000" err="1">
                <a:latin typeface="Raleway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0580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253D4-3BA0-8DB4-7475-6E2872120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5A44CE1-84BD-1E6F-208F-5D7CD851B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0271" y="6313481"/>
            <a:ext cx="324431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fld>
            <a:endParaRPr lang="en-UA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D66E941-CC87-9197-2D43-9808B547A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868" y="107559"/>
            <a:ext cx="550617" cy="55061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B58C007-98E8-DBA5-83EC-2EDD01FF7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834" y="112039"/>
            <a:ext cx="546137" cy="54613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25395F5-1D10-6DC4-7FD7-E7EE15FD2D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197" y="107559"/>
            <a:ext cx="546062" cy="54606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C7B22CD-F4EF-5800-4F5F-97DE995284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098" y="106077"/>
            <a:ext cx="552099" cy="55209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A614F06-7C64-BED7-5318-DA5B7B4030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890" y="110630"/>
            <a:ext cx="542991" cy="54299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2A89788-305A-60AE-BA08-8877E28FB4F0}"/>
              </a:ext>
            </a:extLst>
          </p:cNvPr>
          <p:cNvSpPr txBox="1"/>
          <p:nvPr/>
        </p:nvSpPr>
        <p:spPr>
          <a:xfrm>
            <a:off x="5071497" y="602034"/>
            <a:ext cx="2149300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2600" b="1" dirty="0"/>
              <a:t>Вступление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FF196D9-6804-B1EE-BA02-292CC796120B}"/>
              </a:ext>
            </a:extLst>
          </p:cNvPr>
          <p:cNvGrpSpPr/>
          <p:nvPr/>
        </p:nvGrpSpPr>
        <p:grpSpPr>
          <a:xfrm>
            <a:off x="4288023" y="1193524"/>
            <a:ext cx="3719810" cy="758510"/>
            <a:chOff x="670447" y="885645"/>
            <a:chExt cx="3719810" cy="758510"/>
          </a:xfrm>
        </p:grpSpPr>
        <p:sp>
          <p:nvSpPr>
            <p:cNvPr id="6" name="Прямоугольник 12">
              <a:extLst>
                <a:ext uri="{FF2B5EF4-FFF2-40B4-BE49-F238E27FC236}">
                  <a16:creationId xmlns:a16="http://schemas.microsoft.com/office/drawing/2014/main" id="{299DC2FC-8B97-642D-6A31-7698D606FE91}"/>
                </a:ext>
              </a:extLst>
            </p:cNvPr>
            <p:cNvSpPr/>
            <p:nvPr/>
          </p:nvSpPr>
          <p:spPr>
            <a:xfrm>
              <a:off x="670447" y="885645"/>
              <a:ext cx="3719810" cy="758510"/>
            </a:xfrm>
            <a:prstGeom prst="rect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41E3436-F617-757A-2616-17207BBEEEE3}"/>
                </a:ext>
              </a:extLst>
            </p:cNvPr>
            <p:cNvSpPr txBox="1"/>
            <p:nvPr/>
          </p:nvSpPr>
          <p:spPr>
            <a:xfrm>
              <a:off x="818747" y="992178"/>
              <a:ext cx="3411797" cy="55399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ru-RU" sz="3000" dirty="0">
                  <a:latin typeface="Raleway"/>
                </a:rPr>
                <a:t>Переменные</a:t>
              </a:r>
              <a:endParaRPr lang="en-US" sz="3000" dirty="0">
                <a:latin typeface="Raleway"/>
                <a:ea typeface="Calibri"/>
                <a:cs typeface="Calibri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C97ACC6-69BE-E9C2-9A7D-04D40755DF21}"/>
              </a:ext>
            </a:extLst>
          </p:cNvPr>
          <p:cNvGrpSpPr/>
          <p:nvPr/>
        </p:nvGrpSpPr>
        <p:grpSpPr>
          <a:xfrm>
            <a:off x="1150173" y="2194128"/>
            <a:ext cx="4736493" cy="3452450"/>
            <a:chOff x="1150173" y="2271098"/>
            <a:chExt cx="4736493" cy="3452450"/>
          </a:xfrm>
        </p:grpSpPr>
        <p:sp>
          <p:nvSpPr>
            <p:cNvPr id="18" name="Прямоугольник 3">
              <a:extLst>
                <a:ext uri="{FF2B5EF4-FFF2-40B4-BE49-F238E27FC236}">
                  <a16:creationId xmlns:a16="http://schemas.microsoft.com/office/drawing/2014/main" id="{DC1B0619-A191-D278-049F-50C84222DB8A}"/>
                </a:ext>
              </a:extLst>
            </p:cNvPr>
            <p:cNvSpPr/>
            <p:nvPr/>
          </p:nvSpPr>
          <p:spPr>
            <a:xfrm>
              <a:off x="1150173" y="2271098"/>
              <a:ext cx="4736493" cy="34524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ru-R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A803E3B-DFF0-D84C-EEE0-3D4AD8C398C2}"/>
                </a:ext>
              </a:extLst>
            </p:cNvPr>
            <p:cNvSpPr txBox="1"/>
            <p:nvPr/>
          </p:nvSpPr>
          <p:spPr>
            <a:xfrm>
              <a:off x="1293090" y="2532302"/>
              <a:ext cx="4317999" cy="225292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ru-RU" sz="2600" b="1" dirty="0">
                  <a:latin typeface="Raleway"/>
                  <a:cs typeface="Segoe UI"/>
                </a:rPr>
                <a:t>Количественные:</a:t>
              </a:r>
            </a:p>
            <a:p>
              <a:pPr marL="457200" indent="-457200">
                <a:lnSpc>
                  <a:spcPct val="90000"/>
                </a:lnSpc>
                <a:spcBef>
                  <a:spcPct val="0"/>
                </a:spcBef>
                <a:buFont typeface="Calibri"/>
                <a:buChar char="-"/>
              </a:pPr>
              <a:r>
                <a:rPr lang="ru-RU" sz="2600" dirty="0">
                  <a:latin typeface="Raleway"/>
                  <a:cs typeface="Arial"/>
                </a:rPr>
                <a:t>Год рождения</a:t>
              </a:r>
              <a:endParaRPr lang="en-US" sz="2600">
                <a:latin typeface="Raleway"/>
                <a:cs typeface="Arial"/>
              </a:endParaRPr>
            </a:p>
            <a:p>
              <a:pPr marL="457200" indent="-457200">
                <a:lnSpc>
                  <a:spcPct val="90000"/>
                </a:lnSpc>
                <a:spcBef>
                  <a:spcPct val="0"/>
                </a:spcBef>
                <a:buFont typeface="Calibri"/>
                <a:buChar char="-"/>
              </a:pPr>
              <a:r>
                <a:rPr lang="ru-RU" sz="2600" dirty="0">
                  <a:latin typeface="Raleway"/>
                  <a:cs typeface="Arial"/>
                </a:rPr>
                <a:t>Опыт работы в месяцах</a:t>
              </a:r>
              <a:endParaRPr lang="en-US" sz="2600">
                <a:latin typeface="Raleway"/>
                <a:cs typeface="Arial"/>
              </a:endParaRPr>
            </a:p>
            <a:p>
              <a:pPr marL="457200" indent="-457200">
                <a:lnSpc>
                  <a:spcPct val="90000"/>
                </a:lnSpc>
                <a:spcBef>
                  <a:spcPct val="0"/>
                </a:spcBef>
                <a:buFont typeface="Calibri"/>
                <a:buChar char="-"/>
              </a:pPr>
              <a:r>
                <a:rPr lang="ru-RU" sz="2600" dirty="0">
                  <a:latin typeface="Raleway"/>
                  <a:cs typeface="Arial"/>
                </a:rPr>
                <a:t>Ожидаемая зарплата</a:t>
              </a:r>
              <a:endParaRPr lang="en-US" sz="2600">
                <a:latin typeface="Raleway"/>
                <a:cs typeface="Arial"/>
              </a:endParaRPr>
            </a:p>
            <a:p>
              <a:pPr marL="457200" indent="-457200">
                <a:lnSpc>
                  <a:spcPct val="90000"/>
                </a:lnSpc>
                <a:spcBef>
                  <a:spcPct val="0"/>
                </a:spcBef>
                <a:buFont typeface="Calibri"/>
                <a:buChar char="-"/>
              </a:pPr>
              <a:r>
                <a:rPr lang="ru-RU" sz="2600" dirty="0">
                  <a:latin typeface="Raleway"/>
                  <a:cs typeface="Arial"/>
                </a:rPr>
                <a:t>Зарплата от и до</a:t>
              </a:r>
              <a:endParaRPr lang="en-US" sz="2600" dirty="0">
                <a:latin typeface="Raleway"/>
                <a:ea typeface="Calibri" panose="020F0502020204030204"/>
                <a:cs typeface="Calibri" panose="020F0502020204030204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CEA493F-F42B-F37B-AF14-9F1B78756ED5}"/>
              </a:ext>
            </a:extLst>
          </p:cNvPr>
          <p:cNvGrpSpPr/>
          <p:nvPr/>
        </p:nvGrpSpPr>
        <p:grpSpPr>
          <a:xfrm>
            <a:off x="6419711" y="2192902"/>
            <a:ext cx="4752575" cy="3456454"/>
            <a:chOff x="6419711" y="2269872"/>
            <a:chExt cx="4752575" cy="3456454"/>
          </a:xfrm>
        </p:grpSpPr>
        <p:sp>
          <p:nvSpPr>
            <p:cNvPr id="23" name="Прямоугольник 17">
              <a:extLst>
                <a:ext uri="{FF2B5EF4-FFF2-40B4-BE49-F238E27FC236}">
                  <a16:creationId xmlns:a16="http://schemas.microsoft.com/office/drawing/2014/main" id="{21172EA7-B2AE-BD0F-B426-DC8195F11DD4}"/>
                </a:ext>
              </a:extLst>
            </p:cNvPr>
            <p:cNvSpPr/>
            <p:nvPr/>
          </p:nvSpPr>
          <p:spPr>
            <a:xfrm>
              <a:off x="6419711" y="2269872"/>
              <a:ext cx="4752575" cy="34564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Заголовок 1">
              <a:extLst>
                <a:ext uri="{FF2B5EF4-FFF2-40B4-BE49-F238E27FC236}">
                  <a16:creationId xmlns:a16="http://schemas.microsoft.com/office/drawing/2014/main" id="{708E1FB1-A630-5B24-7C3D-33858EAAB860}"/>
                </a:ext>
              </a:extLst>
            </p:cNvPr>
            <p:cNvSpPr txBox="1">
              <a:spLocks/>
            </p:cNvSpPr>
            <p:nvPr/>
          </p:nvSpPr>
          <p:spPr>
            <a:xfrm>
              <a:off x="6693909" y="2533648"/>
              <a:ext cx="4353551" cy="261005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ru-RU" sz="2600" b="1" dirty="0">
                  <a:latin typeface="Raleway"/>
                </a:rPr>
                <a:t>Качественные</a:t>
              </a:r>
              <a:r>
                <a:rPr lang="en-US" sz="2600" b="1" dirty="0">
                  <a:latin typeface="Raleway"/>
                </a:rPr>
                <a:t>:</a:t>
              </a:r>
              <a:endParaRPr lang="ru-RU" sz="2600" b="1" dirty="0">
                <a:latin typeface="Raleway"/>
              </a:endParaRPr>
            </a:p>
            <a:p>
              <a:pPr marL="457200" indent="-457200">
                <a:buChar char="-"/>
              </a:pPr>
              <a:r>
                <a:rPr lang="ru-RU" sz="2600" dirty="0">
                  <a:latin typeface="Raleway"/>
                </a:rPr>
                <a:t>Степень образования</a:t>
              </a:r>
              <a:endParaRPr lang="en-US" sz="2600">
                <a:ea typeface="Calibri Light"/>
                <a:cs typeface="Calibri Light"/>
              </a:endParaRPr>
            </a:p>
            <a:p>
              <a:pPr marL="457200" indent="-457200">
                <a:buChar char="-"/>
              </a:pPr>
              <a:r>
                <a:rPr lang="ru-RU" sz="2600" dirty="0">
                  <a:latin typeface="Raleway"/>
                </a:rPr>
                <a:t>Профессия</a:t>
              </a:r>
              <a:endParaRPr lang="en-US" sz="2600">
                <a:ea typeface="Calibri Light"/>
                <a:cs typeface="Calibri Light"/>
              </a:endParaRPr>
            </a:p>
            <a:p>
              <a:pPr marL="457200" indent="-457200">
                <a:buChar char="-"/>
              </a:pPr>
              <a:r>
                <a:rPr lang="ru-RU" sz="2600" dirty="0">
                  <a:latin typeface="Raleway"/>
                </a:rPr>
                <a:t>Пол</a:t>
              </a:r>
              <a:endParaRPr lang="en-US" sz="2600">
                <a:ea typeface="Calibri Light"/>
                <a:cs typeface="Calibri Light"/>
              </a:endParaRPr>
            </a:p>
            <a:p>
              <a:pPr marL="457200" indent="-457200">
                <a:buChar char="-"/>
              </a:pPr>
              <a:r>
                <a:rPr lang="ru-RU" sz="2600" dirty="0">
                  <a:latin typeface="Raleway"/>
                </a:rPr>
                <a:t>Параметры взаимодействия</a:t>
              </a:r>
              <a:endParaRPr lang="en-US" sz="2600">
                <a:ea typeface="Calibri Light"/>
                <a:cs typeface="Calibri Light"/>
              </a:endParaRPr>
            </a:p>
            <a:p>
              <a:pPr marL="457200" indent="-457200">
                <a:buChar char="-"/>
              </a:pPr>
              <a:r>
                <a:rPr lang="ru-RU" sz="2600" dirty="0">
                  <a:latin typeface="Raleway"/>
                </a:rPr>
                <a:t>Регион вакансии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899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932333" y="6305550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solidFill>
                  <a:schemeClr val="tx1"/>
                </a:solidFill>
              </a:rPr>
              <a:t>4</a:t>
            </a:fld>
            <a:endParaRPr lang="en-UA" sz="3000" dirty="0">
              <a:solidFill>
                <a:schemeClr val="tx1"/>
              </a:solidFill>
            </a:endParaRPr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868" y="107559"/>
            <a:ext cx="550617" cy="550617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834" y="112039"/>
            <a:ext cx="546137" cy="546137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197" y="107559"/>
            <a:ext cx="546062" cy="546062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098" y="106077"/>
            <a:ext cx="552099" cy="552099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890" y="110630"/>
            <a:ext cx="542991" cy="542991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988369" y="600494"/>
            <a:ext cx="2315555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2600" b="1" dirty="0"/>
              <a:t>Вступление</a:t>
            </a:r>
            <a:endParaRPr lang="ru-RU" sz="2600" b="1" dirty="0">
              <a:ea typeface="Calibri"/>
              <a:cs typeface="Calibri"/>
            </a:endParaRPr>
          </a:p>
        </p:txBody>
      </p:sp>
      <p:sp>
        <p:nvSpPr>
          <p:cNvPr id="8" name="Прямоугольник 17">
            <a:extLst>
              <a:ext uri="{FF2B5EF4-FFF2-40B4-BE49-F238E27FC236}">
                <a16:creationId xmlns:a16="http://schemas.microsoft.com/office/drawing/2014/main" id="{D091AEA5-89B6-DB84-3CA0-AAD043DF5058}"/>
              </a:ext>
            </a:extLst>
          </p:cNvPr>
          <p:cNvSpPr/>
          <p:nvPr/>
        </p:nvSpPr>
        <p:spPr>
          <a:xfrm>
            <a:off x="1216560" y="1099935"/>
            <a:ext cx="9863363" cy="56423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AB2E41-7512-9164-2243-22422E2809E3}"/>
              </a:ext>
            </a:extLst>
          </p:cNvPr>
          <p:cNvSpPr txBox="1"/>
          <p:nvPr/>
        </p:nvSpPr>
        <p:spPr>
          <a:xfrm>
            <a:off x="1254882" y="1153923"/>
            <a:ext cx="9676511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 err="1">
                <a:latin typeface="Raleway"/>
                <a:ea typeface="Calibri"/>
                <a:cs typeface="Calibri"/>
              </a:rPr>
              <a:t>Распределение</a:t>
            </a:r>
            <a:r>
              <a:rPr lang="en-US" sz="2600" b="1" dirty="0">
                <a:latin typeface="Raleway"/>
                <a:ea typeface="Calibri"/>
                <a:cs typeface="Calibri"/>
              </a:rPr>
              <a:t> </a:t>
            </a:r>
            <a:r>
              <a:rPr lang="en-US" sz="2600" b="1" dirty="0" err="1">
                <a:latin typeface="Raleway"/>
                <a:ea typeface="Calibri"/>
                <a:cs typeface="Calibri"/>
              </a:rPr>
              <a:t>количества</a:t>
            </a:r>
            <a:r>
              <a:rPr lang="en-US" sz="2600" b="1" dirty="0">
                <a:latin typeface="Raleway"/>
                <a:ea typeface="Calibri"/>
                <a:cs typeface="Calibri"/>
              </a:rPr>
              <a:t> </a:t>
            </a:r>
            <a:r>
              <a:rPr lang="en-US" sz="2600" b="1" dirty="0" err="1">
                <a:latin typeface="Raleway"/>
                <a:ea typeface="Calibri"/>
                <a:cs typeface="Calibri"/>
              </a:rPr>
              <a:t>резюме</a:t>
            </a:r>
            <a:r>
              <a:rPr lang="en-US" sz="2600" b="1" dirty="0">
                <a:latin typeface="Raleway"/>
                <a:ea typeface="Calibri"/>
                <a:cs typeface="Calibri"/>
              </a:rPr>
              <a:t> </a:t>
            </a:r>
            <a:r>
              <a:rPr lang="en-US" sz="2600" b="1" dirty="0" err="1">
                <a:latin typeface="Raleway"/>
                <a:ea typeface="Calibri"/>
                <a:cs typeface="Calibri"/>
              </a:rPr>
              <a:t>по</a:t>
            </a:r>
            <a:r>
              <a:rPr lang="en-US" sz="2600" b="1" dirty="0">
                <a:latin typeface="Raleway"/>
                <a:ea typeface="Calibri"/>
                <a:cs typeface="Calibri"/>
              </a:rPr>
              <a:t> </a:t>
            </a:r>
            <a:r>
              <a:rPr lang="en-US" sz="2600" b="1" dirty="0" err="1">
                <a:latin typeface="Raleway"/>
                <a:ea typeface="Calibri"/>
                <a:cs typeface="Calibri"/>
              </a:rPr>
              <a:t>году</a:t>
            </a:r>
            <a:r>
              <a:rPr lang="en-US" sz="2600" b="1" dirty="0">
                <a:latin typeface="Raleway"/>
                <a:ea typeface="Calibri"/>
                <a:cs typeface="Calibri"/>
              </a:rPr>
              <a:t> </a:t>
            </a:r>
            <a:r>
              <a:rPr lang="en-US" sz="2600" b="1" dirty="0" err="1">
                <a:latin typeface="Raleway"/>
                <a:ea typeface="Calibri"/>
                <a:cs typeface="Calibri"/>
              </a:rPr>
              <a:t>рождения</a:t>
            </a:r>
            <a:r>
              <a:rPr lang="en-US" sz="2600" b="1" dirty="0">
                <a:latin typeface="Raleway"/>
                <a:ea typeface="Calibri"/>
                <a:cs typeface="Calibri"/>
              </a:rPr>
              <a:t> </a:t>
            </a:r>
            <a:r>
              <a:rPr lang="en-US" sz="2600" b="1" dirty="0" err="1">
                <a:latin typeface="Raleway"/>
                <a:ea typeface="Calibri"/>
                <a:cs typeface="Calibri"/>
              </a:rPr>
              <a:t>соискателя</a:t>
            </a:r>
            <a:endParaRPr lang="en-US" sz="2600" b="1" dirty="0">
              <a:latin typeface="Raleway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8A84-A6DF-E7A7-08DA-25B18186676D}"/>
              </a:ext>
            </a:extLst>
          </p:cNvPr>
          <p:cNvSpPr txBox="1"/>
          <p:nvPr/>
        </p:nvSpPr>
        <p:spPr>
          <a:xfrm>
            <a:off x="1893453" y="5949757"/>
            <a:ext cx="4202545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dirty="0" err="1">
                <a:latin typeface="Raleway"/>
                <a:cs typeface="Calibri"/>
              </a:rPr>
              <a:t>Медиана</a:t>
            </a:r>
            <a:r>
              <a:rPr lang="en-US" sz="2600" b="1" dirty="0">
                <a:latin typeface="Raleway"/>
                <a:cs typeface="Calibri"/>
              </a:rPr>
              <a:t> </a:t>
            </a:r>
            <a:r>
              <a:rPr lang="ru-RU" sz="2600" dirty="0">
                <a:latin typeface="Raleway"/>
                <a:ea typeface="+mn-lt"/>
                <a:cs typeface="+mn-lt"/>
              </a:rPr>
              <a:t>– </a:t>
            </a:r>
            <a:r>
              <a:rPr lang="en-US" sz="2600" dirty="0">
                <a:latin typeface="Calibri"/>
                <a:cs typeface="Calibri"/>
              </a:rPr>
              <a:t>1990</a:t>
            </a:r>
            <a:r>
              <a:rPr lang="en-US" sz="2600" dirty="0">
                <a:latin typeface="Raleway"/>
                <a:ea typeface="+mn-lt"/>
                <a:cs typeface="+mn-lt"/>
              </a:rPr>
              <a:t> </a:t>
            </a:r>
            <a:r>
              <a:rPr lang="ru-RU" sz="2600" dirty="0">
                <a:latin typeface="Raleway"/>
                <a:ea typeface="+mn-lt"/>
                <a:cs typeface="+mn-lt"/>
              </a:rPr>
              <a:t>– </a:t>
            </a:r>
            <a:r>
              <a:rPr lang="en-US" sz="2600" b="1" dirty="0">
                <a:latin typeface="Calibri"/>
                <a:cs typeface="Calibri"/>
              </a:rPr>
              <a:t>33 </a:t>
            </a:r>
            <a:r>
              <a:rPr lang="en-US" sz="2600" b="1" dirty="0" err="1">
                <a:latin typeface="Raleway"/>
                <a:cs typeface="Calibri"/>
              </a:rPr>
              <a:t>года</a:t>
            </a:r>
            <a:endParaRPr lang="en-US" sz="2600" b="1" dirty="0">
              <a:latin typeface="Raleway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823698-8F2A-B68E-03B6-BED0B6FAA3A1}"/>
              </a:ext>
            </a:extLst>
          </p:cNvPr>
          <p:cNvSpPr txBox="1"/>
          <p:nvPr/>
        </p:nvSpPr>
        <p:spPr>
          <a:xfrm>
            <a:off x="7004243" y="5949756"/>
            <a:ext cx="3340485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dirty="0" err="1">
                <a:latin typeface="Raleway"/>
                <a:cs typeface="Calibri"/>
              </a:rPr>
              <a:t>Мода</a:t>
            </a:r>
            <a:r>
              <a:rPr lang="en-US" sz="2600" b="1" dirty="0">
                <a:latin typeface="Raleway"/>
                <a:cs typeface="Calibri"/>
              </a:rPr>
              <a:t> </a:t>
            </a:r>
            <a:r>
              <a:rPr lang="ru-RU" sz="2600" dirty="0">
                <a:ea typeface="+mn-lt"/>
                <a:cs typeface="+mn-lt"/>
              </a:rPr>
              <a:t>– </a:t>
            </a:r>
            <a:r>
              <a:rPr lang="en-US" sz="2600" dirty="0">
                <a:cs typeface="Calibri"/>
              </a:rPr>
              <a:t>1998 </a:t>
            </a:r>
            <a:r>
              <a:rPr lang="ru-RU" sz="2600" dirty="0">
                <a:ea typeface="+mn-lt"/>
                <a:cs typeface="+mn-lt"/>
              </a:rPr>
              <a:t>–</a:t>
            </a:r>
            <a:r>
              <a:rPr lang="ru-RU" sz="2600" b="1" dirty="0">
                <a:ea typeface="+mn-lt"/>
                <a:cs typeface="+mn-lt"/>
              </a:rPr>
              <a:t> </a:t>
            </a:r>
            <a:r>
              <a:rPr lang="en-US" sz="2600" b="1" dirty="0">
                <a:cs typeface="Calibri"/>
              </a:rPr>
              <a:t>25 </a:t>
            </a:r>
            <a:r>
              <a:rPr lang="en-US" sz="2600" b="1" dirty="0" err="1">
                <a:latin typeface="Raleway"/>
                <a:cs typeface="Calibri"/>
              </a:rPr>
              <a:t>лет</a:t>
            </a:r>
            <a:endParaRPr lang="en-US" sz="2600" b="1" dirty="0">
              <a:latin typeface="Raleway"/>
              <a:cs typeface="Calibri"/>
            </a:endParaRPr>
          </a:p>
        </p:txBody>
      </p:sp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833B329B-7890-AAF6-6A42-5EA38A2F2A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8879" y="2097569"/>
            <a:ext cx="8382000" cy="36480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2456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5FB6E-C5B7-01E9-C66F-B63BEBFD5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C0BCF19-5785-3025-C2FC-0A13708A3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32333" y="6305550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solidFill>
                  <a:schemeClr val="tx1"/>
                </a:solidFill>
              </a:rPr>
              <a:t>5</a:t>
            </a:fld>
            <a:endParaRPr lang="en-UA" sz="3000" dirty="0">
              <a:solidFill>
                <a:schemeClr val="tx1"/>
              </a:solidFill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93E905B3-96BD-9559-01DB-6816D72BB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868" y="107559"/>
            <a:ext cx="550617" cy="550617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DDA7447E-ED8F-BBB2-4008-FB97D99CD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834" y="112039"/>
            <a:ext cx="546137" cy="546137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1A03F40C-B68C-2CCA-E189-D25633375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197" y="107559"/>
            <a:ext cx="546062" cy="546062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2636ED6E-4307-10A0-B351-3B091C80CF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098" y="106077"/>
            <a:ext cx="552099" cy="5520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85DDA238-97FF-18CA-A404-D3FAC97B7C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890" y="110630"/>
            <a:ext cx="542991" cy="54299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503EFC2-4B83-99B6-D710-156A01E0F587}"/>
              </a:ext>
            </a:extLst>
          </p:cNvPr>
          <p:cNvSpPr txBox="1"/>
          <p:nvPr/>
        </p:nvSpPr>
        <p:spPr>
          <a:xfrm>
            <a:off x="4988369" y="600494"/>
            <a:ext cx="2315555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2600" b="1" dirty="0"/>
              <a:t>Вступление</a:t>
            </a:r>
            <a:endParaRPr lang="ru-RU" sz="2600" b="1" dirty="0">
              <a:ea typeface="Calibri"/>
              <a:cs typeface="Calibri"/>
            </a:endParaRPr>
          </a:p>
        </p:txBody>
      </p:sp>
      <p:sp>
        <p:nvSpPr>
          <p:cNvPr id="6" name="Прямоугольник 17">
            <a:extLst>
              <a:ext uri="{FF2B5EF4-FFF2-40B4-BE49-F238E27FC236}">
                <a16:creationId xmlns:a16="http://schemas.microsoft.com/office/drawing/2014/main" id="{9FE01DFD-EFD5-A407-6F91-23C47839FB05}"/>
              </a:ext>
            </a:extLst>
          </p:cNvPr>
          <p:cNvSpPr/>
          <p:nvPr/>
        </p:nvSpPr>
        <p:spPr>
          <a:xfrm>
            <a:off x="1216560" y="1099935"/>
            <a:ext cx="9863363" cy="56423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079E8E-4177-EA8A-CBDC-06DD5F219F64}"/>
              </a:ext>
            </a:extLst>
          </p:cNvPr>
          <p:cNvSpPr txBox="1"/>
          <p:nvPr/>
        </p:nvSpPr>
        <p:spPr>
          <a:xfrm>
            <a:off x="4179454" y="1177636"/>
            <a:ext cx="3940848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err="1">
                <a:latin typeface="Raleway"/>
                <a:ea typeface="Calibri"/>
                <a:cs typeface="Calibri"/>
              </a:rPr>
              <a:t>Матрица</a:t>
            </a:r>
            <a:r>
              <a:rPr lang="en-US" sz="2600" b="1" dirty="0">
                <a:latin typeface="Raleway"/>
                <a:ea typeface="Calibri"/>
                <a:cs typeface="Calibri"/>
              </a:rPr>
              <a:t> </a:t>
            </a:r>
            <a:r>
              <a:rPr lang="en-US" sz="2600" b="1" err="1">
                <a:latin typeface="Raleway"/>
                <a:ea typeface="Calibri"/>
                <a:cs typeface="Calibri"/>
              </a:rPr>
              <a:t>корелляции</a:t>
            </a:r>
            <a:endParaRPr lang="en-US" sz="2600" b="1" err="1">
              <a:latin typeface="Raleway"/>
            </a:endParaRPr>
          </a:p>
        </p:txBody>
      </p:sp>
      <p:pic>
        <p:nvPicPr>
          <p:cNvPr id="4" name="Picture 3" descr="A yellow and brown squares with numbers&#10;&#10;Description automatically generated">
            <a:extLst>
              <a:ext uri="{FF2B5EF4-FFF2-40B4-BE49-F238E27FC236}">
                <a16:creationId xmlns:a16="http://schemas.microsoft.com/office/drawing/2014/main" id="{4C66F19D-52BB-691F-36C2-0A7ECEEBF8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0550" y="1773719"/>
            <a:ext cx="8586353" cy="46344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01608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834" y="99934"/>
            <a:ext cx="528847" cy="52884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197" y="95454"/>
            <a:ext cx="546062" cy="54606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098" y="93972"/>
            <a:ext cx="552099" cy="5520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25266" y="649695"/>
            <a:ext cx="3034063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2600" b="1" dirty="0"/>
              <a:t>Предобработка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999" y="93972"/>
            <a:ext cx="552099" cy="552099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775" y="109847"/>
            <a:ext cx="536224" cy="536224"/>
          </a:xfrm>
          <a:prstGeom prst="rect">
            <a:avLst/>
          </a:prstGeom>
        </p:spPr>
      </p:pic>
      <p:sp>
        <p:nvSpPr>
          <p:cNvPr id="30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958072" y="6301486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solidFill>
                  <a:schemeClr val="tx1"/>
                </a:solidFill>
              </a:rPr>
              <a:t>6</a:t>
            </a:fld>
            <a:endParaRPr lang="en-UA" sz="3000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2B1BDE3-4C27-5900-6EC0-882D78BEF7E5}"/>
              </a:ext>
            </a:extLst>
          </p:cNvPr>
          <p:cNvGrpSpPr/>
          <p:nvPr/>
        </p:nvGrpSpPr>
        <p:grpSpPr>
          <a:xfrm>
            <a:off x="1055296" y="1332069"/>
            <a:ext cx="10077506" cy="758510"/>
            <a:chOff x="1055296" y="1201220"/>
            <a:chExt cx="10077506" cy="758510"/>
          </a:xfrm>
        </p:grpSpPr>
        <p:sp>
          <p:nvSpPr>
            <p:cNvPr id="17" name="Прямоугольник 12">
              <a:extLst>
                <a:ext uri="{FF2B5EF4-FFF2-40B4-BE49-F238E27FC236}">
                  <a16:creationId xmlns:a16="http://schemas.microsoft.com/office/drawing/2014/main" id="{1C1AFF6F-CF75-5EFE-524D-5CC749B0CCB6}"/>
                </a:ext>
              </a:extLst>
            </p:cNvPr>
            <p:cNvSpPr/>
            <p:nvPr/>
          </p:nvSpPr>
          <p:spPr>
            <a:xfrm>
              <a:off x="1055296" y="1201220"/>
              <a:ext cx="10077506" cy="758510"/>
            </a:xfrm>
            <a:prstGeom prst="rect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4343775-5212-6803-89F8-E717F57151DB}"/>
                </a:ext>
              </a:extLst>
            </p:cNvPr>
            <p:cNvSpPr txBox="1"/>
            <p:nvPr/>
          </p:nvSpPr>
          <p:spPr>
            <a:xfrm>
              <a:off x="1123758" y="1308483"/>
              <a:ext cx="9998359" cy="55399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000" dirty="0" err="1">
                  <a:latin typeface="Raleway"/>
                  <a:ea typeface="Calibri"/>
                  <a:cs typeface="Calibri"/>
                </a:rPr>
                <a:t>Работа</a:t>
              </a:r>
              <a:r>
                <a:rPr lang="en-US" sz="3000" dirty="0">
                  <a:latin typeface="Raleway"/>
                  <a:ea typeface="Calibri"/>
                  <a:cs typeface="Calibri"/>
                </a:rPr>
                <a:t> с </a:t>
              </a:r>
              <a:r>
                <a:rPr lang="en-US" sz="3000" dirty="0" err="1">
                  <a:latin typeface="Raleway"/>
                  <a:ea typeface="Calibri"/>
                  <a:cs typeface="Calibri"/>
                </a:rPr>
                <a:t>пропущенными</a:t>
              </a:r>
              <a:r>
                <a:rPr lang="en-US" sz="3000" dirty="0">
                  <a:latin typeface="Raleway"/>
                  <a:ea typeface="Calibri"/>
                  <a:cs typeface="Calibri"/>
                </a:rPr>
                <a:t> </a:t>
              </a:r>
              <a:r>
                <a:rPr lang="en-US" sz="3000" dirty="0" err="1">
                  <a:latin typeface="Raleway"/>
                  <a:ea typeface="Calibri"/>
                  <a:cs typeface="Calibri"/>
                </a:rPr>
                <a:t>значениями</a:t>
              </a:r>
              <a:r>
                <a:rPr lang="en-US" sz="3000" dirty="0">
                  <a:latin typeface="Raleway"/>
                  <a:ea typeface="Calibri"/>
                  <a:cs typeface="Calibri"/>
                </a:rPr>
                <a:t> и </a:t>
              </a:r>
              <a:r>
                <a:rPr lang="en-US" sz="3000" dirty="0" err="1">
                  <a:latin typeface="Raleway"/>
                  <a:ea typeface="Calibri"/>
                  <a:cs typeface="Calibri"/>
                </a:rPr>
                <a:t>дубликатами</a:t>
              </a:r>
              <a:endParaRPr lang="en-US" sz="3000" dirty="0">
                <a:latin typeface="Raleway"/>
                <a:ea typeface="Calibri"/>
                <a:cs typeface="Calibri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2028F4-75C8-B367-F5D1-04A7BE52357F}"/>
              </a:ext>
            </a:extLst>
          </p:cNvPr>
          <p:cNvGrpSpPr/>
          <p:nvPr/>
        </p:nvGrpSpPr>
        <p:grpSpPr>
          <a:xfrm>
            <a:off x="1054923" y="2454601"/>
            <a:ext cx="10071180" cy="1685846"/>
            <a:chOff x="1054923" y="2008177"/>
            <a:chExt cx="10071180" cy="1685846"/>
          </a:xfrm>
        </p:grpSpPr>
        <p:sp>
          <p:nvSpPr>
            <p:cNvPr id="27" name="Прямоугольник 17">
              <a:extLst>
                <a:ext uri="{FF2B5EF4-FFF2-40B4-BE49-F238E27FC236}">
                  <a16:creationId xmlns:a16="http://schemas.microsoft.com/office/drawing/2014/main" id="{421CA55F-6E4C-EEEC-5FDB-AC4AAD04A6B3}"/>
                </a:ext>
              </a:extLst>
            </p:cNvPr>
            <p:cNvSpPr/>
            <p:nvPr/>
          </p:nvSpPr>
          <p:spPr>
            <a:xfrm>
              <a:off x="1054923" y="2008177"/>
              <a:ext cx="10071180" cy="15860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E8C2DD-EB54-642C-ABE6-42F5BDFD4D77}"/>
                </a:ext>
              </a:extLst>
            </p:cNvPr>
            <p:cNvSpPr txBox="1"/>
            <p:nvPr/>
          </p:nvSpPr>
          <p:spPr>
            <a:xfrm>
              <a:off x="1116061" y="2124363"/>
              <a:ext cx="9959876" cy="15696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Calibri"/>
                <a:buChar char="-"/>
              </a:pPr>
              <a:r>
                <a:rPr lang="en-US" sz="2600" dirty="0" err="1">
                  <a:latin typeface="Raleway"/>
                </a:rPr>
                <a:t>Удаляем</a:t>
              </a:r>
              <a:r>
                <a:rPr lang="en-US" sz="2600" dirty="0">
                  <a:latin typeface="Raleway"/>
                </a:rPr>
                <a:t> </a:t>
              </a:r>
              <a:r>
                <a:rPr lang="en-US" sz="2600" dirty="0" err="1">
                  <a:latin typeface="Raleway"/>
                </a:rPr>
                <a:t>дубликаты</a:t>
              </a:r>
              <a:r>
                <a:rPr lang="en-US" sz="2600" dirty="0">
                  <a:latin typeface="Raleway"/>
                </a:rPr>
                <a:t> </a:t>
              </a:r>
              <a:r>
                <a:rPr lang="en-US" sz="2600" b="1" i="1" dirty="0" err="1">
                  <a:latin typeface="Raleway"/>
                </a:rPr>
                <a:t>topic_id</a:t>
              </a:r>
              <a:endParaRPr lang="en-US" sz="2600" b="1" i="1" dirty="0">
                <a:latin typeface="Raleway"/>
              </a:endParaRPr>
            </a:p>
            <a:p>
              <a:pPr marL="285750" indent="-285750">
                <a:buFont typeface="Calibri"/>
                <a:buChar char="-"/>
              </a:pPr>
              <a:r>
                <a:rPr lang="en-US" sz="2600" dirty="0" err="1">
                  <a:latin typeface="Raleway"/>
                </a:rPr>
                <a:t>Удаляем</a:t>
              </a:r>
              <a:r>
                <a:rPr lang="en-US" sz="2600" dirty="0">
                  <a:latin typeface="Raleway"/>
                </a:rPr>
                <a:t> </a:t>
              </a:r>
              <a:r>
                <a:rPr lang="en-US" sz="2600" dirty="0" err="1">
                  <a:latin typeface="Raleway"/>
                </a:rPr>
                <a:t>пропущенные</a:t>
              </a:r>
              <a:r>
                <a:rPr lang="en-US" sz="2600" dirty="0">
                  <a:latin typeface="Raleway"/>
                </a:rPr>
                <a:t> </a:t>
              </a:r>
              <a:r>
                <a:rPr lang="en-US" sz="2600" dirty="0" err="1">
                  <a:latin typeface="Raleway"/>
                </a:rPr>
                <a:t>значения</a:t>
              </a:r>
              <a:r>
                <a:rPr lang="en-US" sz="2600" dirty="0">
                  <a:latin typeface="Raleway"/>
                </a:rPr>
                <a:t> в </a:t>
              </a:r>
              <a:r>
                <a:rPr lang="en-US" sz="2600" b="1" i="1" dirty="0" err="1">
                  <a:latin typeface="Raleway"/>
                </a:rPr>
                <a:t>education_level</a:t>
              </a:r>
              <a:r>
                <a:rPr lang="en-US" sz="2600" dirty="0">
                  <a:latin typeface="Raleway"/>
                </a:rPr>
                <a:t>, </a:t>
              </a:r>
              <a:r>
                <a:rPr lang="en-US" sz="2600" b="1" i="1" dirty="0" err="1">
                  <a:latin typeface="Raleway"/>
                </a:rPr>
                <a:t>initial_state</a:t>
              </a:r>
              <a:r>
                <a:rPr lang="en-US" sz="2600" dirty="0">
                  <a:latin typeface="Raleway"/>
                </a:rPr>
                <a:t> и </a:t>
              </a:r>
              <a:r>
                <a:rPr lang="en-US" sz="2600" b="1" i="1" dirty="0" err="1">
                  <a:latin typeface="Raleway"/>
                </a:rPr>
                <a:t>final_state</a:t>
              </a:r>
              <a:endParaRPr lang="en-US" sz="2600" b="1" i="1" dirty="0">
                <a:latin typeface="Raleway"/>
              </a:endParaRPr>
            </a:p>
            <a:p>
              <a:pPr marL="285750" indent="-285750">
                <a:buFont typeface="Calibri"/>
                <a:buChar char="-"/>
              </a:pPr>
              <a:endParaRPr lang="en-US" dirty="0">
                <a:latin typeface="Raleway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FDD7727-D5A7-3BF3-B3C0-411BEED6ED21}"/>
              </a:ext>
            </a:extLst>
          </p:cNvPr>
          <p:cNvGrpSpPr/>
          <p:nvPr/>
        </p:nvGrpSpPr>
        <p:grpSpPr>
          <a:xfrm>
            <a:off x="3813326" y="4410854"/>
            <a:ext cx="4559462" cy="1389664"/>
            <a:chOff x="3990356" y="4641763"/>
            <a:chExt cx="4559462" cy="1389664"/>
          </a:xfrm>
        </p:grpSpPr>
        <p:sp>
          <p:nvSpPr>
            <p:cNvPr id="24" name="Прямоугольник 3">
              <a:extLst>
                <a:ext uri="{FF2B5EF4-FFF2-40B4-BE49-F238E27FC236}">
                  <a16:creationId xmlns:a16="http://schemas.microsoft.com/office/drawing/2014/main" id="{86974423-62CA-68D1-0574-AF1B54B9DE36}"/>
                </a:ext>
              </a:extLst>
            </p:cNvPr>
            <p:cNvSpPr/>
            <p:nvPr/>
          </p:nvSpPr>
          <p:spPr>
            <a:xfrm>
              <a:off x="3990356" y="4641763"/>
              <a:ext cx="4559462" cy="1389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ru-RU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1EC960F-3EA2-855A-5198-2F6E83F0D767}"/>
                </a:ext>
              </a:extLst>
            </p:cNvPr>
            <p:cNvSpPr txBox="1"/>
            <p:nvPr/>
          </p:nvSpPr>
          <p:spPr>
            <a:xfrm>
              <a:off x="4125575" y="4833697"/>
              <a:ext cx="4294910" cy="101566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000" err="1">
                  <a:ea typeface="Calibri"/>
                  <a:cs typeface="Calibri"/>
                </a:rPr>
                <a:t>Удалено</a:t>
              </a:r>
              <a:r>
                <a:rPr lang="en-US" sz="3000" dirty="0">
                  <a:ea typeface="Calibri"/>
                  <a:cs typeface="Calibri"/>
                </a:rPr>
                <a:t> </a:t>
              </a:r>
              <a:r>
                <a:rPr lang="en-US" sz="3000" b="1" dirty="0">
                  <a:ea typeface="Calibri"/>
                  <a:cs typeface="Calibri"/>
                </a:rPr>
                <a:t>1 114</a:t>
              </a:r>
              <a:r>
                <a:rPr lang="en-US" sz="3000" dirty="0">
                  <a:ea typeface="Calibri"/>
                  <a:cs typeface="Calibri"/>
                </a:rPr>
                <a:t> </a:t>
              </a:r>
              <a:r>
                <a:rPr lang="en-US" sz="3000" err="1">
                  <a:ea typeface="Calibri"/>
                  <a:cs typeface="Calibri"/>
                </a:rPr>
                <a:t>значений</a:t>
              </a:r>
              <a:endParaRPr lang="ru-RU" sz="3000" dirty="0" err="1">
                <a:ea typeface="Calibri"/>
                <a:cs typeface="Calibri"/>
              </a:endParaRPr>
            </a:p>
            <a:p>
              <a:r>
                <a:rPr lang="en-US" sz="3000" dirty="0" err="1">
                  <a:ea typeface="Calibri"/>
                  <a:cs typeface="Calibri"/>
                </a:rPr>
                <a:t>Осталось</a:t>
              </a:r>
              <a:r>
                <a:rPr lang="ru-RU" sz="3000" dirty="0">
                  <a:ea typeface="+mn-lt"/>
                  <a:cs typeface="+mn-lt"/>
                </a:rPr>
                <a:t> </a:t>
              </a:r>
              <a:r>
                <a:rPr lang="ru-RU" sz="3000" b="1" dirty="0">
                  <a:ea typeface="+mn-lt"/>
                  <a:cs typeface="+mn-lt"/>
                </a:rPr>
                <a:t>99,7%</a:t>
              </a:r>
              <a:r>
                <a:rPr lang="ru-RU" sz="3000" dirty="0">
                  <a:ea typeface="+mn-lt"/>
                  <a:cs typeface="+mn-lt"/>
                </a:rPr>
                <a:t> </a:t>
              </a:r>
              <a:r>
                <a:rPr lang="ru-RU" sz="3000" dirty="0" err="1">
                  <a:ea typeface="+mn-lt"/>
                  <a:cs typeface="+mn-lt"/>
                </a:rPr>
                <a:t>датасета</a:t>
              </a:r>
              <a:endParaRPr lang="ru-RU" sz="3000" dirty="0">
                <a:ea typeface="+mn-lt"/>
                <a:cs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9582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99225E-804E-5FFB-BD67-9BAA676FB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17">
            <a:extLst>
              <a:ext uri="{FF2B5EF4-FFF2-40B4-BE49-F238E27FC236}">
                <a16:creationId xmlns:a16="http://schemas.microsoft.com/office/drawing/2014/main" id="{D24371E4-B5B9-9E8D-C00B-04DB7574A9D2}"/>
              </a:ext>
            </a:extLst>
          </p:cNvPr>
          <p:cNvSpPr/>
          <p:nvPr/>
        </p:nvSpPr>
        <p:spPr>
          <a:xfrm>
            <a:off x="5865529" y="3539871"/>
            <a:ext cx="5252877" cy="9648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A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  <a:cs typeface="Calibri" panose="020F0502020204030204"/>
            </a:endParaRPr>
          </a:p>
        </p:txBody>
      </p:sp>
      <p:sp>
        <p:nvSpPr>
          <p:cNvPr id="13" name="Прямоугольник 17">
            <a:extLst>
              <a:ext uri="{FF2B5EF4-FFF2-40B4-BE49-F238E27FC236}">
                <a16:creationId xmlns:a16="http://schemas.microsoft.com/office/drawing/2014/main" id="{D79FD2B7-65E7-0F13-1B36-A3E0F62030A0}"/>
              </a:ext>
            </a:extLst>
          </p:cNvPr>
          <p:cNvSpPr/>
          <p:nvPr/>
        </p:nvSpPr>
        <p:spPr>
          <a:xfrm>
            <a:off x="5873226" y="2354539"/>
            <a:ext cx="5245180" cy="949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A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  <a:cs typeface="Calibri" panose="020F0502020204030204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9B1C195-86C8-2730-498B-9366841CF5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834" y="99934"/>
            <a:ext cx="528847" cy="52884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D52095C-D288-2297-9AC5-0F8F3E9804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197" y="95454"/>
            <a:ext cx="546062" cy="54606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E25C035-3980-C5E0-9C5A-705D85F803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098" y="93972"/>
            <a:ext cx="552099" cy="5520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331882-FD91-04F5-222D-9B15E7A76A32}"/>
              </a:ext>
            </a:extLst>
          </p:cNvPr>
          <p:cNvSpPr txBox="1"/>
          <p:nvPr/>
        </p:nvSpPr>
        <p:spPr>
          <a:xfrm>
            <a:off x="4625266" y="649695"/>
            <a:ext cx="3034063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2600" b="1" dirty="0"/>
              <a:t>Предобработка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C3A7B25-7997-D9DA-3D2F-995E00CAE3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999" y="93972"/>
            <a:ext cx="552099" cy="552099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E284368-1A8F-C13D-09A8-AA105F9505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775" y="109847"/>
            <a:ext cx="536224" cy="536224"/>
          </a:xfrm>
          <a:prstGeom prst="rect">
            <a:avLst/>
          </a:prstGeom>
        </p:spPr>
      </p:pic>
      <p:sp>
        <p:nvSpPr>
          <p:cNvPr id="30" name="Номер слайда 4">
            <a:extLst>
              <a:ext uri="{FF2B5EF4-FFF2-40B4-BE49-F238E27FC236}">
                <a16:creationId xmlns:a16="http://schemas.microsoft.com/office/drawing/2014/main" id="{811E39CE-8723-A03A-3288-0111F677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8072" y="6301486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solidFill>
                  <a:schemeClr val="tx1"/>
                </a:solidFill>
              </a:rPr>
              <a:t>7</a:t>
            </a:fld>
            <a:endParaRPr lang="en-UA" sz="3000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5248BB-1DC5-6BA2-0C55-6E1C44461B88}"/>
              </a:ext>
            </a:extLst>
          </p:cNvPr>
          <p:cNvGrpSpPr/>
          <p:nvPr/>
        </p:nvGrpSpPr>
        <p:grpSpPr>
          <a:xfrm>
            <a:off x="1055296" y="1332069"/>
            <a:ext cx="10077506" cy="758510"/>
            <a:chOff x="1055296" y="1201220"/>
            <a:chExt cx="10077506" cy="758510"/>
          </a:xfrm>
        </p:grpSpPr>
        <p:sp>
          <p:nvSpPr>
            <p:cNvPr id="17" name="Прямоугольник 12">
              <a:extLst>
                <a:ext uri="{FF2B5EF4-FFF2-40B4-BE49-F238E27FC236}">
                  <a16:creationId xmlns:a16="http://schemas.microsoft.com/office/drawing/2014/main" id="{5E9C23C3-70A6-F6A2-E32D-1997570C6AED}"/>
                </a:ext>
              </a:extLst>
            </p:cNvPr>
            <p:cNvSpPr/>
            <p:nvPr/>
          </p:nvSpPr>
          <p:spPr>
            <a:xfrm>
              <a:off x="1055296" y="1201220"/>
              <a:ext cx="10077506" cy="758510"/>
            </a:xfrm>
            <a:prstGeom prst="rect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A1E5D4F-3D11-5482-42AC-FA08A83D051D}"/>
                </a:ext>
              </a:extLst>
            </p:cNvPr>
            <p:cNvSpPr txBox="1"/>
            <p:nvPr/>
          </p:nvSpPr>
          <p:spPr>
            <a:xfrm>
              <a:off x="1200727" y="1308483"/>
              <a:ext cx="9882906" cy="55399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3000" err="1">
                  <a:latin typeface="Raleway"/>
                  <a:ea typeface="Calibri"/>
                  <a:cs typeface="Calibri"/>
                </a:rPr>
                <a:t>Введение</a:t>
              </a:r>
              <a:r>
                <a:rPr lang="en-US" sz="3000" dirty="0">
                  <a:latin typeface="Raleway"/>
                  <a:ea typeface="Calibri"/>
                  <a:cs typeface="Calibri"/>
                </a:rPr>
                <a:t> </a:t>
              </a:r>
              <a:r>
                <a:rPr lang="en-US" sz="3000" err="1">
                  <a:latin typeface="Raleway"/>
                  <a:ea typeface="Calibri"/>
                  <a:cs typeface="Calibri"/>
                </a:rPr>
                <a:t>новых</a:t>
              </a:r>
              <a:r>
                <a:rPr lang="en-US" sz="3000" dirty="0">
                  <a:latin typeface="Raleway"/>
                  <a:ea typeface="Calibri"/>
                  <a:cs typeface="Calibri"/>
                </a:rPr>
                <a:t> </a:t>
              </a:r>
              <a:r>
                <a:rPr lang="en-US" sz="3000" err="1">
                  <a:latin typeface="Raleway"/>
                  <a:ea typeface="Calibri"/>
                  <a:cs typeface="Calibri"/>
                </a:rPr>
                <a:t>переменных</a:t>
              </a:r>
              <a:endParaRPr lang="en-US" sz="3000">
                <a:latin typeface="Raleway"/>
                <a:cs typeface="Calibri"/>
              </a:endParaRPr>
            </a:p>
          </p:txBody>
        </p:sp>
      </p:grpSp>
      <p:sp>
        <p:nvSpPr>
          <p:cNvPr id="22" name="Прямоугольник 17">
            <a:extLst>
              <a:ext uri="{FF2B5EF4-FFF2-40B4-BE49-F238E27FC236}">
                <a16:creationId xmlns:a16="http://schemas.microsoft.com/office/drawing/2014/main" id="{7AE4CEFE-2903-78FB-5306-73579BC447E2}"/>
              </a:ext>
            </a:extLst>
          </p:cNvPr>
          <p:cNvSpPr/>
          <p:nvPr/>
        </p:nvSpPr>
        <p:spPr>
          <a:xfrm>
            <a:off x="5865528" y="4732902"/>
            <a:ext cx="5260573" cy="17499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A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  <a:cs typeface="Calibri" panose="020F050202020403020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44B486-CAA2-8179-CEAB-431509DA4C73}"/>
              </a:ext>
            </a:extLst>
          </p:cNvPr>
          <p:cNvSpPr txBox="1"/>
          <p:nvPr/>
        </p:nvSpPr>
        <p:spPr>
          <a:xfrm>
            <a:off x="6103699" y="3579092"/>
            <a:ext cx="4641271" cy="9233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i="1" err="1">
                <a:latin typeface="Raleway"/>
                <a:cs typeface="Calibri"/>
              </a:rPr>
              <a:t>study_months</a:t>
            </a:r>
            <a:r>
              <a:rPr lang="en-US" sz="2600" dirty="0">
                <a:latin typeface="Raleway"/>
                <a:cs typeface="Calibri"/>
              </a:rPr>
              <a:t> - </a:t>
            </a:r>
            <a:r>
              <a:rPr lang="en-US" sz="2600" err="1">
                <a:latin typeface="Raleway"/>
                <a:cs typeface="Calibri"/>
              </a:rPr>
              <a:t>количество</a:t>
            </a:r>
            <a:r>
              <a:rPr lang="en-US" sz="2600" dirty="0">
                <a:latin typeface="Raleway"/>
                <a:cs typeface="Calibri"/>
              </a:rPr>
              <a:t> </a:t>
            </a:r>
            <a:r>
              <a:rPr lang="en-US" sz="2600" err="1">
                <a:latin typeface="Raleway"/>
                <a:cs typeface="Calibri"/>
              </a:rPr>
              <a:t>месяцев</a:t>
            </a:r>
            <a:r>
              <a:rPr lang="en-US" sz="2600" dirty="0">
                <a:latin typeface="Raleway"/>
                <a:cs typeface="Calibri"/>
              </a:rPr>
              <a:t> </a:t>
            </a:r>
            <a:r>
              <a:rPr lang="en-US" sz="2600" err="1">
                <a:latin typeface="Raleway"/>
                <a:cs typeface="Calibri"/>
              </a:rPr>
              <a:t>обучения</a:t>
            </a:r>
            <a:endParaRPr lang="en-US" sz="2600">
              <a:latin typeface="Raleway"/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E615D9-C9DE-879E-EC18-C0753D22317E}"/>
              </a:ext>
            </a:extLst>
          </p:cNvPr>
          <p:cNvSpPr txBox="1"/>
          <p:nvPr/>
        </p:nvSpPr>
        <p:spPr>
          <a:xfrm>
            <a:off x="5988241" y="4949152"/>
            <a:ext cx="5026123" cy="13081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i="1" err="1">
                <a:latin typeface="Raleway"/>
                <a:cs typeface="Calibri"/>
              </a:rPr>
              <a:t>successful_topic</a:t>
            </a:r>
            <a:r>
              <a:rPr lang="en-US" sz="2600" dirty="0">
                <a:latin typeface="Raleway"/>
                <a:cs typeface="Calibri"/>
              </a:rPr>
              <a:t> - </a:t>
            </a:r>
            <a:r>
              <a:rPr lang="en-US" sz="2600" err="1">
                <a:latin typeface="Raleway"/>
                <a:cs typeface="Calibri"/>
              </a:rPr>
              <a:t>готовность</a:t>
            </a:r>
            <a:r>
              <a:rPr lang="en-US" sz="2600" dirty="0">
                <a:latin typeface="Raleway"/>
                <a:cs typeface="Calibri"/>
              </a:rPr>
              <a:t> </a:t>
            </a:r>
            <a:r>
              <a:rPr lang="en-US" sz="2600" err="1">
                <a:latin typeface="Raleway"/>
                <a:cs typeface="Calibri"/>
              </a:rPr>
              <a:t>работодателя</a:t>
            </a:r>
            <a:r>
              <a:rPr lang="en-US" sz="2600" dirty="0">
                <a:latin typeface="Raleway"/>
                <a:cs typeface="Calibri"/>
              </a:rPr>
              <a:t> </a:t>
            </a:r>
            <a:r>
              <a:rPr lang="en-US" sz="2600" err="1">
                <a:latin typeface="Raleway"/>
                <a:cs typeface="Calibri"/>
              </a:rPr>
              <a:t>пригласить</a:t>
            </a:r>
            <a:r>
              <a:rPr lang="en-US" sz="2600" dirty="0">
                <a:latin typeface="Raleway"/>
                <a:cs typeface="Calibri"/>
              </a:rPr>
              <a:t> </a:t>
            </a:r>
            <a:r>
              <a:rPr lang="en-US" sz="2600" err="1">
                <a:latin typeface="Raleway"/>
                <a:cs typeface="Calibri"/>
              </a:rPr>
              <a:t>соискателя</a:t>
            </a:r>
            <a:r>
              <a:rPr lang="en-US" sz="2600" dirty="0">
                <a:latin typeface="Raleway"/>
                <a:cs typeface="Calibri"/>
              </a:rPr>
              <a:t> </a:t>
            </a:r>
            <a:r>
              <a:rPr lang="en-US" sz="2600" err="1">
                <a:latin typeface="Raleway"/>
                <a:cs typeface="Calibri"/>
              </a:rPr>
              <a:t>на</a:t>
            </a:r>
            <a:r>
              <a:rPr lang="en-US" sz="2600" dirty="0">
                <a:latin typeface="Raleway"/>
                <a:cs typeface="Calibri"/>
              </a:rPr>
              <a:t> </a:t>
            </a:r>
            <a:r>
              <a:rPr lang="en-US" sz="2600" err="1">
                <a:latin typeface="Raleway"/>
                <a:cs typeface="Calibri"/>
              </a:rPr>
              <a:t>собеседование</a:t>
            </a:r>
            <a:endParaRPr lang="en-US" sz="2600">
              <a:latin typeface="Raleway"/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9CBF36-5143-F02F-CFD6-EC67FF375659}"/>
              </a:ext>
            </a:extLst>
          </p:cNvPr>
          <p:cNvSpPr txBox="1"/>
          <p:nvPr/>
        </p:nvSpPr>
        <p:spPr>
          <a:xfrm>
            <a:off x="6373090" y="2586182"/>
            <a:ext cx="4102485" cy="5001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i="1" err="1">
                <a:latin typeface="Raleway"/>
                <a:cs typeface="Calibri"/>
              </a:rPr>
              <a:t>applicant_age</a:t>
            </a:r>
            <a:r>
              <a:rPr lang="en-US" sz="2600" dirty="0">
                <a:latin typeface="Raleway"/>
                <a:cs typeface="Calibri"/>
              </a:rPr>
              <a:t> - </a:t>
            </a:r>
            <a:r>
              <a:rPr lang="en-US" sz="2600" err="1">
                <a:latin typeface="Raleway"/>
                <a:cs typeface="Calibri"/>
              </a:rPr>
              <a:t>возраст</a:t>
            </a:r>
            <a:r>
              <a:rPr lang="en-US" sz="2600" dirty="0">
                <a:latin typeface="Raleway"/>
                <a:cs typeface="Calibri"/>
              </a:rPr>
              <a:t> </a:t>
            </a:r>
            <a:endParaRPr lang="en-US"/>
          </a:p>
        </p:txBody>
      </p:sp>
      <p:sp>
        <p:nvSpPr>
          <p:cNvPr id="46" name="Прямоугольник 3">
            <a:extLst>
              <a:ext uri="{FF2B5EF4-FFF2-40B4-BE49-F238E27FC236}">
                <a16:creationId xmlns:a16="http://schemas.microsoft.com/office/drawing/2014/main" id="{86FC3A94-5118-655B-4DD6-C9C7A483ECBF}"/>
              </a:ext>
            </a:extLst>
          </p:cNvPr>
          <p:cNvSpPr/>
          <p:nvPr/>
        </p:nvSpPr>
        <p:spPr>
          <a:xfrm>
            <a:off x="1057810" y="2355765"/>
            <a:ext cx="3658918" cy="9509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51" name="Прямоугольник 3">
            <a:extLst>
              <a:ext uri="{FF2B5EF4-FFF2-40B4-BE49-F238E27FC236}">
                <a16:creationId xmlns:a16="http://schemas.microsoft.com/office/drawing/2014/main" id="{74B86B9D-EE1B-46C3-7817-64AFC1AA8785}"/>
              </a:ext>
            </a:extLst>
          </p:cNvPr>
          <p:cNvSpPr/>
          <p:nvPr/>
        </p:nvSpPr>
        <p:spPr>
          <a:xfrm>
            <a:off x="1057810" y="3548795"/>
            <a:ext cx="3658918" cy="9509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52" name="Прямоугольник 3">
            <a:extLst>
              <a:ext uri="{FF2B5EF4-FFF2-40B4-BE49-F238E27FC236}">
                <a16:creationId xmlns:a16="http://schemas.microsoft.com/office/drawing/2014/main" id="{B9316FA6-F098-8CE0-804A-99AC2C569835}"/>
              </a:ext>
            </a:extLst>
          </p:cNvPr>
          <p:cNvSpPr/>
          <p:nvPr/>
        </p:nvSpPr>
        <p:spPr>
          <a:xfrm>
            <a:off x="1057809" y="4734128"/>
            <a:ext cx="3658918" cy="17437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6C9CD4-0F2E-56A7-863A-BEC9B56ABB5C}"/>
              </a:ext>
            </a:extLst>
          </p:cNvPr>
          <p:cNvSpPr txBox="1"/>
          <p:nvPr/>
        </p:nvSpPr>
        <p:spPr>
          <a:xfrm>
            <a:off x="1516302" y="2578485"/>
            <a:ext cx="2740120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i="1" dirty="0" err="1">
                <a:latin typeface="Raleway"/>
                <a:cs typeface="Calibri"/>
              </a:rPr>
              <a:t>year_of_birth</a:t>
            </a:r>
            <a:endParaRPr lang="en-US" sz="2600" b="1" i="1">
              <a:latin typeface="Raleway"/>
              <a:cs typeface="Calibri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9F27B4-01BB-132B-2E43-4D78C0B9C71A}"/>
              </a:ext>
            </a:extLst>
          </p:cNvPr>
          <p:cNvSpPr txBox="1"/>
          <p:nvPr/>
        </p:nvSpPr>
        <p:spPr>
          <a:xfrm>
            <a:off x="1362365" y="3779213"/>
            <a:ext cx="3055696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i="1" err="1">
                <a:latin typeface="Raleway"/>
                <a:cs typeface="Calibri"/>
              </a:rPr>
              <a:t>education_level</a:t>
            </a:r>
            <a:endParaRPr lang="en-US" sz="2600" b="1" i="1">
              <a:latin typeface="Raleway"/>
              <a:cs typeface="Calibri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921BDF2-FCA1-918A-C41E-6FAC5F32FFBE}"/>
              </a:ext>
            </a:extLst>
          </p:cNvPr>
          <p:cNvSpPr txBox="1"/>
          <p:nvPr/>
        </p:nvSpPr>
        <p:spPr>
          <a:xfrm>
            <a:off x="1778001" y="4949153"/>
            <a:ext cx="2224424" cy="13003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i="1" err="1">
                <a:latin typeface="Raleway"/>
                <a:cs typeface="Calibri"/>
              </a:rPr>
              <a:t>initial_state</a:t>
            </a:r>
            <a:endParaRPr lang="en-US"/>
          </a:p>
          <a:p>
            <a:endParaRPr lang="en-US" sz="2600" b="1" i="1" dirty="0">
              <a:latin typeface="Raleway"/>
              <a:cs typeface="Calibri"/>
            </a:endParaRPr>
          </a:p>
          <a:p>
            <a:pPr algn="ctr"/>
            <a:r>
              <a:rPr lang="en-US" sz="2600" b="1" i="1" err="1">
                <a:latin typeface="Raleway"/>
                <a:cs typeface="Calibri"/>
              </a:rPr>
              <a:t>final_state</a:t>
            </a:r>
            <a:endParaRPr lang="en-US" sz="2600" b="1" i="1">
              <a:latin typeface="Raleway"/>
              <a:cs typeface="Calibri"/>
            </a:endParaRP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65958B76-9C30-4C17-1D0C-81C55D27C69A}"/>
              </a:ext>
            </a:extLst>
          </p:cNvPr>
          <p:cNvSpPr/>
          <p:nvPr/>
        </p:nvSpPr>
        <p:spPr>
          <a:xfrm>
            <a:off x="4856788" y="2647757"/>
            <a:ext cx="923635" cy="423334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00458D2A-01F3-1AF7-50CC-6FCE52983BC0}"/>
              </a:ext>
            </a:extLst>
          </p:cNvPr>
          <p:cNvSpPr/>
          <p:nvPr/>
        </p:nvSpPr>
        <p:spPr>
          <a:xfrm>
            <a:off x="4856788" y="3794605"/>
            <a:ext cx="923635" cy="423334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CAD50C22-3372-B79D-C2D5-1213DD0E3E08}"/>
              </a:ext>
            </a:extLst>
          </p:cNvPr>
          <p:cNvSpPr/>
          <p:nvPr/>
        </p:nvSpPr>
        <p:spPr>
          <a:xfrm>
            <a:off x="4856787" y="5387877"/>
            <a:ext cx="923635" cy="423334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78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9E7FDB-33AB-8E16-BE8A-7860B2A5E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F1CFE3-EE26-53D2-2174-15A4AD553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834" y="99934"/>
            <a:ext cx="528847" cy="52884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FAEFB2F-B6CA-BE72-F335-8C58B49BCB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197" y="95454"/>
            <a:ext cx="546062" cy="54606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514B85B-E7A0-4111-3A8D-2E7E8D4594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098" y="93972"/>
            <a:ext cx="552099" cy="55209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E6850EC-F331-5384-529B-4D2A009587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999" y="93972"/>
            <a:ext cx="552099" cy="552099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4541A6C-B9F2-9965-89B4-0F25286B0A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775" y="109847"/>
            <a:ext cx="536224" cy="536224"/>
          </a:xfrm>
          <a:prstGeom prst="rect">
            <a:avLst/>
          </a:prstGeom>
        </p:spPr>
      </p:pic>
      <p:sp>
        <p:nvSpPr>
          <p:cNvPr id="30" name="Номер слайда 4">
            <a:extLst>
              <a:ext uri="{FF2B5EF4-FFF2-40B4-BE49-F238E27FC236}">
                <a16:creationId xmlns:a16="http://schemas.microsoft.com/office/drawing/2014/main" id="{876DA2D6-54AE-F32A-E6A2-FF6F662E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8072" y="6301486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solidFill>
                  <a:schemeClr val="tx1"/>
                </a:solidFill>
              </a:rPr>
              <a:t>8</a:t>
            </a:fld>
            <a:endParaRPr lang="en-UA" sz="3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D68901-209F-B3AB-BB86-AF1248FE4DB1}"/>
              </a:ext>
            </a:extLst>
          </p:cNvPr>
          <p:cNvSpPr txBox="1"/>
          <p:nvPr/>
        </p:nvSpPr>
        <p:spPr>
          <a:xfrm>
            <a:off x="4625266" y="634301"/>
            <a:ext cx="3034063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2600" b="1" dirty="0"/>
              <a:t>Предобработка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7B5AD46-D094-B11C-9D4E-D10136AF3BAB}"/>
              </a:ext>
            </a:extLst>
          </p:cNvPr>
          <p:cNvGrpSpPr/>
          <p:nvPr/>
        </p:nvGrpSpPr>
        <p:grpSpPr>
          <a:xfrm>
            <a:off x="1055296" y="1332069"/>
            <a:ext cx="10077506" cy="758510"/>
            <a:chOff x="1055296" y="1201220"/>
            <a:chExt cx="10077506" cy="758510"/>
          </a:xfrm>
        </p:grpSpPr>
        <p:sp>
          <p:nvSpPr>
            <p:cNvPr id="10" name="Прямоугольник 12">
              <a:extLst>
                <a:ext uri="{FF2B5EF4-FFF2-40B4-BE49-F238E27FC236}">
                  <a16:creationId xmlns:a16="http://schemas.microsoft.com/office/drawing/2014/main" id="{DF3AC9EE-7270-216E-3187-38DB556090E7}"/>
                </a:ext>
              </a:extLst>
            </p:cNvPr>
            <p:cNvSpPr/>
            <p:nvPr/>
          </p:nvSpPr>
          <p:spPr>
            <a:xfrm>
              <a:off x="1055296" y="1201220"/>
              <a:ext cx="10077506" cy="758510"/>
            </a:xfrm>
            <a:prstGeom prst="rect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7C4FB5-AB8E-6F05-2835-449CDE712033}"/>
                </a:ext>
              </a:extLst>
            </p:cNvPr>
            <p:cNvSpPr txBox="1"/>
            <p:nvPr/>
          </p:nvSpPr>
          <p:spPr>
            <a:xfrm>
              <a:off x="1123758" y="1308483"/>
              <a:ext cx="9998359" cy="55399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3000" dirty="0" err="1">
                  <a:latin typeface="Raleway"/>
                  <a:ea typeface="Calibri"/>
                  <a:cs typeface="Calibri"/>
                </a:rPr>
                <a:t>Работа</a:t>
              </a:r>
              <a:r>
                <a:rPr lang="en-US" sz="3000" dirty="0">
                  <a:latin typeface="Raleway"/>
                  <a:ea typeface="Calibri"/>
                  <a:cs typeface="Calibri"/>
                </a:rPr>
                <a:t> с </a:t>
              </a:r>
              <a:r>
                <a:rPr lang="en-US" sz="3000" dirty="0" err="1">
                  <a:latin typeface="Raleway"/>
                  <a:ea typeface="Calibri"/>
                  <a:cs typeface="Calibri"/>
                </a:rPr>
                <a:t>выбросами</a:t>
              </a:r>
              <a:r>
                <a:rPr lang="en-US" sz="3000" dirty="0">
                  <a:latin typeface="Raleway"/>
                  <a:ea typeface="Calibri"/>
                  <a:cs typeface="Calibri"/>
                </a:rPr>
                <a:t>. </a:t>
              </a:r>
              <a:r>
                <a:rPr lang="en-US" sz="3000" dirty="0" err="1">
                  <a:latin typeface="Raleway"/>
                  <a:ea typeface="Calibri"/>
                  <a:cs typeface="Calibri"/>
                </a:rPr>
                <a:t>Очистка</a:t>
              </a:r>
            </a:p>
          </p:txBody>
        </p:sp>
      </p:grpSp>
      <p:sp>
        <p:nvSpPr>
          <p:cNvPr id="24" name="Прямоугольник 17">
            <a:extLst>
              <a:ext uri="{FF2B5EF4-FFF2-40B4-BE49-F238E27FC236}">
                <a16:creationId xmlns:a16="http://schemas.microsoft.com/office/drawing/2014/main" id="{EDE8DF98-F652-CB7B-276D-31D7BC997285}"/>
              </a:ext>
            </a:extLst>
          </p:cNvPr>
          <p:cNvSpPr/>
          <p:nvPr/>
        </p:nvSpPr>
        <p:spPr>
          <a:xfrm>
            <a:off x="1054923" y="2454601"/>
            <a:ext cx="10071180" cy="16014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E38547-000F-8A78-DD91-C6E10D025D47}"/>
              </a:ext>
            </a:extLst>
          </p:cNvPr>
          <p:cNvSpPr txBox="1"/>
          <p:nvPr/>
        </p:nvSpPr>
        <p:spPr>
          <a:xfrm>
            <a:off x="1062183" y="2571915"/>
            <a:ext cx="10075329" cy="16927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sz="2600" err="1">
                <a:latin typeface="Raleway"/>
              </a:rPr>
              <a:t>Удаляем</a:t>
            </a:r>
            <a:r>
              <a:rPr lang="en-US" sz="2600" dirty="0">
                <a:latin typeface="Raleway"/>
              </a:rPr>
              <a:t> </a:t>
            </a:r>
            <a:r>
              <a:rPr lang="en-US" sz="2600" err="1">
                <a:latin typeface="Raleway"/>
              </a:rPr>
              <a:t>выбросы</a:t>
            </a:r>
            <a:r>
              <a:rPr lang="en-US" sz="2600" dirty="0">
                <a:latin typeface="Raleway"/>
              </a:rPr>
              <a:t> в </a:t>
            </a:r>
            <a:r>
              <a:rPr lang="en-US" sz="2600" b="1" i="1" dirty="0" err="1">
                <a:latin typeface="Raleway"/>
              </a:rPr>
              <a:t>work_experience_months</a:t>
            </a:r>
            <a:r>
              <a:rPr lang="en-US" sz="2600" b="1" i="1" dirty="0">
                <a:latin typeface="Raleway"/>
              </a:rPr>
              <a:t> </a:t>
            </a:r>
            <a:r>
              <a:rPr lang="en-US" sz="2600" dirty="0">
                <a:latin typeface="Raleway"/>
              </a:rPr>
              <a:t>и</a:t>
            </a:r>
            <a:r>
              <a:rPr lang="en-US" sz="2600" b="1" i="1" dirty="0">
                <a:latin typeface="Raleway"/>
              </a:rPr>
              <a:t> </a:t>
            </a:r>
            <a:r>
              <a:rPr lang="en-US" sz="2600" b="1" i="1" dirty="0" err="1">
                <a:latin typeface="Raleway"/>
              </a:rPr>
              <a:t>study_months</a:t>
            </a:r>
            <a:endParaRPr lang="en-US" sz="2600" b="1" i="1">
              <a:latin typeface="Raleway"/>
            </a:endParaRPr>
          </a:p>
          <a:p>
            <a:pPr marL="285750" indent="-285750">
              <a:buFont typeface="Calibri"/>
              <a:buChar char="-"/>
            </a:pPr>
            <a:r>
              <a:rPr lang="en-US" sz="2600" dirty="0" err="1">
                <a:latin typeface="Raleway"/>
              </a:rPr>
              <a:t>Удаляем</a:t>
            </a:r>
            <a:r>
              <a:rPr lang="en-US" sz="2600" dirty="0">
                <a:latin typeface="Raleway"/>
              </a:rPr>
              <a:t> </a:t>
            </a:r>
            <a:r>
              <a:rPr lang="en-US" sz="2600" dirty="0" err="1">
                <a:latin typeface="Raleway"/>
              </a:rPr>
              <a:t>выбросы</a:t>
            </a:r>
            <a:r>
              <a:rPr lang="en-US" sz="2600" dirty="0">
                <a:latin typeface="Raleway"/>
              </a:rPr>
              <a:t> в </a:t>
            </a:r>
            <a:r>
              <a:rPr lang="en-US" sz="2600" b="1" i="1" dirty="0" err="1">
                <a:latin typeface="Raleway"/>
              </a:rPr>
              <a:t>applicant_age</a:t>
            </a:r>
          </a:p>
          <a:p>
            <a:pPr marL="285750" indent="-285750">
              <a:buFont typeface="Calibri"/>
              <a:buChar char="-"/>
            </a:pPr>
            <a:r>
              <a:rPr lang="en-US" sz="2600" err="1">
                <a:latin typeface="Raleway"/>
              </a:rPr>
              <a:t>Удаляем</a:t>
            </a:r>
            <a:r>
              <a:rPr lang="en-US" sz="2600" dirty="0">
                <a:latin typeface="Raleway"/>
              </a:rPr>
              <a:t> </a:t>
            </a:r>
            <a:r>
              <a:rPr lang="en-US" sz="2600" err="1">
                <a:latin typeface="Raleway"/>
              </a:rPr>
              <a:t>взаимодействия</a:t>
            </a:r>
            <a:r>
              <a:rPr lang="en-US" sz="2600" dirty="0">
                <a:latin typeface="Raleway"/>
              </a:rPr>
              <a:t> с </a:t>
            </a:r>
            <a:r>
              <a:rPr lang="en-US" sz="2600" err="1">
                <a:latin typeface="Raleway"/>
              </a:rPr>
              <a:t>типом</a:t>
            </a:r>
            <a:r>
              <a:rPr lang="en-US" sz="2600" dirty="0">
                <a:latin typeface="Raleway"/>
              </a:rPr>
              <a:t> </a:t>
            </a:r>
            <a:r>
              <a:rPr lang="en-US" sz="2600" err="1">
                <a:latin typeface="Raleway"/>
              </a:rPr>
              <a:t>занятости</a:t>
            </a:r>
            <a:r>
              <a:rPr lang="en-US" sz="2600" dirty="0">
                <a:latin typeface="Raleway"/>
              </a:rPr>
              <a:t> - </a:t>
            </a:r>
            <a:r>
              <a:rPr lang="en-US" sz="2600" err="1">
                <a:latin typeface="Raleway"/>
              </a:rPr>
              <a:t>волонтёрство</a:t>
            </a:r>
            <a:endParaRPr lang="en-US" sz="2600">
              <a:latin typeface="Raleway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8E89FF4-B783-71F0-BAD7-2733ED9FDCC9}"/>
              </a:ext>
            </a:extLst>
          </p:cNvPr>
          <p:cNvGrpSpPr/>
          <p:nvPr/>
        </p:nvGrpSpPr>
        <p:grpSpPr>
          <a:xfrm>
            <a:off x="3813326" y="4287702"/>
            <a:ext cx="4559462" cy="1389664"/>
            <a:chOff x="3990356" y="4641763"/>
            <a:chExt cx="4559462" cy="1389664"/>
          </a:xfrm>
        </p:grpSpPr>
        <p:sp>
          <p:nvSpPr>
            <p:cNvPr id="32" name="Прямоугольник 3">
              <a:extLst>
                <a:ext uri="{FF2B5EF4-FFF2-40B4-BE49-F238E27FC236}">
                  <a16:creationId xmlns:a16="http://schemas.microsoft.com/office/drawing/2014/main" id="{7F623F89-3C7E-66EA-37DE-481D08C4F788}"/>
                </a:ext>
              </a:extLst>
            </p:cNvPr>
            <p:cNvSpPr/>
            <p:nvPr/>
          </p:nvSpPr>
          <p:spPr>
            <a:xfrm>
              <a:off x="3990356" y="4641763"/>
              <a:ext cx="4559462" cy="1389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endParaRPr lang="en-US" dirty="0">
                <a:solidFill>
                  <a:schemeClr val="tx1"/>
                </a:solidFill>
                <a:cs typeface="Calibri" panose="020F0502020204030204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ru-RU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5541153-6E81-8C5C-15F6-F289678FC9A2}"/>
                </a:ext>
              </a:extLst>
            </p:cNvPr>
            <p:cNvSpPr txBox="1"/>
            <p:nvPr/>
          </p:nvSpPr>
          <p:spPr>
            <a:xfrm>
              <a:off x="4125575" y="4833697"/>
              <a:ext cx="4294910" cy="101566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000" dirty="0" err="1">
                  <a:ea typeface="Calibri"/>
                  <a:cs typeface="Calibri"/>
                </a:rPr>
                <a:t>Удалено</a:t>
              </a:r>
              <a:r>
                <a:rPr lang="en-US" sz="3000" dirty="0">
                  <a:ea typeface="Calibri"/>
                  <a:cs typeface="Calibri"/>
                </a:rPr>
                <a:t> X XXX </a:t>
              </a:r>
              <a:r>
                <a:rPr lang="en-US" sz="3000" dirty="0" err="1">
                  <a:ea typeface="Calibri"/>
                  <a:cs typeface="Calibri"/>
                </a:rPr>
                <a:t>значений</a:t>
              </a:r>
              <a:endParaRPr lang="ru-RU" sz="3000" dirty="0" err="1">
                <a:ea typeface="Calibri"/>
                <a:cs typeface="Calibri"/>
              </a:endParaRPr>
            </a:p>
            <a:p>
              <a:r>
                <a:rPr lang="en-US" sz="3000" dirty="0" err="1">
                  <a:ea typeface="Calibri"/>
                  <a:cs typeface="Calibri"/>
                </a:rPr>
                <a:t>Осталось</a:t>
              </a:r>
              <a:r>
                <a:rPr lang="ru-RU" sz="3000" dirty="0">
                  <a:ea typeface="+mn-lt"/>
                  <a:cs typeface="+mn-lt"/>
                </a:rPr>
                <a:t> </a:t>
              </a:r>
              <a:r>
                <a:rPr lang="ru-RU" sz="3000" b="1" dirty="0">
                  <a:ea typeface="+mn-lt"/>
                  <a:cs typeface="+mn-lt"/>
                </a:rPr>
                <a:t>XXX%</a:t>
              </a:r>
              <a:r>
                <a:rPr lang="ru-RU" sz="3000" dirty="0">
                  <a:ea typeface="+mn-lt"/>
                  <a:cs typeface="+mn-lt"/>
                </a:rPr>
                <a:t> </a:t>
              </a:r>
              <a:r>
                <a:rPr lang="ru-RU" sz="3000" dirty="0" err="1">
                  <a:ea typeface="+mn-lt"/>
                  <a:cs typeface="+mn-lt"/>
                </a:rPr>
                <a:t>датасета</a:t>
              </a:r>
              <a:endParaRPr lang="ru-RU" sz="3000">
                <a:ea typeface="+mn-lt"/>
                <a:cs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5282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1834706" y="4075969"/>
            <a:ext cx="3997070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7253208" y="1376352"/>
            <a:ext cx="3735635" cy="1676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650" y="99935"/>
            <a:ext cx="536492" cy="53649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88" y="95454"/>
            <a:ext cx="546062" cy="5460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38794" y="653051"/>
            <a:ext cx="2314414" cy="373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Гипотеза и механизм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438" y="115450"/>
            <a:ext cx="536224" cy="536224"/>
          </a:xfrm>
          <a:prstGeom prst="rect">
            <a:avLst/>
          </a:prstGeom>
        </p:spPr>
      </p:pic>
      <p:sp>
        <p:nvSpPr>
          <p:cNvPr id="30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710672" y="6301486"/>
            <a:ext cx="990600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solidFill>
                  <a:schemeClr val="tx1"/>
                </a:solidFill>
              </a:rPr>
              <a:t>9</a:t>
            </a:fld>
            <a:endParaRPr lang="en-UA" sz="3000" dirty="0">
              <a:solidFill>
                <a:schemeClr val="tx1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413" y="84593"/>
            <a:ext cx="567175" cy="5671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869" y="99935"/>
            <a:ext cx="547544" cy="5475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15343" y="1562867"/>
            <a:ext cx="39970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Как </a:t>
            </a:r>
            <a:r>
              <a:rPr lang="ru-RU" sz="2800" b="1" dirty="0"/>
              <a:t>профессия</a:t>
            </a:r>
            <a:r>
              <a:rPr lang="en-US" sz="2800" b="1" dirty="0"/>
              <a:t> </a:t>
            </a:r>
            <a:r>
              <a:rPr lang="ru-RU" sz="2800" dirty="0"/>
              <a:t>и </a:t>
            </a:r>
            <a:r>
              <a:rPr lang="ru-RU" sz="2800" b="1" dirty="0"/>
              <a:t>регион</a:t>
            </a:r>
            <a:r>
              <a:rPr lang="ru-RU" sz="2800" dirty="0"/>
              <a:t> влияют на </a:t>
            </a:r>
            <a:r>
              <a:rPr lang="ru-RU" sz="2800" b="1" dirty="0"/>
              <a:t>требования </a:t>
            </a:r>
            <a:r>
              <a:rPr lang="ru-RU" sz="2800" dirty="0"/>
              <a:t>работодателей</a:t>
            </a:r>
            <a:endParaRPr lang="ru-RU" sz="28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72" y="1462574"/>
            <a:ext cx="1585583" cy="158558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564" y="1754307"/>
            <a:ext cx="829672" cy="8296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21125" y="1421624"/>
            <a:ext cx="3767718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dirty="0"/>
              <a:t>Требования работодателя – </a:t>
            </a:r>
            <a:r>
              <a:rPr lang="ru-RU" sz="2000" b="1" dirty="0"/>
              <a:t>статистически значимые</a:t>
            </a:r>
            <a:r>
              <a:rPr lang="ru-RU" sz="2000" dirty="0"/>
              <a:t> переменные для</a:t>
            </a:r>
            <a:r>
              <a:rPr lang="en-US" sz="2000" dirty="0"/>
              <a:t> </a:t>
            </a:r>
            <a:r>
              <a:rPr lang="en-US" sz="2000" b="1" dirty="0" err="1"/>
              <a:t>successful_topic</a:t>
            </a:r>
            <a:r>
              <a:rPr lang="ru-RU" sz="2000" dirty="0"/>
              <a:t>(например, опыт работы и месяцы учебы)</a:t>
            </a:r>
            <a:endParaRPr lang="ru-RU" sz="20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87" y="4202523"/>
            <a:ext cx="1624308" cy="16243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898079" y="4075968"/>
            <a:ext cx="3933697" cy="193899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Существуют </a:t>
            </a:r>
            <a:r>
              <a:rPr lang="ru-RU" sz="2400" b="1" dirty="0"/>
              <a:t>регионы</a:t>
            </a:r>
            <a:r>
              <a:rPr lang="ru-RU" sz="2400" dirty="0"/>
              <a:t> в которых требования работодателей внутри одной </a:t>
            </a:r>
            <a:r>
              <a:rPr lang="ru-RU" sz="2400" b="1" dirty="0"/>
              <a:t>профессии</a:t>
            </a:r>
            <a:r>
              <a:rPr lang="ru-RU" sz="2400" dirty="0"/>
              <a:t> существенно </a:t>
            </a:r>
            <a:r>
              <a:rPr lang="ru-RU" sz="2400" b="1" dirty="0"/>
              <a:t>различаются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400" y="3972018"/>
            <a:ext cx="1291425" cy="1291425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7462142" y="3384073"/>
            <a:ext cx="2380649" cy="6817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ysClr val="windowText" lastClr="000000"/>
                </a:solidFill>
              </a:rPr>
              <a:t>В одних регионах большее население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9172875" y="4363724"/>
            <a:ext cx="2380649" cy="6817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ysClr val="windowText" lastClr="000000"/>
                </a:solidFill>
              </a:rPr>
              <a:t>Большее предложение труда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7042463" y="5442525"/>
            <a:ext cx="2380649" cy="6817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ysClr val="windowText" lastClr="000000"/>
                </a:solidFill>
              </a:rPr>
              <a:t>Строже отбор</a:t>
            </a:r>
          </a:p>
        </p:txBody>
      </p:sp>
      <p:cxnSp>
        <p:nvCxnSpPr>
          <p:cNvPr id="26" name="Прямая со стрелкой 25"/>
          <p:cNvCxnSpPr>
            <a:stCxn id="25" idx="2"/>
            <a:endCxn id="29" idx="0"/>
          </p:cNvCxnSpPr>
          <p:nvPr/>
        </p:nvCxnSpPr>
        <p:spPr>
          <a:xfrm flipH="1">
            <a:off x="8232788" y="5045465"/>
            <a:ext cx="2130412" cy="3970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4" idx="2"/>
          </p:cNvCxnSpPr>
          <p:nvPr/>
        </p:nvCxnSpPr>
        <p:spPr>
          <a:xfrm>
            <a:off x="8652467" y="4065814"/>
            <a:ext cx="1710733" cy="27680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684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9B810"/>
      </a:accent1>
      <a:accent2>
        <a:srgbClr val="6C7074"/>
      </a:accent2>
      <a:accent3>
        <a:srgbClr val="BBA894"/>
      </a:accent3>
      <a:accent4>
        <a:srgbClr val="FFC000"/>
      </a:accent4>
      <a:accent5>
        <a:srgbClr val="8B6539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3334</TotalTime>
  <Words>706</Words>
  <Application>Microsoft Office PowerPoint</Application>
  <PresentationFormat>Widescreen</PresentationFormat>
  <Paragraphs>213</Paragraphs>
  <Slides>19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Как попасть на собес в Тиньк?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DenSus</cp:lastModifiedBy>
  <cp:revision>883</cp:revision>
  <dcterms:created xsi:type="dcterms:W3CDTF">2023-02-11T11:38:42Z</dcterms:created>
  <dcterms:modified xsi:type="dcterms:W3CDTF">2023-12-16T20:55:28Z</dcterms:modified>
</cp:coreProperties>
</file>