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3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5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5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4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83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6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6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4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2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46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24" r:id="rId5"/>
    <p:sldLayoutId id="2147483718" r:id="rId6"/>
    <p:sldLayoutId id="2147483719" r:id="rId7"/>
    <p:sldLayoutId id="2147483720" r:id="rId8"/>
    <p:sldLayoutId id="2147483723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6C6B9-1B19-4A8D-A6E1-A9F48C586E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86" b="2244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29A6D-0B19-4278-82B2-B42AEB171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用于静息态</a:t>
            </a:r>
            <a:r>
              <a:rPr lang="en-US" altLang="zh-CN" sz="3600" dirty="0">
                <a:solidFill>
                  <a:schemeClr val="tx1"/>
                </a:solidFill>
              </a:rPr>
              <a:t>fMRI</a:t>
            </a:r>
            <a:r>
              <a:rPr lang="zh-CN" altLang="en-US" sz="3600" dirty="0">
                <a:solidFill>
                  <a:schemeClr val="tx1"/>
                </a:solidFill>
              </a:rPr>
              <a:t>数据的</a:t>
            </a:r>
            <a:br>
              <a:rPr lang="en-US" altLang="zh-CN" sz="3600" dirty="0">
                <a:solidFill>
                  <a:schemeClr val="tx1"/>
                </a:solidFill>
              </a:rPr>
            </a:br>
            <a:r>
              <a:rPr lang="zh-CN" altLang="en-US" sz="3600" dirty="0">
                <a:solidFill>
                  <a:schemeClr val="tx1"/>
                </a:solidFill>
              </a:rPr>
              <a:t>海马</a:t>
            </a:r>
            <a:r>
              <a:rPr lang="en-US" altLang="zh-CN" sz="3600" dirty="0">
                <a:solidFill>
                  <a:schemeClr val="tx1"/>
                </a:solidFill>
              </a:rPr>
              <a:t>-</a:t>
            </a:r>
            <a:r>
              <a:rPr lang="zh-CN" altLang="en-US" sz="3600" dirty="0">
                <a:solidFill>
                  <a:schemeClr val="tx1"/>
                </a:solidFill>
              </a:rPr>
              <a:t>顶叶功能连接分析软件</a:t>
            </a:r>
            <a:br>
              <a:rPr lang="en-US" altLang="zh-CN" sz="3600" dirty="0">
                <a:solidFill>
                  <a:schemeClr val="tx1"/>
                </a:solidFill>
              </a:rPr>
            </a:br>
            <a:br>
              <a:rPr lang="en-US" altLang="zh-CN" sz="3600" dirty="0">
                <a:solidFill>
                  <a:schemeClr val="tx1"/>
                </a:solidFill>
              </a:rPr>
            </a:br>
            <a:r>
              <a:rPr lang="zh-CN" altLang="en-US" sz="3600" dirty="0">
                <a:solidFill>
                  <a:schemeClr val="tx1"/>
                </a:solidFill>
              </a:rPr>
              <a:t>使用图解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2B354-CEE9-4EAA-B7E1-416080982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zh-CN" altLang="en-US" sz="2000" cap="none" dirty="0"/>
              <a:t>运行 </a:t>
            </a:r>
            <a:r>
              <a:rPr lang="en-US" altLang="zh-CN" sz="2000" cap="none" dirty="0" err="1"/>
              <a:t>start_TMSHF</a:t>
            </a:r>
            <a:r>
              <a:rPr lang="en-US" altLang="zh-CN" sz="2000" cap="none" dirty="0"/>
              <a:t> </a:t>
            </a:r>
            <a:br>
              <a:rPr lang="en-US" altLang="zh-CN" sz="2000" cap="none" dirty="0"/>
            </a:br>
            <a:r>
              <a:rPr lang="en-US" altLang="zh-CN" sz="2000" cap="none" dirty="0"/>
              <a:t>                    </a:t>
            </a:r>
            <a:r>
              <a:rPr lang="zh-CN" altLang="en-US" sz="2000" cap="none" dirty="0"/>
              <a:t>启动程序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D2D8F-01AF-406D-ADF6-7BAC8BF30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5" y="2475908"/>
            <a:ext cx="7272876" cy="41366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B2BC83-E754-415E-A74E-CA5B2FBCB8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561" t="23994" r="17822" b="7246"/>
          <a:stretch/>
        </p:blipFill>
        <p:spPr>
          <a:xfrm>
            <a:off x="5086128" y="245475"/>
            <a:ext cx="2345503" cy="23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5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C514-5BA3-431C-B87A-0AA06EF6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C0DB5-8C71-4341-A29E-7B8E50F60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FF3C3-B273-46B0-A0CA-A5B561F6F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90" y="514714"/>
            <a:ext cx="10247619" cy="58285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AD2CB7-7855-48B5-B92B-72DC1EB1FFC2}"/>
              </a:ext>
            </a:extLst>
          </p:cNvPr>
          <p:cNvSpPr/>
          <p:nvPr/>
        </p:nvSpPr>
        <p:spPr>
          <a:xfrm>
            <a:off x="1719896" y="1198751"/>
            <a:ext cx="1826142" cy="107721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 一 步</a:t>
            </a:r>
            <a:endParaRPr lang="en-US" altLang="zh-C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载入数据</a:t>
            </a:r>
            <a:endParaRPr lang="en-US" altLang="zh-C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30BFD-39BD-4AEE-9A28-1344618F034A}"/>
              </a:ext>
            </a:extLst>
          </p:cNvPr>
          <p:cNvSpPr/>
          <p:nvPr/>
        </p:nvSpPr>
        <p:spPr>
          <a:xfrm>
            <a:off x="1762812" y="3538703"/>
            <a:ext cx="1723549" cy="138499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 二 步</a:t>
            </a:r>
            <a:endParaRPr lang="en-US" altLang="zh-C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endParaRPr lang="en-US" altLang="zh-C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（耗时较长）</a:t>
            </a: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BDE961-D70A-4C56-9F0C-6915AECEC4A0}"/>
              </a:ext>
            </a:extLst>
          </p:cNvPr>
          <p:cNvSpPr/>
          <p:nvPr/>
        </p:nvSpPr>
        <p:spPr>
          <a:xfrm rot="19641718">
            <a:off x="4168603" y="2890390"/>
            <a:ext cx="3467616" cy="107721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 三 步</a:t>
            </a:r>
            <a:endParaRPr lang="en-US" altLang="zh-C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海马脑区信号展示</a:t>
            </a:r>
            <a:endParaRPr lang="en-US" altLang="zh-C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BA5E47-33F1-4992-9DA2-ED263D5005A4}"/>
              </a:ext>
            </a:extLst>
          </p:cNvPr>
          <p:cNvSpPr/>
          <p:nvPr/>
        </p:nvSpPr>
        <p:spPr>
          <a:xfrm rot="19641718">
            <a:off x="7172821" y="3428999"/>
            <a:ext cx="4288354" cy="107721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 四 步</a:t>
            </a:r>
            <a:endParaRPr lang="en-US" altLang="zh-C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顶叶脑区功能连接分析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B3A180-7CDB-46DD-AE28-AD5666FA2436}"/>
              </a:ext>
            </a:extLst>
          </p:cNvPr>
          <p:cNvSpPr/>
          <p:nvPr/>
        </p:nvSpPr>
        <p:spPr>
          <a:xfrm>
            <a:off x="641171" y="6006240"/>
            <a:ext cx="2749471" cy="70788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黑框为运行状态提示，</a:t>
            </a:r>
            <a:b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有兴趣可以看看。</a:t>
            </a: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60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C514-5BA3-431C-B87A-0AA06EF6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 一 步  载入数据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FF3C3-B273-46B0-A0CA-A5B561F6F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615" b="62755"/>
          <a:stretch/>
        </p:blipFill>
        <p:spPr>
          <a:xfrm>
            <a:off x="3327183" y="2492928"/>
            <a:ext cx="3113778" cy="21708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F34CE5-4923-49C2-9C57-134814DCB76F}"/>
              </a:ext>
            </a:extLst>
          </p:cNvPr>
          <p:cNvSpPr/>
          <p:nvPr/>
        </p:nvSpPr>
        <p:spPr>
          <a:xfrm>
            <a:off x="705468" y="2492928"/>
            <a:ext cx="1849292" cy="6882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载入新数据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3D9F0-42EA-40C0-AAF9-378E8286921A}"/>
              </a:ext>
            </a:extLst>
          </p:cNvPr>
          <p:cNvSpPr/>
          <p:nvPr/>
        </p:nvSpPr>
        <p:spPr>
          <a:xfrm>
            <a:off x="7435677" y="3312539"/>
            <a:ext cx="2201563" cy="6882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载入历史数据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4A24B3-7182-4BF0-8211-8088A94EEAD0}"/>
              </a:ext>
            </a:extLst>
          </p:cNvPr>
          <p:cNvSpPr/>
          <p:nvPr/>
        </p:nvSpPr>
        <p:spPr>
          <a:xfrm>
            <a:off x="7435677" y="4756115"/>
            <a:ext cx="4050855" cy="129282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调节</a:t>
            </a:r>
            <a:r>
              <a:rPr lang="en-US" altLang="zh-CN" sz="2400" dirty="0"/>
              <a:t>TR</a:t>
            </a:r>
            <a:r>
              <a:rPr lang="zh-CN" altLang="en-US" sz="2400" dirty="0"/>
              <a:t>参数</a:t>
            </a:r>
            <a:br>
              <a:rPr lang="en-US" altLang="zh-CN" sz="2400" dirty="0"/>
            </a:br>
            <a:r>
              <a:rPr lang="zh-CN" altLang="en-US" sz="2000" dirty="0"/>
              <a:t>（调节之后，后续分析会重置）</a:t>
            </a:r>
            <a:endParaRPr lang="zh-CN" alt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8AE25C-02FE-48D5-81CD-797C478D5009}"/>
              </a:ext>
            </a:extLst>
          </p:cNvPr>
          <p:cNvSpPr/>
          <p:nvPr/>
        </p:nvSpPr>
        <p:spPr>
          <a:xfrm>
            <a:off x="705468" y="5120641"/>
            <a:ext cx="2353962" cy="6882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被试及扫描信息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D8B070-ADF2-4CE3-A3DB-B66B58BA083F}"/>
              </a:ext>
            </a:extLst>
          </p:cNvPr>
          <p:cNvCxnSpPr>
            <a:stCxn id="5" idx="3"/>
          </p:cNvCxnSpPr>
          <p:nvPr/>
        </p:nvCxnSpPr>
        <p:spPr>
          <a:xfrm>
            <a:off x="2554760" y="2837064"/>
            <a:ext cx="1091410" cy="13473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C0E93B-C062-4D59-B08C-C21D49A3399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59430" y="4171950"/>
            <a:ext cx="861060" cy="129282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A7B83E-C0AB-4C8D-BFC9-A6654D264CF9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274453" y="4457703"/>
            <a:ext cx="1161224" cy="944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2E1291-70DD-4658-9414-1664651BA4E2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096000" y="3181199"/>
            <a:ext cx="1339677" cy="47547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D31520F-7D61-493E-AF86-C49870461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674" y="721813"/>
            <a:ext cx="4171429" cy="2019048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973D66-FFA2-44CD-AD3A-C4E2D84B44E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8536459" y="2104482"/>
            <a:ext cx="1100781" cy="120805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1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C514-5BA3-431C-B87A-0AA06EF6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 二 步  预处理 </a:t>
            </a:r>
            <a:r>
              <a:rPr lang="zh-CN" altLang="en-US" sz="3200" dirty="0"/>
              <a:t>（耗时较长）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FF3C3-B273-46B0-A0CA-A5B561F6F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" t="38192" r="68978" b="16723"/>
          <a:stretch/>
        </p:blipFill>
        <p:spPr>
          <a:xfrm>
            <a:off x="3367032" y="2583773"/>
            <a:ext cx="3113778" cy="26277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F34CE5-4923-49C2-9C57-134814DCB76F}"/>
              </a:ext>
            </a:extLst>
          </p:cNvPr>
          <p:cNvSpPr/>
          <p:nvPr/>
        </p:nvSpPr>
        <p:spPr>
          <a:xfrm>
            <a:off x="705468" y="2492928"/>
            <a:ext cx="1849292" cy="6882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开始预处理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3D9F0-42EA-40C0-AAF9-378E8286921A}"/>
              </a:ext>
            </a:extLst>
          </p:cNvPr>
          <p:cNvSpPr/>
          <p:nvPr/>
        </p:nvSpPr>
        <p:spPr>
          <a:xfrm>
            <a:off x="6816088" y="2118351"/>
            <a:ext cx="4166390" cy="10851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设定开始及结束时间</a:t>
            </a:r>
            <a:endParaRPr lang="en-US" altLang="zh-CN" sz="2400" dirty="0"/>
          </a:p>
          <a:p>
            <a:pPr algn="ctr"/>
            <a:r>
              <a:rPr lang="zh-CN" altLang="en-US" sz="2000" dirty="0"/>
              <a:t>（后续分析对指定时间段内的信号进行，适用于头动较大的情形）</a:t>
            </a:r>
            <a:endParaRPr lang="en-US" altLang="zh-C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8AE25C-02FE-48D5-81CD-797C478D5009}"/>
              </a:ext>
            </a:extLst>
          </p:cNvPr>
          <p:cNvSpPr/>
          <p:nvPr/>
        </p:nvSpPr>
        <p:spPr>
          <a:xfrm>
            <a:off x="1854773" y="5555622"/>
            <a:ext cx="2353962" cy="6882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头动参数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D8B070-ADF2-4CE3-A3DB-B66B58BA083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54760" y="2837064"/>
            <a:ext cx="1102840" cy="530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C0E93B-C062-4D59-B08C-C21D49A3399C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31754" y="3989771"/>
            <a:ext cx="959675" cy="156585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2E1291-70DD-4658-9414-1664651BA4E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096000" y="2660933"/>
            <a:ext cx="720088" cy="17613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9094BA8-F646-4C5A-BAE2-F20B74AEC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283" y="3231345"/>
            <a:ext cx="2990476" cy="255238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CB941CB-D791-4BE6-85D4-D8832A402CC0}"/>
              </a:ext>
            </a:extLst>
          </p:cNvPr>
          <p:cNvSpPr/>
          <p:nvPr/>
        </p:nvSpPr>
        <p:spPr>
          <a:xfrm>
            <a:off x="8800242" y="5783726"/>
            <a:ext cx="2763340" cy="6882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彩色线表示进行后续分析的时间段</a:t>
            </a:r>
          </a:p>
        </p:txBody>
      </p:sp>
    </p:spTree>
    <p:extLst>
      <p:ext uri="{BB962C8B-B14F-4D97-AF65-F5344CB8AC3E}">
        <p14:creationId xmlns:p14="http://schemas.microsoft.com/office/powerpoint/2010/main" val="33920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C514-5BA3-431C-B87A-0AA06EF6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456" y="159876"/>
            <a:ext cx="7372350" cy="760136"/>
          </a:xfrm>
        </p:spPr>
        <p:txBody>
          <a:bodyPr>
            <a:normAutofit/>
          </a:bodyPr>
          <a:lstStyle/>
          <a:p>
            <a:r>
              <a:rPr lang="zh-CN" altLang="en-US" dirty="0"/>
              <a:t>第 三 步  海马脑区信号展示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FF3C3-B273-46B0-A0CA-A5B561F6F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24" t="2648" r="36163" b="3611"/>
          <a:stretch/>
        </p:blipFill>
        <p:spPr>
          <a:xfrm>
            <a:off x="3128450" y="1056049"/>
            <a:ext cx="3362521" cy="54635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F34CE5-4923-49C2-9C57-134814DCB76F}"/>
              </a:ext>
            </a:extLst>
          </p:cNvPr>
          <p:cNvSpPr/>
          <p:nvPr/>
        </p:nvSpPr>
        <p:spPr>
          <a:xfrm>
            <a:off x="332437" y="1934580"/>
            <a:ext cx="1849292" cy="6882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开始分析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3D9F0-42EA-40C0-AAF9-378E8286921A}"/>
              </a:ext>
            </a:extLst>
          </p:cNvPr>
          <p:cNvSpPr/>
          <p:nvPr/>
        </p:nvSpPr>
        <p:spPr>
          <a:xfrm>
            <a:off x="332437" y="3249248"/>
            <a:ext cx="1849292" cy="88011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黄色区域为海马脑区</a:t>
            </a:r>
            <a:endParaRPr lang="en-US" altLang="zh-C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8AE25C-02FE-48D5-81CD-797C478D5009}"/>
              </a:ext>
            </a:extLst>
          </p:cNvPr>
          <p:cNvSpPr/>
          <p:nvPr/>
        </p:nvSpPr>
        <p:spPr>
          <a:xfrm>
            <a:off x="7605503" y="3916822"/>
            <a:ext cx="3903541" cy="80653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作用点脑区位置，</a:t>
            </a:r>
            <a:br>
              <a:rPr lang="en-US" altLang="zh-CN" sz="2400" dirty="0"/>
            </a:br>
            <a:r>
              <a:rPr lang="zh-CN" altLang="en-US" sz="2400" dirty="0"/>
              <a:t>可以根据实际需要调节。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D8B070-ADF2-4CE3-A3DB-B66B58BA083F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181729" y="1485900"/>
            <a:ext cx="1075821" cy="7928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C0E93B-C062-4D59-B08C-C21D49A3399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096000" y="4320089"/>
            <a:ext cx="1509503" cy="47243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2E1291-70DD-4658-9414-1664651BA4E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181729" y="3071531"/>
            <a:ext cx="1338711" cy="61777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F3BCFF3-D429-48C0-994C-F03F58A833D9}"/>
              </a:ext>
            </a:extLst>
          </p:cNvPr>
          <p:cNvSpPr/>
          <p:nvPr/>
        </p:nvSpPr>
        <p:spPr>
          <a:xfrm>
            <a:off x="7586236" y="2190274"/>
            <a:ext cx="4050341" cy="9728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信号处理参数</a:t>
            </a:r>
            <a:endParaRPr lang="en-US" altLang="zh-CN" sz="2400" dirty="0"/>
          </a:p>
          <a:p>
            <a:pPr algn="ctr"/>
            <a:r>
              <a:rPr lang="zh-CN" altLang="en-US" sz="2000" dirty="0"/>
              <a:t>（调节相关参数会进行实时分析）</a:t>
            </a:r>
            <a:endParaRPr lang="en-US" altLang="zh-C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F3B204-4E8B-486C-88D2-05665448BD9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076733" y="2676711"/>
            <a:ext cx="1509503" cy="110407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6E44164-C0BB-4E08-9AEE-0EC8002A9D35}"/>
              </a:ext>
            </a:extLst>
          </p:cNvPr>
          <p:cNvSpPr/>
          <p:nvPr/>
        </p:nvSpPr>
        <p:spPr>
          <a:xfrm>
            <a:off x="8053109" y="5263951"/>
            <a:ext cx="3138697" cy="129022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作用点脑区的信号</a:t>
            </a:r>
            <a:endParaRPr lang="en-US" altLang="zh-CN" sz="2400" dirty="0"/>
          </a:p>
          <a:p>
            <a:pPr algn="ctr"/>
            <a:r>
              <a:rPr lang="zh-CN" altLang="en-US" sz="2000" dirty="0"/>
              <a:t>（深色线为处理后的信号，</a:t>
            </a:r>
            <a:br>
              <a:rPr lang="en-US" altLang="zh-CN" sz="2000" dirty="0"/>
            </a:br>
            <a:r>
              <a:rPr lang="zh-CN" altLang="en-US" sz="2000" dirty="0"/>
              <a:t>浅色线为处理前的信号，</a:t>
            </a:r>
            <a:br>
              <a:rPr lang="en-US" altLang="zh-CN" sz="2000" dirty="0"/>
            </a:br>
            <a:r>
              <a:rPr lang="zh-CN" altLang="en-US" sz="2000" dirty="0"/>
              <a:t>作为对照。）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325FB2-2188-4581-849C-3AB907955C56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6242175" y="5538179"/>
            <a:ext cx="1810934" cy="37088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65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AEDEC936-5410-46E1-8861-5D003D2BE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749" y="1296095"/>
            <a:ext cx="3438095" cy="55619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8CC514-5BA3-431C-B87A-0AA06EF6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198" y="286604"/>
            <a:ext cx="8798342" cy="67691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四 步</a:t>
            </a:r>
            <a:r>
              <a:rPr lang="en-US" altLang="zh-CN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顶叶脑区功能连接分析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FF3C3-B273-46B0-A0CA-A5B561F6F3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08" t="2733" r="2779" b="3526"/>
          <a:stretch/>
        </p:blipFill>
        <p:spPr>
          <a:xfrm>
            <a:off x="2185551" y="1296095"/>
            <a:ext cx="3362521" cy="54635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F34CE5-4923-49C2-9C57-134814DCB76F}"/>
              </a:ext>
            </a:extLst>
          </p:cNvPr>
          <p:cNvSpPr/>
          <p:nvPr/>
        </p:nvSpPr>
        <p:spPr>
          <a:xfrm>
            <a:off x="-475602" y="2256249"/>
            <a:ext cx="1849292" cy="6882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开始分析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3D9F0-42EA-40C0-AAF9-378E8286921A}"/>
              </a:ext>
            </a:extLst>
          </p:cNvPr>
          <p:cNvSpPr/>
          <p:nvPr/>
        </p:nvSpPr>
        <p:spPr>
          <a:xfrm>
            <a:off x="-512938" y="3856509"/>
            <a:ext cx="1886628" cy="98337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黄色区域为顶叶脑区</a:t>
            </a:r>
            <a:endParaRPr lang="en-US" altLang="zh-C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8AE25C-02FE-48D5-81CD-797C478D5009}"/>
              </a:ext>
            </a:extLst>
          </p:cNvPr>
          <p:cNvSpPr/>
          <p:nvPr/>
        </p:nvSpPr>
        <p:spPr>
          <a:xfrm>
            <a:off x="5899296" y="1879636"/>
            <a:ext cx="3362522" cy="11784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靶点脑区位置</a:t>
            </a:r>
            <a:endParaRPr lang="en-US" altLang="zh-CN" sz="2400" dirty="0"/>
          </a:p>
          <a:p>
            <a:pPr algn="ctr"/>
            <a:r>
              <a:rPr lang="zh-CN" altLang="en-US" sz="2000" dirty="0"/>
              <a:t>（默认为功能连接最大值，可手动选择其他位置）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D8B070-ADF2-4CE3-A3DB-B66B58BA083F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373690" y="2256249"/>
            <a:ext cx="922479" cy="34413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C0E93B-C062-4D59-B08C-C21D49A3399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221791" y="2468852"/>
            <a:ext cx="677505" cy="86824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2E1291-70DD-4658-9414-1664651BA4E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373690" y="3745862"/>
            <a:ext cx="1017402" cy="60233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F3BCFF3-D429-48C0-994C-F03F58A833D9}"/>
              </a:ext>
            </a:extLst>
          </p:cNvPr>
          <p:cNvSpPr/>
          <p:nvPr/>
        </p:nvSpPr>
        <p:spPr>
          <a:xfrm>
            <a:off x="6339545" y="3458348"/>
            <a:ext cx="3595984" cy="8682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点击此按钮选取经验位置</a:t>
            </a:r>
            <a:endParaRPr lang="en-US" altLang="zh-CN" sz="2400" dirty="0"/>
          </a:p>
          <a:p>
            <a:pPr algn="ctr"/>
            <a:r>
              <a:rPr lang="zh-CN" altLang="en-US" sz="2400" dirty="0"/>
              <a:t>（</a:t>
            </a:r>
            <a:r>
              <a:rPr lang="en-US" altLang="zh-CN" sz="2400" dirty="0"/>
              <a:t>-47,</a:t>
            </a:r>
            <a:r>
              <a:rPr lang="zh-CN" altLang="en-US" sz="2400" dirty="0"/>
              <a:t> </a:t>
            </a:r>
            <a:r>
              <a:rPr lang="en-US" altLang="zh-CN" sz="2400" dirty="0"/>
              <a:t>-68, 36 mm</a:t>
            </a:r>
            <a:r>
              <a:rPr lang="zh-CN" altLang="en-US" sz="2400" dirty="0"/>
              <a:t>）</a:t>
            </a:r>
            <a:endParaRPr lang="en-US" altLang="zh-C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F3B204-4E8B-486C-88D2-05665448BD9E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5221791" y="3856509"/>
            <a:ext cx="1117754" cy="3595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6E44164-C0BB-4E08-9AEE-0EC8002A9D35}"/>
              </a:ext>
            </a:extLst>
          </p:cNvPr>
          <p:cNvSpPr/>
          <p:nvPr/>
        </p:nvSpPr>
        <p:spPr>
          <a:xfrm>
            <a:off x="-740071" y="5277635"/>
            <a:ext cx="3131163" cy="132046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靶点脑区的特征信号</a:t>
            </a:r>
            <a:endParaRPr lang="en-US" altLang="zh-CN" sz="2400" dirty="0"/>
          </a:p>
          <a:p>
            <a:pPr algn="ctr"/>
            <a:r>
              <a:rPr lang="zh-CN" altLang="en-US" sz="2000" dirty="0"/>
              <a:t>（红色线为靶点脑区信号，</a:t>
            </a:r>
            <a:br>
              <a:rPr lang="en-US" altLang="zh-CN" sz="2000" dirty="0"/>
            </a:br>
            <a:r>
              <a:rPr lang="zh-CN" altLang="en-US" sz="2000" dirty="0"/>
              <a:t>蓝色线为作用点的信号，</a:t>
            </a:r>
            <a:br>
              <a:rPr lang="en-US" altLang="zh-CN" sz="2000" dirty="0"/>
            </a:br>
            <a:r>
              <a:rPr lang="zh-CN" altLang="en-US" sz="2000" dirty="0"/>
              <a:t>作为对照。）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325FB2-2188-4581-849C-3AB907955C56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2391092" y="5937869"/>
            <a:ext cx="37736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D8CD190-3FFA-446A-9256-95288B64B802}"/>
              </a:ext>
            </a:extLst>
          </p:cNvPr>
          <p:cNvSpPr/>
          <p:nvPr/>
        </p:nvSpPr>
        <p:spPr>
          <a:xfrm>
            <a:off x="5639073" y="4726870"/>
            <a:ext cx="3764342" cy="1210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展示目前选择的位置在整体功能连接中的分布位置</a:t>
            </a:r>
            <a:endParaRPr lang="en-US" altLang="zh-CN" sz="2400" dirty="0"/>
          </a:p>
          <a:p>
            <a:pPr algn="ctr"/>
            <a:r>
              <a:rPr lang="zh-CN" altLang="en-US" sz="2400" dirty="0"/>
              <a:t>（值越大，代表连接越强）</a:t>
            </a:r>
            <a:endParaRPr lang="en-US" altLang="zh-C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4906B2-E179-4E57-AB4B-98EB68223726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5221791" y="4788874"/>
            <a:ext cx="417282" cy="54349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BAE77BC-304B-45A8-8020-41CAE7F34902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9935529" y="3745862"/>
            <a:ext cx="1792014" cy="14660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6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EFFA-C506-4E04-B9CD-CED524B8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336" y="286603"/>
            <a:ext cx="4420343" cy="1450757"/>
          </a:xfrm>
        </p:spPr>
        <p:txBody>
          <a:bodyPr/>
          <a:lstStyle/>
          <a:p>
            <a:r>
              <a:rPr lang="zh-CN" altLang="en-US" dirty="0"/>
              <a:t>功 能 添 加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04D821-801F-43BC-90C3-D5E103713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188"/>
          <a:stretch/>
        </p:blipFill>
        <p:spPr>
          <a:xfrm>
            <a:off x="922962" y="654094"/>
            <a:ext cx="3456878" cy="54902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9E8C0C-7272-446F-BBC7-C8389BE7F80A}"/>
              </a:ext>
            </a:extLst>
          </p:cNvPr>
          <p:cNvSpPr/>
          <p:nvPr/>
        </p:nvSpPr>
        <p:spPr>
          <a:xfrm>
            <a:off x="4128375" y="4210240"/>
            <a:ext cx="4524971" cy="193408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zh-CN" altLang="en-US" sz="2000" dirty="0"/>
              <a:t>增加了方便的靶点选择功能：</a:t>
            </a:r>
            <a:endParaRPr lang="en-US" altLang="zh-CN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可以通过“下一个”按钮直接选择下一个强功能连接点；</a:t>
            </a:r>
            <a:endParaRPr lang="en-US" altLang="zh-CN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通过“复位”按钮恢复初始状态。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A9E922-67F4-43E7-99C5-EB3E087622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61" t="23994" r="17822" b="7246"/>
          <a:stretch/>
        </p:blipFill>
        <p:spPr>
          <a:xfrm>
            <a:off x="8653346" y="2066745"/>
            <a:ext cx="3072894" cy="31105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1FD8D8-9342-499E-A287-94B5D5CDEFE6}"/>
              </a:ext>
            </a:extLst>
          </p:cNvPr>
          <p:cNvSpPr/>
          <p:nvPr/>
        </p:nvSpPr>
        <p:spPr>
          <a:xfrm>
            <a:off x="5586401" y="2507962"/>
            <a:ext cx="3066946" cy="46583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zh-CN" altLang="en-US" sz="2000" dirty="0"/>
              <a:t>还增加了</a:t>
            </a:r>
            <a:r>
              <a:rPr lang="en-US" altLang="zh-CN" sz="2000" dirty="0"/>
              <a:t>3D</a:t>
            </a:r>
            <a:r>
              <a:rPr lang="zh-CN" altLang="en-US" sz="2000" dirty="0"/>
              <a:t>辅助展示功能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4617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微软雅黑</vt:lpstr>
      <vt:lpstr>Arial</vt:lpstr>
      <vt:lpstr>Calibri</vt:lpstr>
      <vt:lpstr>Cambria</vt:lpstr>
      <vt:lpstr>RetrospectVTI</vt:lpstr>
      <vt:lpstr>用于静息态fMRI数据的 海马-顶叶功能连接分析软件  使用图解</vt:lpstr>
      <vt:lpstr>PowerPoint Presentation</vt:lpstr>
      <vt:lpstr>第 一 步  载入数据</vt:lpstr>
      <vt:lpstr>第 二 步  预处理 （耗时较长）</vt:lpstr>
      <vt:lpstr>第 三 步  海马脑区信号展示</vt:lpstr>
      <vt:lpstr>第 四 步  顶叶脑区功能连接分析</vt:lpstr>
      <vt:lpstr>功 能 添 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使用图解</dc:title>
  <dc:creator>张 春成</dc:creator>
  <cp:lastModifiedBy>张 春成</cp:lastModifiedBy>
  <cp:revision>26</cp:revision>
  <dcterms:created xsi:type="dcterms:W3CDTF">2019-07-19T08:08:17Z</dcterms:created>
  <dcterms:modified xsi:type="dcterms:W3CDTF">2019-07-24T03:41:17Z</dcterms:modified>
</cp:coreProperties>
</file>