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289" r:id="rId4"/>
    <p:sldId id="291" r:id="rId5"/>
    <p:sldId id="299" r:id="rId6"/>
    <p:sldId id="285" r:id="rId7"/>
    <p:sldId id="300" r:id="rId8"/>
    <p:sldId id="286" r:id="rId9"/>
    <p:sldId id="304" r:id="rId10"/>
    <p:sldId id="305" r:id="rId11"/>
    <p:sldId id="301" r:id="rId12"/>
    <p:sldId id="302" r:id="rId13"/>
    <p:sldId id="287" r:id="rId14"/>
    <p:sldId id="30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Emmanuel Soares Rocha" initials="CESR" lastIdx="1" clrIdx="0">
    <p:extLst>
      <p:ext uri="{19B8F6BF-5375-455C-9EA6-DF929625EA0E}">
        <p15:presenceInfo xmlns:p15="http://schemas.microsoft.com/office/powerpoint/2012/main" userId="Caio Emmanuel Soares Roc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9802"/>
    <a:srgbClr val="3B4F72"/>
    <a:srgbClr val="3F5378"/>
    <a:srgbClr val="5B7AAF"/>
    <a:srgbClr val="6F93D4"/>
    <a:srgbClr val="84B0FE"/>
    <a:srgbClr val="6486C1"/>
    <a:srgbClr val="5571A4"/>
    <a:srgbClr val="425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DDCA71-EB95-4E58-93D6-3C5F83836DF9}">
  <a:tblStyle styleId="{A3DDCA71-EB95-4E58-93D6-3C5F83836D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9" autoAdjust="0"/>
    <p:restoredTop sz="93729"/>
  </p:normalViewPr>
  <p:slideViewPr>
    <p:cSldViewPr snapToGrid="0" snapToObjects="1">
      <p:cViewPr varScale="1">
        <p:scale>
          <a:sx n="90" d="100"/>
          <a:sy n="90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linsperedu-my.sharepoint.com/personal/leticiacb1_al_insper_edu_br/Documents/ProjetoI(1)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linsperedu-my.sharepoint.com/personal/leticiacb1_al_insper_edu_br/Documents/ProjetoI(1)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alinsperedu-my.sharepoint.com/personal/leticiacb1_al_insper_edu_br/Documents/ProjetoI(1)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alinsperedu-my.sharepoint.com/personal/leticiacb1_al_insper_edu_br/Documents/ProjetoI(1)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alinsperedu-my.sharepoint.com/personal/leticiacb1_al_insper_edu_br/Documents/ProjetoI(1)%20(version%201).xl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População</a:t>
            </a:r>
            <a:r>
              <a:rPr lang="pt-BR" baseline="0"/>
              <a:t> Real (1950-1980)</a:t>
            </a:r>
            <a:endParaRPr lang="pt-BR"/>
          </a:p>
        </c:rich>
      </c:tx>
      <c:layout>
        <c:manualLayout>
          <c:xMode val="edge"/>
          <c:yMode val="edge"/>
          <c:x val="0.33357337902687029"/>
          <c:y val="2.81690140845070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Planilha1!$C$6</c:f>
              <c:strCache>
                <c:ptCount val="1"/>
                <c:pt idx="0">
                  <c:v>População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Planilha1!$B$7:$B$37</c:f>
              <c:numCache>
                <c:formatCode>General</c:formatCode>
                <c:ptCount val="3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</c:numCache>
            </c:numRef>
          </c:xVal>
          <c:yVal>
            <c:numRef>
              <c:f>Planilha1!$C$7:$C$37</c:f>
              <c:numCache>
                <c:formatCode>#\ ###\ ###\ ##0;\-#\ ###\ ###\ ##0;0</c:formatCode>
                <c:ptCount val="31"/>
                <c:pt idx="0">
                  <c:v>8177348</c:v>
                </c:pt>
                <c:pt idx="1">
                  <c:v>8398224</c:v>
                </c:pt>
                <c:pt idx="2">
                  <c:v>8595064</c:v>
                </c:pt>
                <c:pt idx="3">
                  <c:v>8782177</c:v>
                </c:pt>
                <c:pt idx="4">
                  <c:v>8970121</c:v>
                </c:pt>
                <c:pt idx="5">
                  <c:v>9165700</c:v>
                </c:pt>
                <c:pt idx="6">
                  <c:v>9371781</c:v>
                </c:pt>
                <c:pt idx="7">
                  <c:v>9587459</c:v>
                </c:pt>
                <c:pt idx="8">
                  <c:v>9808595</c:v>
                </c:pt>
                <c:pt idx="9">
                  <c:v>10028799</c:v>
                </c:pt>
                <c:pt idx="10">
                  <c:v>10242070</c:v>
                </c:pt>
                <c:pt idx="11">
                  <c:v>10445836</c:v>
                </c:pt>
                <c:pt idx="12">
                  <c:v>10643420</c:v>
                </c:pt>
                <c:pt idx="13">
                  <c:v>10845179</c:v>
                </c:pt>
                <c:pt idx="14">
                  <c:v>11065419</c:v>
                </c:pt>
                <c:pt idx="15">
                  <c:v>11313186</c:v>
                </c:pt>
                <c:pt idx="16">
                  <c:v>11593402</c:v>
                </c:pt>
                <c:pt idx="17">
                  <c:v>11899644</c:v>
                </c:pt>
                <c:pt idx="18">
                  <c:v>12215704</c:v>
                </c:pt>
                <c:pt idx="19">
                  <c:v>12518931</c:v>
                </c:pt>
                <c:pt idx="20">
                  <c:v>12793030</c:v>
                </c:pt>
                <c:pt idx="21">
                  <c:v>13033130</c:v>
                </c:pt>
                <c:pt idx="22">
                  <c:v>13244163</c:v>
                </c:pt>
                <c:pt idx="23">
                  <c:v>13431790</c:v>
                </c:pt>
                <c:pt idx="24">
                  <c:v>13605574</c:v>
                </c:pt>
                <c:pt idx="25">
                  <c:v>13773290</c:v>
                </c:pt>
                <c:pt idx="26">
                  <c:v>13935722</c:v>
                </c:pt>
                <c:pt idx="27">
                  <c:v>14092545</c:v>
                </c:pt>
                <c:pt idx="28">
                  <c:v>14249403</c:v>
                </c:pt>
                <c:pt idx="29">
                  <c:v>14413002</c:v>
                </c:pt>
                <c:pt idx="30">
                  <c:v>14588400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68-47A5-8D56-197E231E2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5039775"/>
        <c:axId val="1601115199"/>
      </c:scatterChart>
      <c:valAx>
        <c:axId val="16050397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Anos</a:t>
                </a:r>
              </a:p>
            </c:rich>
          </c:tx>
          <c:layout>
            <c:manualLayout>
              <c:xMode val="edge"/>
              <c:yMode val="edge"/>
              <c:x val="0.47229373055877794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01115199"/>
        <c:crosses val="autoZero"/>
        <c:crossBetween val="midCat"/>
      </c:valAx>
      <c:valAx>
        <c:axId val="16011151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População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\ ###\ ###\ ##0;\-#\ ###\ ###\ ##0;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05039775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∆P x P (1950-1980)</a:t>
            </a:r>
          </a:p>
        </c:rich>
      </c:tx>
      <c:layout>
        <c:manualLayout>
          <c:xMode val="edge"/>
          <c:yMode val="edge"/>
          <c:x val="0.36812908637143599"/>
          <c:y val="5.5251940140747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70734256578138"/>
          <c:y val="0.18606182001604282"/>
          <c:w val="0.75555275075484352"/>
          <c:h val="0.56660827275186199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Planilha1!$C$6</c:f>
              <c:strCache>
                <c:ptCount val="1"/>
                <c:pt idx="0">
                  <c:v>População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poly"/>
            <c:order val="2"/>
            <c:intercept val="0"/>
            <c:dispRSqr val="0"/>
            <c:dispEq val="0"/>
          </c:trendline>
          <c:xVal>
            <c:numRef>
              <c:f>Planilha1!$C$7:$C$37</c:f>
              <c:numCache>
                <c:formatCode>#\ ###\ ###\ ##0;\-#\ ###\ ###\ ##0;0</c:formatCode>
                <c:ptCount val="31"/>
                <c:pt idx="0">
                  <c:v>8177348</c:v>
                </c:pt>
                <c:pt idx="1">
                  <c:v>8398224</c:v>
                </c:pt>
                <c:pt idx="2">
                  <c:v>8595064</c:v>
                </c:pt>
                <c:pt idx="3">
                  <c:v>8782177</c:v>
                </c:pt>
                <c:pt idx="4">
                  <c:v>8970121</c:v>
                </c:pt>
                <c:pt idx="5">
                  <c:v>9165700</c:v>
                </c:pt>
                <c:pt idx="6">
                  <c:v>9371781</c:v>
                </c:pt>
                <c:pt idx="7">
                  <c:v>9587459</c:v>
                </c:pt>
                <c:pt idx="8">
                  <c:v>9808595</c:v>
                </c:pt>
                <c:pt idx="9">
                  <c:v>10028799</c:v>
                </c:pt>
                <c:pt idx="10">
                  <c:v>10242070</c:v>
                </c:pt>
                <c:pt idx="11">
                  <c:v>10445836</c:v>
                </c:pt>
                <c:pt idx="12">
                  <c:v>10643420</c:v>
                </c:pt>
                <c:pt idx="13">
                  <c:v>10845179</c:v>
                </c:pt>
                <c:pt idx="14">
                  <c:v>11065419</c:v>
                </c:pt>
                <c:pt idx="15">
                  <c:v>11313186</c:v>
                </c:pt>
                <c:pt idx="16">
                  <c:v>11593402</c:v>
                </c:pt>
                <c:pt idx="17">
                  <c:v>11899644</c:v>
                </c:pt>
                <c:pt idx="18">
                  <c:v>12215704</c:v>
                </c:pt>
                <c:pt idx="19">
                  <c:v>12518931</c:v>
                </c:pt>
                <c:pt idx="20">
                  <c:v>12793030</c:v>
                </c:pt>
                <c:pt idx="21">
                  <c:v>13033130</c:v>
                </c:pt>
                <c:pt idx="22">
                  <c:v>13244163</c:v>
                </c:pt>
                <c:pt idx="23">
                  <c:v>13431790</c:v>
                </c:pt>
                <c:pt idx="24">
                  <c:v>13605574</c:v>
                </c:pt>
                <c:pt idx="25">
                  <c:v>13773290</c:v>
                </c:pt>
                <c:pt idx="26">
                  <c:v>13935722</c:v>
                </c:pt>
                <c:pt idx="27">
                  <c:v>14092545</c:v>
                </c:pt>
                <c:pt idx="28">
                  <c:v>14249403</c:v>
                </c:pt>
                <c:pt idx="29">
                  <c:v>14413002</c:v>
                </c:pt>
                <c:pt idx="30">
                  <c:v>14588400</c:v>
                </c:pt>
              </c:numCache>
            </c:numRef>
          </c:xVal>
          <c:yVal>
            <c:numRef>
              <c:f>Planilha1!$D$8:$D$37</c:f>
              <c:numCache>
                <c:formatCode>_(* #,##0_);_(* \(#,##0\);_(* "-"??_);_(@_)</c:formatCode>
                <c:ptCount val="30"/>
                <c:pt idx="0">
                  <c:v>220876</c:v>
                </c:pt>
                <c:pt idx="1">
                  <c:v>196840</c:v>
                </c:pt>
                <c:pt idx="2">
                  <c:v>187113</c:v>
                </c:pt>
                <c:pt idx="3">
                  <c:v>187944</c:v>
                </c:pt>
                <c:pt idx="4">
                  <c:v>195579</c:v>
                </c:pt>
                <c:pt idx="5">
                  <c:v>206081</c:v>
                </c:pt>
                <c:pt idx="6">
                  <c:v>215678</c:v>
                </c:pt>
                <c:pt idx="7">
                  <c:v>221136</c:v>
                </c:pt>
                <c:pt idx="8">
                  <c:v>220204</c:v>
                </c:pt>
                <c:pt idx="9">
                  <c:v>213271</c:v>
                </c:pt>
                <c:pt idx="10">
                  <c:v>203766</c:v>
                </c:pt>
                <c:pt idx="11">
                  <c:v>197584</c:v>
                </c:pt>
                <c:pt idx="12">
                  <c:v>201759</c:v>
                </c:pt>
                <c:pt idx="13">
                  <c:v>220240</c:v>
                </c:pt>
                <c:pt idx="14">
                  <c:v>247767</c:v>
                </c:pt>
                <c:pt idx="15">
                  <c:v>280216</c:v>
                </c:pt>
                <c:pt idx="16">
                  <c:v>306242</c:v>
                </c:pt>
                <c:pt idx="17">
                  <c:v>316060</c:v>
                </c:pt>
                <c:pt idx="18">
                  <c:v>303227</c:v>
                </c:pt>
                <c:pt idx="19">
                  <c:v>274099</c:v>
                </c:pt>
                <c:pt idx="20">
                  <c:v>240100</c:v>
                </c:pt>
                <c:pt idx="21">
                  <c:v>211033</c:v>
                </c:pt>
                <c:pt idx="22">
                  <c:v>187627</c:v>
                </c:pt>
                <c:pt idx="23">
                  <c:v>173784</c:v>
                </c:pt>
                <c:pt idx="24">
                  <c:v>167716</c:v>
                </c:pt>
                <c:pt idx="25">
                  <c:v>162432</c:v>
                </c:pt>
                <c:pt idx="26">
                  <c:v>156823</c:v>
                </c:pt>
                <c:pt idx="27">
                  <c:v>156858</c:v>
                </c:pt>
                <c:pt idx="28">
                  <c:v>163599</c:v>
                </c:pt>
                <c:pt idx="29">
                  <c:v>175398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AA-4D96-A34A-68DA2577D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7317535"/>
        <c:axId val="1601119775"/>
      </c:scatterChart>
      <c:valAx>
        <c:axId val="1047317535"/>
        <c:scaling>
          <c:orientation val="minMax"/>
          <c:min val="40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P(t)</a:t>
                </a:r>
              </a:p>
            </c:rich>
          </c:tx>
          <c:layout>
            <c:manualLayout>
              <c:xMode val="edge"/>
              <c:yMode val="edge"/>
              <c:x val="0.52020060236554122"/>
              <c:y val="0.859873212544767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\ ###\ ###\ ##0;\-#\ ###\ ###\ ##0;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01119775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valAx>
        <c:axId val="160111977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∆P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7317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∆Px P  (1951-1962)</a:t>
            </a:r>
          </a:p>
        </c:rich>
      </c:tx>
      <c:layout>
        <c:manualLayout>
          <c:xMode val="edge"/>
          <c:yMode val="edge"/>
          <c:x val="0.39255207363137989"/>
          <c:y val="6.2247072057169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9369252271508722"/>
          <c:y val="0.1885198173757692"/>
          <c:w val="0.72493941382327209"/>
          <c:h val="0.5476928404782736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76876756133423E-2"/>
                  <c:y val="0.2470759820592603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Planilha1!$C$9:$C$25</c:f>
              <c:numCache>
                <c:formatCode>#\ ###\ ###\ ##0;\-#\ ###\ ###\ ##0;0</c:formatCode>
                <c:ptCount val="17"/>
                <c:pt idx="0">
                  <c:v>8595064</c:v>
                </c:pt>
                <c:pt idx="1">
                  <c:v>8782177</c:v>
                </c:pt>
                <c:pt idx="2">
                  <c:v>8970121</c:v>
                </c:pt>
                <c:pt idx="3">
                  <c:v>9165700</c:v>
                </c:pt>
                <c:pt idx="4">
                  <c:v>9371781</c:v>
                </c:pt>
                <c:pt idx="5">
                  <c:v>9587459</c:v>
                </c:pt>
                <c:pt idx="6">
                  <c:v>9808595</c:v>
                </c:pt>
                <c:pt idx="7">
                  <c:v>10028799</c:v>
                </c:pt>
                <c:pt idx="8">
                  <c:v>10242070</c:v>
                </c:pt>
                <c:pt idx="9">
                  <c:v>10445836</c:v>
                </c:pt>
                <c:pt idx="10">
                  <c:v>10643420</c:v>
                </c:pt>
                <c:pt idx="11">
                  <c:v>10845179</c:v>
                </c:pt>
                <c:pt idx="12">
                  <c:v>11065419</c:v>
                </c:pt>
                <c:pt idx="13">
                  <c:v>11313186</c:v>
                </c:pt>
                <c:pt idx="14">
                  <c:v>11593402</c:v>
                </c:pt>
                <c:pt idx="15">
                  <c:v>11899644</c:v>
                </c:pt>
                <c:pt idx="16">
                  <c:v>12215704</c:v>
                </c:pt>
              </c:numCache>
            </c:numRef>
          </c:xVal>
          <c:yVal>
            <c:numRef>
              <c:f>Planilha1!$D$9:$D$25</c:f>
              <c:numCache>
                <c:formatCode>_(* #,##0_);_(* \(#,##0\);_(* "-"??_);_(@_)</c:formatCode>
                <c:ptCount val="17"/>
                <c:pt idx="0">
                  <c:v>196840</c:v>
                </c:pt>
                <c:pt idx="1">
                  <c:v>187113</c:v>
                </c:pt>
                <c:pt idx="2">
                  <c:v>187944</c:v>
                </c:pt>
                <c:pt idx="3">
                  <c:v>195579</c:v>
                </c:pt>
                <c:pt idx="4">
                  <c:v>206081</c:v>
                </c:pt>
                <c:pt idx="5">
                  <c:v>215678</c:v>
                </c:pt>
                <c:pt idx="6">
                  <c:v>221136</c:v>
                </c:pt>
                <c:pt idx="7">
                  <c:v>220204</c:v>
                </c:pt>
                <c:pt idx="8">
                  <c:v>213271</c:v>
                </c:pt>
                <c:pt idx="9">
                  <c:v>203766</c:v>
                </c:pt>
                <c:pt idx="10">
                  <c:v>197584</c:v>
                </c:pt>
                <c:pt idx="11">
                  <c:v>201759</c:v>
                </c:pt>
                <c:pt idx="12">
                  <c:v>220240</c:v>
                </c:pt>
                <c:pt idx="13">
                  <c:v>247767</c:v>
                </c:pt>
                <c:pt idx="14">
                  <c:v>280216</c:v>
                </c:pt>
                <c:pt idx="15">
                  <c:v>306242</c:v>
                </c:pt>
                <c:pt idx="16">
                  <c:v>316060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5A-44CC-8189-9E8498F78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683728"/>
        <c:axId val="1698867328"/>
      </c:scatterChart>
      <c:valAx>
        <c:axId val="1834683728"/>
        <c:scaling>
          <c:orientation val="minMax"/>
          <c:min val="80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P(t)</a:t>
                </a:r>
              </a:p>
            </c:rich>
          </c:tx>
          <c:layout>
            <c:manualLayout>
              <c:xMode val="edge"/>
              <c:yMode val="edge"/>
              <c:x val="0.48877687468662495"/>
              <c:y val="0.849618871170515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\ ###\ ###\ ##0;\-#\ ###\ ###\ ##0;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98867328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valAx>
        <c:axId val="1698867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∆P</a:t>
                </a:r>
              </a:p>
            </c:rich>
          </c:tx>
          <c:layout>
            <c:manualLayout>
              <c:xMode val="edge"/>
              <c:yMode val="edge"/>
              <c:x val="9.0496510430975643E-3"/>
              <c:y val="0.41660250152582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683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>
                <a:solidFill>
                  <a:srgbClr val="FF9801"/>
                </a:solidFill>
              </a:rPr>
              <a:t>Calibração</a:t>
            </a:r>
            <a:r>
              <a:rPr lang="pt-BR" b="1" baseline="0" dirty="0">
                <a:solidFill>
                  <a:srgbClr val="FF9801"/>
                </a:solidFill>
              </a:rPr>
              <a:t> (1951-1980</a:t>
            </a:r>
            <a:r>
              <a:rPr lang="pt-BR" baseline="0" dirty="0"/>
              <a:t>)</a:t>
            </a:r>
            <a:endParaRPr lang="pt-BR" dirty="0"/>
          </a:p>
        </c:rich>
      </c:tx>
      <c:layout>
        <c:manualLayout>
          <c:xMode val="edge"/>
          <c:yMode val="edge"/>
          <c:x val="0.31783883164708648"/>
          <c:y val="4.2129892762283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Modelo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Planilha1!$S$6:$S$36</c:f>
              <c:numCache>
                <c:formatCode>General</c:formatCode>
                <c:ptCount val="3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</c:numCache>
            </c:numRef>
          </c:xVal>
          <c:yVal>
            <c:numRef>
              <c:f>Planilha1!$T$6:$T$36</c:f>
              <c:numCache>
                <c:formatCode>#\ ###\ ###\ ##0;\-#\ ###\ ###\ ##0;0</c:formatCode>
                <c:ptCount val="31"/>
                <c:pt idx="0">
                  <c:v>8177348</c:v>
                </c:pt>
                <c:pt idx="1">
                  <c:v>8359518.8049450126</c:v>
                </c:pt>
                <c:pt idx="2">
                  <c:v>8544402.8772902396</c:v>
                </c:pt>
                <c:pt idx="3">
                  <c:v>8731980.6901457906</c:v>
                </c:pt>
                <c:pt idx="4">
                  <c:v>8922229.7833851557</c:v>
                </c:pt>
                <c:pt idx="5">
                  <c:v>9115124.7105856761</c:v>
                </c:pt>
                <c:pt idx="6">
                  <c:v>9310636.9911814537</c:v>
                </c:pt>
                <c:pt idx="7">
                  <c:v>9508735.0682040639</c:v>
                </c:pt>
                <c:pt idx="8">
                  <c:v>9709384.2719789539</c:v>
                </c:pt>
                <c:pt idx="9">
                  <c:v>9912546.790135324</c:v>
                </c:pt>
                <c:pt idx="10">
                  <c:v>10118181.644274695</c:v>
                </c:pt>
                <c:pt idx="11">
                  <c:v>10326244.673628019</c:v>
                </c:pt>
                <c:pt idx="12">
                  <c:v>10536688.526013246</c:v>
                </c:pt>
                <c:pt idx="13">
                  <c:v>10749462.656384544</c:v>
                </c:pt>
                <c:pt idx="14">
                  <c:v>10964513.333241012</c:v>
                </c:pt>
                <c:pt idx="15">
                  <c:v>11181783.653136676</c:v>
                </c:pt>
                <c:pt idx="16">
                  <c:v>11401213.56350499</c:v>
                </c:pt>
                <c:pt idx="17">
                  <c:v>11622739.893979909</c:v>
                </c:pt>
                <c:pt idx="18">
                  <c:v>11846296.396362143</c:v>
                </c:pt>
                <c:pt idx="19">
                  <c:v>12071813.793343488</c:v>
                </c:pt>
                <c:pt idx="20">
                  <c:v>12299219.836064361</c:v>
                </c:pt>
                <c:pt idx="21">
                  <c:v>12528439.370540019</c:v>
                </c:pt>
                <c:pt idx="22">
                  <c:v>12759394.412949745</c:v>
                </c:pt>
                <c:pt idx="23">
                  <c:v>12992004.233740631</c:v>
                </c:pt>
                <c:pt idx="24">
                  <c:v>13226185.450453905</c:v>
                </c:pt>
                <c:pt idx="25">
                  <c:v>13461852.129137235</c:v>
                </c:pt>
                <c:pt idx="26">
                  <c:v>13698915.894161474</c:v>
                </c:pt>
                <c:pt idx="27">
                  <c:v>13937286.046215236</c:v>
                </c:pt>
                <c:pt idx="28">
                  <c:v>14176869.688205719</c:v>
                </c:pt>
                <c:pt idx="29">
                  <c:v>14417571.858749919</c:v>
                </c:pt>
                <c:pt idx="30">
                  <c:v>14659295.672896951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33-4223-80EC-C850B4583E76}"/>
            </c:ext>
          </c:extLst>
        </c:ser>
        <c:ser>
          <c:idx val="1"/>
          <c:order val="1"/>
          <c:tx>
            <c:v>Reais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Planilha1!$S$6:$S$36</c:f>
              <c:numCache>
                <c:formatCode>General</c:formatCode>
                <c:ptCount val="3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</c:numCache>
            </c:numRef>
          </c:xVal>
          <c:yVal>
            <c:numRef>
              <c:f>Planilha1!$C$7:$C$37</c:f>
              <c:numCache>
                <c:formatCode>#\ ###\ ###\ ##0;\-#\ ###\ ###\ ##0;0</c:formatCode>
                <c:ptCount val="31"/>
                <c:pt idx="0">
                  <c:v>8177348</c:v>
                </c:pt>
                <c:pt idx="1">
                  <c:v>8398224</c:v>
                </c:pt>
                <c:pt idx="2">
                  <c:v>8595064</c:v>
                </c:pt>
                <c:pt idx="3">
                  <c:v>8782177</c:v>
                </c:pt>
                <c:pt idx="4">
                  <c:v>8970121</c:v>
                </c:pt>
                <c:pt idx="5">
                  <c:v>9165700</c:v>
                </c:pt>
                <c:pt idx="6">
                  <c:v>9371781</c:v>
                </c:pt>
                <c:pt idx="7">
                  <c:v>9587459</c:v>
                </c:pt>
                <c:pt idx="8">
                  <c:v>9808595</c:v>
                </c:pt>
                <c:pt idx="9">
                  <c:v>10028799</c:v>
                </c:pt>
                <c:pt idx="10">
                  <c:v>10242070</c:v>
                </c:pt>
                <c:pt idx="11">
                  <c:v>10445836</c:v>
                </c:pt>
                <c:pt idx="12">
                  <c:v>10643420</c:v>
                </c:pt>
                <c:pt idx="13">
                  <c:v>10845179</c:v>
                </c:pt>
                <c:pt idx="14">
                  <c:v>11065419</c:v>
                </c:pt>
                <c:pt idx="15">
                  <c:v>11313186</c:v>
                </c:pt>
                <c:pt idx="16">
                  <c:v>11593402</c:v>
                </c:pt>
                <c:pt idx="17">
                  <c:v>11899644</c:v>
                </c:pt>
                <c:pt idx="18">
                  <c:v>12215704</c:v>
                </c:pt>
                <c:pt idx="19">
                  <c:v>12518931</c:v>
                </c:pt>
                <c:pt idx="20">
                  <c:v>12793030</c:v>
                </c:pt>
                <c:pt idx="21">
                  <c:v>13033130</c:v>
                </c:pt>
                <c:pt idx="22">
                  <c:v>13244163</c:v>
                </c:pt>
                <c:pt idx="23">
                  <c:v>13431790</c:v>
                </c:pt>
                <c:pt idx="24">
                  <c:v>13605574</c:v>
                </c:pt>
                <c:pt idx="25">
                  <c:v>13773290</c:v>
                </c:pt>
                <c:pt idx="26">
                  <c:v>13935722</c:v>
                </c:pt>
                <c:pt idx="27">
                  <c:v>14092545</c:v>
                </c:pt>
                <c:pt idx="28">
                  <c:v>14249403</c:v>
                </c:pt>
                <c:pt idx="29">
                  <c:v>14413002</c:v>
                </c:pt>
                <c:pt idx="30">
                  <c:v>14588400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33-4223-80EC-C850B4583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836160"/>
        <c:axId val="1698854016"/>
      </c:scatterChart>
      <c:valAx>
        <c:axId val="180883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Anos</a:t>
                </a:r>
              </a:p>
            </c:rich>
          </c:tx>
          <c:layout>
            <c:manualLayout>
              <c:xMode val="edge"/>
              <c:yMode val="edge"/>
              <c:x val="0.45967301773612002"/>
              <c:y val="0.87768943117816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98854016"/>
        <c:crosses val="autoZero"/>
        <c:crossBetween val="midCat"/>
      </c:valAx>
      <c:valAx>
        <c:axId val="169885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População</a:t>
                </a:r>
              </a:p>
            </c:rich>
          </c:tx>
          <c:layout>
            <c:manualLayout>
              <c:xMode val="edge"/>
              <c:yMode val="edge"/>
              <c:x val="3.0523763306896885E-2"/>
              <c:y val="0.323469344628304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\ ###\ ###\ ##0;\-#\ ###\ ###\ ##0;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8836160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Logístico</a:t>
            </a:r>
            <a:r>
              <a:rPr lang="en-US" baseline="0"/>
              <a:t> x Real (1980-2020)</a:t>
            </a:r>
            <a:endParaRPr lang="en-US"/>
          </a:p>
        </c:rich>
      </c:tx>
      <c:layout>
        <c:manualLayout>
          <c:xMode val="edge"/>
          <c:yMode val="edge"/>
          <c:x val="0.2876962441847733"/>
          <c:y val="3.27685004181493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Modelo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Planilha1!$AD$6:$AD$46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Planilha1!$AE$6:$AE$45</c:f>
              <c:numCache>
                <c:formatCode>#\ ###\ ###\ ##0;\-#\ ###\ ###\ ##0;0</c:formatCode>
                <c:ptCount val="40"/>
                <c:pt idx="0">
                  <c:v>14588400</c:v>
                </c:pt>
                <c:pt idx="1">
                  <c:v>14827348.296051219</c:v>
                </c:pt>
                <c:pt idx="2">
                  <c:v>15067023.894076616</c:v>
                </c:pt>
                <c:pt idx="3">
                  <c:v>15307325.83473761</c:v>
                </c:pt>
                <c:pt idx="4">
                  <c:v>15548152.019599585</c:v>
                </c:pt>
                <c:pt idx="5">
                  <c:v>15789399.381582497</c:v>
                </c:pt>
                <c:pt idx="6">
                  <c:v>16030964.059116071</c:v>
                </c:pt>
                <c:pt idx="7">
                  <c:v>16272741.573384147</c:v>
                </c:pt>
                <c:pt idx="8">
                  <c:v>16514627.008022537</c:v>
                </c:pt>
                <c:pt idx="9">
                  <c:v>16756515.190618465</c:v>
                </c:pt>
                <c:pt idx="10">
                  <c:v>16998300.875347316</c:v>
                </c:pt>
                <c:pt idx="11">
                  <c:v>17239878.926074311</c:v>
                </c:pt>
                <c:pt idx="12">
                  <c:v>17481144.499244779</c:v>
                </c:pt>
                <c:pt idx="13">
                  <c:v>17721993.225887056</c:v>
                </c:pt>
                <c:pt idx="14">
                  <c:v>17962321.392056748</c:v>
                </c:pt>
                <c:pt idx="15">
                  <c:v>18202026.117059909</c:v>
                </c:pt>
                <c:pt idx="16">
                  <c:v>18441005.528805833</c:v>
                </c:pt>
                <c:pt idx="17">
                  <c:v>18679158.935657229</c:v>
                </c:pt>
                <c:pt idx="18">
                  <c:v>18916386.994166601</c:v>
                </c:pt>
                <c:pt idx="19">
                  <c:v>19152591.87211233</c:v>
                </c:pt>
                <c:pt idx="20">
                  <c:v>19387677.406276193</c:v>
                </c:pt>
                <c:pt idx="21">
                  <c:v>19621549.254435424</c:v>
                </c:pt>
                <c:pt idx="22">
                  <c:v>19854115.041076791</c:v>
                </c:pt>
                <c:pt idx="23">
                  <c:v>20085284.496377055</c:v>
                </c:pt>
                <c:pt idx="24">
                  <c:v>20314969.588033535</c:v>
                </c:pt>
                <c:pt idx="25">
                  <c:v>20543084.645569533</c:v>
                </c:pt>
                <c:pt idx="26">
                  <c:v>20769546.476782326</c:v>
                </c:pt>
                <c:pt idx="27">
                  <c:v>20994274.47604524</c:v>
                </c:pt>
                <c:pt idx="28">
                  <c:v>21217190.724220343</c:v>
                </c:pt>
                <c:pt idx="29">
                  <c:v>21438220.079983491</c:v>
                </c:pt>
                <c:pt idx="30">
                  <c:v>21657290.262409002</c:v>
                </c:pt>
                <c:pt idx="31">
                  <c:v>21874331.924706411</c:v>
                </c:pt>
                <c:pt idx="32">
                  <c:v>22089278.719046507</c:v>
                </c:pt>
                <c:pt idx="33">
                  <c:v>22302067.352457531</c:v>
                </c:pt>
                <c:pt idx="34">
                  <c:v>22512637.633815095</c:v>
                </c:pt>
                <c:pt idx="35">
                  <c:v>22720932.511990435</c:v>
                </c:pt>
                <c:pt idx="36">
                  <c:v>22926898.105261058</c:v>
                </c:pt>
                <c:pt idx="37">
                  <c:v>23130483.722125217</c:v>
                </c:pt>
                <c:pt idx="38">
                  <c:v>23331641.873696961</c:v>
                </c:pt>
                <c:pt idx="39">
                  <c:v>23530328.277891379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98-4638-8ECB-AE34F1315CD5}"/>
            </c:ext>
          </c:extLst>
        </c:ser>
        <c:ser>
          <c:idx val="1"/>
          <c:order val="1"/>
          <c:tx>
            <c:v>Reais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Planilha1!$AD$6:$AD$46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Planilha1!$G$6:$G$45</c:f>
              <c:numCache>
                <c:formatCode>General</c:formatCode>
                <c:ptCount val="40"/>
                <c:pt idx="0">
                  <c:v>14692000</c:v>
                </c:pt>
                <c:pt idx="1">
                  <c:v>14927000</c:v>
                </c:pt>
                <c:pt idx="2">
                  <c:v>15178000</c:v>
                </c:pt>
                <c:pt idx="3">
                  <c:v>15369000</c:v>
                </c:pt>
                <c:pt idx="4">
                  <c:v>15544000</c:v>
                </c:pt>
                <c:pt idx="5">
                  <c:v>15758000</c:v>
                </c:pt>
                <c:pt idx="6">
                  <c:v>16018400</c:v>
                </c:pt>
                <c:pt idx="7">
                  <c:v>16263900</c:v>
                </c:pt>
                <c:pt idx="8">
                  <c:v>16532200</c:v>
                </c:pt>
                <c:pt idx="9">
                  <c:v>16814400</c:v>
                </c:pt>
                <c:pt idx="10">
                  <c:v>17065100</c:v>
                </c:pt>
                <c:pt idx="11">
                  <c:v>17284000</c:v>
                </c:pt>
                <c:pt idx="12">
                  <c:v>17495000</c:v>
                </c:pt>
                <c:pt idx="13">
                  <c:v>17667000</c:v>
                </c:pt>
                <c:pt idx="14">
                  <c:v>17855000</c:v>
                </c:pt>
                <c:pt idx="15">
                  <c:v>18072000</c:v>
                </c:pt>
                <c:pt idx="16">
                  <c:v>18311000</c:v>
                </c:pt>
                <c:pt idx="17">
                  <c:v>18517000</c:v>
                </c:pt>
                <c:pt idx="18">
                  <c:v>18711000</c:v>
                </c:pt>
                <c:pt idx="19">
                  <c:v>18926000</c:v>
                </c:pt>
                <c:pt idx="20">
                  <c:v>19153000</c:v>
                </c:pt>
                <c:pt idx="21">
                  <c:v>19413000</c:v>
                </c:pt>
                <c:pt idx="22">
                  <c:v>19651400</c:v>
                </c:pt>
                <c:pt idx="23">
                  <c:v>19895400</c:v>
                </c:pt>
                <c:pt idx="24">
                  <c:v>20127400</c:v>
                </c:pt>
                <c:pt idx="25">
                  <c:v>20394800</c:v>
                </c:pt>
                <c:pt idx="26">
                  <c:v>20697900</c:v>
                </c:pt>
                <c:pt idx="27">
                  <c:v>20827600</c:v>
                </c:pt>
                <c:pt idx="28">
                  <c:v>21249200</c:v>
                </c:pt>
                <c:pt idx="29">
                  <c:v>21691700</c:v>
                </c:pt>
                <c:pt idx="30">
                  <c:v>22031750</c:v>
                </c:pt>
                <c:pt idx="31">
                  <c:v>22340024</c:v>
                </c:pt>
                <c:pt idx="32">
                  <c:v>22733465</c:v>
                </c:pt>
                <c:pt idx="33">
                  <c:v>23128129</c:v>
                </c:pt>
                <c:pt idx="34">
                  <c:v>23475686</c:v>
                </c:pt>
                <c:pt idx="35">
                  <c:v>23815995</c:v>
                </c:pt>
                <c:pt idx="36">
                  <c:v>24190907</c:v>
                </c:pt>
                <c:pt idx="37">
                  <c:v>24601860</c:v>
                </c:pt>
                <c:pt idx="38">
                  <c:v>24982688</c:v>
                </c:pt>
                <c:pt idx="39">
                  <c:v>25364307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98-4638-8ECB-AE34F1315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0823056"/>
        <c:axId val="1554850304"/>
      </c:scatterChart>
      <c:valAx>
        <c:axId val="185082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Anos</a:t>
                </a:r>
              </a:p>
            </c:rich>
          </c:tx>
          <c:layout>
            <c:manualLayout>
              <c:xMode val="edge"/>
              <c:yMode val="edge"/>
              <c:x val="0.46963131854092066"/>
              <c:y val="0.87732817488781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54850304"/>
        <c:crosses val="autoZero"/>
        <c:crossBetween val="midCat"/>
      </c:valAx>
      <c:valAx>
        <c:axId val="155485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População</a:t>
                </a:r>
              </a:p>
            </c:rich>
          </c:tx>
          <c:layout>
            <c:manualLayout>
              <c:xMode val="edge"/>
              <c:yMode val="edge"/>
              <c:x val="3.0562293699048258E-2"/>
              <c:y val="0.355904358409738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\ ###\ ###\ ##0;\-#\ ###\ ###\ ##0;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082305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83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954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2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03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6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78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5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53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3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72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48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5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8762034" y="4472723"/>
            <a:ext cx="387637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h.gov.a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799" y="1753109"/>
            <a:ext cx="6177579" cy="1062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Projeto 1 – Dinâmica Populacional</a:t>
            </a:r>
            <a:br>
              <a:rPr lang="pt-BR" sz="2600" dirty="0"/>
            </a:br>
            <a:r>
              <a:rPr lang="pt-BR" sz="1600" dirty="0"/>
              <a:t>Modelagem e Simulação do Mundo Físico</a:t>
            </a:r>
            <a:endParaRPr sz="2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7F71C5-C7A6-462E-9644-E75747001501}"/>
              </a:ext>
            </a:extLst>
          </p:cNvPr>
          <p:cNvSpPr txBox="1"/>
          <p:nvPr/>
        </p:nvSpPr>
        <p:spPr>
          <a:xfrm>
            <a:off x="4292302" y="4260029"/>
            <a:ext cx="4807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Condensed"/>
              </a:rPr>
              <a:t>Modelo de Crescimento para a População da Austrália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17654F-0342-4F2F-ACEC-374C0505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5" y="4515058"/>
            <a:ext cx="1052402" cy="408332"/>
          </a:xfrm>
          <a:prstGeom prst="rect">
            <a:avLst/>
          </a:prstGeom>
        </p:spPr>
      </p:pic>
      <p:sp>
        <p:nvSpPr>
          <p:cNvPr id="6" name="Google Shape;184;p11">
            <a:extLst>
              <a:ext uri="{FF2B5EF4-FFF2-40B4-BE49-F238E27FC236}">
                <a16:creationId xmlns:a16="http://schemas.microsoft.com/office/drawing/2014/main" id="{1EDB0556-468C-4E0E-A59E-64B41BFE38C3}"/>
              </a:ext>
            </a:extLst>
          </p:cNvPr>
          <p:cNvSpPr txBox="1">
            <a:spLocks/>
          </p:cNvSpPr>
          <p:nvPr/>
        </p:nvSpPr>
        <p:spPr>
          <a:xfrm>
            <a:off x="685799" y="2815797"/>
            <a:ext cx="6629401" cy="68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pt-BR" sz="1200" dirty="0"/>
              <a:t>Grupo T-19:</a:t>
            </a:r>
            <a:br>
              <a:rPr lang="pt-BR" sz="1200" dirty="0"/>
            </a:br>
            <a:r>
              <a:rPr lang="pt-BR" sz="1200" dirty="0"/>
              <a:t>Letícia </a:t>
            </a:r>
            <a:r>
              <a:rPr lang="pt-BR" sz="1200" dirty="0" err="1"/>
              <a:t>Coêlho</a:t>
            </a:r>
            <a:r>
              <a:rPr lang="pt-BR" sz="1200" dirty="0"/>
              <a:t> Barbosa</a:t>
            </a:r>
            <a:br>
              <a:rPr lang="pt-BR" sz="1200" dirty="0"/>
            </a:br>
            <a:r>
              <a:rPr lang="pt-BR" sz="1200" dirty="0" err="1"/>
              <a:t>Lister</a:t>
            </a:r>
            <a:r>
              <a:rPr lang="pt-BR" sz="1200" dirty="0"/>
              <a:t> </a:t>
            </a:r>
            <a:r>
              <a:rPr lang="pt-BR" sz="1200" dirty="0" err="1"/>
              <a:t>Ogusuku</a:t>
            </a:r>
            <a:r>
              <a:rPr lang="pt-BR" sz="1200" dirty="0"/>
              <a:t> Ribeiro</a:t>
            </a:r>
          </a:p>
        </p:txBody>
      </p:sp>
    </p:spTree>
  </p:cSld>
  <p:clrMapOvr>
    <a:masterClrMapping/>
  </p:clrMapOvr>
  <p:transition advTm="143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02636" y="1772824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-102637" y="2597028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-102638" y="342123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unded Rectangle 23"/>
          <p:cNvSpPr/>
          <p:nvPr/>
        </p:nvSpPr>
        <p:spPr>
          <a:xfrm>
            <a:off x="-102639" y="4245436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-102640" y="948619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-102636" y="2597028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-102641" y="177282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585976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410180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111336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2746384"/>
            <a:ext cx="14742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Desenvolvimento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1937569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BAE0CF-8975-4028-856D-FBF097A55608}"/>
              </a:ext>
            </a:extLst>
          </p:cNvPr>
          <p:cNvSpPr txBox="1"/>
          <p:nvPr/>
        </p:nvSpPr>
        <p:spPr>
          <a:xfrm>
            <a:off x="2320809" y="130057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F5378"/>
                </a:solidFill>
              </a:rPr>
              <a:t>Extrapolando o Gráfico (1980-2020)</a:t>
            </a:r>
          </a:p>
        </p:txBody>
      </p:sp>
      <p:graphicFrame>
        <p:nvGraphicFramePr>
          <p:cNvPr id="34" name="Gráfico 33">
            <a:extLst>
              <a:ext uri="{FF2B5EF4-FFF2-40B4-BE49-F238E27FC236}">
                <a16:creationId xmlns:a16="http://schemas.microsoft.com/office/drawing/2014/main" id="{FFC76138-A212-499E-ACEB-D880EF29C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041177"/>
              </p:ext>
            </p:extLst>
          </p:nvPr>
        </p:nvGraphicFramePr>
        <p:xfrm>
          <a:off x="2839794" y="1945161"/>
          <a:ext cx="4913394" cy="306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6E624FB-AA92-43F5-BC2B-0FBA67A20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023" y="1212078"/>
            <a:ext cx="2254250" cy="381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03B09E-D55B-4EB1-B0BC-9455FC0F5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16615F0-4CA2-44CF-9F5C-D1CEB4F44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379" y="1058825"/>
            <a:ext cx="3090789" cy="6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62027"/>
      </p:ext>
    </p:extLst>
  </p:cSld>
  <p:clrMapOvr>
    <a:masterClrMapping/>
  </p:clrMapOvr>
  <p:transition advTm="22037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02636" y="1772824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-102637" y="2597028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-102638" y="342123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unded Rectangle 23"/>
          <p:cNvSpPr/>
          <p:nvPr/>
        </p:nvSpPr>
        <p:spPr>
          <a:xfrm>
            <a:off x="-102639" y="4245436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-102640" y="948619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-102636" y="2597028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-102641" y="177282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585976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2636" y="4410180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111336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2746384"/>
            <a:ext cx="14742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Desenvolvimento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1937569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BAE0CF-8975-4028-856D-FBF097A55608}"/>
              </a:ext>
            </a:extLst>
          </p:cNvPr>
          <p:cNvSpPr txBox="1"/>
          <p:nvPr/>
        </p:nvSpPr>
        <p:spPr>
          <a:xfrm>
            <a:off x="2271627" y="198162"/>
            <a:ext cx="669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F5378"/>
                </a:solidFill>
              </a:rPr>
              <a:t>O modelo responde as questões propostas?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59ADB0-EBD1-49DD-A6D3-4482E0063A03}"/>
              </a:ext>
            </a:extLst>
          </p:cNvPr>
          <p:cNvSpPr/>
          <p:nvPr/>
        </p:nvSpPr>
        <p:spPr>
          <a:xfrm>
            <a:off x="1679504" y="1184670"/>
            <a:ext cx="7180185" cy="2455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07000"/>
              </a:lnSpc>
            </a:pP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 a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estimada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para o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2020?</a:t>
            </a:r>
            <a:endParaRPr lang="pt-BR" sz="1200" b="1" dirty="0">
              <a:solidFill>
                <a:srgbClr val="FF980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>
              <a:lnSpc>
                <a:spcPct val="107000"/>
              </a:lnSpc>
            </a:pP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prevista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nosso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é de 23.737.912  de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australianos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enquanto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que a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real neste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foi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25.364.307 .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seja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um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erro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6,4%;</a:t>
            </a:r>
          </a:p>
          <a:p>
            <a:pPr marL="714375">
              <a:lnSpc>
                <a:spcPct val="107000"/>
              </a:lnSpc>
            </a:pPr>
            <a:endParaRPr lang="pt-BR" sz="1200" b="1" dirty="0">
              <a:solidFill>
                <a:srgbClr val="3F537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</a:pP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 a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prevista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para o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2050?</a:t>
            </a:r>
            <a:endParaRPr lang="pt-BR" sz="1200" b="1" dirty="0">
              <a:solidFill>
                <a:srgbClr val="FF980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>
              <a:lnSpc>
                <a:spcPct val="107000"/>
              </a:lnSpc>
            </a:pP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nossa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projeção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é de 28.748.205 versus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35.900.000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previstos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site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https://www.aph.gov.au/</a:t>
            </a:r>
            <a:endParaRPr lang="pt-BR" sz="1200" b="1" dirty="0">
              <a:solidFill>
                <a:srgbClr val="3F537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</a:pPr>
            <a:endParaRPr lang="en-US" sz="1200" b="1" dirty="0">
              <a:solidFill>
                <a:srgbClr val="FF9802"/>
              </a:solidFill>
              <a:latin typeface="Calibri" panose="020F05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>
              <a:lnSpc>
                <a:spcPct val="107000"/>
              </a:lnSpc>
            </a:pP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 a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err="1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</a:t>
            </a: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marL="457200" lvl="1">
              <a:lnSpc>
                <a:spcPct val="107000"/>
              </a:lnSpc>
            </a:pPr>
            <a:r>
              <a:rPr lang="en-US" sz="1200" b="1" dirty="0">
                <a:solidFill>
                  <a:srgbClr val="FF9802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pt-BR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capacidade suporte, com resultado de 33.400.000 milhões</a:t>
            </a:r>
            <a:r>
              <a:rPr lang="en-US" sz="1200" b="1" dirty="0">
                <a:solidFill>
                  <a:srgbClr val="3F5378"/>
                </a:solidFill>
                <a:latin typeface="Calibri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200" b="1" dirty="0">
              <a:solidFill>
                <a:srgbClr val="FF9802"/>
              </a:solidFill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457200" lvl="1">
              <a:lnSpc>
                <a:spcPct val="107000"/>
              </a:lnSpc>
            </a:pPr>
            <a:endParaRPr lang="en-US" sz="1200" b="1" dirty="0">
              <a:solidFill>
                <a:srgbClr val="FF9802"/>
              </a:solidFill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714375" algn="just">
              <a:lnSpc>
                <a:spcPct val="107000"/>
              </a:lnSpc>
              <a:spcAft>
                <a:spcPts val="800"/>
              </a:spcAft>
            </a:pPr>
            <a:endParaRPr lang="en-US" sz="1200" b="1" dirty="0">
              <a:solidFill>
                <a:srgbClr val="3F5378"/>
              </a:solidFill>
              <a:latin typeface="Calibri" panose="020F05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845790-5AEA-4E5B-887A-12EE510F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7090"/>
      </p:ext>
    </p:extLst>
  </p:cSld>
  <p:clrMapOvr>
    <a:masterClrMapping/>
  </p:clrMapOvr>
  <p:transition advTm="56588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</a:t>
            </a:r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62E6B6A-A2D0-4F83-B922-837ABFE5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79949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3618"/>
      </p:ext>
    </p:extLst>
  </p:cSld>
  <p:clrMapOvr>
    <a:masterClrMapping/>
  </p:clrMapOvr>
  <p:transition advTm="1148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02636" y="1772824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-102637" y="2597028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-102638" y="342123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unded Rectangle 23"/>
          <p:cNvSpPr/>
          <p:nvPr/>
        </p:nvSpPr>
        <p:spPr>
          <a:xfrm>
            <a:off x="-102639" y="4245436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-102640" y="948619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-102641" y="177282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-102641" y="3421232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ounded Rectangle 13"/>
          <p:cNvSpPr/>
          <p:nvPr/>
        </p:nvSpPr>
        <p:spPr>
          <a:xfrm>
            <a:off x="-102642" y="2597025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51323" y="4410180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" y="111336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1937569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669440"/>
            <a:ext cx="12129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Implementação do Modelo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3559044"/>
            <a:ext cx="1474238" cy="3308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55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147A0D-8B9A-49E7-9297-A98D0AA75842}"/>
              </a:ext>
            </a:extLst>
          </p:cNvPr>
          <p:cNvSpPr txBox="1"/>
          <p:nvPr/>
        </p:nvSpPr>
        <p:spPr>
          <a:xfrm>
            <a:off x="3970127" y="258633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F5378"/>
                </a:solidFill>
              </a:rPr>
              <a:t>Considerações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FB85A4-5CA4-401C-B24E-2F35F342F90F}"/>
              </a:ext>
            </a:extLst>
          </p:cNvPr>
          <p:cNvSpPr txBox="1"/>
          <p:nvPr/>
        </p:nvSpPr>
        <p:spPr>
          <a:xfrm>
            <a:off x="1683287" y="1259577"/>
            <a:ext cx="635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Segunda Guerra Mundial (1939-1945).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Guerra do Vietnã (1962-1972) : </a:t>
            </a:r>
            <a:r>
              <a:rPr lang="pt-BR" dirty="0"/>
              <a:t>a guerra mais longa da Austrália.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56FE9-FAFE-4BD5-9510-0682EE722D06}"/>
              </a:ext>
            </a:extLst>
          </p:cNvPr>
          <p:cNvSpPr txBox="1"/>
          <p:nvPr/>
        </p:nvSpPr>
        <p:spPr>
          <a:xfrm>
            <a:off x="1683287" y="697041"/>
            <a:ext cx="25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801"/>
                </a:solidFill>
              </a:rPr>
              <a:t>Diminuição Populacional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A470C0-2353-4A7B-80CC-AEB3AE03964D}"/>
              </a:ext>
            </a:extLst>
          </p:cNvPr>
          <p:cNvSpPr txBox="1"/>
          <p:nvPr/>
        </p:nvSpPr>
        <p:spPr>
          <a:xfrm>
            <a:off x="1737815" y="2317933"/>
            <a:ext cx="244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801"/>
                </a:solidFill>
              </a:rPr>
              <a:t>Aumento Populacional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24AE8B-AFE7-46FF-B617-A54E3156110A}"/>
              </a:ext>
            </a:extLst>
          </p:cNvPr>
          <p:cNvSpPr txBox="1"/>
          <p:nvPr/>
        </p:nvSpPr>
        <p:spPr>
          <a:xfrm>
            <a:off x="1768950" y="2938843"/>
            <a:ext cx="69964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Crescimento durante a Grande recessão (2008-2009): </a:t>
            </a:r>
            <a:r>
              <a:rPr lang="pt-BR" dirty="0"/>
              <a:t>o boom de mineração.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Refugiados: </a:t>
            </a:r>
            <a:r>
              <a:rPr lang="pt-BR" dirty="0"/>
              <a:t>Assinou um acordo das Nações Unidas para aceitar refugiados.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Migração e Imigração: </a:t>
            </a:r>
            <a:r>
              <a:rPr lang="pt-BR" dirty="0"/>
              <a:t>Programa de Migração têm flutuado de acordo com as prioridades e considerações econômicas e políticas do governo da época.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857261-97AE-4D53-913D-77ED3D29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3909"/>
      </p:ext>
    </p:extLst>
  </p:cSld>
  <p:clrMapOvr>
    <a:masterClrMapping/>
  </p:clrMapOvr>
  <p:transition advTm="9774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</a:t>
            </a:r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6BF6DB-2B8F-4E3A-AB48-C221F743576A}"/>
              </a:ext>
            </a:extLst>
          </p:cNvPr>
          <p:cNvSpPr txBox="1"/>
          <p:nvPr/>
        </p:nvSpPr>
        <p:spPr>
          <a:xfrm>
            <a:off x="1559860" y="1536807"/>
            <a:ext cx="5839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https://www.aph.gov.au/About_Parliament/Parliamentary_Departments/Parliamentary_Library/pubs/BriefingBook43p/futurepopulation</a:t>
            </a:r>
          </a:p>
          <a:p>
            <a:endParaRPr lang="pt-BR" sz="1200" dirty="0"/>
          </a:p>
          <a:p>
            <a:r>
              <a:rPr lang="pt-BR" sz="1200" dirty="0"/>
              <a:t>https://www.abs.gov.au/statistics/people/population/population-projections-australia/latest-release</a:t>
            </a:r>
          </a:p>
          <a:p>
            <a:endParaRPr lang="pt-BR" sz="1200" dirty="0"/>
          </a:p>
          <a:p>
            <a:r>
              <a:rPr lang="pt-BR" sz="1200" dirty="0"/>
              <a:t>https://population.un.org/wpp/Download/Files/1_Indicators%20(Standard)/EXCEL_FILES/1_Population/WPP2019_POP_F01_1_TOTAL_POPULATION_BOTH_SEXES.xlsx</a:t>
            </a:r>
          </a:p>
          <a:p>
            <a:endParaRPr lang="pt-BR" sz="1200" dirty="0"/>
          </a:p>
          <a:p>
            <a:r>
              <a:rPr lang="pt-BR" sz="1200" dirty="0"/>
              <a:t>https://en.wikipedia.org/wiki/Military_history_of_Australia_during_World_War_II</a:t>
            </a:r>
          </a:p>
          <a:p>
            <a:endParaRPr lang="pt-BR" sz="1200" dirty="0"/>
          </a:p>
          <a:p>
            <a:r>
              <a:rPr lang="pt-BR" sz="1200" dirty="0"/>
              <a:t>https://en.wikipedia.org/wiki/Great_Recession_in_Oceania</a:t>
            </a:r>
          </a:p>
          <a:p>
            <a:endParaRPr lang="pt-BR" sz="1200" dirty="0"/>
          </a:p>
          <a:p>
            <a:r>
              <a:rPr lang="pt-BR" sz="1200" dirty="0"/>
              <a:t>http://www.migrationheritage.nsw.gov.au/exhibition/objectsthroughtime-history/1965-1990/index.html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8B8640-9544-4507-92D6-366AF661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79949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44394"/>
      </p:ext>
    </p:extLst>
  </p:cSld>
  <p:clrMapOvr>
    <a:masterClrMapping/>
  </p:clrMapOvr>
  <p:transition advTm="11558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Prévia : Austrália</a:t>
            </a:r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8D7C8EC9-4C39-4973-B899-A1BF5203D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69316"/>
            <a:ext cx="663727" cy="257526"/>
          </a:xfrm>
          <a:prstGeom prst="rect">
            <a:avLst/>
          </a:prstGeom>
        </p:spPr>
      </p:pic>
    </p:spTree>
  </p:cSld>
  <p:clrMapOvr>
    <a:masterClrMapping/>
  </p:clrMapOvr>
  <p:transition advTm="13835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7DC176-9867-4566-A6EC-01D6C6C73634}"/>
              </a:ext>
            </a:extLst>
          </p:cNvPr>
          <p:cNvSpPr txBox="1"/>
          <p:nvPr/>
        </p:nvSpPr>
        <p:spPr>
          <a:xfrm>
            <a:off x="2168886" y="104743"/>
            <a:ext cx="6149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F5378"/>
                </a:solidFill>
              </a:rPr>
              <a:t>O crescimento populacional da Austrália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531F87-9D1A-4756-8FCC-35A2BA48C4B2}"/>
              </a:ext>
            </a:extLst>
          </p:cNvPr>
          <p:cNvSpPr txBox="1"/>
          <p:nvPr/>
        </p:nvSpPr>
        <p:spPr>
          <a:xfrm>
            <a:off x="4274161" y="87397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Descrição dos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07D97B-C6DE-46A0-9B12-C05144399692}"/>
              </a:ext>
            </a:extLst>
          </p:cNvPr>
          <p:cNvSpPr txBox="1"/>
          <p:nvPr/>
        </p:nvSpPr>
        <p:spPr>
          <a:xfrm>
            <a:off x="3839353" y="1167704"/>
            <a:ext cx="285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B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anco de dados da ONU.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">
            <a:extLst>
              <a:ext uri="{FF2B5EF4-FFF2-40B4-BE49-F238E27FC236}">
                <a16:creationId xmlns:a16="http://schemas.microsoft.com/office/drawing/2014/main" id="{94D6BEA1-4463-46F7-BA57-6D58FAFB9FB1}"/>
              </a:ext>
            </a:extLst>
          </p:cNvPr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77F5D80B-26AA-4C6C-B23B-E608FB7AC70D}"/>
              </a:ext>
            </a:extLst>
          </p:cNvPr>
          <p:cNvSpPr/>
          <p:nvPr/>
        </p:nvSpPr>
        <p:spPr>
          <a:xfrm>
            <a:off x="-102636" y="948620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ABFE6EE8-A0C8-424D-8819-0C955111B710}"/>
              </a:ext>
            </a:extLst>
          </p:cNvPr>
          <p:cNvSpPr/>
          <p:nvPr/>
        </p:nvSpPr>
        <p:spPr>
          <a:xfrm>
            <a:off x="-118268" y="1766253"/>
            <a:ext cx="1315615" cy="606489"/>
          </a:xfrm>
          <a:prstGeom prst="roundRect">
            <a:avLst>
              <a:gd name="adj" fmla="val 18206"/>
            </a:avLst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C1F445A5-A127-4873-A2A8-71E35FE448B8}"/>
              </a:ext>
            </a:extLst>
          </p:cNvPr>
          <p:cNvSpPr/>
          <p:nvPr/>
        </p:nvSpPr>
        <p:spPr>
          <a:xfrm>
            <a:off x="-118265" y="3337053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1445C0-4E37-4C08-96ED-936A0CE4BCDC}"/>
              </a:ext>
            </a:extLst>
          </p:cNvPr>
          <p:cNvSpPr/>
          <p:nvPr/>
        </p:nvSpPr>
        <p:spPr>
          <a:xfrm>
            <a:off x="-118265" y="415115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7790407-2EAD-4133-A606-669B9274819F}"/>
              </a:ext>
            </a:extLst>
          </p:cNvPr>
          <p:cNvSpPr txBox="1"/>
          <p:nvPr/>
        </p:nvSpPr>
        <p:spPr>
          <a:xfrm>
            <a:off x="-48593" y="1947957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83B46B47-4415-4160-BF9A-113C5E1D4FC7}"/>
              </a:ext>
            </a:extLst>
          </p:cNvPr>
          <p:cNvSpPr txBox="1"/>
          <p:nvPr/>
        </p:nvSpPr>
        <p:spPr>
          <a:xfrm>
            <a:off x="-60704" y="3501797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BBBB296C-6854-43D9-98DA-F1289C410131}"/>
              </a:ext>
            </a:extLst>
          </p:cNvPr>
          <p:cNvSpPr txBox="1"/>
          <p:nvPr/>
        </p:nvSpPr>
        <p:spPr>
          <a:xfrm>
            <a:off x="-81779" y="4334106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6D4A09F0-E5ED-41B3-BFDB-BF211162AF02}"/>
              </a:ext>
            </a:extLst>
          </p:cNvPr>
          <p:cNvSpPr txBox="1"/>
          <p:nvPr/>
        </p:nvSpPr>
        <p:spPr>
          <a:xfrm>
            <a:off x="0" y="1086435"/>
            <a:ext cx="1474238" cy="3308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55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6ACD098B-D2CE-4937-A487-3C15B670B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059405"/>
              </p:ext>
            </p:extLst>
          </p:nvPr>
        </p:nvGraphicFramePr>
        <p:xfrm>
          <a:off x="2614198" y="1848963"/>
          <a:ext cx="5638442" cy="297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84FAA68E-E99B-4AB4-8793-269275E5D174}"/>
              </a:ext>
            </a:extLst>
          </p:cNvPr>
          <p:cNvSpPr/>
          <p:nvPr/>
        </p:nvSpPr>
        <p:spPr>
          <a:xfrm>
            <a:off x="-118267" y="2549886"/>
            <a:ext cx="1315615" cy="606489"/>
          </a:xfrm>
          <a:prstGeom prst="roundRect">
            <a:avLst>
              <a:gd name="adj" fmla="val 18206"/>
            </a:avLst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Desenvolvimento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678A5-5CB5-4965-B1FF-29B9C06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98164"/>
      </p:ext>
    </p:extLst>
  </p:cSld>
  <p:clrMapOvr>
    <a:masterClrMapping/>
  </p:clrMapOvr>
  <p:transition advTm="1625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68460" y="131607"/>
            <a:ext cx="58316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400" b="1" dirty="0">
                <a:solidFill>
                  <a:srgbClr val="3F5478"/>
                </a:solidFill>
                <a:latin typeface="+mn-lt"/>
                <a:ea typeface="Baghdad" charset="-78"/>
                <a:cs typeface="Baghdad" charset="-78"/>
              </a:rPr>
              <a:t>A variação da População</a:t>
            </a:r>
            <a:endParaRPr lang="pt-BR" sz="2000" b="1" dirty="0">
              <a:solidFill>
                <a:srgbClr val="3F5378"/>
              </a:solidFill>
              <a:latin typeface="+mn-lt"/>
              <a:ea typeface="Baghdad" charset="-78"/>
              <a:cs typeface="Baghdad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E2B369-DCAC-488D-8FCA-FD85629A2BD1}"/>
              </a:ext>
            </a:extLst>
          </p:cNvPr>
          <p:cNvSpPr txBox="1"/>
          <p:nvPr/>
        </p:nvSpPr>
        <p:spPr>
          <a:xfrm>
            <a:off x="4404722" y="69954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Descrição do gráfico</a:t>
            </a:r>
          </a:p>
        </p:txBody>
      </p:sp>
      <p:cxnSp>
        <p:nvCxnSpPr>
          <p:cNvPr id="21" name="Straight Connector 2">
            <a:extLst>
              <a:ext uri="{FF2B5EF4-FFF2-40B4-BE49-F238E27FC236}">
                <a16:creationId xmlns:a16="http://schemas.microsoft.com/office/drawing/2014/main" id="{097EC155-5E2C-4E22-8AA8-B5568AF81CC9}"/>
              </a:ext>
            </a:extLst>
          </p:cNvPr>
          <p:cNvCxnSpPr/>
          <p:nvPr/>
        </p:nvCxnSpPr>
        <p:spPr>
          <a:xfrm flipH="1">
            <a:off x="1576871" y="764915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AC0D9CBA-E619-4571-8D50-84303197AABA}"/>
              </a:ext>
            </a:extLst>
          </p:cNvPr>
          <p:cNvSpPr/>
          <p:nvPr/>
        </p:nvSpPr>
        <p:spPr>
          <a:xfrm>
            <a:off x="-102636" y="948620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764848EC-BABE-4957-A1B6-48D60BACE19B}"/>
              </a:ext>
            </a:extLst>
          </p:cNvPr>
          <p:cNvSpPr/>
          <p:nvPr/>
        </p:nvSpPr>
        <p:spPr>
          <a:xfrm>
            <a:off x="-102636" y="1808307"/>
            <a:ext cx="1315615" cy="606489"/>
          </a:xfrm>
          <a:prstGeom prst="roundRect">
            <a:avLst>
              <a:gd name="adj" fmla="val 18206"/>
            </a:avLst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28" name="Rounded Rectangle 22">
            <a:extLst>
              <a:ext uri="{FF2B5EF4-FFF2-40B4-BE49-F238E27FC236}">
                <a16:creationId xmlns:a16="http://schemas.microsoft.com/office/drawing/2014/main" id="{EE4A791B-51B7-4661-BE4A-3197533301EE}"/>
              </a:ext>
            </a:extLst>
          </p:cNvPr>
          <p:cNvSpPr/>
          <p:nvPr/>
        </p:nvSpPr>
        <p:spPr>
          <a:xfrm>
            <a:off x="-126236" y="3374273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F418A93-FF10-4B95-9537-7E8D24B90790}"/>
              </a:ext>
            </a:extLst>
          </p:cNvPr>
          <p:cNvSpPr/>
          <p:nvPr/>
        </p:nvSpPr>
        <p:spPr>
          <a:xfrm>
            <a:off x="-102636" y="4178487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6D35E1C1-94B7-4A08-88DE-564F48D02364}"/>
              </a:ext>
            </a:extLst>
          </p:cNvPr>
          <p:cNvSpPr txBox="1"/>
          <p:nvPr/>
        </p:nvSpPr>
        <p:spPr>
          <a:xfrm>
            <a:off x="-51320" y="1973051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AAC810A6-C76A-46DF-BC15-37758EE42FD8}"/>
              </a:ext>
            </a:extLst>
          </p:cNvPr>
          <p:cNvSpPr txBox="1"/>
          <p:nvPr/>
        </p:nvSpPr>
        <p:spPr>
          <a:xfrm>
            <a:off x="-60646" y="3539017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33" name="TextBox 39">
            <a:extLst>
              <a:ext uri="{FF2B5EF4-FFF2-40B4-BE49-F238E27FC236}">
                <a16:creationId xmlns:a16="http://schemas.microsoft.com/office/drawing/2014/main" id="{F4F3CB39-8D40-43B1-A68A-4517B66F548C}"/>
              </a:ext>
            </a:extLst>
          </p:cNvPr>
          <p:cNvSpPr txBox="1"/>
          <p:nvPr/>
        </p:nvSpPr>
        <p:spPr>
          <a:xfrm>
            <a:off x="-51320" y="435962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67D92C30-3868-4444-9350-6FCAC69067E7}"/>
              </a:ext>
            </a:extLst>
          </p:cNvPr>
          <p:cNvSpPr txBox="1"/>
          <p:nvPr/>
        </p:nvSpPr>
        <p:spPr>
          <a:xfrm>
            <a:off x="0" y="1086435"/>
            <a:ext cx="1474238" cy="3308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55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70F9A1F-4EA9-4EFE-ADDC-ABD7953E37DA}"/>
                  </a:ext>
                </a:extLst>
              </p:cNvPr>
              <p:cNvSpPr txBox="1"/>
              <p:nvPr/>
            </p:nvSpPr>
            <p:spPr>
              <a:xfrm>
                <a:off x="1940764" y="1055163"/>
                <a:ext cx="6980391" cy="133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linha pontilhada vermelha representa a linha de tendência, que é polinomial do segundo grau como diz o modelo logístico. Nessa situação poderíamos inferir dois possíveis futuros:</a:t>
                </a:r>
                <a:endParaRPr lang="pt-B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população já teria passado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/2</m:t>
                    </m:r>
                  </m:oMath>
                </a14:m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t-B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pt-B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Os pontos do gráfico representam pontos de uma parábola bem maior onde a população limite S pode ser prevista.</a:t>
                </a:r>
                <a:endParaRPr lang="pt-B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70F9A1F-4EA9-4EFE-ADDC-ABD7953E3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64" y="1055163"/>
                <a:ext cx="6980391" cy="1337289"/>
              </a:xfrm>
              <a:prstGeom prst="rect">
                <a:avLst/>
              </a:prstGeom>
              <a:blipFill>
                <a:blip r:embed="rId5"/>
                <a:stretch>
                  <a:fillRect l="-262" t="-457" r="-524" b="-4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61F4BCCE-9863-494B-ADC0-1A64B8511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33052"/>
              </p:ext>
            </p:extLst>
          </p:nvPr>
        </p:nvGraphicFramePr>
        <p:xfrm>
          <a:off x="2572429" y="2239476"/>
          <a:ext cx="5155246" cy="287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Rounded Rectangle 19">
            <a:extLst>
              <a:ext uri="{FF2B5EF4-FFF2-40B4-BE49-F238E27FC236}">
                <a16:creationId xmlns:a16="http://schemas.microsoft.com/office/drawing/2014/main" id="{ED42A6F7-1639-4AFB-B55A-920DC6959E9D}"/>
              </a:ext>
            </a:extLst>
          </p:cNvPr>
          <p:cNvSpPr/>
          <p:nvPr/>
        </p:nvSpPr>
        <p:spPr>
          <a:xfrm>
            <a:off x="-126236" y="2573204"/>
            <a:ext cx="1339215" cy="606489"/>
          </a:xfrm>
          <a:prstGeom prst="roundRect">
            <a:avLst>
              <a:gd name="adj" fmla="val 18206"/>
            </a:avLst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Desenvolvimento</a:t>
            </a:r>
            <a:endParaRPr lang="pt-BR" sz="10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AB5560-E0F5-4854-9044-EFA130DDE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114"/>
      </p:ext>
    </p:extLst>
  </p:cSld>
  <p:clrMapOvr>
    <a:masterClrMapping/>
  </p:clrMapOvr>
  <p:transition advTm="34375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Logístico</a:t>
            </a:r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BD85979-E152-4B69-BC9F-A4B38B29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79949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06291"/>
      </p:ext>
    </p:extLst>
  </p:cSld>
  <p:clrMapOvr>
    <a:masterClrMapping/>
  </p:clrMapOvr>
  <p:transition advTm="1194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02636" y="1772824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-121014" y="3374537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unded Rectangle 23"/>
          <p:cNvSpPr/>
          <p:nvPr/>
        </p:nvSpPr>
        <p:spPr>
          <a:xfrm>
            <a:off x="-139605" y="421729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/>
          <p:cNvSpPr/>
          <p:nvPr/>
        </p:nvSpPr>
        <p:spPr>
          <a:xfrm>
            <a:off x="-102636" y="1772823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-102640" y="948619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02636" y="3527358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94992" y="4382036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791374"/>
            <a:ext cx="1474238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55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" y="111336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8933E2-0D58-4D10-89D0-8554D9585BA3}"/>
              </a:ext>
            </a:extLst>
          </p:cNvPr>
          <p:cNvSpPr txBox="1"/>
          <p:nvPr/>
        </p:nvSpPr>
        <p:spPr>
          <a:xfrm>
            <a:off x="3072799" y="494886"/>
            <a:ext cx="4525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Diagrama de Estoques e Fluxos (Modelo Logístico)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F5187B-CC82-44A0-9697-7929FDA1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03" y="3033346"/>
            <a:ext cx="2048161" cy="7335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84819-315C-44DF-928F-99D5D4EAF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293" y="4403799"/>
            <a:ext cx="3105583" cy="37301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FF0E52-57AF-4DE0-A37E-93AFE464914A}"/>
              </a:ext>
            </a:extLst>
          </p:cNvPr>
          <p:cNvSpPr txBox="1"/>
          <p:nvPr/>
        </p:nvSpPr>
        <p:spPr>
          <a:xfrm>
            <a:off x="1621484" y="2725569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Equações a diferenças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332EFFE-F92A-4096-A52C-CA4DB17BC8C0}"/>
                  </a:ext>
                </a:extLst>
              </p:cNvPr>
              <p:cNvSpPr txBox="1"/>
              <p:nvPr/>
            </p:nvSpPr>
            <p:spPr>
              <a:xfrm>
                <a:off x="5147947" y="3240115"/>
                <a:ext cx="358143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3F5378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pt-BR" b="1" i="1" smtClean="0">
                        <a:solidFill>
                          <a:srgbClr val="3F5378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b="1" dirty="0">
                    <a:solidFill>
                      <a:srgbClr val="3F5378"/>
                    </a:solidFill>
                  </a:rPr>
                  <a:t> parâmetro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3F5378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pt-BR" b="1" i="1" smtClean="0">
                        <a:solidFill>
                          <a:srgbClr val="3F5378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b="1" dirty="0">
                    <a:solidFill>
                      <a:srgbClr val="3F5378"/>
                    </a:solidFill>
                  </a:rPr>
                  <a:t> capacidade de suporte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3F5378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b="1" i="1" smtClean="0">
                        <a:solidFill>
                          <a:srgbClr val="3F5378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b="1" dirty="0">
                    <a:solidFill>
                      <a:srgbClr val="3F5378"/>
                    </a:solidFill>
                  </a:rPr>
                  <a:t> função que relaciona S e a população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332EFFE-F92A-4096-A52C-CA4DB17BC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47" y="3240115"/>
                <a:ext cx="3581430" cy="738664"/>
              </a:xfrm>
              <a:prstGeom prst="rect">
                <a:avLst/>
              </a:prstGeom>
              <a:blipFill>
                <a:blip r:embed="rId7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8E30EC4B-CB26-4112-9857-35D6958119C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6" y="791748"/>
            <a:ext cx="4372822" cy="1962150"/>
          </a:xfrm>
          <a:prstGeom prst="rect">
            <a:avLst/>
          </a:prstGeom>
        </p:spPr>
      </p:pic>
      <p:sp>
        <p:nvSpPr>
          <p:cNvPr id="2" name="Rounded Rectangle 22">
            <a:extLst>
              <a:ext uri="{FF2B5EF4-FFF2-40B4-BE49-F238E27FC236}">
                <a16:creationId xmlns:a16="http://schemas.microsoft.com/office/drawing/2014/main" id="{C010DCC4-1F6B-4A4D-BDB7-D0FE2CCF6108}"/>
              </a:ext>
            </a:extLst>
          </p:cNvPr>
          <p:cNvSpPr/>
          <p:nvPr/>
        </p:nvSpPr>
        <p:spPr>
          <a:xfrm>
            <a:off x="-94992" y="2597027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Desenvolvimento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2F8BF9C-1AD6-4A0D-B616-134F2541ECF6}"/>
                  </a:ext>
                </a:extLst>
              </p:cNvPr>
              <p:cNvSpPr txBox="1"/>
              <p:nvPr/>
            </p:nvSpPr>
            <p:spPr>
              <a:xfrm>
                <a:off x="2891940" y="3806054"/>
                <a:ext cx="937051" cy="647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=∝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2F8BF9C-1AD6-4A0D-B616-134F2541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40" y="3806054"/>
                <a:ext cx="937051" cy="6477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FDBA1FA2-84C8-4422-A830-3E1A25C842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4823"/>
      </p:ext>
    </p:extLst>
  </p:cSld>
  <p:clrMapOvr>
    <a:masterClrMapping/>
  </p:clrMapOvr>
  <p:transition advTm="31308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Desenvolvimento do Modelo</a:t>
            </a:r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BD1484F5-3467-4291-9BC6-AE2E0183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513" y="4679949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6305"/>
      </p:ext>
    </p:extLst>
  </p:cSld>
  <p:clrMapOvr>
    <a:masterClrMapping/>
  </p:clrMapOvr>
  <p:transition advTm="1148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02636" y="1772824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-102637" y="2597028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-102638" y="342123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unded Rectangle 23"/>
          <p:cNvSpPr/>
          <p:nvPr/>
        </p:nvSpPr>
        <p:spPr>
          <a:xfrm>
            <a:off x="-102639" y="4245436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-102640" y="948619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-102636" y="2597028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-102641" y="177282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585976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410180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111336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2746384"/>
            <a:ext cx="14742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Desenvolvimento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1937569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BAE0CF-8975-4028-856D-FBF097A55608}"/>
              </a:ext>
            </a:extLst>
          </p:cNvPr>
          <p:cNvSpPr txBox="1"/>
          <p:nvPr/>
        </p:nvSpPr>
        <p:spPr>
          <a:xfrm>
            <a:off x="2368446" y="163098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F5378"/>
                </a:solidFill>
              </a:rPr>
              <a:t>Descobrindo 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8453674-0F31-4329-97A6-756645EB690E}"/>
                  </a:ext>
                </a:extLst>
              </p:cNvPr>
              <p:cNvSpPr/>
              <p:nvPr/>
            </p:nvSpPr>
            <p:spPr>
              <a:xfrm>
                <a:off x="6167298" y="2888120"/>
                <a:ext cx="2525075" cy="425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m:t>𝟎𝟐𝟗𝟓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8453674-0F31-4329-97A6-756645EB6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98" y="2888120"/>
                <a:ext cx="2525075" cy="425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3A412239-4015-4A7E-ACB5-D2A1B5203913}"/>
              </a:ext>
            </a:extLst>
          </p:cNvPr>
          <p:cNvSpPr txBox="1"/>
          <p:nvPr/>
        </p:nvSpPr>
        <p:spPr>
          <a:xfrm>
            <a:off x="6490859" y="1882147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Reta de tendência</a:t>
            </a:r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23C46A30-482E-4BB4-8071-A0F8CA592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573"/>
              </p:ext>
            </p:extLst>
          </p:nvPr>
        </p:nvGraphicFramePr>
        <p:xfrm>
          <a:off x="1796175" y="1882147"/>
          <a:ext cx="4481671" cy="268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ABAF04C-38A3-44AD-9B63-0CBDE1EFB308}"/>
                  </a:ext>
                </a:extLst>
              </p:cNvPr>
              <p:cNvSpPr txBox="1"/>
              <p:nvPr/>
            </p:nvSpPr>
            <p:spPr>
              <a:xfrm>
                <a:off x="6480343" y="2431300"/>
                <a:ext cx="17349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−78064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ABAF04C-38A3-44AD-9B63-0CBDE1EF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43" y="2431300"/>
                <a:ext cx="1734962" cy="215444"/>
              </a:xfrm>
              <a:prstGeom prst="rect">
                <a:avLst/>
              </a:prstGeom>
              <a:blipFill>
                <a:blip r:embed="rId7"/>
                <a:stretch>
                  <a:fillRect l="-1754" r="-1053" b="-2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EE8527-4572-4E3A-9131-0924AAA1334C}"/>
              </a:ext>
            </a:extLst>
          </p:cNvPr>
          <p:cNvSpPr txBox="1"/>
          <p:nvPr/>
        </p:nvSpPr>
        <p:spPr>
          <a:xfrm>
            <a:off x="1743893" y="882531"/>
            <a:ext cx="7081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sabemos a angulação da parábola (α), pode ser retirado pela inclinação de reta de tendência que passa por um período estável e não conturbado de crescimento. </a:t>
            </a:r>
          </a:p>
          <a:p>
            <a:r>
              <a:rPr lang="pt-BR" dirty="0"/>
              <a:t>O período escolhido será esclarecido mais a frente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BFE7C8-5A22-4E51-B3D2-FDF2B97309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15993"/>
      </p:ext>
    </p:extLst>
  </p:cSld>
  <p:clrMapOvr>
    <a:masterClrMapping/>
  </p:clrMapOvr>
  <p:transition advTm="47643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02636" y="1772824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-102637" y="2597028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-102638" y="342123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unded Rectangle 23"/>
          <p:cNvSpPr/>
          <p:nvPr/>
        </p:nvSpPr>
        <p:spPr>
          <a:xfrm>
            <a:off x="-102639" y="4245436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-102640" y="948619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-102636" y="2597028"/>
            <a:ext cx="1576874" cy="606489"/>
          </a:xfrm>
          <a:prstGeom prst="roundRect">
            <a:avLst/>
          </a:prstGeom>
          <a:solidFill>
            <a:srgbClr val="FF9802"/>
          </a:solidFill>
          <a:ln>
            <a:solidFill>
              <a:srgbClr val="F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-102641" y="1772822"/>
            <a:ext cx="1315615" cy="606489"/>
          </a:xfrm>
          <a:prstGeom prst="roundRect">
            <a:avLst/>
          </a:prstGeom>
          <a:solidFill>
            <a:srgbClr val="3F5478"/>
          </a:solidFill>
          <a:ln>
            <a:solidFill>
              <a:srgbClr val="3F5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871" y="873972"/>
            <a:ext cx="1" cy="4059466"/>
          </a:xfrm>
          <a:prstGeom prst="line">
            <a:avLst/>
          </a:prstGeom>
          <a:ln>
            <a:solidFill>
              <a:srgbClr val="3F5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585976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Considerações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410180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Referências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1113364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Análise Prévia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2746384"/>
            <a:ext cx="14742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Desenvolvimento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1937569"/>
            <a:ext cx="121297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Modelo Logístico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BAE0CF-8975-4028-856D-FBF097A55608}"/>
              </a:ext>
            </a:extLst>
          </p:cNvPr>
          <p:cNvSpPr txBox="1"/>
          <p:nvPr/>
        </p:nvSpPr>
        <p:spPr>
          <a:xfrm>
            <a:off x="2320809" y="130057"/>
            <a:ext cx="507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F5378"/>
                </a:solidFill>
              </a:rPr>
              <a:t>Gráfico de calibração (1951-1980)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412239-4015-4A7E-ACB5-D2A1B5203913}"/>
              </a:ext>
            </a:extLst>
          </p:cNvPr>
          <p:cNvSpPr txBox="1"/>
          <p:nvPr/>
        </p:nvSpPr>
        <p:spPr>
          <a:xfrm>
            <a:off x="1690002" y="873972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Equação a diferenças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353771-625F-4CE3-898F-C60F4446E082}"/>
                  </a:ext>
                </a:extLst>
              </p:cNvPr>
              <p:cNvSpPr txBox="1"/>
              <p:nvPr/>
            </p:nvSpPr>
            <p:spPr>
              <a:xfrm>
                <a:off x="3562211" y="1131337"/>
                <a:ext cx="3334374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=0.0295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)(1−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33.400.000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4353771-625F-4CE3-898F-C60F4446E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11" y="1131337"/>
                <a:ext cx="3334374" cy="418128"/>
              </a:xfrm>
              <a:prstGeom prst="rect">
                <a:avLst/>
              </a:prstGeom>
              <a:blipFill>
                <a:blip r:embed="rId5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CBDEDBD-A841-495F-AD07-7FA2E3791AF3}"/>
                  </a:ext>
                </a:extLst>
              </p:cNvPr>
              <p:cNvSpPr txBox="1"/>
              <p:nvPr/>
            </p:nvSpPr>
            <p:spPr>
              <a:xfrm>
                <a:off x="2957159" y="1741818"/>
                <a:ext cx="4466534" cy="418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+0.0295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)(1−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33.400.000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CBDEDBD-A841-495F-AD07-7FA2E3791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59" y="1741818"/>
                <a:ext cx="4466534" cy="418128"/>
              </a:xfrm>
              <a:prstGeom prst="rect">
                <a:avLst/>
              </a:prstGeom>
              <a:blipFill>
                <a:blip r:embed="rId6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F3EE4C1-62A9-4F5E-8C90-BCCEE382BCD0}"/>
                  </a:ext>
                </a:extLst>
              </p:cNvPr>
              <p:cNvSpPr txBox="1"/>
              <p:nvPr/>
            </p:nvSpPr>
            <p:spPr>
              <a:xfrm>
                <a:off x="6949017" y="3862975"/>
                <a:ext cx="13795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smtClean="0">
                          <a:solidFill>
                            <a:srgbClr val="3B4F72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pt-BR" b="1" dirty="0">
                  <a:solidFill>
                    <a:srgbClr val="3B4F72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F3EE4C1-62A9-4F5E-8C90-BCCEE382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017" y="3862975"/>
                <a:ext cx="1379545" cy="215444"/>
              </a:xfrm>
              <a:prstGeom prst="rect">
                <a:avLst/>
              </a:prstGeom>
              <a:blipFill>
                <a:blip r:embed="rId7"/>
                <a:stretch>
                  <a:fillRect l="-2212" r="-1770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6329056-4949-4698-99AD-8177D6D5AE94}"/>
              </a:ext>
            </a:extLst>
          </p:cNvPr>
          <p:cNvSpPr txBox="1"/>
          <p:nvPr/>
        </p:nvSpPr>
        <p:spPr>
          <a:xfrm>
            <a:off x="6679348" y="3302288"/>
            <a:ext cx="22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802"/>
                </a:solidFill>
              </a:rPr>
              <a:t>Capacidade Suporte:</a:t>
            </a:r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B22517F2-A468-4157-961F-6E933AF9B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809651"/>
              </p:ext>
            </p:extLst>
          </p:nvPr>
        </p:nvGraphicFramePr>
        <p:xfrm>
          <a:off x="1711548" y="2322410"/>
          <a:ext cx="4568825" cy="2713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E39EA542-2886-4732-8831-55E060FE8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7513" y="4648050"/>
            <a:ext cx="663727" cy="2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4197"/>
      </p:ext>
    </p:extLst>
  </p:cSld>
  <p:clrMapOvr>
    <a:masterClrMapping/>
  </p:clrMapOvr>
  <p:transition advTm="22850"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699</Words>
  <Application>Microsoft Office PowerPoint</Application>
  <PresentationFormat>Apresentação na tela (16:9)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Arvo</vt:lpstr>
      <vt:lpstr>Calibri</vt:lpstr>
      <vt:lpstr>Cambria Math</vt:lpstr>
      <vt:lpstr>Roboto Condensed</vt:lpstr>
      <vt:lpstr>Roboto Condensed Light</vt:lpstr>
      <vt:lpstr>Salerio template</vt:lpstr>
      <vt:lpstr>Projeto 1 – Dinâmica Populacional Modelagem e Simulação do Mundo Físico</vt:lpstr>
      <vt:lpstr>Análise Prévia : Austrália</vt:lpstr>
      <vt:lpstr>Apresentação do PowerPoint</vt:lpstr>
      <vt:lpstr>Apresentação do PowerPoint</vt:lpstr>
      <vt:lpstr>Modelo Logístico</vt:lpstr>
      <vt:lpstr>Apresentação do PowerPoint</vt:lpstr>
      <vt:lpstr>Desenvolvimento do Modelo</vt:lpstr>
      <vt:lpstr>Apresentação do PowerPoint</vt:lpstr>
      <vt:lpstr>Apresentação do PowerPoint</vt:lpstr>
      <vt:lpstr>Apresentação do PowerPoint</vt:lpstr>
      <vt:lpstr>Apresentação do PowerPoint</vt:lpstr>
      <vt:lpstr>Considerações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André Braga Amorim de Almeida</dc:creator>
  <cp:lastModifiedBy>MILLER OGUSUKU RIBEIRO</cp:lastModifiedBy>
  <cp:revision>100</cp:revision>
  <dcterms:modified xsi:type="dcterms:W3CDTF">2020-09-26T17:59:45Z</dcterms:modified>
</cp:coreProperties>
</file>