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2" d="100"/>
          <a:sy n="42" d="100"/>
        </p:scale>
        <p:origin x="-124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6350" y="20638"/>
            <a:ext cx="9144000" cy="6858000"/>
            <a:chOff x="0" y="0"/>
            <a:chExt cx="5760" cy="4320"/>
          </a:xfrm>
        </p:grpSpPr>
        <p:sp>
          <p:nvSpPr>
            <p:cNvPr id="5"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id-ID"/>
            </a:p>
          </p:txBody>
        </p:sp>
        <p:sp>
          <p:nvSpPr>
            <p:cNvPr id="6"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a:defRPr/>
              </a:pPr>
              <a:endParaRPr lang="id-ID"/>
            </a:p>
          </p:txBody>
        </p:sp>
      </p:grpSp>
      <p:sp>
        <p:nvSpPr>
          <p:cNvPr id="7"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pPr>
              <a:defRPr/>
            </a:pPr>
            <a:endParaRPr lang="id-ID"/>
          </a:p>
        </p:txBody>
      </p:sp>
      <p:grpSp>
        <p:nvGrpSpPr>
          <p:cNvPr id="8" name="Group 6"/>
          <p:cNvGrpSpPr>
            <a:grpSpLocks/>
          </p:cNvGrpSpPr>
          <p:nvPr/>
        </p:nvGrpSpPr>
        <p:grpSpPr bwMode="auto">
          <a:xfrm>
            <a:off x="-1588" y="6034088"/>
            <a:ext cx="7845426" cy="850900"/>
            <a:chOff x="0" y="3792"/>
            <a:chExt cx="4942" cy="536"/>
          </a:xfrm>
        </p:grpSpPr>
        <p:sp>
          <p:nvSpPr>
            <p:cNvPr id="9"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id-ID"/>
            </a:p>
          </p:txBody>
        </p:sp>
        <p:grpSp>
          <p:nvGrpSpPr>
            <p:cNvPr id="10" name="Group 8"/>
            <p:cNvGrpSpPr>
              <a:grpSpLocks/>
            </p:cNvGrpSpPr>
            <p:nvPr userDrawn="1"/>
          </p:nvGrpSpPr>
          <p:grpSpPr bwMode="auto">
            <a:xfrm>
              <a:off x="2486" y="3792"/>
              <a:ext cx="2456" cy="536"/>
              <a:chOff x="2486" y="3792"/>
              <a:chExt cx="2456" cy="536"/>
            </a:xfrm>
          </p:grpSpPr>
          <p:sp>
            <p:nvSpPr>
              <p:cNvPr id="12"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pPr>
                  <a:defRPr/>
                </a:pPr>
                <a:endParaRPr lang="id-ID"/>
              </a:p>
            </p:txBody>
          </p:sp>
          <p:sp>
            <p:nvSpPr>
              <p:cNvPr id="13"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pPr>
                  <a:defRPr/>
                </a:pPr>
                <a:endParaRPr lang="id-ID"/>
              </a:p>
            </p:txBody>
          </p:sp>
          <p:sp>
            <p:nvSpPr>
              <p:cNvPr id="14"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pPr>
                  <a:defRPr/>
                </a:pPr>
                <a:endParaRPr lang="id-ID"/>
              </a:p>
            </p:txBody>
          </p:sp>
          <p:sp>
            <p:nvSpPr>
              <p:cNvPr id="15"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pPr>
                  <a:defRPr/>
                </a:pPr>
                <a:endParaRPr lang="id-ID"/>
              </a:p>
            </p:txBody>
          </p:sp>
          <p:sp>
            <p:nvSpPr>
              <p:cNvPr id="16"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pPr>
                  <a:defRPr/>
                </a:pPr>
                <a:endParaRPr lang="id-ID"/>
              </a:p>
            </p:txBody>
          </p:sp>
        </p:grpSp>
        <p:sp>
          <p:nvSpPr>
            <p:cNvPr id="11"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id-ID"/>
            </a:p>
          </p:txBody>
        </p:sp>
      </p:grpSp>
      <p:grpSp>
        <p:nvGrpSpPr>
          <p:cNvPr id="17" name="Group 15"/>
          <p:cNvGrpSpPr>
            <a:grpSpLocks/>
          </p:cNvGrpSpPr>
          <p:nvPr/>
        </p:nvGrpSpPr>
        <p:grpSpPr bwMode="auto">
          <a:xfrm>
            <a:off x="627063" y="6021388"/>
            <a:ext cx="5684837" cy="849312"/>
            <a:chOff x="395" y="3793"/>
            <a:chExt cx="3581" cy="535"/>
          </a:xfrm>
        </p:grpSpPr>
        <p:sp>
          <p:nvSpPr>
            <p:cNvPr id="18"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pPr>
                <a:defRPr/>
              </a:pPr>
              <a:endParaRPr lang="id-ID"/>
            </a:p>
          </p:txBody>
        </p:sp>
        <p:sp>
          <p:nvSpPr>
            <p:cNvPr id="19"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pPr>
                <a:defRPr/>
              </a:pPr>
              <a:endParaRPr lang="id-ID"/>
            </a:p>
          </p:txBody>
        </p:sp>
        <p:sp>
          <p:nvSpPr>
            <p:cNvPr id="20"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pPr>
                <a:defRPr/>
              </a:pPr>
              <a:endParaRPr lang="id-ID"/>
            </a:p>
          </p:txBody>
        </p:sp>
        <p:sp>
          <p:nvSpPr>
            <p:cNvPr id="21"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pPr>
                <a:defRPr/>
              </a:pPr>
              <a:endParaRPr lang="id-ID"/>
            </a:p>
          </p:txBody>
        </p:sp>
        <p:sp>
          <p:nvSpPr>
            <p:cNvPr id="22"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pPr>
                <a:defRPr/>
              </a:pPr>
              <a:endParaRPr lang="id-ID"/>
            </a:p>
          </p:txBody>
        </p:sp>
        <p:sp>
          <p:nvSpPr>
            <p:cNvPr id="23"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pPr>
                <a:defRPr/>
              </a:pPr>
              <a:endParaRPr lang="id-ID"/>
            </a:p>
          </p:txBody>
        </p:sp>
      </p:grpSp>
      <p:sp>
        <p:nvSpPr>
          <p:cNvPr id="25622" name="Rectangle 22"/>
          <p:cNvSpPr>
            <a:spLocks noGrp="1" noChangeArrowheads="1"/>
          </p:cNvSpPr>
          <p:nvPr>
            <p:ph type="ctrTitle" sz="quarter"/>
          </p:nvPr>
        </p:nvSpPr>
        <p:spPr>
          <a:xfrm>
            <a:off x="457200" y="1447800"/>
            <a:ext cx="8229600" cy="1736725"/>
          </a:xfrm>
        </p:spPr>
        <p:txBody>
          <a:bodyPr/>
          <a:lstStyle>
            <a:lvl1pPr>
              <a:defRPr sz="5400"/>
            </a:lvl1pPr>
          </a:lstStyle>
          <a:p>
            <a:r>
              <a:rPr lang="en-GB"/>
              <a:t>Click to edit Master title style</a:t>
            </a:r>
          </a:p>
        </p:txBody>
      </p:sp>
      <p:sp>
        <p:nvSpPr>
          <p:cNvPr id="25623"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GB"/>
              <a:t>Click to edit Master subtitle style</a:t>
            </a:r>
          </a:p>
        </p:txBody>
      </p:sp>
      <p:sp>
        <p:nvSpPr>
          <p:cNvPr id="24" name="Rectangle 24"/>
          <p:cNvSpPr>
            <a:spLocks noGrp="1" noChangeArrowheads="1"/>
          </p:cNvSpPr>
          <p:nvPr>
            <p:ph type="dt" sz="quarter" idx="10"/>
          </p:nvPr>
        </p:nvSpPr>
        <p:spPr/>
        <p:txBody>
          <a:bodyPr/>
          <a:lstStyle>
            <a:lvl1pPr>
              <a:defRPr smtClean="0"/>
            </a:lvl1pPr>
          </a:lstStyle>
          <a:p>
            <a:pPr>
              <a:defRPr/>
            </a:pPr>
            <a:endParaRPr lang="en-GB"/>
          </a:p>
        </p:txBody>
      </p:sp>
      <p:sp>
        <p:nvSpPr>
          <p:cNvPr id="25" name="Rectangle 25"/>
          <p:cNvSpPr>
            <a:spLocks noGrp="1" noChangeArrowheads="1"/>
          </p:cNvSpPr>
          <p:nvPr>
            <p:ph type="sldNum" sz="quarter" idx="11"/>
          </p:nvPr>
        </p:nvSpPr>
        <p:spPr/>
        <p:txBody>
          <a:bodyPr/>
          <a:lstStyle>
            <a:lvl1pPr>
              <a:defRPr smtClean="0"/>
            </a:lvl1pPr>
          </a:lstStyle>
          <a:p>
            <a:pPr>
              <a:defRPr/>
            </a:pPr>
            <a:fld id="{BDD270C7-39CE-41EA-8BBF-9AD69F3B0025}" type="slidenum">
              <a:rPr lang="en-GB"/>
              <a:pPr>
                <a:defRPr/>
              </a:pPr>
              <a:t>‹#›</a:t>
            </a:fld>
            <a:endParaRPr lang="en-GB"/>
          </a:p>
        </p:txBody>
      </p:sp>
      <p:sp>
        <p:nvSpPr>
          <p:cNvPr id="26" name="Rectangle 26"/>
          <p:cNvSpPr>
            <a:spLocks noGrp="1" noChangeArrowheads="1"/>
          </p:cNvSpPr>
          <p:nvPr>
            <p:ph type="ftr" sz="quarter" idx="12"/>
          </p:nvPr>
        </p:nvSpPr>
        <p:spPr/>
        <p:txBody>
          <a:bodyPr/>
          <a:lstStyle>
            <a:lvl1pPr>
              <a:defRPr smtClean="0"/>
            </a:lvl1pPr>
          </a:lstStyle>
          <a:p>
            <a:pPr>
              <a:defRPr/>
            </a:pPr>
            <a:endParaRPr lang="en-GB"/>
          </a:p>
        </p:txBody>
      </p:sp>
    </p:spTree>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24"/>
          <p:cNvSpPr>
            <a:spLocks noGrp="1" noChangeArrowheads="1"/>
          </p:cNvSpPr>
          <p:nvPr>
            <p:ph type="dt" sz="half" idx="10"/>
          </p:nvPr>
        </p:nvSpPr>
        <p:spPr>
          <a:ln/>
        </p:spPr>
        <p:txBody>
          <a:bodyPr/>
          <a:lstStyle>
            <a:lvl1pPr>
              <a:defRPr/>
            </a:lvl1pPr>
          </a:lstStyle>
          <a:p>
            <a:pPr>
              <a:defRPr/>
            </a:pPr>
            <a:endParaRPr lang="en-GB"/>
          </a:p>
        </p:txBody>
      </p:sp>
      <p:sp>
        <p:nvSpPr>
          <p:cNvPr id="5" name="Rectangle 25"/>
          <p:cNvSpPr>
            <a:spLocks noGrp="1" noChangeArrowheads="1"/>
          </p:cNvSpPr>
          <p:nvPr>
            <p:ph type="ftr" sz="quarter" idx="11"/>
          </p:nvPr>
        </p:nvSpPr>
        <p:spPr>
          <a:ln/>
        </p:spPr>
        <p:txBody>
          <a:bodyPr/>
          <a:lstStyle>
            <a:lvl1pPr>
              <a:defRPr/>
            </a:lvl1pPr>
          </a:lstStyle>
          <a:p>
            <a:pPr>
              <a:defRPr/>
            </a:pPr>
            <a:endParaRPr lang="en-GB"/>
          </a:p>
        </p:txBody>
      </p:sp>
      <p:sp>
        <p:nvSpPr>
          <p:cNvPr id="6" name="Rectangle 26"/>
          <p:cNvSpPr>
            <a:spLocks noGrp="1" noChangeArrowheads="1"/>
          </p:cNvSpPr>
          <p:nvPr>
            <p:ph type="sldNum" sz="quarter" idx="12"/>
          </p:nvPr>
        </p:nvSpPr>
        <p:spPr>
          <a:ln/>
        </p:spPr>
        <p:txBody>
          <a:bodyPr/>
          <a:lstStyle>
            <a:lvl1pPr>
              <a:defRPr/>
            </a:lvl1pPr>
          </a:lstStyle>
          <a:p>
            <a:pPr>
              <a:defRPr/>
            </a:pPr>
            <a:fld id="{8F15FFBC-9CCA-467B-8B30-AE845053E486}" type="slidenum">
              <a:rPr lang="en-GB"/>
              <a:pPr>
                <a:defRPr/>
              </a:pPr>
              <a:t>‹#›</a:t>
            </a:fld>
            <a:endParaRPr lang="en-GB"/>
          </a:p>
        </p:txBody>
      </p:sp>
    </p:spTree>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24"/>
          <p:cNvSpPr>
            <a:spLocks noGrp="1" noChangeArrowheads="1"/>
          </p:cNvSpPr>
          <p:nvPr>
            <p:ph type="dt" sz="half" idx="10"/>
          </p:nvPr>
        </p:nvSpPr>
        <p:spPr>
          <a:ln/>
        </p:spPr>
        <p:txBody>
          <a:bodyPr/>
          <a:lstStyle>
            <a:lvl1pPr>
              <a:defRPr/>
            </a:lvl1pPr>
          </a:lstStyle>
          <a:p>
            <a:pPr>
              <a:defRPr/>
            </a:pPr>
            <a:endParaRPr lang="en-GB"/>
          </a:p>
        </p:txBody>
      </p:sp>
      <p:sp>
        <p:nvSpPr>
          <p:cNvPr id="5" name="Rectangle 25"/>
          <p:cNvSpPr>
            <a:spLocks noGrp="1" noChangeArrowheads="1"/>
          </p:cNvSpPr>
          <p:nvPr>
            <p:ph type="ftr" sz="quarter" idx="11"/>
          </p:nvPr>
        </p:nvSpPr>
        <p:spPr>
          <a:ln/>
        </p:spPr>
        <p:txBody>
          <a:bodyPr/>
          <a:lstStyle>
            <a:lvl1pPr>
              <a:defRPr/>
            </a:lvl1pPr>
          </a:lstStyle>
          <a:p>
            <a:pPr>
              <a:defRPr/>
            </a:pPr>
            <a:endParaRPr lang="en-GB"/>
          </a:p>
        </p:txBody>
      </p:sp>
      <p:sp>
        <p:nvSpPr>
          <p:cNvPr id="6" name="Rectangle 26"/>
          <p:cNvSpPr>
            <a:spLocks noGrp="1" noChangeArrowheads="1"/>
          </p:cNvSpPr>
          <p:nvPr>
            <p:ph type="sldNum" sz="quarter" idx="12"/>
          </p:nvPr>
        </p:nvSpPr>
        <p:spPr>
          <a:ln/>
        </p:spPr>
        <p:txBody>
          <a:bodyPr/>
          <a:lstStyle>
            <a:lvl1pPr>
              <a:defRPr/>
            </a:lvl1pPr>
          </a:lstStyle>
          <a:p>
            <a:pPr>
              <a:defRPr/>
            </a:pPr>
            <a:fld id="{8CD5FCED-DEFD-449E-9B33-C99788571B8C}" type="slidenum">
              <a:rPr lang="en-GB"/>
              <a:pPr>
                <a:defRPr/>
              </a:pPr>
              <a:t>‹#›</a:t>
            </a:fld>
            <a:endParaRPr lang="en-GB"/>
          </a:p>
        </p:txBody>
      </p:sp>
    </p:spTree>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24"/>
          <p:cNvSpPr>
            <a:spLocks noGrp="1" noChangeArrowheads="1"/>
          </p:cNvSpPr>
          <p:nvPr>
            <p:ph type="dt" sz="half" idx="10"/>
          </p:nvPr>
        </p:nvSpPr>
        <p:spPr>
          <a:ln/>
        </p:spPr>
        <p:txBody>
          <a:bodyPr/>
          <a:lstStyle>
            <a:lvl1pPr>
              <a:defRPr/>
            </a:lvl1pPr>
          </a:lstStyle>
          <a:p>
            <a:pPr>
              <a:defRPr/>
            </a:pPr>
            <a:endParaRPr lang="en-GB"/>
          </a:p>
        </p:txBody>
      </p:sp>
      <p:sp>
        <p:nvSpPr>
          <p:cNvPr id="5" name="Rectangle 25"/>
          <p:cNvSpPr>
            <a:spLocks noGrp="1" noChangeArrowheads="1"/>
          </p:cNvSpPr>
          <p:nvPr>
            <p:ph type="ftr" sz="quarter" idx="11"/>
          </p:nvPr>
        </p:nvSpPr>
        <p:spPr>
          <a:ln/>
        </p:spPr>
        <p:txBody>
          <a:bodyPr/>
          <a:lstStyle>
            <a:lvl1pPr>
              <a:defRPr/>
            </a:lvl1pPr>
          </a:lstStyle>
          <a:p>
            <a:pPr>
              <a:defRPr/>
            </a:pPr>
            <a:endParaRPr lang="en-GB"/>
          </a:p>
        </p:txBody>
      </p:sp>
      <p:sp>
        <p:nvSpPr>
          <p:cNvPr id="6" name="Rectangle 26"/>
          <p:cNvSpPr>
            <a:spLocks noGrp="1" noChangeArrowheads="1"/>
          </p:cNvSpPr>
          <p:nvPr>
            <p:ph type="sldNum" sz="quarter" idx="12"/>
          </p:nvPr>
        </p:nvSpPr>
        <p:spPr>
          <a:ln/>
        </p:spPr>
        <p:txBody>
          <a:bodyPr/>
          <a:lstStyle>
            <a:lvl1pPr>
              <a:defRPr/>
            </a:lvl1pPr>
          </a:lstStyle>
          <a:p>
            <a:pPr>
              <a:defRPr/>
            </a:pPr>
            <a:fld id="{701B96A7-168B-46E4-8C81-273F1331A1F6}" type="slidenum">
              <a:rPr lang="en-GB"/>
              <a:pPr>
                <a:defRPr/>
              </a:pPr>
              <a:t>‹#›</a:t>
            </a:fld>
            <a:endParaRPr lang="en-GB"/>
          </a:p>
        </p:txBody>
      </p:sp>
    </p:spTree>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4"/>
          <p:cNvSpPr>
            <a:spLocks noGrp="1" noChangeArrowheads="1"/>
          </p:cNvSpPr>
          <p:nvPr>
            <p:ph type="dt" sz="half" idx="10"/>
          </p:nvPr>
        </p:nvSpPr>
        <p:spPr>
          <a:ln/>
        </p:spPr>
        <p:txBody>
          <a:bodyPr/>
          <a:lstStyle>
            <a:lvl1pPr>
              <a:defRPr/>
            </a:lvl1pPr>
          </a:lstStyle>
          <a:p>
            <a:pPr>
              <a:defRPr/>
            </a:pPr>
            <a:endParaRPr lang="en-GB"/>
          </a:p>
        </p:txBody>
      </p:sp>
      <p:sp>
        <p:nvSpPr>
          <p:cNvPr id="5" name="Rectangle 25"/>
          <p:cNvSpPr>
            <a:spLocks noGrp="1" noChangeArrowheads="1"/>
          </p:cNvSpPr>
          <p:nvPr>
            <p:ph type="ftr" sz="quarter" idx="11"/>
          </p:nvPr>
        </p:nvSpPr>
        <p:spPr>
          <a:ln/>
        </p:spPr>
        <p:txBody>
          <a:bodyPr/>
          <a:lstStyle>
            <a:lvl1pPr>
              <a:defRPr/>
            </a:lvl1pPr>
          </a:lstStyle>
          <a:p>
            <a:pPr>
              <a:defRPr/>
            </a:pPr>
            <a:endParaRPr lang="en-GB"/>
          </a:p>
        </p:txBody>
      </p:sp>
      <p:sp>
        <p:nvSpPr>
          <p:cNvPr id="6" name="Rectangle 26"/>
          <p:cNvSpPr>
            <a:spLocks noGrp="1" noChangeArrowheads="1"/>
          </p:cNvSpPr>
          <p:nvPr>
            <p:ph type="sldNum" sz="quarter" idx="12"/>
          </p:nvPr>
        </p:nvSpPr>
        <p:spPr>
          <a:ln/>
        </p:spPr>
        <p:txBody>
          <a:bodyPr/>
          <a:lstStyle>
            <a:lvl1pPr>
              <a:defRPr/>
            </a:lvl1pPr>
          </a:lstStyle>
          <a:p>
            <a:pPr>
              <a:defRPr/>
            </a:pPr>
            <a:fld id="{BF782822-7190-4E70-94B6-6127F538A381}" type="slidenum">
              <a:rPr lang="en-GB"/>
              <a:pPr>
                <a:defRPr/>
              </a:pPr>
              <a:t>‹#›</a:t>
            </a:fld>
            <a:endParaRPr lang="en-GB"/>
          </a:p>
        </p:txBody>
      </p:sp>
    </p:spTree>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24"/>
          <p:cNvSpPr>
            <a:spLocks noGrp="1" noChangeArrowheads="1"/>
          </p:cNvSpPr>
          <p:nvPr>
            <p:ph type="dt" sz="half" idx="10"/>
          </p:nvPr>
        </p:nvSpPr>
        <p:spPr>
          <a:ln/>
        </p:spPr>
        <p:txBody>
          <a:bodyPr/>
          <a:lstStyle>
            <a:lvl1pPr>
              <a:defRPr/>
            </a:lvl1pPr>
          </a:lstStyle>
          <a:p>
            <a:pPr>
              <a:defRPr/>
            </a:pPr>
            <a:endParaRPr lang="en-GB"/>
          </a:p>
        </p:txBody>
      </p:sp>
      <p:sp>
        <p:nvSpPr>
          <p:cNvPr id="6" name="Rectangle 25"/>
          <p:cNvSpPr>
            <a:spLocks noGrp="1" noChangeArrowheads="1"/>
          </p:cNvSpPr>
          <p:nvPr>
            <p:ph type="ftr" sz="quarter" idx="11"/>
          </p:nvPr>
        </p:nvSpPr>
        <p:spPr>
          <a:ln/>
        </p:spPr>
        <p:txBody>
          <a:bodyPr/>
          <a:lstStyle>
            <a:lvl1pPr>
              <a:defRPr/>
            </a:lvl1pPr>
          </a:lstStyle>
          <a:p>
            <a:pPr>
              <a:defRPr/>
            </a:pPr>
            <a:endParaRPr lang="en-GB"/>
          </a:p>
        </p:txBody>
      </p:sp>
      <p:sp>
        <p:nvSpPr>
          <p:cNvPr id="7" name="Rectangle 26"/>
          <p:cNvSpPr>
            <a:spLocks noGrp="1" noChangeArrowheads="1"/>
          </p:cNvSpPr>
          <p:nvPr>
            <p:ph type="sldNum" sz="quarter" idx="12"/>
          </p:nvPr>
        </p:nvSpPr>
        <p:spPr>
          <a:ln/>
        </p:spPr>
        <p:txBody>
          <a:bodyPr/>
          <a:lstStyle>
            <a:lvl1pPr>
              <a:defRPr/>
            </a:lvl1pPr>
          </a:lstStyle>
          <a:p>
            <a:pPr>
              <a:defRPr/>
            </a:pPr>
            <a:fld id="{4F1C1B35-3A97-4B1F-BFBB-64DB90971146}" type="slidenum">
              <a:rPr lang="en-GB"/>
              <a:pPr>
                <a:defRPr/>
              </a:pPr>
              <a:t>‹#›</a:t>
            </a:fld>
            <a:endParaRPr lang="en-GB"/>
          </a:p>
        </p:txBody>
      </p:sp>
    </p:spTree>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24"/>
          <p:cNvSpPr>
            <a:spLocks noGrp="1" noChangeArrowheads="1"/>
          </p:cNvSpPr>
          <p:nvPr>
            <p:ph type="dt" sz="half" idx="10"/>
          </p:nvPr>
        </p:nvSpPr>
        <p:spPr>
          <a:ln/>
        </p:spPr>
        <p:txBody>
          <a:bodyPr/>
          <a:lstStyle>
            <a:lvl1pPr>
              <a:defRPr/>
            </a:lvl1pPr>
          </a:lstStyle>
          <a:p>
            <a:pPr>
              <a:defRPr/>
            </a:pPr>
            <a:endParaRPr lang="en-GB"/>
          </a:p>
        </p:txBody>
      </p:sp>
      <p:sp>
        <p:nvSpPr>
          <p:cNvPr id="8" name="Rectangle 25"/>
          <p:cNvSpPr>
            <a:spLocks noGrp="1" noChangeArrowheads="1"/>
          </p:cNvSpPr>
          <p:nvPr>
            <p:ph type="ftr" sz="quarter" idx="11"/>
          </p:nvPr>
        </p:nvSpPr>
        <p:spPr>
          <a:ln/>
        </p:spPr>
        <p:txBody>
          <a:bodyPr/>
          <a:lstStyle>
            <a:lvl1pPr>
              <a:defRPr/>
            </a:lvl1pPr>
          </a:lstStyle>
          <a:p>
            <a:pPr>
              <a:defRPr/>
            </a:pPr>
            <a:endParaRPr lang="en-GB"/>
          </a:p>
        </p:txBody>
      </p:sp>
      <p:sp>
        <p:nvSpPr>
          <p:cNvPr id="9" name="Rectangle 26"/>
          <p:cNvSpPr>
            <a:spLocks noGrp="1" noChangeArrowheads="1"/>
          </p:cNvSpPr>
          <p:nvPr>
            <p:ph type="sldNum" sz="quarter" idx="12"/>
          </p:nvPr>
        </p:nvSpPr>
        <p:spPr>
          <a:ln/>
        </p:spPr>
        <p:txBody>
          <a:bodyPr/>
          <a:lstStyle>
            <a:lvl1pPr>
              <a:defRPr/>
            </a:lvl1pPr>
          </a:lstStyle>
          <a:p>
            <a:pPr>
              <a:defRPr/>
            </a:pPr>
            <a:fld id="{8701DF33-AECC-47FD-9C89-6EFD6EC07E89}" type="slidenum">
              <a:rPr lang="en-GB"/>
              <a:pPr>
                <a:defRPr/>
              </a:pPr>
              <a:t>‹#›</a:t>
            </a:fld>
            <a:endParaRPr lang="en-GB"/>
          </a:p>
        </p:txBody>
      </p:sp>
    </p:spTree>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24"/>
          <p:cNvSpPr>
            <a:spLocks noGrp="1" noChangeArrowheads="1"/>
          </p:cNvSpPr>
          <p:nvPr>
            <p:ph type="dt" sz="half" idx="10"/>
          </p:nvPr>
        </p:nvSpPr>
        <p:spPr>
          <a:ln/>
        </p:spPr>
        <p:txBody>
          <a:bodyPr/>
          <a:lstStyle>
            <a:lvl1pPr>
              <a:defRPr/>
            </a:lvl1pPr>
          </a:lstStyle>
          <a:p>
            <a:pPr>
              <a:defRPr/>
            </a:pPr>
            <a:endParaRPr lang="en-GB"/>
          </a:p>
        </p:txBody>
      </p:sp>
      <p:sp>
        <p:nvSpPr>
          <p:cNvPr id="4" name="Rectangle 25"/>
          <p:cNvSpPr>
            <a:spLocks noGrp="1" noChangeArrowheads="1"/>
          </p:cNvSpPr>
          <p:nvPr>
            <p:ph type="ftr" sz="quarter" idx="11"/>
          </p:nvPr>
        </p:nvSpPr>
        <p:spPr>
          <a:ln/>
        </p:spPr>
        <p:txBody>
          <a:bodyPr/>
          <a:lstStyle>
            <a:lvl1pPr>
              <a:defRPr/>
            </a:lvl1pPr>
          </a:lstStyle>
          <a:p>
            <a:pPr>
              <a:defRPr/>
            </a:pPr>
            <a:endParaRPr lang="en-GB"/>
          </a:p>
        </p:txBody>
      </p:sp>
      <p:sp>
        <p:nvSpPr>
          <p:cNvPr id="5" name="Rectangle 26"/>
          <p:cNvSpPr>
            <a:spLocks noGrp="1" noChangeArrowheads="1"/>
          </p:cNvSpPr>
          <p:nvPr>
            <p:ph type="sldNum" sz="quarter" idx="12"/>
          </p:nvPr>
        </p:nvSpPr>
        <p:spPr>
          <a:ln/>
        </p:spPr>
        <p:txBody>
          <a:bodyPr/>
          <a:lstStyle>
            <a:lvl1pPr>
              <a:defRPr/>
            </a:lvl1pPr>
          </a:lstStyle>
          <a:p>
            <a:pPr>
              <a:defRPr/>
            </a:pPr>
            <a:fld id="{206F2226-657E-46FA-A77C-53A07468DF07}" type="slidenum">
              <a:rPr lang="en-GB"/>
              <a:pPr>
                <a:defRPr/>
              </a:pPr>
              <a:t>‹#›</a:t>
            </a:fld>
            <a:endParaRPr lang="en-GB"/>
          </a:p>
        </p:txBody>
      </p:sp>
    </p:spTree>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en-GB"/>
          </a:p>
        </p:txBody>
      </p:sp>
      <p:sp>
        <p:nvSpPr>
          <p:cNvPr id="3" name="Rectangle 25"/>
          <p:cNvSpPr>
            <a:spLocks noGrp="1" noChangeArrowheads="1"/>
          </p:cNvSpPr>
          <p:nvPr>
            <p:ph type="ftr" sz="quarter" idx="11"/>
          </p:nvPr>
        </p:nvSpPr>
        <p:spPr>
          <a:ln/>
        </p:spPr>
        <p:txBody>
          <a:bodyPr/>
          <a:lstStyle>
            <a:lvl1pPr>
              <a:defRPr/>
            </a:lvl1pPr>
          </a:lstStyle>
          <a:p>
            <a:pPr>
              <a:defRPr/>
            </a:pPr>
            <a:endParaRPr lang="en-GB"/>
          </a:p>
        </p:txBody>
      </p:sp>
      <p:sp>
        <p:nvSpPr>
          <p:cNvPr id="4" name="Rectangle 26"/>
          <p:cNvSpPr>
            <a:spLocks noGrp="1" noChangeArrowheads="1"/>
          </p:cNvSpPr>
          <p:nvPr>
            <p:ph type="sldNum" sz="quarter" idx="12"/>
          </p:nvPr>
        </p:nvSpPr>
        <p:spPr>
          <a:ln/>
        </p:spPr>
        <p:txBody>
          <a:bodyPr/>
          <a:lstStyle>
            <a:lvl1pPr>
              <a:defRPr/>
            </a:lvl1pPr>
          </a:lstStyle>
          <a:p>
            <a:pPr>
              <a:defRPr/>
            </a:pPr>
            <a:fld id="{36E60794-5699-4176-BE41-4895B6D48128}" type="slidenum">
              <a:rPr lang="en-GB"/>
              <a:pPr>
                <a:defRPr/>
              </a:pPr>
              <a:t>‹#›</a:t>
            </a:fld>
            <a:endParaRPr lang="en-GB"/>
          </a:p>
        </p:txBody>
      </p:sp>
    </p:spTree>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GB"/>
          </a:p>
        </p:txBody>
      </p:sp>
      <p:sp>
        <p:nvSpPr>
          <p:cNvPr id="6" name="Rectangle 25"/>
          <p:cNvSpPr>
            <a:spLocks noGrp="1" noChangeArrowheads="1"/>
          </p:cNvSpPr>
          <p:nvPr>
            <p:ph type="ftr" sz="quarter" idx="11"/>
          </p:nvPr>
        </p:nvSpPr>
        <p:spPr>
          <a:ln/>
        </p:spPr>
        <p:txBody>
          <a:bodyPr/>
          <a:lstStyle>
            <a:lvl1pPr>
              <a:defRPr/>
            </a:lvl1pPr>
          </a:lstStyle>
          <a:p>
            <a:pPr>
              <a:defRPr/>
            </a:pPr>
            <a:endParaRPr lang="en-GB"/>
          </a:p>
        </p:txBody>
      </p:sp>
      <p:sp>
        <p:nvSpPr>
          <p:cNvPr id="7" name="Rectangle 26"/>
          <p:cNvSpPr>
            <a:spLocks noGrp="1" noChangeArrowheads="1"/>
          </p:cNvSpPr>
          <p:nvPr>
            <p:ph type="sldNum" sz="quarter" idx="12"/>
          </p:nvPr>
        </p:nvSpPr>
        <p:spPr>
          <a:ln/>
        </p:spPr>
        <p:txBody>
          <a:bodyPr/>
          <a:lstStyle>
            <a:lvl1pPr>
              <a:defRPr/>
            </a:lvl1pPr>
          </a:lstStyle>
          <a:p>
            <a:pPr>
              <a:defRPr/>
            </a:pPr>
            <a:fld id="{62A430AB-140E-40F3-ABF1-F4BC0799853F}" type="slidenum">
              <a:rPr lang="en-GB"/>
              <a:pPr>
                <a:defRPr/>
              </a:pPr>
              <a:t>‹#›</a:t>
            </a:fld>
            <a:endParaRPr lang="en-GB"/>
          </a:p>
        </p:txBody>
      </p:sp>
    </p:spTree>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GB"/>
          </a:p>
        </p:txBody>
      </p:sp>
      <p:sp>
        <p:nvSpPr>
          <p:cNvPr id="6" name="Rectangle 25"/>
          <p:cNvSpPr>
            <a:spLocks noGrp="1" noChangeArrowheads="1"/>
          </p:cNvSpPr>
          <p:nvPr>
            <p:ph type="ftr" sz="quarter" idx="11"/>
          </p:nvPr>
        </p:nvSpPr>
        <p:spPr>
          <a:ln/>
        </p:spPr>
        <p:txBody>
          <a:bodyPr/>
          <a:lstStyle>
            <a:lvl1pPr>
              <a:defRPr/>
            </a:lvl1pPr>
          </a:lstStyle>
          <a:p>
            <a:pPr>
              <a:defRPr/>
            </a:pPr>
            <a:endParaRPr lang="en-GB"/>
          </a:p>
        </p:txBody>
      </p:sp>
      <p:sp>
        <p:nvSpPr>
          <p:cNvPr id="7" name="Rectangle 26"/>
          <p:cNvSpPr>
            <a:spLocks noGrp="1" noChangeArrowheads="1"/>
          </p:cNvSpPr>
          <p:nvPr>
            <p:ph type="sldNum" sz="quarter" idx="12"/>
          </p:nvPr>
        </p:nvSpPr>
        <p:spPr>
          <a:ln/>
        </p:spPr>
        <p:txBody>
          <a:bodyPr/>
          <a:lstStyle>
            <a:lvl1pPr>
              <a:defRPr/>
            </a:lvl1pPr>
          </a:lstStyle>
          <a:p>
            <a:pPr>
              <a:defRPr/>
            </a:pPr>
            <a:fld id="{CB63706E-5813-41DA-8DF6-DD807C96205C}" type="slidenum">
              <a:rPr lang="en-GB"/>
              <a:pPr>
                <a:defRPr/>
              </a:pPr>
              <a:t>‹#›</a:t>
            </a:fld>
            <a:endParaRPr lang="en-GB"/>
          </a:p>
        </p:txBody>
      </p:sp>
    </p:spTree>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sp>
          <p:nvSpPr>
            <p:cNvPr id="24579"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id-ID"/>
            </a:p>
          </p:txBody>
        </p:sp>
        <p:sp>
          <p:nvSpPr>
            <p:cNvPr id="24580"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pPr>
                <a:defRPr/>
              </a:pPr>
              <a:endParaRPr lang="id-ID"/>
            </a:p>
          </p:txBody>
        </p:sp>
      </p:grpSp>
      <p:sp>
        <p:nvSpPr>
          <p:cNvPr id="24581"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pPr>
              <a:defRPr/>
            </a:pPr>
            <a:endParaRPr lang="id-ID"/>
          </a:p>
        </p:txBody>
      </p:sp>
      <p:grpSp>
        <p:nvGrpSpPr>
          <p:cNvPr id="1028" name="Group 6"/>
          <p:cNvGrpSpPr>
            <a:grpSpLocks/>
          </p:cNvGrpSpPr>
          <p:nvPr/>
        </p:nvGrpSpPr>
        <p:grpSpPr bwMode="auto">
          <a:xfrm>
            <a:off x="0" y="6019800"/>
            <a:ext cx="7848600" cy="857250"/>
            <a:chOff x="0" y="3792"/>
            <a:chExt cx="4944" cy="540"/>
          </a:xfrm>
        </p:grpSpPr>
        <p:sp>
          <p:nvSpPr>
            <p:cNvPr id="24583"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pPr>
                <a:defRPr/>
              </a:pPr>
              <a:endParaRPr lang="id-ID"/>
            </a:p>
          </p:txBody>
        </p:sp>
        <p:grpSp>
          <p:nvGrpSpPr>
            <p:cNvPr id="1042" name="Group 8"/>
            <p:cNvGrpSpPr>
              <a:grpSpLocks/>
            </p:cNvGrpSpPr>
            <p:nvPr userDrawn="1"/>
          </p:nvGrpSpPr>
          <p:grpSpPr bwMode="auto">
            <a:xfrm>
              <a:off x="2486" y="3792"/>
              <a:ext cx="2458" cy="540"/>
              <a:chOff x="2486" y="3792"/>
              <a:chExt cx="2458" cy="540"/>
            </a:xfrm>
          </p:grpSpPr>
          <p:sp>
            <p:nvSpPr>
              <p:cNvPr id="24585"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pPr>
                  <a:defRPr/>
                </a:pPr>
                <a:endParaRPr lang="id-ID"/>
              </a:p>
            </p:txBody>
          </p:sp>
          <p:sp>
            <p:nvSpPr>
              <p:cNvPr id="24586"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pPr>
                  <a:defRPr/>
                </a:pPr>
                <a:endParaRPr lang="id-ID"/>
              </a:p>
            </p:txBody>
          </p:sp>
          <p:sp>
            <p:nvSpPr>
              <p:cNvPr id="24587"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pPr>
                  <a:defRPr/>
                </a:pPr>
                <a:endParaRPr lang="id-ID"/>
              </a:p>
            </p:txBody>
          </p:sp>
          <p:sp>
            <p:nvSpPr>
              <p:cNvPr id="24588"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pPr>
                  <a:defRPr/>
                </a:pPr>
                <a:endParaRPr lang="id-ID"/>
              </a:p>
            </p:txBody>
          </p:sp>
          <p:sp>
            <p:nvSpPr>
              <p:cNvPr id="24589"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pPr>
                  <a:defRPr/>
                </a:pPr>
                <a:endParaRPr lang="id-ID"/>
              </a:p>
            </p:txBody>
          </p:sp>
        </p:grpSp>
        <p:sp>
          <p:nvSpPr>
            <p:cNvPr id="24590"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pPr>
                <a:defRPr/>
              </a:pPr>
              <a:endParaRPr lang="id-ID"/>
            </a:p>
          </p:txBody>
        </p:sp>
      </p:grpSp>
      <p:grpSp>
        <p:nvGrpSpPr>
          <p:cNvPr id="1029" name="Group 15"/>
          <p:cNvGrpSpPr>
            <a:grpSpLocks/>
          </p:cNvGrpSpPr>
          <p:nvPr/>
        </p:nvGrpSpPr>
        <p:grpSpPr bwMode="auto">
          <a:xfrm>
            <a:off x="627063" y="6021388"/>
            <a:ext cx="5684837" cy="849312"/>
            <a:chOff x="395" y="3793"/>
            <a:chExt cx="3581" cy="535"/>
          </a:xfrm>
        </p:grpSpPr>
        <p:sp>
          <p:nvSpPr>
            <p:cNvPr id="24592"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pPr>
                <a:defRPr/>
              </a:pPr>
              <a:endParaRPr lang="id-ID"/>
            </a:p>
          </p:txBody>
        </p:sp>
        <p:sp>
          <p:nvSpPr>
            <p:cNvPr id="24593"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pPr>
                <a:defRPr/>
              </a:pPr>
              <a:endParaRPr lang="id-ID"/>
            </a:p>
          </p:txBody>
        </p:sp>
        <p:sp>
          <p:nvSpPr>
            <p:cNvPr id="24594"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pPr>
                <a:defRPr/>
              </a:pPr>
              <a:endParaRPr lang="id-ID"/>
            </a:p>
          </p:txBody>
        </p:sp>
        <p:sp>
          <p:nvSpPr>
            <p:cNvPr id="24595"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pPr>
                <a:defRPr/>
              </a:pPr>
              <a:endParaRPr lang="id-ID"/>
            </a:p>
          </p:txBody>
        </p:sp>
        <p:sp>
          <p:nvSpPr>
            <p:cNvPr id="24596"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pPr>
                <a:defRPr/>
              </a:pPr>
              <a:endParaRPr lang="id-ID"/>
            </a:p>
          </p:txBody>
        </p:sp>
        <p:sp>
          <p:nvSpPr>
            <p:cNvPr id="24597"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pPr>
                <a:defRPr/>
              </a:pPr>
              <a:endParaRPr lang="id-ID"/>
            </a:p>
          </p:txBody>
        </p:sp>
      </p:grpSp>
      <p:sp>
        <p:nvSpPr>
          <p:cNvPr id="24598"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31"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4600"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ffectLst>
                  <a:outerShdw blurRad="38100" dist="38100" dir="2700000" algn="tl">
                    <a:srgbClr val="000000"/>
                  </a:outerShdw>
                </a:effectLst>
              </a:defRPr>
            </a:lvl1pPr>
          </a:lstStyle>
          <a:p>
            <a:pPr>
              <a:defRPr/>
            </a:pPr>
            <a:endParaRPr lang="en-GB"/>
          </a:p>
        </p:txBody>
      </p:sp>
      <p:sp>
        <p:nvSpPr>
          <p:cNvPr id="24601"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effectLst>
                  <a:outerShdw blurRad="38100" dist="38100" dir="2700000" algn="tl">
                    <a:srgbClr val="000000"/>
                  </a:outerShdw>
                </a:effectLst>
              </a:defRPr>
            </a:lvl1pPr>
          </a:lstStyle>
          <a:p>
            <a:pPr>
              <a:defRPr/>
            </a:pPr>
            <a:endParaRPr lang="en-GB"/>
          </a:p>
        </p:txBody>
      </p:sp>
      <p:sp>
        <p:nvSpPr>
          <p:cNvPr id="24602"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ffectLst>
                  <a:outerShdw blurRad="38100" dist="38100" dir="2700000" algn="tl">
                    <a:srgbClr val="000000"/>
                  </a:outerShdw>
                </a:effectLst>
              </a:defRPr>
            </a:lvl1pPr>
          </a:lstStyle>
          <a:p>
            <a:pPr>
              <a:defRPr/>
            </a:pPr>
            <a:fld id="{7FB88D28-9BDD-49E9-BFB5-0EE78E6570E6}" type="slidenum">
              <a:rPr lang="en-GB"/>
              <a:pPr>
                <a:defRPr/>
              </a:pPr>
              <a:t>‹#›</a:t>
            </a:fld>
            <a:endParaRPr lang="en-GB"/>
          </a:p>
        </p:txBody>
      </p:sp>
    </p:spTree>
  </p:cSld>
  <p:clrMap bg1="dk2" tx1="lt1" bg2="dk1" tx2="lt2" accent1="accent1" accent2="accent2" accent3="accent3" accent4="accent4" accent5="accent5" accent6="accent6" hlink="hlink" folHlink="folHlink"/>
  <p:sldLayoutIdLst>
    <p:sldLayoutId id="2147483706"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spd="slow">
    <p:split orient="ver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27050" y="1633538"/>
            <a:ext cx="7772400" cy="1341437"/>
          </a:xfrm>
        </p:spPr>
        <p:txBody>
          <a:bodyPr/>
          <a:lstStyle/>
          <a:p>
            <a:pPr eaLnBrk="1" hangingPunct="1">
              <a:defRPr/>
            </a:pPr>
            <a:r>
              <a:rPr lang="id-ID" sz="4400" b="1" dirty="0" smtClean="0"/>
              <a:t>HAKEKAT </a:t>
            </a:r>
            <a:r>
              <a:rPr lang="en-US" sz="4400" b="1" dirty="0" smtClean="0"/>
              <a:t>MANUSIA </a:t>
            </a:r>
            <a:endParaRPr lang="en-GB" sz="4400" b="1" dirty="0" smtClean="0"/>
          </a:p>
        </p:txBody>
      </p:sp>
      <p:sp>
        <p:nvSpPr>
          <p:cNvPr id="6" name="Subtitle 5"/>
          <p:cNvSpPr>
            <a:spLocks noGrp="1"/>
          </p:cNvSpPr>
          <p:nvPr>
            <p:ph type="subTitle" sz="quarter" idx="1"/>
          </p:nvPr>
        </p:nvSpPr>
        <p:spPr/>
        <p:txBody>
          <a:bodyPr/>
          <a:lstStyle/>
          <a:p>
            <a:pPr eaLnBrk="1" hangingPunct="1">
              <a:defRPr/>
            </a:pPr>
            <a:endParaRPr lang="id-ID" dirty="0" smtClean="0"/>
          </a:p>
          <a:p>
            <a:pPr eaLnBrk="1" hangingPunct="1">
              <a:defRPr/>
            </a:pPr>
            <a:r>
              <a:rPr lang="id-ID" b="1" i="1" dirty="0" smtClean="0"/>
              <a:t>Refleksi Filsafat </a:t>
            </a:r>
          </a:p>
          <a:p>
            <a:pPr eaLnBrk="1" hangingPunct="1">
              <a:defRPr/>
            </a:pPr>
            <a:r>
              <a:rPr lang="id-ID" b="1" i="1" dirty="0" smtClean="0"/>
              <a:t>Tentang  Manus</a:t>
            </a:r>
            <a:r>
              <a:rPr lang="id-ID" i="1" dirty="0" smtClean="0"/>
              <a:t>ia </a:t>
            </a:r>
          </a:p>
        </p:txBody>
      </p:sp>
    </p:spTree>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140200" y="0"/>
            <a:ext cx="5003800" cy="6096000"/>
          </a:xfrm>
        </p:spPr>
        <p:txBody>
          <a:bodyPr/>
          <a:lstStyle/>
          <a:p>
            <a:pPr eaLnBrk="1" hangingPunct="1">
              <a:lnSpc>
                <a:spcPct val="90000"/>
              </a:lnSpc>
              <a:buFontTx/>
              <a:buNone/>
            </a:pPr>
            <a:r>
              <a:rPr lang="en-US" smtClean="0"/>
              <a:t>c. </a:t>
            </a:r>
            <a:r>
              <a:rPr lang="en-US" sz="2800" b="1" smtClean="0"/>
              <a:t>Sifat tak tersentuhkan “Aku”:</a:t>
            </a:r>
          </a:p>
          <a:p>
            <a:pPr eaLnBrk="1" hangingPunct="1">
              <a:lnSpc>
                <a:spcPct val="90000"/>
              </a:lnSpc>
              <a:buFontTx/>
              <a:buNone/>
            </a:pPr>
            <a:r>
              <a:rPr lang="en-US" sz="2800" b="1" smtClean="0"/>
              <a:t>   </a:t>
            </a:r>
            <a:r>
              <a:rPr lang="en-US" sz="2800" smtClean="0"/>
              <a:t> </a:t>
            </a:r>
            <a:r>
              <a:rPr lang="en-US" sz="2800" b="1" i="1" smtClean="0"/>
              <a:t>Inti pribadi itu meresapi “aku” sedemikian rupa, hingga tak tersentuh dan tak dapat dirampas. </a:t>
            </a:r>
          </a:p>
          <a:p>
            <a:pPr eaLnBrk="1" hangingPunct="1">
              <a:lnSpc>
                <a:spcPct val="90000"/>
              </a:lnSpc>
              <a:buFontTx/>
              <a:buNone/>
            </a:pPr>
            <a:r>
              <a:rPr lang="en-US" sz="2800" b="1" i="1" smtClean="0"/>
              <a:t>	Manusia (menurut Sartre)  “etre-pour-soi” (ada-bagi-dirinya) sedangkan benda-benda lain “etre-en-soi” (ada-pada-dirinya); “Aku” sebagai pribadi, tidak dimiliki oleh siapa pun, atau apa pun kecuali aku sendiri</a:t>
            </a:r>
            <a:r>
              <a:rPr lang="en-US" sz="2800" smtClean="0"/>
              <a:t>. </a:t>
            </a:r>
            <a:endParaRPr lang="en-GB" b="1" smtClean="0"/>
          </a:p>
        </p:txBody>
      </p:sp>
      <p:pic>
        <p:nvPicPr>
          <p:cNvPr id="12291" name="Picture 4" descr="Sartre"/>
          <p:cNvPicPr>
            <a:picLocks noChangeAspect="1" noChangeArrowheads="1"/>
          </p:cNvPicPr>
          <p:nvPr/>
        </p:nvPicPr>
        <p:blipFill>
          <a:blip r:embed="rId2"/>
          <a:srcRect/>
          <a:stretch>
            <a:fillRect/>
          </a:stretch>
        </p:blipFill>
        <p:spPr bwMode="auto">
          <a:xfrm>
            <a:off x="0" y="0"/>
            <a:ext cx="4124325" cy="4572000"/>
          </a:xfrm>
          <a:prstGeom prst="rect">
            <a:avLst/>
          </a:prstGeom>
          <a:noFill/>
          <a:ln w="9525">
            <a:noFill/>
            <a:miter lim="800000"/>
            <a:headEnd/>
            <a:tailEnd/>
          </a:ln>
        </p:spPr>
      </p:pic>
      <p:sp>
        <p:nvSpPr>
          <p:cNvPr id="32773" name="Rectangle 5"/>
          <p:cNvSpPr>
            <a:spLocks noChangeArrowheads="1"/>
          </p:cNvSpPr>
          <p:nvPr/>
        </p:nvSpPr>
        <p:spPr bwMode="auto">
          <a:xfrm>
            <a:off x="0" y="4797425"/>
            <a:ext cx="4211638" cy="1373188"/>
          </a:xfrm>
          <a:prstGeom prst="rect">
            <a:avLst/>
          </a:prstGeom>
          <a:noFill/>
          <a:ln w="9525">
            <a:noFill/>
            <a:miter lim="800000"/>
            <a:headEnd/>
            <a:tailEnd/>
          </a:ln>
          <a:effectLst/>
        </p:spPr>
        <p:txBody>
          <a:bodyPr>
            <a:spAutoFit/>
          </a:bodyPr>
          <a:lstStyle/>
          <a:p>
            <a:pPr>
              <a:defRPr/>
            </a:pPr>
            <a:r>
              <a:rPr lang="en-US" sz="2800" b="1" i="1">
                <a:solidFill>
                  <a:schemeClr val="tx2"/>
                </a:solidFill>
                <a:effectLst>
                  <a:outerShdw blurRad="38100" dist="38100" dir="2700000" algn="tl">
                    <a:srgbClr val="000000"/>
                  </a:outerShdw>
                </a:effectLst>
              </a:rPr>
              <a:t>JP. Sartre (1905-1970): etre-pour-soi, etre-en-soi</a:t>
            </a:r>
          </a:p>
        </p:txBody>
      </p:sp>
    </p:spTree>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987675" y="228600"/>
            <a:ext cx="5699125" cy="1143000"/>
          </a:xfrm>
        </p:spPr>
        <p:txBody>
          <a:bodyPr/>
          <a:lstStyle/>
          <a:p>
            <a:pPr eaLnBrk="1" hangingPunct="1">
              <a:defRPr/>
            </a:pPr>
            <a:r>
              <a:rPr lang="en-US" b="1" i="1" smtClean="0"/>
              <a:t>“Aku” Tak Pernah Rampung</a:t>
            </a:r>
            <a:r>
              <a:rPr lang="en-US" b="1" smtClean="0"/>
              <a:t> </a:t>
            </a:r>
            <a:endParaRPr lang="en-GB" b="1" smtClean="0"/>
          </a:p>
        </p:txBody>
      </p:sp>
      <p:sp>
        <p:nvSpPr>
          <p:cNvPr id="13315" name="Rectangle 3"/>
          <p:cNvSpPr>
            <a:spLocks noGrp="1" noChangeArrowheads="1"/>
          </p:cNvSpPr>
          <p:nvPr>
            <p:ph type="body" idx="1"/>
          </p:nvPr>
        </p:nvSpPr>
        <p:spPr>
          <a:xfrm>
            <a:off x="2987675" y="1844675"/>
            <a:ext cx="6156325" cy="4279900"/>
          </a:xfrm>
        </p:spPr>
        <p:txBody>
          <a:bodyPr/>
          <a:lstStyle/>
          <a:p>
            <a:pPr marL="514350" indent="-514350" eaLnBrk="1" hangingPunct="1">
              <a:lnSpc>
                <a:spcPct val="80000"/>
              </a:lnSpc>
              <a:buFontTx/>
              <a:buAutoNum type="alphaLcPeriod"/>
            </a:pPr>
            <a:r>
              <a:rPr lang="en-US" sz="2800" smtClean="0"/>
              <a:t>Historisitas manusia:</a:t>
            </a:r>
          </a:p>
          <a:p>
            <a:pPr marL="514350" indent="-514350" eaLnBrk="1" hangingPunct="1">
              <a:lnSpc>
                <a:spcPct val="80000"/>
              </a:lnSpc>
              <a:buFontTx/>
              <a:buNone/>
            </a:pPr>
            <a:r>
              <a:rPr lang="en-US" sz="2800" smtClean="0"/>
              <a:t>    </a:t>
            </a:r>
            <a:r>
              <a:rPr lang="en-US" sz="2400" smtClean="0"/>
              <a:t> “</a:t>
            </a:r>
            <a:r>
              <a:rPr lang="en-US" sz="2400" b="1" i="1" smtClean="0"/>
              <a:t>hidup manusia adalah proses menjadi manusia</a:t>
            </a:r>
            <a:r>
              <a:rPr lang="en-US" sz="2400" smtClean="0"/>
              <a:t>”; </a:t>
            </a:r>
            <a:r>
              <a:rPr lang="en-US" sz="2400" b="1" i="1" smtClean="0"/>
              <a:t>Ia ditugaskan supaya ia sendiri memberi bentuk, isi, dan makna hidupnya; hal mana tidak terjadi pada binatang. Manusia adalah seorang pribadi yang harus menulis sejarahnya sendiri. Hanya orang matang dan hidup dengan sadar akan dapat memikirkan aspek ini dengan serius. Hidup dengan tidak serius, berarti menolak penugasan hidup (menulis otobiografi sendiri).  </a:t>
            </a:r>
          </a:p>
        </p:txBody>
      </p:sp>
      <p:pic>
        <p:nvPicPr>
          <p:cNvPr id="13316" name="Picture 6" descr="Bill Gate cilik"/>
          <p:cNvPicPr>
            <a:picLocks noChangeAspect="1" noChangeArrowheads="1"/>
          </p:cNvPicPr>
          <p:nvPr/>
        </p:nvPicPr>
        <p:blipFill>
          <a:blip r:embed="rId2"/>
          <a:srcRect/>
          <a:stretch>
            <a:fillRect/>
          </a:stretch>
        </p:blipFill>
        <p:spPr bwMode="auto">
          <a:xfrm>
            <a:off x="0" y="0"/>
            <a:ext cx="2973388" cy="4221163"/>
          </a:xfrm>
          <a:prstGeom prst="rect">
            <a:avLst/>
          </a:prstGeom>
          <a:noFill/>
          <a:ln w="9525">
            <a:noFill/>
            <a:miter lim="800000"/>
            <a:headEnd/>
            <a:tailEnd/>
          </a:ln>
        </p:spPr>
      </p:pic>
      <p:pic>
        <p:nvPicPr>
          <p:cNvPr id="13317" name="Picture 7" descr="bill-gates"/>
          <p:cNvPicPr>
            <a:picLocks noChangeAspect="1" noChangeArrowheads="1"/>
          </p:cNvPicPr>
          <p:nvPr/>
        </p:nvPicPr>
        <p:blipFill>
          <a:blip r:embed="rId3"/>
          <a:srcRect/>
          <a:stretch>
            <a:fillRect/>
          </a:stretch>
        </p:blipFill>
        <p:spPr bwMode="auto">
          <a:xfrm>
            <a:off x="0" y="3141663"/>
            <a:ext cx="2973388" cy="3716337"/>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b="1" smtClean="0"/>
              <a:t>Manusia Mencari Kebenaran</a:t>
            </a:r>
            <a:endParaRPr lang="en-GB" b="1" smtClean="0"/>
          </a:p>
        </p:txBody>
      </p:sp>
      <p:sp>
        <p:nvSpPr>
          <p:cNvPr id="14339" name="Rectangle 3"/>
          <p:cNvSpPr>
            <a:spLocks noGrp="1" noChangeArrowheads="1"/>
          </p:cNvSpPr>
          <p:nvPr>
            <p:ph type="body" idx="1"/>
          </p:nvPr>
        </p:nvSpPr>
        <p:spPr/>
        <p:txBody>
          <a:bodyPr/>
          <a:lstStyle/>
          <a:p>
            <a:pPr eaLnBrk="1" hangingPunct="1">
              <a:lnSpc>
                <a:spcPct val="90000"/>
              </a:lnSpc>
            </a:pPr>
            <a:r>
              <a:rPr lang="en-US" i="1" smtClean="0"/>
              <a:t>Citra diri (kodrat) manusia mengarah ke </a:t>
            </a:r>
            <a:r>
              <a:rPr lang="en-US" b="1" i="1" smtClean="0"/>
              <a:t>kebenaran</a:t>
            </a:r>
            <a:r>
              <a:rPr lang="en-US" i="1" smtClean="0"/>
              <a:t>, sebagai horison hidupnya. </a:t>
            </a:r>
          </a:p>
          <a:p>
            <a:pPr eaLnBrk="1" hangingPunct="1">
              <a:lnSpc>
                <a:spcPct val="90000"/>
              </a:lnSpc>
            </a:pPr>
            <a:r>
              <a:rPr lang="en-US" i="1" smtClean="0"/>
              <a:t>Benar: sesuai adanya, betul, lurus hati, adil, dapat dipercaya, sah, sejati, absolut</a:t>
            </a:r>
          </a:p>
          <a:p>
            <a:pPr eaLnBrk="1" hangingPunct="1">
              <a:lnSpc>
                <a:spcPct val="90000"/>
              </a:lnSpc>
            </a:pPr>
            <a:r>
              <a:rPr lang="en-US" i="1" smtClean="0"/>
              <a:t>Karena bersifat absolut, selalu dicari, dan menjadi acuan hidup manusia, maka </a:t>
            </a:r>
            <a:r>
              <a:rPr lang="en-US" b="1" i="1" smtClean="0"/>
              <a:t>nilai-nilai kehidupan merupakan kebenaran</a:t>
            </a:r>
            <a:r>
              <a:rPr lang="en-US" i="1" smtClean="0"/>
              <a:t>.</a:t>
            </a:r>
          </a:p>
          <a:p>
            <a:pPr eaLnBrk="1" hangingPunct="1">
              <a:lnSpc>
                <a:spcPct val="90000"/>
              </a:lnSpc>
            </a:pPr>
            <a:r>
              <a:rPr lang="en-US" i="1" smtClean="0"/>
              <a:t>3 model jalan menuju kebenaran: ilmu pengetahuan, moral, dan teoligis.    </a:t>
            </a:r>
            <a:endParaRPr lang="en-GB" i="1" smtClean="0"/>
          </a:p>
        </p:txBody>
      </p:sp>
    </p:spTree>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en-US" b="1" smtClean="0"/>
              <a:t>Manusia dan Kebebasannya</a:t>
            </a:r>
            <a:endParaRPr lang="en-GB" b="1" smtClean="0"/>
          </a:p>
        </p:txBody>
      </p:sp>
      <p:sp>
        <p:nvSpPr>
          <p:cNvPr id="15363" name="Rectangle 3"/>
          <p:cNvSpPr>
            <a:spLocks noGrp="1" noChangeArrowheads="1"/>
          </p:cNvSpPr>
          <p:nvPr>
            <p:ph type="body" idx="1"/>
          </p:nvPr>
        </p:nvSpPr>
        <p:spPr/>
        <p:txBody>
          <a:bodyPr/>
          <a:lstStyle/>
          <a:p>
            <a:pPr eaLnBrk="1" hangingPunct="1"/>
            <a:r>
              <a:rPr lang="en-US" b="1" smtClean="0"/>
              <a:t>Kebebasan</a:t>
            </a:r>
            <a:r>
              <a:rPr lang="en-US" smtClean="0"/>
              <a:t> manusia berkaitan erat dengan kodratnya sebagai makhluk multidimensi. </a:t>
            </a:r>
          </a:p>
          <a:p>
            <a:pPr eaLnBrk="1" hangingPunct="1"/>
            <a:r>
              <a:rPr lang="en-US" b="1" smtClean="0"/>
              <a:t>Kebebasan</a:t>
            </a:r>
            <a:r>
              <a:rPr lang="en-US" smtClean="0"/>
              <a:t>: </a:t>
            </a:r>
            <a:r>
              <a:rPr lang="en-US" b="1" i="1" smtClean="0"/>
              <a:t>kemampuan untuk menentukan tindakannya sendiri (eksistensial) dengan/bersama orang lain (sosial). </a:t>
            </a:r>
          </a:p>
          <a:p>
            <a:pPr eaLnBrk="1" hangingPunct="1"/>
            <a:endParaRPr lang="en-GB" smtClean="0"/>
          </a:p>
        </p:txBody>
      </p:sp>
    </p:spTree>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68313" y="0"/>
            <a:ext cx="8229600" cy="2765425"/>
          </a:xfrm>
        </p:spPr>
        <p:txBody>
          <a:bodyPr/>
          <a:lstStyle/>
          <a:p>
            <a:pPr eaLnBrk="1" hangingPunct="1"/>
            <a:r>
              <a:rPr lang="en-US" b="1" smtClean="0"/>
              <a:t>“Aku” mengalami sendiri </a:t>
            </a:r>
            <a:r>
              <a:rPr lang="en-US" b="1" i="1" smtClean="0"/>
              <a:t>dapat “memilih jurusannya” (bebas);</a:t>
            </a:r>
            <a:r>
              <a:rPr lang="en-US" b="1" smtClean="0"/>
              <a:t> tidak diharuskan berdasarkan kodrat untuk berlaku atas salah satu cara tertentu yang tidak terelakkan</a:t>
            </a:r>
            <a:r>
              <a:rPr lang="en-US" smtClean="0"/>
              <a:t>. </a:t>
            </a:r>
            <a:endParaRPr lang="en-GB" smtClean="0"/>
          </a:p>
          <a:p>
            <a:pPr eaLnBrk="1" hangingPunct="1"/>
            <a:endParaRPr lang="en-US" smtClean="0"/>
          </a:p>
        </p:txBody>
      </p:sp>
      <p:pic>
        <p:nvPicPr>
          <p:cNvPr id="16387" name="Picture 4" descr="belenggu-kebebasan"/>
          <p:cNvPicPr>
            <a:picLocks noChangeAspect="1" noChangeArrowheads="1"/>
          </p:cNvPicPr>
          <p:nvPr/>
        </p:nvPicPr>
        <p:blipFill>
          <a:blip r:embed="rId2" cstate="print"/>
          <a:srcRect/>
          <a:stretch>
            <a:fillRect/>
          </a:stretch>
        </p:blipFill>
        <p:spPr bwMode="auto">
          <a:xfrm>
            <a:off x="0" y="3351213"/>
            <a:ext cx="4716463" cy="3536950"/>
          </a:xfrm>
          <a:prstGeom prst="rect">
            <a:avLst/>
          </a:prstGeom>
          <a:noFill/>
          <a:ln w="9525">
            <a:noFill/>
            <a:miter lim="800000"/>
            <a:headEnd/>
            <a:tailEnd/>
          </a:ln>
        </p:spPr>
      </p:pic>
      <p:pic>
        <p:nvPicPr>
          <p:cNvPr id="16388" name="Picture 5" descr="kebebasan"/>
          <p:cNvPicPr>
            <a:picLocks noChangeAspect="1" noChangeArrowheads="1"/>
          </p:cNvPicPr>
          <p:nvPr/>
        </p:nvPicPr>
        <p:blipFill>
          <a:blip r:embed="rId3"/>
          <a:srcRect/>
          <a:stretch>
            <a:fillRect/>
          </a:stretch>
        </p:blipFill>
        <p:spPr bwMode="auto">
          <a:xfrm>
            <a:off x="3995738" y="3317875"/>
            <a:ext cx="5148262" cy="354012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b="1" i="1" smtClean="0"/>
              <a:t>Kebebasan dan Tanggung Jawab</a:t>
            </a:r>
            <a:endParaRPr lang="en-GB" b="1" i="1" smtClean="0"/>
          </a:p>
        </p:txBody>
      </p:sp>
      <p:sp>
        <p:nvSpPr>
          <p:cNvPr id="17411" name="Rectangle 3"/>
          <p:cNvSpPr>
            <a:spLocks noGrp="1" noChangeArrowheads="1"/>
          </p:cNvSpPr>
          <p:nvPr>
            <p:ph type="body" idx="1"/>
          </p:nvPr>
        </p:nvSpPr>
        <p:spPr/>
        <p:txBody>
          <a:bodyPr/>
          <a:lstStyle/>
          <a:p>
            <a:pPr eaLnBrk="1" hangingPunct="1"/>
            <a:r>
              <a:rPr lang="en-US" sz="2800" smtClean="0"/>
              <a:t>Bagi setiap individu, </a:t>
            </a:r>
            <a:r>
              <a:rPr lang="en-US" sz="2800" i="1" smtClean="0"/>
              <a:t>hidup adalah suatu tugas; bersamaan waktu</a:t>
            </a:r>
            <a:r>
              <a:rPr lang="en-US" sz="2800" smtClean="0"/>
              <a:t>, manusia tahu juga bahwa ia mampu melaksanakan tugasnya.</a:t>
            </a:r>
          </a:p>
          <a:p>
            <a:pPr eaLnBrk="1" hangingPunct="1"/>
            <a:r>
              <a:rPr lang="en-US" sz="2800" smtClean="0"/>
              <a:t>Sambil ikut serta dalam zaman dan sejarahnya, ia harus </a:t>
            </a:r>
            <a:r>
              <a:rPr lang="en-US" sz="2800" b="1" i="1" smtClean="0"/>
              <a:t>memberi jawaban pribadi</a:t>
            </a:r>
            <a:r>
              <a:rPr lang="en-US" sz="2800" smtClean="0"/>
              <a:t> atas makna hidupnya; </a:t>
            </a:r>
            <a:r>
              <a:rPr lang="en-US" sz="2800" b="1" i="1" smtClean="0"/>
              <a:t>tanggung jawab</a:t>
            </a:r>
            <a:r>
              <a:rPr lang="en-US" sz="2800" smtClean="0"/>
              <a:t> ini tidak bisa  dilimpahkan kepada pihak lain, karena ia harus menjawab berdasarkan “</a:t>
            </a:r>
            <a:r>
              <a:rPr lang="en-US" sz="2800" b="1" i="1" smtClean="0"/>
              <a:t>inti pribadinya</a:t>
            </a:r>
            <a:r>
              <a:rPr lang="en-US" sz="2800" smtClean="0"/>
              <a:t>”.</a:t>
            </a:r>
          </a:p>
        </p:txBody>
      </p:sp>
    </p:spTree>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84513" y="260350"/>
            <a:ext cx="6059487" cy="792163"/>
          </a:xfrm>
        </p:spPr>
        <p:txBody>
          <a:bodyPr/>
          <a:lstStyle/>
          <a:p>
            <a:pPr eaLnBrk="1" hangingPunct="1">
              <a:defRPr/>
            </a:pPr>
            <a:r>
              <a:rPr lang="en-US" sz="4000" b="1" i="1" smtClean="0"/>
              <a:t>Kebertubuhan  Manusia</a:t>
            </a:r>
            <a:endParaRPr lang="en-GB" sz="4000" b="1" i="1" smtClean="0"/>
          </a:p>
        </p:txBody>
      </p:sp>
      <p:sp>
        <p:nvSpPr>
          <p:cNvPr id="18435" name="Rectangle 3"/>
          <p:cNvSpPr>
            <a:spLocks noGrp="1" noChangeArrowheads="1"/>
          </p:cNvSpPr>
          <p:nvPr>
            <p:ph type="body" idx="1"/>
          </p:nvPr>
        </p:nvSpPr>
        <p:spPr>
          <a:xfrm>
            <a:off x="4500563" y="1484313"/>
            <a:ext cx="4643437" cy="4495800"/>
          </a:xfrm>
        </p:spPr>
        <p:txBody>
          <a:bodyPr/>
          <a:lstStyle/>
          <a:p>
            <a:pPr eaLnBrk="1" hangingPunct="1">
              <a:lnSpc>
                <a:spcPct val="90000"/>
              </a:lnSpc>
            </a:pPr>
            <a:r>
              <a:rPr lang="en-US" sz="2400" b="1" smtClean="0"/>
              <a:t>“Aku</a:t>
            </a:r>
            <a:r>
              <a:rPr lang="en-US" sz="2400" b="1" i="1" smtClean="0"/>
              <a:t>” merupakan kesatuan “roh” </a:t>
            </a:r>
            <a:r>
              <a:rPr lang="en-US" sz="2400" b="1" smtClean="0"/>
              <a:t>dan</a:t>
            </a:r>
            <a:r>
              <a:rPr lang="en-US" sz="2400" b="1" i="1" smtClean="0"/>
              <a:t> “tubuh</a:t>
            </a:r>
            <a:r>
              <a:rPr lang="en-US" sz="2400" smtClean="0"/>
              <a:t>”, kedua-duanya bersifat sama hakiki. </a:t>
            </a:r>
            <a:r>
              <a:rPr lang="en-US" sz="2400" b="1" i="1" smtClean="0"/>
              <a:t>Tubuh</a:t>
            </a:r>
            <a:r>
              <a:rPr lang="en-US" sz="2400" smtClean="0"/>
              <a:t>, sebagai aspek hakiki “aku”.</a:t>
            </a:r>
          </a:p>
          <a:p>
            <a:pPr eaLnBrk="1" hangingPunct="1">
              <a:lnSpc>
                <a:spcPct val="90000"/>
              </a:lnSpc>
            </a:pPr>
            <a:r>
              <a:rPr lang="en-US" sz="2400" smtClean="0"/>
              <a:t>Manusia sekaligus </a:t>
            </a:r>
            <a:r>
              <a:rPr lang="en-US" sz="2400" i="1" smtClean="0"/>
              <a:t>“mempunyai</a:t>
            </a:r>
            <a:r>
              <a:rPr lang="en-US" sz="2400" smtClean="0"/>
              <a:t>” dan </a:t>
            </a:r>
            <a:r>
              <a:rPr lang="en-US" sz="2400" i="1" smtClean="0"/>
              <a:t>“ada</a:t>
            </a:r>
            <a:r>
              <a:rPr lang="en-US" sz="2400" smtClean="0"/>
              <a:t>”; relasi ini sedemikian unik (Gabriel Marcel, 1889-1973) sehingga kita membutuhkan sekaligus kedua istilah ini untuk dapat bicara tentang manusia secara masuk </a:t>
            </a:r>
            <a:r>
              <a:rPr lang="en-US" sz="2400" b="1" smtClean="0"/>
              <a:t>akal. </a:t>
            </a:r>
          </a:p>
        </p:txBody>
      </p:sp>
      <p:pic>
        <p:nvPicPr>
          <p:cNvPr id="18436" name="Picture 5" descr="Tari Bali"/>
          <p:cNvPicPr>
            <a:picLocks noChangeAspect="1" noChangeArrowheads="1"/>
          </p:cNvPicPr>
          <p:nvPr/>
        </p:nvPicPr>
        <p:blipFill>
          <a:blip r:embed="rId2"/>
          <a:srcRect/>
          <a:stretch>
            <a:fillRect/>
          </a:stretch>
        </p:blipFill>
        <p:spPr bwMode="auto">
          <a:xfrm>
            <a:off x="0" y="3857625"/>
            <a:ext cx="4500563" cy="3000375"/>
          </a:xfrm>
          <a:prstGeom prst="rect">
            <a:avLst/>
          </a:prstGeom>
          <a:noFill/>
          <a:ln w="9525">
            <a:noFill/>
            <a:miter lim="800000"/>
            <a:headEnd/>
            <a:tailEnd/>
          </a:ln>
        </p:spPr>
      </p:pic>
      <p:pic>
        <p:nvPicPr>
          <p:cNvPr id="18437" name="Picture 6" descr="Tubuh indah"/>
          <p:cNvPicPr>
            <a:picLocks noChangeAspect="1" noChangeArrowheads="1"/>
          </p:cNvPicPr>
          <p:nvPr/>
        </p:nvPicPr>
        <p:blipFill>
          <a:blip r:embed="rId3"/>
          <a:srcRect/>
          <a:stretch>
            <a:fillRect/>
          </a:stretch>
        </p:blipFill>
        <p:spPr bwMode="auto">
          <a:xfrm>
            <a:off x="0" y="0"/>
            <a:ext cx="3217863" cy="38608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68313" y="0"/>
            <a:ext cx="8229600" cy="2836863"/>
          </a:xfrm>
        </p:spPr>
        <p:txBody>
          <a:bodyPr/>
          <a:lstStyle/>
          <a:p>
            <a:pPr eaLnBrk="1" hangingPunct="1"/>
            <a:r>
              <a:rPr lang="en-US" b="1" smtClean="0"/>
              <a:t>Fungsi tubuh merupakan </a:t>
            </a:r>
            <a:r>
              <a:rPr lang="en-US" b="1" i="1" smtClean="0"/>
              <a:t>sarana perwujudan diri</a:t>
            </a:r>
            <a:r>
              <a:rPr lang="en-US" smtClean="0"/>
              <a:t>; isi “aku” berupa pikiran, perasaan, keinginan dan lain-lain, tetap tersembunyi bagi orang lain kecuali “aku” menyatakannya melalui tubuh.</a:t>
            </a:r>
            <a:endParaRPr lang="en-GB" smtClean="0"/>
          </a:p>
          <a:p>
            <a:pPr eaLnBrk="1" hangingPunct="1"/>
            <a:endParaRPr lang="en-US" smtClean="0"/>
          </a:p>
        </p:txBody>
      </p:sp>
      <p:pic>
        <p:nvPicPr>
          <p:cNvPr id="19459" name="Picture 4" descr="Gerak tubuh"/>
          <p:cNvPicPr>
            <a:picLocks noChangeAspect="1" noChangeArrowheads="1"/>
          </p:cNvPicPr>
          <p:nvPr/>
        </p:nvPicPr>
        <p:blipFill>
          <a:blip r:embed="rId2"/>
          <a:srcRect/>
          <a:stretch>
            <a:fillRect/>
          </a:stretch>
        </p:blipFill>
        <p:spPr bwMode="auto">
          <a:xfrm>
            <a:off x="5508625" y="3141663"/>
            <a:ext cx="3635375" cy="3716337"/>
          </a:xfrm>
          <a:prstGeom prst="rect">
            <a:avLst/>
          </a:prstGeom>
          <a:noFill/>
          <a:ln w="9525">
            <a:noFill/>
            <a:miter lim="800000"/>
            <a:headEnd/>
            <a:tailEnd/>
          </a:ln>
        </p:spPr>
      </p:pic>
      <p:pic>
        <p:nvPicPr>
          <p:cNvPr id="19460" name="Picture 5" descr="aksi solidaritas"/>
          <p:cNvPicPr>
            <a:picLocks noChangeAspect="1" noChangeArrowheads="1"/>
          </p:cNvPicPr>
          <p:nvPr/>
        </p:nvPicPr>
        <p:blipFill>
          <a:blip r:embed="rId3"/>
          <a:srcRect/>
          <a:stretch>
            <a:fillRect/>
          </a:stretch>
        </p:blipFill>
        <p:spPr bwMode="auto">
          <a:xfrm>
            <a:off x="0" y="3184525"/>
            <a:ext cx="5508625" cy="367347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b="1" i="1" smtClean="0"/>
              <a:t>MANUSIA DAN HATI NURANINYA</a:t>
            </a:r>
            <a:endParaRPr lang="en-GB" b="1" i="1" smtClean="0"/>
          </a:p>
        </p:txBody>
      </p:sp>
      <p:sp>
        <p:nvSpPr>
          <p:cNvPr id="20483" name="Rectangle 3"/>
          <p:cNvSpPr>
            <a:spLocks noGrp="1" noChangeArrowheads="1"/>
          </p:cNvSpPr>
          <p:nvPr>
            <p:ph type="body" idx="1"/>
          </p:nvPr>
        </p:nvSpPr>
        <p:spPr/>
        <p:txBody>
          <a:bodyPr/>
          <a:lstStyle/>
          <a:p>
            <a:pPr eaLnBrk="1" hangingPunct="1">
              <a:lnSpc>
                <a:spcPct val="80000"/>
              </a:lnSpc>
            </a:pPr>
            <a:r>
              <a:rPr lang="en-US" sz="2800" b="1" smtClean="0"/>
              <a:t>Si “AKU”, yaitu setiap orang, mempunyai tugas dalam hidupnya sebagai manusia; tugas itu adalah memberi arah dan makna kepada hidup secara bebas dan bertanggung jawab.</a:t>
            </a:r>
          </a:p>
          <a:p>
            <a:pPr eaLnBrk="1" hangingPunct="1">
              <a:lnSpc>
                <a:spcPct val="80000"/>
              </a:lnSpc>
            </a:pPr>
            <a:r>
              <a:rPr lang="en-US" sz="2800" b="1" smtClean="0"/>
              <a:t>Di dalamnya, orang mengalami diri sebagai seorang pribadi yang berdiri sendiri, yang sungguh boleh dan harus hidup dengan berpangkal “pada batinnya”.</a:t>
            </a:r>
            <a:endParaRPr lang="en-GB" sz="2800" b="1" smtClean="0"/>
          </a:p>
        </p:txBody>
      </p:sp>
    </p:spTree>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b="1" i="1" smtClean="0"/>
              <a:t>MANUSIA DAN HATI NURANINYA</a:t>
            </a:r>
            <a:endParaRPr lang="en-GB" b="1" i="1" smtClean="0"/>
          </a:p>
        </p:txBody>
      </p:sp>
      <p:sp>
        <p:nvSpPr>
          <p:cNvPr id="21507" name="Rectangle 3"/>
          <p:cNvSpPr>
            <a:spLocks noGrp="1" noChangeArrowheads="1"/>
          </p:cNvSpPr>
          <p:nvPr>
            <p:ph type="body" idx="1"/>
          </p:nvPr>
        </p:nvSpPr>
        <p:spPr/>
        <p:txBody>
          <a:bodyPr/>
          <a:lstStyle/>
          <a:p>
            <a:pPr eaLnBrk="1" hangingPunct="1"/>
            <a:r>
              <a:rPr lang="en-US" b="1" smtClean="0"/>
              <a:t>Kebebasan itu ternyata bukan bersifat tanpa ikatan; melainkan, dari diri-Nya terikat pada norma tertentu, yang mengungkapkan dengan tepat tujuan yang mau dicapai oleh kebebasan manusia, yaitu membantu “aku” dalam mengusahakan kesempurnaannya, dan melaksanakan makna hidupnya.</a:t>
            </a:r>
            <a:endParaRPr lang="en-GB" b="1" smtClean="0"/>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0" y="0"/>
            <a:ext cx="8215313" cy="2636838"/>
          </a:xfrm>
        </p:spPr>
        <p:txBody>
          <a:bodyPr/>
          <a:lstStyle/>
          <a:p>
            <a:pPr eaLnBrk="1" hangingPunct="1">
              <a:defRPr/>
            </a:pPr>
            <a:r>
              <a:rPr lang="en-US" sz="4800" b="1" dirty="0" smtClean="0"/>
              <a:t/>
            </a:r>
            <a:br>
              <a:rPr lang="en-US" sz="4800" b="1" dirty="0" smtClean="0"/>
            </a:br>
            <a:r>
              <a:rPr lang="en-US" sz="4800" b="1" dirty="0" smtClean="0"/>
              <a:t/>
            </a:r>
            <a:br>
              <a:rPr lang="en-US" sz="4800" b="1" dirty="0" smtClean="0"/>
            </a:br>
            <a:r>
              <a:rPr lang="en-US" sz="4800" b="1" dirty="0" smtClean="0"/>
              <a:t> HAKEKAT HIDUP MANUSIA</a:t>
            </a:r>
            <a:br>
              <a:rPr lang="en-US" sz="4800" b="1" dirty="0" smtClean="0"/>
            </a:br>
            <a:r>
              <a:rPr lang="en-US" sz="4800" b="1" dirty="0" smtClean="0"/>
              <a:t/>
            </a:r>
            <a:br>
              <a:rPr lang="en-US" sz="4800" b="1" dirty="0" smtClean="0"/>
            </a:br>
            <a:endParaRPr lang="en-GB" sz="3600" b="1" i="1" dirty="0" smtClean="0"/>
          </a:p>
        </p:txBody>
      </p:sp>
      <p:sp>
        <p:nvSpPr>
          <p:cNvPr id="2051" name="Rectangle 3"/>
          <p:cNvSpPr>
            <a:spLocks noGrp="1" noChangeArrowheads="1"/>
          </p:cNvSpPr>
          <p:nvPr>
            <p:ph type="subTitle" idx="4294967295"/>
          </p:nvPr>
        </p:nvSpPr>
        <p:spPr>
          <a:xfrm>
            <a:off x="1403350" y="3214688"/>
            <a:ext cx="6616700" cy="2752725"/>
          </a:xfrm>
        </p:spPr>
        <p:txBody>
          <a:bodyPr/>
          <a:lstStyle/>
          <a:p>
            <a:pPr marL="0" indent="0" algn="ctr" eaLnBrk="1" hangingPunct="1">
              <a:buFontTx/>
              <a:buNone/>
              <a:defRPr/>
            </a:pPr>
            <a:r>
              <a:rPr lang="en-US" b="1" dirty="0" err="1" smtClean="0">
                <a:effectLst>
                  <a:outerShdw blurRad="38100" dist="38100" dir="2700000" algn="tl">
                    <a:srgbClr val="000000"/>
                  </a:outerShdw>
                </a:effectLst>
              </a:rPr>
              <a:t>Siapakah</a:t>
            </a:r>
            <a:r>
              <a:rPr lang="en-US" b="1" dirty="0" smtClean="0">
                <a:effectLst>
                  <a:outerShdw blurRad="38100" dist="38100" dir="2700000" algn="tl">
                    <a:srgbClr val="000000"/>
                  </a:outerShdw>
                </a:effectLst>
              </a:rPr>
              <a:t> </a:t>
            </a:r>
            <a:r>
              <a:rPr lang="en-US" b="1" i="1" dirty="0" smtClean="0">
                <a:effectLst>
                  <a:outerShdw blurRad="38100" dist="38100" dir="2700000" algn="tl">
                    <a:srgbClr val="000000"/>
                  </a:outerShdw>
                </a:effectLst>
              </a:rPr>
              <a:t>“</a:t>
            </a:r>
            <a:r>
              <a:rPr lang="en-US" b="1" i="1" dirty="0" err="1" smtClean="0">
                <a:effectLst>
                  <a:outerShdw blurRad="38100" dist="38100" dir="2700000" algn="tl">
                    <a:srgbClr val="000000"/>
                  </a:outerShdw>
                </a:effectLst>
              </a:rPr>
              <a:t>Aku</a:t>
            </a:r>
            <a:r>
              <a:rPr lang="en-US" b="1" i="1" dirty="0" smtClean="0">
                <a:effectLst>
                  <a:outerShdw blurRad="38100" dist="38100" dir="2700000" algn="tl">
                    <a:srgbClr val="000000"/>
                  </a:outerShdw>
                </a:effectLst>
              </a:rPr>
              <a:t>”?</a:t>
            </a:r>
          </a:p>
          <a:p>
            <a:pPr marL="0" indent="0" algn="ctr" eaLnBrk="1" hangingPunct="1">
              <a:buFontTx/>
              <a:buNone/>
              <a:defRPr/>
            </a:pPr>
            <a:r>
              <a:rPr lang="en-US" b="1" dirty="0" err="1" smtClean="0">
                <a:effectLst>
                  <a:outerShdw blurRad="38100" dist="38100" dir="2700000" algn="tl">
                    <a:srgbClr val="000000"/>
                  </a:outerShdw>
                </a:effectLst>
              </a:rPr>
              <a:t>Apa</a:t>
            </a:r>
            <a:r>
              <a:rPr lang="en-US" b="1" i="1" dirty="0" smtClean="0">
                <a:effectLst>
                  <a:outerShdw blurRad="38100" dist="38100" dir="2700000" algn="tl">
                    <a:srgbClr val="000000"/>
                  </a:outerShdw>
                </a:effectLst>
              </a:rPr>
              <a:t> “</a:t>
            </a:r>
            <a:r>
              <a:rPr lang="en-US" b="1" i="1" dirty="0" err="1" smtClean="0">
                <a:effectLst>
                  <a:outerShdw blurRad="38100" dist="38100" dir="2700000" algn="tl">
                    <a:srgbClr val="000000"/>
                  </a:outerShdw>
                </a:effectLst>
              </a:rPr>
              <a:t>Makna</a:t>
            </a:r>
            <a:r>
              <a:rPr lang="en-US" b="1" i="1" dirty="0" smtClean="0">
                <a:effectLst>
                  <a:outerShdw blurRad="38100" dist="38100" dir="2700000" algn="tl">
                    <a:srgbClr val="000000"/>
                  </a:outerShdw>
                </a:effectLst>
              </a:rPr>
              <a:t> </a:t>
            </a:r>
            <a:r>
              <a:rPr lang="en-US" b="1" i="1" dirty="0" err="1" smtClean="0">
                <a:effectLst>
                  <a:outerShdw blurRad="38100" dist="38100" dir="2700000" algn="tl">
                    <a:srgbClr val="000000"/>
                  </a:outerShdw>
                </a:effectLst>
              </a:rPr>
              <a:t>Hidup</a:t>
            </a:r>
            <a:r>
              <a:rPr lang="en-US" b="1" i="1" dirty="0" smtClean="0">
                <a:effectLst>
                  <a:outerShdw blurRad="38100" dist="38100" dir="2700000" algn="tl">
                    <a:srgbClr val="000000"/>
                  </a:outerShdw>
                </a:effectLst>
              </a:rPr>
              <a:t>” </a:t>
            </a:r>
            <a:r>
              <a:rPr lang="en-US" b="1" i="1" dirty="0" err="1" smtClean="0">
                <a:effectLst>
                  <a:outerShdw blurRad="38100" dist="38100" dir="2700000" algn="tl">
                    <a:srgbClr val="000000"/>
                  </a:outerShdw>
                </a:effectLst>
              </a:rPr>
              <a:t>ini</a:t>
            </a:r>
            <a:r>
              <a:rPr lang="en-US" b="1" i="1" dirty="0" smtClean="0">
                <a:effectLst>
                  <a:outerShdw blurRad="38100" dist="38100" dir="2700000" algn="tl">
                    <a:srgbClr val="000000"/>
                  </a:outerShdw>
                </a:effectLst>
              </a:rPr>
              <a:t>?                                                                                         </a:t>
            </a:r>
          </a:p>
          <a:p>
            <a:pPr marL="0" indent="0" algn="ctr" eaLnBrk="1" hangingPunct="1">
              <a:buFontTx/>
              <a:buNone/>
              <a:defRPr/>
            </a:pPr>
            <a:r>
              <a:rPr lang="en-US" b="1" dirty="0" smtClean="0">
                <a:effectLst>
                  <a:outerShdw blurRad="38100" dist="38100" dir="2700000" algn="tl">
                    <a:srgbClr val="000000"/>
                  </a:outerShdw>
                </a:effectLst>
              </a:rPr>
              <a:t> </a:t>
            </a:r>
            <a:r>
              <a:rPr lang="en-US" b="1" i="1" dirty="0" smtClean="0">
                <a:effectLst>
                  <a:outerShdw blurRad="38100" dist="38100" dir="2700000" algn="tl">
                    <a:srgbClr val="000000"/>
                  </a:outerShdw>
                </a:effectLst>
              </a:rPr>
              <a:t>“</a:t>
            </a:r>
            <a:r>
              <a:rPr lang="en-US" b="1" i="1" dirty="0" err="1" smtClean="0">
                <a:effectLst>
                  <a:outerShdw blurRad="38100" dist="38100" dir="2700000" algn="tl">
                    <a:srgbClr val="000000"/>
                  </a:outerShdw>
                </a:effectLst>
              </a:rPr>
              <a:t>Apa</a:t>
            </a:r>
            <a:r>
              <a:rPr lang="en-US" b="1" i="1" dirty="0" smtClean="0">
                <a:effectLst>
                  <a:outerShdw blurRad="38100" dist="38100" dir="2700000" algn="tl">
                    <a:srgbClr val="000000"/>
                  </a:outerShdw>
                </a:effectLst>
              </a:rPr>
              <a:t> Yang </a:t>
            </a:r>
            <a:r>
              <a:rPr lang="en-US" b="1" i="1" dirty="0" err="1" smtClean="0">
                <a:effectLst>
                  <a:outerShdw blurRad="38100" dist="38100" dir="2700000" algn="tl">
                    <a:srgbClr val="000000"/>
                  </a:outerShdw>
                </a:effectLst>
              </a:rPr>
              <a:t>Harus</a:t>
            </a:r>
            <a:r>
              <a:rPr lang="en-US" b="1" i="1" dirty="0" smtClean="0">
                <a:effectLst>
                  <a:outerShdw blurRad="38100" dist="38100" dir="2700000" algn="tl">
                    <a:srgbClr val="000000"/>
                  </a:outerShdw>
                </a:effectLst>
              </a:rPr>
              <a:t> </a:t>
            </a:r>
            <a:r>
              <a:rPr lang="en-US" b="1" i="1" dirty="0" err="1" smtClean="0">
                <a:effectLst>
                  <a:outerShdw blurRad="38100" dist="38100" dir="2700000" algn="tl">
                    <a:srgbClr val="000000"/>
                  </a:outerShdw>
                </a:effectLst>
              </a:rPr>
              <a:t>Aku</a:t>
            </a:r>
            <a:r>
              <a:rPr lang="en-US" b="1" i="1" dirty="0" smtClean="0">
                <a:effectLst>
                  <a:outerShdw blurRad="38100" dist="38100" dir="2700000" algn="tl">
                    <a:srgbClr val="000000"/>
                  </a:outerShdw>
                </a:effectLst>
              </a:rPr>
              <a:t> </a:t>
            </a:r>
            <a:r>
              <a:rPr lang="en-US" b="1" i="1" dirty="0" err="1" smtClean="0">
                <a:effectLst>
                  <a:outerShdw blurRad="38100" dist="38100" dir="2700000" algn="tl">
                    <a:srgbClr val="000000"/>
                  </a:outerShdw>
                </a:effectLst>
              </a:rPr>
              <a:t>Buat</a:t>
            </a:r>
            <a:r>
              <a:rPr lang="en-US" b="1" i="1" dirty="0" smtClean="0">
                <a:effectLst>
                  <a:outerShdw blurRad="38100" dist="38100" dir="2700000" algn="tl">
                    <a:srgbClr val="000000"/>
                  </a:outerShdw>
                </a:effectLst>
              </a:rPr>
              <a:t> ” </a:t>
            </a:r>
            <a:r>
              <a:rPr lang="en-US" b="1" dirty="0" smtClean="0">
                <a:effectLst>
                  <a:outerShdw blurRad="38100" dist="38100" dir="2700000" algn="tl">
                    <a:srgbClr val="000000"/>
                  </a:outerShdw>
                </a:effectLst>
              </a:rPr>
              <a:t>?</a:t>
            </a:r>
            <a:r>
              <a:rPr lang="en-US" dirty="0" smtClean="0">
                <a:effectLst>
                  <a:outerShdw blurRad="38100" dist="38100" dir="2700000" algn="tl">
                    <a:srgbClr val="000000"/>
                  </a:outerShdw>
                </a:effectLst>
              </a:rPr>
              <a:t> </a:t>
            </a:r>
            <a:endParaRPr lang="en-GB" dirty="0" smtClean="0">
              <a:effectLst>
                <a:outerShdw blurRad="38100" dist="38100" dir="2700000" algn="tl">
                  <a:srgbClr val="000000"/>
                </a:outerShdw>
              </a:effectLst>
            </a:endParaRPr>
          </a:p>
        </p:txBody>
      </p:sp>
    </p:spTree>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i="1" smtClean="0"/>
              <a:t>MANUSIA DAN HATI  NURANINYA</a:t>
            </a:r>
            <a:endParaRPr lang="en-GB" i="1" smtClean="0"/>
          </a:p>
        </p:txBody>
      </p:sp>
      <p:sp>
        <p:nvSpPr>
          <p:cNvPr id="22531" name="Rectangle 3"/>
          <p:cNvSpPr>
            <a:spLocks noGrp="1" noChangeArrowheads="1"/>
          </p:cNvSpPr>
          <p:nvPr>
            <p:ph type="body" idx="1"/>
          </p:nvPr>
        </p:nvSpPr>
        <p:spPr/>
        <p:txBody>
          <a:bodyPr/>
          <a:lstStyle/>
          <a:p>
            <a:pPr eaLnBrk="1" hangingPunct="1"/>
            <a:r>
              <a:rPr lang="en-US" b="1" smtClean="0"/>
              <a:t>Perilaku kita didampingi oleh suatu “pengetahuan”; kita sadar dan tahu apa yang kita lakukan; tapi, lebih dari itu, kita mengalami penilaian spontan atas kelakuan kita itu. Kita didampingi oleh “pengetahuan” yang langsung menyangkut nilai dan bobot perilaku kita: “baik” atau “salah”/”jahat”.</a:t>
            </a:r>
            <a:endParaRPr lang="en-GB" b="1" smtClean="0"/>
          </a:p>
        </p:txBody>
      </p:sp>
    </p:spTree>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b="1" i="1" smtClean="0"/>
              <a:t>MANUSIA DAN HATI NURANINYA</a:t>
            </a:r>
            <a:endParaRPr lang="en-GB" b="1" i="1" smtClean="0"/>
          </a:p>
        </p:txBody>
      </p:sp>
      <p:sp>
        <p:nvSpPr>
          <p:cNvPr id="23555" name="Rectangle 3"/>
          <p:cNvSpPr>
            <a:spLocks noGrp="1" noChangeArrowheads="1"/>
          </p:cNvSpPr>
          <p:nvPr>
            <p:ph type="body" idx="1"/>
          </p:nvPr>
        </p:nvSpPr>
        <p:spPr/>
        <p:txBody>
          <a:bodyPr/>
          <a:lstStyle/>
          <a:p>
            <a:pPr eaLnBrk="1" hangingPunct="1"/>
            <a:r>
              <a:rPr lang="en-US" sz="2800" b="1" smtClean="0"/>
              <a:t>“Pengetahuan” itu memberi penilaian, sebelum, saat, dan sesudah kita melalukan perbuatan. Karena itu, kita mendapatkan kesan bahwa tiada apa pun yang luput dari jangkauan penilaian itu. Jadi, pada hati  nurani  terdapat suatu “hukum” umum, “yang baik” harus dilakukan dan “yang jahat” dihindarkan.</a:t>
            </a:r>
            <a:endParaRPr lang="en-GB" sz="2800" b="1" smtClean="0"/>
          </a:p>
        </p:txBody>
      </p:sp>
    </p:spTree>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Manusia dan Hati Nuraninya</a:t>
            </a:r>
            <a:endParaRPr lang="en-GB" smtClean="0"/>
          </a:p>
        </p:txBody>
      </p:sp>
      <p:sp>
        <p:nvSpPr>
          <p:cNvPr id="24579" name="Rectangle 3"/>
          <p:cNvSpPr>
            <a:spLocks noGrp="1" noChangeArrowheads="1"/>
          </p:cNvSpPr>
          <p:nvPr>
            <p:ph type="body" idx="1"/>
          </p:nvPr>
        </p:nvSpPr>
        <p:spPr/>
        <p:txBody>
          <a:bodyPr/>
          <a:lstStyle/>
          <a:p>
            <a:pPr eaLnBrk="1" hangingPunct="1"/>
            <a:r>
              <a:rPr lang="en-US" smtClean="0"/>
              <a:t>Cirikhas </a:t>
            </a:r>
            <a:r>
              <a:rPr lang="en-US" b="1" i="1" smtClean="0"/>
              <a:t>Moralitas</a:t>
            </a:r>
            <a:r>
              <a:rPr lang="en-US" smtClean="0"/>
              <a:t>: </a:t>
            </a:r>
            <a:r>
              <a:rPr lang="en-US" i="1" smtClean="0"/>
              <a:t>sikap batin, isi, dan daya ikat norma.</a:t>
            </a:r>
          </a:p>
          <a:p>
            <a:pPr eaLnBrk="1" hangingPunct="1"/>
            <a:r>
              <a:rPr lang="en-US" b="1" i="1" smtClean="0"/>
              <a:t>Kesadaran moral</a:t>
            </a:r>
            <a:r>
              <a:rPr lang="en-US" smtClean="0"/>
              <a:t> yang dibangun atas </a:t>
            </a:r>
            <a:r>
              <a:rPr lang="en-US" b="1" i="1" smtClean="0"/>
              <a:t>superego</a:t>
            </a:r>
            <a:r>
              <a:rPr lang="en-US" smtClean="0"/>
              <a:t> dan </a:t>
            </a:r>
            <a:r>
              <a:rPr lang="en-US" b="1" i="1" smtClean="0"/>
              <a:t>id</a:t>
            </a:r>
            <a:r>
              <a:rPr lang="en-US" smtClean="0"/>
              <a:t> adalah infantil; moralitas otentik dibangun di atas ego (diri sadar, pusat kesadaran, subjektivitas). </a:t>
            </a:r>
          </a:p>
          <a:p>
            <a:pPr eaLnBrk="1" hangingPunct="1"/>
            <a:r>
              <a:rPr lang="en-US" b="1" smtClean="0"/>
              <a:t>Aspek Hati Nurani</a:t>
            </a:r>
            <a:r>
              <a:rPr lang="en-US" smtClean="0"/>
              <a:t>: etis, teologis, dan pengabdian.  </a:t>
            </a:r>
            <a:endParaRPr lang="en-GB" smtClean="0"/>
          </a:p>
        </p:txBody>
      </p:sp>
    </p:spTree>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b="1" i="1" smtClean="0"/>
              <a:t>MANUSIA DAN HATI NURANINYA</a:t>
            </a:r>
            <a:endParaRPr lang="en-GB" b="1" i="1" smtClean="0"/>
          </a:p>
        </p:txBody>
      </p:sp>
      <p:sp>
        <p:nvSpPr>
          <p:cNvPr id="25603" name="Rectangle 3"/>
          <p:cNvSpPr>
            <a:spLocks noGrp="1" noChangeArrowheads="1"/>
          </p:cNvSpPr>
          <p:nvPr>
            <p:ph type="body" idx="1"/>
          </p:nvPr>
        </p:nvSpPr>
        <p:spPr/>
        <p:txBody>
          <a:bodyPr/>
          <a:lstStyle/>
          <a:p>
            <a:pPr eaLnBrk="1" hangingPunct="1">
              <a:lnSpc>
                <a:spcPct val="90000"/>
              </a:lnSpc>
            </a:pPr>
            <a:r>
              <a:rPr lang="en-US" sz="2800" b="1" smtClean="0"/>
              <a:t>Dari kontak dengan sesama, kita mendapatkan kepastian bahwa tingkah laku mereka juga dibina dan didampingi oleh “pengetahuan” semacam itu.</a:t>
            </a:r>
          </a:p>
          <a:p>
            <a:pPr eaLnBrk="1" hangingPunct="1">
              <a:lnSpc>
                <a:spcPct val="90000"/>
              </a:lnSpc>
            </a:pPr>
            <a:r>
              <a:rPr lang="en-US" sz="2800" b="1" smtClean="0"/>
              <a:t>Atas berbagai cara, hak atas hati nurani itu dikonkretkan lebih jauh, dan dijadikan dasar “hak-hak lain” seperti: hak untuk dihormati menurut keyakinan sendiri, dst</a:t>
            </a:r>
            <a:r>
              <a:rPr lang="en-US" sz="2800" smtClean="0"/>
              <a:t>.  </a:t>
            </a:r>
            <a:endParaRPr lang="en-GB" sz="2800" smtClean="0"/>
          </a:p>
        </p:txBody>
      </p:sp>
    </p:spTree>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3400" b="1" i="1" smtClean="0"/>
              <a:t>HATI NURANI dan  NILAI KEHIDUPAN</a:t>
            </a:r>
            <a:endParaRPr lang="en-GB" sz="3400" b="1" i="1" smtClean="0"/>
          </a:p>
        </p:txBody>
      </p:sp>
      <p:sp>
        <p:nvSpPr>
          <p:cNvPr id="26627" name="Rectangle 3"/>
          <p:cNvSpPr>
            <a:spLocks noGrp="1" noChangeArrowheads="1"/>
          </p:cNvSpPr>
          <p:nvPr>
            <p:ph type="body" idx="1"/>
          </p:nvPr>
        </p:nvSpPr>
        <p:spPr/>
        <p:txBody>
          <a:bodyPr/>
          <a:lstStyle/>
          <a:p>
            <a:pPr eaLnBrk="1" hangingPunct="1">
              <a:lnSpc>
                <a:spcPct val="90000"/>
              </a:lnSpc>
            </a:pPr>
            <a:r>
              <a:rPr lang="en-US" sz="2800" b="1" smtClean="0"/>
              <a:t>Kita mengalami hati nurani sebagai akar dari nilai-nilai kehidupan; melaksanakan tugas, memberi makna pada hidup ini, berarti melakukan perintah suara hati; dengan cara itulah, Si “Aku” atau setiap orang menjadi dirinya yang sejati.</a:t>
            </a:r>
          </a:p>
          <a:p>
            <a:pPr eaLnBrk="1" hangingPunct="1">
              <a:lnSpc>
                <a:spcPct val="90000"/>
              </a:lnSpc>
            </a:pPr>
            <a:r>
              <a:rPr lang="en-US" sz="2800" b="1" smtClean="0"/>
              <a:t>Mengikuti hati nurani serentak mempunyai dimensi religius : “menjalankan yang baik, yang sesuai dengan hati  nurani itu sama dengan menjalankan kehendak Allah (P. Leenhouwers, 1929).</a:t>
            </a:r>
            <a:r>
              <a:rPr lang="en-US" sz="2800" smtClean="0"/>
              <a:t> </a:t>
            </a:r>
            <a:endParaRPr lang="en-GB" sz="2800" smtClean="0"/>
          </a:p>
        </p:txBody>
      </p:sp>
    </p:spTree>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3400" b="1" i="1" smtClean="0"/>
              <a:t>HATI NURANI dan  NILAI KEHIDUPAN</a:t>
            </a:r>
            <a:endParaRPr lang="en-GB" sz="3400" b="1" i="1" smtClean="0"/>
          </a:p>
        </p:txBody>
      </p:sp>
      <p:sp>
        <p:nvSpPr>
          <p:cNvPr id="27651" name="Rectangle 3"/>
          <p:cNvSpPr>
            <a:spLocks noGrp="1" noChangeArrowheads="1"/>
          </p:cNvSpPr>
          <p:nvPr>
            <p:ph type="body" idx="1"/>
          </p:nvPr>
        </p:nvSpPr>
        <p:spPr/>
        <p:txBody>
          <a:bodyPr/>
          <a:lstStyle/>
          <a:p>
            <a:pPr eaLnBrk="1" hangingPunct="1">
              <a:lnSpc>
                <a:spcPct val="90000"/>
              </a:lnSpc>
            </a:pPr>
            <a:r>
              <a:rPr lang="en-US" sz="2800" b="1" smtClean="0"/>
              <a:t>Kita mengalami hati nurani sebagai akar dari nilai-nilai kehidupan; melaksanakan tugas, memberi makna pada hidup ini, berarti melakukan perintah suara hati; dengan cara itulah, Si “Aku” atau setiap orang menjadi dirinya yang sejati.</a:t>
            </a:r>
          </a:p>
          <a:p>
            <a:pPr eaLnBrk="1" hangingPunct="1">
              <a:lnSpc>
                <a:spcPct val="90000"/>
              </a:lnSpc>
            </a:pPr>
            <a:r>
              <a:rPr lang="en-US" sz="2800" b="1" smtClean="0"/>
              <a:t>Mengikuti hati nurani serentak mempunyai dimensi religius : “menjalankan yang baik, yang sesuai dengan hati  nurani itu sama dengan menjalankan kehendak Allah (P. Leenhouwers, 1929).</a:t>
            </a:r>
            <a:r>
              <a:rPr lang="en-US" sz="2800" smtClean="0"/>
              <a:t> </a:t>
            </a:r>
            <a:endParaRPr lang="en-GB" sz="2800" smtClean="0"/>
          </a:p>
        </p:txBody>
      </p:sp>
    </p:spTree>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b="1" smtClean="0"/>
              <a:t>CIRI “AKU” YANG DIALAMI</a:t>
            </a:r>
            <a:br>
              <a:rPr lang="en-US" b="1" smtClean="0"/>
            </a:br>
            <a:r>
              <a:rPr lang="en-US" b="1" smtClean="0"/>
              <a:t>(Rangkuman)</a:t>
            </a:r>
            <a:endParaRPr lang="en-GB" b="1" smtClean="0"/>
          </a:p>
        </p:txBody>
      </p:sp>
      <p:sp>
        <p:nvSpPr>
          <p:cNvPr id="28675" name="Rectangle 3"/>
          <p:cNvSpPr>
            <a:spLocks noGrp="1" noChangeArrowheads="1"/>
          </p:cNvSpPr>
          <p:nvPr>
            <p:ph type="body" idx="1"/>
          </p:nvPr>
        </p:nvSpPr>
        <p:spPr/>
        <p:txBody>
          <a:bodyPr/>
          <a:lstStyle/>
          <a:p>
            <a:pPr eaLnBrk="1" hangingPunct="1"/>
            <a:r>
              <a:rPr lang="en-US" b="1" smtClean="0"/>
              <a:t>Pada kenyataannya, manusia adalah seorang “aku”, yaitu seorang “pribadi” atau wujud yang berdiri sendiri. </a:t>
            </a:r>
          </a:p>
          <a:p>
            <a:pPr eaLnBrk="1" hangingPunct="1"/>
            <a:r>
              <a:rPr lang="en-US" b="1" smtClean="0"/>
              <a:t>Ia mempunyai alam batin  sendiri, berkuasa atas diri sendiri, dan ditugaskan untuk mengolah dan mengerjakan hidup pribadinya, secara bebas dan bertanggung jawab. </a:t>
            </a:r>
            <a:endParaRPr lang="en-GB" b="1" smtClean="0"/>
          </a:p>
        </p:txBody>
      </p:sp>
    </p:spTree>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4000" b="1" smtClean="0"/>
              <a:t>CIRI YANG MENYATAKN KETERBUKAAN “AKU”.</a:t>
            </a:r>
            <a:endParaRPr lang="en-GB" sz="4000" b="1" smtClean="0"/>
          </a:p>
        </p:txBody>
      </p:sp>
      <p:sp>
        <p:nvSpPr>
          <p:cNvPr id="29699"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mtClean="0"/>
              <a:t>1. </a:t>
            </a:r>
            <a:r>
              <a:rPr lang="en-US" b="1" smtClean="0"/>
              <a:t>Hidup Sebagai Manusia Berarti “Hidup- Dalam-Dunia”.</a:t>
            </a:r>
          </a:p>
          <a:p>
            <a:pPr eaLnBrk="1" hangingPunct="1">
              <a:buFontTx/>
              <a:buNone/>
            </a:pPr>
            <a:r>
              <a:rPr lang="en-US" b="1" smtClean="0"/>
              <a:t>2. Manusia adalah “Sesama  </a:t>
            </a:r>
          </a:p>
          <a:p>
            <a:pPr eaLnBrk="1" hangingPunct="1">
              <a:buFontTx/>
              <a:buNone/>
            </a:pPr>
            <a:r>
              <a:rPr lang="en-US" b="1" smtClean="0"/>
              <a:t>    Manusia”</a:t>
            </a:r>
          </a:p>
          <a:p>
            <a:pPr eaLnBrk="1" hangingPunct="1">
              <a:buFontTx/>
              <a:buNone/>
            </a:pPr>
            <a:r>
              <a:rPr lang="en-US" b="1" smtClean="0"/>
              <a:t>3. Hidup Manusia sebagai “Keterarahan  kepada Allah”.</a:t>
            </a:r>
            <a:r>
              <a:rPr lang="en-US" smtClean="0"/>
              <a:t> </a:t>
            </a:r>
            <a:endParaRPr lang="en-GB" smtClean="0"/>
          </a:p>
        </p:txBody>
      </p:sp>
    </p:spTree>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4213" y="0"/>
            <a:ext cx="7772400" cy="1462088"/>
          </a:xfrm>
        </p:spPr>
        <p:txBody>
          <a:bodyPr/>
          <a:lstStyle/>
          <a:p>
            <a:pPr eaLnBrk="1" hangingPunct="1">
              <a:defRPr/>
            </a:pPr>
            <a:r>
              <a:rPr lang="en-US" sz="4000" i="1" smtClean="0"/>
              <a:t>Hidup Sebagai Manusia Berarti Hidup-Dalam-Dunia</a:t>
            </a:r>
            <a:endParaRPr lang="en-GB" sz="4000" i="1" smtClean="0"/>
          </a:p>
        </p:txBody>
      </p:sp>
      <p:sp>
        <p:nvSpPr>
          <p:cNvPr id="30723" name="Rectangle 3"/>
          <p:cNvSpPr>
            <a:spLocks noGrp="1" noChangeArrowheads="1"/>
          </p:cNvSpPr>
          <p:nvPr>
            <p:ph type="body" idx="1"/>
          </p:nvPr>
        </p:nvSpPr>
        <p:spPr>
          <a:xfrm>
            <a:off x="0" y="1700213"/>
            <a:ext cx="7772400" cy="1800225"/>
          </a:xfrm>
        </p:spPr>
        <p:txBody>
          <a:bodyPr/>
          <a:lstStyle/>
          <a:p>
            <a:pPr eaLnBrk="1" hangingPunct="1">
              <a:lnSpc>
                <a:spcPct val="90000"/>
              </a:lnSpc>
              <a:buFontTx/>
              <a:buNone/>
            </a:pPr>
            <a:r>
              <a:rPr lang="en-US" sz="2400" smtClean="0"/>
              <a:t>a. </a:t>
            </a:r>
            <a:r>
              <a:rPr lang="en-US" sz="2400" b="1" i="1" smtClean="0"/>
              <a:t>“Ada-dalam-dunia”;</a:t>
            </a:r>
            <a:r>
              <a:rPr lang="en-US" sz="2400" smtClean="0"/>
              <a:t>  manusia adalah “ada-dalam-dunia”, “dunia dan manusia terjalin sedemikian erat, sehingga manusia tanpa keterjalinan itu tidak dapat dipikirkan dan tidak ada.</a:t>
            </a:r>
          </a:p>
          <a:p>
            <a:pPr eaLnBrk="1" hangingPunct="1">
              <a:lnSpc>
                <a:spcPct val="90000"/>
              </a:lnSpc>
              <a:buFontTx/>
              <a:buNone/>
            </a:pPr>
            <a:endParaRPr lang="en-GB" sz="2400" smtClean="0"/>
          </a:p>
        </p:txBody>
      </p:sp>
      <p:pic>
        <p:nvPicPr>
          <p:cNvPr id="30724" name="Picture 4" descr="tim ecuador uruguay"/>
          <p:cNvPicPr>
            <a:picLocks noChangeAspect="1" noChangeArrowheads="1"/>
          </p:cNvPicPr>
          <p:nvPr/>
        </p:nvPicPr>
        <p:blipFill>
          <a:blip r:embed="rId2"/>
          <a:srcRect/>
          <a:stretch>
            <a:fillRect/>
          </a:stretch>
        </p:blipFill>
        <p:spPr bwMode="auto">
          <a:xfrm>
            <a:off x="0" y="3667125"/>
            <a:ext cx="5667375" cy="3190875"/>
          </a:xfrm>
          <a:prstGeom prst="rect">
            <a:avLst/>
          </a:prstGeom>
          <a:noFill/>
          <a:ln w="9525">
            <a:noFill/>
            <a:miter lim="800000"/>
            <a:headEnd/>
            <a:tailEnd/>
          </a:ln>
        </p:spPr>
      </p:pic>
      <p:sp>
        <p:nvSpPr>
          <p:cNvPr id="30725" name="Rectangle 5"/>
          <p:cNvSpPr>
            <a:spLocks noChangeArrowheads="1"/>
          </p:cNvSpPr>
          <p:nvPr/>
        </p:nvSpPr>
        <p:spPr bwMode="auto">
          <a:xfrm>
            <a:off x="5651500" y="3716338"/>
            <a:ext cx="3492500" cy="3141662"/>
          </a:xfrm>
          <a:prstGeom prst="rect">
            <a:avLst/>
          </a:prstGeom>
          <a:noFill/>
          <a:ln w="9525">
            <a:noFill/>
            <a:miter lim="800000"/>
            <a:headEnd/>
            <a:tailEnd/>
          </a:ln>
        </p:spPr>
        <p:txBody>
          <a:bodyPr/>
          <a:lstStyle/>
          <a:p>
            <a:pPr marL="342900" indent="-342900">
              <a:lnSpc>
                <a:spcPct val="80000"/>
              </a:lnSpc>
              <a:spcBef>
                <a:spcPct val="20000"/>
              </a:spcBef>
              <a:buClr>
                <a:schemeClr val="tx2"/>
              </a:buClr>
            </a:pPr>
            <a:r>
              <a:rPr lang="en-US" sz="1600"/>
              <a:t>b. 	</a:t>
            </a:r>
            <a:r>
              <a:rPr lang="en-US" sz="2400" b="1" i="1"/>
              <a:t>Manusia dan situasi;  </a:t>
            </a:r>
            <a:r>
              <a:rPr lang="en-US" sz="2400"/>
              <a:t>dunia adalah situasi atau lingkungan konkret di mana ia ambil bagian; atau situasi di mana ia hidup dan ke mana ia mengarahkan diri.</a:t>
            </a:r>
            <a:r>
              <a:rPr lang="en-US" sz="2400" b="1" i="1"/>
              <a:t> </a:t>
            </a:r>
          </a:p>
          <a:p>
            <a:pPr marL="342900" indent="-342900">
              <a:lnSpc>
                <a:spcPct val="80000"/>
              </a:lnSpc>
              <a:spcBef>
                <a:spcPct val="20000"/>
              </a:spcBef>
              <a:buClr>
                <a:schemeClr val="tx2"/>
              </a:buClr>
            </a:pPr>
            <a:endParaRPr lang="en-GB" sz="2400"/>
          </a:p>
        </p:txBody>
      </p:sp>
    </p:spTree>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684213" y="1385888"/>
            <a:ext cx="7772400" cy="5472112"/>
          </a:xfrm>
        </p:spPr>
        <p:txBody>
          <a:bodyPr/>
          <a:lstStyle/>
          <a:p>
            <a:pPr eaLnBrk="1" hangingPunct="1">
              <a:lnSpc>
                <a:spcPct val="80000"/>
              </a:lnSpc>
              <a:buFontTx/>
              <a:buNone/>
            </a:pPr>
            <a:r>
              <a:rPr lang="en-US" sz="2800" smtClean="0"/>
              <a:t>c. </a:t>
            </a:r>
            <a:r>
              <a:rPr lang="en-US" sz="2800" b="1" i="1" smtClean="0"/>
              <a:t>Keterkaitan dinamis dengan dunia</a:t>
            </a:r>
            <a:r>
              <a:rPr lang="en-US" sz="2800" smtClean="0"/>
              <a:t>; manusia tidak pasif dalam mengalami pengaruh lingkungan; mengambil sikap dengan sadar, berakar dalam inti kepribadiannya.</a:t>
            </a:r>
          </a:p>
          <a:p>
            <a:pPr eaLnBrk="1" hangingPunct="1">
              <a:lnSpc>
                <a:spcPct val="80000"/>
              </a:lnSpc>
              <a:buFontTx/>
              <a:buNone/>
            </a:pPr>
            <a:r>
              <a:rPr lang="en-US" sz="2800" smtClean="0"/>
              <a:t>d. </a:t>
            </a:r>
            <a:r>
              <a:rPr lang="en-US" sz="2800" b="1" i="1" smtClean="0"/>
              <a:t>Manusia adalah eksistensi; </a:t>
            </a:r>
            <a:r>
              <a:rPr lang="en-US" sz="2800" smtClean="0"/>
              <a:t>sebagai makhluk jasmani-rohani, ia harus menghadap “ke luar”; ia terbuka dalam segala-galanya; pikiran dan panca inderanya ditujukan ke hal lain, ke obyek, yang bukan diri sendiri.</a:t>
            </a:r>
            <a:endParaRPr lang="en-US" sz="2800" b="1" i="1" smtClean="0"/>
          </a:p>
          <a:p>
            <a:pPr eaLnBrk="1" hangingPunct="1">
              <a:lnSpc>
                <a:spcPct val="80000"/>
              </a:lnSpc>
            </a:pPr>
            <a:endParaRPr lang="en-US" sz="2800" smtClean="0"/>
          </a:p>
          <a:p>
            <a:pPr eaLnBrk="1" hangingPunct="1">
              <a:lnSpc>
                <a:spcPct val="80000"/>
              </a:lnSpc>
              <a:buFontTx/>
              <a:buNone/>
            </a:pPr>
            <a:r>
              <a:rPr lang="en-US" sz="2800" smtClean="0"/>
              <a:t>  </a:t>
            </a:r>
            <a:endParaRPr lang="en-GB" sz="2800" smtClean="0"/>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defRPr/>
            </a:pPr>
            <a:r>
              <a:rPr lang="en-US" sz="4800" smtClean="0"/>
              <a:t>POKOK PEMBAHASAN</a:t>
            </a:r>
            <a:endParaRPr lang="en-GB" sz="4800" smtClean="0"/>
          </a:p>
        </p:txBody>
      </p:sp>
      <p:sp>
        <p:nvSpPr>
          <p:cNvPr id="5123" name="Rectangle 3"/>
          <p:cNvSpPr>
            <a:spLocks noGrp="1" noRot="1" noChangeArrowheads="1"/>
          </p:cNvSpPr>
          <p:nvPr>
            <p:ph type="body" idx="1"/>
          </p:nvPr>
        </p:nvSpPr>
        <p:spPr/>
        <p:txBody>
          <a:bodyPr/>
          <a:lstStyle/>
          <a:p>
            <a:pPr eaLnBrk="1" hangingPunct="1">
              <a:lnSpc>
                <a:spcPct val="90000"/>
              </a:lnSpc>
            </a:pPr>
            <a:r>
              <a:rPr lang="en-US" sz="3600" b="1" i="1" smtClean="0"/>
              <a:t>Pengenalan</a:t>
            </a:r>
            <a:r>
              <a:rPr lang="en-US" sz="3600" smtClean="0"/>
              <a:t> </a:t>
            </a:r>
            <a:r>
              <a:rPr lang="en-US" sz="3600" b="1" i="1" smtClean="0"/>
              <a:t>Filsafat</a:t>
            </a:r>
            <a:r>
              <a:rPr lang="en-US" sz="3600" smtClean="0"/>
              <a:t> </a:t>
            </a:r>
          </a:p>
          <a:p>
            <a:pPr eaLnBrk="1" hangingPunct="1">
              <a:lnSpc>
                <a:spcPct val="90000"/>
              </a:lnSpc>
            </a:pPr>
            <a:r>
              <a:rPr lang="en-US" sz="3600" b="1" i="1" smtClean="0"/>
              <a:t>Ciri-ciri</a:t>
            </a:r>
            <a:r>
              <a:rPr lang="en-US" sz="3600" smtClean="0"/>
              <a:t> </a:t>
            </a:r>
            <a:r>
              <a:rPr lang="en-US" sz="3600" b="1" i="1" smtClean="0"/>
              <a:t>“Aku” yang Ku- alami</a:t>
            </a:r>
          </a:p>
          <a:p>
            <a:pPr eaLnBrk="1" hangingPunct="1">
              <a:lnSpc>
                <a:spcPct val="90000"/>
              </a:lnSpc>
            </a:pPr>
            <a:r>
              <a:rPr lang="en-US" sz="3600" b="1" i="1" smtClean="0"/>
              <a:t>Ciri-ciri</a:t>
            </a:r>
            <a:r>
              <a:rPr lang="en-US" sz="3600" b="1" smtClean="0"/>
              <a:t> </a:t>
            </a:r>
            <a:r>
              <a:rPr lang="en-US" sz="3600" b="1" i="1" smtClean="0"/>
              <a:t>yang Menyatakan Keterbukaan “Aku”</a:t>
            </a:r>
          </a:p>
          <a:p>
            <a:pPr eaLnBrk="1" hangingPunct="1">
              <a:lnSpc>
                <a:spcPct val="90000"/>
              </a:lnSpc>
            </a:pPr>
            <a:r>
              <a:rPr lang="en-US" sz="3600" b="1" i="1" smtClean="0"/>
              <a:t>Mencari Kebenaran, Memiliki Kebebasan, Hati Nurani, dan Bekerja.</a:t>
            </a:r>
            <a:endParaRPr lang="en-GB" sz="2800" b="1" i="1" smtClean="0"/>
          </a:p>
        </p:txBody>
      </p:sp>
    </p:spTree>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0"/>
            <a:ext cx="5003800" cy="1462088"/>
          </a:xfrm>
        </p:spPr>
        <p:txBody>
          <a:bodyPr/>
          <a:lstStyle/>
          <a:p>
            <a:pPr eaLnBrk="1" hangingPunct="1">
              <a:defRPr/>
            </a:pPr>
            <a:r>
              <a:rPr lang="en-US" sz="4000" b="1" i="1" smtClean="0"/>
              <a:t>Manusia  adalah Sesama Manusia</a:t>
            </a:r>
            <a:endParaRPr lang="en-GB" sz="4000" b="1" i="1" smtClean="0"/>
          </a:p>
        </p:txBody>
      </p:sp>
      <p:sp>
        <p:nvSpPr>
          <p:cNvPr id="32771" name="Rectangle 3"/>
          <p:cNvSpPr>
            <a:spLocks noGrp="1" noChangeArrowheads="1"/>
          </p:cNvSpPr>
          <p:nvPr>
            <p:ph type="body" idx="1"/>
          </p:nvPr>
        </p:nvSpPr>
        <p:spPr>
          <a:xfrm>
            <a:off x="0" y="1981200"/>
            <a:ext cx="4859338" cy="4876800"/>
          </a:xfrm>
        </p:spPr>
        <p:txBody>
          <a:bodyPr/>
          <a:lstStyle/>
          <a:p>
            <a:pPr eaLnBrk="1" hangingPunct="1">
              <a:lnSpc>
                <a:spcPct val="80000"/>
              </a:lnSpc>
              <a:buFontTx/>
              <a:buNone/>
            </a:pPr>
            <a:r>
              <a:rPr lang="en-US" sz="2800" b="1" i="1" smtClean="0"/>
              <a:t>a. Ada-dalam-dunia yang dibagi bersama;</a:t>
            </a:r>
            <a:r>
              <a:rPr lang="en-US" sz="2800" smtClean="0"/>
              <a:t> kita terlibat bersama-sama di “dunia” atau dalam “situasi”, sekalipun tiap orang menghayati keterlibatan dan keterarahan itu atas cara pribadi yang unik. Dunia di mana kita hidup, adalah dunia bersama. </a:t>
            </a:r>
          </a:p>
          <a:p>
            <a:pPr eaLnBrk="1" hangingPunct="1">
              <a:lnSpc>
                <a:spcPct val="80000"/>
              </a:lnSpc>
              <a:buFontTx/>
              <a:buNone/>
            </a:pPr>
            <a:endParaRPr lang="en-GB" sz="2800" smtClean="0"/>
          </a:p>
        </p:txBody>
      </p:sp>
      <p:sp>
        <p:nvSpPr>
          <p:cNvPr id="32772" name="Rectangle 5"/>
          <p:cNvSpPr>
            <a:spLocks noChangeArrowheads="1"/>
          </p:cNvSpPr>
          <p:nvPr/>
        </p:nvSpPr>
        <p:spPr bwMode="auto">
          <a:xfrm>
            <a:off x="4932363" y="3500438"/>
            <a:ext cx="4211637" cy="3387725"/>
          </a:xfrm>
          <a:prstGeom prst="rect">
            <a:avLst/>
          </a:prstGeom>
          <a:noFill/>
          <a:ln w="9525">
            <a:noFill/>
            <a:miter lim="800000"/>
            <a:headEnd/>
            <a:tailEnd/>
          </a:ln>
        </p:spPr>
        <p:txBody>
          <a:bodyPr>
            <a:spAutoFit/>
          </a:bodyPr>
          <a:lstStyle/>
          <a:p>
            <a:r>
              <a:rPr lang="en-US" sz="3600"/>
              <a:t>b. “</a:t>
            </a:r>
            <a:r>
              <a:rPr lang="en-US" sz="3600" b="1" i="1"/>
              <a:t>Eksistensi” berarti “ko-eksistensi</a:t>
            </a:r>
            <a:r>
              <a:rPr lang="en-US" sz="3600"/>
              <a:t>”; berada berarti berada bersama; saling mendukung.</a:t>
            </a:r>
          </a:p>
        </p:txBody>
      </p:sp>
      <p:pic>
        <p:nvPicPr>
          <p:cNvPr id="32773" name="Picture 6" descr="gotong-royong"/>
          <p:cNvPicPr>
            <a:picLocks noChangeAspect="1" noChangeArrowheads="1"/>
          </p:cNvPicPr>
          <p:nvPr/>
        </p:nvPicPr>
        <p:blipFill>
          <a:blip r:embed="rId2"/>
          <a:srcRect/>
          <a:stretch>
            <a:fillRect/>
          </a:stretch>
        </p:blipFill>
        <p:spPr bwMode="auto">
          <a:xfrm>
            <a:off x="5095875" y="0"/>
            <a:ext cx="4048125" cy="33909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0" y="0"/>
            <a:ext cx="5508625" cy="6858000"/>
          </a:xfrm>
        </p:spPr>
        <p:txBody>
          <a:bodyPr/>
          <a:lstStyle/>
          <a:p>
            <a:pPr eaLnBrk="1" hangingPunct="1"/>
            <a:r>
              <a:rPr lang="en-US" sz="2800" smtClean="0"/>
              <a:t>Keaslian diri pribadi, mendasari “ada bersama” (sosialitas manusia). Tiap “aku” menjadi dirinya sendiri berdasarkan apa yang ada (dipunyai); itu membentuk diri aku yang unik dan tak tergantikan. Nah berdasarkan keunikan itulah tiap aku dapat memberi (berbagi). “Nemo dat quod non habet”.</a:t>
            </a:r>
            <a:endParaRPr lang="en-GB" sz="2800" smtClean="0"/>
          </a:p>
        </p:txBody>
      </p:sp>
      <p:pic>
        <p:nvPicPr>
          <p:cNvPr id="33795" name="Picture 6" descr="altruis - saling menolong"/>
          <p:cNvPicPr>
            <a:picLocks noChangeAspect="1" noChangeArrowheads="1"/>
          </p:cNvPicPr>
          <p:nvPr/>
        </p:nvPicPr>
        <p:blipFill>
          <a:blip r:embed="rId2"/>
          <a:srcRect/>
          <a:stretch>
            <a:fillRect/>
          </a:stretch>
        </p:blipFill>
        <p:spPr bwMode="auto">
          <a:xfrm>
            <a:off x="5511800" y="0"/>
            <a:ext cx="3632200" cy="53721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0" y="0"/>
            <a:ext cx="4356100" cy="5400675"/>
          </a:xfrm>
        </p:spPr>
        <p:txBody>
          <a:bodyPr/>
          <a:lstStyle/>
          <a:p>
            <a:pPr eaLnBrk="1" hangingPunct="1"/>
            <a:r>
              <a:rPr lang="en-US" smtClean="0"/>
              <a:t>Manusia membutuhkan orang lain bukan supaya menerima, supaya benar-benar dapat semakin memberikan dirinya. </a:t>
            </a:r>
            <a:endParaRPr lang="en-GB" smtClean="0"/>
          </a:p>
        </p:txBody>
      </p:sp>
      <p:pic>
        <p:nvPicPr>
          <p:cNvPr id="34819" name="Picture 5" descr="friends"/>
          <p:cNvPicPr>
            <a:picLocks noChangeAspect="1" noChangeArrowheads="1"/>
          </p:cNvPicPr>
          <p:nvPr/>
        </p:nvPicPr>
        <p:blipFill>
          <a:blip r:embed="rId2"/>
          <a:srcRect/>
          <a:stretch>
            <a:fillRect/>
          </a:stretch>
        </p:blipFill>
        <p:spPr bwMode="auto">
          <a:xfrm>
            <a:off x="4381500" y="0"/>
            <a:ext cx="4762500" cy="3276600"/>
          </a:xfrm>
          <a:prstGeom prst="rect">
            <a:avLst/>
          </a:prstGeom>
          <a:noFill/>
          <a:ln w="9525">
            <a:noFill/>
            <a:miter lim="800000"/>
            <a:headEnd/>
            <a:tailEnd/>
          </a:ln>
        </p:spPr>
      </p:pic>
      <p:sp>
        <p:nvSpPr>
          <p:cNvPr id="34820" name="Rectangle 6"/>
          <p:cNvSpPr>
            <a:spLocks noChangeArrowheads="1"/>
          </p:cNvSpPr>
          <p:nvPr/>
        </p:nvSpPr>
        <p:spPr bwMode="auto">
          <a:xfrm>
            <a:off x="4356100" y="3186113"/>
            <a:ext cx="4787900" cy="3671887"/>
          </a:xfrm>
          <a:prstGeom prst="rect">
            <a:avLst/>
          </a:prstGeom>
          <a:noFill/>
          <a:ln w="9525">
            <a:noFill/>
            <a:miter lim="800000"/>
            <a:headEnd/>
            <a:tailEnd/>
          </a:ln>
        </p:spPr>
        <p:txBody>
          <a:bodyPr/>
          <a:lstStyle/>
          <a:p>
            <a:pPr marL="342900" indent="-342900">
              <a:spcBef>
                <a:spcPct val="20000"/>
              </a:spcBef>
              <a:buClr>
                <a:schemeClr val="tx2"/>
              </a:buClr>
              <a:buFontTx/>
              <a:buChar char="•"/>
            </a:pPr>
            <a:r>
              <a:rPr lang="en-US" sz="2400"/>
              <a:t>Jadi, pada dasarnya hidup manusia bersifat “komunikatif” tidak egoistis. Di mana seorang “aku” memberikan dirinya dan semua “miliknya” di situlah ada CINTA.</a:t>
            </a:r>
            <a:endParaRPr lang="en-GB" sz="2400"/>
          </a:p>
        </p:txBody>
      </p:sp>
    </p:spTree>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0" y="0"/>
            <a:ext cx="6227763" cy="6597650"/>
          </a:xfrm>
        </p:spPr>
        <p:txBody>
          <a:bodyPr/>
          <a:lstStyle/>
          <a:p>
            <a:pPr eaLnBrk="1" hangingPunct="1"/>
            <a:r>
              <a:rPr lang="en-US" smtClean="0"/>
              <a:t>Berkat keunikannya, manusia terbuka dan terarah kepada orang lain, dan berkat keterbukaannya ia memiliki keunikannya, yakni keunikan yang penuh makna dan nilai. Keterjalinan kedua aspek ini harus tampak dalam sikap-perilaku manusia dalam kehidupan sosial.</a:t>
            </a:r>
          </a:p>
        </p:txBody>
      </p:sp>
      <p:pic>
        <p:nvPicPr>
          <p:cNvPr id="35843" name="Picture 4" descr="Pemain bola dunia"/>
          <p:cNvPicPr>
            <a:picLocks noChangeAspect="1" noChangeArrowheads="1"/>
          </p:cNvPicPr>
          <p:nvPr/>
        </p:nvPicPr>
        <p:blipFill>
          <a:blip r:embed="rId2"/>
          <a:srcRect/>
          <a:stretch>
            <a:fillRect/>
          </a:stretch>
        </p:blipFill>
        <p:spPr bwMode="auto">
          <a:xfrm>
            <a:off x="6267450" y="2581275"/>
            <a:ext cx="2876550" cy="427672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b="1" smtClean="0"/>
              <a:t>Manusia dan Pekerjaan</a:t>
            </a:r>
            <a:endParaRPr lang="en-GB" b="1" smtClean="0"/>
          </a:p>
        </p:txBody>
      </p:sp>
      <p:sp>
        <p:nvSpPr>
          <p:cNvPr id="36867" name="Rectangle 3"/>
          <p:cNvSpPr>
            <a:spLocks noGrp="1" noChangeArrowheads="1"/>
          </p:cNvSpPr>
          <p:nvPr>
            <p:ph type="body" idx="1"/>
          </p:nvPr>
        </p:nvSpPr>
        <p:spPr/>
        <p:txBody>
          <a:bodyPr/>
          <a:lstStyle/>
          <a:p>
            <a:pPr eaLnBrk="1" hangingPunct="1"/>
            <a:r>
              <a:rPr lang="en-US" sz="2800" b="1" smtClean="0"/>
              <a:t>Kerja</a:t>
            </a:r>
            <a:r>
              <a:rPr lang="en-US" sz="2800" smtClean="0"/>
              <a:t> merupakan </a:t>
            </a:r>
            <a:r>
              <a:rPr lang="en-US" sz="2800" b="1" smtClean="0"/>
              <a:t>cirikhas kodrat</a:t>
            </a:r>
            <a:r>
              <a:rPr lang="en-US" sz="2800" smtClean="0"/>
              <a:t>; upaya untuk merespons dan menguasa alam demi sebuah kondisi hidup yang baik; proses dan ekspresi jati diri manusia menuju </a:t>
            </a:r>
            <a:r>
              <a:rPr lang="en-US" sz="2800" b="1" smtClean="0"/>
              <a:t>kepenuhan hidupnya</a:t>
            </a:r>
            <a:r>
              <a:rPr lang="en-US" sz="2800" smtClean="0"/>
              <a:t>.</a:t>
            </a:r>
          </a:p>
          <a:p>
            <a:pPr eaLnBrk="1" hangingPunct="1"/>
            <a:r>
              <a:rPr lang="en-US" sz="2800" smtClean="0"/>
              <a:t>Pekerjaan harus </a:t>
            </a:r>
            <a:r>
              <a:rPr lang="en-US" sz="2800" b="1" smtClean="0"/>
              <a:t>mendukung perwujudan diri manusia sebagai</a:t>
            </a:r>
            <a:r>
              <a:rPr lang="en-US" sz="2800" smtClean="0"/>
              <a:t> </a:t>
            </a:r>
            <a:r>
              <a:rPr lang="en-US" sz="2800" b="1" smtClean="0"/>
              <a:t>“Citra Allah”; manusia sebagai subjek </a:t>
            </a:r>
            <a:r>
              <a:rPr lang="en-US" sz="2800" smtClean="0"/>
              <a:t>dan</a:t>
            </a:r>
            <a:r>
              <a:rPr lang="en-US" sz="2800" b="1" smtClean="0"/>
              <a:t> tujuan pekerjaan. </a:t>
            </a:r>
          </a:p>
          <a:p>
            <a:pPr eaLnBrk="1" hangingPunct="1"/>
            <a:r>
              <a:rPr lang="en-US" sz="2800" b="1" smtClean="0"/>
              <a:t>Etos kerja: niat </a:t>
            </a:r>
            <a:r>
              <a:rPr lang="en-US" sz="2800" smtClean="0"/>
              <a:t>atau</a:t>
            </a:r>
            <a:r>
              <a:rPr lang="en-US" sz="2800" b="1" smtClean="0"/>
              <a:t> komitment sebagai dasar nilai kerja.</a:t>
            </a:r>
            <a:endParaRPr lang="en-GB" sz="2800" b="1" smtClean="0"/>
          </a:p>
        </p:txBody>
      </p:sp>
    </p:spTree>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0"/>
            <a:ext cx="6443663" cy="1462088"/>
          </a:xfrm>
        </p:spPr>
        <p:txBody>
          <a:bodyPr/>
          <a:lstStyle/>
          <a:p>
            <a:pPr eaLnBrk="1" hangingPunct="1">
              <a:defRPr/>
            </a:pPr>
            <a:r>
              <a:rPr lang="en-US" i="1" smtClean="0"/>
              <a:t>Hidup Manusia Sebagai Keterarahan pada Allah</a:t>
            </a:r>
            <a:endParaRPr lang="en-GB" i="1" smtClean="0"/>
          </a:p>
        </p:txBody>
      </p:sp>
      <p:sp>
        <p:nvSpPr>
          <p:cNvPr id="37891" name="Rectangle 3"/>
          <p:cNvSpPr>
            <a:spLocks noGrp="1" noChangeArrowheads="1"/>
          </p:cNvSpPr>
          <p:nvPr>
            <p:ph type="body" idx="1"/>
          </p:nvPr>
        </p:nvSpPr>
        <p:spPr>
          <a:xfrm>
            <a:off x="0" y="1989138"/>
            <a:ext cx="6300788" cy="4114800"/>
          </a:xfrm>
        </p:spPr>
        <p:txBody>
          <a:bodyPr/>
          <a:lstStyle/>
          <a:p>
            <a:pPr eaLnBrk="1" hangingPunct="1">
              <a:lnSpc>
                <a:spcPct val="80000"/>
              </a:lnSpc>
            </a:pPr>
            <a:r>
              <a:rPr lang="en-US" sz="2400" smtClean="0"/>
              <a:t>Keterbukaan atau eksistensi manusia pada akhirnya juga “Sebagai menghadap pada Nan Mutlak”.</a:t>
            </a:r>
          </a:p>
          <a:p>
            <a:pPr eaLnBrk="1" hangingPunct="1">
              <a:lnSpc>
                <a:spcPct val="80000"/>
              </a:lnSpc>
            </a:pPr>
            <a:r>
              <a:rPr lang="en-US" sz="2400" smtClean="0"/>
              <a:t>Dalam keterarahan pada “dunia” dan “sesama”, terletaklah kemanusiaan manusia; ia mengalami diri sebagai “aku”.</a:t>
            </a:r>
          </a:p>
          <a:p>
            <a:pPr eaLnBrk="1" hangingPunct="1">
              <a:lnSpc>
                <a:spcPct val="80000"/>
              </a:lnSpc>
            </a:pPr>
            <a:r>
              <a:rPr lang="en-US" sz="2400" smtClean="0"/>
              <a:t>Penyerahan sungguh-2 kepada Allah tidak dapat diceraikan oleh “aku” dari relasi dengan dunia dan sesama. </a:t>
            </a:r>
            <a:endParaRPr lang="en-GB" sz="2400" smtClean="0"/>
          </a:p>
        </p:txBody>
      </p:sp>
      <p:pic>
        <p:nvPicPr>
          <p:cNvPr id="37892" name="Picture 4" descr="Manusia terarah pada Allah"/>
          <p:cNvPicPr>
            <a:picLocks noChangeAspect="1" noChangeArrowheads="1"/>
          </p:cNvPicPr>
          <p:nvPr/>
        </p:nvPicPr>
        <p:blipFill>
          <a:blip r:embed="rId2"/>
          <a:srcRect/>
          <a:stretch>
            <a:fillRect/>
          </a:stretch>
        </p:blipFill>
        <p:spPr bwMode="auto">
          <a:xfrm>
            <a:off x="6300788" y="0"/>
            <a:ext cx="2843212" cy="42672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b="1" smtClean="0"/>
              <a:t/>
            </a:r>
            <a:br>
              <a:rPr lang="en-US" b="1" smtClean="0"/>
            </a:br>
            <a:r>
              <a:rPr lang="en-US" b="1" smtClean="0"/>
              <a:t/>
            </a:r>
            <a:br>
              <a:rPr lang="en-US" b="1" smtClean="0"/>
            </a:br>
            <a:r>
              <a:rPr lang="en-US" b="1" smtClean="0"/>
              <a:t>PENGENALAN FILSAFAT</a:t>
            </a:r>
            <a:br>
              <a:rPr lang="en-US" b="1" smtClean="0"/>
            </a:br>
            <a:r>
              <a:rPr lang="en-US" smtClean="0"/>
              <a:t>(Pengertian)</a:t>
            </a:r>
            <a:r>
              <a:rPr lang="en-US" b="1" smtClean="0"/>
              <a:t/>
            </a:r>
            <a:br>
              <a:rPr lang="en-US" b="1" smtClean="0"/>
            </a:br>
            <a:r>
              <a:rPr lang="en-US" sz="4000" b="1" smtClean="0"/>
              <a:t/>
            </a:r>
            <a:br>
              <a:rPr lang="en-US" sz="4000" b="1" smtClean="0"/>
            </a:br>
            <a:r>
              <a:rPr lang="en-US" sz="4000" b="1" smtClean="0"/>
              <a:t/>
            </a:r>
            <a:br>
              <a:rPr lang="en-US" sz="4000" b="1" smtClean="0"/>
            </a:br>
            <a:endParaRPr lang="en-GB" sz="4000" b="1" smtClean="0"/>
          </a:p>
        </p:txBody>
      </p:sp>
      <p:sp>
        <p:nvSpPr>
          <p:cNvPr id="6147" name="Rectangle 3"/>
          <p:cNvSpPr>
            <a:spLocks noGrp="1" noChangeArrowheads="1"/>
          </p:cNvSpPr>
          <p:nvPr>
            <p:ph type="body" idx="1"/>
          </p:nvPr>
        </p:nvSpPr>
        <p:spPr/>
        <p:txBody>
          <a:bodyPr/>
          <a:lstStyle/>
          <a:p>
            <a:pPr eaLnBrk="1" hangingPunct="1">
              <a:lnSpc>
                <a:spcPct val="90000"/>
              </a:lnSpc>
            </a:pPr>
            <a:r>
              <a:rPr lang="en-US" b="1" smtClean="0"/>
              <a:t>Filsafat, </a:t>
            </a:r>
            <a:r>
              <a:rPr lang="en-US" smtClean="0"/>
              <a:t>asal kata </a:t>
            </a:r>
            <a:r>
              <a:rPr lang="en-US" b="1" i="1" smtClean="0"/>
              <a:t>philein </a:t>
            </a:r>
            <a:r>
              <a:rPr lang="en-US" smtClean="0"/>
              <a:t> (</a:t>
            </a:r>
            <a:r>
              <a:rPr lang="en-US" b="1" i="1" smtClean="0"/>
              <a:t>mencintai, menyukai</a:t>
            </a:r>
            <a:r>
              <a:rPr lang="en-US" smtClean="0"/>
              <a:t>) dan </a:t>
            </a:r>
            <a:r>
              <a:rPr lang="en-US" b="1" i="1" smtClean="0"/>
              <a:t>shopos</a:t>
            </a:r>
            <a:r>
              <a:rPr lang="en-US" smtClean="0"/>
              <a:t> </a:t>
            </a:r>
            <a:r>
              <a:rPr lang="en-US" b="1" i="1" smtClean="0"/>
              <a:t>(bijaksana, penuh hikmat).</a:t>
            </a:r>
          </a:p>
          <a:p>
            <a:pPr eaLnBrk="1" hangingPunct="1">
              <a:lnSpc>
                <a:spcPct val="90000"/>
              </a:lnSpc>
            </a:pPr>
            <a:r>
              <a:rPr lang="en-US" b="1" smtClean="0"/>
              <a:t>Pengertian umum</a:t>
            </a:r>
            <a:r>
              <a:rPr lang="en-US" smtClean="0"/>
              <a:t>: </a:t>
            </a:r>
            <a:r>
              <a:rPr lang="en-US" b="1" i="1" smtClean="0"/>
              <a:t>pemikiran yang sedalam-dalamnya tentang semua hal yang bersentuhan dengan manusia dan hidupnya.   </a:t>
            </a:r>
            <a:endParaRPr lang="en-GB" b="1" i="1" smtClean="0"/>
          </a:p>
        </p:txBody>
      </p:sp>
    </p:spTree>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b="1" smtClean="0"/>
              <a:t>PENGENALAN FILSAFAT</a:t>
            </a:r>
            <a:br>
              <a:rPr lang="en-US" b="1" smtClean="0"/>
            </a:br>
            <a:r>
              <a:rPr lang="en-US" b="1" smtClean="0"/>
              <a:t>(Tujuan)</a:t>
            </a:r>
            <a:endParaRPr lang="en-GB" b="1" smtClean="0"/>
          </a:p>
        </p:txBody>
      </p:sp>
      <p:sp>
        <p:nvSpPr>
          <p:cNvPr id="7171" name="Rectangle 3"/>
          <p:cNvSpPr>
            <a:spLocks noGrp="1" noChangeArrowheads="1"/>
          </p:cNvSpPr>
          <p:nvPr>
            <p:ph type="body" idx="1"/>
          </p:nvPr>
        </p:nvSpPr>
        <p:spPr/>
        <p:txBody>
          <a:bodyPr/>
          <a:lstStyle/>
          <a:p>
            <a:pPr eaLnBrk="1" hangingPunct="1"/>
            <a:r>
              <a:rPr lang="en-US" b="1" smtClean="0"/>
              <a:t>Agar manusia semakin mengenal dirinya; memiliki visi yang jelas dan mendasar tentang dirinya, hidupnya, dan tanggung jawabnya sebagai manusia (hakikat, martabat, dan tanggung jawab).  </a:t>
            </a:r>
            <a:endParaRPr lang="en-GB" b="1" smtClean="0"/>
          </a:p>
        </p:txBody>
      </p:sp>
    </p:spTree>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600" b="1" smtClean="0"/>
              <a:t>PENGENALAN </a:t>
            </a:r>
            <a:r>
              <a:rPr lang="en-US" sz="3600" smtClean="0"/>
              <a:t> </a:t>
            </a:r>
            <a:r>
              <a:rPr lang="en-US" sz="3600" b="1" smtClean="0"/>
              <a:t>FILSAFAT</a:t>
            </a:r>
            <a:r>
              <a:rPr lang="en-US" sz="3800" b="1" smtClean="0"/>
              <a:t/>
            </a:r>
            <a:br>
              <a:rPr lang="en-US" sz="3800" b="1" smtClean="0"/>
            </a:br>
            <a:r>
              <a:rPr lang="en-US" sz="3600" b="1" i="1" smtClean="0"/>
              <a:t>(Beragam Pandangan)</a:t>
            </a:r>
            <a:r>
              <a:rPr lang="en-US" sz="3800" b="1" i="1" smtClean="0"/>
              <a:t/>
            </a:r>
            <a:br>
              <a:rPr lang="en-US" sz="3800" b="1" i="1" smtClean="0"/>
            </a:br>
            <a:endParaRPr lang="en-GB" sz="3800" b="1" i="1" smtClean="0"/>
          </a:p>
        </p:txBody>
      </p:sp>
      <p:sp>
        <p:nvSpPr>
          <p:cNvPr id="8195" name="Rectangle 3"/>
          <p:cNvSpPr>
            <a:spLocks noGrp="1" noChangeArrowheads="1"/>
          </p:cNvSpPr>
          <p:nvPr>
            <p:ph type="body" idx="1"/>
          </p:nvPr>
        </p:nvSpPr>
        <p:spPr>
          <a:xfrm>
            <a:off x="457200" y="1785938"/>
            <a:ext cx="8229600" cy="5072062"/>
          </a:xfrm>
        </p:spPr>
        <p:txBody>
          <a:bodyPr/>
          <a:lstStyle/>
          <a:p>
            <a:pPr eaLnBrk="1" hangingPunct="1">
              <a:lnSpc>
                <a:spcPct val="90000"/>
              </a:lnSpc>
            </a:pPr>
            <a:r>
              <a:rPr lang="en-US" sz="2100" b="1" smtClean="0"/>
              <a:t>Martin Heideger (1889-1976)</a:t>
            </a:r>
            <a:r>
              <a:rPr lang="en-US" sz="2100" smtClean="0"/>
              <a:t>  </a:t>
            </a:r>
          </a:p>
          <a:p>
            <a:pPr eaLnBrk="1" hangingPunct="1">
              <a:lnSpc>
                <a:spcPct val="90000"/>
              </a:lnSpc>
              <a:buFont typeface="Wingdings" pitchFamily="2" charset="2"/>
              <a:buNone/>
            </a:pPr>
            <a:r>
              <a:rPr lang="en-US" sz="2100" i="1" smtClean="0"/>
              <a:t>    Inti hidup adalah “</a:t>
            </a:r>
            <a:r>
              <a:rPr lang="en-US" sz="2100" b="1" i="1" smtClean="0"/>
              <a:t>Sein Zum Tode</a:t>
            </a:r>
            <a:r>
              <a:rPr lang="en-US" sz="2100" i="1" smtClean="0"/>
              <a:t>” (ada menuju kematian). </a:t>
            </a:r>
          </a:p>
          <a:p>
            <a:pPr eaLnBrk="1" hangingPunct="1">
              <a:lnSpc>
                <a:spcPct val="90000"/>
              </a:lnSpc>
            </a:pPr>
            <a:r>
              <a:rPr lang="en-US" sz="2100" b="1" smtClean="0"/>
              <a:t>Gabriel Marcel (1889-1973)</a:t>
            </a:r>
            <a:r>
              <a:rPr lang="en-US" sz="2100" smtClean="0"/>
              <a:t>  </a:t>
            </a:r>
          </a:p>
          <a:p>
            <a:pPr eaLnBrk="1" hangingPunct="1">
              <a:lnSpc>
                <a:spcPct val="90000"/>
              </a:lnSpc>
              <a:buFont typeface="Wingdings" pitchFamily="2" charset="2"/>
              <a:buNone/>
            </a:pPr>
            <a:r>
              <a:rPr lang="en-US" sz="2100" smtClean="0"/>
              <a:t>    </a:t>
            </a:r>
            <a:r>
              <a:rPr lang="en-US" sz="2100" i="1" smtClean="0"/>
              <a:t>Hidup adalah </a:t>
            </a:r>
            <a:r>
              <a:rPr lang="en-US" sz="2100" b="1" i="1" smtClean="0"/>
              <a:t>kasih</a:t>
            </a:r>
            <a:r>
              <a:rPr lang="en-US" sz="2100" i="1" smtClean="0"/>
              <a:t>, yaitu </a:t>
            </a:r>
            <a:r>
              <a:rPr lang="en-US" sz="2100" b="1" i="1" smtClean="0"/>
              <a:t>relasi</a:t>
            </a:r>
            <a:r>
              <a:rPr lang="en-US" sz="2100" i="1" smtClean="0"/>
              <a:t>  “</a:t>
            </a:r>
            <a:r>
              <a:rPr lang="en-US" sz="2100" b="1" i="1" smtClean="0"/>
              <a:t>aku</a:t>
            </a:r>
            <a:r>
              <a:rPr lang="en-US" sz="2100" i="1" smtClean="0"/>
              <a:t>” dengan “</a:t>
            </a:r>
            <a:r>
              <a:rPr lang="en-US" sz="2100" b="1" i="1" smtClean="0"/>
              <a:t>engkau” </a:t>
            </a:r>
            <a:r>
              <a:rPr lang="en-US" sz="2100" i="1" smtClean="0"/>
              <a:t>(se</a:t>
            </a:r>
          </a:p>
          <a:p>
            <a:pPr eaLnBrk="1" hangingPunct="1">
              <a:lnSpc>
                <a:spcPct val="90000"/>
              </a:lnSpc>
              <a:buFont typeface="Wingdings" pitchFamily="2" charset="2"/>
              <a:buNone/>
            </a:pPr>
            <a:r>
              <a:rPr lang="en-US" sz="2100" i="1" smtClean="0"/>
              <a:t>    sama), dan pada taraf tertinggi dengan “</a:t>
            </a:r>
            <a:r>
              <a:rPr lang="en-US" sz="2100" b="1" i="1" smtClean="0"/>
              <a:t>ENGKAU</a:t>
            </a:r>
            <a:r>
              <a:rPr lang="en-US" sz="2100" i="1" smtClean="0"/>
              <a:t>” (Allah).</a:t>
            </a:r>
          </a:p>
          <a:p>
            <a:pPr eaLnBrk="1" hangingPunct="1">
              <a:lnSpc>
                <a:spcPct val="90000"/>
              </a:lnSpc>
              <a:buFont typeface="Wingdings" pitchFamily="2" charset="2"/>
              <a:buNone/>
            </a:pPr>
            <a:r>
              <a:rPr lang="en-US" sz="2100" b="1" i="1" smtClean="0"/>
              <a:t>* </a:t>
            </a:r>
            <a:r>
              <a:rPr lang="en-US" sz="2100" b="1" smtClean="0"/>
              <a:t>Jean-Paul Sartre (1905-1981)</a:t>
            </a:r>
            <a:r>
              <a:rPr lang="en-US" sz="2100" smtClean="0"/>
              <a:t>  </a:t>
            </a:r>
            <a:r>
              <a:rPr lang="en-US" sz="2100" i="1" smtClean="0"/>
              <a:t>Hakikat hidup adalah suatu “</a:t>
            </a:r>
            <a:r>
              <a:rPr lang="en-US" sz="2100" b="1" i="1" smtClean="0"/>
              <a:t>kegandrungan”</a:t>
            </a:r>
            <a:r>
              <a:rPr lang="en-US" sz="2100" i="1" smtClean="0"/>
              <a:t>  yang tidak masuk akal dan tiada guna</a:t>
            </a:r>
            <a:r>
              <a:rPr lang="en-US" sz="2100" smtClean="0"/>
              <a:t>”.</a:t>
            </a:r>
          </a:p>
          <a:p>
            <a:pPr eaLnBrk="1" hangingPunct="1">
              <a:lnSpc>
                <a:spcPct val="90000"/>
              </a:lnSpc>
              <a:buFont typeface="Wingdings" pitchFamily="2" charset="2"/>
              <a:buNone/>
            </a:pPr>
            <a:endParaRPr lang="en-GB" sz="2100" i="1" smtClean="0"/>
          </a:p>
        </p:txBody>
      </p:sp>
      <p:pic>
        <p:nvPicPr>
          <p:cNvPr id="8196" name="Picture 5" descr="Sartre"/>
          <p:cNvPicPr>
            <a:picLocks noChangeAspect="1" noChangeArrowheads="1"/>
          </p:cNvPicPr>
          <p:nvPr/>
        </p:nvPicPr>
        <p:blipFill>
          <a:blip r:embed="rId2"/>
          <a:srcRect/>
          <a:stretch>
            <a:fillRect/>
          </a:stretch>
        </p:blipFill>
        <p:spPr bwMode="auto">
          <a:xfrm>
            <a:off x="6072188" y="4786313"/>
            <a:ext cx="2143125" cy="2071687"/>
          </a:xfrm>
          <a:prstGeom prst="rect">
            <a:avLst/>
          </a:prstGeom>
          <a:noFill/>
          <a:ln w="9525">
            <a:noFill/>
            <a:miter lim="800000"/>
            <a:headEnd/>
            <a:tailEnd/>
          </a:ln>
        </p:spPr>
      </p:pic>
      <p:pic>
        <p:nvPicPr>
          <p:cNvPr id="8197" name="Picture 7" descr="heidegger"/>
          <p:cNvPicPr>
            <a:picLocks noChangeAspect="1" noChangeArrowheads="1"/>
          </p:cNvPicPr>
          <p:nvPr/>
        </p:nvPicPr>
        <p:blipFill>
          <a:blip r:embed="rId3"/>
          <a:srcRect/>
          <a:stretch>
            <a:fillRect/>
          </a:stretch>
        </p:blipFill>
        <p:spPr bwMode="auto">
          <a:xfrm>
            <a:off x="3500438" y="4786313"/>
            <a:ext cx="2016125" cy="2071687"/>
          </a:xfrm>
          <a:prstGeom prst="rect">
            <a:avLst/>
          </a:prstGeom>
          <a:noFill/>
          <a:ln w="9525">
            <a:noFill/>
            <a:miter lim="800000"/>
            <a:headEnd/>
            <a:tailEnd/>
          </a:ln>
        </p:spPr>
      </p:pic>
      <p:pic>
        <p:nvPicPr>
          <p:cNvPr id="8198" name="Picture 8" descr="gabriel-marcel-1-"/>
          <p:cNvPicPr>
            <a:picLocks noChangeAspect="1" noChangeArrowheads="1"/>
          </p:cNvPicPr>
          <p:nvPr/>
        </p:nvPicPr>
        <p:blipFill>
          <a:blip r:embed="rId4"/>
          <a:srcRect/>
          <a:stretch>
            <a:fillRect/>
          </a:stretch>
        </p:blipFill>
        <p:spPr bwMode="auto">
          <a:xfrm>
            <a:off x="714375" y="4714875"/>
            <a:ext cx="2071688" cy="2143125"/>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sz="4000" b="1" dirty="0" smtClean="0"/>
              <a:t>CIRI “AKU” YANG KUALAMI</a:t>
            </a:r>
            <a:endParaRPr lang="en-GB" sz="4000" b="1" dirty="0" smtClean="0"/>
          </a:p>
        </p:txBody>
      </p:sp>
      <p:sp>
        <p:nvSpPr>
          <p:cNvPr id="9219" name="Rectangle 3"/>
          <p:cNvSpPr>
            <a:spLocks noGrp="1" noChangeArrowheads="1"/>
          </p:cNvSpPr>
          <p:nvPr>
            <p:ph type="body" idx="1"/>
          </p:nvPr>
        </p:nvSpPr>
        <p:spPr>
          <a:xfrm>
            <a:off x="3851275" y="1643063"/>
            <a:ext cx="4835525" cy="4622800"/>
          </a:xfrm>
        </p:spPr>
        <p:txBody>
          <a:bodyPr/>
          <a:lstStyle/>
          <a:p>
            <a:pPr marL="609600" indent="-609600" eaLnBrk="1" hangingPunct="1">
              <a:lnSpc>
                <a:spcPct val="90000"/>
              </a:lnSpc>
              <a:buFont typeface="Wingdings" pitchFamily="2" charset="2"/>
              <a:buAutoNum type="arabicPeriod"/>
            </a:pPr>
            <a:r>
              <a:rPr lang="en-US" b="1" smtClean="0"/>
              <a:t>Kesadaran Diri</a:t>
            </a:r>
          </a:p>
          <a:p>
            <a:pPr marL="609600" indent="-609600" eaLnBrk="1" hangingPunct="1">
              <a:lnSpc>
                <a:spcPct val="90000"/>
              </a:lnSpc>
              <a:buFont typeface="Wingdings" pitchFamily="2" charset="2"/>
              <a:buAutoNum type="arabicPeriod"/>
            </a:pPr>
            <a:r>
              <a:rPr lang="en-US" b="1" smtClean="0"/>
              <a:t>Hidup Sebagai Tugas (“Aku” yang tak pernah Rampung)</a:t>
            </a:r>
          </a:p>
          <a:p>
            <a:pPr marL="609600" indent="-609600" eaLnBrk="1" hangingPunct="1">
              <a:lnSpc>
                <a:spcPct val="90000"/>
              </a:lnSpc>
              <a:buFont typeface="Wingdings" pitchFamily="2" charset="2"/>
              <a:buAutoNum type="arabicPeriod"/>
            </a:pPr>
            <a:r>
              <a:rPr lang="en-US" b="1" smtClean="0"/>
              <a:t>Kebebasan dan Tanggungjawab</a:t>
            </a:r>
          </a:p>
          <a:p>
            <a:pPr marL="609600" indent="-609600" eaLnBrk="1" hangingPunct="1">
              <a:lnSpc>
                <a:spcPct val="90000"/>
              </a:lnSpc>
              <a:buFont typeface="Wingdings" pitchFamily="2" charset="2"/>
              <a:buAutoNum type="arabicPeriod"/>
            </a:pPr>
            <a:r>
              <a:rPr lang="en-US" b="1" smtClean="0"/>
              <a:t>Kebertubuhan Manusia</a:t>
            </a:r>
            <a:endParaRPr lang="en-GB" b="1" smtClean="0"/>
          </a:p>
        </p:txBody>
      </p:sp>
      <p:pic>
        <p:nvPicPr>
          <p:cNvPr id="9220" name="Picture 4" descr="Michael Jackson"/>
          <p:cNvPicPr>
            <a:picLocks noChangeAspect="1" noChangeArrowheads="1" noCrop="1"/>
          </p:cNvPicPr>
          <p:nvPr/>
        </p:nvPicPr>
        <p:blipFill>
          <a:blip r:embed="rId2"/>
          <a:srcRect/>
          <a:stretch>
            <a:fillRect/>
          </a:stretch>
        </p:blipFill>
        <p:spPr bwMode="auto">
          <a:xfrm>
            <a:off x="0" y="1916113"/>
            <a:ext cx="3800475" cy="3810000"/>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11638" y="188913"/>
            <a:ext cx="4932362" cy="1268412"/>
          </a:xfrm>
        </p:spPr>
        <p:txBody>
          <a:bodyPr/>
          <a:lstStyle/>
          <a:p>
            <a:pPr eaLnBrk="1" hangingPunct="1">
              <a:defRPr/>
            </a:pPr>
            <a:r>
              <a:rPr lang="en-US" sz="3200" b="1" i="1" smtClean="0"/>
              <a:t>Kesadaran Diri</a:t>
            </a:r>
            <a:r>
              <a:rPr lang="en-US" sz="4000" b="1" smtClean="0"/>
              <a:t/>
            </a:r>
            <a:br>
              <a:rPr lang="en-US" sz="4000" b="1" smtClean="0"/>
            </a:br>
            <a:r>
              <a:rPr lang="en-US" sz="4000" b="1" smtClean="0"/>
              <a:t/>
            </a:r>
            <a:br>
              <a:rPr lang="en-US" sz="4000" b="1" smtClean="0"/>
            </a:br>
            <a:endParaRPr lang="en-GB" sz="4000" smtClean="0"/>
          </a:p>
        </p:txBody>
      </p:sp>
      <p:sp>
        <p:nvSpPr>
          <p:cNvPr id="20483" name="Rectangle 3"/>
          <p:cNvSpPr>
            <a:spLocks noGrp="1" noChangeArrowheads="1"/>
          </p:cNvSpPr>
          <p:nvPr>
            <p:ph type="body" idx="1"/>
          </p:nvPr>
        </p:nvSpPr>
        <p:spPr>
          <a:xfrm>
            <a:off x="3995738" y="836613"/>
            <a:ext cx="5148262" cy="6021387"/>
          </a:xfrm>
        </p:spPr>
        <p:txBody>
          <a:bodyPr/>
          <a:lstStyle/>
          <a:p>
            <a:pPr marL="514350" indent="-514350" eaLnBrk="1" hangingPunct="1">
              <a:lnSpc>
                <a:spcPct val="90000"/>
              </a:lnSpc>
              <a:buFontTx/>
              <a:buAutoNum type="alphaLcPeriod"/>
              <a:defRPr/>
            </a:pPr>
            <a:r>
              <a:rPr lang="en-US" b="1" dirty="0" smtClean="0"/>
              <a:t>Terbuka </a:t>
            </a:r>
            <a:r>
              <a:rPr lang="en-US" b="1" dirty="0" err="1" smtClean="0"/>
              <a:t>untuk</a:t>
            </a:r>
            <a:r>
              <a:rPr lang="en-US" b="1" dirty="0" smtClean="0"/>
              <a:t> </a:t>
            </a:r>
            <a:r>
              <a:rPr lang="en-US" b="1" dirty="0" err="1" smtClean="0"/>
              <a:t>diri</a:t>
            </a:r>
            <a:r>
              <a:rPr lang="en-US" b="1" dirty="0" smtClean="0"/>
              <a:t> </a:t>
            </a:r>
            <a:r>
              <a:rPr lang="en-US" b="1" dirty="0" err="1" smtClean="0"/>
              <a:t>sen-diri</a:t>
            </a:r>
            <a:r>
              <a:rPr lang="en-US" b="1" dirty="0" smtClean="0"/>
              <a:t>:</a:t>
            </a:r>
            <a:r>
              <a:rPr lang="en-US" dirty="0" smtClean="0"/>
              <a:t>  </a:t>
            </a:r>
          </a:p>
          <a:p>
            <a:pPr marL="457200" indent="-457200" eaLnBrk="1" hangingPunct="1">
              <a:lnSpc>
                <a:spcPct val="90000"/>
              </a:lnSpc>
              <a:buFontTx/>
              <a:buNone/>
              <a:defRPr/>
            </a:pPr>
            <a:r>
              <a:rPr lang="en-US" sz="2400" b="1" i="1" dirty="0" smtClean="0"/>
              <a:t>     </a:t>
            </a:r>
            <a:r>
              <a:rPr lang="en-US" sz="2400" b="1" i="1" dirty="0" err="1" smtClean="0"/>
              <a:t>dapat</a:t>
            </a:r>
            <a:r>
              <a:rPr lang="en-US" sz="2400" b="1" i="1" dirty="0" smtClean="0"/>
              <a:t> </a:t>
            </a:r>
            <a:r>
              <a:rPr lang="en-US" sz="2400" b="1" i="1" dirty="0" err="1" smtClean="0"/>
              <a:t>menyelami</a:t>
            </a:r>
            <a:r>
              <a:rPr lang="en-US" sz="2400" b="1" i="1" dirty="0" smtClean="0"/>
              <a:t> </a:t>
            </a:r>
            <a:r>
              <a:rPr lang="en-US" sz="2400" b="1" i="1" dirty="0" err="1" smtClean="0"/>
              <a:t>diri</a:t>
            </a:r>
            <a:r>
              <a:rPr lang="en-US" sz="2400" b="1" i="1" dirty="0" smtClean="0"/>
              <a:t> </a:t>
            </a:r>
            <a:r>
              <a:rPr lang="en-US" sz="2400" b="1" i="1" dirty="0" err="1" smtClean="0"/>
              <a:t>sendiri</a:t>
            </a:r>
            <a:r>
              <a:rPr lang="en-US" sz="2400" b="1" i="1" dirty="0" smtClean="0"/>
              <a:t>, </a:t>
            </a:r>
            <a:r>
              <a:rPr lang="en-US" sz="2400" b="1" i="1" dirty="0" err="1" smtClean="0"/>
              <a:t>mengenal</a:t>
            </a:r>
            <a:r>
              <a:rPr lang="en-US" sz="2400" b="1" i="1" dirty="0" smtClean="0"/>
              <a:t> </a:t>
            </a:r>
            <a:r>
              <a:rPr lang="en-US" sz="2400" b="1" i="1" dirty="0" err="1" smtClean="0"/>
              <a:t>diri</a:t>
            </a:r>
            <a:r>
              <a:rPr lang="en-US" sz="2400" b="1" i="1" dirty="0" smtClean="0"/>
              <a:t> </a:t>
            </a:r>
            <a:r>
              <a:rPr lang="en-US" sz="2400" b="1" i="1" dirty="0" err="1" smtClean="0"/>
              <a:t>sendiri</a:t>
            </a:r>
            <a:r>
              <a:rPr lang="en-US" sz="2400" b="1" i="1" dirty="0" smtClean="0"/>
              <a:t>, </a:t>
            </a:r>
            <a:r>
              <a:rPr lang="en-US" sz="2400" b="1" i="1" dirty="0" err="1" smtClean="0"/>
              <a:t>tahu</a:t>
            </a:r>
            <a:r>
              <a:rPr lang="en-US" sz="2400" b="1" i="1" dirty="0" smtClean="0"/>
              <a:t> </a:t>
            </a:r>
            <a:r>
              <a:rPr lang="en-US" sz="2400" b="1" i="1" dirty="0" err="1" smtClean="0"/>
              <a:t>apa</a:t>
            </a:r>
            <a:r>
              <a:rPr lang="en-US" sz="2400" b="1" i="1" dirty="0" smtClean="0"/>
              <a:t> yang </a:t>
            </a:r>
            <a:r>
              <a:rPr lang="en-US" sz="2400" b="1" i="1" dirty="0" err="1" smtClean="0"/>
              <a:t>sedang</a:t>
            </a:r>
            <a:r>
              <a:rPr lang="en-US" sz="2400" b="1" i="1" dirty="0" smtClean="0"/>
              <a:t> </a:t>
            </a:r>
            <a:r>
              <a:rPr lang="en-US" sz="2400" b="1" i="1" dirty="0" err="1" smtClean="0"/>
              <a:t>terjadi</a:t>
            </a:r>
            <a:r>
              <a:rPr lang="en-US" sz="2400" b="1" i="1" dirty="0" smtClean="0"/>
              <a:t> </a:t>
            </a:r>
            <a:r>
              <a:rPr lang="en-US" sz="2400" b="1" i="1" dirty="0" err="1" smtClean="0"/>
              <a:t>dalam</a:t>
            </a:r>
            <a:r>
              <a:rPr lang="en-US" sz="2400" b="1" i="1" dirty="0" smtClean="0"/>
              <a:t> </a:t>
            </a:r>
            <a:r>
              <a:rPr lang="en-US" sz="2400" b="1" i="1" dirty="0" err="1" smtClean="0"/>
              <a:t>diri</a:t>
            </a:r>
            <a:r>
              <a:rPr lang="en-US" sz="2400" b="1" i="1" dirty="0" smtClean="0"/>
              <a:t>; </a:t>
            </a:r>
            <a:r>
              <a:rPr lang="en-US" sz="2400" b="1" i="1" dirty="0" err="1" smtClean="0"/>
              <a:t>sadar</a:t>
            </a:r>
            <a:r>
              <a:rPr lang="en-US" sz="2400" b="1" i="1" dirty="0" smtClean="0"/>
              <a:t> </a:t>
            </a:r>
            <a:r>
              <a:rPr lang="en-US" sz="2400" b="1" i="1" dirty="0" err="1" smtClean="0"/>
              <a:t>ada</a:t>
            </a:r>
            <a:r>
              <a:rPr lang="en-US" sz="2400" b="1" i="1" dirty="0" smtClean="0"/>
              <a:t> </a:t>
            </a:r>
            <a:r>
              <a:rPr lang="en-US" sz="2400" b="1" i="1" dirty="0" err="1" smtClean="0"/>
              <a:t>keinginan</a:t>
            </a:r>
            <a:r>
              <a:rPr lang="en-US" sz="2400" b="1" i="1" dirty="0" smtClean="0"/>
              <a:t>, </a:t>
            </a:r>
            <a:r>
              <a:rPr lang="en-US" sz="2400" b="1" i="1" dirty="0" err="1" smtClean="0"/>
              <a:t>harapan</a:t>
            </a:r>
            <a:r>
              <a:rPr lang="en-US" sz="2400" b="1" i="1" dirty="0" smtClean="0"/>
              <a:t>,  </a:t>
            </a:r>
            <a:r>
              <a:rPr lang="en-US" sz="2400" b="1" i="1" dirty="0" err="1" smtClean="0"/>
              <a:t>rencana</a:t>
            </a:r>
            <a:r>
              <a:rPr lang="en-US" sz="2400" b="1" i="1" dirty="0" smtClean="0"/>
              <a:t> </a:t>
            </a:r>
            <a:r>
              <a:rPr lang="en-US" sz="2400" b="1" i="1" dirty="0" err="1" smtClean="0"/>
              <a:t>untuk</a:t>
            </a:r>
            <a:r>
              <a:rPr lang="en-US" sz="2400" b="1" i="1" dirty="0" smtClean="0"/>
              <a:t> </a:t>
            </a:r>
            <a:r>
              <a:rPr lang="en-US" sz="2400" b="1" i="1" dirty="0" err="1" smtClean="0"/>
              <a:t>masa</a:t>
            </a:r>
            <a:r>
              <a:rPr lang="en-US" sz="2400" b="1" i="1" dirty="0" smtClean="0"/>
              <a:t> </a:t>
            </a:r>
            <a:r>
              <a:rPr lang="en-US" sz="2400" b="1" i="1" dirty="0" err="1" smtClean="0"/>
              <a:t>depan</a:t>
            </a:r>
            <a:r>
              <a:rPr lang="en-US" sz="2400" b="1" i="1" dirty="0" smtClean="0"/>
              <a:t>.  </a:t>
            </a:r>
            <a:r>
              <a:rPr lang="en-US" sz="2400" b="1" i="1" dirty="0" err="1" smtClean="0"/>
              <a:t>Keterbukaan</a:t>
            </a:r>
            <a:r>
              <a:rPr lang="en-US" sz="2400" b="1" i="1" dirty="0" smtClean="0"/>
              <a:t> </a:t>
            </a:r>
            <a:r>
              <a:rPr lang="en-US" sz="2400" b="1" i="1" dirty="0" err="1" smtClean="0"/>
              <a:t>ini</a:t>
            </a:r>
            <a:r>
              <a:rPr lang="en-US" sz="2400" b="1" i="1" dirty="0" smtClean="0"/>
              <a:t> </a:t>
            </a:r>
            <a:r>
              <a:rPr lang="en-US" sz="2400" b="1" i="1" dirty="0" err="1" smtClean="0"/>
              <a:t>meng-hadirkan</a:t>
            </a:r>
            <a:r>
              <a:rPr lang="en-US" sz="2400" b="1" i="1" dirty="0" smtClean="0"/>
              <a:t> </a:t>
            </a:r>
            <a:r>
              <a:rPr lang="en-US" sz="2400" b="1" i="1" dirty="0" err="1" smtClean="0"/>
              <a:t>kembali</a:t>
            </a:r>
            <a:r>
              <a:rPr lang="en-US" sz="2400" b="1" i="1" dirty="0" smtClean="0"/>
              <a:t> </a:t>
            </a:r>
            <a:r>
              <a:rPr lang="en-US" sz="2400" b="1" i="1" dirty="0" err="1" smtClean="0"/>
              <a:t>masa</a:t>
            </a:r>
            <a:r>
              <a:rPr lang="en-US" sz="2400" b="1" i="1" dirty="0" smtClean="0"/>
              <a:t> </a:t>
            </a:r>
            <a:r>
              <a:rPr lang="en-US" sz="2400" b="1" i="1" dirty="0" err="1" smtClean="0"/>
              <a:t>lampau</a:t>
            </a:r>
            <a:r>
              <a:rPr lang="en-US" sz="2400" b="1" i="1" dirty="0" smtClean="0"/>
              <a:t>, </a:t>
            </a:r>
            <a:r>
              <a:rPr lang="en-US" sz="2400" b="1" i="1" dirty="0" err="1" smtClean="0"/>
              <a:t>untuk</a:t>
            </a:r>
            <a:r>
              <a:rPr lang="en-US" sz="2400" b="1" i="1" dirty="0" smtClean="0"/>
              <a:t> </a:t>
            </a:r>
            <a:r>
              <a:rPr lang="en-US" sz="2400" b="1" i="1" dirty="0" err="1" smtClean="0"/>
              <a:t>mengan-tisipasi</a:t>
            </a:r>
            <a:r>
              <a:rPr lang="en-US" sz="2400" b="1" i="1" dirty="0" smtClean="0"/>
              <a:t> </a:t>
            </a:r>
            <a:r>
              <a:rPr lang="en-US" sz="2400" b="1" i="1" dirty="0" err="1" smtClean="0"/>
              <a:t>masa</a:t>
            </a:r>
            <a:r>
              <a:rPr lang="en-US" sz="2400" b="1" i="1" dirty="0" smtClean="0"/>
              <a:t> </a:t>
            </a:r>
            <a:r>
              <a:rPr lang="en-US" sz="2400" b="1" i="1" dirty="0" err="1" smtClean="0"/>
              <a:t>depan</a:t>
            </a:r>
            <a:r>
              <a:rPr lang="en-US" sz="2400" b="1" i="1" dirty="0" smtClean="0"/>
              <a:t> </a:t>
            </a:r>
            <a:r>
              <a:rPr lang="en-US" sz="2400" b="1" i="1" dirty="0" err="1" smtClean="0"/>
              <a:t>di</a:t>
            </a:r>
            <a:r>
              <a:rPr lang="en-US" sz="2400" b="1" i="1" dirty="0" smtClean="0"/>
              <a:t> </a:t>
            </a:r>
            <a:r>
              <a:rPr lang="en-US" sz="2400" b="1" i="1" dirty="0" err="1" smtClean="0"/>
              <a:t>masa</a:t>
            </a:r>
            <a:r>
              <a:rPr lang="en-US" sz="2400" b="1" i="1" dirty="0" smtClean="0"/>
              <a:t> </a:t>
            </a:r>
            <a:r>
              <a:rPr lang="en-US" sz="2400" b="1" i="1" dirty="0" err="1" smtClean="0"/>
              <a:t>sekarang</a:t>
            </a:r>
            <a:r>
              <a:rPr lang="en-US" sz="2400" b="1" i="1" dirty="0" smtClean="0"/>
              <a:t>!   </a:t>
            </a:r>
          </a:p>
          <a:p>
            <a:pPr eaLnBrk="1" hangingPunct="1">
              <a:lnSpc>
                <a:spcPct val="90000"/>
              </a:lnSpc>
              <a:buFontTx/>
              <a:buNone/>
              <a:defRPr/>
            </a:pPr>
            <a:endParaRPr lang="en-GB" sz="2400" dirty="0" smtClean="0"/>
          </a:p>
        </p:txBody>
      </p:sp>
      <p:pic>
        <p:nvPicPr>
          <p:cNvPr id="10244" name="Picture 5" descr="Descartes"/>
          <p:cNvPicPr>
            <a:picLocks noChangeAspect="1" noChangeArrowheads="1"/>
          </p:cNvPicPr>
          <p:nvPr/>
        </p:nvPicPr>
        <p:blipFill>
          <a:blip r:embed="rId2"/>
          <a:srcRect/>
          <a:stretch>
            <a:fillRect/>
          </a:stretch>
        </p:blipFill>
        <p:spPr bwMode="auto">
          <a:xfrm>
            <a:off x="0" y="0"/>
            <a:ext cx="3987800" cy="4652963"/>
          </a:xfrm>
          <a:prstGeom prst="rect">
            <a:avLst/>
          </a:prstGeom>
          <a:noFill/>
          <a:ln w="9525">
            <a:noFill/>
            <a:miter lim="800000"/>
            <a:headEnd/>
            <a:tailEnd/>
          </a:ln>
        </p:spPr>
      </p:pic>
      <p:sp>
        <p:nvSpPr>
          <p:cNvPr id="25606" name="Rectangle 6"/>
          <p:cNvSpPr>
            <a:spLocks noChangeArrowheads="1"/>
          </p:cNvSpPr>
          <p:nvPr/>
        </p:nvSpPr>
        <p:spPr bwMode="auto">
          <a:xfrm>
            <a:off x="0" y="4652963"/>
            <a:ext cx="3995738" cy="1544637"/>
          </a:xfrm>
          <a:prstGeom prst="rect">
            <a:avLst/>
          </a:prstGeom>
          <a:noFill/>
          <a:ln w="9525">
            <a:noFill/>
            <a:miter lim="800000"/>
            <a:headEnd/>
            <a:tailEnd/>
          </a:ln>
          <a:effectLst/>
        </p:spPr>
        <p:txBody>
          <a:bodyPr anchor="ctr"/>
          <a:lstStyle/>
          <a:p>
            <a:pPr algn="ctr">
              <a:defRPr/>
            </a:pPr>
            <a:r>
              <a:rPr lang="en-US" sz="2400" b="1">
                <a:solidFill>
                  <a:schemeClr val="tx2"/>
                </a:solidFill>
                <a:effectLst>
                  <a:outerShdw blurRad="38100" dist="38100" dir="2700000" algn="tl">
                    <a:srgbClr val="000000"/>
                  </a:outerShdw>
                </a:effectLst>
              </a:rPr>
              <a:t>Descartes (1596-1650): cogito, ergo sum</a:t>
            </a:r>
            <a:r>
              <a:rPr lang="en-US" sz="4000">
                <a:solidFill>
                  <a:schemeClr val="tx2"/>
                </a:solidFill>
                <a:effectLst>
                  <a:outerShdw blurRad="38100" dist="38100" dir="2700000" algn="tl">
                    <a:srgbClr val="000000"/>
                  </a:outerShdw>
                </a:effectLst>
              </a:rPr>
              <a:t> </a:t>
            </a:r>
            <a:endParaRPr lang="en-GB" sz="4000">
              <a:solidFill>
                <a:schemeClr val="tx2"/>
              </a:solidFill>
              <a:effectLst>
                <a:outerShdw blurRad="38100" dist="38100" dir="2700000" algn="tl">
                  <a:srgbClr val="000000"/>
                </a:outerShdw>
              </a:effectLst>
            </a:endParaRPr>
          </a:p>
        </p:txBody>
      </p:sp>
    </p:spTree>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2292350" y="0"/>
            <a:ext cx="6851650" cy="6021388"/>
          </a:xfrm>
        </p:spPr>
        <p:txBody>
          <a:bodyPr/>
          <a:lstStyle/>
          <a:p>
            <a:pPr eaLnBrk="1" hangingPunct="1"/>
            <a:r>
              <a:rPr lang="en-US" smtClean="0"/>
              <a:t>b. </a:t>
            </a:r>
            <a:r>
              <a:rPr lang="en-US" b="1" smtClean="0"/>
              <a:t>Inti kepribadian</a:t>
            </a:r>
            <a:r>
              <a:rPr lang="en-US" b="1" i="1" smtClean="0"/>
              <a:t>:</a:t>
            </a:r>
            <a:r>
              <a:rPr lang="en-US" smtClean="0"/>
              <a:t> </a:t>
            </a:r>
          </a:p>
          <a:p>
            <a:pPr eaLnBrk="1" hangingPunct="1">
              <a:buFontTx/>
              <a:buNone/>
            </a:pPr>
            <a:r>
              <a:rPr lang="en-US" sz="2800" i="1" smtClean="0"/>
              <a:t>   </a:t>
            </a:r>
          </a:p>
          <a:p>
            <a:pPr eaLnBrk="1" hangingPunct="1">
              <a:buFontTx/>
              <a:buNone/>
            </a:pPr>
            <a:r>
              <a:rPr lang="en-US" sz="2800" i="1" smtClean="0"/>
              <a:t>   ada </a:t>
            </a:r>
            <a:r>
              <a:rPr lang="en-US" sz="2800" b="1" i="1" smtClean="0"/>
              <a:t>suatu inti tersendiri</a:t>
            </a:r>
            <a:r>
              <a:rPr lang="en-US" sz="2800" i="1" smtClean="0"/>
              <a:t>, yang menjadi pusat atau landasan hidup kita, perbuatan kita, dan reaksi kita sebagai pribadi. </a:t>
            </a:r>
          </a:p>
          <a:p>
            <a:pPr eaLnBrk="1" hangingPunct="1">
              <a:buFontTx/>
              <a:buNone/>
            </a:pPr>
            <a:r>
              <a:rPr lang="en-US" sz="2800" i="1" smtClean="0"/>
              <a:t>	Setiap “</a:t>
            </a:r>
            <a:r>
              <a:rPr lang="en-US" sz="2800" b="1" i="1" smtClean="0"/>
              <a:t>aku</a:t>
            </a:r>
            <a:r>
              <a:rPr lang="en-US" sz="2800" i="1" smtClean="0"/>
              <a:t>” berada di dunia ini atas cara yang </a:t>
            </a:r>
            <a:r>
              <a:rPr lang="en-US" sz="2800" b="1" i="1" smtClean="0"/>
              <a:t>unik</a:t>
            </a:r>
            <a:r>
              <a:rPr lang="en-US" sz="2800" i="1" smtClean="0"/>
              <a:t>, tak tergantikan.</a:t>
            </a:r>
          </a:p>
        </p:txBody>
      </p:sp>
      <p:pic>
        <p:nvPicPr>
          <p:cNvPr id="11267" name="Picture 4" descr="Britney"/>
          <p:cNvPicPr>
            <a:picLocks noChangeAspect="1" noChangeArrowheads="1"/>
          </p:cNvPicPr>
          <p:nvPr/>
        </p:nvPicPr>
        <p:blipFill>
          <a:blip r:embed="rId2"/>
          <a:srcRect/>
          <a:stretch>
            <a:fillRect/>
          </a:stretch>
        </p:blipFill>
        <p:spPr bwMode="auto">
          <a:xfrm>
            <a:off x="0" y="0"/>
            <a:ext cx="2211388" cy="4941888"/>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185</TotalTime>
  <Words>1717</Words>
  <Application>Microsoft Office PowerPoint</Application>
  <PresentationFormat>On-screen Show (4:3)</PresentationFormat>
  <Paragraphs>114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Mountain Top</vt:lpstr>
      <vt:lpstr>HAKEKAT MANUSIA </vt:lpstr>
      <vt:lpstr>   HAKEKAT HIDUP MANUSIA  </vt:lpstr>
      <vt:lpstr>POKOK PEMBAHASAN</vt:lpstr>
      <vt:lpstr>  PENGENALAN FILSAFAT (Pengertian)   </vt:lpstr>
      <vt:lpstr>PENGENALAN FILSAFAT (Tujuan)</vt:lpstr>
      <vt:lpstr>PENGENALAN  FILSAFAT (Beragam Pandangan) </vt:lpstr>
      <vt:lpstr>CIRI “AKU” YANG KUALAMI</vt:lpstr>
      <vt:lpstr>Kesadaran Diri  </vt:lpstr>
      <vt:lpstr>Slide 9</vt:lpstr>
      <vt:lpstr>Slide 10</vt:lpstr>
      <vt:lpstr>“Aku” Tak Pernah Rampung </vt:lpstr>
      <vt:lpstr>Manusia Mencari Kebenaran</vt:lpstr>
      <vt:lpstr>Manusia dan Kebebasannya</vt:lpstr>
      <vt:lpstr>Slide 14</vt:lpstr>
      <vt:lpstr>Kebebasan dan Tanggung Jawab</vt:lpstr>
      <vt:lpstr>Kebertubuhan  Manusia</vt:lpstr>
      <vt:lpstr>Slide 17</vt:lpstr>
      <vt:lpstr>MANUSIA DAN HATI NURANINYA</vt:lpstr>
      <vt:lpstr>MANUSIA DAN HATI NURANINYA</vt:lpstr>
      <vt:lpstr>MANUSIA DAN HATI  NURANINYA</vt:lpstr>
      <vt:lpstr>MANUSIA DAN HATI NURANINYA</vt:lpstr>
      <vt:lpstr>Manusia dan Hati Nuraninya</vt:lpstr>
      <vt:lpstr>MANUSIA DAN HATI NURANINYA</vt:lpstr>
      <vt:lpstr>HATI NURANI dan  NILAI KEHIDUPAN</vt:lpstr>
      <vt:lpstr>HATI NURANI dan  NILAI KEHIDUPAN</vt:lpstr>
      <vt:lpstr>CIRI “AKU” YANG DIALAMI (Rangkuman)</vt:lpstr>
      <vt:lpstr>CIRI YANG MENYATAKN KETERBUKAAN “AKU”.</vt:lpstr>
      <vt:lpstr>Hidup Sebagai Manusia Berarti Hidup-Dalam-Dunia</vt:lpstr>
      <vt:lpstr>Slide 29</vt:lpstr>
      <vt:lpstr>Manusia  adalah Sesama Manusia</vt:lpstr>
      <vt:lpstr>Slide 31</vt:lpstr>
      <vt:lpstr>Slide 32</vt:lpstr>
      <vt:lpstr>Slide 33</vt:lpstr>
      <vt:lpstr>Manusia dan Pekerjaan</vt:lpstr>
      <vt:lpstr>Hidup Manusia Sebagai Keterarahan pada Allah</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MANUSIA DAN SESAMA MANUSIA</dc:title>
  <dc:creator>SUBAGYO</dc:creator>
  <cp:lastModifiedBy>Valued Acer Customer</cp:lastModifiedBy>
  <cp:revision>16</cp:revision>
  <dcterms:created xsi:type="dcterms:W3CDTF">2004-03-20T15:06:29Z</dcterms:created>
  <dcterms:modified xsi:type="dcterms:W3CDTF">2014-09-01T00:16:55Z</dcterms:modified>
</cp:coreProperties>
</file>