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sldIdLst>
    <p:sldId id="347" r:id="rId2"/>
    <p:sldId id="305" r:id="rId3"/>
    <p:sldId id="348" r:id="rId4"/>
    <p:sldId id="349" r:id="rId5"/>
    <p:sldId id="413" r:id="rId6"/>
    <p:sldId id="414" r:id="rId7"/>
    <p:sldId id="378" r:id="rId8"/>
    <p:sldId id="379" r:id="rId9"/>
    <p:sldId id="402" r:id="rId10"/>
    <p:sldId id="416" r:id="rId11"/>
    <p:sldId id="417" r:id="rId12"/>
    <p:sldId id="419" r:id="rId13"/>
    <p:sldId id="403" r:id="rId14"/>
    <p:sldId id="404" r:id="rId15"/>
    <p:sldId id="405" r:id="rId16"/>
    <p:sldId id="406" r:id="rId17"/>
    <p:sldId id="418" r:id="rId18"/>
    <p:sldId id="408" r:id="rId19"/>
    <p:sldId id="409" r:id="rId20"/>
    <p:sldId id="420" r:id="rId21"/>
    <p:sldId id="410" r:id="rId22"/>
    <p:sldId id="411" r:id="rId23"/>
    <p:sldId id="415" r:id="rId24"/>
    <p:sldId id="412" r:id="rId25"/>
    <p:sldId id="354" r:id="rId26"/>
    <p:sldId id="421" r:id="rId27"/>
    <p:sldId id="352" r:id="rId28"/>
    <p:sldId id="353" r:id="rId29"/>
    <p:sldId id="276" r:id="rId30"/>
    <p:sldId id="256" r:id="rId31"/>
    <p:sldId id="292" r:id="rId32"/>
    <p:sldId id="294" r:id="rId33"/>
    <p:sldId id="290" r:id="rId34"/>
    <p:sldId id="285" r:id="rId35"/>
    <p:sldId id="318" r:id="rId36"/>
    <p:sldId id="319" r:id="rId37"/>
    <p:sldId id="32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FFFF66"/>
    <a:srgbClr val="0066FF"/>
    <a:srgbClr val="FF9900"/>
    <a:srgbClr val="3333CC"/>
    <a:srgbClr val="FF00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0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36EC813-B398-4ADB-BB96-64C0E59C1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Powerpoint Presentation ini dibuat oleh Fidelis Waruwu sebagai salah satu wujud “sumbangannya” dalam rangka menyebarluaskan nilai-nilai kehidupan (living values) di seluruh pelosok tanah air kita, tercinta: Indonesia. Anda bebas menggunakannya sejauh Anda butuhkan untuk menyebarkan nilai-nilai kehidupan. Terimakasih Anda telah ikut serta dalam penyebaran nilai-nilai ini. Salam kasih, Fidelis Waruwu &lt;fidelis@tarumanagara.ac.id&gt;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Powerpoint Presentation ini dibuat oleh Fidelis Waruwu sebagai salah satu wujud “sumbangannya” dalam rangka menyebarluaskan nilai-nilai kehidupan (living values) di seluruh pelosok tanah air kita, tercinta: Indonesia. Anda bebas menggunakannya sejauh Anda butuhkan untuk menyebarkan nilai-nilai kehidupan. Terimakasih Anda telah ikut serta dalam penyebaran nilai-nilai ini. Salam kasih, Fidelis Waruwu &lt;fidelis@tarumanagara.ac.id&gt;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Powerpoint Presentation ini dibuat oleh Fidelis Waruwu sebagai salah satu wujud “sumbangannya” dalam rangka menyebarluaskan nilai-nilai kehidupan (living values) di seluruh pelosok tanah air kita, tercinta: Indonesia. Anda bebas menggunakannya sejauh Anda butuhkan untuk menyebarkan nilai-nilai kehidupan. Terimakasih Anda telah ikut serta dalam penyebaran nilai-nilai ini. Salam kasih, Fidelis Waruwu &lt;fidelis@tarumanagara.ac.id&gt;</a:t>
            </a:r>
          </a:p>
          <a:p>
            <a:pPr eaLnBrk="1" hangingPunct="1"/>
            <a:r>
              <a:rPr lang="en-US" b="1" smtClean="0"/>
              <a:t>Catatan: Khusus halaman ini berasal dari slide yang dibuat oleh Steven Madyo Sukarto &lt;steven@xl.co.id&gt; dalam edisi bahasa Inggris, dan dibawakan pertama kali dalam sebuah pertemuan para trainer Living Values di Universitas Tarumanaga, bulan Juli 2004 </a:t>
            </a:r>
          </a:p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</p:grpSp>
      <p:sp>
        <p:nvSpPr>
          <p:cNvPr id="901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01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65233-11FB-4F0D-9188-E05E455349B5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B905E-65F4-4D87-AB88-0E1D5BBE5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67FED-38B2-4A9A-B097-47BF6AD059E8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8C2F2-9ADE-42CD-B61C-E480CF1C8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51F7F-818F-4139-911A-AECB90B8DDA2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F255F-CA9C-4EAC-A698-78C09D1CF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C65BF-ECBA-4063-A797-CF7111459B31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00CDD-5EBB-4C15-9789-91E573785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D794-D4C5-4BA0-8A37-4441E58BCB51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E9A8B-2F4B-4184-8BA1-D17FBB6CD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A34E4-67A6-4B5A-9295-AD5166DA0749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6E64B-1E60-4F86-8433-A2249377D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65284-90B7-4192-BFFE-E9329079A1A6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839A5-AD48-4299-A03A-6753CC996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E7854-9FF8-44D2-B1E6-F4312AC3F65D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11F03-B699-4CBB-8B95-3054121DE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5850B-75A7-419E-A581-65E9F0DF20B2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B430-DAC0-4BB7-9CD8-DBC7C9FC9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30B74-49D2-48DE-ADF9-35D505E0EFC0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EBC06-8F14-4107-95BC-AAEA97B61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78D8F-8D44-463A-936B-4935C18920D6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77C14-B3C8-4E10-90EA-7EFA0D93A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89091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89092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89093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89094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89095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fld id="{2339DE80-D692-4BA0-B621-694F66F4F857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890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C47E386D-C7D9-425B-AC99-7AB870A7E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Banteng-melindungi-anaknya.ppt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video/Banteng-dan-Anaknya.wmv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G:\video\Banteng-dan-Anaknya.wmv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G:\video\Fenomena-Kasih-Sayang.wmv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lagu/The%20Lonely%20Sherpherd.mp3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lagu/Imagine.mp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file:///G:\lagu\LilinKecil.mp3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477962"/>
          </a:xfrm>
        </p:spPr>
        <p:txBody>
          <a:bodyPr/>
          <a:lstStyle/>
          <a:p>
            <a:pPr algn="ctr"/>
            <a:r>
              <a:rPr lang="en-US" sz="3400" b="1" dirty="0" err="1" smtClean="0"/>
              <a:t>Pertemuan</a:t>
            </a:r>
            <a:r>
              <a:rPr lang="en-US" sz="3400" b="1" dirty="0" smtClean="0"/>
              <a:t> I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600" b="1" dirty="0" smtClean="0"/>
              <a:t>TUHAN  DAN MAKNA HIDUP MANUSIA</a:t>
            </a:r>
            <a:endParaRPr lang="en-US" sz="3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530725"/>
          </a:xfrm>
        </p:spPr>
        <p:txBody>
          <a:bodyPr/>
          <a:lstStyle/>
          <a:p>
            <a:r>
              <a:rPr lang="en-US" dirty="0" err="1" smtClean="0"/>
              <a:t>Perkenalan</a:t>
            </a:r>
            <a:endParaRPr lang="en-US" dirty="0" smtClean="0"/>
          </a:p>
          <a:p>
            <a:r>
              <a:rPr lang="en-US" dirty="0" smtClean="0"/>
              <a:t>Learning Agreement</a:t>
            </a:r>
          </a:p>
          <a:p>
            <a:r>
              <a:rPr lang="en-US" dirty="0" err="1" smtClean="0"/>
              <a:t>Penilaian</a:t>
            </a:r>
            <a:endParaRPr lang="en-US" dirty="0" smtClean="0"/>
          </a:p>
          <a:p>
            <a:r>
              <a:rPr lang="en-US" dirty="0" err="1" smtClean="0"/>
              <a:t>Materi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20762"/>
          </a:xfrm>
        </p:spPr>
        <p:txBody>
          <a:bodyPr/>
          <a:lstStyle/>
          <a:p>
            <a:pPr algn="ctr"/>
            <a:r>
              <a:rPr lang="en-US" b="1" dirty="0" smtClean="0"/>
              <a:t>PENGALAMAN RELIGIUS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Pengalaman</a:t>
            </a:r>
            <a:r>
              <a:rPr lang="en-US" sz="2800" dirty="0" smtClean="0"/>
              <a:t> </a:t>
            </a:r>
            <a:r>
              <a:rPr lang="en-US" sz="2800" dirty="0" err="1" smtClean="0"/>
              <a:t>berasal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kata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alami</a:t>
            </a:r>
            <a:r>
              <a:rPr lang="en-US" sz="2800" dirty="0" smtClean="0"/>
              <a:t> yang </a:t>
            </a:r>
            <a:r>
              <a:rPr lang="en-US" sz="2800" dirty="0" err="1" smtClean="0"/>
              <a:t>artinya</a:t>
            </a:r>
            <a:r>
              <a:rPr lang="en-US" sz="2800" dirty="0" smtClean="0"/>
              <a:t> </a:t>
            </a:r>
            <a:r>
              <a:rPr lang="en-US" sz="2800" dirty="0" err="1" smtClean="0"/>
              <a:t>pernah</a:t>
            </a:r>
            <a:r>
              <a:rPr lang="en-US" sz="2800" dirty="0" smtClean="0"/>
              <a:t> </a:t>
            </a:r>
            <a:r>
              <a:rPr lang="en-US" sz="2800" dirty="0" err="1" smtClean="0"/>
              <a:t>menempuh</a:t>
            </a:r>
            <a:r>
              <a:rPr lang="en-US" sz="2800" dirty="0" smtClean="0"/>
              <a:t>, </a:t>
            </a:r>
            <a:r>
              <a:rPr lang="en-US" sz="2800" dirty="0" err="1" smtClean="0"/>
              <a:t>menghadapi</a:t>
            </a:r>
            <a:r>
              <a:rPr lang="en-US" sz="2800" dirty="0" smtClean="0"/>
              <a:t>,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. </a:t>
            </a:r>
            <a:r>
              <a:rPr lang="en-US" sz="2800" dirty="0" err="1" smtClean="0"/>
              <a:t>Pengalaman</a:t>
            </a:r>
            <a:r>
              <a:rPr lang="en-US" sz="2800" dirty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pengemukaan</a:t>
            </a:r>
            <a:r>
              <a:rPr lang="en-US" sz="2800" dirty="0" smtClean="0"/>
              <a:t> </a:t>
            </a:r>
            <a:r>
              <a:rPr lang="en-US" sz="2800" dirty="0" err="1" smtClean="0"/>
              <a:t>peristiwa</a:t>
            </a:r>
            <a:r>
              <a:rPr lang="en-US" sz="2800" dirty="0" smtClean="0"/>
              <a:t>, </a:t>
            </a:r>
            <a:r>
              <a:rPr lang="en-US" sz="2800" dirty="0" err="1" smtClean="0"/>
              <a:t>cerita</a:t>
            </a:r>
            <a:r>
              <a:rPr lang="en-US" sz="2800" dirty="0" smtClean="0"/>
              <a:t>, </a:t>
            </a:r>
            <a:r>
              <a:rPr lang="en-US" sz="2800" dirty="0" err="1" smtClean="0"/>
              <a:t>aktivitas</a:t>
            </a:r>
            <a:r>
              <a:rPr lang="en-US" sz="2800" dirty="0" smtClean="0"/>
              <a:t> </a:t>
            </a:r>
            <a:r>
              <a:rPr lang="en-US" sz="2800" dirty="0" err="1" smtClean="0"/>
              <a:t>realita</a:t>
            </a:r>
            <a:r>
              <a:rPr lang="en-US" sz="2800" dirty="0" smtClean="0"/>
              <a:t> yang </a:t>
            </a:r>
            <a:r>
              <a:rPr lang="en-US" sz="2800" dirty="0" err="1" smtClean="0"/>
              <a:t>pernah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dilalui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masa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tokoh</a:t>
            </a:r>
            <a:r>
              <a:rPr lang="en-US" sz="2800" dirty="0" smtClean="0"/>
              <a:t> / orang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err="1" smtClean="0"/>
              <a:t>Pengalaman</a:t>
            </a:r>
            <a:r>
              <a:rPr lang="en-US" sz="2800" dirty="0" smtClean="0"/>
              <a:t> </a:t>
            </a:r>
            <a:r>
              <a:rPr lang="en-US" sz="2800" dirty="0" err="1" smtClean="0"/>
              <a:t>Religius</a:t>
            </a:r>
            <a:r>
              <a:rPr lang="en-US" sz="2800" dirty="0" smtClean="0"/>
              <a:t> </a:t>
            </a:r>
            <a:r>
              <a:rPr lang="en-US" sz="2800" dirty="0" err="1" smtClean="0"/>
              <a:t>menjelaskan</a:t>
            </a:r>
            <a:r>
              <a:rPr lang="en-US" sz="2800" dirty="0" smtClean="0"/>
              <a:t> 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diungkapkan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mengenai</a:t>
            </a:r>
            <a:r>
              <a:rPr lang="en-US" sz="2800" dirty="0" smtClean="0"/>
              <a:t> 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, </a:t>
            </a:r>
            <a:r>
              <a:rPr lang="en-US" sz="2800" dirty="0" err="1" smtClean="0"/>
              <a:t>persepsi</a:t>
            </a:r>
            <a:r>
              <a:rPr lang="en-US" sz="2800" dirty="0" smtClean="0"/>
              <a:t>, </a:t>
            </a:r>
            <a:r>
              <a:rPr lang="en-US" sz="2800" dirty="0" err="1" smtClean="0"/>
              <a:t>kepercayaan</a:t>
            </a:r>
            <a:r>
              <a:rPr lang="en-US" sz="2800" dirty="0" smtClean="0"/>
              <a:t>, </a:t>
            </a:r>
            <a:r>
              <a:rPr lang="en-US" sz="2800" dirty="0" err="1" smtClean="0"/>
              <a:t>kekuatan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Sang </a:t>
            </a:r>
            <a:r>
              <a:rPr lang="en-US" sz="2800" dirty="0" err="1" smtClean="0"/>
              <a:t>Pencipta</a:t>
            </a:r>
            <a:r>
              <a:rPr lang="en-US" sz="2800" dirty="0" smtClean="0"/>
              <a:t>, Yang </a:t>
            </a:r>
            <a:r>
              <a:rPr lang="en-US" sz="2800" dirty="0" err="1" smtClean="0"/>
              <a:t>Tak</a:t>
            </a:r>
            <a:r>
              <a:rPr lang="en-US" sz="2800" dirty="0" smtClean="0"/>
              <a:t> </a:t>
            </a:r>
            <a:r>
              <a:rPr lang="en-US" sz="2800" dirty="0" err="1" smtClean="0"/>
              <a:t>Terbatas</a:t>
            </a:r>
            <a:r>
              <a:rPr lang="en-US" sz="2800" dirty="0" smtClean="0"/>
              <a:t>, Yang </a:t>
            </a:r>
            <a:r>
              <a:rPr lang="en-US" sz="2800" dirty="0" err="1" smtClean="0"/>
              <a:t>Maha</a:t>
            </a:r>
            <a:r>
              <a:rPr lang="en-US" sz="2800" dirty="0" smtClean="0"/>
              <a:t> </a:t>
            </a:r>
            <a:r>
              <a:rPr lang="en-US" sz="2800" dirty="0" err="1" smtClean="0"/>
              <a:t>Suci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TUHAN.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50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44" y="228600"/>
            <a:ext cx="8142556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4"/>
                </a:solidFill>
              </a:rPr>
              <a:t>Pengalaman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religius</a:t>
            </a:r>
            <a:r>
              <a:rPr lang="en-US" sz="2800" dirty="0" smtClean="0">
                <a:solidFill>
                  <a:schemeClr val="accent4"/>
                </a:solidFill>
              </a:rPr>
              <a:t> : </a:t>
            </a:r>
            <a:r>
              <a:rPr lang="en-US" sz="2800" dirty="0" err="1" smtClean="0">
                <a:solidFill>
                  <a:schemeClr val="accent4"/>
                </a:solidFill>
              </a:rPr>
              <a:t>pengalaman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manusia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yg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menyadari</a:t>
            </a:r>
            <a:r>
              <a:rPr lang="en-US" sz="2800" dirty="0" smtClean="0">
                <a:solidFill>
                  <a:schemeClr val="accent4"/>
                </a:solidFill>
              </a:rPr>
              <a:t>  </a:t>
            </a:r>
            <a:r>
              <a:rPr lang="en-US" sz="2800" dirty="0" err="1" smtClean="0">
                <a:solidFill>
                  <a:schemeClr val="accent4"/>
                </a:solidFill>
              </a:rPr>
              <a:t>hidupnya</a:t>
            </a:r>
            <a:r>
              <a:rPr lang="en-US" sz="2800" dirty="0" smtClean="0">
                <a:solidFill>
                  <a:schemeClr val="accent4"/>
                </a:solidFill>
              </a:rPr>
              <a:t> yang </a:t>
            </a:r>
            <a:r>
              <a:rPr lang="en-US" sz="2800" dirty="0" err="1" smtClean="0">
                <a:solidFill>
                  <a:schemeClr val="accent4"/>
                </a:solidFill>
              </a:rPr>
              <a:t>terbatas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dan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lemah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dalam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banyak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hal</a:t>
            </a:r>
            <a:r>
              <a:rPr lang="en-US" sz="2800" dirty="0" smtClean="0">
                <a:solidFill>
                  <a:schemeClr val="accent4"/>
                </a:solidFill>
              </a:rPr>
              <a:t> (</a:t>
            </a:r>
            <a:r>
              <a:rPr lang="en-US" sz="2800" dirty="0" err="1" smtClean="0">
                <a:solidFill>
                  <a:schemeClr val="accent4"/>
                </a:solidFill>
              </a:rPr>
              <a:t>fisik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pikiran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keinginan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dan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 smtClean="0">
                <a:solidFill>
                  <a:schemeClr val="accent4"/>
                </a:solidFill>
              </a:rPr>
              <a:t>moral) </a:t>
            </a:r>
            <a:r>
              <a:rPr lang="en-US" sz="2800" dirty="0" err="1" smtClean="0">
                <a:solidFill>
                  <a:schemeClr val="accent4"/>
                </a:solidFill>
              </a:rPr>
              <a:t>berhadapan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dengan</a:t>
            </a:r>
            <a:r>
              <a:rPr lang="en-US" sz="2800" dirty="0" smtClean="0">
                <a:solidFill>
                  <a:schemeClr val="accent4"/>
                </a:solidFill>
              </a:rPr>
              <a:t> Yang </a:t>
            </a:r>
            <a:r>
              <a:rPr lang="en-US" sz="2800" dirty="0" err="1" smtClean="0">
                <a:solidFill>
                  <a:schemeClr val="accent4"/>
                </a:solidFill>
              </a:rPr>
              <a:t>Tak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Terbatas</a:t>
            </a:r>
            <a:r>
              <a:rPr lang="en-US" sz="2800" dirty="0" smtClean="0">
                <a:solidFill>
                  <a:schemeClr val="accent4"/>
                </a:solidFill>
              </a:rPr>
              <a:t> (</a:t>
            </a:r>
            <a:r>
              <a:rPr lang="en-US" sz="2800" dirty="0" err="1" smtClean="0">
                <a:solidFill>
                  <a:schemeClr val="accent4"/>
                </a:solidFill>
              </a:rPr>
              <a:t>Ilahi</a:t>
            </a:r>
            <a:r>
              <a:rPr lang="en-US" sz="2800" dirty="0" smtClean="0">
                <a:solidFill>
                  <a:schemeClr val="accent4"/>
                </a:solidFill>
              </a:rPr>
              <a:t>). 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4"/>
                </a:solidFill>
              </a:rPr>
              <a:t>Dia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merasa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adanya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kehadiran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dari</a:t>
            </a:r>
            <a:r>
              <a:rPr lang="en-US" sz="2800" dirty="0" smtClean="0">
                <a:solidFill>
                  <a:schemeClr val="accent4"/>
                </a:solidFill>
              </a:rPr>
              <a:t> Yang </a:t>
            </a:r>
            <a:r>
              <a:rPr lang="en-US" sz="2800" dirty="0" err="1" smtClean="0">
                <a:solidFill>
                  <a:schemeClr val="accent4"/>
                </a:solidFill>
              </a:rPr>
              <a:t>Ilahi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sebagai</a:t>
            </a:r>
            <a:r>
              <a:rPr lang="en-US" sz="2800" dirty="0" smtClean="0">
                <a:solidFill>
                  <a:schemeClr val="accent4"/>
                </a:solidFill>
              </a:rPr>
              <a:t> Yang </a:t>
            </a:r>
            <a:r>
              <a:rPr lang="en-US" sz="2800" dirty="0" err="1" smtClean="0">
                <a:solidFill>
                  <a:schemeClr val="accent4"/>
                </a:solidFill>
              </a:rPr>
              <a:t>Nyata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dan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merasa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tidak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dapat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menyangkal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dari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kekuatan</a:t>
            </a:r>
            <a:r>
              <a:rPr lang="en-US" sz="2800" dirty="0" smtClean="0">
                <a:solidFill>
                  <a:schemeClr val="accent4"/>
                </a:solidFill>
              </a:rPr>
              <a:t> Yang </a:t>
            </a:r>
            <a:r>
              <a:rPr lang="en-US" sz="2800" dirty="0" err="1" smtClean="0">
                <a:solidFill>
                  <a:schemeClr val="accent4"/>
                </a:solidFill>
              </a:rPr>
              <a:t>Tak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>
                <a:solidFill>
                  <a:schemeClr val="accent4"/>
                </a:solidFill>
              </a:rPr>
              <a:t>T</a:t>
            </a:r>
            <a:r>
              <a:rPr lang="en-US" sz="2800" dirty="0" err="1" smtClean="0">
                <a:solidFill>
                  <a:schemeClr val="accent4"/>
                </a:solidFill>
              </a:rPr>
              <a:t>erbatas</a:t>
            </a:r>
            <a:r>
              <a:rPr lang="en-US" sz="2800" dirty="0" smtClean="0">
                <a:solidFill>
                  <a:schemeClr val="accent4"/>
                </a:solidFill>
              </a:rPr>
              <a:t>. Dari </a:t>
            </a:r>
            <a:r>
              <a:rPr lang="en-US" sz="2800" dirty="0" err="1" smtClean="0">
                <a:solidFill>
                  <a:schemeClr val="accent4"/>
                </a:solidFill>
              </a:rPr>
              <a:t>sinilah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banyak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sekali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tercipta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suatu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budaya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pemahaman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penghayatan</a:t>
            </a:r>
            <a:r>
              <a:rPr lang="en-US" sz="2800" dirty="0" smtClean="0">
                <a:solidFill>
                  <a:schemeClr val="accent4"/>
                </a:solidFill>
              </a:rPr>
              <a:t>, </a:t>
            </a:r>
            <a:r>
              <a:rPr lang="en-US" sz="2800" dirty="0" err="1" smtClean="0">
                <a:solidFill>
                  <a:schemeClr val="accent4"/>
                </a:solidFill>
              </a:rPr>
              <a:t>dan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kesadaran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manusia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tentang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cara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pandang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manusia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terhadap</a:t>
            </a:r>
            <a:r>
              <a:rPr lang="en-US" sz="2800" dirty="0" smtClean="0">
                <a:solidFill>
                  <a:schemeClr val="accent4"/>
                </a:solidFill>
              </a:rPr>
              <a:t> Yang </a:t>
            </a:r>
            <a:r>
              <a:rPr lang="en-US" sz="2800" dirty="0" err="1" smtClean="0">
                <a:solidFill>
                  <a:schemeClr val="accent4"/>
                </a:solidFill>
              </a:rPr>
              <a:t>Ilahi</a:t>
            </a:r>
            <a:r>
              <a:rPr lang="en-US" sz="2800" dirty="0" smtClean="0">
                <a:solidFill>
                  <a:schemeClr val="accent4"/>
                </a:solidFill>
              </a:rPr>
              <a:t>, Yang </a:t>
            </a:r>
            <a:r>
              <a:rPr lang="en-US" sz="2800" dirty="0" err="1" smtClean="0">
                <a:solidFill>
                  <a:schemeClr val="accent4"/>
                </a:solidFill>
              </a:rPr>
              <a:t>Tak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Terbatas</a:t>
            </a:r>
            <a:r>
              <a:rPr lang="en-US" sz="2800" dirty="0" smtClean="0">
                <a:solidFill>
                  <a:schemeClr val="accent4"/>
                </a:solidFill>
              </a:rPr>
              <a:t>. </a:t>
            </a:r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24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Indikasi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Transenden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imanensi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Tremendum</a:t>
            </a:r>
            <a:r>
              <a:rPr lang="en-US" dirty="0" smtClean="0"/>
              <a:t> et </a:t>
            </a:r>
            <a:r>
              <a:rPr lang="en-US" dirty="0" err="1" smtClean="0"/>
              <a:t>fascinosum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Perkembangan</a:t>
            </a:r>
            <a:r>
              <a:rPr lang="en-US" b="1" dirty="0" smtClean="0"/>
              <a:t> </a:t>
            </a:r>
            <a:r>
              <a:rPr lang="en-US" b="1" dirty="0" err="1" smtClean="0"/>
              <a:t>Paham</a:t>
            </a:r>
            <a:r>
              <a:rPr lang="en-US" b="1" dirty="0" smtClean="0"/>
              <a:t> </a:t>
            </a:r>
            <a:r>
              <a:rPr lang="en-US" b="1" dirty="0" err="1" smtClean="0"/>
              <a:t>Ketuhanan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</a:t>
            </a:r>
            <a:r>
              <a:rPr lang="id-ID" b="1" dirty="0" smtClean="0"/>
              <a:t>inamisme</a:t>
            </a:r>
            <a:endParaRPr lang="en-US" dirty="0"/>
          </a:p>
        </p:txBody>
      </p:sp>
      <p:pic>
        <p:nvPicPr>
          <p:cNvPr id="4" name="Picture 3" descr="Dinamis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286000"/>
            <a:ext cx="5765800" cy="432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</a:t>
            </a:r>
            <a:r>
              <a:rPr lang="id-ID" b="1" dirty="0" smtClean="0"/>
              <a:t>nimisme</a:t>
            </a:r>
            <a:endParaRPr lang="en-US" dirty="0"/>
          </a:p>
        </p:txBody>
      </p:sp>
      <p:pic>
        <p:nvPicPr>
          <p:cNvPr id="4" name="Content Placeholder 3" descr="animis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117365"/>
            <a:ext cx="3810000" cy="57254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</a:t>
            </a:r>
            <a:r>
              <a:rPr lang="id-ID" b="1" dirty="0" smtClean="0"/>
              <a:t>oliteisme</a:t>
            </a:r>
            <a:r>
              <a:rPr lang="id-ID" dirty="0" smtClean="0"/>
              <a:t>.</a:t>
            </a:r>
            <a:endParaRPr lang="en-US" dirty="0"/>
          </a:p>
        </p:txBody>
      </p:sp>
      <p:pic>
        <p:nvPicPr>
          <p:cNvPr id="4" name="Content Placeholder 3" descr="polytheis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219200"/>
            <a:ext cx="7080979" cy="53552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/>
            <a:r>
              <a:rPr lang="en-US" b="1" dirty="0" smtClean="0"/>
              <a:t>H</a:t>
            </a:r>
            <a:r>
              <a:rPr lang="id-ID" b="1" dirty="0" smtClean="0"/>
              <a:t>enoteisme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dirty="0" err="1" smtClean="0"/>
              <a:t>Waktu</a:t>
            </a:r>
            <a:r>
              <a:rPr lang="en-US" dirty="0" smtClean="0"/>
              <a:t> – </a:t>
            </a:r>
            <a:r>
              <a:rPr lang="en-US" dirty="0" err="1" smtClean="0"/>
              <a:t>Tempat</a:t>
            </a:r>
            <a:r>
              <a:rPr lang="en-US" dirty="0" smtClean="0"/>
              <a:t> – </a:t>
            </a:r>
            <a:r>
              <a:rPr lang="en-US" dirty="0" err="1" smtClean="0"/>
              <a:t>Koordinator</a:t>
            </a:r>
            <a:r>
              <a:rPr lang="en-US" dirty="0" smtClean="0"/>
              <a:t> (</a:t>
            </a:r>
            <a:r>
              <a:rPr lang="en-US" dirty="0" err="1" smtClean="0"/>
              <a:t>Mis</a:t>
            </a:r>
            <a:r>
              <a:rPr lang="en-US" dirty="0" smtClean="0"/>
              <a:t>. Uranus </a:t>
            </a:r>
            <a:r>
              <a:rPr lang="en-US" dirty="0" err="1" smtClean="0"/>
              <a:t>Dewa</a:t>
            </a:r>
            <a:r>
              <a:rPr lang="en-US" dirty="0" smtClean="0"/>
              <a:t> </a:t>
            </a:r>
            <a:r>
              <a:rPr lang="en-US" dirty="0" err="1" smtClean="0"/>
              <a:t>Langit</a:t>
            </a:r>
            <a:r>
              <a:rPr lang="en-US" dirty="0" smtClean="0"/>
              <a:t>, </a:t>
            </a:r>
            <a:r>
              <a:rPr lang="en-US" dirty="0" err="1" smtClean="0"/>
              <a:t>Bumi</a:t>
            </a:r>
            <a:r>
              <a:rPr lang="en-US" dirty="0" smtClean="0"/>
              <a:t>, </a:t>
            </a:r>
            <a:r>
              <a:rPr lang="en-US" dirty="0" err="1" smtClean="0"/>
              <a:t>Laut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Uranus-Dewa lang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3333750" cy="3810000"/>
          </a:xfrm>
          <a:prstGeom prst="rect">
            <a:avLst/>
          </a:prstGeom>
        </p:spPr>
      </p:pic>
      <p:pic>
        <p:nvPicPr>
          <p:cNvPr id="5" name="Picture 4" descr="Dewa Bum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590800"/>
            <a:ext cx="2781445" cy="3810000"/>
          </a:xfrm>
          <a:prstGeom prst="rect">
            <a:avLst/>
          </a:prstGeom>
        </p:spPr>
      </p:pic>
      <p:pic>
        <p:nvPicPr>
          <p:cNvPr id="7" name="Picture 6" descr="poseidon-Dewa Lau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2590800"/>
            <a:ext cx="2422983" cy="3788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902" y="2"/>
            <a:ext cx="7427741" cy="6857999"/>
          </a:xfrm>
        </p:spPr>
      </p:pic>
    </p:spTree>
    <p:extLst>
      <p:ext uri="{BB962C8B-B14F-4D97-AF65-F5344CB8AC3E}">
        <p14:creationId xmlns:p14="http://schemas.microsoft.com/office/powerpoint/2010/main" xmlns="" val="5355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Agama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Religiositas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Agama:</a:t>
            </a:r>
          </a:p>
          <a:p>
            <a:r>
              <a:rPr lang="en-US" dirty="0" err="1" smtClean="0"/>
              <a:t>Kolektivitas</a:t>
            </a:r>
            <a:r>
              <a:rPr lang="en-US" dirty="0" smtClean="0"/>
              <a:t>,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Dogma-dogma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Persyaratan-persyaratan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dalamnya</a:t>
            </a:r>
            <a:r>
              <a:rPr lang="en-US" dirty="0" smtClean="0"/>
              <a:t> (</a:t>
            </a:r>
            <a:r>
              <a:rPr lang="en-US" dirty="0" err="1" smtClean="0"/>
              <a:t>pengakuan</a:t>
            </a:r>
            <a:r>
              <a:rPr lang="en-US" dirty="0" smtClean="0"/>
              <a:t> </a:t>
            </a:r>
            <a:r>
              <a:rPr lang="en-US" dirty="0" err="1" smtClean="0"/>
              <a:t>syahadat</a:t>
            </a:r>
            <a:r>
              <a:rPr lang="en-US" dirty="0" smtClean="0"/>
              <a:t>, </a:t>
            </a:r>
            <a:r>
              <a:rPr lang="en-US" dirty="0" err="1" smtClean="0"/>
              <a:t>baptis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.), </a:t>
            </a:r>
          </a:p>
          <a:p>
            <a:r>
              <a:rPr lang="en-US" dirty="0" err="1" smtClean="0"/>
              <a:t>Disiplin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Simbol-simbol</a:t>
            </a:r>
            <a:r>
              <a:rPr lang="en-US" dirty="0" smtClean="0"/>
              <a:t> </a:t>
            </a:r>
            <a:r>
              <a:rPr lang="en-US" dirty="0" err="1" smtClean="0"/>
              <a:t>ungkapan</a:t>
            </a:r>
            <a:r>
              <a:rPr lang="en-US" dirty="0" smtClean="0"/>
              <a:t> </a:t>
            </a:r>
            <a:r>
              <a:rPr lang="en-US" dirty="0" err="1" smtClean="0"/>
              <a:t>misteri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Cara </a:t>
            </a:r>
            <a:r>
              <a:rPr lang="en-US" dirty="0" err="1" smtClean="0"/>
              <a:t>beribadat</a:t>
            </a:r>
            <a:r>
              <a:rPr lang="en-US" dirty="0" smtClean="0"/>
              <a:t>, </a:t>
            </a:r>
            <a:r>
              <a:rPr lang="en-US" dirty="0" err="1" smtClean="0"/>
              <a:t>ritus</a:t>
            </a:r>
            <a:r>
              <a:rPr lang="en-US" dirty="0" smtClean="0"/>
              <a:t> </a:t>
            </a:r>
            <a:r>
              <a:rPr lang="en-US" dirty="0" err="1" smtClean="0"/>
              <a:t>liturgi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eksklusif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smtClean="0"/>
              <a:t>Perkenalan Diri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lengkap</a:t>
            </a:r>
            <a:r>
              <a:rPr lang="en-US" sz="2800" dirty="0" smtClean="0"/>
              <a:t>		: </a:t>
            </a:r>
            <a:r>
              <a:rPr lang="en-US" sz="2800" dirty="0" err="1" smtClean="0"/>
              <a:t>Arcadius</a:t>
            </a:r>
            <a:r>
              <a:rPr lang="en-US" sz="2800" dirty="0" smtClean="0"/>
              <a:t> </a:t>
            </a:r>
            <a:r>
              <a:rPr lang="en-US" sz="2800" dirty="0" err="1" smtClean="0"/>
              <a:t>Benawa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TTL			: </a:t>
            </a:r>
            <a:r>
              <a:rPr lang="en-US" sz="2800" dirty="0" err="1" smtClean="0"/>
              <a:t>Pati</a:t>
            </a:r>
            <a:r>
              <a:rPr lang="en-US" sz="2800" dirty="0" smtClean="0"/>
              <a:t>, 10 </a:t>
            </a:r>
            <a:r>
              <a:rPr lang="en-US" sz="2800" dirty="0" err="1" smtClean="0"/>
              <a:t>Januari</a:t>
            </a:r>
            <a:r>
              <a:rPr lang="en-US" sz="2800" dirty="0" smtClean="0"/>
              <a:t> 1961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Pendidikan</a:t>
            </a:r>
            <a:r>
              <a:rPr lang="en-US" sz="2800" dirty="0" smtClean="0"/>
              <a:t>		: S1 </a:t>
            </a:r>
            <a:r>
              <a:rPr lang="en-US" sz="2800" dirty="0" err="1" smtClean="0"/>
              <a:t>Filsafat</a:t>
            </a:r>
            <a:r>
              <a:rPr lang="en-US" sz="2800" dirty="0" smtClean="0"/>
              <a:t> &amp; </a:t>
            </a:r>
            <a:r>
              <a:rPr lang="en-US" sz="2800" dirty="0" err="1" smtClean="0"/>
              <a:t>Theologi</a:t>
            </a:r>
            <a:r>
              <a:rPr lang="en-US" sz="2800" dirty="0" smtClean="0"/>
              <a:t>,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/>
              <a:t>					  S2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Pendidikan</a:t>
            </a:r>
            <a:r>
              <a:rPr lang="en-US" sz="2800" dirty="0" smtClean="0"/>
              <a:t>, 				  S3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 	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/>
              <a:t>					  </a:t>
            </a:r>
            <a:r>
              <a:rPr lang="en-US" sz="2800" dirty="0" err="1" smtClean="0"/>
              <a:t>Pendidikan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UNJ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Pekerjaan</a:t>
            </a:r>
            <a:r>
              <a:rPr lang="en-US" sz="2800" dirty="0" smtClean="0"/>
              <a:t>		: </a:t>
            </a:r>
            <a:r>
              <a:rPr lang="en-US" sz="2800" dirty="0" err="1" smtClean="0"/>
              <a:t>Dosen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UMN, </a:t>
            </a:r>
            <a:r>
              <a:rPr lang="en-US" sz="2800" dirty="0" err="1" smtClean="0"/>
              <a:t>Binus</a:t>
            </a:r>
            <a:r>
              <a:rPr lang="en-US" sz="2800" dirty="0" smtClean="0"/>
              <a:t>, 				  </a:t>
            </a:r>
            <a:r>
              <a:rPr lang="en-US" sz="2800" dirty="0" err="1" smtClean="0"/>
              <a:t>dan</a:t>
            </a:r>
            <a:r>
              <a:rPr lang="en-US" sz="2800" dirty="0" smtClean="0"/>
              <a:t> UNTAR.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Moto			: “</a:t>
            </a:r>
            <a:r>
              <a:rPr lang="en-US" sz="2800" dirty="0" err="1" smtClean="0"/>
              <a:t>Hidup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anugerah</a:t>
            </a:r>
            <a:r>
              <a:rPr lang="en-US" sz="2800" dirty="0" smtClean="0"/>
              <a:t>, yang 				 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disyukuri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					  </a:t>
            </a:r>
            <a:r>
              <a:rPr lang="en-US" sz="2800" dirty="0" err="1" smtClean="0"/>
              <a:t>dikembangkan</a:t>
            </a:r>
            <a:r>
              <a:rPr lang="en-US" sz="2800" dirty="0" smtClean="0"/>
              <a:t> agar </a:t>
            </a:r>
            <a:r>
              <a:rPr lang="en-US" sz="2800" dirty="0" err="1" smtClean="0"/>
              <a:t>bisa</a:t>
            </a:r>
            <a:r>
              <a:rPr lang="en-US" sz="2800" dirty="0" smtClean="0"/>
              <a:t> 				 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berkah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					  </a:t>
            </a:r>
            <a:r>
              <a:rPr lang="en-US" sz="2800" dirty="0" err="1" smtClean="0"/>
              <a:t>sesama</a:t>
            </a:r>
            <a:r>
              <a:rPr lang="en-US" sz="2800" dirty="0" smtClean="0"/>
              <a:t>”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9489"/>
            <a:ext cx="7886700" cy="586747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lgerian" panose="04020705040A02060702" pitchFamily="82" charset="0"/>
              </a:rPr>
              <a:t>Menurut</a:t>
            </a:r>
            <a:r>
              <a:rPr lang="en-US" dirty="0" smtClean="0">
                <a:latin typeface="Algerian" panose="04020705040A02060702" pitchFamily="82" charset="0"/>
              </a:rPr>
              <a:t> Prof. </a:t>
            </a:r>
            <a:r>
              <a:rPr lang="en-US" dirty="0" err="1" smtClean="0">
                <a:latin typeface="Algerian" panose="04020705040A02060702" pitchFamily="82" charset="0"/>
              </a:rPr>
              <a:t>Koentjoroningrat</a:t>
            </a:r>
            <a:r>
              <a:rPr lang="en-US" dirty="0" smtClean="0">
                <a:latin typeface="Algerian" panose="04020705040A02060702" pitchFamily="82" charset="0"/>
              </a:rPr>
              <a:t>, </a:t>
            </a:r>
            <a:r>
              <a:rPr lang="en-US" dirty="0" err="1" smtClean="0">
                <a:latin typeface="Algerian" panose="04020705040A02060702" pitchFamily="82" charset="0"/>
              </a:rPr>
              <a:t>ada</a:t>
            </a:r>
            <a:r>
              <a:rPr lang="en-US" dirty="0" smtClean="0">
                <a:latin typeface="Algerian" panose="04020705040A02060702" pitchFamily="82" charset="0"/>
              </a:rPr>
              <a:t> 6 </a:t>
            </a:r>
            <a:r>
              <a:rPr lang="en-US" dirty="0" err="1" smtClean="0">
                <a:latin typeface="Algerian" panose="04020705040A02060702" pitchFamily="82" charset="0"/>
              </a:rPr>
              <a:t>unsur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dalam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suatu</a:t>
            </a:r>
            <a:r>
              <a:rPr lang="en-US" dirty="0" smtClean="0">
                <a:latin typeface="Algerian" panose="04020705040A02060702" pitchFamily="82" charset="0"/>
              </a:rPr>
              <a:t> agama </a:t>
            </a:r>
            <a:r>
              <a:rPr lang="en-US" dirty="0" err="1" smtClean="0">
                <a:latin typeface="Algerian" panose="04020705040A02060702" pitchFamily="82" charset="0"/>
              </a:rPr>
              <a:t>yakni</a:t>
            </a:r>
            <a:r>
              <a:rPr lang="en-US" dirty="0" smtClean="0">
                <a:latin typeface="Algerian" panose="04020705040A02060702" pitchFamily="82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lgerian" panose="04020705040A02060702" pitchFamily="82" charset="0"/>
              </a:rPr>
              <a:t>Kepercayaan</a:t>
            </a:r>
            <a:r>
              <a:rPr lang="en-US" dirty="0" smtClean="0">
                <a:latin typeface="Algerian" panose="04020705040A02060702" pitchFamily="82" charset="0"/>
              </a:rPr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lgerian" panose="04020705040A02060702" pitchFamily="82" charset="0"/>
              </a:rPr>
              <a:t>Ajaran</a:t>
            </a:r>
            <a:endParaRPr lang="en-US" dirty="0" smtClean="0">
              <a:latin typeface="Algerian" panose="04020705040A02060702" pitchFamily="8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lgerian" panose="04020705040A02060702" pitchFamily="82" charset="0"/>
              </a:rPr>
              <a:t>Ritus</a:t>
            </a:r>
            <a:endParaRPr lang="en-US" dirty="0" smtClean="0">
              <a:latin typeface="Algerian" panose="04020705040A02060702" pitchFamily="8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lgerian" panose="04020705040A02060702" pitchFamily="82" charset="0"/>
              </a:rPr>
              <a:t>Organisasi</a:t>
            </a:r>
            <a:endParaRPr lang="en-US" dirty="0" smtClean="0">
              <a:latin typeface="Algerian" panose="04020705040A02060702" pitchFamily="8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lgerian" panose="04020705040A02060702" pitchFamily="82" charset="0"/>
              </a:rPr>
              <a:t>Pengalaman</a:t>
            </a:r>
            <a:endParaRPr lang="en-US" dirty="0" smtClean="0">
              <a:latin typeface="Algerian" panose="04020705040A02060702" pitchFamily="8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lgerian" panose="04020705040A02060702" pitchFamily="82" charset="0"/>
              </a:rPr>
              <a:t>Fenomena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kelompok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0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Religiositas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err="1" smtClean="0"/>
              <a:t>Aspek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”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lubuk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”,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lubuk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,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taman</a:t>
            </a:r>
            <a:r>
              <a:rPr lang="en-US" dirty="0" smtClean="0"/>
              <a:t> </a:t>
            </a:r>
            <a:r>
              <a:rPr lang="en-US" dirty="0" err="1" smtClean="0"/>
              <a:t>misteri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intim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, </a:t>
            </a:r>
            <a:r>
              <a:rPr lang="en-US" dirty="0" err="1" smtClean="0"/>
              <a:t>sesama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Sikap</a:t>
            </a:r>
            <a:r>
              <a:rPr lang="en-US" dirty="0" smtClean="0"/>
              <a:t> personal yang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misteri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menafaskan</a:t>
            </a:r>
            <a:r>
              <a:rPr lang="en-US" dirty="0" smtClean="0"/>
              <a:t> </a:t>
            </a:r>
            <a:r>
              <a:rPr lang="en-US" dirty="0" err="1" smtClean="0"/>
              <a:t>intimitas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Inklusif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b="1" dirty="0" smtClean="0"/>
              <a:t>Agama Sekunder, </a:t>
            </a:r>
            <a:br>
              <a:rPr lang="nb-NO" b="1" dirty="0" smtClean="0"/>
            </a:br>
            <a:r>
              <a:rPr lang="nb-NO" b="1" dirty="0" smtClean="0"/>
              <a:t>Religiositas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Yang primer adalah religiositas, karena itu tujuan agama. </a:t>
            </a:r>
          </a:p>
          <a:p>
            <a:r>
              <a:rPr lang="nb-NO" dirty="0" smtClean="0"/>
              <a:t>Agama adalah jalan, sarana, wahana bagi terbentuknya religiositas.</a:t>
            </a:r>
          </a:p>
          <a:p>
            <a:r>
              <a:rPr lang="nb-NO" dirty="0" smtClean="0"/>
              <a:t>D.k.l. From Having Religion to be a religious.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Makna</a:t>
            </a:r>
            <a:r>
              <a:rPr lang="en-US" b="1" dirty="0" smtClean="0"/>
              <a:t>  </a:t>
            </a:r>
            <a:r>
              <a:rPr lang="en-US" b="1" dirty="0" err="1" smtClean="0"/>
              <a:t>Hidup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Victor Frankl</a:t>
            </a:r>
            <a:r>
              <a:rPr lang="en-US" dirty="0" smtClean="0"/>
              <a:t>:</a:t>
            </a:r>
            <a:r>
              <a:rPr lang="id-ID" dirty="0" smtClean="0"/>
              <a:t> “Dalam kehidupan ini setiap orang mempunyai misi atau tugas khusus dari Sang Pencipta.</a:t>
            </a:r>
            <a:endParaRPr lang="en-US" dirty="0" smtClean="0"/>
          </a:p>
          <a:p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bermakna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panggilan</a:t>
            </a:r>
            <a:r>
              <a:rPr lang="en-US" dirty="0" smtClean="0"/>
              <a:t> Sang </a:t>
            </a:r>
            <a:r>
              <a:rPr lang="en-US" dirty="0" err="1" smtClean="0"/>
              <a:t>Pencipta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Menghormati</a:t>
            </a:r>
            <a:r>
              <a:rPr lang="en-US" dirty="0" smtClean="0"/>
              <a:t>, </a:t>
            </a:r>
            <a:r>
              <a:rPr lang="en-US" dirty="0" err="1" smtClean="0"/>
              <a:t>menyembah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berbakti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Sang </a:t>
            </a:r>
            <a:r>
              <a:rPr lang="en-US" dirty="0" err="1" smtClean="0"/>
              <a:t>Pencipta</a:t>
            </a:r>
            <a:r>
              <a:rPr lang="en-US" dirty="0" smtClean="0"/>
              <a:t> (Ignatius Loyola).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Penyadaran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nampak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lain? </a:t>
            </a:r>
          </a:p>
          <a:p>
            <a:r>
              <a:rPr lang="en-US" dirty="0" err="1" smtClean="0"/>
              <a:t>Tolong</a:t>
            </a:r>
            <a:r>
              <a:rPr lang="en-US" dirty="0" smtClean="0"/>
              <a:t> </a:t>
            </a:r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yang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?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smtClean="0"/>
              <a:t>1 – 3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temanmu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400" b="1" dirty="0" err="1" smtClean="0"/>
              <a:t>Perkenalan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Diri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dan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Berbagi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Nilai</a:t>
            </a:r>
            <a:endParaRPr lang="en-US" sz="34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panggilan</a:t>
            </a:r>
            <a:endParaRPr lang="en-US" dirty="0" smtClean="0"/>
          </a:p>
          <a:p>
            <a:pPr eaLnBrk="1" hangingPunct="1"/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lahir</a:t>
            </a:r>
            <a:endParaRPr lang="en-US" dirty="0" smtClean="0"/>
          </a:p>
          <a:p>
            <a:pPr eaLnBrk="1" hangingPunct="1"/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endParaRPr lang="en-US" dirty="0" smtClean="0"/>
          </a:p>
          <a:p>
            <a:pPr eaLnBrk="1" hangingPunct="1"/>
            <a:r>
              <a:rPr lang="en-US" dirty="0" err="1" smtClean="0"/>
              <a:t>Hobi</a:t>
            </a:r>
            <a:endParaRPr lang="en-US" dirty="0" smtClean="0"/>
          </a:p>
          <a:p>
            <a:pPr eaLnBrk="1" hangingPunct="1"/>
            <a:r>
              <a:rPr lang="en-US" dirty="0" err="1" smtClean="0"/>
              <a:t>Cita-cita</a:t>
            </a:r>
            <a:endParaRPr lang="en-US" dirty="0" smtClean="0"/>
          </a:p>
          <a:p>
            <a:pPr eaLnBrk="1" hangingPunct="1"/>
            <a:r>
              <a:rPr lang="en-US" dirty="0" smtClean="0"/>
              <a:t>Motto </a:t>
            </a:r>
            <a:r>
              <a:rPr lang="en-US" dirty="0" err="1" smtClean="0"/>
              <a:t>hidup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3333CC"/>
                </a:solidFill>
              </a:rPr>
              <a:t>AKTIVITAS NILAI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5105400"/>
          </a:xfrm>
        </p:spPr>
        <p:txBody>
          <a:bodyPr/>
          <a:lstStyle/>
          <a:p>
            <a:pPr algn="ctr" eaLnBrk="1" hangingPunct="1"/>
            <a:r>
              <a:rPr lang="en-US" dirty="0" err="1" smtClean="0">
                <a:solidFill>
                  <a:srgbClr val="000099"/>
                </a:solidFill>
              </a:rPr>
              <a:t>Penyadaran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Nilai</a:t>
            </a:r>
            <a:endParaRPr lang="en-US" dirty="0" smtClean="0">
              <a:solidFill>
                <a:srgbClr val="000099"/>
              </a:solidFill>
            </a:endParaRPr>
          </a:p>
          <a:p>
            <a:pPr algn="ctr" eaLnBrk="1" hangingPunct="1"/>
            <a:r>
              <a:rPr lang="en-US" dirty="0" err="1" smtClean="0">
                <a:solidFill>
                  <a:srgbClr val="000099"/>
                </a:solidFill>
              </a:rPr>
              <a:t>Eksplorasi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Nilai</a:t>
            </a:r>
            <a:r>
              <a:rPr lang="en-US" dirty="0" smtClean="0">
                <a:solidFill>
                  <a:srgbClr val="000099"/>
                </a:solidFill>
              </a:rPr>
              <a:t>: </a:t>
            </a:r>
            <a:r>
              <a:rPr lang="en-US" dirty="0" err="1" smtClean="0">
                <a:solidFill>
                  <a:srgbClr val="000099"/>
                </a:solidFill>
              </a:rPr>
              <a:t>Saling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Berbagi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Nilai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Positif</a:t>
            </a:r>
            <a:endParaRPr lang="en-US" dirty="0" smtClean="0">
              <a:solidFill>
                <a:srgbClr val="000099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000099"/>
                </a:solidFill>
              </a:rPr>
              <a:t>Sharing </a:t>
            </a:r>
            <a:r>
              <a:rPr lang="en-US" dirty="0" err="1" smtClean="0">
                <a:solidFill>
                  <a:srgbClr val="000099"/>
                </a:solidFill>
              </a:rPr>
              <a:t>Pengalaman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Nilai</a:t>
            </a:r>
            <a:endParaRPr lang="en-US" dirty="0" smtClean="0">
              <a:solidFill>
                <a:srgbClr val="000099"/>
              </a:solidFill>
            </a:endParaRPr>
          </a:p>
          <a:p>
            <a:pPr algn="ctr" eaLnBrk="1" hangingPunct="1"/>
            <a:r>
              <a:rPr lang="en-US" dirty="0" err="1" smtClean="0">
                <a:solidFill>
                  <a:srgbClr val="000099"/>
                </a:solidFill>
              </a:rPr>
              <a:t>Temukan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dua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teman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yg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ingin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Anda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hadiahi</a:t>
            </a:r>
            <a:endParaRPr lang="en-US" dirty="0" smtClean="0">
              <a:solidFill>
                <a:srgbClr val="000099"/>
              </a:solidFill>
            </a:endParaRPr>
          </a:p>
          <a:p>
            <a:pPr algn="ctr" eaLnBrk="1" hangingPunct="1"/>
            <a:r>
              <a:rPr lang="en-US" dirty="0" err="1" smtClean="0">
                <a:solidFill>
                  <a:srgbClr val="000099"/>
                </a:solidFill>
              </a:rPr>
              <a:t>Berikan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padanya</a:t>
            </a:r>
            <a:r>
              <a:rPr lang="en-US" dirty="0" smtClean="0">
                <a:solidFill>
                  <a:srgbClr val="000099"/>
                </a:solidFill>
              </a:rPr>
              <a:t> 3 </a:t>
            </a:r>
            <a:r>
              <a:rPr lang="en-US" dirty="0" err="1" smtClean="0">
                <a:solidFill>
                  <a:srgbClr val="000099"/>
                </a:solidFill>
              </a:rPr>
              <a:t>kebaikan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yg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ada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padanya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dlm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secarik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kertas</a:t>
            </a:r>
            <a:endParaRPr lang="en-US" dirty="0" smtClean="0">
              <a:solidFill>
                <a:srgbClr val="000099"/>
              </a:solidFill>
            </a:endParaRPr>
          </a:p>
          <a:p>
            <a:pPr algn="ctr" eaLnBrk="1" hangingPunct="1"/>
            <a:r>
              <a:rPr lang="en-US" dirty="0" err="1" smtClean="0">
                <a:solidFill>
                  <a:srgbClr val="000099"/>
                </a:solidFill>
              </a:rPr>
              <a:t>Balas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dengan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cara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yg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sama</a:t>
            </a:r>
            <a:endParaRPr lang="en-US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Nilai-nilai kehidupan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Pengertiannya: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Apa itu NILAI? Mengapa sesuatu disebut bernilai, sementara yg lain tidak bernilai?</a:t>
            </a:r>
          </a:p>
        </p:txBody>
      </p:sp>
      <p:pic>
        <p:nvPicPr>
          <p:cNvPr id="4" name="Picture 3" descr="Valu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657600"/>
            <a:ext cx="3829050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sz="4800" b="1" dirty="0" err="1" smtClean="0"/>
              <a:t>Pengertian</a:t>
            </a:r>
            <a:r>
              <a:rPr lang="en-US" sz="4800" b="1" dirty="0" smtClean="0"/>
              <a:t> NILAI: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Kualitas</a:t>
            </a:r>
            <a:r>
              <a:rPr lang="en-US" b="1" dirty="0" smtClean="0"/>
              <a:t> </a:t>
            </a:r>
            <a:r>
              <a:rPr lang="en-US" b="1" dirty="0" err="1" smtClean="0"/>
              <a:t>baik</a:t>
            </a:r>
            <a:r>
              <a:rPr lang="en-US" b="1" dirty="0" smtClean="0"/>
              <a:t> yang </a:t>
            </a:r>
            <a:r>
              <a:rPr lang="en-US" b="1" dirty="0" err="1" smtClean="0"/>
              <a:t>melekat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</a:t>
            </a:r>
            <a:r>
              <a:rPr lang="en-US" b="1" dirty="0" err="1" smtClean="0"/>
              <a:t>hal</a:t>
            </a:r>
            <a:r>
              <a:rPr lang="en-US" b="1" dirty="0" smtClean="0"/>
              <a:t> (</a:t>
            </a:r>
            <a:r>
              <a:rPr lang="en-US" b="1" dirty="0" err="1" smtClean="0"/>
              <a:t>benda</a:t>
            </a:r>
            <a:r>
              <a:rPr lang="en-US" b="1" dirty="0" smtClean="0"/>
              <a:t>, </a:t>
            </a:r>
            <a:r>
              <a:rPr lang="en-US" b="1" dirty="0" err="1" smtClean="0"/>
              <a:t>aktivitas</a:t>
            </a:r>
            <a:r>
              <a:rPr lang="en-US" b="1" dirty="0" smtClean="0"/>
              <a:t>).</a:t>
            </a:r>
          </a:p>
          <a:p>
            <a:pPr eaLnBrk="1" hangingPunct="1"/>
            <a:r>
              <a:rPr lang="en-US" b="1" dirty="0" smtClean="0"/>
              <a:t>Yang </a:t>
            </a:r>
            <a:r>
              <a:rPr lang="en-US" b="1" dirty="0" err="1" smtClean="0"/>
              <a:t>dicari</a:t>
            </a:r>
            <a:r>
              <a:rPr lang="en-US" b="1" dirty="0" smtClean="0"/>
              <a:t>, </a:t>
            </a:r>
            <a:r>
              <a:rPr lang="en-US" b="1" dirty="0" err="1" smtClean="0"/>
              <a:t>dikejar</a:t>
            </a:r>
            <a:r>
              <a:rPr lang="en-US" b="1" dirty="0" smtClean="0"/>
              <a:t>, </a:t>
            </a:r>
            <a:r>
              <a:rPr lang="en-US" b="1" dirty="0" err="1" smtClean="0"/>
              <a:t>diperjuangkan</a:t>
            </a:r>
            <a:endParaRPr lang="en-US" b="1" dirty="0" smtClean="0"/>
          </a:p>
          <a:p>
            <a:pPr eaLnBrk="1" hangingPunct="1"/>
            <a:r>
              <a:rPr lang="en-US" b="1" dirty="0" smtClean="0"/>
              <a:t>Yang </a:t>
            </a:r>
            <a:r>
              <a:rPr lang="en-US" b="1" dirty="0" err="1" smtClean="0"/>
              <a:t>menjadi</a:t>
            </a:r>
            <a:r>
              <a:rPr lang="en-US" b="1" dirty="0" smtClean="0"/>
              <a:t> </a:t>
            </a:r>
            <a:r>
              <a:rPr lang="en-US" b="1" dirty="0" err="1" smtClean="0"/>
              <a:t>pedoman</a:t>
            </a:r>
            <a:r>
              <a:rPr lang="en-US" b="1" dirty="0" smtClean="0"/>
              <a:t>, </a:t>
            </a:r>
            <a:r>
              <a:rPr lang="en-US" b="1" dirty="0" err="1" smtClean="0"/>
              <a:t>pegangan</a:t>
            </a:r>
            <a:r>
              <a:rPr lang="en-US" b="1" dirty="0" smtClean="0"/>
              <a:t>, </a:t>
            </a:r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prasyarat</a:t>
            </a:r>
            <a:r>
              <a:rPr lang="en-US" b="1" dirty="0" smtClean="0"/>
              <a:t> </a:t>
            </a:r>
            <a:r>
              <a:rPr lang="en-US" b="1" dirty="0" err="1" smtClean="0"/>
              <a:t>bagi</a:t>
            </a:r>
            <a:r>
              <a:rPr lang="en-US" b="1" dirty="0" smtClean="0"/>
              <a:t> </a:t>
            </a:r>
            <a:r>
              <a:rPr lang="en-US" b="1" dirty="0" err="1" smtClean="0"/>
              <a:t>terwujudnya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</a:t>
            </a:r>
            <a:r>
              <a:rPr lang="en-US" b="1" dirty="0" err="1" smtClean="0"/>
              <a:t>komunitas</a:t>
            </a:r>
            <a:r>
              <a:rPr lang="en-US" b="1" dirty="0" smtClean="0"/>
              <a:t> yang </a:t>
            </a:r>
            <a:r>
              <a:rPr lang="en-US" b="1" dirty="0" err="1" smtClean="0"/>
              <a:t>harmonis</a:t>
            </a:r>
            <a:r>
              <a:rPr lang="en-US" b="1" dirty="0" smtClean="0"/>
              <a:t>, </a:t>
            </a:r>
            <a:r>
              <a:rPr lang="en-US" b="1" dirty="0" err="1" smtClean="0"/>
              <a:t>damai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sejahtera</a:t>
            </a:r>
            <a:r>
              <a:rPr lang="en-US" b="1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C:\Documents and Settings\Fidelis Waruwu\My Documents\My Pictures\aa1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 descr="C:\Documents and Settings\Fidelis Waruwu\My Documents\My Pictures\aa1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0"/>
            <a:ext cx="441960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Freeform 2"/>
          <p:cNvSpPr>
            <a:spLocks/>
          </p:cNvSpPr>
          <p:nvPr/>
        </p:nvSpPr>
        <p:spPr bwMode="auto">
          <a:xfrm>
            <a:off x="-15875" y="1711325"/>
            <a:ext cx="5959475" cy="533400"/>
          </a:xfrm>
          <a:custGeom>
            <a:avLst/>
            <a:gdLst>
              <a:gd name="T0" fmla="*/ 0 w 3356"/>
              <a:gd name="T1" fmla="*/ 0 h 339"/>
              <a:gd name="T2" fmla="*/ 2147483647 w 3356"/>
              <a:gd name="T3" fmla="*/ 0 h 339"/>
              <a:gd name="T4" fmla="*/ 2147483647 w 3356"/>
              <a:gd name="T5" fmla="*/ 2475039 h 339"/>
              <a:gd name="T6" fmla="*/ 2147483647 w 3356"/>
              <a:gd name="T7" fmla="*/ 22281642 h 339"/>
              <a:gd name="T8" fmla="*/ 2147483647 w 3356"/>
              <a:gd name="T9" fmla="*/ 59418246 h 339"/>
              <a:gd name="T10" fmla="*/ 2147483647 w 3356"/>
              <a:gd name="T11" fmla="*/ 113884842 h 339"/>
              <a:gd name="T12" fmla="*/ 2147483647 w 3356"/>
              <a:gd name="T13" fmla="*/ 180729750 h 339"/>
              <a:gd name="T14" fmla="*/ 2147483647 w 3356"/>
              <a:gd name="T15" fmla="*/ 250051320 h 339"/>
              <a:gd name="T16" fmla="*/ 2147483647 w 3356"/>
              <a:gd name="T17" fmla="*/ 336701253 h 339"/>
              <a:gd name="T18" fmla="*/ 2147483647 w 3356"/>
              <a:gd name="T19" fmla="*/ 420877820 h 339"/>
              <a:gd name="T20" fmla="*/ 2147483647 w 3356"/>
              <a:gd name="T21" fmla="*/ 507529327 h 339"/>
              <a:gd name="T22" fmla="*/ 2147483647 w 3356"/>
              <a:gd name="T23" fmla="*/ 589227611 h 339"/>
              <a:gd name="T24" fmla="*/ 2147483647 w 3356"/>
              <a:gd name="T25" fmla="*/ 663500781 h 339"/>
              <a:gd name="T26" fmla="*/ 2147483647 w 3356"/>
              <a:gd name="T27" fmla="*/ 725394040 h 339"/>
              <a:gd name="T28" fmla="*/ 2147483647 w 3356"/>
              <a:gd name="T29" fmla="*/ 779860611 h 339"/>
              <a:gd name="T30" fmla="*/ 2147483647 w 3356"/>
              <a:gd name="T31" fmla="*/ 816997196 h 339"/>
              <a:gd name="T32" fmla="*/ 2147483647 w 3356"/>
              <a:gd name="T33" fmla="*/ 839279029 h 339"/>
              <a:gd name="T34" fmla="*/ 2147483647 w 3356"/>
              <a:gd name="T35" fmla="*/ 839279029 h 339"/>
              <a:gd name="T36" fmla="*/ 0 w 3356"/>
              <a:gd name="T37" fmla="*/ 839279029 h 339"/>
              <a:gd name="T38" fmla="*/ 0 w 3356"/>
              <a:gd name="T39" fmla="*/ 0 h 33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356"/>
              <a:gd name="T61" fmla="*/ 0 h 339"/>
              <a:gd name="T62" fmla="*/ 3356 w 3356"/>
              <a:gd name="T63" fmla="*/ 339 h 33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356" h="339">
                <a:moveTo>
                  <a:pt x="0" y="0"/>
                </a:moveTo>
                <a:lnTo>
                  <a:pt x="3176" y="0"/>
                </a:lnTo>
                <a:lnTo>
                  <a:pt x="3211" y="1"/>
                </a:lnTo>
                <a:lnTo>
                  <a:pt x="3243" y="9"/>
                </a:lnTo>
                <a:lnTo>
                  <a:pt x="3276" y="24"/>
                </a:lnTo>
                <a:lnTo>
                  <a:pt x="3303" y="46"/>
                </a:lnTo>
                <a:lnTo>
                  <a:pt x="3326" y="73"/>
                </a:lnTo>
                <a:lnTo>
                  <a:pt x="3343" y="101"/>
                </a:lnTo>
                <a:lnTo>
                  <a:pt x="3353" y="136"/>
                </a:lnTo>
                <a:lnTo>
                  <a:pt x="3356" y="170"/>
                </a:lnTo>
                <a:lnTo>
                  <a:pt x="3353" y="205"/>
                </a:lnTo>
                <a:lnTo>
                  <a:pt x="3343" y="238"/>
                </a:lnTo>
                <a:lnTo>
                  <a:pt x="3326" y="268"/>
                </a:lnTo>
                <a:lnTo>
                  <a:pt x="3303" y="293"/>
                </a:lnTo>
                <a:lnTo>
                  <a:pt x="3276" y="315"/>
                </a:lnTo>
                <a:lnTo>
                  <a:pt x="3243" y="330"/>
                </a:lnTo>
                <a:lnTo>
                  <a:pt x="3211" y="339"/>
                </a:lnTo>
                <a:lnTo>
                  <a:pt x="3176" y="339"/>
                </a:lnTo>
                <a:lnTo>
                  <a:pt x="0" y="339"/>
                </a:lnTo>
                <a:lnTo>
                  <a:pt x="0" y="0"/>
                </a:lnTo>
                <a:close/>
              </a:path>
            </a:pathLst>
          </a:custGeom>
          <a:solidFill>
            <a:srgbClr val="FFD41F"/>
          </a:solidFill>
          <a:ln w="9525">
            <a:noFill/>
            <a:round/>
            <a:headEnd/>
            <a:tailEnd/>
          </a:ln>
          <a:effectLst>
            <a:prstShdw prst="shdw17" dist="35921" dir="2700000">
              <a:schemeClr val="tx1"/>
            </a:prstShdw>
          </a:effectLst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63830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18900000" algn="ctr" rotWithShape="0">
              <a:schemeClr val="bg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tx2"/>
                </a:solidFill>
                <a:latin typeface="Franklin Gothic Demi Cond" pitchFamily="34" charset="0"/>
              </a:rPr>
              <a:t> Nilai-Nilai Kehidupan  </a:t>
            </a:r>
          </a:p>
        </p:txBody>
      </p:sp>
      <p:sp>
        <p:nvSpPr>
          <p:cNvPr id="33798" name="Content Placeholder 7"/>
          <p:cNvSpPr>
            <a:spLocks noGrp="1"/>
          </p:cNvSpPr>
          <p:nvPr>
            <p:ph idx="4294967295"/>
          </p:nvPr>
        </p:nvSpPr>
        <p:spPr>
          <a:xfrm>
            <a:off x="533400" y="3124200"/>
            <a:ext cx="7239000" cy="3078163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800" b="1" smtClean="0"/>
              <a:t>Nilai apakah yang paling mendasar, yang membuat manusia hidup?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800" b="1" smtClean="0"/>
              <a:t>Apakah ada nilai kehidupan universal? Artinya yang ada pada setiap makhluk hidup?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800" b="1" smtClean="0"/>
              <a:t>Apakah nilai ini dapat dialami? Dapat diterangkan? </a:t>
            </a:r>
            <a:endParaRPr lang="id-ID" sz="280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b="1" smtClean="0"/>
              <a:t>Learning Agreement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r>
              <a:rPr lang="en-US" dirty="0" err="1" smtClean="0"/>
              <a:t>Kehadiran</a:t>
            </a:r>
            <a:r>
              <a:rPr lang="en-US" dirty="0" smtClean="0"/>
              <a:t>: </a:t>
            </a:r>
            <a:r>
              <a:rPr lang="en-US" dirty="0" err="1" smtClean="0"/>
              <a:t>s.d</a:t>
            </a:r>
            <a:r>
              <a:rPr lang="en-US" dirty="0" smtClean="0"/>
              <a:t> 15’ </a:t>
            </a:r>
            <a:r>
              <a:rPr lang="en-US" dirty="0" err="1" smtClean="0"/>
              <a:t>hijau</a:t>
            </a:r>
            <a:r>
              <a:rPr lang="en-US" dirty="0" smtClean="0"/>
              <a:t> = </a:t>
            </a:r>
            <a:r>
              <a:rPr lang="en-US" dirty="0" err="1" smtClean="0"/>
              <a:t>hadir</a:t>
            </a:r>
            <a:r>
              <a:rPr lang="en-US" dirty="0" smtClean="0"/>
              <a:t>, &gt; 15’ = </a:t>
            </a:r>
            <a:r>
              <a:rPr lang="en-US" dirty="0" err="1" smtClean="0"/>
              <a:t>merah</a:t>
            </a:r>
            <a:r>
              <a:rPr lang="en-US" dirty="0" smtClean="0"/>
              <a:t>, </a:t>
            </a:r>
            <a:r>
              <a:rPr lang="en-US" dirty="0" err="1" smtClean="0"/>
              <a:t>silakan</a:t>
            </a:r>
            <a:r>
              <a:rPr lang="en-US" dirty="0" smtClean="0"/>
              <a:t>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ttp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hadir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Jujur</a:t>
            </a:r>
            <a:r>
              <a:rPr lang="en-US" dirty="0" smtClean="0"/>
              <a:t> (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nyontek</a:t>
            </a:r>
            <a:r>
              <a:rPr lang="en-US" dirty="0" smtClean="0"/>
              <a:t>,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usah</a:t>
            </a:r>
            <a:r>
              <a:rPr lang="en-US" dirty="0" smtClean="0"/>
              <a:t> </a:t>
            </a:r>
            <a:r>
              <a:rPr lang="en-US" dirty="0" err="1" smtClean="0"/>
              <a:t>titip</a:t>
            </a:r>
            <a:r>
              <a:rPr lang="en-US" dirty="0" smtClean="0"/>
              <a:t> tapping),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kondusif</a:t>
            </a:r>
            <a:r>
              <a:rPr lang="en-US" dirty="0" smtClean="0"/>
              <a:t> (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religiositas</a:t>
            </a:r>
            <a:r>
              <a:rPr lang="en-US" dirty="0" smtClean="0"/>
              <a:t>: main </a:t>
            </a:r>
            <a:r>
              <a:rPr lang="en-US" dirty="0" err="1" smtClean="0"/>
              <a:t>kartu</a:t>
            </a:r>
            <a:r>
              <a:rPr lang="en-US" dirty="0" smtClean="0"/>
              <a:t>, </a:t>
            </a:r>
            <a:r>
              <a:rPr lang="en-US" dirty="0" err="1" smtClean="0"/>
              <a:t>internetan</a:t>
            </a:r>
            <a:r>
              <a:rPr lang="en-US" dirty="0" smtClean="0"/>
              <a:t>, </a:t>
            </a:r>
            <a:r>
              <a:rPr lang="en-US" dirty="0" err="1" smtClean="0"/>
              <a:t>sms</a:t>
            </a:r>
            <a:r>
              <a:rPr lang="en-US" dirty="0" smtClean="0"/>
              <a:t>-an). </a:t>
            </a:r>
            <a:r>
              <a:rPr lang="en-US" dirty="0" err="1" smtClean="0"/>
              <a:t>Maka</a:t>
            </a:r>
            <a:r>
              <a:rPr lang="en-US" dirty="0" smtClean="0"/>
              <a:t>, HP </a:t>
            </a:r>
            <a:r>
              <a:rPr lang="en-US" dirty="0" err="1" smtClean="0"/>
              <a:t>dimatikan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Come in/out </a:t>
            </a:r>
            <a:r>
              <a:rPr lang="en-US" dirty="0" err="1" smtClean="0"/>
              <a:t>kls</a:t>
            </a:r>
            <a:r>
              <a:rPr lang="en-US" dirty="0" smtClean="0"/>
              <a:t> </a:t>
            </a:r>
            <a:r>
              <a:rPr lang="en-US" dirty="0" err="1" smtClean="0"/>
              <a:t>permisi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endParaRPr lang="en-US" dirty="0" smtClean="0"/>
          </a:p>
          <a:p>
            <a:r>
              <a:rPr lang="en-US" dirty="0" err="1" smtClean="0"/>
              <a:t>Dll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8" descr="iStock_000002200721Small"/>
          <p:cNvPicPr>
            <a:picLocks noChangeAspect="1" noChangeArrowheads="1"/>
          </p:cNvPicPr>
          <p:nvPr/>
        </p:nvPicPr>
        <p:blipFill>
          <a:blip r:embed="rId2" cstate="print"/>
          <a:srcRect l="15709" t="13277" r="13602" b="15919"/>
          <a:stretch>
            <a:fillRect/>
          </a:stretch>
        </p:blipFill>
        <p:spPr bwMode="auto">
          <a:xfrm>
            <a:off x="457200" y="228600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Freeform 4"/>
          <p:cNvSpPr>
            <a:spLocks/>
          </p:cNvSpPr>
          <p:nvPr/>
        </p:nvSpPr>
        <p:spPr bwMode="auto">
          <a:xfrm>
            <a:off x="0" y="152400"/>
            <a:ext cx="5959475" cy="533400"/>
          </a:xfrm>
          <a:custGeom>
            <a:avLst/>
            <a:gdLst>
              <a:gd name="T0" fmla="*/ 0 w 3356"/>
              <a:gd name="T1" fmla="*/ 0 h 339"/>
              <a:gd name="T2" fmla="*/ 2147483647 w 3356"/>
              <a:gd name="T3" fmla="*/ 0 h 339"/>
              <a:gd name="T4" fmla="*/ 2147483647 w 3356"/>
              <a:gd name="T5" fmla="*/ 2475039 h 339"/>
              <a:gd name="T6" fmla="*/ 2147483647 w 3356"/>
              <a:gd name="T7" fmla="*/ 22281642 h 339"/>
              <a:gd name="T8" fmla="*/ 2147483647 w 3356"/>
              <a:gd name="T9" fmla="*/ 59418246 h 339"/>
              <a:gd name="T10" fmla="*/ 2147483647 w 3356"/>
              <a:gd name="T11" fmla="*/ 113884842 h 339"/>
              <a:gd name="T12" fmla="*/ 2147483647 w 3356"/>
              <a:gd name="T13" fmla="*/ 180729750 h 339"/>
              <a:gd name="T14" fmla="*/ 2147483647 w 3356"/>
              <a:gd name="T15" fmla="*/ 250051320 h 339"/>
              <a:gd name="T16" fmla="*/ 2147483647 w 3356"/>
              <a:gd name="T17" fmla="*/ 336701253 h 339"/>
              <a:gd name="T18" fmla="*/ 2147483647 w 3356"/>
              <a:gd name="T19" fmla="*/ 420877820 h 339"/>
              <a:gd name="T20" fmla="*/ 2147483647 w 3356"/>
              <a:gd name="T21" fmla="*/ 507529327 h 339"/>
              <a:gd name="T22" fmla="*/ 2147483647 w 3356"/>
              <a:gd name="T23" fmla="*/ 589227611 h 339"/>
              <a:gd name="T24" fmla="*/ 2147483647 w 3356"/>
              <a:gd name="T25" fmla="*/ 663500781 h 339"/>
              <a:gd name="T26" fmla="*/ 2147483647 w 3356"/>
              <a:gd name="T27" fmla="*/ 725394040 h 339"/>
              <a:gd name="T28" fmla="*/ 2147483647 w 3356"/>
              <a:gd name="T29" fmla="*/ 779860611 h 339"/>
              <a:gd name="T30" fmla="*/ 2147483647 w 3356"/>
              <a:gd name="T31" fmla="*/ 816997196 h 339"/>
              <a:gd name="T32" fmla="*/ 2147483647 w 3356"/>
              <a:gd name="T33" fmla="*/ 839279029 h 339"/>
              <a:gd name="T34" fmla="*/ 2147483647 w 3356"/>
              <a:gd name="T35" fmla="*/ 839279029 h 339"/>
              <a:gd name="T36" fmla="*/ 0 w 3356"/>
              <a:gd name="T37" fmla="*/ 839279029 h 339"/>
              <a:gd name="T38" fmla="*/ 0 w 3356"/>
              <a:gd name="T39" fmla="*/ 0 h 33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356"/>
              <a:gd name="T61" fmla="*/ 0 h 339"/>
              <a:gd name="T62" fmla="*/ 3356 w 3356"/>
              <a:gd name="T63" fmla="*/ 339 h 33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356" h="339">
                <a:moveTo>
                  <a:pt x="0" y="0"/>
                </a:moveTo>
                <a:lnTo>
                  <a:pt x="3176" y="0"/>
                </a:lnTo>
                <a:lnTo>
                  <a:pt x="3211" y="1"/>
                </a:lnTo>
                <a:lnTo>
                  <a:pt x="3243" y="9"/>
                </a:lnTo>
                <a:lnTo>
                  <a:pt x="3276" y="24"/>
                </a:lnTo>
                <a:lnTo>
                  <a:pt x="3303" y="46"/>
                </a:lnTo>
                <a:lnTo>
                  <a:pt x="3326" y="73"/>
                </a:lnTo>
                <a:lnTo>
                  <a:pt x="3343" y="101"/>
                </a:lnTo>
                <a:lnTo>
                  <a:pt x="3353" y="136"/>
                </a:lnTo>
                <a:lnTo>
                  <a:pt x="3356" y="170"/>
                </a:lnTo>
                <a:lnTo>
                  <a:pt x="3353" y="205"/>
                </a:lnTo>
                <a:lnTo>
                  <a:pt x="3343" y="238"/>
                </a:lnTo>
                <a:lnTo>
                  <a:pt x="3326" y="268"/>
                </a:lnTo>
                <a:lnTo>
                  <a:pt x="3303" y="293"/>
                </a:lnTo>
                <a:lnTo>
                  <a:pt x="3276" y="315"/>
                </a:lnTo>
                <a:lnTo>
                  <a:pt x="3243" y="330"/>
                </a:lnTo>
                <a:lnTo>
                  <a:pt x="3211" y="339"/>
                </a:lnTo>
                <a:lnTo>
                  <a:pt x="3176" y="339"/>
                </a:lnTo>
                <a:lnTo>
                  <a:pt x="0" y="339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083"/>
              </a:gs>
              <a:gs pos="50000">
                <a:srgbClr val="FFF4B4"/>
              </a:gs>
              <a:gs pos="100000">
                <a:srgbClr val="FFF9DB"/>
              </a:gs>
            </a:gsLst>
            <a:lin ang="13500000" scaled="1"/>
          </a:gradFill>
          <a:ln w="9525">
            <a:noFill/>
            <a:round/>
            <a:headEnd/>
            <a:tailEnd/>
          </a:ln>
          <a:effectLst>
            <a:prstShdw prst="shdw17" dist="35921" dir="2700000">
              <a:schemeClr val="tx1"/>
            </a:prstShdw>
          </a:effectLst>
        </p:spPr>
        <p:txBody>
          <a:bodyPr/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20700" y="7620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18900000" algn="ctr" rotWithShape="0">
              <a:schemeClr val="bg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tx2"/>
                </a:solidFill>
                <a:latin typeface="Franklin Gothic Demi Cond" pitchFamily="34" charset="0"/>
              </a:rPr>
              <a:t>Akar Nilai Kehidupan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762000" y="3587750"/>
            <a:ext cx="815340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err="1"/>
              <a:t>Setiap</a:t>
            </a:r>
            <a:r>
              <a:rPr lang="en-US" sz="2000" b="1" dirty="0"/>
              <a:t> </a:t>
            </a:r>
            <a:r>
              <a:rPr lang="en-US" sz="2000" b="1" dirty="0" err="1"/>
              <a:t>ciptaan</a:t>
            </a:r>
            <a:r>
              <a:rPr lang="en-US" sz="2000" b="1" dirty="0"/>
              <a:t> </a:t>
            </a:r>
            <a:r>
              <a:rPr lang="en-US" sz="2000" b="1" dirty="0" err="1"/>
              <a:t>memiliki</a:t>
            </a:r>
            <a:r>
              <a:rPr lang="en-US" sz="2000" b="1" dirty="0"/>
              <a:t> </a:t>
            </a:r>
            <a:r>
              <a:rPr lang="en-US" sz="2000" b="1" dirty="0" err="1"/>
              <a:t>nilai</a:t>
            </a:r>
            <a:r>
              <a:rPr lang="en-US" sz="2000" b="1" dirty="0"/>
              <a:t> </a:t>
            </a:r>
            <a:r>
              <a:rPr lang="en-US" sz="2000" b="1" dirty="0" err="1"/>
              <a:t>kehidupan</a:t>
            </a:r>
            <a:r>
              <a:rPr lang="en-US" sz="2000" b="1" dirty="0"/>
              <a:t> </a:t>
            </a:r>
            <a:r>
              <a:rPr lang="en-US" sz="2000" b="1" i="1" dirty="0"/>
              <a:t>(living values).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hewan</a:t>
            </a:r>
            <a:r>
              <a:rPr lang="en-US" sz="2000" b="1" dirty="0"/>
              <a:t>, </a:t>
            </a:r>
            <a:r>
              <a:rPr lang="en-US" sz="2000" b="1" dirty="0" err="1"/>
              <a:t>nilai-nilai</a:t>
            </a:r>
            <a:r>
              <a:rPr lang="en-US" sz="2000" b="1" dirty="0"/>
              <a:t> </a:t>
            </a:r>
            <a:r>
              <a:rPr lang="en-US" sz="2000" b="1" dirty="0" err="1"/>
              <a:t>itu</a:t>
            </a:r>
            <a:r>
              <a:rPr lang="en-US" sz="2000" b="1" dirty="0"/>
              <a:t> </a:t>
            </a:r>
            <a:r>
              <a:rPr lang="en-US" sz="2000" b="1" dirty="0" err="1"/>
              <a:t>tertanam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naluri</a:t>
            </a:r>
            <a:r>
              <a:rPr lang="en-US" sz="2000" b="1" dirty="0"/>
              <a:t> </a:t>
            </a:r>
            <a:r>
              <a:rPr lang="en-US" sz="2000" b="1" dirty="0" err="1"/>
              <a:t>kehidupan</a:t>
            </a:r>
            <a:r>
              <a:rPr lang="en-US" sz="2000" b="1" dirty="0"/>
              <a:t> yang </a:t>
            </a:r>
            <a:r>
              <a:rPr lang="en-US" sz="2000" b="1" dirty="0" err="1"/>
              <a:t>mereka</a:t>
            </a:r>
            <a:r>
              <a:rPr lang="en-US" sz="2000" b="1" dirty="0"/>
              <a:t> </a:t>
            </a:r>
            <a:r>
              <a:rPr lang="en-US" sz="2000" b="1" dirty="0" err="1"/>
              <a:t>miliki</a:t>
            </a:r>
            <a:r>
              <a:rPr lang="en-US" sz="2000" b="1" dirty="0"/>
              <a:t>. </a:t>
            </a:r>
            <a:r>
              <a:rPr lang="en-US" sz="2000" b="1" dirty="0" err="1"/>
              <a:t>Pada</a:t>
            </a:r>
            <a:r>
              <a:rPr lang="en-US" sz="2000" b="1" dirty="0"/>
              <a:t> </a:t>
            </a:r>
            <a:r>
              <a:rPr lang="en-US" sz="2000" b="1" dirty="0" err="1"/>
              <a:t>manusia</a:t>
            </a:r>
            <a:r>
              <a:rPr lang="en-US" sz="2000" b="1" dirty="0"/>
              <a:t>, </a:t>
            </a:r>
            <a:r>
              <a:rPr lang="en-US" sz="2000" b="1" dirty="0" err="1"/>
              <a:t>nilai</a:t>
            </a:r>
            <a:r>
              <a:rPr lang="en-US" sz="2000" b="1" dirty="0"/>
              <a:t> </a:t>
            </a:r>
            <a:r>
              <a:rPr lang="en-US" sz="2000" b="1" dirty="0" err="1"/>
              <a:t>itu</a:t>
            </a:r>
            <a:r>
              <a:rPr lang="en-US" sz="2000" b="1" dirty="0"/>
              <a:t> </a:t>
            </a:r>
            <a:r>
              <a:rPr lang="en-US" sz="2000" b="1" dirty="0" err="1"/>
              <a:t>berupa</a:t>
            </a:r>
            <a:r>
              <a:rPr lang="en-US" sz="2000" b="1" dirty="0"/>
              <a:t> </a:t>
            </a:r>
            <a:r>
              <a:rPr lang="en-US" sz="2000" b="1" dirty="0" err="1"/>
              <a:t>kemampuan</a:t>
            </a:r>
            <a:r>
              <a:rPr lang="en-US" sz="2000" b="1" dirty="0"/>
              <a:t> </a:t>
            </a:r>
            <a:r>
              <a:rPr lang="en-US" sz="2000" b="1" dirty="0" err="1"/>
              <a:t>psikhis</a:t>
            </a:r>
            <a:r>
              <a:rPr lang="en-US" sz="2000" b="1" dirty="0"/>
              <a:t> (</a:t>
            </a:r>
            <a:r>
              <a:rPr lang="en-US" sz="2000" b="1" dirty="0" err="1"/>
              <a:t>berpikir</a:t>
            </a:r>
            <a:r>
              <a:rPr lang="en-US" sz="2000" b="1" dirty="0"/>
              <a:t>, </a:t>
            </a:r>
            <a:r>
              <a:rPr lang="en-US" sz="2000" b="1" dirty="0" err="1"/>
              <a:t>merasa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bertindak</a:t>
            </a:r>
            <a:r>
              <a:rPr lang="en-US" sz="2000" b="1" dirty="0"/>
              <a:t>). </a:t>
            </a:r>
            <a:r>
              <a:rPr lang="en-US" sz="2000" b="1" dirty="0" err="1"/>
              <a:t>Nilai-nilai</a:t>
            </a:r>
            <a:r>
              <a:rPr lang="en-US" sz="2000" b="1" dirty="0"/>
              <a:t> </a:t>
            </a:r>
            <a:r>
              <a:rPr lang="en-US" sz="2000" b="1" dirty="0" err="1"/>
              <a:t>tersebut</a:t>
            </a:r>
            <a:r>
              <a:rPr lang="en-US" sz="2000" b="1" dirty="0"/>
              <a:t>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 smtClean="0"/>
              <a:t>ditransfer</a:t>
            </a:r>
            <a:r>
              <a:rPr lang="en-US" sz="2000" b="1" dirty="0" smtClean="0"/>
              <a:t>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efektif</a:t>
            </a:r>
            <a:r>
              <a:rPr lang="en-US" sz="2000" b="1" dirty="0"/>
              <a:t> </a:t>
            </a:r>
            <a:r>
              <a:rPr lang="en-US" sz="2000" b="1" dirty="0" err="1"/>
              <a:t>melalui</a:t>
            </a:r>
            <a:r>
              <a:rPr lang="en-US" sz="2000" b="1" dirty="0"/>
              <a:t> </a:t>
            </a:r>
            <a:r>
              <a:rPr lang="en-US" sz="2000" b="1" dirty="0" err="1"/>
              <a:t>pengalaman</a:t>
            </a:r>
            <a:r>
              <a:rPr lang="en-US" sz="2000" b="1" dirty="0"/>
              <a:t> </a:t>
            </a:r>
            <a:r>
              <a:rPr lang="en-US" sz="2000" b="1" dirty="0" err="1"/>
              <a:t>langsung</a:t>
            </a:r>
            <a:r>
              <a:rPr lang="en-US" sz="2000" b="1" dirty="0"/>
              <a:t>.</a:t>
            </a:r>
          </a:p>
        </p:txBody>
      </p:sp>
      <p:sp>
        <p:nvSpPr>
          <p:cNvPr id="34822" name="Text Box 19"/>
          <p:cNvSpPr txBox="1">
            <a:spLocks noChangeArrowheads="1"/>
          </p:cNvSpPr>
          <p:nvPr/>
        </p:nvSpPr>
        <p:spPr bwMode="auto">
          <a:xfrm>
            <a:off x="685800" y="5867400"/>
            <a:ext cx="466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rgbClr val="A50021"/>
                </a:solidFill>
                <a:hlinkClick r:id="rId3" action="ppaction://hlinkpres?slideindex=1&amp;slidetitle="/>
              </a:rPr>
              <a:t>Strategi Banteng Melindungi Anak-</a:t>
            </a:r>
            <a:r>
              <a:rPr lang="en-US" sz="1800" i="1">
                <a:solidFill>
                  <a:srgbClr val="A50021"/>
                </a:solidFill>
                <a:hlinkClick r:id="rId4" action="ppaction://hlinkfile"/>
              </a:rPr>
              <a:t>Anaknya.</a:t>
            </a:r>
            <a:endParaRPr lang="en-US" sz="1800" i="1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5843" name="Text Box 7"/>
          <p:cNvSpPr txBox="1">
            <a:spLocks noChangeArrowheads="1"/>
          </p:cNvSpPr>
          <p:nvPr/>
        </p:nvSpPr>
        <p:spPr bwMode="auto">
          <a:xfrm>
            <a:off x="746125" y="5903913"/>
            <a:ext cx="417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none">
            <a:spAutoFit/>
          </a:bodyPr>
          <a:lstStyle/>
          <a:p>
            <a:r>
              <a:rPr lang="en-US" sz="1800"/>
              <a:t>Kawanan Banteng Melindungi Anaknya</a:t>
            </a:r>
          </a:p>
        </p:txBody>
      </p:sp>
      <p:pic>
        <p:nvPicPr>
          <p:cNvPr id="25608" name="Banteng-dan-Anaknya.wmv">
            <a:hlinkClick r:id="" action="ppaction://media"/>
          </p:cNvPr>
          <p:cNvPicPr>
            <a:picLocks noGrp="1" noRot="1" noChangeAspect="1" noChangeArrowheads="1"/>
          </p:cNvPicPr>
          <p:nvPr>
            <p:ph sz="half" idx="2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6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56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60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5608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6867" name="Text Box 7"/>
          <p:cNvSpPr txBox="1">
            <a:spLocks noChangeArrowheads="1"/>
          </p:cNvSpPr>
          <p:nvPr/>
        </p:nvSpPr>
        <p:spPr bwMode="auto">
          <a:xfrm>
            <a:off x="5318125" y="5699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Fenomena Kasih Sayang</a:t>
            </a:r>
          </a:p>
        </p:txBody>
      </p:sp>
      <p:pic>
        <p:nvPicPr>
          <p:cNvPr id="29704" name="Fenomena-Kasih-Sayang.wmv">
            <a:hlinkClick r:id="" action="ppaction://media"/>
          </p:cNvPr>
          <p:cNvPicPr>
            <a:picLocks noGrp="1" noRot="1" noChangeAspect="1" noChangeArrowheads="1"/>
          </p:cNvPicPr>
          <p:nvPr>
            <p:ph sz="half" idx="2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7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97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70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9704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4294967295"/>
          </p:nvPr>
        </p:nvSpPr>
        <p:spPr>
          <a:xfrm>
            <a:off x="990600" y="1828800"/>
            <a:ext cx="7467600" cy="3965575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800" b="1" smtClean="0">
                <a:solidFill>
                  <a:srgbClr val="0000FF"/>
                </a:solidFill>
              </a:rPr>
              <a:t>Nilai kehidupan tidaklah cukup diterangkan dengan kata-kata.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800" b="1" smtClean="0">
                <a:solidFill>
                  <a:srgbClr val="0000FF"/>
                </a:solidFill>
              </a:rPr>
              <a:t>Melainkan dialami langsung.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800" b="1" smtClean="0">
                <a:solidFill>
                  <a:srgbClr val="0000FF"/>
                </a:solidFill>
              </a:rPr>
              <a:t>Untuk mengalaminya, kita perlu masuk ke dalam diri kita.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800" b="1" smtClean="0">
                <a:solidFill>
                  <a:srgbClr val="0000FF"/>
                </a:solidFill>
              </a:rPr>
              <a:t>Syarat mutlak: keheningan dan sekaligus kesungguhan.</a:t>
            </a:r>
          </a:p>
          <a:p>
            <a:pPr eaLnBrk="1" hangingPunct="1"/>
            <a:endParaRPr lang="id-ID" sz="2800" smtClean="0">
              <a:solidFill>
                <a:srgbClr val="0000FF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id-ID" sz="180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5410200"/>
            <a:ext cx="9144000" cy="1447800"/>
          </a:xfrm>
          <a:prstGeom prst="rect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id-ID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 sz="180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533400" y="3962400"/>
            <a:ext cx="7162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7892" name="Picture 4" descr="ShowLetter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7667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Freeform 5"/>
          <p:cNvSpPr>
            <a:spLocks/>
          </p:cNvSpPr>
          <p:nvPr/>
        </p:nvSpPr>
        <p:spPr bwMode="auto">
          <a:xfrm>
            <a:off x="8153400" y="2743200"/>
            <a:ext cx="152400" cy="2209800"/>
          </a:xfrm>
          <a:custGeom>
            <a:avLst/>
            <a:gdLst>
              <a:gd name="T0" fmla="*/ 76623169 w 103"/>
              <a:gd name="T1" fmla="*/ 0 h 5175"/>
              <a:gd name="T2" fmla="*/ 76623169 w 103"/>
              <a:gd name="T3" fmla="*/ 24616102 h 5175"/>
              <a:gd name="T4" fmla="*/ 109463163 w 103"/>
              <a:gd name="T5" fmla="*/ 32821616 h 5175"/>
              <a:gd name="T6" fmla="*/ 76623169 w 103"/>
              <a:gd name="T7" fmla="*/ 41026696 h 5175"/>
              <a:gd name="T8" fmla="*/ 10946167 w 103"/>
              <a:gd name="T9" fmla="*/ 65642805 h 5175"/>
              <a:gd name="T10" fmla="*/ 43784667 w 103"/>
              <a:gd name="T11" fmla="*/ 73848312 h 5175"/>
              <a:gd name="T12" fmla="*/ 109463163 w 103"/>
              <a:gd name="T13" fmla="*/ 82053820 h 5175"/>
              <a:gd name="T14" fmla="*/ 76623169 w 103"/>
              <a:gd name="T15" fmla="*/ 92993927 h 5175"/>
              <a:gd name="T16" fmla="*/ 175140146 w 103"/>
              <a:gd name="T17" fmla="*/ 128550583 h 5175"/>
              <a:gd name="T18" fmla="*/ 109463163 w 103"/>
              <a:gd name="T19" fmla="*/ 144961171 h 5175"/>
              <a:gd name="T20" fmla="*/ 76623169 w 103"/>
              <a:gd name="T21" fmla="*/ 153166678 h 5175"/>
              <a:gd name="T22" fmla="*/ 43784667 w 103"/>
              <a:gd name="T23" fmla="*/ 161372185 h 5175"/>
              <a:gd name="T24" fmla="*/ 142301655 w 103"/>
              <a:gd name="T25" fmla="*/ 213339403 h 5175"/>
              <a:gd name="T26" fmla="*/ 109463163 w 103"/>
              <a:gd name="T27" fmla="*/ 257101166 h 5175"/>
              <a:gd name="T28" fmla="*/ 76623169 w 103"/>
              <a:gd name="T29" fmla="*/ 270776727 h 5175"/>
              <a:gd name="T30" fmla="*/ 10946167 w 103"/>
              <a:gd name="T31" fmla="*/ 287187741 h 5175"/>
              <a:gd name="T32" fmla="*/ 109463163 w 103"/>
              <a:gd name="T33" fmla="*/ 328214424 h 5175"/>
              <a:gd name="T34" fmla="*/ 43784667 w 103"/>
              <a:gd name="T35" fmla="*/ 391122176 h 5175"/>
              <a:gd name="T36" fmla="*/ 10946167 w 103"/>
              <a:gd name="T37" fmla="*/ 421208751 h 5175"/>
              <a:gd name="T38" fmla="*/ 10946167 w 103"/>
              <a:gd name="T39" fmla="*/ 448559980 h 5175"/>
              <a:gd name="T40" fmla="*/ 109463163 w 103"/>
              <a:gd name="T41" fmla="*/ 484116183 h 5175"/>
              <a:gd name="T42" fmla="*/ 175140146 w 103"/>
              <a:gd name="T43" fmla="*/ 527878319 h 5175"/>
              <a:gd name="T44" fmla="*/ 109463163 w 103"/>
              <a:gd name="T45" fmla="*/ 555229441 h 5175"/>
              <a:gd name="T46" fmla="*/ 43784667 w 103"/>
              <a:gd name="T47" fmla="*/ 571640029 h 5175"/>
              <a:gd name="T48" fmla="*/ 10946167 w 103"/>
              <a:gd name="T49" fmla="*/ 579845536 h 5175"/>
              <a:gd name="T50" fmla="*/ 109463163 w 103"/>
              <a:gd name="T51" fmla="*/ 634547780 h 5175"/>
              <a:gd name="T52" fmla="*/ 109463163 w 103"/>
              <a:gd name="T53" fmla="*/ 724806654 h 5175"/>
              <a:gd name="T54" fmla="*/ 76623169 w 103"/>
              <a:gd name="T55" fmla="*/ 743952695 h 5175"/>
              <a:gd name="T56" fmla="*/ 10946167 w 103"/>
              <a:gd name="T57" fmla="*/ 752158203 h 5175"/>
              <a:gd name="T58" fmla="*/ 43784667 w 103"/>
              <a:gd name="T59" fmla="*/ 765833764 h 5175"/>
              <a:gd name="T60" fmla="*/ 109463163 w 103"/>
              <a:gd name="T61" fmla="*/ 798655366 h 5175"/>
              <a:gd name="T62" fmla="*/ 142301655 w 103"/>
              <a:gd name="T63" fmla="*/ 812330927 h 5175"/>
              <a:gd name="T64" fmla="*/ 175140146 w 103"/>
              <a:gd name="T65" fmla="*/ 820536008 h 5175"/>
              <a:gd name="T66" fmla="*/ 109463163 w 103"/>
              <a:gd name="T67" fmla="*/ 828741515 h 5175"/>
              <a:gd name="T68" fmla="*/ 76623169 w 103"/>
              <a:gd name="T69" fmla="*/ 864298144 h 5175"/>
              <a:gd name="T70" fmla="*/ 43784667 w 103"/>
              <a:gd name="T71" fmla="*/ 891649266 h 5175"/>
              <a:gd name="T72" fmla="*/ 142301655 w 103"/>
              <a:gd name="T73" fmla="*/ 921735629 h 5175"/>
              <a:gd name="T74" fmla="*/ 142301655 w 103"/>
              <a:gd name="T75" fmla="*/ 943616697 h 517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03"/>
              <a:gd name="T115" fmla="*/ 0 h 5175"/>
              <a:gd name="T116" fmla="*/ 103 w 103"/>
              <a:gd name="T117" fmla="*/ 5175 h 5175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03" h="5175">
                <a:moveTo>
                  <a:pt x="35" y="0"/>
                </a:moveTo>
                <a:cubicBezTo>
                  <a:pt x="71" y="107"/>
                  <a:pt x="83" y="64"/>
                  <a:pt x="35" y="135"/>
                </a:cubicBezTo>
                <a:cubicBezTo>
                  <a:pt x="40" y="150"/>
                  <a:pt x="50" y="164"/>
                  <a:pt x="50" y="180"/>
                </a:cubicBezTo>
                <a:cubicBezTo>
                  <a:pt x="50" y="196"/>
                  <a:pt x="38" y="210"/>
                  <a:pt x="35" y="225"/>
                </a:cubicBezTo>
                <a:cubicBezTo>
                  <a:pt x="0" y="383"/>
                  <a:pt x="39" y="259"/>
                  <a:pt x="5" y="360"/>
                </a:cubicBezTo>
                <a:cubicBezTo>
                  <a:pt x="10" y="375"/>
                  <a:pt x="13" y="391"/>
                  <a:pt x="20" y="405"/>
                </a:cubicBezTo>
                <a:cubicBezTo>
                  <a:pt x="28" y="421"/>
                  <a:pt x="47" y="432"/>
                  <a:pt x="50" y="450"/>
                </a:cubicBezTo>
                <a:cubicBezTo>
                  <a:pt x="53" y="470"/>
                  <a:pt x="40" y="490"/>
                  <a:pt x="35" y="510"/>
                </a:cubicBezTo>
                <a:cubicBezTo>
                  <a:pt x="48" y="576"/>
                  <a:pt x="67" y="639"/>
                  <a:pt x="80" y="705"/>
                </a:cubicBezTo>
                <a:cubicBezTo>
                  <a:pt x="70" y="735"/>
                  <a:pt x="60" y="765"/>
                  <a:pt x="50" y="795"/>
                </a:cubicBezTo>
                <a:cubicBezTo>
                  <a:pt x="45" y="810"/>
                  <a:pt x="40" y="825"/>
                  <a:pt x="35" y="840"/>
                </a:cubicBezTo>
                <a:cubicBezTo>
                  <a:pt x="30" y="855"/>
                  <a:pt x="20" y="885"/>
                  <a:pt x="20" y="885"/>
                </a:cubicBezTo>
                <a:cubicBezTo>
                  <a:pt x="52" y="1141"/>
                  <a:pt x="25" y="1049"/>
                  <a:pt x="65" y="1170"/>
                </a:cubicBezTo>
                <a:cubicBezTo>
                  <a:pt x="52" y="1276"/>
                  <a:pt x="30" y="1312"/>
                  <a:pt x="50" y="1410"/>
                </a:cubicBezTo>
                <a:cubicBezTo>
                  <a:pt x="45" y="1435"/>
                  <a:pt x="42" y="1460"/>
                  <a:pt x="35" y="1485"/>
                </a:cubicBezTo>
                <a:cubicBezTo>
                  <a:pt x="27" y="1516"/>
                  <a:pt x="5" y="1575"/>
                  <a:pt x="5" y="1575"/>
                </a:cubicBezTo>
                <a:cubicBezTo>
                  <a:pt x="24" y="1650"/>
                  <a:pt x="26" y="1727"/>
                  <a:pt x="50" y="1800"/>
                </a:cubicBezTo>
                <a:cubicBezTo>
                  <a:pt x="62" y="1917"/>
                  <a:pt x="89" y="2041"/>
                  <a:pt x="20" y="2145"/>
                </a:cubicBezTo>
                <a:cubicBezTo>
                  <a:pt x="40" y="2206"/>
                  <a:pt x="25" y="2250"/>
                  <a:pt x="5" y="2310"/>
                </a:cubicBezTo>
                <a:cubicBezTo>
                  <a:pt x="45" y="2510"/>
                  <a:pt x="5" y="2260"/>
                  <a:pt x="5" y="2460"/>
                </a:cubicBezTo>
                <a:cubicBezTo>
                  <a:pt x="5" y="2524"/>
                  <a:pt x="42" y="2592"/>
                  <a:pt x="50" y="2655"/>
                </a:cubicBezTo>
                <a:cubicBezTo>
                  <a:pt x="98" y="3016"/>
                  <a:pt x="39" y="2646"/>
                  <a:pt x="80" y="2895"/>
                </a:cubicBezTo>
                <a:cubicBezTo>
                  <a:pt x="68" y="2944"/>
                  <a:pt x="62" y="2996"/>
                  <a:pt x="50" y="3045"/>
                </a:cubicBezTo>
                <a:cubicBezTo>
                  <a:pt x="42" y="3076"/>
                  <a:pt x="30" y="3105"/>
                  <a:pt x="20" y="3135"/>
                </a:cubicBezTo>
                <a:cubicBezTo>
                  <a:pt x="15" y="3150"/>
                  <a:pt x="5" y="3180"/>
                  <a:pt x="5" y="3180"/>
                </a:cubicBezTo>
                <a:cubicBezTo>
                  <a:pt x="38" y="3278"/>
                  <a:pt x="17" y="3382"/>
                  <a:pt x="50" y="3480"/>
                </a:cubicBezTo>
                <a:cubicBezTo>
                  <a:pt x="63" y="3645"/>
                  <a:pt x="103" y="3815"/>
                  <a:pt x="50" y="3975"/>
                </a:cubicBezTo>
                <a:cubicBezTo>
                  <a:pt x="45" y="4010"/>
                  <a:pt x="45" y="4046"/>
                  <a:pt x="35" y="4080"/>
                </a:cubicBezTo>
                <a:cubicBezTo>
                  <a:pt x="30" y="4097"/>
                  <a:pt x="7" y="4107"/>
                  <a:pt x="5" y="4125"/>
                </a:cubicBezTo>
                <a:cubicBezTo>
                  <a:pt x="2" y="4150"/>
                  <a:pt x="15" y="4175"/>
                  <a:pt x="20" y="4200"/>
                </a:cubicBezTo>
                <a:cubicBezTo>
                  <a:pt x="1" y="4274"/>
                  <a:pt x="7" y="4316"/>
                  <a:pt x="50" y="4380"/>
                </a:cubicBezTo>
                <a:cubicBezTo>
                  <a:pt x="55" y="4405"/>
                  <a:pt x="59" y="4430"/>
                  <a:pt x="65" y="4455"/>
                </a:cubicBezTo>
                <a:cubicBezTo>
                  <a:pt x="69" y="4470"/>
                  <a:pt x="83" y="4484"/>
                  <a:pt x="80" y="4500"/>
                </a:cubicBezTo>
                <a:cubicBezTo>
                  <a:pt x="77" y="4518"/>
                  <a:pt x="60" y="4530"/>
                  <a:pt x="50" y="4545"/>
                </a:cubicBezTo>
                <a:cubicBezTo>
                  <a:pt x="40" y="4615"/>
                  <a:pt x="13" y="4675"/>
                  <a:pt x="35" y="4740"/>
                </a:cubicBezTo>
                <a:cubicBezTo>
                  <a:pt x="30" y="4790"/>
                  <a:pt x="20" y="4840"/>
                  <a:pt x="20" y="4890"/>
                </a:cubicBezTo>
                <a:cubicBezTo>
                  <a:pt x="20" y="4947"/>
                  <a:pt x="65" y="4998"/>
                  <a:pt x="65" y="5055"/>
                </a:cubicBezTo>
                <a:cubicBezTo>
                  <a:pt x="65" y="5095"/>
                  <a:pt x="65" y="5135"/>
                  <a:pt x="65" y="5175"/>
                </a:cubicBezTo>
              </a:path>
            </a:pathLst>
          </a:custGeom>
          <a:noFill/>
          <a:ln w="38100">
            <a:solidFill>
              <a:srgbClr val="5F5F5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Freeform 6"/>
          <p:cNvSpPr>
            <a:spLocks/>
          </p:cNvSpPr>
          <p:nvPr/>
        </p:nvSpPr>
        <p:spPr bwMode="auto">
          <a:xfrm>
            <a:off x="8048625" y="2743200"/>
            <a:ext cx="228600" cy="2209800"/>
          </a:xfrm>
          <a:custGeom>
            <a:avLst/>
            <a:gdLst>
              <a:gd name="T0" fmla="*/ 172404368 w 103"/>
              <a:gd name="T1" fmla="*/ 0 h 5175"/>
              <a:gd name="T2" fmla="*/ 172404368 w 103"/>
              <a:gd name="T3" fmla="*/ 24616102 h 5175"/>
              <a:gd name="T4" fmla="*/ 246290973 w 103"/>
              <a:gd name="T5" fmla="*/ 32821616 h 5175"/>
              <a:gd name="T6" fmla="*/ 172404368 w 103"/>
              <a:gd name="T7" fmla="*/ 41026696 h 5175"/>
              <a:gd name="T8" fmla="*/ 24628877 w 103"/>
              <a:gd name="T9" fmla="*/ 65642805 h 5175"/>
              <a:gd name="T10" fmla="*/ 98515508 w 103"/>
              <a:gd name="T11" fmla="*/ 73848312 h 5175"/>
              <a:gd name="T12" fmla="*/ 246290973 w 103"/>
              <a:gd name="T13" fmla="*/ 82053820 h 5175"/>
              <a:gd name="T14" fmla="*/ 172404368 w 103"/>
              <a:gd name="T15" fmla="*/ 92993927 h 5175"/>
              <a:gd name="T16" fmla="*/ 394064253 w 103"/>
              <a:gd name="T17" fmla="*/ 128550583 h 5175"/>
              <a:gd name="T18" fmla="*/ 246290973 w 103"/>
              <a:gd name="T19" fmla="*/ 144961171 h 5175"/>
              <a:gd name="T20" fmla="*/ 172404368 w 103"/>
              <a:gd name="T21" fmla="*/ 153166678 h 5175"/>
              <a:gd name="T22" fmla="*/ 98515508 w 103"/>
              <a:gd name="T23" fmla="*/ 161372185 h 5175"/>
              <a:gd name="T24" fmla="*/ 320177648 w 103"/>
              <a:gd name="T25" fmla="*/ 213339403 h 5175"/>
              <a:gd name="T26" fmla="*/ 246290973 w 103"/>
              <a:gd name="T27" fmla="*/ 257101166 h 5175"/>
              <a:gd name="T28" fmla="*/ 172404368 w 103"/>
              <a:gd name="T29" fmla="*/ 270776727 h 5175"/>
              <a:gd name="T30" fmla="*/ 24628877 w 103"/>
              <a:gd name="T31" fmla="*/ 287187741 h 5175"/>
              <a:gd name="T32" fmla="*/ 246290973 w 103"/>
              <a:gd name="T33" fmla="*/ 328214424 h 5175"/>
              <a:gd name="T34" fmla="*/ 98515508 w 103"/>
              <a:gd name="T35" fmla="*/ 391122176 h 5175"/>
              <a:gd name="T36" fmla="*/ 24628877 w 103"/>
              <a:gd name="T37" fmla="*/ 421208751 h 5175"/>
              <a:gd name="T38" fmla="*/ 24628877 w 103"/>
              <a:gd name="T39" fmla="*/ 448559980 h 5175"/>
              <a:gd name="T40" fmla="*/ 246290973 w 103"/>
              <a:gd name="T41" fmla="*/ 484116183 h 5175"/>
              <a:gd name="T42" fmla="*/ 394064253 w 103"/>
              <a:gd name="T43" fmla="*/ 527878319 h 5175"/>
              <a:gd name="T44" fmla="*/ 246290973 w 103"/>
              <a:gd name="T45" fmla="*/ 555229441 h 5175"/>
              <a:gd name="T46" fmla="*/ 98515508 w 103"/>
              <a:gd name="T47" fmla="*/ 571640029 h 5175"/>
              <a:gd name="T48" fmla="*/ 24628877 w 103"/>
              <a:gd name="T49" fmla="*/ 579845536 h 5175"/>
              <a:gd name="T50" fmla="*/ 246290973 w 103"/>
              <a:gd name="T51" fmla="*/ 634547780 h 5175"/>
              <a:gd name="T52" fmla="*/ 246290973 w 103"/>
              <a:gd name="T53" fmla="*/ 724806654 h 5175"/>
              <a:gd name="T54" fmla="*/ 172404368 w 103"/>
              <a:gd name="T55" fmla="*/ 743952695 h 5175"/>
              <a:gd name="T56" fmla="*/ 24628877 w 103"/>
              <a:gd name="T57" fmla="*/ 752158203 h 5175"/>
              <a:gd name="T58" fmla="*/ 98515508 w 103"/>
              <a:gd name="T59" fmla="*/ 765833764 h 5175"/>
              <a:gd name="T60" fmla="*/ 246290973 w 103"/>
              <a:gd name="T61" fmla="*/ 798655366 h 5175"/>
              <a:gd name="T62" fmla="*/ 320177648 w 103"/>
              <a:gd name="T63" fmla="*/ 812330927 h 5175"/>
              <a:gd name="T64" fmla="*/ 394064253 w 103"/>
              <a:gd name="T65" fmla="*/ 820536008 h 5175"/>
              <a:gd name="T66" fmla="*/ 246290973 w 103"/>
              <a:gd name="T67" fmla="*/ 828741515 h 5175"/>
              <a:gd name="T68" fmla="*/ 172404368 w 103"/>
              <a:gd name="T69" fmla="*/ 864298144 h 5175"/>
              <a:gd name="T70" fmla="*/ 98515508 w 103"/>
              <a:gd name="T71" fmla="*/ 891649266 h 5175"/>
              <a:gd name="T72" fmla="*/ 320177648 w 103"/>
              <a:gd name="T73" fmla="*/ 921735629 h 5175"/>
              <a:gd name="T74" fmla="*/ 320177648 w 103"/>
              <a:gd name="T75" fmla="*/ 943616697 h 517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03"/>
              <a:gd name="T115" fmla="*/ 0 h 5175"/>
              <a:gd name="T116" fmla="*/ 103 w 103"/>
              <a:gd name="T117" fmla="*/ 5175 h 5175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03" h="5175">
                <a:moveTo>
                  <a:pt x="35" y="0"/>
                </a:moveTo>
                <a:cubicBezTo>
                  <a:pt x="71" y="107"/>
                  <a:pt x="83" y="64"/>
                  <a:pt x="35" y="135"/>
                </a:cubicBezTo>
                <a:cubicBezTo>
                  <a:pt x="40" y="150"/>
                  <a:pt x="50" y="164"/>
                  <a:pt x="50" y="180"/>
                </a:cubicBezTo>
                <a:cubicBezTo>
                  <a:pt x="50" y="196"/>
                  <a:pt x="38" y="210"/>
                  <a:pt x="35" y="225"/>
                </a:cubicBezTo>
                <a:cubicBezTo>
                  <a:pt x="0" y="383"/>
                  <a:pt x="39" y="259"/>
                  <a:pt x="5" y="360"/>
                </a:cubicBezTo>
                <a:cubicBezTo>
                  <a:pt x="10" y="375"/>
                  <a:pt x="13" y="391"/>
                  <a:pt x="20" y="405"/>
                </a:cubicBezTo>
                <a:cubicBezTo>
                  <a:pt x="28" y="421"/>
                  <a:pt x="47" y="432"/>
                  <a:pt x="50" y="450"/>
                </a:cubicBezTo>
                <a:cubicBezTo>
                  <a:pt x="53" y="470"/>
                  <a:pt x="40" y="490"/>
                  <a:pt x="35" y="510"/>
                </a:cubicBezTo>
                <a:cubicBezTo>
                  <a:pt x="48" y="576"/>
                  <a:pt x="67" y="639"/>
                  <a:pt x="80" y="705"/>
                </a:cubicBezTo>
                <a:cubicBezTo>
                  <a:pt x="70" y="735"/>
                  <a:pt x="60" y="765"/>
                  <a:pt x="50" y="795"/>
                </a:cubicBezTo>
                <a:cubicBezTo>
                  <a:pt x="45" y="810"/>
                  <a:pt x="40" y="825"/>
                  <a:pt x="35" y="840"/>
                </a:cubicBezTo>
                <a:cubicBezTo>
                  <a:pt x="30" y="855"/>
                  <a:pt x="20" y="885"/>
                  <a:pt x="20" y="885"/>
                </a:cubicBezTo>
                <a:cubicBezTo>
                  <a:pt x="52" y="1141"/>
                  <a:pt x="25" y="1049"/>
                  <a:pt x="65" y="1170"/>
                </a:cubicBezTo>
                <a:cubicBezTo>
                  <a:pt x="52" y="1276"/>
                  <a:pt x="30" y="1312"/>
                  <a:pt x="50" y="1410"/>
                </a:cubicBezTo>
                <a:cubicBezTo>
                  <a:pt x="45" y="1435"/>
                  <a:pt x="42" y="1460"/>
                  <a:pt x="35" y="1485"/>
                </a:cubicBezTo>
                <a:cubicBezTo>
                  <a:pt x="27" y="1516"/>
                  <a:pt x="5" y="1575"/>
                  <a:pt x="5" y="1575"/>
                </a:cubicBezTo>
                <a:cubicBezTo>
                  <a:pt x="24" y="1650"/>
                  <a:pt x="26" y="1727"/>
                  <a:pt x="50" y="1800"/>
                </a:cubicBezTo>
                <a:cubicBezTo>
                  <a:pt x="62" y="1917"/>
                  <a:pt x="89" y="2041"/>
                  <a:pt x="20" y="2145"/>
                </a:cubicBezTo>
                <a:cubicBezTo>
                  <a:pt x="40" y="2206"/>
                  <a:pt x="25" y="2250"/>
                  <a:pt x="5" y="2310"/>
                </a:cubicBezTo>
                <a:cubicBezTo>
                  <a:pt x="45" y="2510"/>
                  <a:pt x="5" y="2260"/>
                  <a:pt x="5" y="2460"/>
                </a:cubicBezTo>
                <a:cubicBezTo>
                  <a:pt x="5" y="2524"/>
                  <a:pt x="42" y="2592"/>
                  <a:pt x="50" y="2655"/>
                </a:cubicBezTo>
                <a:cubicBezTo>
                  <a:pt x="98" y="3016"/>
                  <a:pt x="39" y="2646"/>
                  <a:pt x="80" y="2895"/>
                </a:cubicBezTo>
                <a:cubicBezTo>
                  <a:pt x="68" y="2944"/>
                  <a:pt x="62" y="2996"/>
                  <a:pt x="50" y="3045"/>
                </a:cubicBezTo>
                <a:cubicBezTo>
                  <a:pt x="42" y="3076"/>
                  <a:pt x="30" y="3105"/>
                  <a:pt x="20" y="3135"/>
                </a:cubicBezTo>
                <a:cubicBezTo>
                  <a:pt x="15" y="3150"/>
                  <a:pt x="5" y="3180"/>
                  <a:pt x="5" y="3180"/>
                </a:cubicBezTo>
                <a:cubicBezTo>
                  <a:pt x="38" y="3278"/>
                  <a:pt x="17" y="3382"/>
                  <a:pt x="50" y="3480"/>
                </a:cubicBezTo>
                <a:cubicBezTo>
                  <a:pt x="63" y="3645"/>
                  <a:pt x="103" y="3815"/>
                  <a:pt x="50" y="3975"/>
                </a:cubicBezTo>
                <a:cubicBezTo>
                  <a:pt x="45" y="4010"/>
                  <a:pt x="45" y="4046"/>
                  <a:pt x="35" y="4080"/>
                </a:cubicBezTo>
                <a:cubicBezTo>
                  <a:pt x="30" y="4097"/>
                  <a:pt x="7" y="4107"/>
                  <a:pt x="5" y="4125"/>
                </a:cubicBezTo>
                <a:cubicBezTo>
                  <a:pt x="2" y="4150"/>
                  <a:pt x="15" y="4175"/>
                  <a:pt x="20" y="4200"/>
                </a:cubicBezTo>
                <a:cubicBezTo>
                  <a:pt x="1" y="4274"/>
                  <a:pt x="7" y="4316"/>
                  <a:pt x="50" y="4380"/>
                </a:cubicBezTo>
                <a:cubicBezTo>
                  <a:pt x="55" y="4405"/>
                  <a:pt x="59" y="4430"/>
                  <a:pt x="65" y="4455"/>
                </a:cubicBezTo>
                <a:cubicBezTo>
                  <a:pt x="69" y="4470"/>
                  <a:pt x="83" y="4484"/>
                  <a:pt x="80" y="4500"/>
                </a:cubicBezTo>
                <a:cubicBezTo>
                  <a:pt x="77" y="4518"/>
                  <a:pt x="60" y="4530"/>
                  <a:pt x="50" y="4545"/>
                </a:cubicBezTo>
                <a:cubicBezTo>
                  <a:pt x="40" y="4615"/>
                  <a:pt x="13" y="4675"/>
                  <a:pt x="35" y="4740"/>
                </a:cubicBezTo>
                <a:cubicBezTo>
                  <a:pt x="30" y="4790"/>
                  <a:pt x="20" y="4840"/>
                  <a:pt x="20" y="4890"/>
                </a:cubicBezTo>
                <a:cubicBezTo>
                  <a:pt x="20" y="4947"/>
                  <a:pt x="65" y="4998"/>
                  <a:pt x="65" y="5055"/>
                </a:cubicBezTo>
                <a:cubicBezTo>
                  <a:pt x="65" y="5095"/>
                  <a:pt x="65" y="5135"/>
                  <a:pt x="65" y="5175"/>
                </a:cubicBezTo>
              </a:path>
            </a:pathLst>
          </a:custGeom>
          <a:noFill/>
          <a:ln w="38100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3400" y="4010025"/>
            <a:ext cx="1676400" cy="533400"/>
            <a:chOff x="336" y="2670"/>
            <a:chExt cx="1056" cy="336"/>
          </a:xfrm>
        </p:grpSpPr>
        <p:sp>
          <p:nvSpPr>
            <p:cNvPr id="38938" name="Rectangle 8"/>
            <p:cNvSpPr>
              <a:spLocks noChangeArrowheads="1"/>
            </p:cNvSpPr>
            <p:nvPr/>
          </p:nvSpPr>
          <p:spPr bwMode="auto">
            <a:xfrm>
              <a:off x="336" y="2670"/>
              <a:ext cx="1056" cy="336"/>
            </a:xfrm>
            <a:prstGeom prst="rect">
              <a:avLst/>
            </a:prstGeom>
            <a:gradFill rotWithShape="0">
              <a:gsLst>
                <a:gs pos="0">
                  <a:srgbClr val="EABB36"/>
                </a:gs>
                <a:gs pos="50000">
                  <a:srgbClr val="996633"/>
                </a:gs>
                <a:gs pos="100000">
                  <a:srgbClr val="EABB3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 sz="1800"/>
            </a:p>
          </p:txBody>
        </p:sp>
        <p:sp>
          <p:nvSpPr>
            <p:cNvPr id="38939" name="WordArt 9"/>
            <p:cNvSpPr>
              <a:spLocks noChangeArrowheads="1" noChangeShapeType="1" noTextEdit="1"/>
            </p:cNvSpPr>
            <p:nvPr/>
          </p:nvSpPr>
          <p:spPr bwMode="auto">
            <a:xfrm>
              <a:off x="492" y="2736"/>
              <a:ext cx="672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ANAK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228850" y="4010025"/>
            <a:ext cx="1952625" cy="533400"/>
            <a:chOff x="1404" y="2670"/>
            <a:chExt cx="1230" cy="336"/>
          </a:xfrm>
        </p:grpSpPr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1404" y="2670"/>
              <a:ext cx="612" cy="336"/>
            </a:xfrm>
            <a:prstGeom prst="rect">
              <a:avLst/>
            </a:prstGeom>
            <a:gradFill rotWithShape="0">
              <a:gsLst>
                <a:gs pos="0">
                  <a:srgbClr val="B9D608"/>
                </a:gs>
                <a:gs pos="50000">
                  <a:schemeClr val="hlink"/>
                </a:gs>
                <a:gs pos="100000">
                  <a:srgbClr val="B9D60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 sz="1800">
                <a:cs typeface="+mn-cs"/>
              </a:endParaRP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2022" y="2670"/>
              <a:ext cx="612" cy="336"/>
            </a:xfrm>
            <a:prstGeom prst="rect">
              <a:avLst/>
            </a:prstGeom>
            <a:gradFill rotWithShape="1">
              <a:gsLst>
                <a:gs pos="0">
                  <a:srgbClr val="A78DCD"/>
                </a:gs>
                <a:gs pos="50000">
                  <a:schemeClr val="accent2"/>
                </a:gs>
                <a:gs pos="100000">
                  <a:srgbClr val="A78DC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 sz="1800">
                <a:cs typeface="+mn-cs"/>
              </a:endParaRPr>
            </a:p>
          </p:txBody>
        </p:sp>
        <p:sp>
          <p:nvSpPr>
            <p:cNvPr id="38937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566" y="2764"/>
              <a:ext cx="912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SEKOLAH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200400" y="3200400"/>
            <a:ext cx="2057400" cy="533400"/>
            <a:chOff x="2016" y="2160"/>
            <a:chExt cx="1296" cy="336"/>
          </a:xfrm>
        </p:grpSpPr>
        <p:sp>
          <p:nvSpPr>
            <p:cNvPr id="38933" name="Rectangle 15"/>
            <p:cNvSpPr>
              <a:spLocks noChangeArrowheads="1"/>
            </p:cNvSpPr>
            <p:nvPr/>
          </p:nvSpPr>
          <p:spPr bwMode="auto">
            <a:xfrm>
              <a:off x="2016" y="2160"/>
              <a:ext cx="1296" cy="336"/>
            </a:xfrm>
            <a:prstGeom prst="rect">
              <a:avLst/>
            </a:prstGeom>
            <a:gradFill rotWithShape="1">
              <a:gsLst>
                <a:gs pos="0">
                  <a:srgbClr val="A78DCD"/>
                </a:gs>
                <a:gs pos="50000">
                  <a:srgbClr val="FB5FA6"/>
                </a:gs>
                <a:gs pos="100000">
                  <a:srgbClr val="A78DC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 sz="1800"/>
            </a:p>
          </p:txBody>
        </p:sp>
        <p:sp>
          <p:nvSpPr>
            <p:cNvPr id="38934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2192" y="2256"/>
              <a:ext cx="912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BEKERJA</a:t>
              </a:r>
            </a:p>
          </p:txBody>
        </p:sp>
      </p:grp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5334000" y="3200400"/>
            <a:ext cx="220980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hlink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 sz="1800">
              <a:cs typeface="+mn-cs"/>
            </a:endParaRPr>
          </a:p>
        </p:txBody>
      </p:sp>
      <p:sp>
        <p:nvSpPr>
          <p:cNvPr id="37906" name="WordArt 18"/>
          <p:cNvSpPr>
            <a:spLocks noChangeArrowheads="1" noChangeShapeType="1" noTextEdit="1"/>
          </p:cNvSpPr>
          <p:nvPr/>
        </p:nvSpPr>
        <p:spPr bwMode="auto">
          <a:xfrm>
            <a:off x="5581650" y="3362325"/>
            <a:ext cx="1809750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MENJADI TUA</a:t>
            </a:r>
          </a:p>
        </p:txBody>
      </p:sp>
      <p:sp>
        <p:nvSpPr>
          <p:cNvPr id="38924" name="Text Box 19"/>
          <p:cNvSpPr txBox="1">
            <a:spLocks noChangeArrowheads="1"/>
          </p:cNvSpPr>
          <p:nvPr/>
        </p:nvSpPr>
        <p:spPr bwMode="auto">
          <a:xfrm>
            <a:off x="7696200" y="2144713"/>
            <a:ext cx="9858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AKHIR</a:t>
            </a:r>
            <a:br>
              <a:rPr lang="en-US" sz="1400" b="1"/>
            </a:br>
            <a:r>
              <a:rPr lang="en-US" sz="1400" b="1"/>
              <a:t>PERIODE</a:t>
            </a:r>
          </a:p>
        </p:txBody>
      </p:sp>
      <p:sp>
        <p:nvSpPr>
          <p:cNvPr id="38925" name="Text Box 20"/>
          <p:cNvSpPr txBox="1">
            <a:spLocks noChangeArrowheads="1"/>
          </p:cNvSpPr>
          <p:nvPr/>
        </p:nvSpPr>
        <p:spPr bwMode="auto">
          <a:xfrm>
            <a:off x="1851025" y="239713"/>
            <a:ext cx="53657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70000"/>
              </a:lnSpc>
            </a:pPr>
            <a:r>
              <a:rPr lang="en-US" sz="4800">
                <a:solidFill>
                  <a:schemeClr val="bg1"/>
                </a:solidFill>
                <a:latin typeface="Mistral" pitchFamily="66" charset="0"/>
              </a:rPr>
              <a:t>Bagaimana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sz="4800">
                <a:solidFill>
                  <a:schemeClr val="bg1"/>
                </a:solidFill>
                <a:latin typeface="Mistral" pitchFamily="66" charset="0"/>
              </a:rPr>
              <a:t>Kita memaknai kehidupan</a:t>
            </a:r>
          </a:p>
        </p:txBody>
      </p:sp>
      <p:sp>
        <p:nvSpPr>
          <p:cNvPr id="38926" name="Rectangle 21"/>
          <p:cNvSpPr>
            <a:spLocks noChangeArrowheads="1"/>
          </p:cNvSpPr>
          <p:nvPr/>
        </p:nvSpPr>
        <p:spPr bwMode="auto">
          <a:xfrm>
            <a:off x="0" y="4800600"/>
            <a:ext cx="9144000" cy="175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 sz="1800"/>
          </a:p>
        </p:txBody>
      </p:sp>
      <p:sp>
        <p:nvSpPr>
          <p:cNvPr id="38927" name="Text Box 22"/>
          <p:cNvSpPr txBox="1">
            <a:spLocks noChangeArrowheads="1"/>
          </p:cNvSpPr>
          <p:nvPr/>
        </p:nvSpPr>
        <p:spPr bwMode="auto">
          <a:xfrm>
            <a:off x="869950" y="5459413"/>
            <a:ext cx="7340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70000"/>
              </a:lnSpc>
            </a:pPr>
            <a:r>
              <a:rPr lang="en-US" sz="4800">
                <a:solidFill>
                  <a:schemeClr val="bg1"/>
                </a:solidFill>
                <a:latin typeface="Mistral" pitchFamily="66" charset="0"/>
              </a:rPr>
              <a:t>Setiap waktu kita alami secara unik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sz="4800">
                <a:solidFill>
                  <a:schemeClr val="bg1"/>
                </a:solidFill>
                <a:latin typeface="Mistral" pitchFamily="66" charset="0"/>
              </a:rPr>
              <a:t>Sekali untuk selama-lamanya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6781800" y="3690938"/>
            <a:ext cx="860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PENSIUN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6608763" y="4840288"/>
            <a:ext cx="15509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>
                <a:hlinkClick r:id="rId3" action="ppaction://hlinkfile"/>
              </a:rPr>
              <a:t>The Lonely Sherped</a:t>
            </a:r>
            <a:endParaRPr lang="en-US" sz="1200" i="1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457200" y="4830763"/>
            <a:ext cx="723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>
                <a:hlinkClick r:id="rId4" action="ppaction://hlinkfile"/>
              </a:rPr>
              <a:t>Imagine</a:t>
            </a:r>
            <a:endParaRPr lang="en-US" sz="1200" i="1"/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816 0.06852 C 0.0816 0.15093 0.15504 0.23357 0.20973 0.23056 C 0.26441 0.22755 0.27709 0.06667 0.33646 0.0507 C 0.39584 0.03473 0.49931 0.12037 0.5665 0.13519 C 0.63368 0.15 0.71042 0.13889 0.73976 0.13959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3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3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0"/>
                            </p:stCondLst>
                            <p:childTnLst>
                              <p:par>
                                <p:cTn id="6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000"/>
                            </p:stCondLst>
                            <p:childTnLst>
                              <p:par>
                                <p:cTn id="8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7500"/>
                            </p:stCondLst>
                            <p:childTnLst>
                              <p:par>
                                <p:cTn id="8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5" grpId="0" animBg="1"/>
      <p:bldP spid="37906" grpId="0" animBg="1"/>
      <p:bldP spid="37911" grpId="0"/>
      <p:bldP spid="37912" grpId="0"/>
      <p:bldP spid="379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3581400" y="2028825"/>
            <a:ext cx="49530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r"/>
            <a:r>
              <a:rPr lang="en-US" sz="3200">
                <a:solidFill>
                  <a:srgbClr val="0000FF"/>
                </a:solidFill>
              </a:rPr>
              <a:t>Ternyata kemajuan teknologi dan kemakmuran materi tidaklah cukup.</a:t>
            </a:r>
          </a:p>
          <a:p>
            <a:pPr lvl="1" algn="r"/>
            <a:endParaRPr lang="en-US" sz="3200">
              <a:solidFill>
                <a:srgbClr val="0000FF"/>
              </a:solidFill>
            </a:endParaRPr>
          </a:p>
          <a:p>
            <a:pPr lvl="1" algn="r"/>
            <a:r>
              <a:rPr lang="en-US" sz="3200">
                <a:solidFill>
                  <a:srgbClr val="0000FF"/>
                </a:solidFill>
              </a:rPr>
              <a:t>Kita perlu pengembangan nilai-nilai universal</a:t>
            </a:r>
            <a:endParaRPr lang="en-US" sz="3200"/>
          </a:p>
        </p:txBody>
      </p:sp>
      <p:pic>
        <p:nvPicPr>
          <p:cNvPr id="56323" name="Picture 3" descr="pemandangan-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810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80" name="WordArt 4"/>
          <p:cNvSpPr>
            <a:spLocks noChangeArrowheads="1" noChangeShapeType="1" noTextEdit="1"/>
          </p:cNvSpPr>
          <p:nvPr/>
        </p:nvSpPr>
        <p:spPr bwMode="auto">
          <a:xfrm>
            <a:off x="4343400" y="990600"/>
            <a:ext cx="40386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Kesimpulan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  <p:bldP spid="12698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lil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152400" y="317500"/>
            <a:ext cx="31813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DI TENGAH</a:t>
            </a:r>
            <a:br>
              <a:rPr lang="en-US" sz="3600" b="1">
                <a:solidFill>
                  <a:schemeClr val="bg1"/>
                </a:solidFill>
              </a:rPr>
            </a:br>
            <a:r>
              <a:rPr lang="en-US" sz="3600" b="1">
                <a:solidFill>
                  <a:schemeClr val="bg1"/>
                </a:solidFill>
              </a:rPr>
              <a:t>KEGELAPAN </a:t>
            </a:r>
            <a:br>
              <a:rPr lang="en-US" sz="3600" b="1">
                <a:solidFill>
                  <a:schemeClr val="bg1"/>
                </a:solidFill>
              </a:rPr>
            </a:br>
            <a:r>
              <a:rPr lang="en-US" sz="3600" b="1">
                <a:solidFill>
                  <a:schemeClr val="bg1"/>
                </a:solidFill>
              </a:rPr>
              <a:t>HIDUP INI …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152400" y="2209800"/>
            <a:ext cx="2978150" cy="448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KITA </a:t>
            </a:r>
            <a:br>
              <a:rPr lang="en-US" sz="3600" b="1">
                <a:solidFill>
                  <a:schemeClr val="bg1"/>
                </a:solidFill>
              </a:rPr>
            </a:br>
            <a:r>
              <a:rPr lang="en-US" sz="3600" b="1">
                <a:solidFill>
                  <a:schemeClr val="bg1"/>
                </a:solidFill>
              </a:rPr>
              <a:t>BUTUH </a:t>
            </a:r>
            <a:br>
              <a:rPr lang="en-US" sz="3600" b="1">
                <a:solidFill>
                  <a:schemeClr val="bg1"/>
                </a:solidFill>
              </a:rPr>
            </a:br>
            <a:r>
              <a:rPr lang="en-US" sz="3600" b="1">
                <a:solidFill>
                  <a:schemeClr val="bg1"/>
                </a:solidFill>
              </a:rPr>
              <a:t>CAHAYA,</a:t>
            </a:r>
          </a:p>
          <a:p>
            <a:r>
              <a:rPr lang="en-US" sz="3600" b="1">
                <a:solidFill>
                  <a:schemeClr val="bg1"/>
                </a:solidFill>
              </a:rPr>
              <a:t>NILAI-NILAI</a:t>
            </a:r>
          </a:p>
          <a:p>
            <a:r>
              <a:rPr lang="en-US" sz="3600" b="1">
                <a:solidFill>
                  <a:schemeClr val="bg1"/>
                </a:solidFill>
              </a:rPr>
              <a:t>UNTUK</a:t>
            </a:r>
          </a:p>
          <a:p>
            <a:r>
              <a:rPr lang="en-US" sz="3600" b="1">
                <a:solidFill>
                  <a:schemeClr val="bg1"/>
                </a:solidFill>
              </a:rPr>
              <a:t>MENERANGI</a:t>
            </a:r>
          </a:p>
          <a:p>
            <a:r>
              <a:rPr lang="en-US" sz="3600" b="1">
                <a:solidFill>
                  <a:schemeClr val="bg1"/>
                </a:solidFill>
              </a:rPr>
              <a:t>HIDUP</a:t>
            </a:r>
          </a:p>
          <a:p>
            <a:r>
              <a:rPr lang="en-US" sz="3600" b="1">
                <a:solidFill>
                  <a:schemeClr val="bg1"/>
                </a:solidFill>
              </a:rPr>
              <a:t>KITA</a:t>
            </a:r>
          </a:p>
        </p:txBody>
      </p:sp>
      <p:pic>
        <p:nvPicPr>
          <p:cNvPr id="129029" name="LilinKecil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5257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25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500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500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500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290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295218" fill="hold"/>
                                        <p:tgtEl>
                                          <p:spTgt spid="1290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029"/>
                  </p:tgtEl>
                </p:cond>
              </p:nextCondLst>
            </p:seq>
            <p:audio>
              <p:cMediaNode>
                <p:cTn id="2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9029"/>
                </p:tgtEl>
              </p:cMediaNode>
            </p:audio>
          </p:childTnLst>
        </p:cTn>
      </p:par>
    </p:tnLst>
    <p:bldLst>
      <p:bldP spid="129027" grpId="0"/>
      <p:bldP spid="1290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Logo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>
          <a:xfrm>
            <a:off x="2743200" y="3201988"/>
            <a:ext cx="3810000" cy="1296987"/>
          </a:xfrm>
          <a:noFill/>
        </p:spPr>
      </p:pic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965325" y="29067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sz="2000"/>
          </a:p>
        </p:txBody>
      </p:sp>
      <p:sp>
        <p:nvSpPr>
          <p:cNvPr id="133124" name="Oval 4"/>
          <p:cNvSpPr>
            <a:spLocks noChangeArrowheads="1"/>
          </p:cNvSpPr>
          <p:nvPr/>
        </p:nvSpPr>
        <p:spPr bwMode="auto">
          <a:xfrm>
            <a:off x="1828800" y="3200400"/>
            <a:ext cx="990600" cy="99060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CINTA</a:t>
            </a:r>
          </a:p>
        </p:txBody>
      </p:sp>
      <p:sp>
        <p:nvSpPr>
          <p:cNvPr id="133125" name="Oval 5"/>
          <p:cNvSpPr>
            <a:spLocks noChangeArrowheads="1"/>
          </p:cNvSpPr>
          <p:nvPr/>
        </p:nvSpPr>
        <p:spPr bwMode="auto">
          <a:xfrm>
            <a:off x="3048000" y="1524000"/>
            <a:ext cx="990600" cy="990600"/>
          </a:xfrm>
          <a:prstGeom prst="ellipse">
            <a:avLst/>
          </a:prstGeom>
          <a:gradFill rotWithShape="1">
            <a:gsLst>
              <a:gs pos="0">
                <a:srgbClr val="761847"/>
              </a:gs>
              <a:gs pos="50000">
                <a:srgbClr val="FF3399"/>
              </a:gs>
              <a:gs pos="100000">
                <a:srgbClr val="761847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KEDA-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MAIAN</a:t>
            </a:r>
          </a:p>
        </p:txBody>
      </p:sp>
      <p:sp>
        <p:nvSpPr>
          <p:cNvPr id="133126" name="Oval 6"/>
          <p:cNvSpPr>
            <a:spLocks noChangeArrowheads="1"/>
          </p:cNvSpPr>
          <p:nvPr/>
        </p:nvSpPr>
        <p:spPr bwMode="auto">
          <a:xfrm>
            <a:off x="2133600" y="2209800"/>
            <a:ext cx="990600" cy="990600"/>
          </a:xfrm>
          <a:prstGeom prst="ellipse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Peng-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hargaan</a:t>
            </a:r>
          </a:p>
        </p:txBody>
      </p:sp>
      <p:sp>
        <p:nvSpPr>
          <p:cNvPr id="133127" name="Oval 7"/>
          <p:cNvSpPr>
            <a:spLocks noChangeArrowheads="1"/>
          </p:cNvSpPr>
          <p:nvPr/>
        </p:nvSpPr>
        <p:spPr bwMode="auto">
          <a:xfrm>
            <a:off x="2057400" y="4267200"/>
            <a:ext cx="990600" cy="990600"/>
          </a:xfrm>
          <a:prstGeom prst="ellipse">
            <a:avLst/>
          </a:prstGeom>
          <a:gradFill rotWithShape="1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KEBA-</a:t>
            </a:r>
          </a:p>
          <a:p>
            <a:pPr algn="ctr"/>
            <a:r>
              <a:rPr lang="en-US" b="1">
                <a:solidFill>
                  <a:schemeClr val="accent2"/>
                </a:solidFill>
              </a:rPr>
              <a:t>HAGIA</a:t>
            </a:r>
            <a:br>
              <a:rPr lang="en-US" b="1">
                <a:solidFill>
                  <a:schemeClr val="accent2"/>
                </a:solidFill>
              </a:rPr>
            </a:br>
            <a:r>
              <a:rPr lang="en-US" b="1">
                <a:solidFill>
                  <a:schemeClr val="accent2"/>
                </a:solidFill>
              </a:rPr>
              <a:t>AN</a:t>
            </a:r>
          </a:p>
        </p:txBody>
      </p:sp>
      <p:sp>
        <p:nvSpPr>
          <p:cNvPr id="133128" name="Oval 8"/>
          <p:cNvSpPr>
            <a:spLocks noChangeArrowheads="1"/>
          </p:cNvSpPr>
          <p:nvPr/>
        </p:nvSpPr>
        <p:spPr bwMode="auto">
          <a:xfrm>
            <a:off x="2819400" y="5105400"/>
            <a:ext cx="990600" cy="990600"/>
          </a:xfrm>
          <a:prstGeom prst="ellipse">
            <a:avLst/>
          </a:prstGeom>
          <a:gradFill rotWithShape="1">
            <a:gsLst>
              <a:gs pos="0">
                <a:srgbClr val="761847"/>
              </a:gs>
              <a:gs pos="100000">
                <a:srgbClr val="FF339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KEBE-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BASAN</a:t>
            </a:r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4038600" y="5334000"/>
            <a:ext cx="990600" cy="9906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KEJU-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JURAN</a:t>
            </a:r>
          </a:p>
        </p:txBody>
      </p:sp>
      <p:sp>
        <p:nvSpPr>
          <p:cNvPr id="133130" name="Oval 10"/>
          <p:cNvSpPr>
            <a:spLocks noChangeArrowheads="1"/>
          </p:cNvSpPr>
          <p:nvPr/>
        </p:nvSpPr>
        <p:spPr bwMode="auto">
          <a:xfrm>
            <a:off x="5105400" y="5105400"/>
            <a:ext cx="990600" cy="990600"/>
          </a:xfrm>
          <a:prstGeom prst="ellipse">
            <a:avLst/>
          </a:prstGeom>
          <a:gradFill rotWithShape="1">
            <a:gsLst>
              <a:gs pos="0">
                <a:srgbClr val="760076"/>
              </a:gs>
              <a:gs pos="50000">
                <a:srgbClr val="FF00FF"/>
              </a:gs>
              <a:gs pos="100000">
                <a:srgbClr val="7600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Keren-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dahan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hati</a:t>
            </a: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6019800" y="4495800"/>
            <a:ext cx="990600" cy="990600"/>
          </a:xfrm>
          <a:prstGeom prst="ellipse">
            <a:avLst/>
          </a:prstGeom>
          <a:gradFill rotWithShape="1">
            <a:gsLst>
              <a:gs pos="0">
                <a:srgbClr val="2F2F76"/>
              </a:gs>
              <a:gs pos="50000">
                <a:srgbClr val="6666FF"/>
              </a:gs>
              <a:gs pos="100000">
                <a:srgbClr val="2F2F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TOLE-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RANSI</a:t>
            </a:r>
          </a:p>
        </p:txBody>
      </p:sp>
      <p:sp>
        <p:nvSpPr>
          <p:cNvPr id="133132" name="Oval 12"/>
          <p:cNvSpPr>
            <a:spLocks noChangeArrowheads="1"/>
          </p:cNvSpPr>
          <p:nvPr/>
        </p:nvSpPr>
        <p:spPr bwMode="auto">
          <a:xfrm>
            <a:off x="6248400" y="3352800"/>
            <a:ext cx="990600" cy="990600"/>
          </a:xfrm>
          <a:prstGeom prst="ellipse">
            <a:avLst/>
          </a:prstGeom>
          <a:gradFill rotWithShape="1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6666FF"/>
                </a:solidFill>
              </a:rPr>
              <a:t>KERJA-</a:t>
            </a:r>
            <a:br>
              <a:rPr lang="en-US" b="1">
                <a:solidFill>
                  <a:srgbClr val="6666FF"/>
                </a:solidFill>
              </a:rPr>
            </a:br>
            <a:r>
              <a:rPr lang="en-US" b="1">
                <a:solidFill>
                  <a:srgbClr val="6666FF"/>
                </a:solidFill>
              </a:rPr>
              <a:t>SAMA</a:t>
            </a:r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5867400" y="2362200"/>
            <a:ext cx="990600" cy="9906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TANG-</a:t>
            </a:r>
            <a:br>
              <a:rPr lang="en-US" b="1"/>
            </a:br>
            <a:r>
              <a:rPr lang="en-US" b="1"/>
              <a:t>GUNG</a:t>
            </a:r>
            <a:br>
              <a:rPr lang="en-US" b="1"/>
            </a:br>
            <a:r>
              <a:rPr lang="en-US" b="1"/>
              <a:t>JAWAB</a:t>
            </a:r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5105400" y="1676400"/>
            <a:ext cx="990600" cy="990600"/>
          </a:xfrm>
          <a:prstGeom prst="ellipse">
            <a:avLst/>
          </a:prstGeom>
          <a:gradFill rotWithShape="1">
            <a:gsLst>
              <a:gs pos="0">
                <a:srgbClr val="2F7618"/>
              </a:gs>
              <a:gs pos="50000">
                <a:srgbClr val="66FF33"/>
              </a:gs>
              <a:gs pos="100000">
                <a:srgbClr val="2F7618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3300"/>
                </a:solidFill>
              </a:rPr>
              <a:t>KESE-</a:t>
            </a:r>
            <a:br>
              <a:rPr lang="en-US" b="1">
                <a:solidFill>
                  <a:srgbClr val="FF3300"/>
                </a:solidFill>
              </a:rPr>
            </a:br>
            <a:r>
              <a:rPr lang="en-US" b="1">
                <a:solidFill>
                  <a:srgbClr val="FF3300"/>
                </a:solidFill>
              </a:rPr>
              <a:t>DERHA-</a:t>
            </a:r>
            <a:br>
              <a:rPr lang="en-US" b="1">
                <a:solidFill>
                  <a:srgbClr val="FF3300"/>
                </a:solidFill>
              </a:rPr>
            </a:br>
            <a:r>
              <a:rPr lang="en-US" b="1">
                <a:solidFill>
                  <a:srgbClr val="FF3300"/>
                </a:solidFill>
              </a:rPr>
              <a:t>NAAN</a:t>
            </a:r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4114800" y="1295400"/>
            <a:ext cx="990600" cy="990600"/>
          </a:xfrm>
          <a:prstGeom prst="ellipse">
            <a:avLst/>
          </a:prstGeom>
          <a:gradFill rotWithShape="1">
            <a:gsLst>
              <a:gs pos="0">
                <a:srgbClr val="471876"/>
              </a:gs>
              <a:gs pos="100000">
                <a:srgbClr val="9933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KESA-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TUAN</a:t>
            </a:r>
          </a:p>
        </p:txBody>
      </p:sp>
      <p:sp>
        <p:nvSpPr>
          <p:cNvPr id="133136" name="AutoShape 16"/>
          <p:cNvSpPr>
            <a:spLocks noChangeArrowheads="1"/>
          </p:cNvSpPr>
          <p:nvPr/>
        </p:nvSpPr>
        <p:spPr bwMode="auto">
          <a:xfrm>
            <a:off x="4191000" y="2514600"/>
            <a:ext cx="685800" cy="533400"/>
          </a:xfrm>
          <a:prstGeom prst="star5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914400" y="0"/>
            <a:ext cx="7315200" cy="685800"/>
          </a:xfrm>
          <a:prstGeom prst="rect">
            <a:avLst/>
          </a:prstGeom>
          <a:solidFill>
            <a:srgbClr val="FF6600">
              <a:alpha val="65097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KEDUABELAS NILAI UNIVERSAL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133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133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" dur="1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nimBg="1"/>
      <p:bldP spid="133125" grpId="0" animBg="1"/>
      <p:bldP spid="133126" grpId="0" animBg="1"/>
      <p:bldP spid="133127" grpId="0" animBg="1"/>
      <p:bldP spid="133127" grpId="1" animBg="1"/>
      <p:bldP spid="133128" grpId="0" animBg="1"/>
      <p:bldP spid="133129" grpId="0" animBg="1"/>
      <p:bldP spid="133130" grpId="0" animBg="1"/>
      <p:bldP spid="133131" grpId="0" animBg="1"/>
      <p:bldP spid="133132" grpId="0" animBg="1"/>
      <p:bldP spid="133133" grpId="0" animBg="1"/>
      <p:bldP spid="133134" grpId="0" animBg="1"/>
      <p:bldP spid="1331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PENILAIAN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UTS 	– 30%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UAS	– 30%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TUGAS – 40%: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Penugasan</a:t>
            </a:r>
            <a:r>
              <a:rPr lang="en-US" sz="2800" dirty="0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Kehadiran</a:t>
            </a:r>
            <a:endParaRPr lang="en-US" sz="2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Presentasi</a:t>
            </a:r>
            <a:r>
              <a:rPr lang="en-US" sz="2800" dirty="0" smtClean="0"/>
              <a:t> </a:t>
            </a:r>
            <a:r>
              <a:rPr lang="en-US" sz="2800" dirty="0" err="1" smtClean="0"/>
              <a:t>kelompok</a:t>
            </a:r>
            <a:endParaRPr lang="en-US" sz="2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Aktivitas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partisipasi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Materi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Citra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Hakikat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Panggilan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Psikis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Ketangguhan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Ketangguhan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Hambatan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Paham</a:t>
            </a:r>
            <a:r>
              <a:rPr lang="en-US" dirty="0" smtClean="0"/>
              <a:t> </a:t>
            </a:r>
            <a:r>
              <a:rPr lang="en-US" dirty="0" err="1" smtClean="0"/>
              <a:t>Ketuhanan</a:t>
            </a:r>
            <a:r>
              <a:rPr lang="en-US" dirty="0" smtClean="0"/>
              <a:t> &amp; Agama </a:t>
            </a:r>
            <a:r>
              <a:rPr lang="en-US" dirty="0" err="1" smtClean="0"/>
              <a:t>di</a:t>
            </a:r>
            <a:r>
              <a:rPr lang="en-US" dirty="0" smtClean="0"/>
              <a:t> Indonesia</a:t>
            </a:r>
          </a:p>
          <a:p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Kerukunan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Beriman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Abad Modern</a:t>
            </a:r>
          </a:p>
          <a:p>
            <a:r>
              <a:rPr lang="en-US" dirty="0" err="1" smtClean="0"/>
              <a:t>Mengimani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Allah</a:t>
            </a:r>
          </a:p>
          <a:p>
            <a:r>
              <a:rPr lang="en-US" dirty="0" err="1" smtClean="0"/>
              <a:t>Beriman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Bertanggungjawab</a:t>
            </a:r>
            <a:endParaRPr lang="en-US" dirty="0" smtClean="0"/>
          </a:p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Bicara</a:t>
            </a:r>
            <a:r>
              <a:rPr lang="en-US" dirty="0" smtClean="0"/>
              <a:t> </a:t>
            </a:r>
            <a:r>
              <a:rPr lang="en-US" dirty="0" err="1" smtClean="0"/>
              <a:t>ttg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endParaRPr lang="en-US" dirty="0" smtClean="0"/>
          </a:p>
          <a:p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hadapan</a:t>
            </a:r>
            <a:r>
              <a:rPr lang="en-US" dirty="0" smtClean="0"/>
              <a:t> </a:t>
            </a:r>
            <a:r>
              <a:rPr lang="en-US" dirty="0" err="1" smtClean="0"/>
              <a:t>Penderitaan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tart Mudi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144535" y="11448"/>
            <a:ext cx="10288535" cy="6846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Pembelajaran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, </a:t>
            </a:r>
            <a:r>
              <a:rPr lang="en-US" dirty="0" err="1" smtClean="0"/>
              <a:t>menjelaskan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menghayati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relevansi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2. Agama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Religiositas</a:t>
            </a:r>
            <a:endParaRPr lang="en-US" dirty="0" smtClean="0"/>
          </a:p>
          <a:p>
            <a:r>
              <a:rPr lang="id-ID" dirty="0" smtClean="0"/>
              <a:t>3. Hidup Bermakna</a:t>
            </a:r>
            <a:endParaRPr lang="en-US" dirty="0" smtClean="0"/>
          </a:p>
          <a:p>
            <a:r>
              <a:rPr lang="id-ID" dirty="0" smtClean="0"/>
              <a:t>4</a:t>
            </a:r>
            <a:r>
              <a:rPr lang="en-US" dirty="0" smtClean="0"/>
              <a:t>. 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 smtClean="0"/>
              <a:t>Berkarakter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 </a:t>
            </a:r>
            <a:r>
              <a:rPr lang="en-US" b="1" dirty="0" err="1" smtClean="0"/>
              <a:t>Buta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Gajah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i Buta dan Gaja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058760"/>
            <a:ext cx="6705600" cy="5488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bg2"/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bg2"/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3359</TotalTime>
  <Words>1122</Words>
  <Application>Microsoft Office PowerPoint</Application>
  <PresentationFormat>On-screen Show (4:3)</PresentationFormat>
  <Paragraphs>174</Paragraphs>
  <Slides>37</Slides>
  <Notes>3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Watermark</vt:lpstr>
      <vt:lpstr>Pertemuan I  TUHAN  DAN MAKNA HIDUP MANUSIA</vt:lpstr>
      <vt:lpstr>Perkenalan Diri</vt:lpstr>
      <vt:lpstr>Learning Agreement</vt:lpstr>
      <vt:lpstr>PENILAIAN</vt:lpstr>
      <vt:lpstr>Materi</vt:lpstr>
      <vt:lpstr>Slide 6</vt:lpstr>
      <vt:lpstr>Slide 7</vt:lpstr>
      <vt:lpstr> Tujuan Pembelajaran </vt:lpstr>
      <vt:lpstr> Si Buta dan Gajah </vt:lpstr>
      <vt:lpstr>PENGALAMAN RELIGIUS</vt:lpstr>
      <vt:lpstr>Slide 11</vt:lpstr>
      <vt:lpstr>Indikasi</vt:lpstr>
      <vt:lpstr> Perkembangan Paham Ketuhanan </vt:lpstr>
      <vt:lpstr>Animisme</vt:lpstr>
      <vt:lpstr>Politeisme.</vt:lpstr>
      <vt:lpstr>Henoteisme</vt:lpstr>
      <vt:lpstr>Slide 17</vt:lpstr>
      <vt:lpstr>Agama dan Religiositas </vt:lpstr>
      <vt:lpstr>Slide 19</vt:lpstr>
      <vt:lpstr>Slide 20</vt:lpstr>
      <vt:lpstr>Religiositas </vt:lpstr>
      <vt:lpstr>Agama Sekunder,  Religiositas Primer</vt:lpstr>
      <vt:lpstr>Makna  Hidup </vt:lpstr>
      <vt:lpstr> Penyadaran Nilai </vt:lpstr>
      <vt:lpstr>Perkenalan Diri dan Berbagi Nilai</vt:lpstr>
      <vt:lpstr>AKTIVITAS NILAI</vt:lpstr>
      <vt:lpstr>Nilai-nilai kehidupan</vt:lpstr>
      <vt:lpstr>Pengertian NILAI: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Komputer Pribadi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Fidelis Waruwu</dc:creator>
  <cp:lastModifiedBy>Valued Acer Customer</cp:lastModifiedBy>
  <cp:revision>175</cp:revision>
  <dcterms:created xsi:type="dcterms:W3CDTF">2006-05-26T12:48:40Z</dcterms:created>
  <dcterms:modified xsi:type="dcterms:W3CDTF">2014-09-10T00:18:11Z</dcterms:modified>
</cp:coreProperties>
</file>