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7"/>
  </p:notesMasterIdLst>
  <p:handoutMasterIdLst>
    <p:handoutMasterId r:id="rId48"/>
  </p:handoutMasterIdLst>
  <p:sldIdLst>
    <p:sldId id="386" r:id="rId5"/>
    <p:sldId id="445" r:id="rId6"/>
    <p:sldId id="446" r:id="rId7"/>
    <p:sldId id="444" r:id="rId8"/>
    <p:sldId id="453" r:id="rId9"/>
    <p:sldId id="449" r:id="rId10"/>
    <p:sldId id="441" r:id="rId11"/>
    <p:sldId id="442" r:id="rId12"/>
    <p:sldId id="447" r:id="rId13"/>
    <p:sldId id="450" r:id="rId14"/>
    <p:sldId id="439" r:id="rId15"/>
    <p:sldId id="448" r:id="rId16"/>
    <p:sldId id="451" r:id="rId17"/>
    <p:sldId id="452" r:id="rId18"/>
    <p:sldId id="387" r:id="rId19"/>
    <p:sldId id="388" r:id="rId20"/>
    <p:sldId id="454" r:id="rId21"/>
    <p:sldId id="389" r:id="rId22"/>
    <p:sldId id="390" r:id="rId23"/>
    <p:sldId id="391" r:id="rId24"/>
    <p:sldId id="392" r:id="rId25"/>
    <p:sldId id="393" r:id="rId26"/>
    <p:sldId id="438" r:id="rId27"/>
    <p:sldId id="443" r:id="rId28"/>
    <p:sldId id="394" r:id="rId29"/>
    <p:sldId id="395" r:id="rId30"/>
    <p:sldId id="396" r:id="rId31"/>
    <p:sldId id="397" r:id="rId32"/>
    <p:sldId id="398" r:id="rId33"/>
    <p:sldId id="433" r:id="rId34"/>
    <p:sldId id="434" r:id="rId35"/>
    <p:sldId id="435" r:id="rId36"/>
    <p:sldId id="436" r:id="rId37"/>
    <p:sldId id="437" r:id="rId38"/>
    <p:sldId id="404" r:id="rId39"/>
    <p:sldId id="412" r:id="rId40"/>
    <p:sldId id="406" r:id="rId41"/>
    <p:sldId id="407" r:id="rId42"/>
    <p:sldId id="408" r:id="rId43"/>
    <p:sldId id="409" r:id="rId44"/>
    <p:sldId id="410" r:id="rId45"/>
    <p:sldId id="411"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D9A"/>
    <a:srgbClr val="EDA84A"/>
    <a:srgbClr val="79AF88"/>
    <a:srgbClr val="909EAF"/>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7" autoAdjust="0"/>
    <p:restoredTop sz="94160" autoAdjust="0"/>
  </p:normalViewPr>
  <p:slideViewPr>
    <p:cSldViewPr snapToGrid="0" showGuides="1">
      <p:cViewPr>
        <p:scale>
          <a:sx n="144" d="100"/>
          <a:sy n="144" d="100"/>
        </p:scale>
        <p:origin x="-208" y="1616"/>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24.06.24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24.06.24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24.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33469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Structure</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6672420" y="18288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6790501" y="21548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6672420" y="31403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6790501" y="34663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6672420" y="4601862"/>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6790501" y="4927888"/>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7369456" y="4293918"/>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351822" y="2154872"/>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351822" y="3848854"/>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46" name="Gerade Verbindung mit Pfeil 45">
            <a:extLst>
              <a:ext uri="{FF2B5EF4-FFF2-40B4-BE49-F238E27FC236}">
                <a16:creationId xmlns:a16="http://schemas.microsoft.com/office/drawing/2014/main" id="{5279B1BA-EC23-47E2-7ED3-13CE213B4181}"/>
              </a:ext>
            </a:extLst>
          </p:cNvPr>
          <p:cNvCxnSpPr>
            <a:cxnSpLocks/>
          </p:cNvCxnSpPr>
          <p:nvPr/>
        </p:nvCxnSpPr>
        <p:spPr>
          <a:xfrm>
            <a:off x="5213400" y="4518135"/>
            <a:ext cx="1474370" cy="5438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3183D7D1-C1BD-7B7D-C813-21107F5A3822}"/>
              </a:ext>
            </a:extLst>
          </p:cNvPr>
          <p:cNvCxnSpPr>
            <a:cxnSpLocks/>
            <a:endCxn id="16" idx="1"/>
          </p:cNvCxnSpPr>
          <p:nvPr/>
        </p:nvCxnSpPr>
        <p:spPr>
          <a:xfrm flipV="1">
            <a:off x="5228749" y="3684183"/>
            <a:ext cx="1443671" cy="63117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795739A4-82B0-2560-F3B6-697CC45D7F99}"/>
              </a:ext>
            </a:extLst>
          </p:cNvPr>
          <p:cNvCxnSpPr>
            <a:cxnSpLocks/>
            <a:endCxn id="6" idx="1"/>
          </p:cNvCxnSpPr>
          <p:nvPr/>
        </p:nvCxnSpPr>
        <p:spPr>
          <a:xfrm flipV="1">
            <a:off x="5228749" y="2372683"/>
            <a:ext cx="1443671" cy="18253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290286" y="3290653"/>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33" grpId="0" animBg="1"/>
      <p:bldP spid="34" grpId="0" animBg="1"/>
      <p:bldP spid="35" grpId="0"/>
      <p:bldP spid="36"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66892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Rollback </a:t>
            </a:r>
            <a:r>
              <a:rPr lang="de-DE" dirty="0" err="1"/>
              <a:t>Protection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Comparison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4969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Conclusion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83872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CIA Triad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For Confidential Computing</a:t>
            </a:r>
            <a:endParaRPr lang="en-US" dirty="0">
              <a:latin typeface="FAUSans Office" panose="020B0504010101010104" pitchFamily="34" charset="77"/>
              <a:cs typeface="FAUSans Office" panose="020B0504010101010104" pitchFamily="34" charset="77"/>
            </a:endParaRPr>
          </a:p>
        </p:txBody>
      </p:sp>
      <p:grpSp>
        <p:nvGrpSpPr>
          <p:cNvPr id="7" name="Gruppieren 6">
            <a:extLst>
              <a:ext uri="{FF2B5EF4-FFF2-40B4-BE49-F238E27FC236}">
                <a16:creationId xmlns:a16="http://schemas.microsoft.com/office/drawing/2014/main" id="{B40A8BE3-F5A3-66D0-4EEE-90820805E465}"/>
              </a:ext>
            </a:extLst>
          </p:cNvPr>
          <p:cNvGrpSpPr/>
          <p:nvPr/>
        </p:nvGrpSpPr>
        <p:grpSpPr>
          <a:xfrm>
            <a:off x="3294938" y="1403633"/>
            <a:ext cx="5212654" cy="4919979"/>
            <a:chOff x="3294938" y="1340555"/>
            <a:chExt cx="5212654" cy="4919979"/>
          </a:xfrm>
        </p:grpSpPr>
        <p:sp>
          <p:nvSpPr>
            <p:cNvPr id="8" name="Freihandform 7">
              <a:extLst>
                <a:ext uri="{FF2B5EF4-FFF2-40B4-BE49-F238E27FC236}">
                  <a16:creationId xmlns:a16="http://schemas.microsoft.com/office/drawing/2014/main" id="{1031D7E7-46D1-3CF8-047B-CD7E6D3216AE}"/>
                </a:ext>
              </a:extLst>
            </p:cNvPr>
            <p:cNvSpPr/>
            <p:nvPr/>
          </p:nvSpPr>
          <p:spPr>
            <a:xfrm>
              <a:off x="4387426" y="13405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dirty="0"/>
                <a:t>Data</a:t>
              </a:r>
              <a:r>
                <a:rPr lang="de-DE" sz="2700" b="1" dirty="0"/>
                <a:t> </a:t>
              </a:r>
              <a:r>
                <a:rPr lang="de-DE" sz="2700" b="1" kern="1200" dirty="0" err="1"/>
                <a:t>C</a:t>
              </a:r>
              <a:r>
                <a:rPr lang="de-DE" sz="2700" kern="1200" dirty="0" err="1"/>
                <a:t>onfidentiality</a:t>
              </a:r>
              <a:endParaRPr lang="de-DE" sz="2700" kern="1200" dirty="0"/>
            </a:p>
          </p:txBody>
        </p:sp>
        <p:sp>
          <p:nvSpPr>
            <p:cNvPr id="9" name="Freihandform 8">
              <a:extLst>
                <a:ext uri="{FF2B5EF4-FFF2-40B4-BE49-F238E27FC236}">
                  <a16:creationId xmlns:a16="http://schemas.microsoft.com/office/drawing/2014/main" id="{0179F092-09A3-8E67-6812-33807CAC0AB0}"/>
                </a:ext>
              </a:extLst>
            </p:cNvPr>
            <p:cNvSpPr/>
            <p:nvPr/>
          </p:nvSpPr>
          <p:spPr>
            <a:xfrm>
              <a:off x="5479913"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11" name="Freihandform 10">
              <a:extLst>
                <a:ext uri="{FF2B5EF4-FFF2-40B4-BE49-F238E27FC236}">
                  <a16:creationId xmlns:a16="http://schemas.microsoft.com/office/drawing/2014/main" id="{64CB44F4-0847-A3AB-B928-3C1BCDFF9897}"/>
                </a:ext>
              </a:extLst>
            </p:cNvPr>
            <p:cNvSpPr/>
            <p:nvPr/>
          </p:nvSpPr>
          <p:spPr>
            <a:xfrm>
              <a:off x="3294938"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grpSp>
      <p:sp>
        <p:nvSpPr>
          <p:cNvPr id="18" name="Freihandform 17">
            <a:extLst>
              <a:ext uri="{FF2B5EF4-FFF2-40B4-BE49-F238E27FC236}">
                <a16:creationId xmlns:a16="http://schemas.microsoft.com/office/drawing/2014/main" id="{C42EDE77-7524-0A31-5469-7084223A9F6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1" name="Freihandform 20">
            <a:extLst>
              <a:ext uri="{FF2B5EF4-FFF2-40B4-BE49-F238E27FC236}">
                <a16:creationId xmlns:a16="http://schemas.microsoft.com/office/drawing/2014/main" id="{37779D2C-D42B-AF32-86D0-CE0E6E8BF0C6}"/>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2" name="Freihandform 21">
            <a:extLst>
              <a:ext uri="{FF2B5EF4-FFF2-40B4-BE49-F238E27FC236}">
                <a16:creationId xmlns:a16="http://schemas.microsoft.com/office/drawing/2014/main" id="{A3A62C1C-C512-5749-FEF4-2422840BDD44}"/>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6" name="Freihandform 25">
            <a:extLst>
              <a:ext uri="{FF2B5EF4-FFF2-40B4-BE49-F238E27FC236}">
                <a16:creationId xmlns:a16="http://schemas.microsoft.com/office/drawing/2014/main" id="{47F55BDC-01F6-191C-D218-3BDB0EEA1B30}"/>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9" name="Textfeld 28">
            <a:extLst>
              <a:ext uri="{FF2B5EF4-FFF2-40B4-BE49-F238E27FC236}">
                <a16:creationId xmlns:a16="http://schemas.microsoft.com/office/drawing/2014/main" id="{7B7C8312-8314-97E4-2D22-42C7926E581A}"/>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
        <p:nvSpPr>
          <p:cNvPr id="30" name="Textfeld 29">
            <a:extLst>
              <a:ext uri="{FF2B5EF4-FFF2-40B4-BE49-F238E27FC236}">
                <a16:creationId xmlns:a16="http://schemas.microsoft.com/office/drawing/2014/main" id="{EE0834BD-D1AA-4B17-65EC-D241E0C1F887}"/>
              </a:ext>
            </a:extLst>
          </p:cNvPr>
          <p:cNvSpPr txBox="1"/>
          <p:nvPr/>
        </p:nvSpPr>
        <p:spPr>
          <a:xfrm>
            <a:off x="7581418" y="2224877"/>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324EC0A2-D1E7-AFF7-3F08-B8F2CD77E85F}"/>
              </a:ext>
            </a:extLst>
          </p:cNvPr>
          <p:cNvSpPr txBox="1"/>
          <p:nvPr/>
        </p:nvSpPr>
        <p:spPr>
          <a:xfrm>
            <a:off x="8719772" y="4674890"/>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3" name="Textfeld 32">
            <a:extLst>
              <a:ext uri="{FF2B5EF4-FFF2-40B4-BE49-F238E27FC236}">
                <a16:creationId xmlns:a16="http://schemas.microsoft.com/office/drawing/2014/main" id="{D5331121-B35F-80FA-E46F-2FDA36C6E92B}"/>
              </a:ext>
            </a:extLst>
          </p:cNvPr>
          <p:cNvSpPr txBox="1"/>
          <p:nvPr/>
        </p:nvSpPr>
        <p:spPr>
          <a:xfrm>
            <a:off x="405855" y="4673485"/>
            <a:ext cx="2455800"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err="1">
                <a:solidFill>
                  <a:prstClr val="black"/>
                </a:solidFill>
                <a:latin typeface="Arial"/>
              </a:rPr>
              <a:t>Protectionfrom</a:t>
            </a:r>
            <a:r>
              <a:rPr lang="de-DE" sz="1600" dirty="0">
                <a:solidFill>
                  <a:prstClr val="black"/>
                </a:solidFill>
                <a:latin typeface="Arial"/>
              </a:rPr>
              <a:t> </a:t>
            </a:r>
            <a:r>
              <a:rPr lang="de-DE" sz="1600" dirty="0" err="1">
                <a:solidFill>
                  <a:prstClr val="black"/>
                </a:solidFill>
                <a:latin typeface="Arial"/>
              </a:rPr>
              <a:t>changes</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7191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6" grpId="0" animBg="1"/>
      <p:bldP spid="29" grpId="0"/>
      <p:bldP spid="31"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720319" y="6634666"/>
            <a:ext cx="546625" cy="123111"/>
          </a:xfrm>
        </p:spPr>
        <p:txBody>
          <a:bodyPr/>
          <a:lstStyle/>
          <a:p>
            <a:r>
              <a:rPr lang="de-DE" dirty="0"/>
              <a:t>9th</a:t>
            </a:r>
            <a:r>
              <a:rPr lang="de-DE" dirty="0">
                <a:latin typeface="FAUSans Office" panose="020B0504010101010104" pitchFamily="34" charset="77"/>
                <a:cs typeface="FAUSans Office" panose="020B0504010101010104" pitchFamily="34" charset="77"/>
              </a:rPr>
              <a:t> </a:t>
            </a:r>
            <a:r>
              <a:rPr lang="de-DE" dirty="0" err="1">
                <a:latin typeface="FAUSans Office" panose="020B0504010101010104" pitchFamily="34" charset="77"/>
                <a:cs typeface="FAUSans Office" panose="020B0504010101010104" pitchFamily="34" charset="77"/>
              </a:rPr>
              <a:t>July</a:t>
            </a:r>
            <a:r>
              <a:rPr lang="de-DE" dirty="0">
                <a:latin typeface="FAUSans Office" panose="020B0504010101010104" pitchFamily="34" charset="77"/>
                <a:cs typeface="FAUSans Office" panose="020B0504010101010104" pitchFamily="34" charset="77"/>
              </a:rPr>
              <a:t> 2024</a:t>
            </a: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pic>
        <p:nvPicPr>
          <p:cNvPr id="8" name="Grafik 7" descr="Ein Bild, das Text, Schrift, weiß, Typografie enthält.&#10;&#10;Automatisch generierte Beschreibung">
            <a:extLst>
              <a:ext uri="{FF2B5EF4-FFF2-40B4-BE49-F238E27FC236}">
                <a16:creationId xmlns:a16="http://schemas.microsoft.com/office/drawing/2014/main" id="{A9C388CE-BE4B-257C-ABA5-8B0B32817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1" y="2703501"/>
            <a:ext cx="7772400" cy="1450997"/>
          </a:xfrm>
          <a:prstGeom prst="rect">
            <a:avLst/>
          </a:prstGeom>
        </p:spPr>
      </p:pic>
    </p:spTree>
    <p:extLst>
      <p:ext uri="{BB962C8B-B14F-4D97-AF65-F5344CB8AC3E}">
        <p14:creationId xmlns:p14="http://schemas.microsoft.com/office/powerpoint/2010/main" val="24536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15AF2BE6-68C7-A105-5022-3BCF3B473BC2}"/>
              </a:ext>
            </a:extLst>
          </p:cNvPr>
          <p:cNvCxnSpPr>
            <a:stCxn id="69" idx="3"/>
            <a:endCxn id="65" idx="0"/>
          </p:cNvCxnSpPr>
          <p:nvPr/>
        </p:nvCxnSpPr>
        <p:spPr>
          <a:xfrm>
            <a:off x="4417888" y="2744886"/>
            <a:ext cx="3418814" cy="3152644"/>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7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29</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Storing</a:t>
            </a:r>
            <a:r>
              <a:rPr lang="de-DE" dirty="0"/>
              <a:t> Data In The Cloud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Pros And Cons</a:t>
            </a:r>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638DFAD-5D27-3B73-AD6E-74BF54B82FB8}"/>
              </a:ext>
            </a:extLst>
          </p:cNvPr>
          <p:cNvSpPr txBox="1"/>
          <p:nvPr/>
        </p:nvSpPr>
        <p:spPr>
          <a:xfrm>
            <a:off x="788894" y="2109693"/>
            <a:ext cx="2288988" cy="739626"/>
          </a:xfrm>
          <a:prstGeom prst="rect">
            <a:avLst/>
          </a:prstGeom>
          <a:noFill/>
        </p:spPr>
        <p:txBody>
          <a:bodyPr wrap="squar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Flexibility</a:t>
            </a:r>
            <a:endParaRPr kumimoji="0" lang="de-DE"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Scalability</a:t>
            </a:r>
            <a:endParaRPr lang="de-DE" dirty="0">
              <a:solidFill>
                <a:prstClr val="black"/>
              </a:solidFill>
              <a:latin typeface="Arial"/>
            </a:endParaRPr>
          </a:p>
        </p:txBody>
      </p:sp>
      <p:sp>
        <p:nvSpPr>
          <p:cNvPr id="6" name="Textfeld 5">
            <a:extLst>
              <a:ext uri="{FF2B5EF4-FFF2-40B4-BE49-F238E27FC236}">
                <a16:creationId xmlns:a16="http://schemas.microsoft.com/office/drawing/2014/main" id="{D18AD826-ED5B-967D-35B3-A2980C1D0429}"/>
              </a:ext>
            </a:extLst>
          </p:cNvPr>
          <p:cNvSpPr txBox="1"/>
          <p:nvPr/>
        </p:nvSpPr>
        <p:spPr>
          <a:xfrm>
            <a:off x="6418729" y="2109693"/>
            <a:ext cx="1394997"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Vulnerability</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01656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30</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31</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32</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33</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34</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35</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36</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37</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38</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39</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CIA Triad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For Confidential Computing</a:t>
            </a:r>
            <a:endParaRPr lang="en-US" dirty="0">
              <a:latin typeface="FAUSans Office" panose="020B0504010101010104" pitchFamily="34" charset="77"/>
              <a:cs typeface="FAUSans Office" panose="020B0504010101010104" pitchFamily="34" charset="77"/>
            </a:endParaRPr>
          </a:p>
        </p:txBody>
      </p:sp>
      <p:sp>
        <p:nvSpPr>
          <p:cNvPr id="45" name="Freihandform 44">
            <a:extLst>
              <a:ext uri="{FF2B5EF4-FFF2-40B4-BE49-F238E27FC236}">
                <a16:creationId xmlns:a16="http://schemas.microsoft.com/office/drawing/2014/main" id="{D51C15CF-2027-FC91-42B0-9B783983B409}"/>
              </a:ext>
            </a:extLst>
          </p:cNvPr>
          <p:cNvSpPr/>
          <p:nvPr/>
        </p:nvSpPr>
        <p:spPr>
          <a:xfrm>
            <a:off x="4387426" y="14036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dirty="0"/>
              <a:t>Data</a:t>
            </a:r>
            <a:r>
              <a:rPr lang="de-DE" sz="2700" b="1" dirty="0"/>
              <a:t> </a:t>
            </a:r>
            <a:r>
              <a:rPr lang="de-DE" sz="2700" b="1" kern="1200" dirty="0" err="1"/>
              <a:t>C</a:t>
            </a:r>
            <a:r>
              <a:rPr lang="de-DE" sz="2700" kern="1200" dirty="0" err="1"/>
              <a:t>onfidentiality</a:t>
            </a:r>
            <a:endParaRPr lang="de-DE" sz="2700" kern="1200" dirty="0"/>
          </a:p>
        </p:txBody>
      </p:sp>
      <p:sp>
        <p:nvSpPr>
          <p:cNvPr id="46" name="Freihandform 45">
            <a:extLst>
              <a:ext uri="{FF2B5EF4-FFF2-40B4-BE49-F238E27FC236}">
                <a16:creationId xmlns:a16="http://schemas.microsoft.com/office/drawing/2014/main" id="{083D03EC-44C6-7FEB-5508-52BD3F5CE990}"/>
              </a:ext>
            </a:extLst>
          </p:cNvPr>
          <p:cNvSpPr/>
          <p:nvPr/>
        </p:nvSpPr>
        <p:spPr>
          <a:xfrm>
            <a:off x="5479913" y="32959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47" name="Freihandform 46">
            <a:extLst>
              <a:ext uri="{FF2B5EF4-FFF2-40B4-BE49-F238E27FC236}">
                <a16:creationId xmlns:a16="http://schemas.microsoft.com/office/drawing/2014/main" id="{C83F900E-8744-7131-392D-1DDB206EECE6}"/>
              </a:ext>
            </a:extLst>
          </p:cNvPr>
          <p:cNvSpPr/>
          <p:nvPr/>
        </p:nvSpPr>
        <p:spPr>
          <a:xfrm>
            <a:off x="3294938" y="32959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sp>
        <p:nvSpPr>
          <p:cNvPr id="48" name="Freihandform 47">
            <a:extLst>
              <a:ext uri="{FF2B5EF4-FFF2-40B4-BE49-F238E27FC236}">
                <a16:creationId xmlns:a16="http://schemas.microsoft.com/office/drawing/2014/main" id="{5E288259-5E59-0754-4F8C-A5ED3ADCD9C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49" name="Freihandform 48">
            <a:extLst>
              <a:ext uri="{FF2B5EF4-FFF2-40B4-BE49-F238E27FC236}">
                <a16:creationId xmlns:a16="http://schemas.microsoft.com/office/drawing/2014/main" id="{73A6B222-BC9A-F210-BEA9-5528B9D4B3F2}"/>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0" name="Freihandform 49">
            <a:extLst>
              <a:ext uri="{FF2B5EF4-FFF2-40B4-BE49-F238E27FC236}">
                <a16:creationId xmlns:a16="http://schemas.microsoft.com/office/drawing/2014/main" id="{0524F5F8-9AD4-C1C1-CC64-10B5EB36186D}"/>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1" name="Freihandform 50">
            <a:extLst>
              <a:ext uri="{FF2B5EF4-FFF2-40B4-BE49-F238E27FC236}">
                <a16:creationId xmlns:a16="http://schemas.microsoft.com/office/drawing/2014/main" id="{CC6B3130-18DE-640A-C8DC-72D29DEB8725}"/>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2" name="Textfeld 51">
            <a:extLst>
              <a:ext uri="{FF2B5EF4-FFF2-40B4-BE49-F238E27FC236}">
                <a16:creationId xmlns:a16="http://schemas.microsoft.com/office/drawing/2014/main" id="{E205D9F9-8908-B94D-0C8C-E1F089EE92BF}"/>
              </a:ext>
            </a:extLst>
          </p:cNvPr>
          <p:cNvSpPr txBox="1"/>
          <p:nvPr/>
        </p:nvSpPr>
        <p:spPr>
          <a:xfrm>
            <a:off x="7581418" y="2224877"/>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53" name="Textfeld 52">
            <a:extLst>
              <a:ext uri="{FF2B5EF4-FFF2-40B4-BE49-F238E27FC236}">
                <a16:creationId xmlns:a16="http://schemas.microsoft.com/office/drawing/2014/main" id="{999A081B-67C4-80C8-68AA-CBD93F8B1421}"/>
              </a:ext>
            </a:extLst>
          </p:cNvPr>
          <p:cNvSpPr txBox="1"/>
          <p:nvPr/>
        </p:nvSpPr>
        <p:spPr>
          <a:xfrm>
            <a:off x="8719772" y="4674890"/>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Textfeld 53">
            <a:extLst>
              <a:ext uri="{FF2B5EF4-FFF2-40B4-BE49-F238E27FC236}">
                <a16:creationId xmlns:a16="http://schemas.microsoft.com/office/drawing/2014/main" id="{3F180A73-7DA7-52A4-0861-08FD65F2B6EE}"/>
              </a:ext>
            </a:extLst>
          </p:cNvPr>
          <p:cNvSpPr txBox="1"/>
          <p:nvPr/>
        </p:nvSpPr>
        <p:spPr>
          <a:xfrm>
            <a:off x="405855" y="4673485"/>
            <a:ext cx="2455800"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err="1">
                <a:solidFill>
                  <a:prstClr val="black"/>
                </a:solidFill>
                <a:latin typeface="Arial"/>
              </a:rPr>
              <a:t>Protectionfrom</a:t>
            </a:r>
            <a:r>
              <a:rPr lang="de-DE" sz="1600" dirty="0">
                <a:solidFill>
                  <a:prstClr val="black"/>
                </a:solidFill>
                <a:latin typeface="Arial"/>
              </a:rPr>
              <a:t> </a:t>
            </a:r>
            <a:r>
              <a:rPr lang="de-DE" sz="1600" dirty="0" err="1">
                <a:solidFill>
                  <a:prstClr val="black"/>
                </a:solidFill>
                <a:latin typeface="Arial"/>
              </a:rPr>
              <a:t>changes</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61" name="Textfeld 60">
            <a:extLst>
              <a:ext uri="{FF2B5EF4-FFF2-40B4-BE49-F238E27FC236}">
                <a16:creationId xmlns:a16="http://schemas.microsoft.com/office/drawing/2014/main" id="{825DE78A-6CB7-E871-81D5-E254814F8559}"/>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Tree>
    <p:extLst>
      <p:ext uri="{BB962C8B-B14F-4D97-AF65-F5344CB8AC3E}">
        <p14:creationId xmlns:p14="http://schemas.microsoft.com/office/powerpoint/2010/main" val="131335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3" grpId="0"/>
      <p:bldP spid="54" grpId="0"/>
      <p:bldP spid="6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40</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41</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Overview</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B29F441D-02C9-CE9A-D533-60104A18AC20}"/>
              </a:ext>
            </a:extLst>
          </p:cNvPr>
          <p:cNvSpPr txBox="1"/>
          <p:nvPr/>
        </p:nvSpPr>
        <p:spPr>
          <a:xfrm>
            <a:off x="824635" y="2217270"/>
            <a:ext cx="2428550" cy="2282035"/>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CCF</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Nimble</a:t>
            </a:r>
            <a:endParaRPr lang="de-DE" sz="20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a:ln>
                  <a:noFill/>
                </a:ln>
                <a:solidFill>
                  <a:prstClr val="black"/>
                </a:solidFill>
                <a:effectLst/>
                <a:uLnTx/>
                <a:uFillTx/>
                <a:latin typeface="Arial"/>
                <a:ea typeface="+mn-ea"/>
                <a:cs typeface="+mn-cs"/>
              </a:rPr>
              <a:t>Rollback </a:t>
            </a:r>
            <a:r>
              <a:rPr kumimoji="0" lang="de-DE" sz="2000" b="0" i="0" u="none" strike="noStrike" kern="1200" cap="none" spc="0" normalizeH="0" baseline="0" noProof="0" dirty="0" err="1">
                <a:ln>
                  <a:noFill/>
                </a:ln>
                <a:solidFill>
                  <a:prstClr val="black"/>
                </a:solidFill>
                <a:effectLst/>
                <a:uLnTx/>
                <a:uFillTx/>
                <a:latin typeface="Arial"/>
                <a:ea typeface="+mn-ea"/>
                <a:cs typeface="+mn-cs"/>
              </a:rPr>
              <a:t>Detection</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2000" dirty="0" err="1">
                <a:solidFill>
                  <a:prstClr val="black"/>
                </a:solidFill>
                <a:latin typeface="Arial"/>
              </a:rPr>
              <a:t>Comparison</a:t>
            </a:r>
            <a:endParaRPr lang="de-DE" sz="20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2000" b="0" i="0" u="none" strike="noStrike" kern="1200" cap="none" spc="0" normalizeH="0" baseline="0" noProof="0" dirty="0" err="1">
                <a:ln>
                  <a:noFill/>
                </a:ln>
                <a:solidFill>
                  <a:prstClr val="black"/>
                </a:solidFill>
                <a:effectLst/>
                <a:uLnTx/>
                <a:uFillTx/>
                <a:latin typeface="Arial"/>
                <a:ea typeface="+mn-ea"/>
                <a:cs typeface="+mn-cs"/>
              </a:rPr>
              <a:t>Conclusion</a:t>
            </a:r>
            <a:endParaRPr kumimoji="0" lang="de-DE" sz="2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14609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51667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Structure</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71688CE1-0465-1450-5050-F3651F10EAD2}"/>
              </a:ext>
            </a:extLst>
          </p:cNvPr>
          <p:cNvSpPr/>
          <p:nvPr/>
        </p:nvSpPr>
        <p:spPr>
          <a:xfrm>
            <a:off x="5255288" y="2181319"/>
            <a:ext cx="407672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8" name="Rechteck 7">
            <a:extLst>
              <a:ext uri="{FF2B5EF4-FFF2-40B4-BE49-F238E27FC236}">
                <a16:creationId xmlns:a16="http://schemas.microsoft.com/office/drawing/2014/main" id="{675C8283-6BDC-7FDA-6054-18F70340AF8C}"/>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9" name="Rechteck 8">
            <a:extLst>
              <a:ext uri="{FF2B5EF4-FFF2-40B4-BE49-F238E27FC236}">
                <a16:creationId xmlns:a16="http://schemas.microsoft.com/office/drawing/2014/main" id="{833B928E-5BBA-7A44-0899-1FC3CAFA9935}"/>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13" name="Rechteck 12">
            <a:extLst>
              <a:ext uri="{FF2B5EF4-FFF2-40B4-BE49-F238E27FC236}">
                <a16:creationId xmlns:a16="http://schemas.microsoft.com/office/drawing/2014/main" id="{24B3C547-4A56-2748-81A4-60280AB8DB80}"/>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4" name="Rechteck 13">
            <a:extLst>
              <a:ext uri="{FF2B5EF4-FFF2-40B4-BE49-F238E27FC236}">
                <a16:creationId xmlns:a16="http://schemas.microsoft.com/office/drawing/2014/main" id="{FD4C13A6-F875-275C-CEC2-57E8F501F9FC}"/>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5" name="Rechteck 14">
            <a:extLst>
              <a:ext uri="{FF2B5EF4-FFF2-40B4-BE49-F238E27FC236}">
                <a16:creationId xmlns:a16="http://schemas.microsoft.com/office/drawing/2014/main" id="{99F37BB1-27C1-2C46-8996-D640FA4AFBE1}"/>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8" name="Rechteck 17">
            <a:extLst>
              <a:ext uri="{FF2B5EF4-FFF2-40B4-BE49-F238E27FC236}">
                <a16:creationId xmlns:a16="http://schemas.microsoft.com/office/drawing/2014/main" id="{3EE65C3A-09AE-DBC6-107D-360C9ACEE152}"/>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21" name="Rechteck 20">
            <a:extLst>
              <a:ext uri="{FF2B5EF4-FFF2-40B4-BE49-F238E27FC236}">
                <a16:creationId xmlns:a16="http://schemas.microsoft.com/office/drawing/2014/main" id="{FEA153DC-4417-356F-8292-3161AC40DE2C}"/>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23" name="Gerade Verbindung mit Pfeil 22">
            <a:extLst>
              <a:ext uri="{FF2B5EF4-FFF2-40B4-BE49-F238E27FC236}">
                <a16:creationId xmlns:a16="http://schemas.microsoft.com/office/drawing/2014/main" id="{2886640F-F6CC-48D6-1518-205F2A2AAF33}"/>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56142B8-1B51-491C-9D4E-193F99FC81DE}"/>
              </a:ext>
            </a:extLst>
          </p:cNvPr>
          <p:cNvCxnSpPr>
            <a:stCxn id="9"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C6EF10A8-3519-8BE4-2A54-83343CC29435}"/>
              </a:ext>
            </a:extLst>
          </p:cNvPr>
          <p:cNvCxnSpPr>
            <a:stCxn id="13"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9C43D5CA-9CB4-58A2-FC20-AE3EA5E27198}"/>
              </a:ext>
            </a:extLst>
          </p:cNvPr>
          <p:cNvCxnSpPr>
            <a:stCxn id="14"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51C9D9B-FE0D-55D0-C40F-EA4FE2EEBE69}"/>
              </a:ext>
            </a:extLst>
          </p:cNvPr>
          <p:cNvCxnSpPr>
            <a:stCxn id="8" idx="2"/>
            <a:endCxn id="9"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766876BE-D167-78C4-D51F-D6953686D8B9}"/>
              </a:ext>
            </a:extLst>
          </p:cNvPr>
          <p:cNvCxnSpPr>
            <a:stCxn id="13" idx="3"/>
            <a:endCxn id="15"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4678BCC-8A7D-D813-204A-4D29127C471B}"/>
              </a:ext>
            </a:extLst>
          </p:cNvPr>
          <p:cNvCxnSpPr>
            <a:stCxn id="15" idx="2"/>
            <a:endCxn id="18"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4173756B-3CDB-A44B-2A52-B020DF11DC5D}"/>
              </a:ext>
            </a:extLst>
          </p:cNvPr>
          <p:cNvCxnSpPr>
            <a:stCxn id="18"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B4CA81D9-AB73-922E-92C5-2AAE79926A61}"/>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63" name="Textfeld 62">
            <a:extLst>
              <a:ext uri="{FF2B5EF4-FFF2-40B4-BE49-F238E27FC236}">
                <a16:creationId xmlns:a16="http://schemas.microsoft.com/office/drawing/2014/main" id="{F55ED91E-CDA0-7700-2D7E-5B434D560E0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277227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18" grpId="0" animBg="1"/>
      <p:bldP spid="21" grpId="0" animBg="1"/>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1" name="Abgerundetes Rechteck 60">
            <a:extLst>
              <a:ext uri="{FF2B5EF4-FFF2-40B4-BE49-F238E27FC236}">
                <a16:creationId xmlns:a16="http://schemas.microsoft.com/office/drawing/2014/main" id="{6C0D64F6-721E-549D-5D60-37484E49F56E}"/>
              </a:ext>
            </a:extLst>
          </p:cNvPr>
          <p:cNvSpPr/>
          <p:nvPr/>
        </p:nvSpPr>
        <p:spPr>
          <a:xfrm>
            <a:off x="7146941" y="488505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a:t>
            </a:r>
            <a:r>
              <a:rPr kumimoji="0" lang="de-DE" sz="1600" b="0" i="0" u="none" strike="noStrike" kern="1200" cap="none" spc="0" normalizeH="0" baseline="0" noProof="0" dirty="0">
                <a:ln>
                  <a:noFill/>
                </a:ln>
                <a:solidFill>
                  <a:schemeClr val="tx1"/>
                </a:solidFill>
                <a:effectLst/>
                <a:uLnTx/>
                <a:uFillTx/>
                <a:latin typeface="Arial"/>
                <a:ea typeface="+mn-ea"/>
                <a:cs typeface="+mn-cs"/>
              </a:rPr>
              <a:t>5)</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6" name="Abgerundetes Rechteck 65">
            <a:extLst>
              <a:ext uri="{FF2B5EF4-FFF2-40B4-BE49-F238E27FC236}">
                <a16:creationId xmlns:a16="http://schemas.microsoft.com/office/drawing/2014/main" id="{EE49B015-B684-B285-BB6C-D2419AB02A66}"/>
              </a:ext>
            </a:extLst>
          </p:cNvPr>
          <p:cNvSpPr/>
          <p:nvPr/>
        </p:nvSpPr>
        <p:spPr>
          <a:xfrm>
            <a:off x="8736312"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6</a:t>
            </a:r>
          </a:p>
        </p:txBody>
      </p:sp>
      <p:sp>
        <p:nvSpPr>
          <p:cNvPr id="68" name="Abgerundetes Rechteck 67">
            <a:extLst>
              <a:ext uri="{FF2B5EF4-FFF2-40B4-BE49-F238E27FC236}">
                <a16:creationId xmlns:a16="http://schemas.microsoft.com/office/drawing/2014/main" id="{762401C8-EE21-D184-D044-F1002A38119C}"/>
              </a:ext>
            </a:extLst>
          </p:cNvPr>
          <p:cNvSpPr/>
          <p:nvPr/>
        </p:nvSpPr>
        <p:spPr>
          <a:xfrm>
            <a:off x="7950848" y="3578403"/>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H(5,6)</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H(1,2,3,4)</a:t>
            </a:r>
          </a:p>
        </p:txBody>
      </p:sp>
      <p:sp>
        <p:nvSpPr>
          <p:cNvPr id="70" name="Abgerundetes Rechteck 69">
            <a:extLst>
              <a:ext uri="{FF2B5EF4-FFF2-40B4-BE49-F238E27FC236}">
                <a16:creationId xmlns:a16="http://schemas.microsoft.com/office/drawing/2014/main" id="{113B0E33-B408-038F-A871-5667E80174FD}"/>
              </a:ext>
            </a:extLst>
          </p:cNvPr>
          <p:cNvSpPr/>
          <p:nvPr/>
        </p:nvSpPr>
        <p:spPr>
          <a:xfrm>
            <a:off x="10451433"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7</a:t>
            </a:r>
          </a:p>
        </p:txBody>
      </p:sp>
      <p:sp>
        <p:nvSpPr>
          <p:cNvPr id="71" name="Abgerundetes Rechteck 70">
            <a:extLst>
              <a:ext uri="{FF2B5EF4-FFF2-40B4-BE49-F238E27FC236}">
                <a16:creationId xmlns:a16="http://schemas.microsoft.com/office/drawing/2014/main" id="{28A252CE-BC15-1154-1B36-D188CB164212}"/>
              </a:ext>
            </a:extLst>
          </p:cNvPr>
          <p:cNvSpPr/>
          <p:nvPr/>
        </p:nvSpPr>
        <p:spPr>
          <a:xfrm>
            <a:off x="886052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H(6)</a:t>
            </a:r>
          </a:p>
        </p:txBody>
      </p:sp>
      <p:sp>
        <p:nvSpPr>
          <p:cNvPr id="73" name="Abgerundetes Rechteck 72">
            <a:extLst>
              <a:ext uri="{FF2B5EF4-FFF2-40B4-BE49-F238E27FC236}">
                <a16:creationId xmlns:a16="http://schemas.microsoft.com/office/drawing/2014/main" id="{1D90D12C-2EAF-8F23-6C4B-1EB8E2F68947}"/>
              </a:ext>
            </a:extLst>
          </p:cNvPr>
          <p:cNvSpPr/>
          <p:nvPr/>
        </p:nvSpPr>
        <p:spPr>
          <a:xfrm>
            <a:off x="5661078" y="1382018"/>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73705F6C-D286-FEAA-944C-6A639CA7804A}"/>
              </a:ext>
            </a:extLst>
          </p:cNvPr>
          <p:cNvCxnSpPr>
            <a:cxnSpLocks/>
            <a:stCxn id="61" idx="0"/>
            <a:endCxn id="68" idx="2"/>
          </p:cNvCxnSpPr>
          <p:nvPr/>
        </p:nvCxnSpPr>
        <p:spPr>
          <a:xfrm flipV="1">
            <a:off x="7836701" y="4177677"/>
            <a:ext cx="803907" cy="7073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ACF191EF-FFFD-0ABD-2C16-7ABCB87B851F}"/>
              </a:ext>
            </a:extLst>
          </p:cNvPr>
          <p:cNvCxnSpPr>
            <a:cxnSpLocks/>
            <a:stCxn id="71" idx="0"/>
            <a:endCxn id="68" idx="2"/>
          </p:cNvCxnSpPr>
          <p:nvPr/>
        </p:nvCxnSpPr>
        <p:spPr>
          <a:xfrm flipH="1" flipV="1">
            <a:off x="8640608" y="4177677"/>
            <a:ext cx="909680" cy="701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CE9B2DC2-C432-8BDE-D9EA-21869B4DBF2A}"/>
              </a:ext>
            </a:extLst>
          </p:cNvPr>
          <p:cNvCxnSpPr>
            <a:cxnSpLocks/>
            <a:stCxn id="69" idx="0"/>
            <a:endCxn id="73" idx="2"/>
          </p:cNvCxnSpPr>
          <p:nvPr/>
        </p:nvCxnSpPr>
        <p:spPr>
          <a:xfrm flipV="1">
            <a:off x="3728129" y="1981292"/>
            <a:ext cx="2622709" cy="463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CEB13996-28CC-C99F-D3D6-3B5E9D0D3EA6}"/>
              </a:ext>
            </a:extLst>
          </p:cNvPr>
          <p:cNvCxnSpPr>
            <a:cxnSpLocks/>
            <a:stCxn id="68" idx="0"/>
            <a:endCxn id="73" idx="2"/>
          </p:cNvCxnSpPr>
          <p:nvPr/>
        </p:nvCxnSpPr>
        <p:spPr>
          <a:xfrm flipH="1" flipV="1">
            <a:off x="6350838" y="1981292"/>
            <a:ext cx="2289770" cy="1597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Gerade Verbindung mit Pfeil 195">
            <a:extLst>
              <a:ext uri="{FF2B5EF4-FFF2-40B4-BE49-F238E27FC236}">
                <a16:creationId xmlns:a16="http://schemas.microsoft.com/office/drawing/2014/main" id="{A025C723-1622-EC51-F969-8ABDF61F66D7}"/>
              </a:ext>
            </a:extLst>
          </p:cNvPr>
          <p:cNvCxnSpPr>
            <a:stCxn id="65" idx="0"/>
            <a:endCxn id="61" idx="2"/>
          </p:cNvCxnSpPr>
          <p:nvPr/>
        </p:nvCxnSpPr>
        <p:spPr>
          <a:xfrm flipH="1" flipV="1">
            <a:off x="7836701" y="5484324"/>
            <a:ext cx="1" cy="413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Gerade Verbindung mit Pfeil 197">
            <a:extLst>
              <a:ext uri="{FF2B5EF4-FFF2-40B4-BE49-F238E27FC236}">
                <a16:creationId xmlns:a16="http://schemas.microsoft.com/office/drawing/2014/main" id="{A4132E08-506E-DF15-6152-133CB23025C0}"/>
              </a:ext>
            </a:extLst>
          </p:cNvPr>
          <p:cNvCxnSpPr>
            <a:stCxn id="66" idx="0"/>
            <a:endCxn id="71" idx="2"/>
          </p:cNvCxnSpPr>
          <p:nvPr/>
        </p:nvCxnSpPr>
        <p:spPr>
          <a:xfrm flipH="1" flipV="1">
            <a:off x="9550288" y="5478804"/>
            <a:ext cx="1535"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Gewinkelte Verbindung 219">
            <a:extLst>
              <a:ext uri="{FF2B5EF4-FFF2-40B4-BE49-F238E27FC236}">
                <a16:creationId xmlns:a16="http://schemas.microsoft.com/office/drawing/2014/main" id="{33963C40-DAC3-5812-0643-CC2463C4D424}"/>
              </a:ext>
            </a:extLst>
          </p:cNvPr>
          <p:cNvCxnSpPr>
            <a:stCxn id="73" idx="3"/>
            <a:endCxn id="70" idx="0"/>
          </p:cNvCxnSpPr>
          <p:nvPr/>
        </p:nvCxnSpPr>
        <p:spPr>
          <a:xfrm>
            <a:off x="7040597" y="1681655"/>
            <a:ext cx="4226347" cy="4215875"/>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4" grpId="0" animBg="1"/>
      <p:bldP spid="36" grpId="0" animBg="1"/>
      <p:bldP spid="49" grpId="0" animBg="1"/>
      <p:bldP spid="60" grpId="0" animBg="1"/>
      <p:bldP spid="61" grpId="0" animBg="1"/>
      <p:bldP spid="68" grpId="0" animBg="1"/>
      <p:bldP spid="69" grpId="0" animBg="1"/>
      <p:bldP spid="70" grpId="0" animBg="1"/>
      <p:bldP spid="71"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25.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4445F37-8D7F-777F-3ECB-8A5D2CC0F487}"/>
              </a:ext>
            </a:extLst>
          </p:cNvPr>
          <p:cNvSpPr txBox="1"/>
          <p:nvPr/>
        </p:nvSpPr>
        <p:spPr>
          <a:xfrm>
            <a:off x="806824" y="1918447"/>
            <a:ext cx="2556790" cy="674544"/>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Handled</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as</a:t>
            </a:r>
            <a:r>
              <a:rPr kumimoji="0" lang="de-DE" sz="1600" b="0" i="0" u="none" strike="noStrike" kern="1200" cap="none" spc="0" normalizeH="0" baseline="0" noProof="0" dirty="0">
                <a:ln>
                  <a:noFill/>
                </a:ln>
                <a:solidFill>
                  <a:prstClr val="black"/>
                </a:solidFill>
                <a:effectLst/>
                <a:uLnTx/>
                <a:uFillTx/>
                <a:latin typeface="Arial"/>
                <a:ea typeface="+mn-ea"/>
                <a:cs typeface="+mn-cs"/>
              </a:rPr>
              <a:t> a </a:t>
            </a:r>
            <a:r>
              <a:rPr kumimoji="0" lang="de-DE" sz="1600" b="0" i="0" u="none" strike="noStrike" kern="1200" cap="none" spc="0" normalizeH="0" baseline="0" noProof="0" dirty="0" err="1">
                <a:ln>
                  <a:noFill/>
                </a:ln>
                <a:solidFill>
                  <a:prstClr val="black"/>
                </a:solidFill>
                <a:effectLst/>
                <a:uLnTx/>
                <a:uFillTx/>
                <a:latin typeface="Arial"/>
                <a:ea typeface="+mn-ea"/>
                <a:cs typeface="+mn-cs"/>
              </a:rPr>
              <a:t>transaction</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a:solidFill>
                  <a:prstClr val="black"/>
                </a:solidFill>
                <a:latin typeface="Arial"/>
              </a:rPr>
              <a:t>Can </a:t>
            </a:r>
            <a:r>
              <a:rPr lang="de-DE" sz="1600" dirty="0" err="1">
                <a:solidFill>
                  <a:prstClr val="black"/>
                </a:solidFill>
                <a:latin typeface="Arial"/>
              </a:rPr>
              <a:t>be</a:t>
            </a:r>
            <a:r>
              <a:rPr lang="de-DE" sz="1600" dirty="0">
                <a:solidFill>
                  <a:prstClr val="black"/>
                </a:solidFill>
                <a:latin typeface="Arial"/>
              </a:rPr>
              <a:t> </a:t>
            </a:r>
            <a:r>
              <a:rPr lang="de-DE" sz="1600" dirty="0" err="1">
                <a:solidFill>
                  <a:prstClr val="black"/>
                </a:solidFill>
                <a:latin typeface="Arial"/>
              </a:rPr>
              <a:t>rolled</a:t>
            </a:r>
            <a:r>
              <a:rPr lang="de-DE" sz="1600" dirty="0">
                <a:solidFill>
                  <a:prstClr val="black"/>
                </a:solidFill>
                <a:latin typeface="Arial"/>
              </a:rPr>
              <a:t> back</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56266907"/>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1936</Words>
  <Application>Microsoft Macintosh PowerPoint</Application>
  <PresentationFormat>Breitbild</PresentationFormat>
  <Paragraphs>504</Paragraphs>
  <Slides>42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42</vt:i4>
      </vt:variant>
    </vt:vector>
  </HeadingPairs>
  <TitlesOfParts>
    <vt:vector size="47" baseType="lpstr">
      <vt:lpstr>Arial</vt:lpstr>
      <vt:lpstr>Calibri</vt:lpstr>
      <vt:lpstr>FAUSans Office</vt:lpstr>
      <vt:lpstr>Symbol</vt:lpstr>
      <vt:lpstr>FAU - Technische Fakultät</vt:lpstr>
      <vt:lpstr>Confidential Cloud Services</vt:lpstr>
      <vt:lpstr>PowerPoint-Präsentation</vt:lpstr>
      <vt:lpstr>Storing Data In The Cloud</vt:lpstr>
      <vt:lpstr>CIA Triad</vt:lpstr>
      <vt:lpstr>Overview</vt:lpstr>
      <vt:lpstr>CCF</vt:lpstr>
      <vt:lpstr>CCF</vt:lpstr>
      <vt:lpstr>CCF</vt:lpstr>
      <vt:lpstr>CCF</vt:lpstr>
      <vt:lpstr>Nimble</vt:lpstr>
      <vt:lpstr>Nimble</vt:lpstr>
      <vt:lpstr>Nimble</vt:lpstr>
      <vt:lpstr>Rollback Protection</vt:lpstr>
      <vt:lpstr>Conclusion</vt:lpstr>
      <vt:lpstr>Agenda</vt:lpstr>
      <vt:lpstr>Agenda | mit Bild</vt:lpstr>
      <vt:lpstr>CIA Triad</vt:lpstr>
      <vt:lpstr>Kapiteltrenner Mehrzeilig möglich</vt:lpstr>
      <vt:lpstr>Textfolie</vt:lpstr>
      <vt:lpstr>Textfolie | zweispaltig</vt:lpstr>
      <vt:lpstr>Textfolie | dreispaltig</vt:lpstr>
      <vt:lpstr>CCF</vt:lpstr>
      <vt:lpstr>CCF</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179</cp:revision>
  <cp:lastPrinted>2024-06-16T14:22:02Z</cp:lastPrinted>
  <dcterms:created xsi:type="dcterms:W3CDTF">2021-11-18T07:49:57Z</dcterms:created>
  <dcterms:modified xsi:type="dcterms:W3CDTF">2024-06-27T15:00:03Z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