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7"/>
  </p:notesMasterIdLst>
  <p:handoutMasterIdLst>
    <p:handoutMasterId r:id="rId48"/>
  </p:handoutMasterIdLst>
  <p:sldIdLst>
    <p:sldId id="386" r:id="rId5"/>
    <p:sldId id="445" r:id="rId6"/>
    <p:sldId id="446" r:id="rId7"/>
    <p:sldId id="444" r:id="rId8"/>
    <p:sldId id="453" r:id="rId9"/>
    <p:sldId id="449" r:id="rId10"/>
    <p:sldId id="455" r:id="rId11"/>
    <p:sldId id="456" r:id="rId12"/>
    <p:sldId id="447" r:id="rId13"/>
    <p:sldId id="450" r:id="rId14"/>
    <p:sldId id="439" r:id="rId15"/>
    <p:sldId id="448" r:id="rId16"/>
    <p:sldId id="451" r:id="rId17"/>
    <p:sldId id="452" r:id="rId18"/>
    <p:sldId id="387" r:id="rId19"/>
    <p:sldId id="388" r:id="rId20"/>
    <p:sldId id="454" r:id="rId21"/>
    <p:sldId id="389" r:id="rId22"/>
    <p:sldId id="390" r:id="rId23"/>
    <p:sldId id="391" r:id="rId24"/>
    <p:sldId id="392" r:id="rId25"/>
    <p:sldId id="393" r:id="rId26"/>
    <p:sldId id="438" r:id="rId27"/>
    <p:sldId id="443" r:id="rId28"/>
    <p:sldId id="394" r:id="rId29"/>
    <p:sldId id="395" r:id="rId30"/>
    <p:sldId id="396" r:id="rId31"/>
    <p:sldId id="397" r:id="rId32"/>
    <p:sldId id="398" r:id="rId33"/>
    <p:sldId id="433" r:id="rId34"/>
    <p:sldId id="434" r:id="rId35"/>
    <p:sldId id="435" r:id="rId36"/>
    <p:sldId id="436" r:id="rId37"/>
    <p:sldId id="437" r:id="rId38"/>
    <p:sldId id="404" r:id="rId39"/>
    <p:sldId id="412" r:id="rId40"/>
    <p:sldId id="406" r:id="rId41"/>
    <p:sldId id="407" r:id="rId42"/>
    <p:sldId id="408" r:id="rId43"/>
    <p:sldId id="409" r:id="rId44"/>
    <p:sldId id="410" r:id="rId45"/>
    <p:sldId id="411"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9D9A"/>
    <a:srgbClr val="79AF88"/>
    <a:srgbClr val="EDA84A"/>
    <a:srgbClr val="909EAF"/>
    <a:srgbClr val="E96E4B"/>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autoAdjust="0"/>
    <p:restoredTop sz="94169" autoAdjust="0"/>
  </p:normalViewPr>
  <p:slideViewPr>
    <p:cSldViewPr snapToGrid="0" showGuides="1">
      <p:cViewPr>
        <p:scale>
          <a:sx n="143" d="100"/>
          <a:sy n="143" d="100"/>
        </p:scale>
        <p:origin x="680" y="368"/>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24.06.24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24.06.24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
        <p:nvSpPr>
          <p:cNvPr id="3" name="Textfeld 2">
            <a:extLst>
              <a:ext uri="{FF2B5EF4-FFF2-40B4-BE49-F238E27FC236}">
                <a16:creationId xmlns:a16="http://schemas.microsoft.com/office/drawing/2014/main" id="{1E045B8F-3E9F-2582-AA4B-1584A677342F}"/>
              </a:ext>
            </a:extLst>
          </p:cNvPr>
          <p:cNvSpPr txBox="1"/>
          <p:nvPr userDrawn="1"/>
        </p:nvSpPr>
        <p:spPr>
          <a:xfrm>
            <a:off x="516734" y="4591402"/>
            <a:ext cx="6913138" cy="650819"/>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0" i="0" u="none" strike="noStrike" kern="1200" cap="none" spc="0" normalizeH="0" baseline="0" noProof="0" dirty="0">
                <a:ln>
                  <a:noFill/>
                </a:ln>
                <a:solidFill>
                  <a:schemeClr val="tx1"/>
                </a:solidFill>
                <a:effectLst/>
                <a:uLnTx/>
                <a:uFillTx/>
                <a:latin typeface="Arial"/>
                <a:ea typeface="+mn-ea"/>
                <a:cs typeface="+mn-cs"/>
              </a:rPr>
              <a:t>Neele Peter</a:t>
            </a:r>
            <a:br>
              <a:rPr kumimoji="0" lang="de-DE" sz="2000" b="0" i="0" u="none" strike="noStrike" kern="1200" cap="none" spc="0" normalizeH="0" baseline="0" noProof="0" dirty="0">
                <a:ln>
                  <a:noFill/>
                </a:ln>
                <a:solidFill>
                  <a:schemeClr val="tx1"/>
                </a:solidFill>
                <a:effectLst/>
                <a:uLnTx/>
                <a:uFillTx/>
                <a:latin typeface="Arial"/>
                <a:ea typeface="+mn-ea"/>
                <a:cs typeface="+mn-cs"/>
              </a:rPr>
            </a:br>
            <a:r>
              <a:rPr kumimoji="0" lang="de-DE" sz="2000" b="0" i="0" u="none" strike="noStrike" kern="1200" cap="none" spc="0" normalizeH="0" baseline="0" noProof="0" dirty="0">
                <a:ln>
                  <a:noFill/>
                </a:ln>
                <a:solidFill>
                  <a:schemeClr val="tx1"/>
                </a:solidFill>
                <a:effectLst/>
                <a:uLnTx/>
                <a:uFillTx/>
                <a:latin typeface="Arial"/>
                <a:ea typeface="+mn-ea"/>
                <a:cs typeface="+mn-cs"/>
              </a:rPr>
              <a:t>Friedrich-Alexander-Universität Erlangen-Nürnberg</a:t>
            </a:r>
          </a:p>
        </p:txBody>
      </p:sp>
      <p:sp>
        <p:nvSpPr>
          <p:cNvPr id="4" name="Datumsplatzhalter 3">
            <a:extLst>
              <a:ext uri="{FF2B5EF4-FFF2-40B4-BE49-F238E27FC236}">
                <a16:creationId xmlns:a16="http://schemas.microsoft.com/office/drawing/2014/main" id="{23995BFB-08FB-3ABA-FC38-6CCC45BAC0C8}"/>
              </a:ext>
            </a:extLst>
          </p:cNvPr>
          <p:cNvSpPr>
            <a:spLocks noGrp="1"/>
          </p:cNvSpPr>
          <p:nvPr>
            <p:ph type="dt" sz="half" idx="12"/>
          </p:nvPr>
        </p:nvSpPr>
        <p:spPr>
          <a:xfrm>
            <a:off x="10699481" y="6634666"/>
            <a:ext cx="567463" cy="123111"/>
          </a:xfrm>
        </p:spPr>
        <p:txBody>
          <a:bodyPr/>
          <a:lstStyle/>
          <a:p>
            <a:r>
              <a:rPr lang="de-DE"/>
              <a:t>July 9, 2024</a:t>
            </a:r>
            <a:endParaRPr lang="de-DE" dirty="0"/>
          </a:p>
        </p:txBody>
      </p:sp>
      <p:sp>
        <p:nvSpPr>
          <p:cNvPr id="5" name="Fußzeilenplatzhalter 4">
            <a:extLst>
              <a:ext uri="{FF2B5EF4-FFF2-40B4-BE49-F238E27FC236}">
                <a16:creationId xmlns:a16="http://schemas.microsoft.com/office/drawing/2014/main" id="{FE925E6F-17CE-39D2-E46C-59FA4C1EE0EC}"/>
              </a:ext>
            </a:extLst>
          </p:cNvPr>
          <p:cNvSpPr>
            <a:spLocks noGrp="1"/>
          </p:cNvSpPr>
          <p:nvPr>
            <p:ph type="ftr" sz="quarter" idx="13"/>
          </p:nvPr>
        </p:nvSpPr>
        <p:spPr/>
        <p:txBody>
          <a:bodyPr/>
          <a:lstStyle/>
          <a:p>
            <a:r>
              <a:rPr lang="de-DE"/>
              <a:t>Technische Fakultät</a:t>
            </a:r>
            <a:endParaRPr lang="de-DE" dirty="0"/>
          </a:p>
        </p:txBody>
      </p:sp>
      <p:sp>
        <p:nvSpPr>
          <p:cNvPr id="6" name="Foliennummernplatzhalter 5">
            <a:extLst>
              <a:ext uri="{FF2B5EF4-FFF2-40B4-BE49-F238E27FC236}">
                <a16:creationId xmlns:a16="http://schemas.microsoft.com/office/drawing/2014/main" id="{F483D6CC-5265-9A86-2F99-5854C4AB4B86}"/>
              </a:ext>
            </a:extLst>
          </p:cNvPr>
          <p:cNvSpPr>
            <a:spLocks noGrp="1"/>
          </p:cNvSpPr>
          <p:nvPr>
            <p:ph type="sldNum" sz="quarter" idx="14"/>
          </p:nvPr>
        </p:nvSpPr>
        <p:spPr/>
        <p:txBody>
          <a:bodyPr/>
          <a:lstStyle/>
          <a:p>
            <a:fld id="{D949F9DF-37BD-4CD6-BF49-65BA579E1D7A}" type="slidenum">
              <a:rPr lang="de-DE" smtClean="0"/>
              <a:pPr/>
              <a:t>‹Nr.›</a:t>
            </a:fld>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r>
              <a:rPr lang="de-DE"/>
              <a:t>July 9, 2024</a:t>
            </a:r>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r>
              <a:rPr lang="de-DE"/>
              <a:t>July 9, 2024</a:t>
            </a:r>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b="0" dirty="0">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7808997" cy="868379"/>
          </a:xfrm>
        </p:spPr>
        <p:txBody>
          <a:bodyPr/>
          <a:lstStyle/>
          <a:p>
            <a:r>
              <a:rPr lang="de-DE" sz="5400" dirty="0" err="1"/>
              <a:t>Confidential</a:t>
            </a:r>
            <a:r>
              <a:rPr lang="de-DE" sz="5400" dirty="0"/>
              <a:t> Cloud Services</a:t>
            </a:r>
            <a:endParaRPr lang="de-DE" sz="5400" dirty="0">
              <a:latin typeface="FAUSans Office" panose="020B0504010101010104" pitchFamily="34" charset="77"/>
              <a:cs typeface="FAUSans Office" panose="020B0504010101010104" pitchFamily="34" charset="77"/>
            </a:endParaRPr>
          </a:p>
        </p:txBody>
      </p:sp>
      <p:sp>
        <p:nvSpPr>
          <p:cNvPr id="9" name="Textfeld 8">
            <a:extLst>
              <a:ext uri="{FF2B5EF4-FFF2-40B4-BE49-F238E27FC236}">
                <a16:creationId xmlns:a16="http://schemas.microsoft.com/office/drawing/2014/main" id="{12CF6E4A-BD5D-B786-BEC5-19294E06F4C4}"/>
              </a:ext>
            </a:extLst>
          </p:cNvPr>
          <p:cNvSpPr txBox="1"/>
          <p:nvPr/>
        </p:nvSpPr>
        <p:spPr>
          <a:xfrm>
            <a:off x="520163" y="4243387"/>
            <a:ext cx="6955430" cy="780983"/>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400" b="0" i="0" u="none" strike="noStrike" kern="1200" cap="none" spc="0" normalizeH="0" baseline="0" noProof="0" dirty="0">
                <a:ln>
                  <a:noFill/>
                </a:ln>
                <a:effectLst/>
                <a:uLnTx/>
                <a:uFillTx/>
                <a:latin typeface="Arial"/>
                <a:ea typeface="+mn-ea"/>
                <a:cs typeface="+mn-cs"/>
              </a:rPr>
              <a:t>Neele Peter</a:t>
            </a:r>
            <a:br>
              <a:rPr kumimoji="0" lang="de-DE" sz="2400" b="0" i="0" u="none" strike="noStrike" kern="1200" cap="none" spc="0" normalizeH="0" baseline="0" noProof="0" dirty="0">
                <a:ln>
                  <a:noFill/>
                </a:ln>
                <a:effectLst/>
                <a:uLnTx/>
                <a:uFillTx/>
                <a:latin typeface="Arial"/>
                <a:ea typeface="+mn-ea"/>
                <a:cs typeface="+mn-cs"/>
              </a:rPr>
            </a:br>
            <a:r>
              <a:rPr kumimoji="0" lang="de-DE" sz="2400" b="0" i="0" u="none" strike="noStrike" kern="1200" cap="none" spc="0" normalizeH="0" baseline="0" noProof="0" dirty="0">
                <a:ln>
                  <a:noFill/>
                </a:ln>
                <a:effectLst/>
                <a:uLnTx/>
                <a:uFillTx/>
                <a:latin typeface="Arial"/>
                <a:ea typeface="+mn-ea"/>
                <a:cs typeface="+mn-cs"/>
              </a:rPr>
              <a:t>Friedrich-Alexander-Universität Erlangen-Nürnberg</a:t>
            </a:r>
          </a:p>
        </p:txBody>
      </p:sp>
      <p:sp>
        <p:nvSpPr>
          <p:cNvPr id="11" name="Datumsplatzhalter 10">
            <a:extLst>
              <a:ext uri="{FF2B5EF4-FFF2-40B4-BE49-F238E27FC236}">
                <a16:creationId xmlns:a16="http://schemas.microsoft.com/office/drawing/2014/main" id="{5082382B-6FF0-C998-6AB0-E1949B5130FD}"/>
              </a:ext>
            </a:extLst>
          </p:cNvPr>
          <p:cNvSpPr>
            <a:spLocks noGrp="1"/>
          </p:cNvSpPr>
          <p:nvPr>
            <p:ph type="dt" sz="half" idx="12"/>
          </p:nvPr>
        </p:nvSpPr>
        <p:spPr/>
        <p:txBody>
          <a:bodyPr/>
          <a:lstStyle/>
          <a:p>
            <a:r>
              <a:rPr lang="de-DE"/>
              <a:t>July 9, 2024</a:t>
            </a:r>
            <a:endParaRPr lang="de-DE" dirty="0"/>
          </a:p>
        </p:txBody>
      </p:sp>
      <p:sp>
        <p:nvSpPr>
          <p:cNvPr id="12" name="Fußzeilenplatzhalter 11">
            <a:extLst>
              <a:ext uri="{FF2B5EF4-FFF2-40B4-BE49-F238E27FC236}">
                <a16:creationId xmlns:a16="http://schemas.microsoft.com/office/drawing/2014/main" id="{3252BE84-DF3A-7CA8-0835-C7281FA3D77E}"/>
              </a:ext>
            </a:extLst>
          </p:cNvPr>
          <p:cNvSpPr>
            <a:spLocks noGrp="1"/>
          </p:cNvSpPr>
          <p:nvPr>
            <p:ph type="ftr" sz="quarter" idx="13"/>
          </p:nvPr>
        </p:nvSpPr>
        <p:spPr/>
        <p:txBody>
          <a:bodyPr/>
          <a:lstStyle/>
          <a:p>
            <a:r>
              <a:rPr lang="de-DE"/>
              <a:t>Technische Fakultät</a:t>
            </a:r>
            <a:endParaRPr lang="de-DE" dirty="0"/>
          </a:p>
        </p:txBody>
      </p:sp>
      <p:sp>
        <p:nvSpPr>
          <p:cNvPr id="13" name="Foliennummernplatzhalter 12">
            <a:extLst>
              <a:ext uri="{FF2B5EF4-FFF2-40B4-BE49-F238E27FC236}">
                <a16:creationId xmlns:a16="http://schemas.microsoft.com/office/drawing/2014/main" id="{86CF74E5-3C91-198B-4800-9186B6BEDEA0}"/>
              </a:ext>
            </a:extLst>
          </p:cNvPr>
          <p:cNvSpPr>
            <a:spLocks noGrp="1"/>
          </p:cNvSpPr>
          <p:nvPr>
            <p:ph type="sldNum" sz="quarter" idx="14"/>
          </p:nvPr>
        </p:nvSpPr>
        <p:spPr/>
        <p:txBody>
          <a:bodyPr/>
          <a:lstStyle/>
          <a:p>
            <a:fld id="{D949F9DF-37BD-4CD6-BF49-65BA579E1D7A}" type="slidenum">
              <a:rPr lang="de-DE" smtClean="0"/>
              <a:pPr/>
              <a:t>1</a:t>
            </a:fld>
            <a:endParaRPr lang="de-DE"/>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10</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Rollback Detection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33469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11</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Structure</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1E1FE88E-E6B8-2CBD-E661-D08A41F77C9E}"/>
              </a:ext>
            </a:extLst>
          </p:cNvPr>
          <p:cNvSpPr/>
          <p:nvPr/>
        </p:nvSpPr>
        <p:spPr>
          <a:xfrm>
            <a:off x="7420127" y="1796028"/>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1" name="Rechteck 10">
            <a:extLst>
              <a:ext uri="{FF2B5EF4-FFF2-40B4-BE49-F238E27FC236}">
                <a16:creationId xmlns:a16="http://schemas.microsoft.com/office/drawing/2014/main" id="{850D17AB-4DE1-5FEF-DEDA-8F1AD3A9974B}"/>
              </a:ext>
            </a:extLst>
          </p:cNvPr>
          <p:cNvSpPr/>
          <p:nvPr/>
        </p:nvSpPr>
        <p:spPr>
          <a:xfrm>
            <a:off x="7538208" y="2122054"/>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6" name="Rechteck 15">
            <a:extLst>
              <a:ext uri="{FF2B5EF4-FFF2-40B4-BE49-F238E27FC236}">
                <a16:creationId xmlns:a16="http://schemas.microsoft.com/office/drawing/2014/main" id="{06489F71-BD91-8E39-30B2-DA3F893FA344}"/>
              </a:ext>
            </a:extLst>
          </p:cNvPr>
          <p:cNvSpPr/>
          <p:nvPr/>
        </p:nvSpPr>
        <p:spPr>
          <a:xfrm>
            <a:off x="7420127" y="3107528"/>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9" name="Rechteck 18">
            <a:extLst>
              <a:ext uri="{FF2B5EF4-FFF2-40B4-BE49-F238E27FC236}">
                <a16:creationId xmlns:a16="http://schemas.microsoft.com/office/drawing/2014/main" id="{5F7110E3-121D-17FB-95F7-C70563A3453B}"/>
              </a:ext>
            </a:extLst>
          </p:cNvPr>
          <p:cNvSpPr/>
          <p:nvPr/>
        </p:nvSpPr>
        <p:spPr>
          <a:xfrm>
            <a:off x="7538208" y="3433554"/>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3" name="Rechteck 32">
            <a:extLst>
              <a:ext uri="{FF2B5EF4-FFF2-40B4-BE49-F238E27FC236}">
                <a16:creationId xmlns:a16="http://schemas.microsoft.com/office/drawing/2014/main" id="{2C2E1227-D214-B423-4984-E84F2DDA7E89}"/>
              </a:ext>
            </a:extLst>
          </p:cNvPr>
          <p:cNvSpPr/>
          <p:nvPr/>
        </p:nvSpPr>
        <p:spPr>
          <a:xfrm>
            <a:off x="7420127" y="4569044"/>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34" name="Rechteck 33">
            <a:extLst>
              <a:ext uri="{FF2B5EF4-FFF2-40B4-BE49-F238E27FC236}">
                <a16:creationId xmlns:a16="http://schemas.microsoft.com/office/drawing/2014/main" id="{D3F093C7-2678-5F84-D516-5A2C75CB0062}"/>
              </a:ext>
            </a:extLst>
          </p:cNvPr>
          <p:cNvSpPr/>
          <p:nvPr/>
        </p:nvSpPr>
        <p:spPr>
          <a:xfrm>
            <a:off x="7538208" y="4895070"/>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5" name="Textfeld 34">
            <a:extLst>
              <a:ext uri="{FF2B5EF4-FFF2-40B4-BE49-F238E27FC236}">
                <a16:creationId xmlns:a16="http://schemas.microsoft.com/office/drawing/2014/main" id="{3A2AE040-8CE0-4C10-7E98-5835C6B6CFEB}"/>
              </a:ext>
            </a:extLst>
          </p:cNvPr>
          <p:cNvSpPr txBox="1"/>
          <p:nvPr/>
        </p:nvSpPr>
        <p:spPr>
          <a:xfrm rot="5400000">
            <a:off x="8176785" y="4275785"/>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36" name="Rechteck 35">
            <a:extLst>
              <a:ext uri="{FF2B5EF4-FFF2-40B4-BE49-F238E27FC236}">
                <a16:creationId xmlns:a16="http://schemas.microsoft.com/office/drawing/2014/main" id="{93CD3C51-C10D-3E38-0C8A-010E4455B028}"/>
              </a:ext>
            </a:extLst>
          </p:cNvPr>
          <p:cNvSpPr/>
          <p:nvPr/>
        </p:nvSpPr>
        <p:spPr>
          <a:xfrm>
            <a:off x="3714709" y="2382857"/>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38" name="Rechteck 37">
            <a:extLst>
              <a:ext uri="{FF2B5EF4-FFF2-40B4-BE49-F238E27FC236}">
                <a16:creationId xmlns:a16="http://schemas.microsoft.com/office/drawing/2014/main" id="{B9AE45EF-8C46-0342-484A-7B71C60CC669}"/>
              </a:ext>
            </a:extLst>
          </p:cNvPr>
          <p:cNvSpPr/>
          <p:nvPr/>
        </p:nvSpPr>
        <p:spPr>
          <a:xfrm>
            <a:off x="3714709" y="4076839"/>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Coordinators</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cxnSp>
        <p:nvCxnSpPr>
          <p:cNvPr id="66" name="Gerade Verbindung mit Pfeil 65">
            <a:extLst>
              <a:ext uri="{FF2B5EF4-FFF2-40B4-BE49-F238E27FC236}">
                <a16:creationId xmlns:a16="http://schemas.microsoft.com/office/drawing/2014/main" id="{FD2AED99-0DBF-7949-106E-79309F92500F}"/>
              </a:ext>
            </a:extLst>
          </p:cNvPr>
          <p:cNvCxnSpPr>
            <a:cxnSpLocks/>
            <a:stCxn id="36" idx="2"/>
            <a:endCxn id="38" idx="0"/>
          </p:cNvCxnSpPr>
          <p:nvPr/>
        </p:nvCxnSpPr>
        <p:spPr>
          <a:xfrm>
            <a:off x="4653173" y="3518638"/>
            <a:ext cx="0" cy="5582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19C0A5F3-2BA5-0BD1-442E-8AC73CD024C0}"/>
              </a:ext>
            </a:extLst>
          </p:cNvPr>
          <p:cNvCxnSpPr>
            <a:stCxn id="6" idx="1"/>
          </p:cNvCxnSpPr>
          <p:nvPr/>
        </p:nvCxnSpPr>
        <p:spPr>
          <a:xfrm flipH="1">
            <a:off x="5591636" y="2339865"/>
            <a:ext cx="1828491" cy="2229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7F05B10E-FF24-F6DE-E14D-F8FCE6387639}"/>
              </a:ext>
            </a:extLst>
          </p:cNvPr>
          <p:cNvCxnSpPr>
            <a:cxnSpLocks/>
            <a:stCxn id="16" idx="1"/>
          </p:cNvCxnSpPr>
          <p:nvPr/>
        </p:nvCxnSpPr>
        <p:spPr>
          <a:xfrm flipH="1">
            <a:off x="5591636" y="3651365"/>
            <a:ext cx="1828491" cy="1035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9188A544-7D01-6172-12EB-ED249C942A44}"/>
              </a:ext>
            </a:extLst>
          </p:cNvPr>
          <p:cNvCxnSpPr>
            <a:cxnSpLocks/>
          </p:cNvCxnSpPr>
          <p:nvPr/>
        </p:nvCxnSpPr>
        <p:spPr>
          <a:xfrm flipH="1" flipV="1">
            <a:off x="5591635" y="4758818"/>
            <a:ext cx="1828491" cy="3262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fik 27" descr="Benutzer mit einfarbiger Füllung">
            <a:extLst>
              <a:ext uri="{FF2B5EF4-FFF2-40B4-BE49-F238E27FC236}">
                <a16:creationId xmlns:a16="http://schemas.microsoft.com/office/drawing/2014/main" id="{DBA0663A-91EE-00A2-D3D7-5290A5E585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990" y="3269999"/>
            <a:ext cx="914400" cy="914400"/>
          </a:xfrm>
          <a:prstGeom prst="rect">
            <a:avLst/>
          </a:prstGeom>
        </p:spPr>
      </p:pic>
      <p:sp>
        <p:nvSpPr>
          <p:cNvPr id="29" name="Textfeld 28">
            <a:extLst>
              <a:ext uri="{FF2B5EF4-FFF2-40B4-BE49-F238E27FC236}">
                <a16:creationId xmlns:a16="http://schemas.microsoft.com/office/drawing/2014/main" id="{F4231BF6-B2CD-4AD7-8387-3E2FDFF38411}"/>
              </a:ext>
            </a:extLst>
          </p:cNvPr>
          <p:cNvSpPr txBox="1"/>
          <p:nvPr/>
        </p:nvSpPr>
        <p:spPr>
          <a:xfrm>
            <a:off x="815948" y="4059493"/>
            <a:ext cx="684483"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Clients</a:t>
            </a:r>
          </a:p>
        </p:txBody>
      </p:sp>
      <p:cxnSp>
        <p:nvCxnSpPr>
          <p:cNvPr id="41" name="Gerade Verbindung mit Pfeil 40">
            <a:extLst>
              <a:ext uri="{FF2B5EF4-FFF2-40B4-BE49-F238E27FC236}">
                <a16:creationId xmlns:a16="http://schemas.microsoft.com/office/drawing/2014/main" id="{22027532-B9D0-8CEC-64A6-7E8B3585B28B}"/>
              </a:ext>
            </a:extLst>
          </p:cNvPr>
          <p:cNvCxnSpPr>
            <a:endCxn id="38" idx="1"/>
          </p:cNvCxnSpPr>
          <p:nvPr/>
        </p:nvCxnSpPr>
        <p:spPr>
          <a:xfrm>
            <a:off x="1615390" y="3651365"/>
            <a:ext cx="2099319" cy="9933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9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33" grpId="0" animBg="1"/>
      <p:bldP spid="34" grpId="0" animBg="1"/>
      <p:bldP spid="35" grpId="0"/>
      <p:bldP spid="36"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Reconfiguration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66892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Rollback </a:t>
            </a:r>
            <a:r>
              <a:rPr lang="de-DE" dirty="0" err="1"/>
              <a:t>Protection</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Comparison</a:t>
            </a:r>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4969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Conclusion</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endParaRPr lang="en-US"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83872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15</a:t>
            </a:fld>
            <a:endParaRPr lang="de-DE">
              <a:latin typeface="FAUSans Office" panose="020B0504010101010104" pitchFamily="34" charset="77"/>
              <a:cs typeface="FAUSans Office" panose="020B0504010101010104" pitchFamily="34" charset="77"/>
            </a:endParaRP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latin typeface="FAUSans Office" panose="020B0504010101010104" pitchFamily="34" charset="77"/>
                <a:cs typeface="FAUSans Office" panose="020B0504010101010104" pitchFamily="34" charset="77"/>
              </a:rPr>
              <a:t>Agendapunkt</a:t>
            </a:r>
            <a:r>
              <a:rPr lang="de-DE" dirty="0">
                <a:latin typeface="FAUSans Office" panose="020B0504010101010104" pitchFamily="34" charset="77"/>
                <a:cs typeface="FAUSans Office" panose="020B0504010101010104" pitchFamily="34" charset="77"/>
              </a:rPr>
              <a:t> / Kapitelthema</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latin typeface="FAUSans Office" panose="020B0504010101010104" pitchFamily="34" charset="77"/>
                <a:cs typeface="FAUSans Office" panose="020B0504010101010104" pitchFamily="34" charset="77"/>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latin typeface="FAUSans Office" panose="020B0504010101010104" pitchFamily="34" charset="77"/>
                <a:cs typeface="FAUSans Office" panose="020B0504010101010104" pitchFamily="34" charset="77"/>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latin typeface="FAUSans Office" panose="020B0504010101010104" pitchFamily="34" charset="77"/>
                <a:cs typeface="FAUSans Office" panose="020B0504010101010104" pitchFamily="34" charset="77"/>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latin typeface="FAUSans Office" panose="020B0504010101010104" pitchFamily="34" charset="77"/>
                <a:cs typeface="FAUSans Office" panose="020B0504010101010104" pitchFamily="34" charset="77"/>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latin typeface="FAUSans Office" panose="020B0504010101010104" pitchFamily="34" charset="77"/>
                <a:cs typeface="FAUSans Office" panose="020B0504010101010104" pitchFamily="34" charset="77"/>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latin typeface="FAUSans Office" panose="020B0504010101010104" pitchFamily="34" charset="77"/>
                <a:cs typeface="FAUSans Office" panose="020B0504010101010104" pitchFamily="34" charset="77"/>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234835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16</a:t>
            </a:fld>
            <a:endParaRPr lang="de-DE">
              <a:latin typeface="FAUSans Office" panose="020B0504010101010104" pitchFamily="34" charset="77"/>
              <a:cs typeface="FAUSans Office" panose="020B0504010101010104" pitchFamily="34" charset="77"/>
            </a:endParaRPr>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latin typeface="FAUSans Office" panose="020B0504010101010104" pitchFamily="34" charset="77"/>
                <a:cs typeface="FAUSans Office" panose="020B0504010101010104" pitchFamily="34" charset="77"/>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latin typeface="FAUSans Office" panose="020B0504010101010104" pitchFamily="34" charset="77"/>
                <a:cs typeface="FAUSans Office" panose="020B0504010101010104" pitchFamily="34" charset="77"/>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latin typeface="FAUSans Office" panose="020B0504010101010104" pitchFamily="34" charset="77"/>
                <a:cs typeface="FAUSans Office" panose="020B0504010101010104" pitchFamily="34" charset="77"/>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latin typeface="FAUSans Office" panose="020B0504010101010104" pitchFamily="34" charset="77"/>
                <a:cs typeface="FAUSans Office" panose="020B0504010101010104" pitchFamily="34" charset="77"/>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latin typeface="FAUSans Office" panose="020B0504010101010104" pitchFamily="34" charset="77"/>
                <a:cs typeface="FAUSans Office" panose="020B0504010101010104" pitchFamily="34" charset="77"/>
              </a:rPr>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latin typeface="FAUSans Office" panose="020B0504010101010104" pitchFamily="34" charset="77"/>
                <a:cs typeface="FAUSans Office" panose="020B0504010101010104" pitchFamily="34" charset="77"/>
              </a:rPr>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17</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CIA Triad</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For Confidential Computing</a:t>
            </a:r>
            <a:endParaRPr lang="en-US" dirty="0">
              <a:latin typeface="FAUSans Office" panose="020B0504010101010104" pitchFamily="34" charset="77"/>
              <a:cs typeface="FAUSans Office" panose="020B0504010101010104" pitchFamily="34" charset="77"/>
            </a:endParaRPr>
          </a:p>
        </p:txBody>
      </p:sp>
      <p:grpSp>
        <p:nvGrpSpPr>
          <p:cNvPr id="7" name="Gruppieren 6">
            <a:extLst>
              <a:ext uri="{FF2B5EF4-FFF2-40B4-BE49-F238E27FC236}">
                <a16:creationId xmlns:a16="http://schemas.microsoft.com/office/drawing/2014/main" id="{B40A8BE3-F5A3-66D0-4EEE-90820805E465}"/>
              </a:ext>
            </a:extLst>
          </p:cNvPr>
          <p:cNvGrpSpPr/>
          <p:nvPr/>
        </p:nvGrpSpPr>
        <p:grpSpPr>
          <a:xfrm>
            <a:off x="3294938" y="1403633"/>
            <a:ext cx="5212654" cy="4919979"/>
            <a:chOff x="3294938" y="1340555"/>
            <a:chExt cx="5212654" cy="4919979"/>
          </a:xfrm>
        </p:grpSpPr>
        <p:sp>
          <p:nvSpPr>
            <p:cNvPr id="8" name="Freihandform 7">
              <a:extLst>
                <a:ext uri="{FF2B5EF4-FFF2-40B4-BE49-F238E27FC236}">
                  <a16:creationId xmlns:a16="http://schemas.microsoft.com/office/drawing/2014/main" id="{1031D7E7-46D1-3CF8-047B-CD7E6D3216AE}"/>
                </a:ext>
              </a:extLst>
            </p:cNvPr>
            <p:cNvSpPr/>
            <p:nvPr/>
          </p:nvSpPr>
          <p:spPr>
            <a:xfrm>
              <a:off x="4387426" y="13405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r>
                <a:rPr lang="de-DE" sz="2700" dirty="0"/>
                <a:t>Data</a:t>
              </a:r>
              <a:r>
                <a:rPr lang="de-DE" sz="2700" b="1" dirty="0"/>
                <a:t> </a:t>
              </a:r>
              <a:r>
                <a:rPr lang="de-DE" sz="2700" b="1" kern="1200" dirty="0" err="1"/>
                <a:t>C</a:t>
              </a:r>
              <a:r>
                <a:rPr lang="de-DE" sz="2700" kern="1200" dirty="0" err="1"/>
                <a:t>onfidentiality</a:t>
              </a:r>
              <a:endParaRPr lang="de-DE" sz="2700" kern="1200" dirty="0"/>
            </a:p>
          </p:txBody>
        </p:sp>
        <p:sp>
          <p:nvSpPr>
            <p:cNvPr id="9" name="Freihandform 8">
              <a:extLst>
                <a:ext uri="{FF2B5EF4-FFF2-40B4-BE49-F238E27FC236}">
                  <a16:creationId xmlns:a16="http://schemas.microsoft.com/office/drawing/2014/main" id="{0179F092-09A3-8E67-6812-33807CAC0AB0}"/>
                </a:ext>
              </a:extLst>
            </p:cNvPr>
            <p:cNvSpPr/>
            <p:nvPr/>
          </p:nvSpPr>
          <p:spPr>
            <a:xfrm>
              <a:off x="5479913" y="32328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925966" tIns="782151" rIns="285106" bIns="580305" numCol="1" spcCol="1270" anchor="ctr" anchorCtr="0">
              <a:noAutofit/>
            </a:bodyPr>
            <a:lstStyle/>
            <a:p>
              <a:pPr marL="0" lvl="0" indent="0" algn="ctr" defTabSz="1200150">
                <a:lnSpc>
                  <a:spcPct val="90000"/>
                </a:lnSpc>
                <a:spcBef>
                  <a:spcPct val="0"/>
                </a:spcBef>
                <a:spcAft>
                  <a:spcPct val="35000"/>
                </a:spcAft>
                <a:buNone/>
              </a:pPr>
              <a:r>
                <a:rPr lang="de-DE" sz="2700" kern="1200" dirty="0"/>
                <a:t>High </a:t>
              </a:r>
              <a:r>
                <a:rPr lang="de-DE" sz="2700" b="1" kern="1200" dirty="0" err="1"/>
                <a:t>A</a:t>
              </a:r>
              <a:r>
                <a:rPr lang="de-DE" sz="2700" kern="1200" dirty="0" err="1"/>
                <a:t>vailability</a:t>
              </a:r>
              <a:endParaRPr lang="de-DE" sz="2700" kern="1200" dirty="0"/>
            </a:p>
          </p:txBody>
        </p:sp>
        <p:sp>
          <p:nvSpPr>
            <p:cNvPr id="11" name="Freihandform 10">
              <a:extLst>
                <a:ext uri="{FF2B5EF4-FFF2-40B4-BE49-F238E27FC236}">
                  <a16:creationId xmlns:a16="http://schemas.microsoft.com/office/drawing/2014/main" id="{64CB44F4-0847-A3AB-B928-3C1BCDFF9897}"/>
                </a:ext>
              </a:extLst>
            </p:cNvPr>
            <p:cNvSpPr/>
            <p:nvPr/>
          </p:nvSpPr>
          <p:spPr>
            <a:xfrm>
              <a:off x="3294938" y="3232855"/>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85106" tIns="782151" rIns="925966" bIns="580305" numCol="1" spcCol="1270" anchor="ctr" anchorCtr="0">
              <a:noAutofit/>
            </a:bodyPr>
            <a:lstStyle/>
            <a:p>
              <a:pPr marL="0" lvl="0" indent="0" algn="ctr" defTabSz="1200150">
                <a:lnSpc>
                  <a:spcPct val="90000"/>
                </a:lnSpc>
                <a:spcBef>
                  <a:spcPct val="0"/>
                </a:spcBef>
                <a:spcAft>
                  <a:spcPct val="35000"/>
                </a:spcAft>
                <a:buNone/>
              </a:pPr>
              <a:r>
                <a:rPr lang="de-DE" sz="2700" b="1" kern="1200" dirty="0"/>
                <a:t>I</a:t>
              </a:r>
              <a:r>
                <a:rPr lang="de-DE" sz="2700" kern="1200" dirty="0"/>
                <a:t>ntegrity </a:t>
              </a:r>
              <a:r>
                <a:rPr lang="de-DE" sz="2700" kern="1200" dirty="0" err="1"/>
                <a:t>Protection</a:t>
              </a:r>
              <a:endParaRPr lang="de-DE" sz="2700" kern="1200" dirty="0"/>
            </a:p>
          </p:txBody>
        </p:sp>
      </p:grpSp>
      <p:sp>
        <p:nvSpPr>
          <p:cNvPr id="18" name="Freihandform 17">
            <a:extLst>
              <a:ext uri="{FF2B5EF4-FFF2-40B4-BE49-F238E27FC236}">
                <a16:creationId xmlns:a16="http://schemas.microsoft.com/office/drawing/2014/main" id="{C42EDE77-7524-0A31-5469-7084223A9F62}"/>
              </a:ext>
            </a:extLst>
          </p:cNvPr>
          <p:cNvSpPr/>
          <p:nvPr/>
        </p:nvSpPr>
        <p:spPr>
          <a:xfrm>
            <a:off x="4446390"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1" name="Freihandform 20">
            <a:extLst>
              <a:ext uri="{FF2B5EF4-FFF2-40B4-BE49-F238E27FC236}">
                <a16:creationId xmlns:a16="http://schemas.microsoft.com/office/drawing/2014/main" id="{37779D2C-D42B-AF32-86D0-CE0E6E8BF0C6}"/>
              </a:ext>
            </a:extLst>
          </p:cNvPr>
          <p:cNvSpPr/>
          <p:nvPr/>
        </p:nvSpPr>
        <p:spPr>
          <a:xfrm rot="7194177">
            <a:off x="5530613"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2" name="Freihandform 21">
            <a:extLst>
              <a:ext uri="{FF2B5EF4-FFF2-40B4-BE49-F238E27FC236}">
                <a16:creationId xmlns:a16="http://schemas.microsoft.com/office/drawing/2014/main" id="{A3A62C1C-C512-5749-FEF4-2422840BDD44}"/>
              </a:ext>
            </a:extLst>
          </p:cNvPr>
          <p:cNvSpPr/>
          <p:nvPr/>
        </p:nvSpPr>
        <p:spPr>
          <a:xfrm rot="14397957">
            <a:off x="4994839" y="4237753"/>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6" name="Freihandform 25">
            <a:extLst>
              <a:ext uri="{FF2B5EF4-FFF2-40B4-BE49-F238E27FC236}">
                <a16:creationId xmlns:a16="http://schemas.microsoft.com/office/drawing/2014/main" id="{47F55BDC-01F6-191C-D218-3BDB0EEA1B30}"/>
              </a:ext>
            </a:extLst>
          </p:cNvPr>
          <p:cNvSpPr/>
          <p:nvPr/>
        </p:nvSpPr>
        <p:spPr>
          <a:xfrm>
            <a:off x="5532763" y="3763468"/>
            <a:ext cx="720717" cy="667844"/>
          </a:xfrm>
          <a:custGeom>
            <a:avLst/>
            <a:gdLst>
              <a:gd name="connsiteX0" fmla="*/ 360635 w 720717"/>
              <a:gd name="connsiteY0" fmla="*/ 0 h 667844"/>
              <a:gd name="connsiteX1" fmla="*/ 502593 w 720717"/>
              <a:gd name="connsiteY1" fmla="*/ 169961 h 667844"/>
              <a:gd name="connsiteX2" fmla="*/ 713829 w 720717"/>
              <a:gd name="connsiteY2" fmla="*/ 596134 h 667844"/>
              <a:gd name="connsiteX3" fmla="*/ 720717 w 720717"/>
              <a:gd name="connsiteY3" fmla="*/ 622924 h 667844"/>
              <a:gd name="connsiteX4" fmla="*/ 665628 w 720717"/>
              <a:gd name="connsiteY4" fmla="*/ 637088 h 667844"/>
              <a:gd name="connsiteX5" fmla="*/ 360536 w 720717"/>
              <a:gd name="connsiteY5" fmla="*/ 667844 h 667844"/>
              <a:gd name="connsiteX6" fmla="*/ 111239 w 720717"/>
              <a:gd name="connsiteY6" fmla="*/ 647415 h 667844"/>
              <a:gd name="connsiteX7" fmla="*/ 0 w 720717"/>
              <a:gd name="connsiteY7" fmla="*/ 624302 h 667844"/>
              <a:gd name="connsiteX8" fmla="*/ 7242 w 720717"/>
              <a:gd name="connsiteY8" fmla="*/ 596135 h 667844"/>
              <a:gd name="connsiteX9" fmla="*/ 284871 w 720717"/>
              <a:gd name="connsiteY9" fmla="*/ 83361 h 66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17" h="667844">
                <a:moveTo>
                  <a:pt x="360635" y="0"/>
                </a:moveTo>
                <a:lnTo>
                  <a:pt x="502593" y="169961"/>
                </a:lnTo>
                <a:cubicBezTo>
                  <a:pt x="594048" y="298566"/>
                  <a:pt x="665912" y="442075"/>
                  <a:pt x="713829" y="596134"/>
                </a:cubicBezTo>
                <a:lnTo>
                  <a:pt x="720717" y="622924"/>
                </a:lnTo>
                <a:lnTo>
                  <a:pt x="665628" y="637088"/>
                </a:lnTo>
                <a:cubicBezTo>
                  <a:pt x="567080" y="657254"/>
                  <a:pt x="465045" y="667844"/>
                  <a:pt x="360536" y="667844"/>
                </a:cubicBezTo>
                <a:cubicBezTo>
                  <a:pt x="275623" y="667844"/>
                  <a:pt x="192342" y="660853"/>
                  <a:pt x="111239" y="647415"/>
                </a:cubicBezTo>
                <a:lnTo>
                  <a:pt x="0" y="624302"/>
                </a:lnTo>
                <a:lnTo>
                  <a:pt x="7242" y="596135"/>
                </a:lnTo>
                <a:cubicBezTo>
                  <a:pt x="66218" y="406523"/>
                  <a:pt x="161466" y="232893"/>
                  <a:pt x="284871" y="83361"/>
                </a:cubicBezTo>
                <a:close/>
              </a:path>
            </a:pathLst>
          </a:custGeom>
          <a:solidFill>
            <a:srgbClr val="79AF88"/>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29" name="Textfeld 28">
            <a:extLst>
              <a:ext uri="{FF2B5EF4-FFF2-40B4-BE49-F238E27FC236}">
                <a16:creationId xmlns:a16="http://schemas.microsoft.com/office/drawing/2014/main" id="{7B7C8312-8314-97E4-2D22-42C7926E581A}"/>
              </a:ext>
            </a:extLst>
          </p:cNvPr>
          <p:cNvSpPr txBox="1"/>
          <p:nvPr/>
        </p:nvSpPr>
        <p:spPr>
          <a:xfrm>
            <a:off x="5678685" y="4058477"/>
            <a:ext cx="43120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CCS</a:t>
            </a:r>
          </a:p>
        </p:txBody>
      </p:sp>
      <p:sp>
        <p:nvSpPr>
          <p:cNvPr id="30" name="Textfeld 29">
            <a:extLst>
              <a:ext uri="{FF2B5EF4-FFF2-40B4-BE49-F238E27FC236}">
                <a16:creationId xmlns:a16="http://schemas.microsoft.com/office/drawing/2014/main" id="{EE0834BD-D1AA-4B17-65EC-D241E0C1F887}"/>
              </a:ext>
            </a:extLst>
          </p:cNvPr>
          <p:cNvSpPr txBox="1"/>
          <p:nvPr/>
        </p:nvSpPr>
        <p:spPr>
          <a:xfrm>
            <a:off x="7581418" y="2224877"/>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324EC0A2-D1E7-AFF7-3F08-B8F2CD77E85F}"/>
              </a:ext>
            </a:extLst>
          </p:cNvPr>
          <p:cNvSpPr txBox="1"/>
          <p:nvPr/>
        </p:nvSpPr>
        <p:spPr>
          <a:xfrm>
            <a:off x="8719772" y="4674890"/>
            <a:ext cx="2547172"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Data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privacy</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is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protected</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3" name="Textfeld 32">
            <a:extLst>
              <a:ext uri="{FF2B5EF4-FFF2-40B4-BE49-F238E27FC236}">
                <a16:creationId xmlns:a16="http://schemas.microsoft.com/office/drawing/2014/main" id="{D5331121-B35F-80FA-E46F-2FDA36C6E92B}"/>
              </a:ext>
            </a:extLst>
          </p:cNvPr>
          <p:cNvSpPr txBox="1"/>
          <p:nvPr/>
        </p:nvSpPr>
        <p:spPr>
          <a:xfrm>
            <a:off x="405855" y="4673485"/>
            <a:ext cx="2455800" cy="249812"/>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err="1">
                <a:solidFill>
                  <a:prstClr val="black"/>
                </a:solidFill>
                <a:latin typeface="Arial"/>
              </a:rPr>
              <a:t>Protectionfrom</a:t>
            </a:r>
            <a:r>
              <a:rPr lang="de-DE" sz="1600" dirty="0">
                <a:solidFill>
                  <a:prstClr val="black"/>
                </a:solidFill>
                <a:latin typeface="Arial"/>
              </a:rPr>
              <a:t> </a:t>
            </a:r>
            <a:r>
              <a:rPr lang="de-DE" sz="1600" dirty="0" err="1">
                <a:solidFill>
                  <a:prstClr val="black"/>
                </a:solidFill>
                <a:latin typeface="Arial"/>
              </a:rPr>
              <a:t>changes</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7191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6" grpId="0" animBg="1"/>
      <p:bldP spid="29" grpId="0"/>
      <p:bldP spid="31"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Kapiteltrenner</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18</a:t>
            </a:fld>
            <a:endParaRPr lang="de-DE">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4338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19</a:t>
            </a:fld>
            <a:endParaRPr lang="de-DE">
              <a:latin typeface="FAUSans Office" panose="020B0504010101010104" pitchFamily="34" charset="77"/>
              <a:cs typeface="FAUSans Office" panose="020B0504010101010104" pitchFamily="34" charset="77"/>
            </a:endParaRPr>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latin typeface="FAUSans Office" panose="020B0504010101010104" pitchFamily="34" charset="77"/>
                <a:cs typeface="FAUSans Office" panose="020B0504010101010104" pitchFamily="34" charset="77"/>
              </a:rPr>
              <a:t>Duis autem vel eum iriure dolor in hendrerit in vulputate velit esse molestie consequat,</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vel illum dolore eu feugiat nulla facilisis at vero eros et accumsan et iusto odio dignissim</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17453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720319" y="6634666"/>
            <a:ext cx="546625" cy="123111"/>
          </a:xfrm>
        </p:spPr>
        <p:txBody>
          <a:bodyPr/>
          <a:lstStyle/>
          <a:p>
            <a:r>
              <a:rPr lang="de-DE"/>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a:t>
            </a:fld>
            <a:endParaRPr lang="de-DE">
              <a:latin typeface="FAUSans Office" panose="020B0504010101010104" pitchFamily="34" charset="77"/>
              <a:cs typeface="FAUSans Office" panose="020B0504010101010104" pitchFamily="34" charset="77"/>
            </a:endParaRPr>
          </a:p>
        </p:txBody>
      </p:sp>
      <p:pic>
        <p:nvPicPr>
          <p:cNvPr id="8" name="Grafik 7" descr="Ein Bild, das Text, Schrift, weiß, Typografie enthält.&#10;&#10;Automatisch generierte Beschreibung">
            <a:extLst>
              <a:ext uri="{FF2B5EF4-FFF2-40B4-BE49-F238E27FC236}">
                <a16:creationId xmlns:a16="http://schemas.microsoft.com/office/drawing/2014/main" id="{A9C388CE-BE4B-257C-ABA5-8B0B32817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51" y="2703501"/>
            <a:ext cx="7772400" cy="1450997"/>
          </a:xfrm>
          <a:prstGeom prst="rect">
            <a:avLst/>
          </a:prstGeom>
        </p:spPr>
      </p:pic>
    </p:spTree>
    <p:extLst>
      <p:ext uri="{BB962C8B-B14F-4D97-AF65-F5344CB8AC3E}">
        <p14:creationId xmlns:p14="http://schemas.microsoft.com/office/powerpoint/2010/main" val="24536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20</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a:p>
            <a:endParaRPr lang="de-DE" dirty="0">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21</a:t>
            </a:fld>
            <a:endParaRPr lang="de-DE">
              <a:latin typeface="FAUSans Office" panose="020B0504010101010104" pitchFamily="34" charset="77"/>
              <a:cs typeface="FAUSans Office" panose="020B0504010101010104" pitchFamily="34" charset="77"/>
            </a:endParaRPr>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0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winkelte Verbindung 7">
            <a:extLst>
              <a:ext uri="{FF2B5EF4-FFF2-40B4-BE49-F238E27FC236}">
                <a16:creationId xmlns:a16="http://schemas.microsoft.com/office/drawing/2014/main" id="{15AF2BE6-68C7-A105-5022-3BCF3B473BC2}"/>
              </a:ext>
            </a:extLst>
          </p:cNvPr>
          <p:cNvCxnSpPr>
            <a:stCxn id="69" idx="3"/>
            <a:endCxn id="65" idx="0"/>
          </p:cNvCxnSpPr>
          <p:nvPr/>
        </p:nvCxnSpPr>
        <p:spPr>
          <a:xfrm>
            <a:off x="4417888" y="2744886"/>
            <a:ext cx="3418814" cy="3152644"/>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074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25</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7026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a:t>
            </a:r>
          </a:p>
          <a:p>
            <a:pPr lvl="1"/>
            <a:r>
              <a:rPr lang="de-DE" dirty="0">
                <a:latin typeface="FAUSans Office" panose="020B0504010101010104" pitchFamily="34" charset="77"/>
                <a:cs typeface="FAUSans Office" panose="020B0504010101010104" pitchFamily="34" charset="77"/>
              </a:rPr>
              <a:t>sed diam voluptua.</a:t>
            </a:r>
          </a:p>
        </p:txBody>
      </p:sp>
    </p:spTree>
    <p:extLst>
      <p:ext uri="{BB962C8B-B14F-4D97-AF65-F5344CB8AC3E}">
        <p14:creationId xmlns:p14="http://schemas.microsoft.com/office/powerpoint/2010/main" val="666471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27</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420589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28</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69636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29</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6844385" cy="498598"/>
          </a:xfrm>
        </p:spPr>
        <p:txBody>
          <a:bodyPr/>
          <a:lstStyle/>
          <a:p>
            <a:r>
              <a:rPr lang="de-DE" sz="3600" dirty="0" err="1"/>
              <a:t>Storing</a:t>
            </a:r>
            <a:r>
              <a:rPr lang="de-DE" sz="3600" dirty="0"/>
              <a:t> Data In The Cloud</a:t>
            </a:r>
            <a:endParaRPr lang="de-DE" sz="3600"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1638DFAD-5D27-3B73-AD6E-74BF54B82FB8}"/>
              </a:ext>
            </a:extLst>
          </p:cNvPr>
          <p:cNvSpPr txBox="1"/>
          <p:nvPr/>
        </p:nvSpPr>
        <p:spPr>
          <a:xfrm>
            <a:off x="788894" y="2109693"/>
            <a:ext cx="2288988" cy="1656800"/>
          </a:xfrm>
          <a:prstGeom prst="rect">
            <a:avLst/>
          </a:prstGeom>
          <a:noFill/>
        </p:spPr>
        <p:txBody>
          <a:bodyPr wrap="squar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err="1">
                <a:ln>
                  <a:noFill/>
                </a:ln>
                <a:solidFill>
                  <a:prstClr val="black"/>
                </a:solidFill>
                <a:effectLst/>
                <a:uLnTx/>
                <a:uFillTx/>
                <a:latin typeface="Arial"/>
                <a:ea typeface="+mn-ea"/>
                <a:cs typeface="+mn-cs"/>
              </a:rPr>
              <a:t>Flexibility</a:t>
            </a:r>
            <a:endParaRPr kumimoji="0" lang="de-DE"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Scalability</a:t>
            </a:r>
            <a:endParaRPr lang="de-DE"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Easier</a:t>
            </a:r>
            <a:r>
              <a:rPr lang="de-DE" dirty="0">
                <a:solidFill>
                  <a:prstClr val="black"/>
                </a:solidFill>
                <a:latin typeface="Arial"/>
              </a:rPr>
              <a:t> </a:t>
            </a:r>
            <a:r>
              <a:rPr lang="de-DE" dirty="0" err="1">
                <a:solidFill>
                  <a:prstClr val="black"/>
                </a:solidFill>
                <a:latin typeface="Arial"/>
              </a:rPr>
              <a:t>entry</a:t>
            </a:r>
            <a:endParaRPr lang="de-DE"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Cost</a:t>
            </a:r>
            <a:r>
              <a:rPr lang="de-DE" dirty="0">
                <a:solidFill>
                  <a:prstClr val="black"/>
                </a:solidFill>
                <a:latin typeface="Arial"/>
              </a:rPr>
              <a:t> </a:t>
            </a:r>
            <a:r>
              <a:rPr lang="de-DE" dirty="0" err="1">
                <a:solidFill>
                  <a:prstClr val="black"/>
                </a:solidFill>
                <a:latin typeface="Arial"/>
              </a:rPr>
              <a:t>effective</a:t>
            </a:r>
            <a:endParaRPr lang="de-DE" dirty="0">
              <a:solidFill>
                <a:prstClr val="black"/>
              </a:solidFill>
              <a:latin typeface="Arial"/>
            </a:endParaRPr>
          </a:p>
        </p:txBody>
      </p:sp>
      <p:sp>
        <p:nvSpPr>
          <p:cNvPr id="6" name="Textfeld 5">
            <a:extLst>
              <a:ext uri="{FF2B5EF4-FFF2-40B4-BE49-F238E27FC236}">
                <a16:creationId xmlns:a16="http://schemas.microsoft.com/office/drawing/2014/main" id="{D18AD826-ED5B-967D-35B3-A2980C1D0429}"/>
              </a:ext>
            </a:extLst>
          </p:cNvPr>
          <p:cNvSpPr txBox="1"/>
          <p:nvPr/>
        </p:nvSpPr>
        <p:spPr>
          <a:xfrm>
            <a:off x="6490449" y="2109693"/>
            <a:ext cx="2814873" cy="739626"/>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err="1">
                <a:ln>
                  <a:noFill/>
                </a:ln>
                <a:solidFill>
                  <a:prstClr val="black"/>
                </a:solidFill>
                <a:effectLst/>
                <a:uLnTx/>
                <a:uFillTx/>
                <a:latin typeface="Arial"/>
                <a:ea typeface="+mn-ea"/>
                <a:cs typeface="+mn-cs"/>
              </a:rPr>
              <a:t>Vulnerability</a:t>
            </a:r>
            <a:endParaRPr kumimoji="0" lang="de-DE"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Dependence</a:t>
            </a:r>
            <a:r>
              <a:rPr lang="de-DE" dirty="0">
                <a:solidFill>
                  <a:prstClr val="black"/>
                </a:solidFill>
                <a:latin typeface="Arial"/>
              </a:rPr>
              <a:t> on </a:t>
            </a:r>
            <a:r>
              <a:rPr lang="de-DE" dirty="0" err="1">
                <a:solidFill>
                  <a:prstClr val="black"/>
                </a:solidFill>
                <a:latin typeface="Arial"/>
              </a:rPr>
              <a:t>provider</a:t>
            </a:r>
            <a:endParaRPr kumimoji="0" lang="de-DE" b="0" i="0" u="none" strike="noStrike" kern="1200" cap="none" spc="0" normalizeH="0" baseline="0" noProof="0" dirty="0">
              <a:ln>
                <a:noFill/>
              </a:ln>
              <a:solidFill>
                <a:prstClr val="black"/>
              </a:solidFill>
              <a:effectLst/>
              <a:uLnTx/>
              <a:uFillTx/>
              <a:latin typeface="Arial"/>
              <a:ea typeface="+mn-ea"/>
              <a:cs typeface="+mn-cs"/>
            </a:endParaRPr>
          </a:p>
        </p:txBody>
      </p:sp>
      <p:sp>
        <p:nvSpPr>
          <p:cNvPr id="15" name="Abgerundetes Rechteck 14">
            <a:extLst>
              <a:ext uri="{FF2B5EF4-FFF2-40B4-BE49-F238E27FC236}">
                <a16:creationId xmlns:a16="http://schemas.microsoft.com/office/drawing/2014/main" id="{F47E48C9-92AD-4085-E245-484E0B8AE5BC}"/>
              </a:ext>
            </a:extLst>
          </p:cNvPr>
          <p:cNvSpPr/>
          <p:nvPr/>
        </p:nvSpPr>
        <p:spPr>
          <a:xfrm>
            <a:off x="1323788" y="4367910"/>
            <a:ext cx="4377765" cy="466165"/>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err="1">
                <a:ln>
                  <a:noFill/>
                </a:ln>
                <a:solidFill>
                  <a:schemeClr val="tx1"/>
                </a:solidFill>
                <a:effectLst/>
                <a:uLnTx/>
                <a:uFillTx/>
                <a:latin typeface="Arial"/>
                <a:ea typeface="+mn-ea"/>
                <a:cs typeface="+mn-cs"/>
              </a:rPr>
              <a:t>Trusted</a:t>
            </a:r>
            <a:r>
              <a:rPr kumimoji="0" lang="de-DE" sz="1600" b="0" i="0" u="none" strike="noStrike" kern="1200" cap="none" spc="0" normalizeH="0" baseline="0" noProof="0" dirty="0">
                <a:ln>
                  <a:noFill/>
                </a:ln>
                <a:solidFill>
                  <a:schemeClr val="tx1"/>
                </a:solidFill>
                <a:effectLst/>
                <a:uLnTx/>
                <a:uFillTx/>
                <a:latin typeface="Arial"/>
                <a:ea typeface="+mn-ea"/>
                <a:cs typeface="+mn-cs"/>
              </a:rPr>
              <a:t> </a:t>
            </a:r>
            <a:r>
              <a:rPr kumimoji="0" lang="de-DE" sz="1600" b="0" i="0" u="none" strike="noStrike" kern="1200" cap="none" spc="0" normalizeH="0" baseline="0" noProof="0" dirty="0" err="1">
                <a:ln>
                  <a:noFill/>
                </a:ln>
                <a:solidFill>
                  <a:schemeClr val="tx1"/>
                </a:solidFill>
                <a:effectLst/>
                <a:uLnTx/>
                <a:uFillTx/>
                <a:latin typeface="Arial"/>
                <a:ea typeface="+mn-ea"/>
                <a:cs typeface="+mn-cs"/>
              </a:rPr>
              <a:t>Execution</a:t>
            </a:r>
            <a:r>
              <a:rPr kumimoji="0" lang="de-DE" sz="1600" b="0" i="0" u="none" strike="noStrike" kern="1200" cap="none" spc="0" normalizeH="0" baseline="0" noProof="0" dirty="0">
                <a:ln>
                  <a:noFill/>
                </a:ln>
                <a:solidFill>
                  <a:schemeClr val="tx1"/>
                </a:solidFill>
                <a:effectLst/>
                <a:uLnTx/>
                <a:uFillTx/>
                <a:latin typeface="Arial"/>
                <a:ea typeface="+mn-ea"/>
                <a:cs typeface="+mn-cs"/>
              </a:rPr>
              <a:t> Environments (TEEs)</a:t>
            </a:r>
          </a:p>
        </p:txBody>
      </p:sp>
      <p:sp>
        <p:nvSpPr>
          <p:cNvPr id="18" name="Abgerundetes Rechteck 17">
            <a:extLst>
              <a:ext uri="{FF2B5EF4-FFF2-40B4-BE49-F238E27FC236}">
                <a16:creationId xmlns:a16="http://schemas.microsoft.com/office/drawing/2014/main" id="{8620A06C-3C61-4C45-1877-0690761FD452}"/>
              </a:ext>
            </a:extLst>
          </p:cNvPr>
          <p:cNvSpPr/>
          <p:nvPr/>
        </p:nvSpPr>
        <p:spPr>
          <a:xfrm>
            <a:off x="6490449" y="4367910"/>
            <a:ext cx="4377765" cy="466165"/>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err="1">
                <a:ln>
                  <a:noFill/>
                </a:ln>
                <a:solidFill>
                  <a:schemeClr val="tx1"/>
                </a:solidFill>
                <a:effectLst/>
                <a:uLnTx/>
                <a:uFillTx/>
                <a:latin typeface="Arial"/>
                <a:ea typeface="+mn-ea"/>
                <a:cs typeface="+mn-cs"/>
              </a:rPr>
              <a:t>Byzantine</a:t>
            </a:r>
            <a:r>
              <a:rPr kumimoji="0" lang="de-DE" sz="1600" b="0" i="0" u="none" strike="noStrike" kern="1200" cap="none" spc="0" normalizeH="0" baseline="0" noProof="0" dirty="0">
                <a:ln>
                  <a:noFill/>
                </a:ln>
                <a:solidFill>
                  <a:schemeClr val="tx1"/>
                </a:solidFill>
                <a:effectLst/>
                <a:uLnTx/>
                <a:uFillTx/>
                <a:latin typeface="Arial"/>
                <a:ea typeface="+mn-ea"/>
                <a:cs typeface="+mn-cs"/>
              </a:rPr>
              <a:t> Fault Tolerant (BFT) Systems</a:t>
            </a:r>
          </a:p>
        </p:txBody>
      </p:sp>
      <p:sp>
        <p:nvSpPr>
          <p:cNvPr id="21" name="Abgerundetes Rechteck 20">
            <a:extLst>
              <a:ext uri="{FF2B5EF4-FFF2-40B4-BE49-F238E27FC236}">
                <a16:creationId xmlns:a16="http://schemas.microsoft.com/office/drawing/2014/main" id="{C9691CD5-9327-5244-A587-FB09C02E4278}"/>
              </a:ext>
            </a:extLst>
          </p:cNvPr>
          <p:cNvSpPr/>
          <p:nvPr/>
        </p:nvSpPr>
        <p:spPr>
          <a:xfrm>
            <a:off x="3907117" y="5567082"/>
            <a:ext cx="4377765" cy="466165"/>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err="1">
                <a:ln>
                  <a:noFill/>
                </a:ln>
                <a:solidFill>
                  <a:schemeClr val="tx1"/>
                </a:solidFill>
                <a:effectLst/>
                <a:uLnTx/>
                <a:uFillTx/>
                <a:latin typeface="Arial"/>
                <a:ea typeface="+mn-ea"/>
                <a:cs typeface="+mn-cs"/>
              </a:rPr>
              <a:t>Confidential</a:t>
            </a:r>
            <a:r>
              <a:rPr kumimoji="0" lang="de-DE" sz="1600" b="0" i="0" u="none" strike="noStrike" kern="1200" cap="none" spc="0" normalizeH="0" baseline="0" noProof="0" dirty="0">
                <a:ln>
                  <a:noFill/>
                </a:ln>
                <a:solidFill>
                  <a:schemeClr val="tx1"/>
                </a:solidFill>
                <a:effectLst/>
                <a:uLnTx/>
                <a:uFillTx/>
                <a:latin typeface="Arial"/>
                <a:ea typeface="+mn-ea"/>
                <a:cs typeface="+mn-cs"/>
              </a:rPr>
              <a:t> Cloud Services (CCS)</a:t>
            </a:r>
          </a:p>
        </p:txBody>
      </p:sp>
      <p:cxnSp>
        <p:nvCxnSpPr>
          <p:cNvPr id="23" name="Gerade Verbindung mit Pfeil 22">
            <a:extLst>
              <a:ext uri="{FF2B5EF4-FFF2-40B4-BE49-F238E27FC236}">
                <a16:creationId xmlns:a16="http://schemas.microsoft.com/office/drawing/2014/main" id="{E2235000-55BD-FA2B-A9F2-8A92357CAC3D}"/>
              </a:ext>
            </a:extLst>
          </p:cNvPr>
          <p:cNvCxnSpPr>
            <a:stCxn id="15" idx="2"/>
            <a:endCxn id="21" idx="0"/>
          </p:cNvCxnSpPr>
          <p:nvPr/>
        </p:nvCxnSpPr>
        <p:spPr>
          <a:xfrm>
            <a:off x="3512671" y="4834075"/>
            <a:ext cx="2583329" cy="7330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BA0EB08-F13B-5B21-4BAE-25C37E4849EF}"/>
              </a:ext>
            </a:extLst>
          </p:cNvPr>
          <p:cNvCxnSpPr>
            <a:stCxn id="18" idx="2"/>
            <a:endCxn id="21" idx="0"/>
          </p:cNvCxnSpPr>
          <p:nvPr/>
        </p:nvCxnSpPr>
        <p:spPr>
          <a:xfrm flipH="1">
            <a:off x="6096000" y="4834075"/>
            <a:ext cx="2583332" cy="7330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Grafik 30" descr="Blitz mit einfarbiger Füllung">
            <a:extLst>
              <a:ext uri="{FF2B5EF4-FFF2-40B4-BE49-F238E27FC236}">
                <a16:creationId xmlns:a16="http://schemas.microsoft.com/office/drawing/2014/main" id="{FD671008-A7F2-0A09-8870-363724B611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18095" y="4323087"/>
            <a:ext cx="555812" cy="555812"/>
          </a:xfrm>
          <a:prstGeom prst="rect">
            <a:avLst/>
          </a:prstGeom>
        </p:spPr>
      </p:pic>
      <p:pic>
        <p:nvPicPr>
          <p:cNvPr id="33" name="Grafik 32" descr="Häkchen mit einfarbiger Füllung">
            <a:extLst>
              <a:ext uri="{FF2B5EF4-FFF2-40B4-BE49-F238E27FC236}">
                <a16:creationId xmlns:a16="http://schemas.microsoft.com/office/drawing/2014/main" id="{BE1CBAA2-60CE-E773-1341-BFE4ED4AE2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3260" y="2567319"/>
            <a:ext cx="475087" cy="475087"/>
          </a:xfrm>
          <a:prstGeom prst="rect">
            <a:avLst/>
          </a:prstGeom>
        </p:spPr>
      </p:pic>
      <p:pic>
        <p:nvPicPr>
          <p:cNvPr id="35" name="Grafik 34" descr="Schließen mit einfarbiger Füllung">
            <a:extLst>
              <a:ext uri="{FF2B5EF4-FFF2-40B4-BE49-F238E27FC236}">
                <a16:creationId xmlns:a16="http://schemas.microsoft.com/office/drawing/2014/main" id="{58CB1391-1D73-C179-0770-831AAE6DC2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41339" y="2241962"/>
            <a:ext cx="475087" cy="475087"/>
          </a:xfrm>
          <a:prstGeom prst="rect">
            <a:avLst/>
          </a:prstGeom>
        </p:spPr>
      </p:pic>
    </p:spTree>
    <p:extLst>
      <p:ext uri="{BB962C8B-B14F-4D97-AF65-F5344CB8AC3E}">
        <p14:creationId xmlns:p14="http://schemas.microsoft.com/office/powerpoint/2010/main" val="201656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30</a:t>
            </a:fld>
            <a:endParaRPr lang="de-DE">
              <a:latin typeface="FAUSans Office" panose="020B0504010101010104" pitchFamily="34" charset="77"/>
              <a:cs typeface="FAUSans Office" panose="020B0504010101010104" pitchFamily="34" charset="77"/>
            </a:endParaRPr>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622017100"/>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31</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2641688889"/>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428960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32</a:t>
            </a:fld>
            <a:endParaRPr lang="de-DE">
              <a:latin typeface="FAUSans Office" panose="020B0504010101010104" pitchFamily="34" charset="77"/>
              <a:cs typeface="FAUSans Office" panose="020B0504010101010104" pitchFamily="34" charset="77"/>
            </a:endParaRPr>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3719590976"/>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5641780"/>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260493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33</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2387638552"/>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34</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327464236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35</a:t>
            </a:fld>
            <a:endParaRPr lang="de-DE">
              <a:latin typeface="FAUSans Office" panose="020B0504010101010104" pitchFamily="34" charset="77"/>
              <a:cs typeface="FAUSans Office" panose="020B0504010101010104" pitchFamily="34" charset="77"/>
            </a:endParaRPr>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3073200077"/>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36</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219285573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37</a:t>
            </a:fld>
            <a:endParaRPr lang="de-DE">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38</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39</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5409"/>
            <a:ext cx="6844385" cy="498598"/>
          </a:xfrm>
        </p:spPr>
        <p:txBody>
          <a:bodyPr/>
          <a:lstStyle/>
          <a:p>
            <a:r>
              <a:rPr lang="de-DE" sz="3600" dirty="0"/>
              <a:t>CIA Triad</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45" name="Freihandform 44">
            <a:extLst>
              <a:ext uri="{FF2B5EF4-FFF2-40B4-BE49-F238E27FC236}">
                <a16:creationId xmlns:a16="http://schemas.microsoft.com/office/drawing/2014/main" id="{D51C15CF-2027-FC91-42B0-9B783983B409}"/>
              </a:ext>
            </a:extLst>
          </p:cNvPr>
          <p:cNvSpPr/>
          <p:nvPr/>
        </p:nvSpPr>
        <p:spPr>
          <a:xfrm>
            <a:off x="4387426" y="14036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r>
              <a:rPr lang="de-DE" sz="2700" dirty="0"/>
              <a:t>Data</a:t>
            </a:r>
            <a:r>
              <a:rPr lang="de-DE" sz="2700" b="1" dirty="0"/>
              <a:t> </a:t>
            </a:r>
            <a:r>
              <a:rPr lang="de-DE" sz="2700" b="1" kern="1200" dirty="0" err="1"/>
              <a:t>C</a:t>
            </a:r>
            <a:r>
              <a:rPr lang="de-DE" sz="2700" kern="1200" dirty="0" err="1"/>
              <a:t>onfidentiality</a:t>
            </a:r>
            <a:endParaRPr lang="de-DE" sz="2700" kern="1200" dirty="0"/>
          </a:p>
        </p:txBody>
      </p:sp>
      <p:sp>
        <p:nvSpPr>
          <p:cNvPr id="46" name="Freihandform 45">
            <a:extLst>
              <a:ext uri="{FF2B5EF4-FFF2-40B4-BE49-F238E27FC236}">
                <a16:creationId xmlns:a16="http://schemas.microsoft.com/office/drawing/2014/main" id="{083D03EC-44C6-7FEB-5508-52BD3F5CE990}"/>
              </a:ext>
            </a:extLst>
          </p:cNvPr>
          <p:cNvSpPr/>
          <p:nvPr/>
        </p:nvSpPr>
        <p:spPr>
          <a:xfrm>
            <a:off x="5479913" y="32959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925966" tIns="782151" rIns="285106" bIns="580305" numCol="1" spcCol="1270" anchor="ctr" anchorCtr="0">
            <a:noAutofit/>
          </a:bodyPr>
          <a:lstStyle/>
          <a:p>
            <a:pPr marL="0" lvl="0" indent="0" algn="ctr" defTabSz="1200150">
              <a:lnSpc>
                <a:spcPct val="90000"/>
              </a:lnSpc>
              <a:spcBef>
                <a:spcPct val="0"/>
              </a:spcBef>
              <a:spcAft>
                <a:spcPct val="35000"/>
              </a:spcAft>
              <a:buNone/>
            </a:pPr>
            <a:r>
              <a:rPr lang="de-DE" sz="2700" kern="1200" dirty="0"/>
              <a:t>High </a:t>
            </a:r>
            <a:r>
              <a:rPr lang="de-DE" sz="2700" b="1" kern="1200" dirty="0" err="1"/>
              <a:t>A</a:t>
            </a:r>
            <a:r>
              <a:rPr lang="de-DE" sz="2700" kern="1200" dirty="0" err="1"/>
              <a:t>vailability</a:t>
            </a:r>
            <a:endParaRPr lang="de-DE" sz="2700" kern="1200" dirty="0"/>
          </a:p>
        </p:txBody>
      </p:sp>
      <p:sp>
        <p:nvSpPr>
          <p:cNvPr id="47" name="Freihandform 46">
            <a:extLst>
              <a:ext uri="{FF2B5EF4-FFF2-40B4-BE49-F238E27FC236}">
                <a16:creationId xmlns:a16="http://schemas.microsoft.com/office/drawing/2014/main" id="{C83F900E-8744-7131-392D-1DDB206EECE6}"/>
              </a:ext>
            </a:extLst>
          </p:cNvPr>
          <p:cNvSpPr/>
          <p:nvPr/>
        </p:nvSpPr>
        <p:spPr>
          <a:xfrm>
            <a:off x="3294938" y="3295933"/>
            <a:ext cx="3027679" cy="3027679"/>
          </a:xfrm>
          <a:custGeom>
            <a:avLst/>
            <a:gdLst>
              <a:gd name="connsiteX0" fmla="*/ 0 w 3027679"/>
              <a:gd name="connsiteY0" fmla="*/ 1513840 h 3027679"/>
              <a:gd name="connsiteX1" fmla="*/ 1513840 w 3027679"/>
              <a:gd name="connsiteY1" fmla="*/ 0 h 3027679"/>
              <a:gd name="connsiteX2" fmla="*/ 3027680 w 3027679"/>
              <a:gd name="connsiteY2" fmla="*/ 1513840 h 3027679"/>
              <a:gd name="connsiteX3" fmla="*/ 1513840 w 3027679"/>
              <a:gd name="connsiteY3" fmla="*/ 3027680 h 3027679"/>
              <a:gd name="connsiteX4" fmla="*/ 0 w 3027679"/>
              <a:gd name="connsiteY4" fmla="*/ 1513840 h 302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679" h="3027679">
                <a:moveTo>
                  <a:pt x="0" y="1513840"/>
                </a:moveTo>
                <a:cubicBezTo>
                  <a:pt x="0" y="677769"/>
                  <a:pt x="677769" y="0"/>
                  <a:pt x="1513840" y="0"/>
                </a:cubicBezTo>
                <a:cubicBezTo>
                  <a:pt x="2349911" y="0"/>
                  <a:pt x="3027680" y="677769"/>
                  <a:pt x="3027680" y="1513840"/>
                </a:cubicBezTo>
                <a:cubicBezTo>
                  <a:pt x="3027680" y="2349911"/>
                  <a:pt x="2349911" y="3027680"/>
                  <a:pt x="1513840" y="3027680"/>
                </a:cubicBezTo>
                <a:cubicBezTo>
                  <a:pt x="677769" y="3027680"/>
                  <a:pt x="0" y="2349911"/>
                  <a:pt x="0" y="1513840"/>
                </a:cubicBezTo>
                <a:close/>
              </a:path>
            </a:pathLst>
          </a:custGeom>
          <a:solidFill>
            <a:srgbClr val="ED9D9A">
              <a:alpha val="50000"/>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85106" tIns="782151" rIns="925966" bIns="580305" numCol="1" spcCol="1270" anchor="ctr" anchorCtr="0">
            <a:noAutofit/>
          </a:bodyPr>
          <a:lstStyle/>
          <a:p>
            <a:pPr marL="0" lvl="0" indent="0" algn="ctr" defTabSz="1200150">
              <a:lnSpc>
                <a:spcPct val="90000"/>
              </a:lnSpc>
              <a:spcBef>
                <a:spcPct val="0"/>
              </a:spcBef>
              <a:spcAft>
                <a:spcPct val="35000"/>
              </a:spcAft>
              <a:buNone/>
            </a:pPr>
            <a:r>
              <a:rPr lang="de-DE" sz="2700" b="1" kern="1200" dirty="0"/>
              <a:t>I</a:t>
            </a:r>
            <a:r>
              <a:rPr lang="de-DE" sz="2700" kern="1200" dirty="0"/>
              <a:t>ntegrity </a:t>
            </a:r>
            <a:r>
              <a:rPr lang="de-DE" sz="2700" kern="1200" dirty="0" err="1"/>
              <a:t>Protection</a:t>
            </a:r>
            <a:endParaRPr lang="de-DE" sz="2700" kern="1200" dirty="0"/>
          </a:p>
        </p:txBody>
      </p:sp>
      <p:sp>
        <p:nvSpPr>
          <p:cNvPr id="48" name="Freihandform 47">
            <a:extLst>
              <a:ext uri="{FF2B5EF4-FFF2-40B4-BE49-F238E27FC236}">
                <a16:creationId xmlns:a16="http://schemas.microsoft.com/office/drawing/2014/main" id="{5E288259-5E59-0754-4F8C-A5ED3ADCD9C2}"/>
              </a:ext>
            </a:extLst>
          </p:cNvPr>
          <p:cNvSpPr/>
          <p:nvPr/>
        </p:nvSpPr>
        <p:spPr>
          <a:xfrm>
            <a:off x="4446390"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49" name="Freihandform 48">
            <a:extLst>
              <a:ext uri="{FF2B5EF4-FFF2-40B4-BE49-F238E27FC236}">
                <a16:creationId xmlns:a16="http://schemas.microsoft.com/office/drawing/2014/main" id="{73A6B222-BC9A-F210-BEA9-5528B9D4B3F2}"/>
              </a:ext>
            </a:extLst>
          </p:cNvPr>
          <p:cNvSpPr/>
          <p:nvPr/>
        </p:nvSpPr>
        <p:spPr>
          <a:xfrm rot="7194177">
            <a:off x="5530613" y="3299698"/>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0" name="Freihandform 49">
            <a:extLst>
              <a:ext uri="{FF2B5EF4-FFF2-40B4-BE49-F238E27FC236}">
                <a16:creationId xmlns:a16="http://schemas.microsoft.com/office/drawing/2014/main" id="{0524F5F8-9AD4-C1C1-CC64-10B5EB36186D}"/>
              </a:ext>
            </a:extLst>
          </p:cNvPr>
          <p:cNvSpPr/>
          <p:nvPr/>
        </p:nvSpPr>
        <p:spPr>
          <a:xfrm rot="14397957">
            <a:off x="4994839" y="4237753"/>
            <a:ext cx="1812850" cy="1135380"/>
          </a:xfrm>
          <a:custGeom>
            <a:avLst/>
            <a:gdLst>
              <a:gd name="connsiteX0" fmla="*/ 360181 w 1812850"/>
              <a:gd name="connsiteY0" fmla="*/ 0 h 1135380"/>
              <a:gd name="connsiteX1" fmla="*/ 1805962 w 1812850"/>
              <a:gd name="connsiteY1" fmla="*/ 1063670 h 1135380"/>
              <a:gd name="connsiteX2" fmla="*/ 1812850 w 1812850"/>
              <a:gd name="connsiteY2" fmla="*/ 1090460 h 1135380"/>
              <a:gd name="connsiteX3" fmla="*/ 1757761 w 1812850"/>
              <a:gd name="connsiteY3" fmla="*/ 1104624 h 1135380"/>
              <a:gd name="connsiteX4" fmla="*/ 1452669 w 1812850"/>
              <a:gd name="connsiteY4" fmla="*/ 1135380 h 1135380"/>
              <a:gd name="connsiteX5" fmla="*/ 6889 w 1812850"/>
              <a:gd name="connsiteY5" fmla="*/ 71710 h 1135380"/>
              <a:gd name="connsiteX6" fmla="*/ 0 w 1812850"/>
              <a:gd name="connsiteY6" fmla="*/ 44921 h 1135380"/>
              <a:gd name="connsiteX7" fmla="*/ 55090 w 1812850"/>
              <a:gd name="connsiteY7" fmla="*/ 30756 h 1135380"/>
              <a:gd name="connsiteX8" fmla="*/ 360181 w 1812850"/>
              <a:gd name="connsiteY8" fmla="*/ 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2850" h="1135380">
                <a:moveTo>
                  <a:pt x="360181" y="0"/>
                </a:moveTo>
                <a:cubicBezTo>
                  <a:pt x="1039489" y="0"/>
                  <a:pt x="1614293" y="447434"/>
                  <a:pt x="1805962" y="1063670"/>
                </a:cubicBezTo>
                <a:lnTo>
                  <a:pt x="1812850" y="1090460"/>
                </a:lnTo>
                <a:lnTo>
                  <a:pt x="1757761" y="1104624"/>
                </a:lnTo>
                <a:cubicBezTo>
                  <a:pt x="1659214" y="1124790"/>
                  <a:pt x="1557178" y="1135380"/>
                  <a:pt x="1452669" y="1135380"/>
                </a:cubicBezTo>
                <a:cubicBezTo>
                  <a:pt x="773362" y="1135380"/>
                  <a:pt x="198558" y="687947"/>
                  <a:pt x="6889" y="71710"/>
                </a:cubicBezTo>
                <a:lnTo>
                  <a:pt x="0" y="44921"/>
                </a:lnTo>
                <a:lnTo>
                  <a:pt x="55090" y="30756"/>
                </a:lnTo>
                <a:cubicBezTo>
                  <a:pt x="153637" y="10590"/>
                  <a:pt x="255672" y="0"/>
                  <a:pt x="360181" y="0"/>
                </a:cubicBezTo>
                <a:close/>
              </a:path>
            </a:pathLst>
          </a:custGeom>
          <a:solidFill>
            <a:srgbClr val="EDA84A">
              <a:alpha val="50196"/>
            </a:srgbClr>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1" name="Freihandform 50">
            <a:extLst>
              <a:ext uri="{FF2B5EF4-FFF2-40B4-BE49-F238E27FC236}">
                <a16:creationId xmlns:a16="http://schemas.microsoft.com/office/drawing/2014/main" id="{CC6B3130-18DE-640A-C8DC-72D29DEB8725}"/>
              </a:ext>
            </a:extLst>
          </p:cNvPr>
          <p:cNvSpPr/>
          <p:nvPr/>
        </p:nvSpPr>
        <p:spPr>
          <a:xfrm>
            <a:off x="5532763" y="3763468"/>
            <a:ext cx="720717" cy="667844"/>
          </a:xfrm>
          <a:custGeom>
            <a:avLst/>
            <a:gdLst>
              <a:gd name="connsiteX0" fmla="*/ 360635 w 720717"/>
              <a:gd name="connsiteY0" fmla="*/ 0 h 667844"/>
              <a:gd name="connsiteX1" fmla="*/ 502593 w 720717"/>
              <a:gd name="connsiteY1" fmla="*/ 169961 h 667844"/>
              <a:gd name="connsiteX2" fmla="*/ 713829 w 720717"/>
              <a:gd name="connsiteY2" fmla="*/ 596134 h 667844"/>
              <a:gd name="connsiteX3" fmla="*/ 720717 w 720717"/>
              <a:gd name="connsiteY3" fmla="*/ 622924 h 667844"/>
              <a:gd name="connsiteX4" fmla="*/ 665628 w 720717"/>
              <a:gd name="connsiteY4" fmla="*/ 637088 h 667844"/>
              <a:gd name="connsiteX5" fmla="*/ 360536 w 720717"/>
              <a:gd name="connsiteY5" fmla="*/ 667844 h 667844"/>
              <a:gd name="connsiteX6" fmla="*/ 111239 w 720717"/>
              <a:gd name="connsiteY6" fmla="*/ 647415 h 667844"/>
              <a:gd name="connsiteX7" fmla="*/ 0 w 720717"/>
              <a:gd name="connsiteY7" fmla="*/ 624302 h 667844"/>
              <a:gd name="connsiteX8" fmla="*/ 7242 w 720717"/>
              <a:gd name="connsiteY8" fmla="*/ 596135 h 667844"/>
              <a:gd name="connsiteX9" fmla="*/ 284871 w 720717"/>
              <a:gd name="connsiteY9" fmla="*/ 83361 h 66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17" h="667844">
                <a:moveTo>
                  <a:pt x="360635" y="0"/>
                </a:moveTo>
                <a:lnTo>
                  <a:pt x="502593" y="169961"/>
                </a:lnTo>
                <a:cubicBezTo>
                  <a:pt x="594048" y="298566"/>
                  <a:pt x="665912" y="442075"/>
                  <a:pt x="713829" y="596134"/>
                </a:cubicBezTo>
                <a:lnTo>
                  <a:pt x="720717" y="622924"/>
                </a:lnTo>
                <a:lnTo>
                  <a:pt x="665628" y="637088"/>
                </a:lnTo>
                <a:cubicBezTo>
                  <a:pt x="567080" y="657254"/>
                  <a:pt x="465045" y="667844"/>
                  <a:pt x="360536" y="667844"/>
                </a:cubicBezTo>
                <a:cubicBezTo>
                  <a:pt x="275623" y="667844"/>
                  <a:pt x="192342" y="660853"/>
                  <a:pt x="111239" y="647415"/>
                </a:cubicBezTo>
                <a:lnTo>
                  <a:pt x="0" y="624302"/>
                </a:lnTo>
                <a:lnTo>
                  <a:pt x="7242" y="596135"/>
                </a:lnTo>
                <a:cubicBezTo>
                  <a:pt x="66218" y="406523"/>
                  <a:pt x="161466" y="232893"/>
                  <a:pt x="284871" y="83361"/>
                </a:cubicBezTo>
                <a:close/>
              </a:path>
            </a:pathLst>
          </a:custGeom>
          <a:solidFill>
            <a:srgbClr val="79AF88"/>
          </a:solidFill>
          <a:ln>
            <a:solidFill>
              <a:schemeClr val="tx1"/>
            </a:solid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3690" tIns="529844" rIns="403691" bIns="1135380" numCol="1" spcCol="1270" anchor="ctr" anchorCtr="0">
            <a:noAutofit/>
          </a:bodyPr>
          <a:lstStyle/>
          <a:p>
            <a:pPr marL="0" lvl="0" indent="0" algn="ctr" defTabSz="1200150">
              <a:lnSpc>
                <a:spcPct val="90000"/>
              </a:lnSpc>
              <a:spcBef>
                <a:spcPct val="0"/>
              </a:spcBef>
              <a:spcAft>
                <a:spcPct val="35000"/>
              </a:spcAft>
              <a:buNone/>
            </a:pPr>
            <a:endParaRPr lang="de-DE" sz="2700" kern="1200" dirty="0"/>
          </a:p>
        </p:txBody>
      </p:sp>
      <p:sp>
        <p:nvSpPr>
          <p:cNvPr id="52" name="Textfeld 51">
            <a:extLst>
              <a:ext uri="{FF2B5EF4-FFF2-40B4-BE49-F238E27FC236}">
                <a16:creationId xmlns:a16="http://schemas.microsoft.com/office/drawing/2014/main" id="{E205D9F9-8908-B94D-0C8C-E1F089EE92BF}"/>
              </a:ext>
            </a:extLst>
          </p:cNvPr>
          <p:cNvSpPr txBox="1"/>
          <p:nvPr/>
        </p:nvSpPr>
        <p:spPr>
          <a:xfrm>
            <a:off x="7581418" y="2224877"/>
            <a:ext cx="2891817" cy="281039"/>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err="1">
                <a:ln>
                  <a:noFill/>
                </a:ln>
                <a:solidFill>
                  <a:prstClr val="black"/>
                </a:solidFill>
                <a:effectLst/>
                <a:uLnTx/>
                <a:uFillTx/>
                <a:latin typeface="Arial"/>
              </a:rPr>
              <a:t>Protection</a:t>
            </a:r>
            <a:r>
              <a:rPr kumimoji="0" lang="de-DE" b="0" i="0" u="none" strike="noStrike" kern="1200" cap="none" spc="0" normalizeH="0" noProof="0" dirty="0">
                <a:ln>
                  <a:noFill/>
                </a:ln>
                <a:solidFill>
                  <a:prstClr val="black"/>
                </a:solidFill>
                <a:effectLst/>
                <a:uLnTx/>
                <a:uFillTx/>
                <a:latin typeface="Arial"/>
              </a:rPr>
              <a:t> </a:t>
            </a:r>
            <a:r>
              <a:rPr kumimoji="0" lang="de-DE" b="0" i="0" u="none" strike="noStrike" kern="1200" cap="none" spc="0" normalizeH="0" noProof="0" dirty="0" err="1">
                <a:ln>
                  <a:noFill/>
                </a:ln>
                <a:solidFill>
                  <a:prstClr val="black"/>
                </a:solidFill>
                <a:effectLst/>
                <a:uLnTx/>
                <a:uFillTx/>
                <a:latin typeface="Arial"/>
              </a:rPr>
              <a:t>of</a:t>
            </a:r>
            <a:r>
              <a:rPr kumimoji="0" lang="de-DE" b="0" i="0" u="none" strike="noStrike" kern="1200" cap="none" spc="0" normalizeH="0" noProof="0" dirty="0">
                <a:ln>
                  <a:noFill/>
                </a:ln>
                <a:solidFill>
                  <a:prstClr val="black"/>
                </a:solidFill>
                <a:effectLst/>
                <a:uLnTx/>
                <a:uFillTx/>
                <a:latin typeface="Arial"/>
              </a:rPr>
              <a:t> </a:t>
            </a:r>
            <a:r>
              <a:rPr lang="de-DE" dirty="0">
                <a:solidFill>
                  <a:prstClr val="black"/>
                </a:solidFill>
                <a:latin typeface="Arial"/>
              </a:rPr>
              <a:t>d</a:t>
            </a:r>
            <a:r>
              <a:rPr kumimoji="0" lang="de-DE" b="0" i="0" u="none" strike="noStrike" kern="1200" cap="none" spc="0" normalizeH="0" baseline="0" noProof="0" dirty="0">
                <a:ln>
                  <a:noFill/>
                </a:ln>
                <a:solidFill>
                  <a:prstClr val="black"/>
                </a:solidFill>
                <a:effectLst/>
                <a:uLnTx/>
                <a:uFillTx/>
                <a:latin typeface="Arial"/>
              </a:rPr>
              <a:t>ata </a:t>
            </a:r>
            <a:r>
              <a:rPr kumimoji="0" lang="de-DE" b="0" i="0" u="none" strike="noStrike" kern="1200" cap="none" spc="0" normalizeH="0" baseline="0" noProof="0" dirty="0" err="1">
                <a:ln>
                  <a:noFill/>
                </a:ln>
                <a:solidFill>
                  <a:prstClr val="black"/>
                </a:solidFill>
                <a:effectLst/>
                <a:uLnTx/>
                <a:uFillTx/>
                <a:latin typeface="Arial"/>
              </a:rPr>
              <a:t>privacy</a:t>
            </a:r>
            <a:endParaRPr kumimoji="0" lang="de-DE" b="0" i="0" u="none" strike="noStrike" kern="1200" cap="none" spc="0" normalizeH="0" baseline="0" noProof="0" dirty="0">
              <a:ln>
                <a:noFill/>
              </a:ln>
              <a:solidFill>
                <a:prstClr val="black"/>
              </a:solidFill>
              <a:effectLst/>
              <a:uLnTx/>
              <a:uFillTx/>
              <a:latin typeface="Arial"/>
            </a:endParaRPr>
          </a:p>
        </p:txBody>
      </p:sp>
      <p:sp>
        <p:nvSpPr>
          <p:cNvPr id="53" name="Textfeld 52">
            <a:extLst>
              <a:ext uri="{FF2B5EF4-FFF2-40B4-BE49-F238E27FC236}">
                <a16:creationId xmlns:a16="http://schemas.microsoft.com/office/drawing/2014/main" id="{999A081B-67C4-80C8-68AA-CBD93F8B1421}"/>
              </a:ext>
            </a:extLst>
          </p:cNvPr>
          <p:cNvSpPr txBox="1"/>
          <p:nvPr/>
        </p:nvSpPr>
        <p:spPr>
          <a:xfrm>
            <a:off x="8719772" y="4674890"/>
            <a:ext cx="3366306" cy="281039"/>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err="1">
                <a:ln>
                  <a:noFill/>
                </a:ln>
                <a:solidFill>
                  <a:prstClr val="black"/>
                </a:solidFill>
                <a:effectLst/>
                <a:uLnTx/>
                <a:uFillTx/>
                <a:latin typeface="Arial"/>
                <a:ea typeface="+mn-ea"/>
                <a:cs typeface="+mn-cs"/>
              </a:rPr>
              <a:t>Accesability</a:t>
            </a:r>
            <a:r>
              <a:rPr kumimoji="0" lang="de-DE" b="0" i="0" u="none" strike="noStrike" kern="1200" cap="none" spc="0" normalizeH="0" baseline="0" noProof="0" dirty="0">
                <a:ln>
                  <a:noFill/>
                </a:ln>
                <a:solidFill>
                  <a:prstClr val="black"/>
                </a:solidFill>
                <a:effectLst/>
                <a:uLnTx/>
                <a:uFillTx/>
                <a:latin typeface="Arial"/>
                <a:ea typeface="+mn-ea"/>
                <a:cs typeface="+mn-cs"/>
              </a:rPr>
              <a:t> in </a:t>
            </a:r>
            <a:r>
              <a:rPr kumimoji="0" lang="de-DE" b="0" i="0" u="none" strike="noStrike" kern="1200" cap="none" spc="0" normalizeH="0" baseline="0" noProof="0" dirty="0" err="1">
                <a:ln>
                  <a:noFill/>
                </a:ln>
                <a:solidFill>
                  <a:prstClr val="black"/>
                </a:solidFill>
                <a:effectLst/>
                <a:uLnTx/>
                <a:uFillTx/>
                <a:latin typeface="Arial"/>
                <a:ea typeface="+mn-ea"/>
                <a:cs typeface="+mn-cs"/>
              </a:rPr>
              <a:t>case</a:t>
            </a:r>
            <a:r>
              <a:rPr kumimoji="0" lang="de-DE" b="0" i="0" u="none" strike="noStrike" kern="1200" cap="none" spc="0" normalizeH="0" baseline="0" noProof="0" dirty="0">
                <a:ln>
                  <a:noFill/>
                </a:ln>
                <a:solidFill>
                  <a:prstClr val="black"/>
                </a:solidFill>
                <a:effectLst/>
                <a:uLnTx/>
                <a:uFillTx/>
                <a:latin typeface="Arial"/>
                <a:ea typeface="+mn-ea"/>
                <a:cs typeface="+mn-cs"/>
              </a:rPr>
              <a:t> </a:t>
            </a:r>
            <a:r>
              <a:rPr kumimoji="0" lang="de-DE" b="0" i="0" u="none" strike="noStrike" kern="1200" cap="none" spc="0" normalizeH="0" baseline="0" noProof="0" dirty="0" err="1">
                <a:ln>
                  <a:noFill/>
                </a:ln>
                <a:solidFill>
                  <a:prstClr val="black"/>
                </a:solidFill>
                <a:effectLst/>
                <a:uLnTx/>
                <a:uFillTx/>
                <a:latin typeface="Arial"/>
                <a:ea typeface="+mn-ea"/>
                <a:cs typeface="+mn-cs"/>
              </a:rPr>
              <a:t>of</a:t>
            </a:r>
            <a:r>
              <a:rPr kumimoji="0" lang="de-DE" b="0" i="0" u="none" strike="noStrike" kern="1200" cap="none" spc="0" normalizeH="0" baseline="0" noProof="0" dirty="0">
                <a:ln>
                  <a:noFill/>
                </a:ln>
                <a:solidFill>
                  <a:prstClr val="black"/>
                </a:solidFill>
                <a:effectLst/>
                <a:uLnTx/>
                <a:uFillTx/>
                <a:latin typeface="Arial"/>
                <a:ea typeface="+mn-ea"/>
                <a:cs typeface="+mn-cs"/>
              </a:rPr>
              <a:t> </a:t>
            </a:r>
            <a:r>
              <a:rPr kumimoji="0" lang="de-DE" b="0" i="0" u="none" strike="noStrike" kern="1200" cap="none" spc="0" normalizeH="0" baseline="0" noProof="0" dirty="0" err="1">
                <a:ln>
                  <a:noFill/>
                </a:ln>
                <a:solidFill>
                  <a:prstClr val="black"/>
                </a:solidFill>
                <a:effectLst/>
                <a:uLnTx/>
                <a:uFillTx/>
                <a:latin typeface="Arial"/>
                <a:ea typeface="+mn-ea"/>
                <a:cs typeface="+mn-cs"/>
              </a:rPr>
              <a:t>failures</a:t>
            </a:r>
            <a:endParaRPr kumimoji="0" lang="de-DE" b="0" i="0" u="none" strike="noStrike" kern="1200" cap="none" spc="0" normalizeH="0" baseline="0" noProof="0" dirty="0">
              <a:ln>
                <a:noFill/>
              </a:ln>
              <a:solidFill>
                <a:prstClr val="black"/>
              </a:solidFill>
              <a:effectLst/>
              <a:uLnTx/>
              <a:uFillTx/>
              <a:latin typeface="Arial"/>
              <a:ea typeface="+mn-ea"/>
              <a:cs typeface="+mn-cs"/>
            </a:endParaRPr>
          </a:p>
        </p:txBody>
      </p:sp>
      <p:sp>
        <p:nvSpPr>
          <p:cNvPr id="54" name="Textfeld 53">
            <a:extLst>
              <a:ext uri="{FF2B5EF4-FFF2-40B4-BE49-F238E27FC236}">
                <a16:creationId xmlns:a16="http://schemas.microsoft.com/office/drawing/2014/main" id="{3F180A73-7DA7-52A4-0861-08FD65F2B6EE}"/>
              </a:ext>
            </a:extLst>
          </p:cNvPr>
          <p:cNvSpPr txBox="1"/>
          <p:nvPr/>
        </p:nvSpPr>
        <p:spPr>
          <a:xfrm>
            <a:off x="405855" y="4673485"/>
            <a:ext cx="2789225" cy="281039"/>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Protection</a:t>
            </a:r>
            <a:r>
              <a:rPr lang="de-DE" dirty="0">
                <a:solidFill>
                  <a:prstClr val="black"/>
                </a:solidFill>
                <a:latin typeface="Arial"/>
              </a:rPr>
              <a:t> </a:t>
            </a:r>
            <a:r>
              <a:rPr lang="de-DE" dirty="0" err="1">
                <a:solidFill>
                  <a:prstClr val="black"/>
                </a:solidFill>
                <a:latin typeface="Arial"/>
              </a:rPr>
              <a:t>from</a:t>
            </a:r>
            <a:r>
              <a:rPr lang="de-DE" dirty="0">
                <a:solidFill>
                  <a:prstClr val="black"/>
                </a:solidFill>
                <a:latin typeface="Arial"/>
              </a:rPr>
              <a:t> </a:t>
            </a:r>
            <a:r>
              <a:rPr lang="de-DE" dirty="0" err="1">
                <a:solidFill>
                  <a:prstClr val="black"/>
                </a:solidFill>
                <a:latin typeface="Arial"/>
              </a:rPr>
              <a:t>changes</a:t>
            </a:r>
            <a:endParaRPr kumimoji="0" lang="de-DE" b="0" i="0" u="none" strike="noStrike" kern="1200" cap="none" spc="0" normalizeH="0" baseline="0" noProof="0" dirty="0">
              <a:ln>
                <a:noFill/>
              </a:ln>
              <a:solidFill>
                <a:prstClr val="black"/>
              </a:solidFill>
              <a:effectLst/>
              <a:uLnTx/>
              <a:uFillTx/>
              <a:latin typeface="Arial"/>
            </a:endParaRPr>
          </a:p>
        </p:txBody>
      </p:sp>
      <p:sp>
        <p:nvSpPr>
          <p:cNvPr id="61" name="Textfeld 60">
            <a:extLst>
              <a:ext uri="{FF2B5EF4-FFF2-40B4-BE49-F238E27FC236}">
                <a16:creationId xmlns:a16="http://schemas.microsoft.com/office/drawing/2014/main" id="{825DE78A-6CB7-E871-81D5-E254814F8559}"/>
              </a:ext>
            </a:extLst>
          </p:cNvPr>
          <p:cNvSpPr txBox="1"/>
          <p:nvPr/>
        </p:nvSpPr>
        <p:spPr>
          <a:xfrm>
            <a:off x="5678685" y="4058477"/>
            <a:ext cx="43120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CCS</a:t>
            </a:r>
          </a:p>
        </p:txBody>
      </p:sp>
      <p:sp>
        <p:nvSpPr>
          <p:cNvPr id="64" name="Textfeld 63">
            <a:extLst>
              <a:ext uri="{FF2B5EF4-FFF2-40B4-BE49-F238E27FC236}">
                <a16:creationId xmlns:a16="http://schemas.microsoft.com/office/drawing/2014/main" id="{6BB27C74-1AD6-3BDA-2605-C7BD11CABCD7}"/>
              </a:ext>
            </a:extLst>
          </p:cNvPr>
          <p:cNvSpPr txBox="1"/>
          <p:nvPr/>
        </p:nvSpPr>
        <p:spPr>
          <a:xfrm>
            <a:off x="11006667" y="677333"/>
            <a:ext cx="65"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65" name="Textfeld 64">
            <a:extLst>
              <a:ext uri="{FF2B5EF4-FFF2-40B4-BE49-F238E27FC236}">
                <a16:creationId xmlns:a16="http://schemas.microsoft.com/office/drawing/2014/main" id="{0BF96423-5461-8DEC-2E4F-4EA6D72B8285}"/>
              </a:ext>
            </a:extLst>
          </p:cNvPr>
          <p:cNvSpPr txBox="1"/>
          <p:nvPr/>
        </p:nvSpPr>
        <p:spPr>
          <a:xfrm>
            <a:off x="5706261" y="4781732"/>
            <a:ext cx="510988"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BFT</a:t>
            </a:r>
          </a:p>
        </p:txBody>
      </p:sp>
      <p:sp>
        <p:nvSpPr>
          <p:cNvPr id="66" name="Textfeld 65">
            <a:extLst>
              <a:ext uri="{FF2B5EF4-FFF2-40B4-BE49-F238E27FC236}">
                <a16:creationId xmlns:a16="http://schemas.microsoft.com/office/drawing/2014/main" id="{F55D27C9-CE7A-588A-7E2F-E18CA4805AEB}"/>
              </a:ext>
            </a:extLst>
          </p:cNvPr>
          <p:cNvSpPr txBox="1"/>
          <p:nvPr/>
        </p:nvSpPr>
        <p:spPr>
          <a:xfrm>
            <a:off x="5016015" y="3678873"/>
            <a:ext cx="510988"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TEE</a:t>
            </a:r>
          </a:p>
        </p:txBody>
      </p:sp>
    </p:spTree>
    <p:extLst>
      <p:ext uri="{BB962C8B-B14F-4D97-AF65-F5344CB8AC3E}">
        <p14:creationId xmlns:p14="http://schemas.microsoft.com/office/powerpoint/2010/main" val="131335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3" grpId="0"/>
      <p:bldP spid="54" grpId="0"/>
      <p:bldP spid="61" grpId="1"/>
      <p:bldP spid="65" grpId="0"/>
      <p:bldP spid="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40</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41</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19657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5</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6844385" cy="498598"/>
          </a:xfrm>
        </p:spPr>
        <p:txBody>
          <a:bodyPr/>
          <a:lstStyle/>
          <a:p>
            <a:r>
              <a:rPr lang="de-DE" sz="3600" dirty="0" err="1"/>
              <a:t>Overview</a:t>
            </a:r>
            <a:endParaRPr lang="de-DE" sz="3600"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5" name="Textfeld 4">
            <a:extLst>
              <a:ext uri="{FF2B5EF4-FFF2-40B4-BE49-F238E27FC236}">
                <a16:creationId xmlns:a16="http://schemas.microsoft.com/office/drawing/2014/main" id="{B29F441D-02C9-CE9A-D533-60104A18AC20}"/>
              </a:ext>
            </a:extLst>
          </p:cNvPr>
          <p:cNvSpPr txBox="1"/>
          <p:nvPr/>
        </p:nvSpPr>
        <p:spPr>
          <a:xfrm>
            <a:off x="824635" y="2217270"/>
            <a:ext cx="2212144" cy="2115387"/>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a:ln>
                  <a:noFill/>
                </a:ln>
                <a:solidFill>
                  <a:prstClr val="black"/>
                </a:solidFill>
                <a:effectLst/>
                <a:uLnTx/>
                <a:uFillTx/>
                <a:latin typeface="Arial"/>
                <a:ea typeface="+mn-ea"/>
                <a:cs typeface="+mn-cs"/>
              </a:rPr>
              <a:t>CCF</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Nimble</a:t>
            </a:r>
            <a:endParaRPr lang="de-DE"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a:ln>
                  <a:noFill/>
                </a:ln>
                <a:solidFill>
                  <a:prstClr val="black"/>
                </a:solidFill>
                <a:effectLst/>
                <a:uLnTx/>
                <a:uFillTx/>
                <a:latin typeface="Arial"/>
                <a:ea typeface="+mn-ea"/>
                <a:cs typeface="+mn-cs"/>
              </a:rPr>
              <a:t>Rollback </a:t>
            </a:r>
            <a:r>
              <a:rPr kumimoji="0" lang="de-DE" b="0" i="0" u="none" strike="noStrike" kern="1200" cap="none" spc="0" normalizeH="0" baseline="0" noProof="0" dirty="0" err="1">
                <a:ln>
                  <a:noFill/>
                </a:ln>
                <a:solidFill>
                  <a:prstClr val="black"/>
                </a:solidFill>
                <a:effectLst/>
                <a:uLnTx/>
                <a:uFillTx/>
                <a:latin typeface="Arial"/>
                <a:ea typeface="+mn-ea"/>
                <a:cs typeface="+mn-cs"/>
              </a:rPr>
              <a:t>Detection</a:t>
            </a:r>
            <a:endParaRPr kumimoji="0" lang="de-DE"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dirty="0" err="1">
                <a:solidFill>
                  <a:prstClr val="black"/>
                </a:solidFill>
                <a:latin typeface="Arial"/>
              </a:rPr>
              <a:t>Comparison</a:t>
            </a:r>
            <a:endParaRPr lang="de-DE"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b="0" i="0" u="none" strike="noStrike" kern="1200" cap="none" spc="0" normalizeH="0" baseline="0" noProof="0" dirty="0" err="1">
                <a:ln>
                  <a:noFill/>
                </a:ln>
                <a:solidFill>
                  <a:prstClr val="black"/>
                </a:solidFill>
                <a:effectLst/>
                <a:uLnTx/>
                <a:uFillTx/>
                <a:latin typeface="Arial"/>
                <a:ea typeface="+mn-ea"/>
                <a:cs typeface="+mn-cs"/>
              </a:rPr>
              <a:t>Conclusion</a:t>
            </a:r>
            <a:endParaRPr kumimoji="0" lang="de-DE"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14609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6</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8049948" cy="997196"/>
          </a:xfrm>
        </p:spPr>
        <p:txBody>
          <a:bodyPr/>
          <a:lstStyle/>
          <a:p>
            <a:r>
              <a:rPr lang="de-DE" sz="3600" dirty="0" err="1"/>
              <a:t>Confidential</a:t>
            </a:r>
            <a:r>
              <a:rPr lang="de-DE" sz="3600" dirty="0"/>
              <a:t> </a:t>
            </a:r>
            <a:r>
              <a:rPr lang="de-DE" sz="3600" dirty="0" err="1"/>
              <a:t>Consortium</a:t>
            </a:r>
            <a:r>
              <a:rPr lang="de-DE" sz="3600" dirty="0"/>
              <a:t> Framework (CCF)</a:t>
            </a:r>
            <a:endParaRPr lang="de-DE" sz="3600"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51667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7</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8049948" cy="997196"/>
          </a:xfrm>
        </p:spPr>
        <p:txBody>
          <a:bodyPr/>
          <a:lstStyle/>
          <a:p>
            <a:r>
              <a:rPr lang="de-DE" sz="3600" dirty="0" err="1"/>
              <a:t>Confidential</a:t>
            </a:r>
            <a:r>
              <a:rPr lang="de-DE" sz="3600" dirty="0"/>
              <a:t> </a:t>
            </a:r>
            <a:r>
              <a:rPr lang="de-DE" sz="3600" dirty="0" err="1"/>
              <a:t>Consortium</a:t>
            </a:r>
            <a:r>
              <a:rPr lang="de-DE" sz="3600" dirty="0"/>
              <a:t> Framework (CCF)</a:t>
            </a:r>
            <a:endParaRPr lang="de-DE" sz="3600"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A5ED8A84-438F-8D7E-05F3-0F0D28942ED5}"/>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37D06BC0-E4B3-9D66-2A07-4266B1260DFD}"/>
              </a:ext>
            </a:extLst>
          </p:cNvPr>
          <p:cNvSpPr/>
          <p:nvPr/>
        </p:nvSpPr>
        <p:spPr>
          <a:xfrm>
            <a:off x="5228948" y="2181319"/>
            <a:ext cx="4103060" cy="3065714"/>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Rechteck 6">
            <a:extLst>
              <a:ext uri="{FF2B5EF4-FFF2-40B4-BE49-F238E27FC236}">
                <a16:creationId xmlns:a16="http://schemas.microsoft.com/office/drawing/2014/main" id="{42CE2FE5-F8EF-EBD9-FC02-044DC6B035EB}"/>
              </a:ext>
            </a:extLst>
          </p:cNvPr>
          <p:cNvSpPr/>
          <p:nvPr/>
        </p:nvSpPr>
        <p:spPr>
          <a:xfrm>
            <a:off x="3091481" y="2694728"/>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8" name="Rechteck 7">
            <a:extLst>
              <a:ext uri="{FF2B5EF4-FFF2-40B4-BE49-F238E27FC236}">
                <a16:creationId xmlns:a16="http://schemas.microsoft.com/office/drawing/2014/main" id="{DC81D455-2C31-068A-81CF-9714EA23292D}"/>
              </a:ext>
            </a:extLst>
          </p:cNvPr>
          <p:cNvSpPr/>
          <p:nvPr/>
        </p:nvSpPr>
        <p:spPr>
          <a:xfrm>
            <a:off x="3091480" y="4038699"/>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Network</a:t>
            </a:r>
          </a:p>
        </p:txBody>
      </p:sp>
      <p:sp>
        <p:nvSpPr>
          <p:cNvPr id="9" name="Rechteck 8">
            <a:extLst>
              <a:ext uri="{FF2B5EF4-FFF2-40B4-BE49-F238E27FC236}">
                <a16:creationId xmlns:a16="http://schemas.microsoft.com/office/drawing/2014/main" id="{B15F69FB-8BF8-B72A-F342-97572D729D54}"/>
              </a:ext>
            </a:extLst>
          </p:cNvPr>
          <p:cNvSpPr/>
          <p:nvPr/>
        </p:nvSpPr>
        <p:spPr>
          <a:xfrm>
            <a:off x="5730525"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Transaction Handler</a:t>
            </a:r>
          </a:p>
        </p:txBody>
      </p:sp>
      <p:sp>
        <p:nvSpPr>
          <p:cNvPr id="11" name="Rechteck 10">
            <a:extLst>
              <a:ext uri="{FF2B5EF4-FFF2-40B4-BE49-F238E27FC236}">
                <a16:creationId xmlns:a16="http://schemas.microsoft.com/office/drawing/2014/main" id="{84261909-B269-16C8-F26D-43AD2DE0D97E}"/>
              </a:ext>
            </a:extLst>
          </p:cNvPr>
          <p:cNvSpPr/>
          <p:nvPr/>
        </p:nvSpPr>
        <p:spPr>
          <a:xfrm>
            <a:off x="5730525"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Consensus</a:t>
            </a:r>
          </a:p>
        </p:txBody>
      </p:sp>
      <p:sp>
        <p:nvSpPr>
          <p:cNvPr id="12" name="Rechteck 11">
            <a:extLst>
              <a:ext uri="{FF2B5EF4-FFF2-40B4-BE49-F238E27FC236}">
                <a16:creationId xmlns:a16="http://schemas.microsoft.com/office/drawing/2014/main" id="{470ACA29-3B6A-FD07-0D82-675974F40EE0}"/>
              </a:ext>
            </a:extLst>
          </p:cNvPr>
          <p:cNvSpPr/>
          <p:nvPr/>
        </p:nvSpPr>
        <p:spPr>
          <a:xfrm>
            <a:off x="7619982"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Key-Value Store</a:t>
            </a:r>
          </a:p>
        </p:txBody>
      </p:sp>
      <p:sp>
        <p:nvSpPr>
          <p:cNvPr id="13" name="Rechteck 12">
            <a:extLst>
              <a:ext uri="{FF2B5EF4-FFF2-40B4-BE49-F238E27FC236}">
                <a16:creationId xmlns:a16="http://schemas.microsoft.com/office/drawing/2014/main" id="{AE8B4515-8FA2-4FD3-54F7-4BA2E29880FE}"/>
              </a:ext>
            </a:extLst>
          </p:cNvPr>
          <p:cNvSpPr/>
          <p:nvPr/>
        </p:nvSpPr>
        <p:spPr>
          <a:xfrm>
            <a:off x="7619982"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Application</a:t>
            </a:r>
            <a:r>
              <a:rPr kumimoji="0" lang="de-DE" sz="1600" b="1" i="0" u="none" strike="noStrike" kern="1200" cap="none" spc="0" normalizeH="0" baseline="0" noProof="0" dirty="0">
                <a:ln>
                  <a:noFill/>
                </a:ln>
                <a:solidFill>
                  <a:schemeClr val="tx1"/>
                </a:solidFill>
                <a:effectLst/>
                <a:uLnTx/>
                <a:uFillTx/>
                <a:latin typeface="Arial"/>
                <a:ea typeface="+mn-ea"/>
                <a:cs typeface="+mn-cs"/>
              </a:rPr>
              <a:t> </a:t>
            </a:r>
            <a:r>
              <a:rPr kumimoji="0" lang="de-DE" sz="1600" b="1" i="0" u="none" strike="noStrike" kern="1200" cap="none" spc="0" normalizeH="0" baseline="0" noProof="0" dirty="0" err="1">
                <a:ln>
                  <a:noFill/>
                </a:ln>
                <a:solidFill>
                  <a:schemeClr val="tx1"/>
                </a:solidFill>
                <a:effectLst/>
                <a:uLnTx/>
                <a:uFillTx/>
                <a:latin typeface="Arial"/>
                <a:ea typeface="+mn-ea"/>
                <a:cs typeface="+mn-cs"/>
              </a:rPr>
              <a:t>Logic</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4" name="Rechteck 13">
            <a:extLst>
              <a:ext uri="{FF2B5EF4-FFF2-40B4-BE49-F238E27FC236}">
                <a16:creationId xmlns:a16="http://schemas.microsoft.com/office/drawing/2014/main" id="{FB8982CE-5937-CE56-C24B-C6ECDA460613}"/>
              </a:ext>
            </a:extLst>
          </p:cNvPr>
          <p:cNvSpPr/>
          <p:nvPr/>
        </p:nvSpPr>
        <p:spPr>
          <a:xfrm rot="5400000">
            <a:off x="4374366" y="3512737"/>
            <a:ext cx="1708220" cy="40287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Interface</a:t>
            </a:r>
          </a:p>
        </p:txBody>
      </p:sp>
      <p:cxnSp>
        <p:nvCxnSpPr>
          <p:cNvPr id="15" name="Gerade Verbindung mit Pfeil 14">
            <a:extLst>
              <a:ext uri="{FF2B5EF4-FFF2-40B4-BE49-F238E27FC236}">
                <a16:creationId xmlns:a16="http://schemas.microsoft.com/office/drawing/2014/main" id="{1223B3FC-D0E5-C473-0A1F-00476A244257}"/>
              </a:ext>
            </a:extLst>
          </p:cNvPr>
          <p:cNvCxnSpPr/>
          <p:nvPr/>
        </p:nvCxnSpPr>
        <p:spPr>
          <a:xfrm>
            <a:off x="4731237" y="3121486"/>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F9820FDD-17B6-0790-DF32-9A319EE679CD}"/>
              </a:ext>
            </a:extLst>
          </p:cNvPr>
          <p:cNvCxnSpPr>
            <a:stCxn id="8" idx="3"/>
          </p:cNvCxnSpPr>
          <p:nvPr/>
        </p:nvCxnSpPr>
        <p:spPr>
          <a:xfrm flipV="1">
            <a:off x="4731237" y="4038699"/>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A082F3-2BFE-624B-307F-911BCC2E230F}"/>
              </a:ext>
            </a:extLst>
          </p:cNvPr>
          <p:cNvCxnSpPr>
            <a:stCxn id="9" idx="1"/>
          </p:cNvCxnSpPr>
          <p:nvPr/>
        </p:nvCxnSpPr>
        <p:spPr>
          <a:xfrm flipH="1">
            <a:off x="5429916" y="2974975"/>
            <a:ext cx="300609" cy="2505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9F6B7A44-0633-CC72-7F43-82BE8CA1A8E0}"/>
              </a:ext>
            </a:extLst>
          </p:cNvPr>
          <p:cNvCxnSpPr>
            <a:stCxn id="11" idx="1"/>
          </p:cNvCxnSpPr>
          <p:nvPr/>
        </p:nvCxnSpPr>
        <p:spPr>
          <a:xfrm flipH="1" flipV="1">
            <a:off x="5429916" y="4252078"/>
            <a:ext cx="300609" cy="2706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1C61889D-8EE5-4D95-AD6F-ABF9DD3A69F9}"/>
              </a:ext>
            </a:extLst>
          </p:cNvPr>
          <p:cNvCxnSpPr>
            <a:stCxn id="7" idx="2"/>
            <a:endCxn id="8" idx="0"/>
          </p:cNvCxnSpPr>
          <p:nvPr/>
        </p:nvCxnSpPr>
        <p:spPr>
          <a:xfrm flipH="1">
            <a:off x="3911359" y="3548245"/>
            <a:ext cx="1" cy="49045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86CF392-0057-7E98-EBCE-69505278B6B9}"/>
              </a:ext>
            </a:extLst>
          </p:cNvPr>
          <p:cNvCxnSpPr>
            <a:stCxn id="9" idx="3"/>
            <a:endCxn id="12" idx="1"/>
          </p:cNvCxnSpPr>
          <p:nvPr/>
        </p:nvCxnSpPr>
        <p:spPr>
          <a:xfrm>
            <a:off x="7338259" y="2974975"/>
            <a:ext cx="2817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3866D4A2-76D5-42F8-6E9B-26FBFE38688E}"/>
              </a:ext>
            </a:extLst>
          </p:cNvPr>
          <p:cNvCxnSpPr>
            <a:stCxn id="12" idx="2"/>
            <a:endCxn id="13" idx="0"/>
          </p:cNvCxnSpPr>
          <p:nvPr/>
        </p:nvCxnSpPr>
        <p:spPr>
          <a:xfrm>
            <a:off x="8423849" y="3458986"/>
            <a:ext cx="0" cy="57971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97E3ABF7-B815-6AD0-4F8E-0105E1312C97}"/>
              </a:ext>
            </a:extLst>
          </p:cNvPr>
          <p:cNvCxnSpPr>
            <a:stCxn id="13" idx="1"/>
          </p:cNvCxnSpPr>
          <p:nvPr/>
        </p:nvCxnSpPr>
        <p:spPr>
          <a:xfrm flipH="1">
            <a:off x="7362703" y="4522710"/>
            <a:ext cx="25727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D23955DE-B2BE-3916-1623-ACBB27C47E6B}"/>
              </a:ext>
            </a:extLst>
          </p:cNvPr>
          <p:cNvSpPr txBox="1"/>
          <p:nvPr/>
        </p:nvSpPr>
        <p:spPr>
          <a:xfrm rot="5400000">
            <a:off x="7345011" y="5449182"/>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24" name="Textfeld 23">
            <a:extLst>
              <a:ext uri="{FF2B5EF4-FFF2-40B4-BE49-F238E27FC236}">
                <a16:creationId xmlns:a16="http://schemas.microsoft.com/office/drawing/2014/main" id="{A4A5ACFF-FEF3-2060-D611-029145143AF5}"/>
              </a:ext>
            </a:extLst>
          </p:cNvPr>
          <p:cNvSpPr txBox="1"/>
          <p:nvPr/>
        </p:nvSpPr>
        <p:spPr>
          <a:xfrm rot="5400000">
            <a:off x="7300400" y="1882047"/>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pic>
        <p:nvPicPr>
          <p:cNvPr id="25" name="Grafik 24" descr="Benutzer mit einfarbiger Füllung">
            <a:extLst>
              <a:ext uri="{FF2B5EF4-FFF2-40B4-BE49-F238E27FC236}">
                <a16:creationId xmlns:a16="http://schemas.microsoft.com/office/drawing/2014/main" id="{04FE6797-4949-B243-4B84-1AD1FE4636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314" y="2063165"/>
            <a:ext cx="914400" cy="914400"/>
          </a:xfrm>
          <a:prstGeom prst="rect">
            <a:avLst/>
          </a:prstGeom>
        </p:spPr>
      </p:pic>
      <p:pic>
        <p:nvPicPr>
          <p:cNvPr id="26" name="Grafik 25" descr="Benutzer mit einfarbiger Füllung">
            <a:extLst>
              <a:ext uri="{FF2B5EF4-FFF2-40B4-BE49-F238E27FC236}">
                <a16:creationId xmlns:a16="http://schemas.microsoft.com/office/drawing/2014/main" id="{76797769-4DE8-4CF2-5914-AB8D83FE6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314" y="4568287"/>
            <a:ext cx="914400" cy="914400"/>
          </a:xfrm>
          <a:prstGeom prst="rect">
            <a:avLst/>
          </a:prstGeom>
        </p:spPr>
      </p:pic>
      <p:pic>
        <p:nvPicPr>
          <p:cNvPr id="27" name="Grafik 26" descr="Benutzer mit einfarbiger Füllung">
            <a:extLst>
              <a:ext uri="{FF2B5EF4-FFF2-40B4-BE49-F238E27FC236}">
                <a16:creationId xmlns:a16="http://schemas.microsoft.com/office/drawing/2014/main" id="{F1BDDB5B-FA02-7B90-0ACB-D92FDBB3C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1663" y="3318057"/>
            <a:ext cx="914400" cy="914400"/>
          </a:xfrm>
          <a:prstGeom prst="rect">
            <a:avLst/>
          </a:prstGeom>
        </p:spPr>
      </p:pic>
      <p:sp>
        <p:nvSpPr>
          <p:cNvPr id="28" name="Textfeld 27">
            <a:extLst>
              <a:ext uri="{FF2B5EF4-FFF2-40B4-BE49-F238E27FC236}">
                <a16:creationId xmlns:a16="http://schemas.microsoft.com/office/drawing/2014/main" id="{C7078FDD-9D36-1B2F-CE2E-6EBC08C67693}"/>
              </a:ext>
            </a:extLst>
          </p:cNvPr>
          <p:cNvSpPr txBox="1"/>
          <p:nvPr/>
        </p:nvSpPr>
        <p:spPr>
          <a:xfrm>
            <a:off x="698995" y="3176087"/>
            <a:ext cx="981038"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effectLst/>
                <a:uLnTx/>
                <a:uFillTx/>
                <a:latin typeface="Arial"/>
                <a:ea typeface="+mn-ea"/>
                <a:cs typeface="+mn-cs"/>
              </a:rPr>
              <a:t>Operators</a:t>
            </a:r>
          </a:p>
        </p:txBody>
      </p:sp>
      <p:sp>
        <p:nvSpPr>
          <p:cNvPr id="29" name="Textfeld 28">
            <a:extLst>
              <a:ext uri="{FF2B5EF4-FFF2-40B4-BE49-F238E27FC236}">
                <a16:creationId xmlns:a16="http://schemas.microsoft.com/office/drawing/2014/main" id="{6AA1567A-1856-41BA-D90C-581CB978B421}"/>
              </a:ext>
            </a:extLst>
          </p:cNvPr>
          <p:cNvSpPr txBox="1"/>
          <p:nvPr/>
        </p:nvSpPr>
        <p:spPr>
          <a:xfrm>
            <a:off x="614036" y="5343599"/>
            <a:ext cx="1150956" cy="520655"/>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effectLst/>
                <a:uLnTx/>
                <a:uFillTx/>
                <a:latin typeface="Arial"/>
                <a:ea typeface="+mn-ea"/>
                <a:cs typeface="+mn-cs"/>
              </a:rPr>
              <a:t>Consortium</a:t>
            </a:r>
            <a:br>
              <a:rPr kumimoji="0" lang="de-DE" sz="1600" b="1" i="0" u="none" strike="noStrike" kern="1200" cap="none" spc="0" normalizeH="0" baseline="0" noProof="0" dirty="0">
                <a:ln>
                  <a:noFill/>
                </a:ln>
                <a:effectLst/>
                <a:uLnTx/>
                <a:uFillTx/>
                <a:latin typeface="Arial"/>
                <a:ea typeface="+mn-ea"/>
                <a:cs typeface="+mn-cs"/>
              </a:rPr>
            </a:br>
            <a:r>
              <a:rPr kumimoji="0" lang="de-DE" sz="1600" b="1" i="0" u="none" strike="noStrike" kern="1200" cap="none" spc="0" normalizeH="0" baseline="0" noProof="0" dirty="0">
                <a:ln>
                  <a:noFill/>
                </a:ln>
                <a:effectLst/>
                <a:uLnTx/>
                <a:uFillTx/>
                <a:latin typeface="Arial"/>
                <a:ea typeface="+mn-ea"/>
                <a:cs typeface="+mn-cs"/>
              </a:rPr>
              <a:t>Members</a:t>
            </a:r>
          </a:p>
        </p:txBody>
      </p:sp>
      <p:sp>
        <p:nvSpPr>
          <p:cNvPr id="30" name="Textfeld 29">
            <a:extLst>
              <a:ext uri="{FF2B5EF4-FFF2-40B4-BE49-F238E27FC236}">
                <a16:creationId xmlns:a16="http://schemas.microsoft.com/office/drawing/2014/main" id="{339915A3-5BF8-2192-B837-3D5EE2FDAE5E}"/>
              </a:ext>
            </a:extLst>
          </p:cNvPr>
          <p:cNvSpPr txBox="1"/>
          <p:nvPr/>
        </p:nvSpPr>
        <p:spPr>
          <a:xfrm>
            <a:off x="10970883" y="4252078"/>
            <a:ext cx="569067" cy="249812"/>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effectLst/>
                <a:uLnTx/>
                <a:uFillTx/>
                <a:latin typeface="Arial"/>
                <a:ea typeface="+mn-ea"/>
                <a:cs typeface="+mn-cs"/>
              </a:rPr>
              <a:t>Users</a:t>
            </a:r>
          </a:p>
        </p:txBody>
      </p:sp>
      <p:cxnSp>
        <p:nvCxnSpPr>
          <p:cNvPr id="31" name="Gerade Verbindung mit Pfeil 30">
            <a:extLst>
              <a:ext uri="{FF2B5EF4-FFF2-40B4-BE49-F238E27FC236}">
                <a16:creationId xmlns:a16="http://schemas.microsoft.com/office/drawing/2014/main" id="{6938E5F2-BD68-C4A0-4D9B-A4D8D0722D84}"/>
              </a:ext>
            </a:extLst>
          </p:cNvPr>
          <p:cNvCxnSpPr>
            <a:cxnSpLocks/>
            <a:endCxn id="5" idx="1"/>
          </p:cNvCxnSpPr>
          <p:nvPr/>
        </p:nvCxnSpPr>
        <p:spPr>
          <a:xfrm flipV="1">
            <a:off x="1680033" y="3775257"/>
            <a:ext cx="1252751" cy="12314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A2B504F1-10F4-33C6-406F-C60DB67905FE}"/>
              </a:ext>
            </a:extLst>
          </p:cNvPr>
          <p:cNvCxnSpPr>
            <a:endCxn id="5" idx="1"/>
          </p:cNvCxnSpPr>
          <p:nvPr/>
        </p:nvCxnSpPr>
        <p:spPr>
          <a:xfrm>
            <a:off x="1680033" y="2520365"/>
            <a:ext cx="1252751" cy="12548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94CB142E-66DE-E5E2-2AB6-D024E46FC230}"/>
              </a:ext>
            </a:extLst>
          </p:cNvPr>
          <p:cNvCxnSpPr>
            <a:endCxn id="5" idx="3"/>
          </p:cNvCxnSpPr>
          <p:nvPr/>
        </p:nvCxnSpPr>
        <p:spPr>
          <a:xfrm flipH="1">
            <a:off x="9777169" y="3775257"/>
            <a:ext cx="98449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43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23" grpId="0"/>
      <p:bldP spid="24" grpId="0"/>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8</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9" y="438299"/>
            <a:ext cx="8049948" cy="997196"/>
          </a:xfrm>
        </p:spPr>
        <p:txBody>
          <a:bodyPr/>
          <a:lstStyle/>
          <a:p>
            <a:r>
              <a:rPr lang="de-DE" sz="3600" dirty="0" err="1"/>
              <a:t>Confidential</a:t>
            </a:r>
            <a:r>
              <a:rPr lang="de-DE" sz="3600" dirty="0"/>
              <a:t> </a:t>
            </a:r>
            <a:r>
              <a:rPr lang="de-DE" sz="3600" dirty="0" err="1"/>
              <a:t>Consortium</a:t>
            </a:r>
            <a:r>
              <a:rPr lang="de-DE" sz="3600" dirty="0"/>
              <a:t> Framework (CCF)</a:t>
            </a:r>
            <a:endParaRPr lang="de-DE" sz="3600"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4AD9163A-4F8D-881B-DDCB-B6DCDB4A303B}"/>
              </a:ext>
            </a:extLst>
          </p:cNvPr>
          <p:cNvSpPr/>
          <p:nvPr/>
        </p:nvSpPr>
        <p:spPr>
          <a:xfrm>
            <a:off x="130184"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6" name="Abgerundetes Rechteck 5">
            <a:extLst>
              <a:ext uri="{FF2B5EF4-FFF2-40B4-BE49-F238E27FC236}">
                <a16:creationId xmlns:a16="http://schemas.microsoft.com/office/drawing/2014/main" id="{E7446052-5F8F-B5FD-2472-A7A5C91A24B2}"/>
              </a:ext>
            </a:extLst>
          </p:cNvPr>
          <p:cNvSpPr/>
          <p:nvPr/>
        </p:nvSpPr>
        <p:spPr>
          <a:xfrm>
            <a:off x="25999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Abgerundetes Rechteck 6">
            <a:extLst>
              <a:ext uri="{FF2B5EF4-FFF2-40B4-BE49-F238E27FC236}">
                <a16:creationId xmlns:a16="http://schemas.microsoft.com/office/drawing/2014/main" id="{C10C2272-CA0B-15BE-C78A-9F3ACA0365F3}"/>
              </a:ext>
            </a:extLst>
          </p:cNvPr>
          <p:cNvSpPr/>
          <p:nvPr/>
        </p:nvSpPr>
        <p:spPr>
          <a:xfrm>
            <a:off x="1982927"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8" name="Abgerundetes Rechteck 7">
            <a:extLst>
              <a:ext uri="{FF2B5EF4-FFF2-40B4-BE49-F238E27FC236}">
                <a16:creationId xmlns:a16="http://schemas.microsoft.com/office/drawing/2014/main" id="{2E058B28-D18E-D743-3A01-2DF7F493A635}"/>
              </a:ext>
            </a:extLst>
          </p:cNvPr>
          <p:cNvSpPr/>
          <p:nvPr/>
        </p:nvSpPr>
        <p:spPr>
          <a:xfrm>
            <a:off x="1209068" y="3580217"/>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9" name="Abgerundetes Rechteck 8">
            <a:extLst>
              <a:ext uri="{FF2B5EF4-FFF2-40B4-BE49-F238E27FC236}">
                <a16:creationId xmlns:a16="http://schemas.microsoft.com/office/drawing/2014/main" id="{69D88C6D-EFA4-438A-6944-6055B99D9EF7}"/>
              </a:ext>
            </a:extLst>
          </p:cNvPr>
          <p:cNvSpPr/>
          <p:nvPr/>
        </p:nvSpPr>
        <p:spPr>
          <a:xfrm>
            <a:off x="4579958" y="3605074"/>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11" name="Abgerundetes Rechteck 10">
            <a:extLst>
              <a:ext uri="{FF2B5EF4-FFF2-40B4-BE49-F238E27FC236}">
                <a16:creationId xmlns:a16="http://schemas.microsoft.com/office/drawing/2014/main" id="{B4AC1DD4-CFB0-A0E8-31E6-0052D88E2AA0}"/>
              </a:ext>
            </a:extLst>
          </p:cNvPr>
          <p:cNvSpPr/>
          <p:nvPr/>
        </p:nvSpPr>
        <p:spPr>
          <a:xfrm>
            <a:off x="1855375"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2</a:t>
            </a:r>
          </a:p>
        </p:txBody>
      </p:sp>
      <p:sp>
        <p:nvSpPr>
          <p:cNvPr id="12" name="Abgerundetes Rechteck 11">
            <a:extLst>
              <a:ext uri="{FF2B5EF4-FFF2-40B4-BE49-F238E27FC236}">
                <a16:creationId xmlns:a16="http://schemas.microsoft.com/office/drawing/2014/main" id="{5EA8A360-28FD-F8D4-2A9D-315E73046920}"/>
              </a:ext>
            </a:extLst>
          </p:cNvPr>
          <p:cNvSpPr/>
          <p:nvPr/>
        </p:nvSpPr>
        <p:spPr>
          <a:xfrm>
            <a:off x="3574651"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3</a:t>
            </a:r>
          </a:p>
        </p:txBody>
      </p:sp>
      <p:sp>
        <p:nvSpPr>
          <p:cNvPr id="13" name="Abgerundetes Rechteck 12">
            <a:extLst>
              <a:ext uri="{FF2B5EF4-FFF2-40B4-BE49-F238E27FC236}">
                <a16:creationId xmlns:a16="http://schemas.microsoft.com/office/drawing/2014/main" id="{986F1988-536B-C592-F71B-B6B140F23AC8}"/>
              </a:ext>
            </a:extLst>
          </p:cNvPr>
          <p:cNvSpPr/>
          <p:nvPr/>
        </p:nvSpPr>
        <p:spPr>
          <a:xfrm>
            <a:off x="5296000" y="5891024"/>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4</a:t>
            </a:r>
          </a:p>
        </p:txBody>
      </p:sp>
      <p:sp>
        <p:nvSpPr>
          <p:cNvPr id="14" name="Abgerundetes Rechteck 13">
            <a:extLst>
              <a:ext uri="{FF2B5EF4-FFF2-40B4-BE49-F238E27FC236}">
                <a16:creationId xmlns:a16="http://schemas.microsoft.com/office/drawing/2014/main" id="{2551908B-34D0-9EED-5C1E-E1C595101725}"/>
              </a:ext>
            </a:extLst>
          </p:cNvPr>
          <p:cNvSpPr/>
          <p:nvPr/>
        </p:nvSpPr>
        <p:spPr>
          <a:xfrm>
            <a:off x="3700625" y="488128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15" name="Abgerundetes Rechteck 14">
            <a:extLst>
              <a:ext uri="{FF2B5EF4-FFF2-40B4-BE49-F238E27FC236}">
                <a16:creationId xmlns:a16="http://schemas.microsoft.com/office/drawing/2014/main" id="{D98FEB39-207B-8369-1B6C-1B6EBD75DA9A}"/>
              </a:ext>
            </a:extLst>
          </p:cNvPr>
          <p:cNvSpPr/>
          <p:nvPr/>
        </p:nvSpPr>
        <p:spPr>
          <a:xfrm>
            <a:off x="5406240"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16" name="Abgerundetes Rechteck 15">
            <a:extLst>
              <a:ext uri="{FF2B5EF4-FFF2-40B4-BE49-F238E27FC236}">
                <a16:creationId xmlns:a16="http://schemas.microsoft.com/office/drawing/2014/main" id="{3EAF4E56-C012-D7BB-903D-6FB2544B647F}"/>
              </a:ext>
            </a:extLst>
          </p:cNvPr>
          <p:cNvSpPr/>
          <p:nvPr/>
        </p:nvSpPr>
        <p:spPr>
          <a:xfrm>
            <a:off x="7146941" y="488505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a:t>
            </a:r>
            <a:r>
              <a:rPr kumimoji="0" lang="de-DE" sz="1600" b="0" i="0" u="none" strike="noStrike" kern="1200" cap="none" spc="0" normalizeH="0" baseline="0" noProof="0" dirty="0">
                <a:ln>
                  <a:noFill/>
                </a:ln>
                <a:solidFill>
                  <a:schemeClr val="tx1"/>
                </a:solidFill>
                <a:effectLst/>
                <a:uLnTx/>
                <a:uFillTx/>
                <a:latin typeface="Arial"/>
                <a:ea typeface="+mn-ea"/>
                <a:cs typeface="+mn-cs"/>
              </a:rPr>
              <a:t>5)</a:t>
            </a:r>
          </a:p>
        </p:txBody>
      </p:sp>
      <p:sp>
        <p:nvSpPr>
          <p:cNvPr id="17" name="Abgerundetes Rechteck 16">
            <a:extLst>
              <a:ext uri="{FF2B5EF4-FFF2-40B4-BE49-F238E27FC236}">
                <a16:creationId xmlns:a16="http://schemas.microsoft.com/office/drawing/2014/main" id="{7FBB93FC-E89E-C9A7-578D-EACDC7D67B46}"/>
              </a:ext>
            </a:extLst>
          </p:cNvPr>
          <p:cNvSpPr/>
          <p:nvPr/>
        </p:nvSpPr>
        <p:spPr>
          <a:xfrm>
            <a:off x="7021191"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5 </a:t>
            </a:r>
          </a:p>
        </p:txBody>
      </p:sp>
      <p:sp>
        <p:nvSpPr>
          <p:cNvPr id="18" name="Abgerundetes Rechteck 17">
            <a:extLst>
              <a:ext uri="{FF2B5EF4-FFF2-40B4-BE49-F238E27FC236}">
                <a16:creationId xmlns:a16="http://schemas.microsoft.com/office/drawing/2014/main" id="{BBD21A3F-7C20-7473-31D4-FA2BE4B56B8C}"/>
              </a:ext>
            </a:extLst>
          </p:cNvPr>
          <p:cNvSpPr/>
          <p:nvPr/>
        </p:nvSpPr>
        <p:spPr>
          <a:xfrm>
            <a:off x="8736312" y="5897530"/>
            <a:ext cx="1631021" cy="262703"/>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6</a:t>
            </a:r>
          </a:p>
        </p:txBody>
      </p:sp>
      <p:sp>
        <p:nvSpPr>
          <p:cNvPr id="19" name="Abgerundetes Rechteck 18">
            <a:extLst>
              <a:ext uri="{FF2B5EF4-FFF2-40B4-BE49-F238E27FC236}">
                <a16:creationId xmlns:a16="http://schemas.microsoft.com/office/drawing/2014/main" id="{AFBDCF90-39D3-BC91-F248-CC9690CA9A7F}"/>
              </a:ext>
            </a:extLst>
          </p:cNvPr>
          <p:cNvSpPr/>
          <p:nvPr/>
        </p:nvSpPr>
        <p:spPr>
          <a:xfrm>
            <a:off x="7950848" y="3578403"/>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H(5,6)</a:t>
            </a:r>
          </a:p>
        </p:txBody>
      </p:sp>
      <p:sp>
        <p:nvSpPr>
          <p:cNvPr id="20" name="Abgerundetes Rechteck 19">
            <a:extLst>
              <a:ext uri="{FF2B5EF4-FFF2-40B4-BE49-F238E27FC236}">
                <a16:creationId xmlns:a16="http://schemas.microsoft.com/office/drawing/2014/main" id="{D0028F50-CEB0-5115-7CF8-3D012C7E3BD2}"/>
              </a:ext>
            </a:extLst>
          </p:cNvPr>
          <p:cNvSpPr/>
          <p:nvPr/>
        </p:nvSpPr>
        <p:spPr>
          <a:xfrm>
            <a:off x="3038369" y="2445249"/>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H(1,2,3,4)</a:t>
            </a:r>
          </a:p>
        </p:txBody>
      </p:sp>
      <p:sp>
        <p:nvSpPr>
          <p:cNvPr id="21" name="Abgerundetes Rechteck 20">
            <a:extLst>
              <a:ext uri="{FF2B5EF4-FFF2-40B4-BE49-F238E27FC236}">
                <a16:creationId xmlns:a16="http://schemas.microsoft.com/office/drawing/2014/main" id="{7EAD8D3B-D67B-DB13-1C81-50B1886B34FA}"/>
              </a:ext>
            </a:extLst>
          </p:cNvPr>
          <p:cNvSpPr/>
          <p:nvPr/>
        </p:nvSpPr>
        <p:spPr>
          <a:xfrm>
            <a:off x="10451433" y="5897530"/>
            <a:ext cx="1631021" cy="262703"/>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7</a:t>
            </a:r>
          </a:p>
        </p:txBody>
      </p:sp>
      <p:sp>
        <p:nvSpPr>
          <p:cNvPr id="22" name="Abgerundetes Rechteck 21">
            <a:extLst>
              <a:ext uri="{FF2B5EF4-FFF2-40B4-BE49-F238E27FC236}">
                <a16:creationId xmlns:a16="http://schemas.microsoft.com/office/drawing/2014/main" id="{BC30E7C4-2630-EDB8-F5EF-9475BC537A73}"/>
              </a:ext>
            </a:extLst>
          </p:cNvPr>
          <p:cNvSpPr/>
          <p:nvPr/>
        </p:nvSpPr>
        <p:spPr>
          <a:xfrm>
            <a:off x="8860528" y="4879530"/>
            <a:ext cx="1379519" cy="59927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H(6)</a:t>
            </a:r>
          </a:p>
        </p:txBody>
      </p:sp>
      <p:sp>
        <p:nvSpPr>
          <p:cNvPr id="23" name="Abgerundetes Rechteck 22">
            <a:extLst>
              <a:ext uri="{FF2B5EF4-FFF2-40B4-BE49-F238E27FC236}">
                <a16:creationId xmlns:a16="http://schemas.microsoft.com/office/drawing/2014/main" id="{FF947909-1056-A92F-4A4B-39D4B2FE9FA5}"/>
              </a:ext>
            </a:extLst>
          </p:cNvPr>
          <p:cNvSpPr/>
          <p:nvPr/>
        </p:nvSpPr>
        <p:spPr>
          <a:xfrm>
            <a:off x="5661078" y="1382018"/>
            <a:ext cx="1379519" cy="599274"/>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24" name="Gerade Verbindung mit Pfeil 23">
            <a:extLst>
              <a:ext uri="{FF2B5EF4-FFF2-40B4-BE49-F238E27FC236}">
                <a16:creationId xmlns:a16="http://schemas.microsoft.com/office/drawing/2014/main" id="{642A9FD3-B447-D928-E144-1BBB2AB7E600}"/>
              </a:ext>
            </a:extLst>
          </p:cNvPr>
          <p:cNvCxnSpPr>
            <a:cxnSpLocks/>
            <a:stCxn id="5" idx="0"/>
            <a:endCxn id="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0426DE39-D08A-56D0-3EAE-AD4BF236BFFC}"/>
              </a:ext>
            </a:extLst>
          </p:cNvPr>
          <p:cNvCxnSpPr>
            <a:cxnSpLocks/>
            <a:stCxn id="6" idx="0"/>
            <a:endCxn id="8"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130DACAF-D07A-3364-C275-5F588F6647D0}"/>
              </a:ext>
            </a:extLst>
          </p:cNvPr>
          <p:cNvCxnSpPr>
            <a:cxnSpLocks/>
            <a:stCxn id="7" idx="0"/>
            <a:endCxn id="8"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FEFB0897-CBA7-D829-F168-2F73DC1E664E}"/>
              </a:ext>
            </a:extLst>
          </p:cNvPr>
          <p:cNvCxnSpPr>
            <a:cxnSpLocks/>
            <a:stCxn id="14" idx="0"/>
            <a:endCxn id="9"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784987E7-E9A5-1B40-B78A-1EB7E5ECAEA0}"/>
              </a:ext>
            </a:extLst>
          </p:cNvPr>
          <p:cNvCxnSpPr>
            <a:cxnSpLocks/>
            <a:stCxn id="15" idx="0"/>
            <a:endCxn id="9"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7A3BDD82-0277-9CAF-9740-36F4D3B9C173}"/>
              </a:ext>
            </a:extLst>
          </p:cNvPr>
          <p:cNvCxnSpPr>
            <a:cxnSpLocks/>
            <a:stCxn id="16" idx="0"/>
            <a:endCxn id="19" idx="2"/>
          </p:cNvCxnSpPr>
          <p:nvPr/>
        </p:nvCxnSpPr>
        <p:spPr>
          <a:xfrm flipV="1">
            <a:off x="7836701" y="4177677"/>
            <a:ext cx="803907" cy="7073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7FD7305B-54AD-D57D-9632-D19F5CCC7922}"/>
              </a:ext>
            </a:extLst>
          </p:cNvPr>
          <p:cNvCxnSpPr>
            <a:cxnSpLocks/>
            <a:stCxn id="22" idx="0"/>
            <a:endCxn id="19" idx="2"/>
          </p:cNvCxnSpPr>
          <p:nvPr/>
        </p:nvCxnSpPr>
        <p:spPr>
          <a:xfrm flipH="1" flipV="1">
            <a:off x="8640608" y="4177677"/>
            <a:ext cx="909680" cy="701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5600D42-56FA-AF10-D794-9D1FB2966B94}"/>
              </a:ext>
            </a:extLst>
          </p:cNvPr>
          <p:cNvCxnSpPr>
            <a:cxnSpLocks/>
            <a:stCxn id="8" idx="0"/>
            <a:endCxn id="20"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53A1D2EC-9C3D-678A-6F95-1AF118C94670}"/>
              </a:ext>
            </a:extLst>
          </p:cNvPr>
          <p:cNvCxnSpPr>
            <a:cxnSpLocks/>
            <a:stCxn id="9" idx="0"/>
            <a:endCxn id="20"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0590E72-AB50-4DE2-E5F6-E60766A11AE8}"/>
              </a:ext>
            </a:extLst>
          </p:cNvPr>
          <p:cNvCxnSpPr>
            <a:cxnSpLocks/>
            <a:stCxn id="20" idx="0"/>
            <a:endCxn id="23" idx="2"/>
          </p:cNvCxnSpPr>
          <p:nvPr/>
        </p:nvCxnSpPr>
        <p:spPr>
          <a:xfrm flipV="1">
            <a:off x="3728129" y="1981292"/>
            <a:ext cx="2622709" cy="4639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76D22C1C-0F24-368F-0DF9-45D5A9FF8456}"/>
              </a:ext>
            </a:extLst>
          </p:cNvPr>
          <p:cNvCxnSpPr>
            <a:cxnSpLocks/>
            <a:stCxn id="19" idx="0"/>
            <a:endCxn id="23" idx="2"/>
          </p:cNvCxnSpPr>
          <p:nvPr/>
        </p:nvCxnSpPr>
        <p:spPr>
          <a:xfrm flipH="1" flipV="1">
            <a:off x="6350838" y="1981292"/>
            <a:ext cx="2289770" cy="15971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51A697E1-ADB0-A65B-1523-E9180F308325}"/>
              </a:ext>
            </a:extLst>
          </p:cNvPr>
          <p:cNvCxnSpPr>
            <a:stCxn id="11" idx="0"/>
            <a:endCxn id="7"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11F69CC3-2522-B9CE-3C9D-45ABB8FC0C76}"/>
              </a:ext>
            </a:extLst>
          </p:cNvPr>
          <p:cNvCxnSpPr>
            <a:stCxn id="12" idx="0"/>
            <a:endCxn id="14"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B2884CE9-ED9A-A57F-AFD5-1EB8E30E16EF}"/>
              </a:ext>
            </a:extLst>
          </p:cNvPr>
          <p:cNvCxnSpPr>
            <a:stCxn id="13" idx="0"/>
            <a:endCxn id="15"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1C56256A-1D77-BD51-0694-12D7BAF2E74E}"/>
              </a:ext>
            </a:extLst>
          </p:cNvPr>
          <p:cNvCxnSpPr>
            <a:stCxn id="17" idx="0"/>
            <a:endCxn id="16" idx="2"/>
          </p:cNvCxnSpPr>
          <p:nvPr/>
        </p:nvCxnSpPr>
        <p:spPr>
          <a:xfrm flipH="1" flipV="1">
            <a:off x="7836701" y="5484324"/>
            <a:ext cx="1" cy="4132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0A7100CA-056A-014C-7CA8-5C7697C2CB29}"/>
              </a:ext>
            </a:extLst>
          </p:cNvPr>
          <p:cNvCxnSpPr>
            <a:stCxn id="18" idx="0"/>
            <a:endCxn id="22" idx="2"/>
          </p:cNvCxnSpPr>
          <p:nvPr/>
        </p:nvCxnSpPr>
        <p:spPr>
          <a:xfrm flipH="1" flipV="1">
            <a:off x="9550288" y="5478804"/>
            <a:ext cx="1535"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winkelte Verbindung 39">
            <a:extLst>
              <a:ext uri="{FF2B5EF4-FFF2-40B4-BE49-F238E27FC236}">
                <a16:creationId xmlns:a16="http://schemas.microsoft.com/office/drawing/2014/main" id="{3400A7BD-4D27-67A4-9371-5CF3BC0E35F8}"/>
              </a:ext>
            </a:extLst>
          </p:cNvPr>
          <p:cNvCxnSpPr>
            <a:stCxn id="23" idx="3"/>
            <a:endCxn id="21" idx="0"/>
          </p:cNvCxnSpPr>
          <p:nvPr/>
        </p:nvCxnSpPr>
        <p:spPr>
          <a:xfrm>
            <a:off x="7040597" y="1681655"/>
            <a:ext cx="4226347" cy="4215875"/>
          </a:xfrm>
          <a:prstGeom prst="bentConnector2">
            <a:avLst/>
          </a:prstGeom>
          <a:ln w="12700">
            <a:solidFill>
              <a:srgbClr val="ED9D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01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r>
              <a:rPr lang="de-DE">
                <a:latin typeface="FAUSans Office" panose="020B0504010101010104" pitchFamily="34" charset="77"/>
                <a:cs typeface="FAUSans Office" panose="020B0504010101010104" pitchFamily="34" charset="77"/>
              </a:rPr>
              <a:t>July 9, 2024</a:t>
            </a:r>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9</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Reconfiguration</a:t>
            </a:r>
            <a:endParaRPr lang="en-US" dirty="0">
              <a:latin typeface="FAUSans Office" panose="020B0504010101010104" pitchFamily="34" charset="77"/>
              <a:cs typeface="FAUSans Office" panose="020B0504010101010104" pitchFamily="34" charset="77"/>
            </a:endParaRPr>
          </a:p>
        </p:txBody>
      </p:sp>
      <p:sp>
        <p:nvSpPr>
          <p:cNvPr id="5" name="Textfeld 4">
            <a:extLst>
              <a:ext uri="{FF2B5EF4-FFF2-40B4-BE49-F238E27FC236}">
                <a16:creationId xmlns:a16="http://schemas.microsoft.com/office/drawing/2014/main" id="{14445F37-8D7F-777F-3ECB-8A5D2CC0F487}"/>
              </a:ext>
            </a:extLst>
          </p:cNvPr>
          <p:cNvSpPr txBox="1"/>
          <p:nvPr/>
        </p:nvSpPr>
        <p:spPr>
          <a:xfrm>
            <a:off x="806824" y="1918447"/>
            <a:ext cx="2556790" cy="674544"/>
          </a:xfrm>
          <a:prstGeom prst="rect">
            <a:avLst/>
          </a:prstGeom>
          <a:noFill/>
        </p:spPr>
        <p:txBody>
          <a:bodyPr wrap="non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err="1">
                <a:ln>
                  <a:noFill/>
                </a:ln>
                <a:solidFill>
                  <a:prstClr val="black"/>
                </a:solidFill>
                <a:effectLst/>
                <a:uLnTx/>
                <a:uFillTx/>
                <a:latin typeface="Arial"/>
                <a:ea typeface="+mn-ea"/>
                <a:cs typeface="+mn-cs"/>
              </a:rPr>
              <a:t>Handled</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as</a:t>
            </a:r>
            <a:r>
              <a:rPr kumimoji="0" lang="de-DE" sz="1600" b="0" i="0" u="none" strike="noStrike" kern="1200" cap="none" spc="0" normalizeH="0" baseline="0" noProof="0" dirty="0">
                <a:ln>
                  <a:noFill/>
                </a:ln>
                <a:solidFill>
                  <a:prstClr val="black"/>
                </a:solidFill>
                <a:effectLst/>
                <a:uLnTx/>
                <a:uFillTx/>
                <a:latin typeface="Arial"/>
                <a:ea typeface="+mn-ea"/>
                <a:cs typeface="+mn-cs"/>
              </a:rPr>
              <a:t> a </a:t>
            </a:r>
            <a:r>
              <a:rPr kumimoji="0" lang="de-DE" sz="1600" b="0" i="0" u="none" strike="noStrike" kern="1200" cap="none" spc="0" normalizeH="0" baseline="0" noProof="0" dirty="0" err="1">
                <a:ln>
                  <a:noFill/>
                </a:ln>
                <a:solidFill>
                  <a:prstClr val="black"/>
                </a:solidFill>
                <a:effectLst/>
                <a:uLnTx/>
                <a:uFillTx/>
                <a:latin typeface="Arial"/>
                <a:ea typeface="+mn-ea"/>
                <a:cs typeface="+mn-cs"/>
              </a:rPr>
              <a:t>transaction</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a:solidFill>
                  <a:prstClr val="black"/>
                </a:solidFill>
                <a:latin typeface="Arial"/>
              </a:rPr>
              <a:t>Can </a:t>
            </a:r>
            <a:r>
              <a:rPr lang="de-DE" sz="1600" dirty="0" err="1">
                <a:solidFill>
                  <a:prstClr val="black"/>
                </a:solidFill>
                <a:latin typeface="Arial"/>
              </a:rPr>
              <a:t>be</a:t>
            </a:r>
            <a:r>
              <a:rPr lang="de-DE" sz="1600" dirty="0">
                <a:solidFill>
                  <a:prstClr val="black"/>
                </a:solidFill>
                <a:latin typeface="Arial"/>
              </a:rPr>
              <a:t> </a:t>
            </a:r>
            <a:r>
              <a:rPr lang="de-DE" sz="1600" dirty="0" err="1">
                <a:solidFill>
                  <a:prstClr val="black"/>
                </a:solidFill>
                <a:latin typeface="Arial"/>
              </a:rPr>
              <a:t>rolled</a:t>
            </a:r>
            <a:r>
              <a:rPr lang="de-DE" sz="1600" dirty="0">
                <a:solidFill>
                  <a:prstClr val="black"/>
                </a:solidFill>
                <a:latin typeface="Arial"/>
              </a:rPr>
              <a:t> back</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256266907"/>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2102</Words>
  <Application>Microsoft Macintosh PowerPoint</Application>
  <PresentationFormat>Breitbild</PresentationFormat>
  <Paragraphs>515</Paragraphs>
  <Slides>42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42</vt:i4>
      </vt:variant>
    </vt:vector>
  </HeadingPairs>
  <TitlesOfParts>
    <vt:vector size="47" baseType="lpstr">
      <vt:lpstr>Arial</vt:lpstr>
      <vt:lpstr>Calibri</vt:lpstr>
      <vt:lpstr>FAUSans Office</vt:lpstr>
      <vt:lpstr>Symbol</vt:lpstr>
      <vt:lpstr>FAU - Technische Fakultät</vt:lpstr>
      <vt:lpstr>Confidential Cloud Services</vt:lpstr>
      <vt:lpstr>PowerPoint-Präsentation</vt:lpstr>
      <vt:lpstr>Storing Data In The Cloud</vt:lpstr>
      <vt:lpstr>CIA Triad</vt:lpstr>
      <vt:lpstr>Overview</vt:lpstr>
      <vt:lpstr>Confidential Consortium Framework (CCF)</vt:lpstr>
      <vt:lpstr>Confidential Consortium Framework (CCF)</vt:lpstr>
      <vt:lpstr>Confidential Consortium Framework (CCF)</vt:lpstr>
      <vt:lpstr>CCF</vt:lpstr>
      <vt:lpstr>Nimble</vt:lpstr>
      <vt:lpstr>Nimble</vt:lpstr>
      <vt:lpstr>Nimble</vt:lpstr>
      <vt:lpstr>Rollback Protection</vt:lpstr>
      <vt:lpstr>Conclusion</vt:lpstr>
      <vt:lpstr>Agenda</vt:lpstr>
      <vt:lpstr>Agenda | mit Bild</vt:lpstr>
      <vt:lpstr>CIA Triad</vt:lpstr>
      <vt:lpstr>Kapiteltrenner Mehrzeilig möglich</vt:lpstr>
      <vt:lpstr>Textfolie</vt:lpstr>
      <vt:lpstr>Textfolie | zweispaltig</vt:lpstr>
      <vt:lpstr>Textfolie | dreispaltig</vt:lpstr>
      <vt:lpstr>CCF</vt:lpstr>
      <vt:lpstr>CCF</vt:lpstr>
      <vt:lpstr>CCF</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Peter, Neele</cp:lastModifiedBy>
  <cp:revision>210</cp:revision>
  <cp:lastPrinted>2024-06-16T14:22:02Z</cp:lastPrinted>
  <dcterms:created xsi:type="dcterms:W3CDTF">2021-11-18T07:49:57Z</dcterms:created>
  <dcterms:modified xsi:type="dcterms:W3CDTF">2024-07-01T14:19:58Z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