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0" r:id="rId2"/>
    <p:sldId id="350" r:id="rId3"/>
    <p:sldId id="357" r:id="rId4"/>
    <p:sldId id="308" r:id="rId5"/>
    <p:sldId id="351" r:id="rId6"/>
    <p:sldId id="352" r:id="rId7"/>
    <p:sldId id="401" r:id="rId8"/>
    <p:sldId id="353" r:id="rId9"/>
    <p:sldId id="355" r:id="rId10"/>
    <p:sldId id="381" r:id="rId11"/>
    <p:sldId id="382" r:id="rId12"/>
    <p:sldId id="384" r:id="rId13"/>
    <p:sldId id="383" r:id="rId14"/>
    <p:sldId id="385" r:id="rId15"/>
    <p:sldId id="386" r:id="rId16"/>
    <p:sldId id="389" r:id="rId17"/>
    <p:sldId id="390" r:id="rId18"/>
    <p:sldId id="391" r:id="rId19"/>
    <p:sldId id="393" r:id="rId20"/>
    <p:sldId id="392" r:id="rId21"/>
    <p:sldId id="394" r:id="rId22"/>
    <p:sldId id="395" r:id="rId23"/>
    <p:sldId id="396" r:id="rId24"/>
    <p:sldId id="397" r:id="rId25"/>
    <p:sldId id="398" r:id="rId26"/>
    <p:sldId id="400" r:id="rId27"/>
    <p:sldId id="3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Control Flow and Pipelined MIPS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digital circuits make use of a periodic “clock”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Flip-flop: basic component used in synchronous designs</a:t>
            </a:r>
          </a:p>
          <a:p>
            <a:pPr lvl="1"/>
            <a:r>
              <a:rPr lang="en-US" dirty="0" smtClean="0"/>
              <a:t>Looks at In at every positive clock edge and sets Out = In</a:t>
            </a:r>
          </a:p>
          <a:p>
            <a:pPr lvl="1"/>
            <a:r>
              <a:rPr lang="en-US" dirty="0" smtClean="0"/>
              <a:t>Holds the value of Out steady till next positive edge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05886" y="2665475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8065093" y="3312085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01347" y="3101444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8526990" y="4231946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8293397" y="4451804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7996" y="457693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20482" y="3101444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0807" y="29167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81790" y="29192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772298" y="328611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026509" y="331138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6509" y="328611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80720" y="331138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80719" y="334236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534930" y="336763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34930" y="334236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89141" y="3367638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13703" y="4449304"/>
            <a:ext cx="107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9352" y="4509854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 Period (seconds)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41854" y="3101444"/>
            <a:ext cx="327454" cy="10813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9984" y="2650236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76" y="225558"/>
            <a:ext cx="10515600" cy="1325563"/>
          </a:xfrm>
        </p:spPr>
        <p:txBody>
          <a:bodyPr/>
          <a:lstStyle/>
          <a:p>
            <a:r>
              <a:rPr lang="en-US" dirty="0" smtClean="0"/>
              <a:t>Flip-flop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18443" y="258515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9677650" y="323176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13904" y="3021125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10139547" y="415162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9905954" y="437148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40553" y="449661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33039" y="3021125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83364" y="28364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94347" y="283895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1025066" y="228355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279277" y="230883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79277" y="228355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33488" y="230883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533487" y="233980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787698" y="236508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87698" y="233980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41909" y="236508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9627" y="2998741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06925" y="2998740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4223" y="3021135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21521" y="3054993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782050" y="3477070"/>
            <a:ext cx="2986761" cy="77917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68811" y="3477070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3753761" y="3558598"/>
            <a:ext cx="2340005" cy="722357"/>
          </a:xfrm>
          <a:prstGeom prst="bentConnector3">
            <a:avLst>
              <a:gd name="adj1" fmla="val 872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666103" y="5736775"/>
            <a:ext cx="1247000" cy="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13103" y="4935167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906382" y="4950763"/>
            <a:ext cx="1247000" cy="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60592" y="4950763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153382" y="5773844"/>
            <a:ext cx="188852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7076" y="234387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83601" y="35751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78454" y="5066796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608667" y="540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04597" y="4619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91940" y="5407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59046" y="540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91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Counter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35782" y="485994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9993" y="4885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9993" y="4859948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44204" y="4885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44203" y="49162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8414" y="4941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8414" y="49162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52625" y="4941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7792" y="492026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52623" y="4966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59798" y="5549856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220187" y="5575132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480575" y="557513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7716251" y="5549856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988996" y="5600408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959798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232543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492930" y="5933520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725519" y="5929876"/>
            <a:ext cx="1263477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687054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130833" y="59374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419913" y="5923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5642088" y="59343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6956424" y="5934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179743" y="59068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97" name="Rounded Rectangle 96"/>
          <p:cNvSpPr/>
          <p:nvPr/>
        </p:nvSpPr>
        <p:spPr>
          <a:xfrm>
            <a:off x="8993627" y="5933520"/>
            <a:ext cx="1263477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410896" y="590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8338840" y="1999837"/>
            <a:ext cx="3336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State is only updated at every positive clock edge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0773" y="7970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Single-Cycle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5" y="1183074"/>
            <a:ext cx="10515600" cy="4351338"/>
          </a:xfrm>
        </p:spPr>
        <p:txBody>
          <a:bodyPr/>
          <a:lstStyle/>
          <a:p>
            <a:r>
              <a:rPr lang="en-US" dirty="0" smtClean="0"/>
              <a:t>Goal: A new instruction is fetched and executed in every clock period</a:t>
            </a:r>
          </a:p>
          <a:p>
            <a:pPr lvl="1"/>
            <a:r>
              <a:rPr lang="en-US" dirty="0" smtClean="0"/>
              <a:t>For now let’s focus on the instruction fetch part of R-type instructions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55852" y="4500477"/>
            <a:ext cx="564641" cy="1153641"/>
            <a:chOff x="8052137" y="2718488"/>
            <a:chExt cx="564641" cy="1153641"/>
          </a:xfrm>
        </p:grpSpPr>
        <p:sp>
          <p:nvSpPr>
            <p:cNvPr id="23" name="Rectangle 22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80768" y="4443928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68" y="4894954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6635" y="5688784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4931146" y="5873450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26421" y="6196302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3" idx="3"/>
            <a:endCxn id="26" idx="1"/>
          </p:cNvCxnSpPr>
          <p:nvPr/>
        </p:nvCxnSpPr>
        <p:spPr>
          <a:xfrm>
            <a:off x="1720493" y="5077298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/>
          <p:cNvSpPr/>
          <p:nvPr/>
        </p:nvSpPr>
        <p:spPr>
          <a:xfrm rot="5400000">
            <a:off x="3851749" y="2995590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84458" y="3190940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41396" y="3375605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84268" y="301416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77094" y="3753641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947985" y="3141015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3488" y="35689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48" name="Elbow Connector 47"/>
          <p:cNvCxnSpPr/>
          <p:nvPr/>
        </p:nvCxnSpPr>
        <p:spPr>
          <a:xfrm rot="10800000">
            <a:off x="3441951" y="2375894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3" idx="1"/>
          </p:cNvCxnSpPr>
          <p:nvPr/>
        </p:nvCxnSpPr>
        <p:spPr>
          <a:xfrm rot="5400000">
            <a:off x="948200" y="2583545"/>
            <a:ext cx="2701405" cy="2286100"/>
          </a:xfrm>
          <a:prstGeom prst="bentConnector4">
            <a:avLst>
              <a:gd name="adj1" fmla="val -74"/>
              <a:gd name="adj2" fmla="val 1267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5178903" y="3968925"/>
            <a:ext cx="827903" cy="74758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58699" y="443568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358699" y="488671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54566" y="568054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>
            <a:off x="11509077" y="586520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04352" y="618806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4" idx="3"/>
            <a:endCxn id="67" idx="1"/>
          </p:cNvCxnSpPr>
          <p:nvPr/>
        </p:nvCxnSpPr>
        <p:spPr>
          <a:xfrm>
            <a:off x="8298424" y="506905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5400000">
            <a:off x="10429680" y="298734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762389" y="318269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1519327" y="336736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462199" y="3005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0455025" y="374539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 flipH="1" flipV="1">
            <a:off x="8525916" y="313277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51419" y="35607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10800000">
            <a:off x="10019882" y="236765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4" idx="1"/>
          </p:cNvCxnSpPr>
          <p:nvPr/>
        </p:nvCxnSpPr>
        <p:spPr>
          <a:xfrm rot="5400000">
            <a:off x="7526131" y="2575303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706580" y="4179180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5787" y="4687291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85" name="Isosceles Triangle 84"/>
          <p:cNvSpPr/>
          <p:nvPr/>
        </p:nvSpPr>
        <p:spPr>
          <a:xfrm>
            <a:off x="7927684" y="5745651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>
            <a:endCxn id="83" idx="2"/>
          </p:cNvCxnSpPr>
          <p:nvPr/>
        </p:nvCxnSpPr>
        <p:spPr>
          <a:xfrm rot="5400000" flipH="1" flipV="1">
            <a:off x="7694091" y="5965509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906659" y="610063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25773" y="2951878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register implemented using flip-flops</a:t>
            </a:r>
          </a:p>
        </p:txBody>
      </p:sp>
    </p:spTree>
    <p:extLst>
      <p:ext uri="{BB962C8B-B14F-4D97-AF65-F5344CB8AC3E}">
        <p14:creationId xmlns:p14="http://schemas.microsoft.com/office/powerpoint/2010/main" val="32451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70" grpId="0"/>
      <p:bldP spid="72" grpId="0" animBg="1"/>
      <p:bldP spid="73" grpId="0"/>
      <p:bldP spid="78" grpId="0"/>
      <p:bldP spid="83" grpId="0" animBg="1"/>
      <p:bldP spid="84" grpId="0"/>
      <p:bldP spid="85" grpId="0" animBg="1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Stage Operation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7767" y="3953774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7767" y="4404800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03634" y="519863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658145" y="5383296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420" y="5706148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7492" y="4587144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apezoid 13"/>
          <p:cNvSpPr/>
          <p:nvPr/>
        </p:nvSpPr>
        <p:spPr>
          <a:xfrm rot="5400000">
            <a:off x="4578748" y="250543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11457" y="2700786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668395" y="2885451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11267" y="252400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04093" y="326348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2674984" y="2650861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87" y="30788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4168950" y="1885740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1675199" y="2093391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55648" y="3697268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614855" y="4205379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25" name="Isosceles Triangle 24"/>
          <p:cNvSpPr/>
          <p:nvPr/>
        </p:nvSpPr>
        <p:spPr>
          <a:xfrm>
            <a:off x="2076752" y="5263739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23" idx="2"/>
          </p:cNvCxnSpPr>
          <p:nvPr/>
        </p:nvCxnSpPr>
        <p:spPr>
          <a:xfrm rot="5400000" flipH="1" flipV="1">
            <a:off x="1843159" y="5483597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5727" y="561871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74841" y="2469966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register implemented using flip-flops</a:t>
            </a: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6696827" y="202372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7951038" y="204900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51038" y="202372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05249" y="204900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9205248" y="207997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10459459" y="210525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459459" y="207997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713670" y="210525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06139" y="203007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320843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581232" y="273891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841620" y="2738910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1077296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320843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93588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853975" y="309729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086564" y="309365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80958" y="30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003133" y="3098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17469" y="309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2065" y="46438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76049" y="296333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96818" y="4932901"/>
            <a:ext cx="5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9558" y="411115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nextPC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327193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599938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860325" y="385294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1092914" y="384930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87308" y="38425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09483" y="38537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23819" y="38537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90474" y="3844279"/>
            <a:ext cx="10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nextPC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829485" y="5111217"/>
            <a:ext cx="494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every clock cycle, the PC is updated and the corresponding instruction is fetched from instruction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42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3" y="0"/>
            <a:ext cx="10515600" cy="1325563"/>
          </a:xfrm>
        </p:spPr>
        <p:txBody>
          <a:bodyPr/>
          <a:lstStyle/>
          <a:p>
            <a:r>
              <a:rPr lang="en-US" dirty="0" smtClean="0"/>
              <a:t>Execute/Write-Back Stage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973009"/>
            <a:ext cx="10515600" cy="4351338"/>
          </a:xfrm>
        </p:spPr>
        <p:txBody>
          <a:bodyPr/>
          <a:lstStyle/>
          <a:p>
            <a:r>
              <a:rPr lang="en-US" dirty="0" smtClean="0"/>
              <a:t>Goal: all updates to </a:t>
            </a:r>
            <a:r>
              <a:rPr lang="en-US" dirty="0" smtClean="0">
                <a:solidFill>
                  <a:srgbClr val="FF0000"/>
                </a:solidFill>
              </a:rPr>
              <a:t>architectural state </a:t>
            </a:r>
            <a:r>
              <a:rPr lang="en-US" dirty="0" smtClean="0"/>
              <a:t>should occur at positive clock edges</a:t>
            </a:r>
          </a:p>
          <a:p>
            <a:pPr lvl="1"/>
            <a:r>
              <a:rPr lang="en-US" dirty="0" smtClean="0"/>
              <a:t>PC (already done!)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 file </a:t>
            </a:r>
          </a:p>
          <a:p>
            <a:pPr lvl="1"/>
            <a:r>
              <a:rPr lang="en-US" dirty="0" smtClean="0"/>
              <a:t>Data memory (not relevant for R-type instructions)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5" y="3062181"/>
            <a:ext cx="6518190" cy="37069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800962">
            <a:off x="8982992" y="4824343"/>
            <a:ext cx="763365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7261569" y="5886088"/>
            <a:ext cx="487249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832751" y="13169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7934" y="5320091"/>
            <a:ext cx="2530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What’s wrong?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77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399184" y="1050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$0, $1, $2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399946" y="1040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01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2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$3, $1, $2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65" y="4716770"/>
            <a:ext cx="482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Simultaneous R/W request</a:t>
            </a:r>
            <a:r>
              <a:rPr lang="en-US" sz="3200" dirty="0"/>
              <a:t> </a:t>
            </a:r>
            <a:r>
              <a:rPr lang="en-US" sz="3200" dirty="0" smtClean="0"/>
              <a:t>to the same register -&gt; </a:t>
            </a:r>
            <a:r>
              <a:rPr lang="en-US" sz="3200" dirty="0" smtClean="0">
                <a:solidFill>
                  <a:srgbClr val="FF0000"/>
                </a:solidFill>
              </a:rPr>
              <a:t>Write before Read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15685" y="1052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691687" y="285891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13709" y="10586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  <p:bldP spid="128" grpId="0" animBg="1"/>
      <p:bldP spid="1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Counter Clock Period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29604" y="5181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3815" y="52065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3815" y="5181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38026" y="52065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38025" y="5237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2236" y="5262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2236" y="5237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46447" y="526275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1614" y="524154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46445" y="528802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338840" y="1999837"/>
            <a:ext cx="3336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Assume each addition takes 1 ns. What is the minimum clock period?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12167" y="138860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6630" y="46939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1728" y="2697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4126788" y="4924785"/>
            <a:ext cx="701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6788" y="46046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12370" y="4693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68773" y="2174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35830" y="6107682"/>
            <a:ext cx="13120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3503" y="6178122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&gt;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1" grpId="0"/>
      <p:bldP spid="15" grpId="0"/>
      <p:bldP spid="55" grpId="0"/>
      <p:bldP spid="5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8075" y="344418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8075" y="358629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8075" y="409094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5795" y="455526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4554" y="501435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6973870" y="377095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6973870" y="427560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971590" y="473993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73870" y="52297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0685" y="371860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12448" y="455680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411158" y="404177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9402921" y="487842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6066193" y="3785992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94953" y="4290044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29136" y="34083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92356" y="4041770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6041223" y="4282355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35880" y="459165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300275" y="5625153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59396" y="5579294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09150" y="39264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030796" y="599106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47050" y="6039794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6066193" y="4282355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93165" y="60169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6566333" y="4572397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6352291" y="4297582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828728" y="496081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01305" y="540571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877534" y="5006514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9698534" y="4878424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9971925" y="499535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9976389" y="5835076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0408142" y="5124605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269119" y="538368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02541" y="3842512"/>
            <a:ext cx="564641" cy="1153641"/>
            <a:chOff x="8052137" y="2718488"/>
            <a:chExt cx="564641" cy="1153641"/>
          </a:xfrm>
        </p:grpSpPr>
        <p:sp>
          <p:nvSpPr>
            <p:cNvPr id="90" name="Rectangle 89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27457" y="378596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527457" y="4236989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423324" y="503081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677835" y="5172239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3110" y="553833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90" idx="3"/>
            <a:endCxn id="94" idx="1"/>
          </p:cNvCxnSpPr>
          <p:nvPr/>
        </p:nvCxnSpPr>
        <p:spPr>
          <a:xfrm>
            <a:off x="1467182" y="4419333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apezoid 100"/>
          <p:cNvSpPr/>
          <p:nvPr/>
        </p:nvSpPr>
        <p:spPr>
          <a:xfrm rot="5400000">
            <a:off x="3598438" y="2337625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1147" y="2532975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88085" y="2717640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30957" y="235619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623783" y="309567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 flipH="1" flipV="1">
            <a:off x="1694674" y="2483050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20177" y="29110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09" name="Elbow Connector 108"/>
          <p:cNvCxnSpPr/>
          <p:nvPr/>
        </p:nvCxnSpPr>
        <p:spPr>
          <a:xfrm rot="10800000">
            <a:off x="3188640" y="1717929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342888" y="1854839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326859" y="2191220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214552" y="2116683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40778" y="18327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31:28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622335" y="238181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28" name="Elbow Connector 127"/>
          <p:cNvCxnSpPr/>
          <p:nvPr/>
        </p:nvCxnSpPr>
        <p:spPr>
          <a:xfrm rot="5400000" flipH="1" flipV="1">
            <a:off x="4598891" y="3422983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6200000">
            <a:off x="5111384" y="3464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870871" y="2796596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08155" y="2510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40" name="Elbow Connector 139"/>
          <p:cNvCxnSpPr>
            <a:stCxn id="117" idx="6"/>
            <a:endCxn id="141" idx="2"/>
          </p:cNvCxnSpPr>
          <p:nvPr/>
        </p:nvCxnSpPr>
        <p:spPr>
          <a:xfrm flipH="1" flipV="1">
            <a:off x="3255054" y="1475745"/>
            <a:ext cx="3854186" cy="906073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apezoid 140"/>
          <p:cNvSpPr/>
          <p:nvPr/>
        </p:nvSpPr>
        <p:spPr>
          <a:xfrm rot="16200000">
            <a:off x="2683151" y="1355364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123965" y="55829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71213" y="257872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NextPC</a:t>
            </a:r>
            <a:r>
              <a:rPr lang="en-US" dirty="0" smtClean="0">
                <a:solidFill>
                  <a:schemeClr val="accent2"/>
                </a:solidFill>
              </a:rPr>
              <a:t>? = function(J-Type?, </a:t>
            </a:r>
            <a:r>
              <a:rPr lang="en-US" dirty="0" err="1" smtClean="0">
                <a:solidFill>
                  <a:schemeClr val="accent2"/>
                </a:solidFill>
              </a:rPr>
              <a:t>IsBranch</a:t>
            </a:r>
            <a:r>
              <a:rPr lang="en-US" dirty="0" smtClean="0">
                <a:solidFill>
                  <a:schemeClr val="accent2"/>
                </a:solidFill>
              </a:rPr>
              <a:t>?, </a:t>
            </a:r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7" name="Elbow Connector 146"/>
          <p:cNvCxnSpPr>
            <a:endCxn id="90" idx="1"/>
          </p:cNvCxnSpPr>
          <p:nvPr/>
        </p:nvCxnSpPr>
        <p:spPr>
          <a:xfrm rot="5400000">
            <a:off x="451304" y="1875177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497745" y="5182194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10057975" y="166776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370954" y="184505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214552" y="1717929"/>
            <a:ext cx="5183238" cy="4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634460" y="13938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54" name="Elbow Connector 153"/>
          <p:cNvCxnSpPr/>
          <p:nvPr/>
        </p:nvCxnSpPr>
        <p:spPr>
          <a:xfrm rot="5400000" flipH="1" flipV="1">
            <a:off x="8922551" y="3545229"/>
            <a:ext cx="2539428" cy="431753"/>
          </a:xfrm>
          <a:prstGeom prst="bent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3261155" y="1183123"/>
            <a:ext cx="7891603" cy="978624"/>
          </a:xfrm>
          <a:prstGeom prst="bentConnector3">
            <a:avLst>
              <a:gd name="adj1" fmla="val -496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432134" y="379710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/>
          <p:cNvCxnSpPr/>
          <p:nvPr/>
        </p:nvCxnSpPr>
        <p:spPr>
          <a:xfrm flipV="1">
            <a:off x="9711815" y="4345732"/>
            <a:ext cx="745691" cy="530714"/>
          </a:xfrm>
          <a:prstGeom prst="bentConnector3">
            <a:avLst>
              <a:gd name="adj1" fmla="val 1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92174" y="399560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1282170" y="4194437"/>
            <a:ext cx="419679" cy="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252297" y="3783311"/>
            <a:ext cx="6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4986" y="2089605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SignExtendImm</a:t>
            </a:r>
            <a:r>
              <a:rPr lang="en-US" dirty="0" smtClean="0"/>
              <a:t>[29:0],00}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9969998" y="30630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29:0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173" y="79700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3:1 MUX 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1231064" y="981670"/>
            <a:ext cx="1518314" cy="247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93451" y="149657"/>
            <a:ext cx="789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Final Data-Path (Instruction Fetch)</a:t>
            </a:r>
          </a:p>
        </p:txBody>
      </p:sp>
    </p:spTree>
    <p:extLst>
      <p:ext uri="{BB962C8B-B14F-4D97-AF65-F5344CB8AC3E}">
        <p14:creationId xmlns:p14="http://schemas.microsoft.com/office/powerpoint/2010/main" val="8138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84030" y="2942244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08412" y="-5725"/>
            <a:ext cx="4825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the clock period of the single cycle MIPS?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Assume each block has a delay of 1 ns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556538" y="359085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2536" y="7766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181471" y="93936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568458" y="369571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445025" y="544444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163198" y="158346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415901" y="294279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452983" y="383729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80206" y="347302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3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143" y="5143407"/>
            <a:ext cx="3806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Minimum Period = 3 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71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2" grpId="0"/>
      <p:bldP spid="157" grpId="0"/>
      <p:bldP spid="158" grpId="0"/>
      <p:bldP spid="1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33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Instructions Per Cycle (</a:t>
            </a:r>
            <a:r>
              <a:rPr lang="en-US" dirty="0" smtClean="0">
                <a:solidFill>
                  <a:srgbClr val="FF0000"/>
                </a:solidFill>
              </a:rPr>
              <a:t>IPC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IPC of the single-cycle MIPS: 1</a:t>
            </a:r>
          </a:p>
          <a:p>
            <a:pPr lvl="1"/>
            <a:r>
              <a:rPr lang="en-US" dirty="0" smtClean="0"/>
              <a:t>Can IPC be greater than 1? Yes: super-scalar processors</a:t>
            </a:r>
          </a:p>
          <a:p>
            <a:pPr lvl="1"/>
            <a:endParaRPr lang="en-US" dirty="0"/>
          </a:p>
          <a:p>
            <a:r>
              <a:rPr lang="en-US" dirty="0" smtClean="0"/>
              <a:t>Let’s say CPU1 and CPU2 have the same IPC, but CPU1 runs at a faster clock frequency (small clock period). Which is better?</a:t>
            </a:r>
          </a:p>
          <a:p>
            <a:endParaRPr lang="en-US" dirty="0"/>
          </a:p>
          <a:p>
            <a:r>
              <a:rPr lang="en-US" dirty="0" smtClean="0"/>
              <a:t>Instructions Per Second (</a:t>
            </a:r>
            <a:r>
              <a:rPr lang="en-US" dirty="0" smtClean="0">
                <a:solidFill>
                  <a:srgbClr val="FF0000"/>
                </a:solidFill>
              </a:rPr>
              <a:t>IPS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(Instructions/Cycles x Cycles/Second) = </a:t>
            </a:r>
            <a:r>
              <a:rPr lang="en-US" dirty="0"/>
              <a:t>(Instructions/Cycles x </a:t>
            </a:r>
            <a:r>
              <a:rPr lang="en-US" dirty="0" smtClean="0"/>
              <a:t>Clock Frequency)</a:t>
            </a:r>
          </a:p>
          <a:p>
            <a:pPr lvl="1"/>
            <a:r>
              <a:rPr lang="en-US" dirty="0" smtClean="0"/>
              <a:t>Single-Cycle MIPS IPS =  1 Inst/Cycle x (1 / 3 ns) = 0.33 Giga Instructions/second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Throughput: Pipelining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1868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264061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9144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42795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34988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70071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73524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65717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00800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44451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636644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71727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63292" y="168411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340770" y="275477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938844" y="20347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678" y="17439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113156" y="28145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1230" y="20945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528184" y="2210765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442048" y="296890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220657" y="30287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930" y="31184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05" y="312034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29068" y="297319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09319" y="295776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09488" y="29596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51786" y="297320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08507" y="3373927"/>
            <a:ext cx="390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Throughput = 1/(t1+t2+t3+t4)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001847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29123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083966" y="4597064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081637" y="4825664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2471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00751" y="4597064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53200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850161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9013270" y="4825664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77437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315692" y="435978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9493170" y="543044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9091244" y="47104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88078" y="441958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1265556" y="549024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863630" y="477024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1680584" y="4886432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3" idx="3"/>
          </p:cNvCxnSpPr>
          <p:nvPr/>
        </p:nvCxnSpPr>
        <p:spPr>
          <a:xfrm flipV="1">
            <a:off x="9594448" y="564457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73057" y="570437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31330" y="579407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362805" y="57960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0332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61719" y="56334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1888" y="56353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0418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43109" y="6118948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Throughput = </a:t>
            </a:r>
            <a:r>
              <a:rPr lang="en-US" sz="2400" dirty="0"/>
              <a:t>?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5218294" y="43366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5395772" y="54072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4993846" y="46873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503273" y="56214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61546" y="57111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5762262" y="4821807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3171752" y="4821808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20368" y="433278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3597846" y="540343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195920" y="468344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705347" y="561757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63620" y="57072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3964336" y="4817951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6900844" y="4816020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031653" y="432699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09131" y="539765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807205" y="467765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316632" y="561178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74905" y="57014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>
          <a:xfrm>
            <a:off x="7601009" y="4812163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48882"/>
            <a:ext cx="10515600" cy="1325563"/>
          </a:xfrm>
        </p:spPr>
        <p:txBody>
          <a:bodyPr/>
          <a:lstStyle/>
          <a:p>
            <a:r>
              <a:rPr lang="en-US" dirty="0" smtClean="0"/>
              <a:t>Pipeline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71667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3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53786" y="35258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51457" y="37544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2291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0571" y="35258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3020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9981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3090" y="3754482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47257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5512" y="32886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762990" y="43592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361064" y="36392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7898" y="3348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535376" y="4419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33450" y="3699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50404" y="3815250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9864268" y="45733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877" y="4633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150" y="4722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32625" y="47248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7314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1539" y="45622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31708" y="456418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7400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06497" y="1239390"/>
            <a:ext cx="397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 Period </a:t>
            </a:r>
            <a:r>
              <a:rPr lang="en-US" sz="2400" dirty="0" smtClean="0"/>
              <a:t>= </a:t>
            </a:r>
            <a:r>
              <a:rPr lang="en-US" sz="2400" dirty="0" smtClean="0"/>
              <a:t>max(t1,t2,t3,t4)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488114" y="32654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665592" y="43361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63666" y="36161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73093" y="45502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1366" y="46399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032082" y="37506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441572" y="3750626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0188" y="32615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867666" y="43322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65740" y="36122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975167" y="45463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440" y="46360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4234156" y="37467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0664" y="37448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01473" y="3255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7478951" y="4326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077025" y="3606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586452" y="4540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725" y="4630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870829" y="374098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Down Arrow 49"/>
          <p:cNvSpPr/>
          <p:nvPr/>
        </p:nvSpPr>
        <p:spPr>
          <a:xfrm>
            <a:off x="1057004" y="2899770"/>
            <a:ext cx="161614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>
            <a:off x="2779243" y="2850862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>
            <a:off x="1057004" y="2675453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Down Arrow 52"/>
          <p:cNvSpPr/>
          <p:nvPr/>
        </p:nvSpPr>
        <p:spPr>
          <a:xfrm>
            <a:off x="4692019" y="2808679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842380" y="2588136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>
            <a:off x="1044153" y="2297408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>
            <a:off x="6718592" y="2803235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Down Arrow 56"/>
          <p:cNvSpPr/>
          <p:nvPr/>
        </p:nvSpPr>
        <p:spPr>
          <a:xfrm>
            <a:off x="4766417" y="2475775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>
            <a:off x="2814242" y="2269956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>
            <a:off x="1057004" y="1910761"/>
            <a:ext cx="1616142" cy="354296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331" y="5738453"/>
            <a:ext cx="124300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 steady state, each module processes data in parallel -&gt; Throughput = 1 / max(t1,t2,t3,t4)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227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Pipelining the Single-Cycle R-Type MIPS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1747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3610" y="43335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33866" y="42004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31537" y="44290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5145" y="41953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50651" y="42004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9375" y="43252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000061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163170" y="44290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8777" y="43476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65592" y="3963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643070" y="5033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241144" y="4313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37978" y="40229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415456" y="50936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13530" y="43736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830484" y="44898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744348" y="5247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22957" y="53077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1230" y="53974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12705" y="539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68194" y="39400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5545672" y="50106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143746" y="42906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53173" y="52248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1446" y="53145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912162" y="44251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21652" y="44251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70268" y="39361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747746" y="50068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345820" y="42868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55247" y="52209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13520" y="5310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4114236" y="44213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050744" y="44193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81553" y="39303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7359031" y="50010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957105" y="42810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466532" y="52151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4805" y="53048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750909" y="44155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/>
      <p:bldP spid="129" grpId="0"/>
      <p:bldP spid="130" grpId="0"/>
      <p:bldP spid="131" grpId="0"/>
      <p:bldP spid="136" grpId="0"/>
      <p:bldP spid="137" grpId="0"/>
      <p:bldP spid="140" grpId="0" animBg="1"/>
      <p:bldP spid="141" grpId="0"/>
      <p:bldP spid="145" grpId="0"/>
      <p:bldP spid="146" grpId="0"/>
      <p:bldP spid="148" grpId="0"/>
      <p:bldP spid="157" grpId="0" animBg="1"/>
      <p:bldP spid="158" grpId="0"/>
      <p:bldP spid="163" grpId="0"/>
      <p:bldP spid="167" grpId="0"/>
      <p:bldP spid="168" grpId="0"/>
      <p:bldP spid="170" grpId="0"/>
      <p:bldP spid="171" grpId="0" animBg="1"/>
      <p:bldP spid="172" grpId="0"/>
      <p:bldP spid="173" grpId="0" animBg="1"/>
      <p:bldP spid="175" grpId="0" animBg="1"/>
      <p:bldP spid="176" grpId="0"/>
      <p:bldP spid="189" grpId="0" animBg="1"/>
      <p:bldP spid="205" grpId="0" animBg="1"/>
      <p:bldP spid="206" grpId="0"/>
      <p:bldP spid="207" grpId="0" animBg="1"/>
      <p:bldP spid="217" grpId="0" animBg="1"/>
      <p:bldP spid="218" grpId="0"/>
      <p:bldP spid="219" grpId="0" animBg="1"/>
      <p:bldP spid="224" grpId="0"/>
      <p:bldP spid="286" grpId="0" animBg="1"/>
      <p:bldP spid="287" grpId="0"/>
      <p:bldP spid="288" grpId="0"/>
      <p:bldP spid="289" grpId="0"/>
      <p:bldP spid="290" grpId="0"/>
      <p:bldP spid="291" grpId="0"/>
      <p:bldP spid="292" grpId="0"/>
      <p:bldP spid="2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102" y="321002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10694" y="267106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38134" y="197499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383820" y="1940539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6954" y="3139057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87132" y="67518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10162" y="3809664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51201" y="128030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80394" y="202466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036815" y="1039998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033405" y="498439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84744" y="339996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748" y="6057526"/>
            <a:ext cx="3854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Clock Period: 1 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7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791203" y="112426"/>
            <a:ext cx="1961214" cy="652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06905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1619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46838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676955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415727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91989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846167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80881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50585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940571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24721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455787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593610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370821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62499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059713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95" name="Rounded Rectangle 94"/>
          <p:cNvSpPr/>
          <p:nvPr/>
        </p:nvSpPr>
        <p:spPr>
          <a:xfrm>
            <a:off x="432216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756881" y="340058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97" name="Rounded Rectangle 96"/>
          <p:cNvSpPr/>
          <p:nvPr/>
        </p:nvSpPr>
        <p:spPr>
          <a:xfrm>
            <a:off x="606352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272097" y="340058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9" name="Rounded Rectangle 98"/>
          <p:cNvSpPr/>
          <p:nvPr/>
        </p:nvSpPr>
        <p:spPr>
          <a:xfrm>
            <a:off x="775241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187131" y="340058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1" name="Rounded Rectangle 100"/>
          <p:cNvSpPr/>
          <p:nvPr/>
        </p:nvSpPr>
        <p:spPr>
          <a:xfrm>
            <a:off x="9441309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876023" y="340058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125983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560697" y="470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05" name="Rounded Rectangle 104"/>
          <p:cNvSpPr/>
          <p:nvPr/>
        </p:nvSpPr>
        <p:spPr>
          <a:xfrm>
            <a:off x="786734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075913" y="470222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556233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990947" y="470222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27025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25906" y="554634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90751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11290" y="5968581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387186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89274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592587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269602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0" y="862253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Inst0</a:t>
            </a:r>
            <a:endParaRPr lang="en-US" sz="3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28676" y="2114246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Inst1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204257" y="340058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Inst2</a:t>
            </a:r>
            <a:endParaRPr lang="en-US" sz="3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929481" y="470222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36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22" grpId="0"/>
      <p:bldP spid="123" grpId="0"/>
      <p:bldP spid="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9012" y="1463522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825297" y="392293"/>
            <a:ext cx="885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Final Data-Path (</a:t>
            </a:r>
            <a:r>
              <a:rPr lang="en-US" sz="3200" dirty="0" err="1" smtClean="0"/>
              <a:t>Reg</a:t>
            </a:r>
            <a:r>
              <a:rPr lang="en-US" sz="3200" dirty="0" smtClean="0"/>
              <a:t> Rd/Execute/Mem/Write-back)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5132" y="99071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Generating Control Signals</a:t>
            </a:r>
          </a:p>
          <a:p>
            <a:pPr algn="ctr"/>
            <a:r>
              <a:rPr lang="en-US" sz="3200" dirty="0" smtClean="0"/>
              <a:t>(Control Path)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40451" y="1332155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373723" y="176901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095681" y="1576846"/>
            <a:ext cx="8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70311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33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 = (Inst[31:26] == 100011)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34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 </a:t>
            </a:r>
            <a:r>
              <a:rPr lang="en-US" b="1" dirty="0">
                <a:solidFill>
                  <a:schemeClr val="accent2"/>
                </a:solidFill>
              </a:rPr>
              <a:t>=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 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582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 </a:t>
            </a:r>
            <a:r>
              <a:rPr lang="en-US" b="1" dirty="0">
                <a:solidFill>
                  <a:schemeClr val="accent2"/>
                </a:solidFill>
              </a:rPr>
              <a:t>= (Inst[31:26] </a:t>
            </a:r>
            <a:r>
              <a:rPr lang="en-US" b="1" dirty="0" smtClean="0">
                <a:solidFill>
                  <a:schemeClr val="accent2"/>
                </a:solidFill>
              </a:rPr>
              <a:t>!= 00000) &amp;&amp; (</a:t>
            </a:r>
            <a:r>
              <a:rPr lang="en-US" b="1" dirty="0">
                <a:solidFill>
                  <a:schemeClr val="accent2"/>
                </a:solidFill>
              </a:rPr>
              <a:t>Inst[31:26] != </a:t>
            </a:r>
            <a:r>
              <a:rPr lang="en-US" b="1" dirty="0" smtClean="0">
                <a:solidFill>
                  <a:schemeClr val="accent2"/>
                </a:solidFill>
              </a:rPr>
              <a:t>000010</a:t>
            </a:r>
            <a:r>
              <a:rPr lang="en-US" b="1" dirty="0" smtClean="0">
                <a:solidFill>
                  <a:schemeClr val="accent2"/>
                </a:solidFill>
              </a:rPr>
              <a:t>) 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240451" y="1338333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373723" y="176901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95681" y="1576846"/>
            <a:ext cx="8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33827" y="225536"/>
            <a:ext cx="5025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(Inst[31:26] == </a:t>
            </a:r>
            <a:r>
              <a:rPr lang="en-US" b="1" dirty="0">
                <a:solidFill>
                  <a:schemeClr val="accent2"/>
                </a:solidFill>
              </a:rPr>
              <a:t>100011) |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Inst[2:0]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712689" y="626659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6934" y="1050135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What’s missing?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33827" y="225536"/>
            <a:ext cx="5025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(Inst[31:26] == </a:t>
            </a:r>
            <a:r>
              <a:rPr lang="en-US" b="1" dirty="0">
                <a:solidFill>
                  <a:schemeClr val="accent2"/>
                </a:solidFill>
              </a:rPr>
              <a:t>100011) |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 If (Inst[31:26]==000000)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Inst[2:0</a:t>
            </a:r>
            <a:r>
              <a:rPr lang="en-US" b="1" dirty="0" smtClean="0">
                <a:solidFill>
                  <a:schemeClr val="accent2"/>
                </a:solidFill>
              </a:rPr>
              <a:t>]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Inst[28:26]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977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34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</a:t>
            </a:r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 | 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| 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r>
              <a:rPr lang="en-US" b="1" dirty="0" smtClean="0">
                <a:solidFill>
                  <a:schemeClr val="accent2"/>
                </a:solidFill>
              </a:rPr>
              <a:t> = 0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r>
              <a:rPr lang="en-US" b="1" dirty="0" smtClean="0">
                <a:solidFill>
                  <a:schemeClr val="accent2"/>
                </a:solidFill>
              </a:rPr>
              <a:t> = 1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6" y="197457"/>
            <a:ext cx="3569306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645532" y="543048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679" y="220806"/>
            <a:ext cx="344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J-Type? = (Inst[31:26]==000010)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</a:t>
            </a:r>
            <a:r>
              <a:rPr lang="en-US" b="1" dirty="0">
                <a:solidFill>
                  <a:schemeClr val="accent2"/>
                </a:solidFill>
              </a:rPr>
              <a:t>= (Inst[31:26]==</a:t>
            </a:r>
            <a:r>
              <a:rPr lang="en-US" b="1" dirty="0" smtClean="0">
                <a:solidFill>
                  <a:schemeClr val="accent2"/>
                </a:solidFill>
              </a:rPr>
              <a:t>000100)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2" y="452091"/>
            <a:ext cx="9223491" cy="5339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1231" y="4612184"/>
            <a:ext cx="2390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&amp;&amp; </a:t>
            </a:r>
            <a:r>
              <a:rPr lang="en-US" b="1" dirty="0" err="1" smtClean="0">
                <a:solidFill>
                  <a:schemeClr val="accent2"/>
                </a:solidFill>
              </a:rPr>
              <a:t>isEQ</a:t>
            </a:r>
            <a:r>
              <a:rPr lang="en-US" b="1" dirty="0" smtClean="0">
                <a:solidFill>
                  <a:schemeClr val="accent2"/>
                </a:solidFill>
              </a:rPr>
              <a:t>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10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else if (J-Type?)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01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</a:rPr>
              <a:t>lse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00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5016" y="4612183"/>
            <a:ext cx="2724665" cy="196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0" y="7475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bits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31541" y="871151"/>
            <a:ext cx="259491" cy="117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14049</TotalTime>
  <Words>1596</Words>
  <Application>Microsoft Office PowerPoint</Application>
  <PresentationFormat>Widescreen</PresentationFormat>
  <Paragraphs>758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Computer Architecture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Synchronous Implementation</vt:lpstr>
      <vt:lpstr>Flip-flop Operation</vt:lpstr>
      <vt:lpstr>Synchronous Counter</vt:lpstr>
      <vt:lpstr>Synchronous Single-Cycle MIPS</vt:lpstr>
      <vt:lpstr>Fetch Stage Operation</vt:lpstr>
      <vt:lpstr>Execute/Write-Back Stage Operation</vt:lpstr>
      <vt:lpstr>PowerPoint Presentation</vt:lpstr>
      <vt:lpstr>PowerPoint Presentation</vt:lpstr>
      <vt:lpstr>PowerPoint Presentation</vt:lpstr>
      <vt:lpstr>Synchronous Counter Clock Period</vt:lpstr>
      <vt:lpstr>PowerPoint Presentation</vt:lpstr>
      <vt:lpstr>CPU Performance Metrics</vt:lpstr>
      <vt:lpstr>Improving Throughput: Pipelining</vt:lpstr>
      <vt:lpstr>Pipeline Operation</vt:lpstr>
      <vt:lpstr>Pipelining the Single-Cycle R-Type MIPS</vt:lpstr>
      <vt:lpstr>PowerPoint Presentation</vt:lpstr>
      <vt:lpstr>PowerPoint Presentation</vt:lpstr>
      <vt:lpstr>PowerPoint Presentation</vt:lpstr>
    </vt:vector>
  </TitlesOfParts>
  <Company>NYU Polytechnic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566</cp:revision>
  <dcterms:created xsi:type="dcterms:W3CDTF">2016-08-18T21:23:19Z</dcterms:created>
  <dcterms:modified xsi:type="dcterms:W3CDTF">2016-10-01T18:38:52Z</dcterms:modified>
</cp:coreProperties>
</file>