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80" r:id="rId2"/>
    <p:sldId id="396" r:id="rId3"/>
    <p:sldId id="397" r:id="rId4"/>
    <p:sldId id="398" r:id="rId5"/>
    <p:sldId id="400" r:id="rId6"/>
    <p:sldId id="405" r:id="rId7"/>
    <p:sldId id="403" r:id="rId8"/>
    <p:sldId id="399" r:id="rId9"/>
    <p:sldId id="402" r:id="rId10"/>
    <p:sldId id="404" r:id="rId11"/>
    <p:sldId id="406" r:id="rId12"/>
    <p:sldId id="408" r:id="rId13"/>
    <p:sldId id="409" r:id="rId14"/>
    <p:sldId id="410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20" r:id="rId23"/>
    <p:sldId id="419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3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07T10:29:38.793" idx="3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8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24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7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91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2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3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9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0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6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5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8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2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3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0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0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7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Pipelined MIPS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6840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0401" y="2467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559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4651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0039" y="125750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5825" y="24932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4411" y="248983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[$3] </a:t>
            </a:r>
            <a:r>
              <a:rPr lang="en-US" dirty="0" smtClean="0">
                <a:solidFill>
                  <a:srgbClr val="FF0000"/>
                </a:solidFill>
              </a:rPr>
              <a:t>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1000" y="24852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92846" y="1626839"/>
            <a:ext cx="2029439" cy="720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22285" y="786984"/>
            <a:ext cx="3615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But $3 has not been written back to the register file yet!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50850" y="3721988"/>
            <a:ext cx="815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Read-after-write (RAW) Hazard </a:t>
            </a:r>
          </a:p>
          <a:p>
            <a:r>
              <a:rPr lang="en-US" sz="3000" dirty="0" smtClean="0">
                <a:solidFill>
                  <a:schemeClr val="accent1"/>
                </a:solidFill>
              </a:rPr>
              <a:t>(RAW Hazard is an example of a Data Hazard)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1</a:t>
            </a:r>
            <a:endParaRPr lang="en-US" dirty="0" smtClean="0"/>
          </a:p>
          <a:p>
            <a:pPr lvl="1"/>
            <a:r>
              <a:rPr lang="en-US" dirty="0" smtClean="0"/>
              <a:t>Detect and avoid in software: compiler inserts </a:t>
            </a:r>
            <a:r>
              <a:rPr lang="en-US" dirty="0" err="1" smtClean="0">
                <a:solidFill>
                  <a:srgbClr val="C00000"/>
                </a:solidFill>
              </a:rPr>
              <a:t>nops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(example: </a:t>
            </a:r>
            <a:r>
              <a:rPr lang="en-US" dirty="0" err="1" smtClean="0"/>
              <a:t>sll</a:t>
            </a:r>
            <a:r>
              <a:rPr lang="en-US" dirty="0" smtClean="0"/>
              <a:t> $0, $0, 0)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Rounded Rectangle 58"/>
          <p:cNvSpPr/>
          <p:nvPr/>
        </p:nvSpPr>
        <p:spPr>
          <a:xfrm>
            <a:off x="2814775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49489" y="450878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1" name="Rounded Rectangle 60"/>
          <p:cNvSpPr/>
          <p:nvPr/>
        </p:nvSpPr>
        <p:spPr>
          <a:xfrm>
            <a:off x="4556133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764705" y="450878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63" name="Rounded Rectangle 62"/>
          <p:cNvSpPr/>
          <p:nvPr/>
        </p:nvSpPr>
        <p:spPr>
          <a:xfrm>
            <a:off x="6245025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679739" y="450878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65" name="Rounded Rectangle 64"/>
          <p:cNvSpPr/>
          <p:nvPr/>
        </p:nvSpPr>
        <p:spPr>
          <a:xfrm>
            <a:off x="7933917" y="435856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68631" y="450878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03001" y="485757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585913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020627" y="574857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6327271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535843" y="574857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8016163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450877" y="574857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9705055" y="559835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139769" y="574857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4541539" y="609171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96963" y="611790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75549" y="61144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[$3] </a:t>
            </a:r>
            <a:r>
              <a:rPr lang="en-US" dirty="0" smtClean="0">
                <a:solidFill>
                  <a:srgbClr val="FF0000"/>
                </a:solidFill>
              </a:rPr>
              <a:t>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012138" y="6109910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955602" y="48678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763813" y="487817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473166" y="48699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2</a:t>
            </a:r>
            <a:endParaRPr lang="en-US" dirty="0" smtClean="0"/>
          </a:p>
          <a:p>
            <a:pPr lvl="1"/>
            <a:r>
              <a:rPr lang="en-US" dirty="0" smtClean="0"/>
              <a:t>Detect and avoid in hardware: </a:t>
            </a:r>
            <a:r>
              <a:rPr lang="en-US" dirty="0" smtClean="0">
                <a:solidFill>
                  <a:srgbClr val="C00000"/>
                </a:solidFill>
              </a:rPr>
              <a:t>stall</a:t>
            </a:r>
            <a:r>
              <a:rPr lang="en-US" dirty="0" smtClean="0"/>
              <a:t> the pipeline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6234591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443163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7923483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358197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9612375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0047089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04283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982869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[$3] </a:t>
            </a:r>
            <a:r>
              <a:rPr lang="en-US" dirty="0" smtClean="0">
                <a:solidFill>
                  <a:srgbClr val="FF0000"/>
                </a:solidFill>
              </a:rPr>
              <a:t>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919458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514938" y="423705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723510" y="438727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45" name="Rounded Rectangle 44"/>
          <p:cNvSpPr/>
          <p:nvPr/>
        </p:nvSpPr>
        <p:spPr>
          <a:xfrm>
            <a:off x="6234591" y="55145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69305" y="56647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6190217" y="600786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$7,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521118" y="5518633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955832" y="5668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4" name="TextBox 73"/>
          <p:cNvSpPr txBox="1"/>
          <p:nvPr/>
        </p:nvSpPr>
        <p:spPr>
          <a:xfrm>
            <a:off x="4578188" y="476576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00568" y="60484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 $7, $8, $9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787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455684" y="2808856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3051" y="306406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099233" y="310633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3452855" y="2888384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500101" y="295174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500709" y="347088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897994" y="134835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390867" y="281763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</a:t>
            </a:r>
            <a:r>
              <a:rPr lang="en-US" sz="1600" dirty="0" smtClean="0">
                <a:solidFill>
                  <a:srgbClr val="FF0000"/>
                </a:solidFill>
              </a:rPr>
              <a:t>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092693" y="311868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455410" y="2986963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406366" y="284976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595988" y="348448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538336" y="294367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1047" y="333769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20455" y="444156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0378986" y="11713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0105683" y="204999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46217" y="190591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8005544" y="559148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7998370" y="562378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10465347" y="560381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10493784" y="566992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11489504" y="50963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80708" y="639179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88169" y="2901274"/>
            <a:ext cx="198644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0: add  $1, $2, $3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  <a:r>
              <a:rPr lang="en-US" sz="1600" b="1" dirty="0" smtClean="0">
                <a:solidFill>
                  <a:schemeClr val="accent1"/>
                </a:solidFill>
              </a:rPr>
              <a:t>: add $3, $5, $6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</a:rPr>
              <a:t>: and $7, $8, $9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12: add $10, $11, $12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4917327" y="-23500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Stalls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2817" y="5823801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99710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6885847" y="265646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96201" y="334828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9519588" y="4426525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0345163" y="567568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0175127" y="1141580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 rot="16200000">
            <a:off x="10174695" y="2067730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99372" y="5905057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889027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 rot="16200000">
            <a:off x="1026940" y="321589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 rot="16200000">
            <a:off x="3303133" y="2800406"/>
            <a:ext cx="167706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$10, $11, $12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4367919" y="288189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 rot="16200000">
            <a:off x="5575683" y="3485204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 rot="16200000">
            <a:off x="5620774" y="296375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 rot="16200000">
            <a:off x="6767469" y="1912923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9463767" y="3332236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552958" y="4437432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0434500" y="56357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 rot="16200000">
            <a:off x="10249867" y="2021334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 rot="16200000">
            <a:off x="10291047" y="116453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1502801" y="1919532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 rot="16200000">
            <a:off x="11405448" y="5013576"/>
            <a:ext cx="5549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nop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028545" y="6435209"/>
            <a:ext cx="12955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n</a:t>
            </a:r>
            <a:r>
              <a:rPr lang="en-US" b="1" dirty="0" err="1" smtClean="0">
                <a:solidFill>
                  <a:schemeClr val="accent1"/>
                </a:solidFill>
              </a:rPr>
              <a:t>op</a:t>
            </a:r>
            <a:r>
              <a:rPr lang="en-US" b="1" dirty="0" smtClean="0">
                <a:solidFill>
                  <a:schemeClr val="accent1"/>
                </a:solidFill>
              </a:rPr>
              <a:t>             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 rot="16200000">
            <a:off x="8062634" y="564917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34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154" grpId="0" animBg="1"/>
      <p:bldP spid="156" grpId="0" animBg="1"/>
      <p:bldP spid="174" grpId="0" animBg="1"/>
      <p:bldP spid="2" grpId="0"/>
      <p:bldP spid="119" grpId="0"/>
      <p:bldP spid="124" grpId="0" animBg="1"/>
      <p:bldP spid="3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Stalls: Details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Detect Stall in IF/ID stage by checking</a:t>
            </a:r>
          </a:p>
          <a:p>
            <a:pPr lvl="1"/>
            <a:r>
              <a:rPr lang="en-US" dirty="0" smtClean="0"/>
              <a:t>Destination register of previous inst.  == source register of current </a:t>
            </a:r>
            <a:r>
              <a:rPr lang="en-US" dirty="0" err="1" smtClean="0"/>
              <a:t>inst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Stall is detected</a:t>
            </a:r>
            <a:endParaRPr lang="en-US" dirty="0" smtClean="0"/>
          </a:p>
          <a:p>
            <a:pPr lvl="1"/>
            <a:r>
              <a:rPr lang="en-US" dirty="0" smtClean="0"/>
              <a:t>PC flip-flop is “stalled” -&gt; outputs the same value as in previous clock cycle </a:t>
            </a:r>
          </a:p>
          <a:p>
            <a:pPr lvl="1"/>
            <a:r>
              <a:rPr lang="en-US" dirty="0" smtClean="0"/>
              <a:t>ID/RF flip-flop is stalled</a:t>
            </a:r>
          </a:p>
          <a:p>
            <a:pPr lvl="1"/>
            <a:r>
              <a:rPr lang="en-US" dirty="0" err="1" smtClean="0"/>
              <a:t>Nop</a:t>
            </a:r>
            <a:r>
              <a:rPr lang="en-US" dirty="0" smtClean="0"/>
              <a:t> inserted in EX flip-flop</a:t>
            </a:r>
          </a:p>
          <a:p>
            <a:pPr lvl="1"/>
            <a:endParaRPr lang="en-US" dirty="0"/>
          </a:p>
          <a:p>
            <a:r>
              <a:rPr lang="en-US" dirty="0" smtClean="0"/>
              <a:t>Stall clears in next clock cycle </a:t>
            </a:r>
          </a:p>
          <a:p>
            <a:endParaRPr lang="en-US" dirty="0"/>
          </a:p>
          <a:p>
            <a:r>
              <a:rPr lang="en-US" dirty="0" smtClean="0"/>
              <a:t>Impact on IPC? </a:t>
            </a:r>
            <a:endParaRPr lang="en-US" dirty="0" smtClean="0"/>
          </a:p>
          <a:p>
            <a:pPr lvl="1"/>
            <a:r>
              <a:rPr lang="en-US" dirty="0" smtClean="0"/>
              <a:t>10% of instructions have RAW dependencies</a:t>
            </a:r>
          </a:p>
          <a:p>
            <a:pPr lvl="1"/>
            <a:r>
              <a:rPr lang="en-US" dirty="0" smtClean="0"/>
              <a:t>Worst case?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3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</a:t>
            </a:r>
            <a:r>
              <a:rPr lang="en-US" dirty="0" smtClean="0"/>
              <a:t> data from the EX stage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Pros? Cons?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09689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3247112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3262102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3262102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11188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326210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2976968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2909512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359698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3655038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36314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364236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4383155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4383155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4383155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4232935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4383155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472629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475248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4749071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[$3] </a:t>
            </a:r>
            <a:r>
              <a:rPr lang="en-US" dirty="0" smtClean="0">
                <a:solidFill>
                  <a:srgbClr val="FF0000"/>
                </a:solidFill>
              </a:rPr>
              <a:t>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4744488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3805882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9642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9642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9642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9619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9807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36800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36800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36777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6800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3268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3186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61173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61091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741428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23214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95080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929684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27140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1949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6006881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838424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38424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50729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824885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504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32569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927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921810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22181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20541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8948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22752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6081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3887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62073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66098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44700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5977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951017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4729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973775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6687577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36991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6682094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47617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9376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942777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943006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41674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01514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77712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1408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99287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37026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4917327" y="-235000"/>
            <a:ext cx="10515600" cy="1325563"/>
          </a:xfrm>
        </p:spPr>
        <p:txBody>
          <a:bodyPr/>
          <a:lstStyle/>
          <a:p>
            <a:r>
              <a:rPr lang="en-US" dirty="0" smtClean="0"/>
              <a:t>Implementing Forwarding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1862486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628427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52" name="Trapezoid 151"/>
          <p:cNvSpPr/>
          <p:nvPr/>
        </p:nvSpPr>
        <p:spPr>
          <a:xfrm rot="5400000">
            <a:off x="7190411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7186583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930077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499656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6627369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7619531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599734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7516886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505861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01150" y="3071593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7604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5" name="TextBox 214"/>
          <p:cNvSpPr txBox="1"/>
          <p:nvPr/>
        </p:nvSpPr>
        <p:spPr>
          <a:xfrm rot="16200000">
            <a:off x="2112005" y="2880783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6" name="TextBox 215"/>
          <p:cNvSpPr txBox="1"/>
          <p:nvPr/>
        </p:nvSpPr>
        <p:spPr>
          <a:xfrm rot="16200000">
            <a:off x="6500389" y="1907369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705607" y="553824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5657358" y="558739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7768589" y="347910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7843366" y="4593980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8892848" y="6394165"/>
            <a:ext cx="18117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um=R[$1]+R[$2]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7306023" y="281878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349587" y="402921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 rot="16200000">
            <a:off x="6500465" y="1865075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$3,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343397" y="280674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329561" y="404116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720385" y="555665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740561" y="514634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 rot="16200000">
            <a:off x="2149771" y="291160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823040" y="3446657"/>
            <a:ext cx="5806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755301" y="4601768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523040" y="4206953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6396728" y="448131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 rot="16200000">
            <a:off x="6390378" y="3408167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R[$3]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20" grpId="0" animBg="1"/>
      <p:bldP spid="221" grpId="0" animBg="1"/>
      <p:bldP spid="223" grpId="0" animBg="1"/>
      <p:bldP spid="226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8894459" y="1600819"/>
            <a:ext cx="3107643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25854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5854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5854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5831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6019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3012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3012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2989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3012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9480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39398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47385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47303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0354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68533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75720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5508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3352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18161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46280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0054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0054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284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68700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36716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18780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19139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78392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8393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6753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5160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8964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2293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0099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48285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2310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0912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2189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55722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0941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55949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3087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3203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3032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3829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15588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55639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0512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27886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66363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3983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7620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66140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3238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83679" y="5762416"/>
            <a:ext cx="1062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STALL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249620" y="5853615"/>
            <a:ext cx="139653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              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52" name="Trapezoid 151"/>
          <p:cNvSpPr/>
          <p:nvPr/>
        </p:nvSpPr>
        <p:spPr>
          <a:xfrm rot="5400000">
            <a:off x="58116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58077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55512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1208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2485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2407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2209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1380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1270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92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0271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57476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59597" y="1711254"/>
            <a:ext cx="312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 = 1 if destination register (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) for </a:t>
            </a:r>
            <a:r>
              <a:rPr lang="en-US" dirty="0" err="1" smtClean="0">
                <a:solidFill>
                  <a:srgbClr val="C00000"/>
                </a:solidFill>
              </a:rPr>
              <a:t>inst</a:t>
            </a:r>
            <a:r>
              <a:rPr lang="en-US" dirty="0" smtClean="0">
                <a:solidFill>
                  <a:srgbClr val="C00000"/>
                </a:solidFill>
              </a:rPr>
              <a:t> in WB stage is same as source register (</a:t>
            </a:r>
            <a:r>
              <a:rPr lang="en-US" dirty="0" err="1" smtClean="0">
                <a:solidFill>
                  <a:srgbClr val="C00000"/>
                </a:solidFill>
              </a:rPr>
              <a:t>rs</a:t>
            </a:r>
            <a:r>
              <a:rPr lang="en-US" dirty="0" smtClean="0">
                <a:solidFill>
                  <a:srgbClr val="C00000"/>
                </a:solidFill>
              </a:rPr>
              <a:t>) for instruction in EX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8907159" y="4775819"/>
            <a:ext cx="3107643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972297" y="4886254"/>
            <a:ext cx="3123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 = 1 if destination register (</a:t>
            </a:r>
            <a:r>
              <a:rPr lang="en-US" dirty="0" err="1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) for </a:t>
            </a:r>
            <a:r>
              <a:rPr lang="en-US" dirty="0" err="1" smtClean="0">
                <a:solidFill>
                  <a:srgbClr val="C00000"/>
                </a:solidFill>
              </a:rPr>
              <a:t>inst</a:t>
            </a:r>
            <a:r>
              <a:rPr lang="en-US" dirty="0" smtClean="0">
                <a:solidFill>
                  <a:srgbClr val="C00000"/>
                </a:solidFill>
              </a:rPr>
              <a:t> in WB stage is same as source register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dirty="0" smtClean="0">
                <a:solidFill>
                  <a:srgbClr val="C00000"/>
                </a:solidFill>
              </a:rPr>
              <a:t>) for instruction in EX stage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96400" y="3390091"/>
            <a:ext cx="295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But we don’t know </a:t>
            </a:r>
            <a:r>
              <a:rPr lang="en-US" sz="2400" b="1" dirty="0" err="1" smtClean="0"/>
              <a:t>rs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rt</a:t>
            </a:r>
            <a:r>
              <a:rPr lang="en-US" sz="2400" b="1" dirty="0" smtClean="0"/>
              <a:t> in EX stage!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1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94" grpId="0" animBg="1"/>
      <p:bldP spid="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118868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118868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118868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116588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135347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2834663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2834663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2832383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834663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481478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473241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271951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263714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6568876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7386742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105400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084277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1868679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349591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161474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7538837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7538837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61886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7403449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205004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2411498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2447320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372699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372768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208715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049457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1429819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762714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5543371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361900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5764475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3624662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4752316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105610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3627538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128368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5842170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2853716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5836687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3916311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092204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097370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8584661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322067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169737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8931713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295466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147463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2857235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Forwarding Control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345004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341176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084670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5654249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5781962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6774124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6754327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6671479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6660454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72604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493746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281035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32066" y="5212453"/>
            <a:ext cx="52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>
            <a:off x="2090926" y="3899756"/>
            <a:ext cx="3433598" cy="1628485"/>
          </a:xfrm>
          <a:prstGeom prst="bentConnector3">
            <a:avLst>
              <a:gd name="adj1" fmla="val 311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221848" y="51669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 rt</a:t>
            </a:r>
            <a:r>
              <a:rPr lang="en-US" b="1" baseline="-25000" dirty="0" smtClean="0">
                <a:solidFill>
                  <a:schemeClr val="accent2"/>
                </a:solidFill>
              </a:rPr>
              <a:t>ID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843522" y="5142262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868007" y="5172404"/>
            <a:ext cx="61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rd</a:t>
            </a:r>
            <a:r>
              <a:rPr lang="en-US" b="1" baseline="-25000" dirty="0" smtClean="0">
                <a:solidFill>
                  <a:schemeClr val="accent2"/>
                </a:solidFill>
              </a:rPr>
              <a:t>WB</a:t>
            </a:r>
            <a:endParaRPr lang="en-US" b="1" baseline="-250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92890" y="5138182"/>
            <a:ext cx="10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rs</a:t>
            </a:r>
            <a:r>
              <a:rPr lang="en-US" b="1" baseline="-25000" dirty="0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</a:rPr>
              <a:t>rt</a:t>
            </a:r>
            <a:r>
              <a:rPr lang="en-US" b="1" baseline="-25000" dirty="0" err="1" smtClean="0">
                <a:solidFill>
                  <a:schemeClr val="accent2"/>
                </a:solidFill>
              </a:rPr>
              <a:t>EX</a:t>
            </a:r>
            <a:r>
              <a:rPr lang="en-US" b="1" dirty="0" smtClean="0">
                <a:solidFill>
                  <a:schemeClr val="accent2"/>
                </a:solidFill>
              </a:rPr>
              <a:t>,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9405321" y="1571143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9587850" y="1681578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(rs</a:t>
            </a:r>
            <a:r>
              <a:rPr lang="en-US" baseline="-25000" dirty="0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FwdRs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671110" y="4123297"/>
            <a:ext cx="2413917" cy="14693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9853639" y="4233732"/>
            <a:ext cx="215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(</a:t>
            </a:r>
            <a:r>
              <a:rPr lang="en-US" dirty="0" err="1" smtClean="0">
                <a:solidFill>
                  <a:srgbClr val="C00000"/>
                </a:solidFill>
              </a:rPr>
              <a:t>rt</a:t>
            </a:r>
            <a:r>
              <a:rPr lang="en-US" baseline="-25000" dirty="0" err="1" smtClean="0">
                <a:solidFill>
                  <a:srgbClr val="C00000"/>
                </a:solidFill>
              </a:rPr>
              <a:t>EX</a:t>
            </a:r>
            <a:r>
              <a:rPr lang="en-US" dirty="0" smtClean="0">
                <a:solidFill>
                  <a:srgbClr val="C00000"/>
                </a:solidFill>
              </a:rPr>
              <a:t>==rd</a:t>
            </a:r>
            <a:r>
              <a:rPr lang="en-US" baseline="-25000" dirty="0" smtClean="0">
                <a:solidFill>
                  <a:srgbClr val="C00000"/>
                </a:solidFill>
              </a:rPr>
              <a:t>WB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Else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FwdRt</a:t>
            </a:r>
            <a:r>
              <a:rPr lang="en-US" dirty="0" smtClean="0">
                <a:solidFill>
                  <a:srgbClr val="C00000"/>
                </a:solidFill>
              </a:rPr>
              <a:t>?=0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6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  <p:bldP spid="89" grpId="0" animBg="1"/>
      <p:bldP spid="90" grpId="0"/>
      <p:bldP spid="91" grpId="0" animBg="1"/>
      <p:bldP spid="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Handling RAW Hazards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Solution 3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Forward</a:t>
            </a:r>
            <a:r>
              <a:rPr lang="en-US" dirty="0" smtClean="0"/>
              <a:t> data from the EX stage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Impact on IPC (Instructions/cycle)?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Impact on IPS (Instructions/second)?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1215823" y="393715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650537" y="4087371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53" name="Rounded Rectangle 52"/>
          <p:cNvSpPr/>
          <p:nvPr/>
        </p:nvSpPr>
        <p:spPr>
          <a:xfrm>
            <a:off x="2777301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985873" y="4102361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466193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900907" y="4102361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7" name="Rounded Rectangle 56"/>
          <p:cNvSpPr/>
          <p:nvPr/>
        </p:nvSpPr>
        <p:spPr>
          <a:xfrm>
            <a:off x="6155085" y="3952141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589799" y="4102361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035943" y="3817227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599669" y="3749771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69" name="TextBox 68"/>
          <p:cNvSpPr txBox="1"/>
          <p:nvPr/>
        </p:nvSpPr>
        <p:spPr>
          <a:xfrm>
            <a:off x="1186840" y="443724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5559" y="4495297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4651" y="4471693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30039" y="4482625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2750932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185646" y="522341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4479926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688498" y="522341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6168818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603532" y="522341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7857710" y="507319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92424" y="5223414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TextBox 86"/>
          <p:cNvSpPr txBox="1"/>
          <p:nvPr/>
        </p:nvSpPr>
        <p:spPr>
          <a:xfrm>
            <a:off x="2706558" y="55665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49618" y="5592746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28204" y="558933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164793" y="558474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 rot="18442511">
            <a:off x="5968162" y="4646141"/>
            <a:ext cx="370159" cy="678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Pipeline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35258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37544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35258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3754482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32886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43592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36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3348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4419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3699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3815250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45733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4633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4722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47248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14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1539" y="45622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1708" y="4564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7400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6497" y="1239390"/>
            <a:ext cx="397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 Period = max(t1,t2,t3,t4)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488114" y="32654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43361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36161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45502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4639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37506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3750626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32615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43322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36122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45463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46360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37467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37448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3255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4326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3606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4540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4630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374098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>
            <a:off x="1057004" y="2899770"/>
            <a:ext cx="161614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2779243" y="2850862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1057004" y="2675453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>
            <a:off x="4692019" y="2808679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842380" y="2588136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>
            <a:off x="1044153" y="2297408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6718592" y="2803235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>
            <a:off x="4766417" y="2475775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2814242" y="2269956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1057004" y="1910761"/>
            <a:ext cx="1616142" cy="354296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331" y="5738453"/>
            <a:ext cx="124300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 steady state, each module processes data in parallel -&gt; Throughput = 1 / max(t1,t2,t3,t4)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2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374082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082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374082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73854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75730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345662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345662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345434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345662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0343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09519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589390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588567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71908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80086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87273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6706234" y="3556170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249063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97154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5783431" y="5515674"/>
            <a:ext cx="3681399" cy="626383"/>
          </a:xfrm>
          <a:prstGeom prst="bentConnector3">
            <a:avLst>
              <a:gd name="adj1" fmla="val -709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81607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81607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2838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80254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82696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303345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06927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89946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199472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183067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167141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205177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38467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616532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598385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638643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424661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537427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6727567" y="2441003"/>
            <a:ext cx="1433226" cy="356152"/>
          </a:xfrm>
          <a:prstGeom prst="bentConnector3">
            <a:avLst>
              <a:gd name="adj1" fmla="val 1000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424949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1">
            <a:off x="6750325" y="1790625"/>
            <a:ext cx="2265062" cy="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6464127" y="4088940"/>
            <a:ext cx="3042492" cy="2286815"/>
          </a:xfrm>
          <a:prstGeom prst="bentConnector3">
            <a:avLst>
              <a:gd name="adj1" fmla="val -1511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347567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6458644" y="861405"/>
            <a:ext cx="3035743" cy="924080"/>
          </a:xfrm>
          <a:prstGeom prst="bentConnector3">
            <a:avLst>
              <a:gd name="adj1" fmla="val -522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453826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271416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 flipV="1">
            <a:off x="6719327" y="5496846"/>
            <a:ext cx="2275329" cy="10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92066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TextBox 287"/>
          <p:cNvSpPr txBox="1"/>
          <p:nvPr/>
        </p:nvSpPr>
        <p:spPr>
          <a:xfrm>
            <a:off x="394402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77916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95536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91742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77694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347919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Impact on Cycle Time</a:t>
            </a:r>
            <a:endParaRPr lang="en-US" dirty="0"/>
          </a:p>
        </p:txBody>
      </p:sp>
      <p:sp>
        <p:nvSpPr>
          <p:cNvPr id="152" name="Trapezoid 151"/>
          <p:cNvSpPr/>
          <p:nvPr/>
        </p:nvSpPr>
        <p:spPr>
          <a:xfrm rot="5400000">
            <a:off x="6966961" y="3564639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rapezoid 152"/>
          <p:cNvSpPr/>
          <p:nvPr/>
        </p:nvSpPr>
        <p:spPr>
          <a:xfrm rot="5400000">
            <a:off x="6963133" y="468528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6706627" y="4636267"/>
            <a:ext cx="447142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6276206" y="5542557"/>
            <a:ext cx="1443863" cy="260638"/>
          </a:xfrm>
          <a:prstGeom prst="bentConnector3">
            <a:avLst>
              <a:gd name="adj1" fmla="val 10013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rot="5400000" flipH="1" flipV="1">
            <a:off x="6403919" y="4259311"/>
            <a:ext cx="1165424" cy="237624"/>
          </a:xfrm>
          <a:prstGeom prst="bentConnector3">
            <a:avLst>
              <a:gd name="adj1" fmla="val 1006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152" idx="0"/>
          </p:cNvCxnSpPr>
          <p:nvPr/>
        </p:nvCxnSpPr>
        <p:spPr>
          <a:xfrm flipV="1">
            <a:off x="7396081" y="3693888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7376284" y="4822746"/>
            <a:ext cx="192483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7293436" y="3210021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 flipV="1">
            <a:off x="7282411" y="4327023"/>
            <a:ext cx="2008" cy="2254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94561" y="2805078"/>
            <a:ext cx="91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FwdRs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28211" y="2971029"/>
            <a:ext cx="2946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STAGE NOT SHOWN</a:t>
            </a:r>
            <a:endParaRPr lang="en-US" sz="2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902992" y="4004761"/>
            <a:ext cx="9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FwdRt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87380" y="2757816"/>
            <a:ext cx="923877" cy="286217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624130" y="2977693"/>
            <a:ext cx="2211848" cy="769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91880" y="1584768"/>
            <a:ext cx="2563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Muxes</a:t>
            </a:r>
            <a:r>
              <a:rPr lang="en-US" sz="3000" dirty="0" smtClean="0"/>
              <a:t> increase delay of EX stage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1119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Load result from or store result to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memory (MEM)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55887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7750" y="465478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338006" y="452171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335677" y="475031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99285" y="451659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154791" y="452171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03515" y="464655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4201" y="452171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267310" y="475031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1563" y="465478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69732" y="428443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8747210" y="535509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345284" y="463509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2118" y="43442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19596" y="54148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7670" y="46949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934624" y="481108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8848488" y="556922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27097" y="56290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5370" y="57187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16845" y="572066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472334" y="426128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4649812" y="533194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247886" y="461195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757313" y="554607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15586" y="563578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016302" y="474645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25792" y="474645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674408" y="425743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2851886" y="532808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2449960" y="460809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2959387" y="554222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17660" y="563192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3218376" y="474260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6154884" y="474067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285693" y="425164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463171" y="532230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061245" y="460230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570672" y="553643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28945" y="562613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6855049" y="473681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9375790" y="44949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0538899" y="47235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654506" y="46421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0841321" y="42576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/>
          <p:cNvSpPr/>
          <p:nvPr/>
        </p:nvSpPr>
        <p:spPr>
          <a:xfrm>
            <a:off x="11018799" y="53283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10616873" y="46083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57" name="Straight Connector 56"/>
          <p:cNvCxnSpPr>
            <a:endCxn id="55" idx="3"/>
          </p:cNvCxnSpPr>
          <p:nvPr/>
        </p:nvCxnSpPr>
        <p:spPr>
          <a:xfrm flipV="1">
            <a:off x="11120077" y="55424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888434" y="56938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9" name="Right Arrow 58"/>
          <p:cNvSpPr/>
          <p:nvPr/>
        </p:nvSpPr>
        <p:spPr>
          <a:xfrm>
            <a:off x="9126638" y="47100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8255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193745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372173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36788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887389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5367709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5802423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056601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7263769" y="2072841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65178" y="629584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5803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3085" y="246705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$4 ,$</a:t>
            </a:r>
            <a:r>
              <a:rPr lang="en-US" dirty="0" smtClean="0">
                <a:solidFill>
                  <a:srgbClr val="FF0000"/>
                </a:solidFill>
              </a:rPr>
              <a:t>5,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12547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78916" y="2493255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06941" y="2494480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</a:t>
            </a:r>
            <a:r>
              <a:rPr lang="en-US" dirty="0" smtClean="0">
                <a:solidFill>
                  <a:srgbClr val="FF0000"/>
                </a:solidFill>
              </a:rPr>
              <a:t>[$4] 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5340" y="2489212"/>
            <a:ext cx="17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7310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8812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12615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791362" y="1955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226076" y="2105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0" name="TextBox 69"/>
          <p:cNvSpPr txBox="1"/>
          <p:nvPr/>
        </p:nvSpPr>
        <p:spPr>
          <a:xfrm>
            <a:off x="9098445" y="2466982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6105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74" name="Rounded Rectangle 73"/>
          <p:cNvSpPr/>
          <p:nvPr/>
        </p:nvSpPr>
        <p:spPr>
          <a:xfrm>
            <a:off x="370797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142691" y="3594174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76" name="Rounded Rectangle 75"/>
          <p:cNvSpPr/>
          <p:nvPr/>
        </p:nvSpPr>
        <p:spPr>
          <a:xfrm>
            <a:off x="5449335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657907" y="3594174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78" name="Rounded Rectangle 77"/>
          <p:cNvSpPr/>
          <p:nvPr/>
        </p:nvSpPr>
        <p:spPr>
          <a:xfrm>
            <a:off x="7138227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572941" y="3594174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0" name="Rounded Rectangle 79"/>
          <p:cNvSpPr/>
          <p:nvPr/>
        </p:nvSpPr>
        <p:spPr>
          <a:xfrm>
            <a:off x="8827119" y="3443954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9034287" y="3543092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663603" y="3937310"/>
            <a:ext cx="1602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 $6 ,$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12433" y="3959463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77459" y="3964731"/>
            <a:ext cx="13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=R[$6]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996838" y="3959463"/>
            <a:ext cx="1285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 R[$7]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10561880" y="3425680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0996594" y="3575900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1127348" y="3918564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45" grpId="0"/>
      <p:bldP spid="49" grpId="0"/>
      <p:bldP spid="50" grpId="0"/>
      <p:bldP spid="52" grpId="0"/>
      <p:bldP spid="65" grpId="0" animBg="1"/>
      <p:bldP spid="66" grpId="0"/>
      <p:bldP spid="70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109" grpId="0"/>
      <p:bldP spid="110" grpId="0"/>
      <p:bldP spid="111" grpId="0"/>
      <p:bldP spid="112" grpId="0"/>
      <p:bldP spid="114" grpId="0"/>
      <p:bldP spid="115" grpId="0" animBg="1"/>
      <p:bldP spid="122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63568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40286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[$3]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401315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863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 (same as 4-stage pipeline)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[$7]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599867" y="42934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034581" y="44436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6" name="Rounded Rectangle 45"/>
          <p:cNvSpPr/>
          <p:nvPr/>
        </p:nvSpPr>
        <p:spPr>
          <a:xfrm>
            <a:off x="5161345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369917" y="44586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850237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84951" y="44586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2" name="Rounded Rectangle 51"/>
          <p:cNvSpPr/>
          <p:nvPr/>
        </p:nvSpPr>
        <p:spPr>
          <a:xfrm>
            <a:off x="8539129" y="43084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14083" y="44069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4" name="TextBox 53"/>
          <p:cNvSpPr txBox="1"/>
          <p:nvPr/>
        </p:nvSpPr>
        <p:spPr>
          <a:xfrm>
            <a:off x="3570884" y="47935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39603" y="48515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$3, 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28695" y="48279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[$3]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041497" y="48361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0286660" y="43124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721374" y="44626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0" name="TextBox 59"/>
          <p:cNvSpPr txBox="1"/>
          <p:nvPr/>
        </p:nvSpPr>
        <p:spPr>
          <a:xfrm>
            <a:off x="10561614" y="48429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6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(with support for load/store)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Two forwarding paths</a:t>
            </a:r>
          </a:p>
          <a:p>
            <a:pPr lvl="1"/>
            <a:r>
              <a:rPr lang="en-US" dirty="0" smtClean="0"/>
              <a:t>Same destination register in both forwarding paths? Pick data from EX-EX forwarding path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255887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217750" y="42585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1" name="Rounded Rectangle 90"/>
          <p:cNvSpPr/>
          <p:nvPr/>
        </p:nvSpPr>
        <p:spPr>
          <a:xfrm>
            <a:off x="3338006" y="41254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4335677" y="43540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3299285" y="41203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94" name="Rounded Rectangle 93"/>
          <p:cNvSpPr/>
          <p:nvPr/>
        </p:nvSpPr>
        <p:spPr>
          <a:xfrm>
            <a:off x="5154791" y="41254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304038" y="4222126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7104201" y="41254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ight Arrow 96"/>
          <p:cNvSpPr/>
          <p:nvPr/>
        </p:nvSpPr>
        <p:spPr>
          <a:xfrm>
            <a:off x="8267310" y="43540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161563" y="42585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8569732" y="38881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/>
          <p:cNvSpPr/>
          <p:nvPr/>
        </p:nvSpPr>
        <p:spPr>
          <a:xfrm>
            <a:off x="8747210" y="49588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8345284" y="4238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42118" y="39479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519596" y="50186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117670" y="42986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>
            <a:off x="934624" y="44148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>
            <a:endCxn id="100" idx="3"/>
          </p:cNvCxnSpPr>
          <p:nvPr/>
        </p:nvCxnSpPr>
        <p:spPr>
          <a:xfrm flipV="1">
            <a:off x="8848488" y="51729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27097" y="52327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85370" y="53224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8616845" y="53244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472334" y="38650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sosceles Triangle 110"/>
          <p:cNvSpPr/>
          <p:nvPr/>
        </p:nvSpPr>
        <p:spPr>
          <a:xfrm>
            <a:off x="4649812" y="49357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247886" y="42157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4757313" y="51498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15586" y="52395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5016302" y="43502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/>
          <p:cNvSpPr/>
          <p:nvPr/>
        </p:nvSpPr>
        <p:spPr>
          <a:xfrm>
            <a:off x="2425792" y="43502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2674408" y="38611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>
            <a:off x="2851886" y="49318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2449960" y="42118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2959387" y="51459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717660" y="52356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2" name="Right Arrow 121"/>
          <p:cNvSpPr/>
          <p:nvPr/>
        </p:nvSpPr>
        <p:spPr>
          <a:xfrm>
            <a:off x="3218376" y="43463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ight Arrow 122"/>
          <p:cNvSpPr/>
          <p:nvPr/>
        </p:nvSpPr>
        <p:spPr>
          <a:xfrm>
            <a:off x="6154884" y="43444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285693" y="3855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>
            <a:off x="6463171" y="4926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6061245" y="4206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6570672" y="5140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328945" y="5229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29" name="Right Arrow 128"/>
          <p:cNvSpPr/>
          <p:nvPr/>
        </p:nvSpPr>
        <p:spPr>
          <a:xfrm>
            <a:off x="6855049" y="43405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9375790" y="40986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ight Arrow 130"/>
          <p:cNvSpPr/>
          <p:nvPr/>
        </p:nvSpPr>
        <p:spPr>
          <a:xfrm>
            <a:off x="10538899" y="43272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9654506" y="42459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>
            <a:off x="10841321" y="38614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Isosceles Triangle 133"/>
          <p:cNvSpPr/>
          <p:nvPr/>
        </p:nvSpPr>
        <p:spPr>
          <a:xfrm>
            <a:off x="11018799" y="49320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10616873" y="42120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36" name="Straight Connector 135"/>
          <p:cNvCxnSpPr>
            <a:endCxn id="134" idx="3"/>
          </p:cNvCxnSpPr>
          <p:nvPr/>
        </p:nvCxnSpPr>
        <p:spPr>
          <a:xfrm flipV="1">
            <a:off x="11120077" y="51462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888434" y="52976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38" name="Right Arrow 137"/>
          <p:cNvSpPr/>
          <p:nvPr/>
        </p:nvSpPr>
        <p:spPr>
          <a:xfrm>
            <a:off x="9126638" y="43137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600700" y="2887980"/>
            <a:ext cx="150350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32964" y="2887979"/>
            <a:ext cx="150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Forwarding Control Logic</a:t>
            </a:r>
            <a:endParaRPr lang="en-US" dirty="0"/>
          </a:p>
        </p:txBody>
      </p:sp>
      <p:cxnSp>
        <p:nvCxnSpPr>
          <p:cNvPr id="141" name="Elbow Connector 140"/>
          <p:cNvCxnSpPr/>
          <p:nvPr/>
        </p:nvCxnSpPr>
        <p:spPr>
          <a:xfrm rot="5400000" flipH="1" flipV="1">
            <a:off x="6593223" y="3522581"/>
            <a:ext cx="776009" cy="276428"/>
          </a:xfrm>
          <a:prstGeom prst="bentConnector4">
            <a:avLst>
              <a:gd name="adj1" fmla="val 3603"/>
              <a:gd name="adj2" fmla="val 182698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/>
          <p:nvPr/>
        </p:nvCxnSpPr>
        <p:spPr>
          <a:xfrm rot="10800000">
            <a:off x="7082739" y="3048830"/>
            <a:ext cx="2055375" cy="953160"/>
          </a:xfrm>
          <a:prstGeom prst="bentConnector3">
            <a:avLst>
              <a:gd name="adj1" fmla="val -12654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/>
          <p:nvPr/>
        </p:nvCxnSpPr>
        <p:spPr>
          <a:xfrm rot="5400000">
            <a:off x="5015280" y="3573471"/>
            <a:ext cx="921687" cy="172080"/>
          </a:xfrm>
          <a:prstGeom prst="bentConnector3">
            <a:avLst>
              <a:gd name="adj1" fmla="val -432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294945" y="3308860"/>
            <a:ext cx="173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instruction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9427120" y="3029415"/>
            <a:ext cx="1737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R[</a:t>
            </a:r>
            <a:r>
              <a:rPr lang="en-US" dirty="0" err="1" smtClean="0"/>
              <a:t>rd</a:t>
            </a:r>
            <a:r>
              <a:rPr lang="en-US" dirty="0" smtClean="0"/>
              <a:t>] from prior to prior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228175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243197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4469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44696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229674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239529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7818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83989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81629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8244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230076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45098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83125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4704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6206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84676" y="36060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6356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4854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5840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9705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29096" y="40131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40050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834242" y="39900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4894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6397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40199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2259175">
            <a:off x="4756146" y="3107007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3646" y="5159290"/>
            <a:ext cx="3564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EX-EX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38507" y="184741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3221" y="199763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1899985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108557" y="20126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588877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023591" y="20126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5277769" y="18624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52723" y="196095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8627" y="172748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172748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29341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560985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2042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1854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2023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17349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09524" y="234751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8243" y="240555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67335" y="238195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80137" y="23900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25300" y="186642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460014" y="201664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00254" y="239691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42512" y="119643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Add-Load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1976807" y="30361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411521" y="31863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3538285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3746857" y="32013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5227177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661891" y="32013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6916069" y="30511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191023" y="31496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947824" y="35362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6543" y="35942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305635" y="35706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[$7]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418437" y="35788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663600" y="30551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9098314" y="32053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8938554" y="35856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4156784">
            <a:off x="5911247" y="3279451"/>
            <a:ext cx="2002564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20113" y="5540807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569387" y="43696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004101" y="45198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130865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77256" y="450516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6819757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254471" y="45348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508649" y="43846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783603" y="44831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540404" y="486973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$3</a:t>
            </a:r>
            <a:r>
              <a:rPr lang="en-US" dirty="0" smtClean="0">
                <a:solidFill>
                  <a:srgbClr val="FF0000"/>
                </a:solidFill>
              </a:rPr>
              <a:t>, $4,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21676" y="491231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98215" y="490417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426822" y="488918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256180" y="43886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690894" y="45388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531134" y="49191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70831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3580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[$4]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854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306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2653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91055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2259175">
            <a:off x="4902986" y="3357362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593646" y="5159290"/>
            <a:ext cx="304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Will this work?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5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7" grpId="0"/>
      <p:bldP spid="8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143845" y="387978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578559" y="403000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3705323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913895" y="404499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394215" y="3894776"/>
            <a:ext cx="1469036" cy="85443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828929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721407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996361" y="399332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2114862" y="437988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83581" y="443793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72673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[$4]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223775" y="442246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468938" y="389880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903652" y="404902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743892" y="442928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294040">
            <a:off x="6598263" y="3376961"/>
            <a:ext cx="816298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2578559" y="5851266"/>
            <a:ext cx="5245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Solution: Stall the pipeline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087738" y="389477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522452" y="404499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47" name="TextBox 46"/>
          <p:cNvSpPr txBox="1"/>
          <p:nvPr/>
        </p:nvSpPr>
        <p:spPr>
          <a:xfrm>
            <a:off x="7166196" y="441432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[$4]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[$5]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Pipelining the Single-Cycle R-Type MIPS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1747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610" y="43335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3866" y="42004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31537" y="44290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5145" y="41953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50651" y="42004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9375" y="43252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00061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63170" y="44290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8777" y="43476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5592" y="3963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643070" y="5033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41144" y="4313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7978" y="40229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415456" y="50936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13530" y="43736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30484" y="44898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744348" y="5247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2957" y="53077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1230" y="53974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2705" y="539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68194" y="39400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545672" y="50106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43746" y="42906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53173" y="52248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1446" y="53145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912162" y="44251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21652" y="44251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0268" y="39361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747746" y="50068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345820" y="42868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55247" y="52209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3520" y="531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4114236" y="44213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50744" y="44193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81553" y="39303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359031" y="50010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957105" y="42810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66532" y="52151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805" y="5304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750909" y="44155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58627" y="216182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8916" y="2161829"/>
            <a:ext cx="0" cy="4546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92798" y="1727755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78916" y="6044194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837322" y="163856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2339410" y="161982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042723" y="163668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719738" y="160783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73" name="TextBox 72"/>
          <p:cNvSpPr txBox="1"/>
          <p:nvPr/>
        </p:nvSpPr>
        <p:spPr>
          <a:xfrm>
            <a:off x="7542512" y="1630772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t5</a:t>
            </a:r>
            <a:endParaRPr lang="en-US" sz="3000" dirty="0"/>
          </a:p>
        </p:txBody>
      </p:sp>
      <p:sp>
        <p:nvSpPr>
          <p:cNvPr id="124" name="Title 1"/>
          <p:cNvSpPr>
            <a:spLocks noGrp="1"/>
          </p:cNvSpPr>
          <p:nvPr>
            <p:ph type="title"/>
          </p:nvPr>
        </p:nvSpPr>
        <p:spPr>
          <a:xfrm>
            <a:off x="69118" y="-310317"/>
            <a:ext cx="10515600" cy="1325563"/>
          </a:xfrm>
        </p:spPr>
        <p:txBody>
          <a:bodyPr/>
          <a:lstStyle/>
          <a:p>
            <a:r>
              <a:rPr lang="en-US" dirty="0" smtClean="0"/>
              <a:t>RAW Hazards: Load-Add Dependency</a:t>
            </a:r>
            <a:endParaRPr lang="en-US" dirty="0"/>
          </a:p>
        </p:txBody>
      </p:sp>
      <p:sp>
        <p:nvSpPr>
          <p:cNvPr id="125" name="Rounded Rectangle 124"/>
          <p:cNvSpPr/>
          <p:nvPr/>
        </p:nvSpPr>
        <p:spPr>
          <a:xfrm>
            <a:off x="437567" y="247987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872281" y="263009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27" name="Rounded Rectangle 126"/>
          <p:cNvSpPr/>
          <p:nvPr/>
        </p:nvSpPr>
        <p:spPr>
          <a:xfrm>
            <a:off x="1999045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245436" y="261540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3687937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4122651" y="264508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31" name="Rounded Rectangle 130"/>
          <p:cNvSpPr/>
          <p:nvPr/>
        </p:nvSpPr>
        <p:spPr>
          <a:xfrm>
            <a:off x="5376829" y="249486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5651783" y="259341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408584" y="2979970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lw</a:t>
            </a:r>
            <a:r>
              <a:rPr lang="en-US" dirty="0" smtClean="0">
                <a:solidFill>
                  <a:srgbClr val="FF0000"/>
                </a:solidFill>
              </a:rPr>
              <a:t> $3,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289856" y="302255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766395" y="3014415"/>
            <a:ext cx="151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Addr</a:t>
            </a:r>
            <a:r>
              <a:rPr lang="en-US" dirty="0" smtClean="0">
                <a:solidFill>
                  <a:srgbClr val="FF0000"/>
                </a:solidFill>
              </a:rPr>
              <a:t> = R[$3] </a:t>
            </a:r>
            <a:r>
              <a:rPr lang="en-US" dirty="0" smtClean="0">
                <a:solidFill>
                  <a:srgbClr val="FF0000"/>
                </a:solidFill>
              </a:rPr>
              <a:t>+ </a:t>
            </a:r>
            <a:r>
              <a:rPr lang="en-US" dirty="0" err="1" smtClean="0">
                <a:solidFill>
                  <a:srgbClr val="FF0000"/>
                </a:solidFill>
              </a:rPr>
              <a:t>SgnImm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295002" y="2999425"/>
            <a:ext cx="165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Load from </a:t>
            </a:r>
            <a:r>
              <a:rPr lang="en-US" dirty="0" err="1" smtClean="0">
                <a:solidFill>
                  <a:srgbClr val="FF0000"/>
                </a:solidFill>
              </a:rPr>
              <a:t>Addr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124360" y="249888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7559074" y="264910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399314" y="302937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3896445" y="480942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331159" y="4959646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66" name="Rounded Rectangle 65"/>
          <p:cNvSpPr/>
          <p:nvPr/>
        </p:nvSpPr>
        <p:spPr>
          <a:xfrm>
            <a:off x="5457923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666495" y="4974636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146815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581529" y="4974636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70" name="Rounded Rectangle 69"/>
          <p:cNvSpPr/>
          <p:nvPr/>
        </p:nvSpPr>
        <p:spPr>
          <a:xfrm>
            <a:off x="8835707" y="4824416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9110661" y="4922969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67462" y="530952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b="1" dirty="0" smtClean="0">
                <a:solidFill>
                  <a:schemeClr val="accent2"/>
                </a:solidFill>
              </a:rPr>
              <a:t>$4</a:t>
            </a:r>
            <a:r>
              <a:rPr lang="en-US" dirty="0" smtClean="0">
                <a:solidFill>
                  <a:srgbClr val="FF0000"/>
                </a:solidFill>
              </a:rPr>
              <a:t>, $5,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36181" y="5367572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25273" y="53439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[$4]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338075" y="535210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0583238" y="4828442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1017952" y="4978662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858192" y="535892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Right Arrow 79"/>
          <p:cNvSpPr/>
          <p:nvPr/>
        </p:nvSpPr>
        <p:spPr>
          <a:xfrm rot="3300440">
            <a:off x="6152211" y="3947742"/>
            <a:ext cx="2215711" cy="50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098727" y="37219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33441" y="38721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47" name="Rounded Rectangle 46"/>
          <p:cNvSpPr/>
          <p:nvPr/>
        </p:nvSpPr>
        <p:spPr>
          <a:xfrm>
            <a:off x="3660205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868777" y="38871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349097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83811" y="38871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51" name="Rounded Rectangle 50"/>
          <p:cNvSpPr/>
          <p:nvPr/>
        </p:nvSpPr>
        <p:spPr>
          <a:xfrm>
            <a:off x="7037989" y="37369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312943" y="3835476"/>
            <a:ext cx="10294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MEM</a:t>
            </a:r>
            <a:endParaRPr lang="en-US" sz="3000" dirty="0"/>
          </a:p>
        </p:txBody>
      </p:sp>
      <p:sp>
        <p:nvSpPr>
          <p:cNvPr id="53" name="TextBox 52"/>
          <p:cNvSpPr txBox="1"/>
          <p:nvPr/>
        </p:nvSpPr>
        <p:spPr>
          <a:xfrm>
            <a:off x="2069744" y="42220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smtClean="0">
                <a:solidFill>
                  <a:srgbClr val="FF0000"/>
                </a:solidFill>
              </a:rPr>
              <a:t>7 $8, 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38463" y="42800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</a:t>
            </a:r>
            <a:r>
              <a:rPr lang="en-US" dirty="0" smtClean="0">
                <a:solidFill>
                  <a:srgbClr val="FF0000"/>
                </a:solidFill>
              </a:rPr>
              <a:t>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27555" y="42564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[$7] </a:t>
            </a:r>
            <a:r>
              <a:rPr lang="en-US" dirty="0" smtClean="0">
                <a:solidFill>
                  <a:srgbClr val="FF0000"/>
                </a:solidFill>
              </a:rPr>
              <a:t>+ R</a:t>
            </a:r>
            <a:r>
              <a:rPr lang="en-US" dirty="0" smtClean="0">
                <a:solidFill>
                  <a:srgbClr val="FF0000"/>
                </a:solidFill>
              </a:rPr>
              <a:t>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40357" y="426461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nop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8785520" y="3740949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9220234" y="389116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9060474" y="427143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</a:t>
            </a:r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2455" y="6032031"/>
            <a:ext cx="411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MEM-EX Forwarding</a:t>
            </a:r>
            <a:endParaRPr lang="en-US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5 Stage Pipeline (Support Branch Instruction)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When is branch taken/not-taken resolved?</a:t>
            </a:r>
          </a:p>
          <a:p>
            <a:pPr lvl="1"/>
            <a:r>
              <a:rPr lang="en-US" dirty="0" smtClean="0"/>
              <a:t>In EX stage! But target address for next instruction is needed in IF</a:t>
            </a:r>
          </a:p>
          <a:p>
            <a:pPr lvl="1"/>
            <a:r>
              <a:rPr lang="en-US" dirty="0" smtClean="0"/>
              <a:t>Assume </a:t>
            </a:r>
            <a:r>
              <a:rPr lang="en-US" dirty="0" err="1" smtClean="0"/>
              <a:t>NextPC</a:t>
            </a:r>
            <a:r>
              <a:rPr lang="en-US" dirty="0" smtClean="0"/>
              <a:t> = PC+4 (Branch not taken!)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255887" y="42397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217750" y="4372846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3338006" y="4239775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4335677" y="4468375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299285" y="4234654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5154791" y="4239775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03515" y="4364611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7104201" y="4239775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>
            <a:off x="8267310" y="4468375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161563" y="4372846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Dmem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569732" y="400249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8747210" y="507315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8345284" y="43531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342118" y="406229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519596" y="513295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117670" y="441296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>
            <a:off x="934624" y="4529143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>
            <a:endCxn id="76" idx="3"/>
          </p:cNvCxnSpPr>
          <p:nvPr/>
        </p:nvCxnSpPr>
        <p:spPr>
          <a:xfrm flipV="1">
            <a:off x="8848488" y="528728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27097" y="534708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5370" y="543679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8616845" y="543872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472334" y="397934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>
            <a:off x="4649812" y="505000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4247886" y="433001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4757313" y="526413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515586" y="53538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4" name="Right Arrow 93"/>
          <p:cNvSpPr/>
          <p:nvPr/>
        </p:nvSpPr>
        <p:spPr>
          <a:xfrm>
            <a:off x="5016302" y="4464518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2425792" y="4464519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2674408" y="397549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/>
          <p:cNvSpPr/>
          <p:nvPr/>
        </p:nvSpPr>
        <p:spPr>
          <a:xfrm>
            <a:off x="2851886" y="504614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 rot="16200000">
            <a:off x="2449960" y="432615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959387" y="526028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2717660" y="534998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1" name="Right Arrow 100"/>
          <p:cNvSpPr/>
          <p:nvPr/>
        </p:nvSpPr>
        <p:spPr>
          <a:xfrm>
            <a:off x="3218376" y="4460662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6154884" y="4458731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285693" y="39697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6463171" y="50403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6061245" y="43203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6570672" y="52544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328945" y="53441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08" name="Right Arrow 107"/>
          <p:cNvSpPr/>
          <p:nvPr/>
        </p:nvSpPr>
        <p:spPr>
          <a:xfrm>
            <a:off x="6855049" y="4454874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375790" y="421299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10538899" y="444159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9654506" y="436020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10841321" y="39757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/>
          <p:cNvSpPr/>
          <p:nvPr/>
        </p:nvSpPr>
        <p:spPr>
          <a:xfrm>
            <a:off x="11018799" y="50463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10616873" y="43263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115" name="Straight Connector 114"/>
          <p:cNvCxnSpPr>
            <a:endCxn id="113" idx="3"/>
          </p:cNvCxnSpPr>
          <p:nvPr/>
        </p:nvCxnSpPr>
        <p:spPr>
          <a:xfrm flipV="1">
            <a:off x="11120077" y="52605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888434" y="541194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>
            <a:off x="9126638" y="442809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776477" y="3620698"/>
            <a:ext cx="712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2074187" y="3620697"/>
            <a:ext cx="5822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beq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3383706" y="3571136"/>
            <a:ext cx="5822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C00000"/>
                </a:solidFill>
              </a:rPr>
              <a:t>beq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798461" y="3648318"/>
            <a:ext cx="712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2131122" y="3620525"/>
            <a:ext cx="5774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add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683813" y="2807694"/>
            <a:ext cx="171579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C00000"/>
                </a:solidFill>
              </a:rPr>
              <a:t>b</a:t>
            </a:r>
            <a:r>
              <a:rPr lang="en-US" sz="2000" dirty="0" err="1" smtClean="0">
                <a:solidFill>
                  <a:srgbClr val="C00000"/>
                </a:solidFill>
              </a:rPr>
              <a:t>eq</a:t>
            </a:r>
            <a:endParaRPr lang="en-US" sz="2000" dirty="0" smtClean="0">
              <a:solidFill>
                <a:srgbClr val="C00000"/>
              </a:solidFill>
            </a:endParaRP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Branch taken</a:t>
            </a: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Target=</a:t>
            </a:r>
            <a:r>
              <a:rPr lang="en-US" sz="2000" dirty="0" err="1" smtClean="0">
                <a:solidFill>
                  <a:srgbClr val="C00000"/>
                </a:solidFill>
              </a:rPr>
              <a:t>NextPC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424498" y="3604593"/>
            <a:ext cx="5774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add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882038" y="3640583"/>
            <a:ext cx="712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PC=8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2119483" y="3612905"/>
            <a:ext cx="5549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sub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 rot="16200000">
            <a:off x="491937" y="3381761"/>
            <a:ext cx="133889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PC=</a:t>
            </a:r>
            <a:r>
              <a:rPr lang="en-US" sz="2000" dirty="0" err="1" smtClean="0">
                <a:solidFill>
                  <a:srgbClr val="C00000"/>
                </a:solidFill>
              </a:rPr>
              <a:t>NextPC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3155373" y="3441231"/>
            <a:ext cx="107433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strike="sngStrike" dirty="0" smtClean="0">
                <a:solidFill>
                  <a:srgbClr val="C00000"/>
                </a:solidFill>
              </a:rPr>
              <a:t>sub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nop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71943" y="2872298"/>
            <a:ext cx="1742786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strike="sngStrike" dirty="0" smtClean="0">
                <a:solidFill>
                  <a:srgbClr val="C00000"/>
                </a:solidFill>
              </a:rPr>
              <a:t>add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nop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                         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072385" y="3639577"/>
            <a:ext cx="57740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and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30" grpId="0"/>
      <p:bldP spid="131" grpId="0"/>
      <p:bldP spid="136" grpId="0"/>
      <p:bldP spid="137" grpId="0"/>
      <p:bldP spid="140" grpId="0" animBg="1"/>
      <p:bldP spid="141" grpId="0"/>
      <p:bldP spid="145" grpId="0"/>
      <p:bldP spid="146" grpId="0"/>
      <p:bldP spid="148" grpId="0"/>
      <p:bldP spid="157" grpId="0" animBg="1"/>
      <p:bldP spid="158" grpId="0"/>
      <p:bldP spid="163" grpId="0"/>
      <p:bldP spid="167" grpId="0"/>
      <p:bldP spid="168" grpId="0"/>
      <p:bldP spid="170" grpId="0"/>
      <p:bldP spid="171" grpId="0" animBg="1"/>
      <p:bldP spid="172" grpId="0"/>
      <p:bldP spid="173" grpId="0" animBg="1"/>
      <p:bldP spid="175" grpId="0" animBg="1"/>
      <p:bldP spid="176" grpId="0"/>
      <p:bldP spid="189" grpId="0" animBg="1"/>
      <p:bldP spid="205" grpId="0" animBg="1"/>
      <p:bldP spid="206" grpId="0"/>
      <p:bldP spid="207" grpId="0" animBg="1"/>
      <p:bldP spid="217" grpId="0" animBg="1"/>
      <p:bldP spid="218" grpId="0"/>
      <p:bldP spid="219" grpId="0" animBg="1"/>
      <p:bldP spid="224" grpId="0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102" y="321002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10694" y="267106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38134" y="197499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383820" y="1940539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6954" y="3139057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87132" y="67518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10162" y="3809664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51201" y="12803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80394" y="202466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36815" y="103999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033405" y="498439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84744" y="339996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748" y="6057526"/>
            <a:ext cx="385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Clock Period: 1 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0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7517" y="35477"/>
            <a:ext cx="5315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Pipelined Control Signals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787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455684" y="2808856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3051" y="306406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073780" y="31076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3462020" y="2880172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sub</a:t>
            </a:r>
            <a:r>
              <a:rPr lang="en-US" sz="1600" dirty="0" smtClean="0">
                <a:solidFill>
                  <a:srgbClr val="FF0000"/>
                </a:solidFill>
              </a:rPr>
              <a:t> $4,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500101" y="295174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499609" y="348058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802966" y="129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390256" y="2909007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</a:t>
            </a:r>
            <a:r>
              <a:rPr lang="en-US" sz="1600" dirty="0" smtClean="0">
                <a:solidFill>
                  <a:srgbClr val="FF0000"/>
                </a:solidFill>
              </a:rPr>
              <a:t>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112250" y="31554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456534" y="2871709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410828" y="2937968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sub</a:t>
            </a:r>
            <a:r>
              <a:rPr lang="en-US" sz="1600" dirty="0" smtClean="0">
                <a:solidFill>
                  <a:srgbClr val="FF0000"/>
                </a:solidFill>
              </a:rPr>
              <a:t> $4,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518232" y="346457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500607" y="293781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1047" y="333769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20455" y="444156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0378986" y="11713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0035833" y="204999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46217" y="190591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6761397" y="1897678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8005544" y="559148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8023113" y="560368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10483830" y="560351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1093952" y="319545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3273811" y="2804202"/>
            <a:ext cx="172354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 $10, $11, $12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392828" y="295425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5504228" y="293572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5528891" y="349454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8003204" y="563213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6706338" y="1911142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78306" y="1998642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413017" y="3371742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441046" y="4438903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10493784" y="566992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11489504" y="50963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80708" y="639179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6905120" y="262886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88169" y="2901274"/>
            <a:ext cx="198644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0: add  $1, $2, $3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  <a:r>
              <a:rPr lang="en-US" sz="1600" b="1" dirty="0" smtClean="0">
                <a:solidFill>
                  <a:schemeClr val="accent1"/>
                </a:solidFill>
              </a:rPr>
              <a:t>: sub $4, $5, $6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</a:rPr>
              <a:t>: and $7, $8, $9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12: add $10, $11, $12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52" grpId="0" animBg="1"/>
      <p:bldP spid="153" grpId="0" animBg="1"/>
      <p:bldP spid="154" grpId="0" animBg="1"/>
      <p:bldP spid="156" grpId="0" animBg="1"/>
      <p:bldP spid="174" grpId="0" animBg="1"/>
      <p:bldP spid="1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100121" y="112426"/>
            <a:ext cx="1961214" cy="652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63108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065799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372443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581015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806133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496049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75022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184941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43490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69615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8176259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384831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86515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299865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6625" y="800115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Inst0</a:t>
            </a:r>
            <a:endParaRPr lang="en-US" sz="3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637594" y="2114246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Inst1</a:t>
            </a:r>
            <a:endParaRPr lang="en-US" sz="3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513175" y="340058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Inst2</a:t>
            </a:r>
            <a:endParaRPr lang="en-US" sz="3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238399" y="4702227"/>
            <a:ext cx="953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336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2" grpId="0"/>
      <p:bldP spid="123" grpId="0"/>
      <p:bldP spid="1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5823" y="71203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0537" y="86225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1" name="Rounded Rectangle 80"/>
          <p:cNvSpPr/>
          <p:nvPr/>
        </p:nvSpPr>
        <p:spPr>
          <a:xfrm>
            <a:off x="2777301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985873" y="87724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4466193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900907" y="87724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85" name="Rounded Rectangle 84"/>
          <p:cNvSpPr/>
          <p:nvPr/>
        </p:nvSpPr>
        <p:spPr>
          <a:xfrm>
            <a:off x="6155085" y="72702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589799" y="87724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87" name="Rounded Rectangle 86"/>
          <p:cNvSpPr/>
          <p:nvPr/>
        </p:nvSpPr>
        <p:spPr>
          <a:xfrm>
            <a:off x="281477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249489" y="2123923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89" name="Rounded Rectangle 88"/>
          <p:cNvSpPr/>
          <p:nvPr/>
        </p:nvSpPr>
        <p:spPr>
          <a:xfrm>
            <a:off x="4556133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64705" y="2123923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1" name="Rounded Rectangle 90"/>
          <p:cNvSpPr/>
          <p:nvPr/>
        </p:nvSpPr>
        <p:spPr>
          <a:xfrm>
            <a:off x="6245025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679739" y="2123923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93" name="Rounded Rectangle 92"/>
          <p:cNvSpPr/>
          <p:nvPr/>
        </p:nvSpPr>
        <p:spPr>
          <a:xfrm>
            <a:off x="7933917" y="1973703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68631" y="2123923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95" name="Rounded Rectangle 94"/>
          <p:cNvSpPr/>
          <p:nvPr/>
        </p:nvSpPr>
        <p:spPr>
          <a:xfrm>
            <a:off x="463108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065799" y="340058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97" name="Rounded Rectangle 96"/>
          <p:cNvSpPr/>
          <p:nvPr/>
        </p:nvSpPr>
        <p:spPr>
          <a:xfrm>
            <a:off x="6372443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6581015" y="340058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99" name="Rounded Rectangle 98"/>
          <p:cNvSpPr/>
          <p:nvPr/>
        </p:nvSpPr>
        <p:spPr>
          <a:xfrm>
            <a:off x="8061335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8496049" y="340058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sp>
        <p:nvSpPr>
          <p:cNvPr id="101" name="Rounded Rectangle 100"/>
          <p:cNvSpPr/>
          <p:nvPr/>
        </p:nvSpPr>
        <p:spPr>
          <a:xfrm>
            <a:off x="9750227" y="325036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0184941" y="3400587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WB</a:t>
            </a:r>
            <a:endParaRPr lang="en-US" sz="3000" dirty="0"/>
          </a:p>
        </p:txBody>
      </p:sp>
      <p:sp>
        <p:nvSpPr>
          <p:cNvPr id="103" name="Rounded Rectangle 102"/>
          <p:cNvSpPr/>
          <p:nvPr/>
        </p:nvSpPr>
        <p:spPr>
          <a:xfrm>
            <a:off x="643490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869615" y="4702227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IF</a:t>
            </a:r>
            <a:endParaRPr lang="en-US" sz="3000" dirty="0"/>
          </a:p>
        </p:txBody>
      </p:sp>
      <p:sp>
        <p:nvSpPr>
          <p:cNvPr id="105" name="Rounded Rectangle 104"/>
          <p:cNvSpPr/>
          <p:nvPr/>
        </p:nvSpPr>
        <p:spPr>
          <a:xfrm>
            <a:off x="8176259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384831" y="4702227"/>
            <a:ext cx="1051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ID/RF</a:t>
            </a:r>
            <a:endParaRPr lang="en-US" sz="3000" dirty="0"/>
          </a:p>
        </p:txBody>
      </p:sp>
      <p:sp>
        <p:nvSpPr>
          <p:cNvPr id="107" name="Rounded Rectangle 106"/>
          <p:cNvSpPr/>
          <p:nvPr/>
        </p:nvSpPr>
        <p:spPr>
          <a:xfrm>
            <a:off x="9865151" y="4552007"/>
            <a:ext cx="1469036" cy="85443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299865" y="4702227"/>
            <a:ext cx="572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</a:t>
            </a:r>
            <a:endParaRPr lang="en-US" sz="3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35943" y="592109"/>
            <a:ext cx="10620529" cy="374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097799" y="670731"/>
            <a:ext cx="13738" cy="607851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9669" y="524653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Time</a:t>
            </a:r>
            <a:endParaRPr lang="en-US" sz="3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111537" y="6079147"/>
            <a:ext cx="2028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Instructions</a:t>
            </a:r>
            <a:endParaRPr lang="en-US" sz="3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696104" y="2312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t0</a:t>
            </a:r>
            <a:endParaRPr lang="en-US" sz="3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198192" y="4383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t1</a:t>
            </a:r>
            <a:endParaRPr lang="en-US" sz="3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901505" y="21247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t2</a:t>
            </a:r>
            <a:endParaRPr lang="en-US" sz="3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6578520" y="38111"/>
            <a:ext cx="5084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t3</a:t>
            </a:r>
            <a:endParaRPr lang="en-US" sz="3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6840" y="121213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$1, $2,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70401" y="246705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$4 ,$5 ,$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559" y="127017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$1, 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44651" y="1246575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 + 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30039" y="1257507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25825" y="2493255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$4, 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304411" y="248983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 + 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241000" y="2485256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08843" y="3769919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$7, $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 smtClean="0">
                <a:solidFill>
                  <a:srgbClr val="FF0000"/>
                </a:solidFill>
              </a:rPr>
              <a:t> ,$9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22876" y="3769919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$7, 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99317" y="376991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R[$7] + R[$8]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88263" y="3769919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Write $9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23004" y="844751"/>
            <a:ext cx="817186" cy="48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7419955" y="877243"/>
            <a:ext cx="804661" cy="256065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93771" y="685464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access RF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422876" y="506869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dd $6, $7 ,$9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236702" y="1911013"/>
            <a:ext cx="817186" cy="4899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272128" y="1973703"/>
            <a:ext cx="822059" cy="27898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240190" y="5068694"/>
            <a:ext cx="12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$6, 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52138" y="1491407"/>
            <a:ext cx="2348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Both access </a:t>
            </a:r>
            <a:r>
              <a:rPr lang="en-US" sz="2400" dirty="0" smtClean="0"/>
              <a:t>RF</a:t>
            </a:r>
          </a:p>
          <a:p>
            <a:r>
              <a:rPr lang="en-US" sz="2400" dirty="0" smtClean="0"/>
              <a:t>(write happens before read)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00209" y="5719649"/>
            <a:ext cx="815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Structural Hazard: two (or more) instructions accessing the same hardware module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1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21" grpId="0"/>
      <p:bldP spid="45" grpId="0"/>
      <p:bldP spid="4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14" grpId="0"/>
      <p:bldP spid="67" grpId="0"/>
      <p:bldP spid="71" grpId="0"/>
      <p:bldP spid="7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15172</TotalTime>
  <Words>2896</Words>
  <Application>Microsoft Office PowerPoint</Application>
  <PresentationFormat>Widescreen</PresentationFormat>
  <Paragraphs>1069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Computer Architecture I</vt:lpstr>
      <vt:lpstr>Pipeline Operation</vt:lpstr>
      <vt:lpstr>Pipelining the Single-Cycle R-Type MIPS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RAW Hazards</vt:lpstr>
      <vt:lpstr>Handling RAW Hazards</vt:lpstr>
      <vt:lpstr>Implementing Stalls</vt:lpstr>
      <vt:lpstr>Implementing Stalls: Details</vt:lpstr>
      <vt:lpstr>Handling RAW Hazards</vt:lpstr>
      <vt:lpstr>Implementing Forwarding</vt:lpstr>
      <vt:lpstr>Forwarding Control</vt:lpstr>
      <vt:lpstr>Forwarding Control</vt:lpstr>
      <vt:lpstr>Handling RAW Hazards</vt:lpstr>
      <vt:lpstr>Impact on Cycle Time</vt:lpstr>
      <vt:lpstr>5 Stage Pipeline (with support for load/store)</vt:lpstr>
      <vt:lpstr>PowerPoint Presentation</vt:lpstr>
      <vt:lpstr>RAW Hazards: Add-Add Dependency</vt:lpstr>
      <vt:lpstr>RAW Hazards: Add-Add Dependency</vt:lpstr>
      <vt:lpstr>5 Stage Pipeline (with support for load/store)</vt:lpstr>
      <vt:lpstr>RAW Hazards: Add-Load Dependency</vt:lpstr>
      <vt:lpstr>RAW Hazards: Add-Load Dependency</vt:lpstr>
      <vt:lpstr>RAW Hazards: Load-Add Dependency</vt:lpstr>
      <vt:lpstr>RAW Hazards: Load-Add Dependency</vt:lpstr>
      <vt:lpstr>RAW Hazards: Load-Add Dependency</vt:lpstr>
      <vt:lpstr>5 Stage Pipeline (Support Branch Instruction)</vt:lpstr>
    </vt:vector>
  </TitlesOfParts>
  <Company>NYU Polytechnic School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745</cp:revision>
  <dcterms:created xsi:type="dcterms:W3CDTF">2016-08-18T21:23:19Z</dcterms:created>
  <dcterms:modified xsi:type="dcterms:W3CDTF">2016-10-07T23:39:24Z</dcterms:modified>
</cp:coreProperties>
</file>