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44CE93D-FAE1-4930-ACC3-459356399904}">
  <a:tblStyle styleId="{744CE93D-FAE1-4930-ACC3-459356399904}"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D348EA6F-E2C7-4360-8ECC-DC9863E0E0C5}" styleName="Table_1">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6273E164-7BBB-43E2-9EFE-36DC41E219ED}" styleName="Table_2">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2.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before each click, test existance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gn="just">
              <a:lnSpc>
                <a:spcPct val="120000"/>
              </a:lnSpc>
              <a:spcBef>
                <a:spcPts val="0"/>
              </a:spcBef>
              <a:spcAft>
                <a:spcPts val="600"/>
              </a:spcAft>
              <a:buNone/>
            </a:pPr>
            <a:r>
              <a:rPr lang="en">
                <a:latin typeface="Georgia"/>
                <a:ea typeface="Georgia"/>
                <a:cs typeface="Georgia"/>
                <a:sym typeface="Georgia"/>
              </a:rPr>
              <a:t>Test Cases, which are a collection of test procedures, can be achieved by calling the number of Test Tasks. In a hierarchical Selenium test framework, Test Cases is in accordance with the requirements of calling the existing Test Tasks.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gn="just">
              <a:lnSpc>
                <a:spcPct val="120000"/>
              </a:lnSpc>
              <a:spcBef>
                <a:spcPts val="0"/>
              </a:spcBef>
              <a:spcAft>
                <a:spcPts val="600"/>
              </a:spcAft>
              <a:buNone/>
            </a:pPr>
            <a:r>
              <a:rPr lang="en" sz="1200">
                <a:latin typeface="Georgia"/>
                <a:ea typeface="Georgia"/>
                <a:cs typeface="Georgia"/>
                <a:sym typeface="Georgia"/>
              </a:rPr>
              <a:t>It is worth noting the paraMap parameters in two piece of codes above. The hash table is given by the parameter file parser which we defined. The parameter mechanism of TestNG makes it flexible for Test Cases to specify the parameter file to drive different Test Cases.</a:t>
            </a:r>
          </a:p>
          <a:p>
            <a:pPr rtl="0" algn="just">
              <a:lnSpc>
                <a:spcPct val="120000"/>
              </a:lnSpc>
              <a:spcBef>
                <a:spcPts val="0"/>
              </a:spcBef>
              <a:spcAft>
                <a:spcPts val="600"/>
              </a:spcAft>
              <a:buNone/>
            </a:pPr>
            <a:r>
              <a:rPr b="1" lang="en" sz="1200">
                <a:solidFill>
                  <a:srgbClr val="B0271C"/>
                </a:solidFill>
                <a:latin typeface="Times New Roman"/>
                <a:ea typeface="Times New Roman"/>
                <a:cs typeface="Times New Roman"/>
                <a:sym typeface="Times New Roman"/>
              </a:rPr>
              <a:t>“&lt;fvt_element&gt;” is in the outermost layer, and sub-elements within it are as specific parameter values. “&lt;arg&gt;” represents a page element and its corresponding input. We  provided a parser to parse these parameter files.</a:t>
            </a:r>
          </a:p>
          <a:p>
            <a:pPr rtl="0" algn="just">
              <a:lnSpc>
                <a:spcPct val="120000"/>
              </a:lnSpc>
              <a:spcBef>
                <a:spcPts val="0"/>
              </a:spcBef>
              <a:spcAft>
                <a:spcPts val="600"/>
              </a:spcAft>
              <a:buNone/>
            </a:pPr>
            <a:r>
              <a:t/>
            </a:r>
            <a:endParaRPr sz="1200">
              <a:latin typeface="Georgia"/>
              <a:ea typeface="Georgia"/>
              <a:cs typeface="Georgia"/>
              <a:sym typeface="Georgia"/>
            </a:endParaRPr>
          </a:p>
          <a:p>
            <a:pPr>
              <a:spcBef>
                <a:spcPts val="0"/>
              </a:spcBef>
              <a:buNone/>
            </a:pPr>
            <a:r>
              <a:t/>
            </a:r>
            <a:endParaRPr sz="1200">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draft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200">
                <a:latin typeface="Times New Roman"/>
                <a:ea typeface="Times New Roman"/>
                <a:cs typeface="Times New Roman"/>
                <a:sym typeface="Times New Roman"/>
              </a:rPr>
              <a:t>In order to test several Web elements, we construct a hierarchical framework to take advantage of reusability. There are three levels in this framework: appObjects, tasks, and test cases.</a:t>
            </a:r>
          </a:p>
          <a:p>
            <a:pPr rtl="0" algn="just">
              <a:lnSpc>
                <a:spcPct val="120000"/>
              </a:lnSpc>
              <a:spcBef>
                <a:spcPts val="0"/>
              </a:spcBef>
              <a:spcAft>
                <a:spcPts val="600"/>
              </a:spcAft>
              <a:buNone/>
            </a:pPr>
            <a:r>
              <a:rPr lang="en" sz="1200">
                <a:latin typeface="Times New Roman"/>
                <a:ea typeface="Times New Roman"/>
                <a:cs typeface="Times New Roman"/>
                <a:sym typeface="Times New Roman"/>
              </a:rPr>
              <a:t>each Test Cases is consisted of several reusable test tasks. Test tasks can complete homogenous but different behaviors by passing distinct parameters. AppObjects level, located under Test Tasks, includes locators information in Web pages to be tested. </a:t>
            </a:r>
          </a:p>
          <a:p>
            <a:pPr>
              <a:spcBef>
                <a:spcPts val="0"/>
              </a:spcBef>
              <a:buNone/>
            </a:pPr>
            <a:r>
              <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4724400" y="0"/>
            <a:ext cx="3012140" cy="5140547"/>
          </a:xfrm>
          <a:custGeom>
            <a:pathLst>
              <a:path extrusionOk="0" h="6854064" w="3012141">
                <a:moveTo>
                  <a:pt x="2623817" y="0"/>
                </a:moveTo>
                <a:lnTo>
                  <a:pt x="2791741" y="608783"/>
                </a:lnTo>
                <a:lnTo>
                  <a:pt x="1826176" y="1301537"/>
                </a:lnTo>
                <a:lnTo>
                  <a:pt x="2130539" y="2466623"/>
                </a:lnTo>
                <a:lnTo>
                  <a:pt x="1175470" y="3190866"/>
                </a:lnTo>
                <a:lnTo>
                  <a:pt x="1469337" y="4355952"/>
                </a:lnTo>
                <a:lnTo>
                  <a:pt x="493277" y="5080194"/>
                </a:lnTo>
                <a:lnTo>
                  <a:pt x="808135" y="6255776"/>
                </a:lnTo>
                <a:lnTo>
                  <a:pt x="0" y="6854064"/>
                </a:lnTo>
                <a:lnTo>
                  <a:pt x="388325" y="6854064"/>
                </a:lnTo>
                <a:lnTo>
                  <a:pt x="1007545" y="6308258"/>
                </a:lnTo>
                <a:lnTo>
                  <a:pt x="713678" y="5122179"/>
                </a:lnTo>
                <a:lnTo>
                  <a:pt x="1679242" y="4408433"/>
                </a:lnTo>
                <a:lnTo>
                  <a:pt x="1364384" y="3232851"/>
                </a:lnTo>
                <a:lnTo>
                  <a:pt x="2361435" y="2498112"/>
                </a:lnTo>
                <a:lnTo>
                  <a:pt x="2015091" y="1343522"/>
                </a:lnTo>
                <a:lnTo>
                  <a:pt x="3012141" y="608783"/>
                </a:lnTo>
                <a:lnTo>
                  <a:pt x="2833722" y="0"/>
                </a:lnTo>
              </a:path>
            </a:pathLst>
          </a:custGeom>
          <a:solidFill>
            <a:schemeClr val="dk1"/>
          </a:solidFill>
          <a:ln>
            <a:noFill/>
          </a:ln>
        </p:spPr>
        <p:txBody>
          <a:bodyPr anchorCtr="0" anchor="ctr" bIns="45700" lIns="91425" rIns="91425" tIns="45700">
            <a:noAutofit/>
          </a:bodyPr>
          <a:lstStyle/>
          <a:p>
            <a:pPr>
              <a:spcBef>
                <a:spcPts val="0"/>
              </a:spcBef>
              <a:buNone/>
            </a:pPr>
            <a:r>
              <a:t/>
            </a:r>
            <a:endParaRPr/>
          </a:p>
        </p:txBody>
      </p:sp>
      <p:grpSp>
        <p:nvGrpSpPr>
          <p:cNvPr id="11" name="Shape 11"/>
          <p:cNvGrpSpPr/>
          <p:nvPr/>
        </p:nvGrpSpPr>
        <p:grpSpPr>
          <a:xfrm>
            <a:off x="4571999" y="0"/>
            <a:ext cx="4546600" cy="5143499"/>
            <a:chOff x="1447" y="0"/>
            <a:chExt cx="2863" cy="4319"/>
          </a:xfrm>
        </p:grpSpPr>
        <p:sp>
          <p:nvSpPr>
            <p:cNvPr id="12" name="Shape 12"/>
            <p:cNvSpPr/>
            <p:nvPr/>
          </p:nvSpPr>
          <p:spPr>
            <a:xfrm>
              <a:off x="1447" y="0"/>
              <a:ext cx="1885" cy="4319"/>
            </a:xfrm>
            <a:custGeom>
              <a:pathLst>
                <a:path extrusionOk="0" h="4320" w="1886">
                  <a:moveTo>
                    <a:pt x="1719" y="0"/>
                  </a:moveTo>
                  <a:lnTo>
                    <a:pt x="1813" y="357"/>
                  </a:lnTo>
                  <a:lnTo>
                    <a:pt x="1194" y="805"/>
                  </a:lnTo>
                  <a:lnTo>
                    <a:pt x="1393" y="1544"/>
                  </a:lnTo>
                  <a:lnTo>
                    <a:pt x="777" y="1991"/>
                  </a:lnTo>
                  <a:lnTo>
                    <a:pt x="972" y="2734"/>
                  </a:lnTo>
                  <a:lnTo>
                    <a:pt x="355" y="3178"/>
                  </a:lnTo>
                  <a:lnTo>
                    <a:pt x="554" y="3921"/>
                  </a:lnTo>
                  <a:lnTo>
                    <a:pt x="0" y="4320"/>
                  </a:lnTo>
                  <a:lnTo>
                    <a:pt x="109" y="4320"/>
                  </a:lnTo>
                  <a:lnTo>
                    <a:pt x="623" y="3948"/>
                  </a:lnTo>
                  <a:lnTo>
                    <a:pt x="430" y="3205"/>
                  </a:lnTo>
                  <a:lnTo>
                    <a:pt x="1045" y="2761"/>
                  </a:lnTo>
                  <a:lnTo>
                    <a:pt x="850" y="2018"/>
                  </a:lnTo>
                  <a:lnTo>
                    <a:pt x="1468" y="1572"/>
                  </a:lnTo>
                  <a:lnTo>
                    <a:pt x="1271" y="830"/>
                  </a:lnTo>
                  <a:lnTo>
                    <a:pt x="1886" y="386"/>
                  </a:lnTo>
                  <a:lnTo>
                    <a:pt x="1788" y="0"/>
                  </a:lnTo>
                  <a:lnTo>
                    <a:pt x="1719" y="0"/>
                  </a:lnTo>
                  <a:close/>
                </a:path>
              </a:pathLst>
            </a:custGeom>
            <a:solidFill>
              <a:srgbClr val="A64129"/>
            </a:solidFill>
            <a:ln>
              <a:noFill/>
            </a:ln>
          </p:spPr>
          <p:txBody>
            <a:bodyPr anchorCtr="0" anchor="t" bIns="45700" lIns="91425" rIns="91425" tIns="45700">
              <a:noAutofit/>
            </a:bodyPr>
            <a:lstStyle/>
            <a:p>
              <a:pPr>
                <a:spcBef>
                  <a:spcPts val="0"/>
                </a:spcBef>
                <a:buNone/>
              </a:pPr>
              <a:r>
                <a:t/>
              </a:r>
              <a:endParaRPr/>
            </a:p>
          </p:txBody>
        </p:sp>
        <p:sp>
          <p:nvSpPr>
            <p:cNvPr id="13" name="Shape 13"/>
            <p:cNvSpPr/>
            <p:nvPr/>
          </p:nvSpPr>
          <p:spPr>
            <a:xfrm>
              <a:off x="1559" y="0"/>
              <a:ext cx="1978" cy="4319"/>
            </a:xfrm>
            <a:custGeom>
              <a:pathLst>
                <a:path extrusionOk="0" h="4320" w="1979">
                  <a:moveTo>
                    <a:pt x="1673" y="0"/>
                  </a:moveTo>
                  <a:lnTo>
                    <a:pt x="1777" y="382"/>
                  </a:lnTo>
                  <a:lnTo>
                    <a:pt x="1160" y="830"/>
                  </a:lnTo>
                  <a:lnTo>
                    <a:pt x="1357" y="1570"/>
                  </a:lnTo>
                  <a:lnTo>
                    <a:pt x="743" y="2016"/>
                  </a:lnTo>
                  <a:lnTo>
                    <a:pt x="936" y="2759"/>
                  </a:lnTo>
                  <a:lnTo>
                    <a:pt x="319" y="3204"/>
                  </a:lnTo>
                  <a:lnTo>
                    <a:pt x="517" y="3947"/>
                  </a:lnTo>
                  <a:lnTo>
                    <a:pt x="0" y="4320"/>
                  </a:lnTo>
                  <a:lnTo>
                    <a:pt x="304" y="4320"/>
                  </a:lnTo>
                  <a:lnTo>
                    <a:pt x="717" y="4025"/>
                  </a:lnTo>
                  <a:lnTo>
                    <a:pt x="521" y="3280"/>
                  </a:lnTo>
                  <a:lnTo>
                    <a:pt x="1136" y="2836"/>
                  </a:lnTo>
                  <a:lnTo>
                    <a:pt x="941" y="2093"/>
                  </a:lnTo>
                  <a:lnTo>
                    <a:pt x="1559" y="1648"/>
                  </a:lnTo>
                  <a:lnTo>
                    <a:pt x="1362" y="905"/>
                  </a:lnTo>
                  <a:lnTo>
                    <a:pt x="1979" y="461"/>
                  </a:lnTo>
                  <a:lnTo>
                    <a:pt x="1859" y="0"/>
                  </a:lnTo>
                  <a:lnTo>
                    <a:pt x="1673" y="0"/>
                  </a:lnTo>
                  <a:close/>
                </a:path>
              </a:pathLst>
            </a:custGeom>
            <a:solidFill>
              <a:srgbClr val="384452"/>
            </a:solidFill>
            <a:ln>
              <a:noFill/>
            </a:ln>
          </p:spPr>
          <p:txBody>
            <a:bodyPr anchorCtr="0" anchor="t" bIns="45700" lIns="91425" rIns="91425" tIns="45700">
              <a:noAutofit/>
            </a:bodyPr>
            <a:lstStyle/>
            <a:p>
              <a:pPr>
                <a:spcBef>
                  <a:spcPts val="0"/>
                </a:spcBef>
                <a:buNone/>
              </a:pPr>
              <a:r>
                <a:t/>
              </a:r>
              <a:endParaRPr/>
            </a:p>
          </p:txBody>
        </p:sp>
        <p:sp>
          <p:nvSpPr>
            <p:cNvPr id="14" name="Shape 14"/>
            <p:cNvSpPr/>
            <p:nvPr/>
          </p:nvSpPr>
          <p:spPr>
            <a:xfrm>
              <a:off x="2090" y="0"/>
              <a:ext cx="1805" cy="4319"/>
            </a:xfrm>
            <a:custGeom>
              <a:pathLst>
                <a:path extrusionOk="0" h="4320" w="1806">
                  <a:moveTo>
                    <a:pt x="1462" y="0"/>
                  </a:moveTo>
                  <a:lnTo>
                    <a:pt x="1604" y="510"/>
                  </a:lnTo>
                  <a:lnTo>
                    <a:pt x="987" y="958"/>
                  </a:lnTo>
                  <a:lnTo>
                    <a:pt x="1183" y="1696"/>
                  </a:lnTo>
                  <a:lnTo>
                    <a:pt x="570" y="2142"/>
                  </a:lnTo>
                  <a:lnTo>
                    <a:pt x="764" y="2885"/>
                  </a:lnTo>
                  <a:lnTo>
                    <a:pt x="147" y="3329"/>
                  </a:lnTo>
                  <a:lnTo>
                    <a:pt x="344" y="4072"/>
                  </a:lnTo>
                  <a:lnTo>
                    <a:pt x="0" y="4320"/>
                  </a:lnTo>
                  <a:lnTo>
                    <a:pt x="304" y="4320"/>
                  </a:lnTo>
                  <a:lnTo>
                    <a:pt x="544" y="4151"/>
                  </a:lnTo>
                  <a:lnTo>
                    <a:pt x="349" y="3406"/>
                  </a:lnTo>
                  <a:lnTo>
                    <a:pt x="965" y="2961"/>
                  </a:lnTo>
                  <a:lnTo>
                    <a:pt x="768" y="2220"/>
                  </a:lnTo>
                  <a:lnTo>
                    <a:pt x="1385" y="1776"/>
                  </a:lnTo>
                  <a:lnTo>
                    <a:pt x="1189" y="1031"/>
                  </a:lnTo>
                  <a:lnTo>
                    <a:pt x="1806" y="586"/>
                  </a:lnTo>
                  <a:lnTo>
                    <a:pt x="1647" y="0"/>
                  </a:lnTo>
                  <a:lnTo>
                    <a:pt x="1462" y="0"/>
                  </a:lnTo>
                  <a:close/>
                </a:path>
              </a:pathLst>
            </a:custGeom>
            <a:solidFill>
              <a:srgbClr val="F68C1F"/>
            </a:solidFill>
            <a:ln>
              <a:noFill/>
            </a:ln>
          </p:spPr>
          <p:txBody>
            <a:bodyPr anchorCtr="0" anchor="t" bIns="45700" lIns="91425" rIns="91425" tIns="45700">
              <a:noAutofit/>
            </a:bodyPr>
            <a:lstStyle/>
            <a:p>
              <a:pPr>
                <a:spcBef>
                  <a:spcPts val="0"/>
                </a:spcBef>
                <a:buNone/>
              </a:pPr>
              <a:r>
                <a:t/>
              </a:r>
              <a:endParaRPr/>
            </a:p>
          </p:txBody>
        </p:sp>
        <p:sp>
          <p:nvSpPr>
            <p:cNvPr id="15" name="Shape 15"/>
            <p:cNvSpPr/>
            <p:nvPr/>
          </p:nvSpPr>
          <p:spPr>
            <a:xfrm>
              <a:off x="2463" y="0"/>
              <a:ext cx="1847" cy="4319"/>
            </a:xfrm>
            <a:custGeom>
              <a:pathLst>
                <a:path extrusionOk="0" h="4320" w="1848">
                  <a:moveTo>
                    <a:pt x="1311" y="0"/>
                  </a:moveTo>
                  <a:lnTo>
                    <a:pt x="1475" y="606"/>
                  </a:lnTo>
                  <a:lnTo>
                    <a:pt x="856" y="1055"/>
                  </a:lnTo>
                  <a:lnTo>
                    <a:pt x="1054" y="1794"/>
                  </a:lnTo>
                  <a:lnTo>
                    <a:pt x="439" y="2240"/>
                  </a:lnTo>
                  <a:lnTo>
                    <a:pt x="634" y="2981"/>
                  </a:lnTo>
                  <a:lnTo>
                    <a:pt x="16" y="3428"/>
                  </a:lnTo>
                  <a:lnTo>
                    <a:pt x="215" y="4169"/>
                  </a:lnTo>
                  <a:lnTo>
                    <a:pt x="0" y="4320"/>
                  </a:lnTo>
                  <a:lnTo>
                    <a:pt x="570" y="4320"/>
                  </a:lnTo>
                  <a:lnTo>
                    <a:pt x="584" y="4304"/>
                  </a:lnTo>
                  <a:lnTo>
                    <a:pt x="391" y="3570"/>
                  </a:lnTo>
                  <a:lnTo>
                    <a:pt x="1005" y="3118"/>
                  </a:lnTo>
                  <a:lnTo>
                    <a:pt x="810" y="2380"/>
                  </a:lnTo>
                  <a:lnTo>
                    <a:pt x="1422" y="1936"/>
                  </a:lnTo>
                  <a:lnTo>
                    <a:pt x="1229" y="1193"/>
                  </a:lnTo>
                  <a:lnTo>
                    <a:pt x="1848" y="743"/>
                  </a:lnTo>
                  <a:lnTo>
                    <a:pt x="1650" y="0"/>
                  </a:lnTo>
                  <a:lnTo>
                    <a:pt x="1311" y="0"/>
                  </a:lnTo>
                  <a:close/>
                </a:path>
              </a:pathLst>
            </a:custGeom>
            <a:solidFill>
              <a:srgbClr val="A4BDC0"/>
            </a:solidFill>
            <a:ln>
              <a:noFill/>
            </a:ln>
          </p:spPr>
          <p:txBody>
            <a:bodyPr anchorCtr="0" anchor="t" bIns="45700" lIns="91425" rIns="91425" tIns="45700">
              <a:noAutofit/>
            </a:bodyPr>
            <a:lstStyle/>
            <a:p>
              <a:pPr>
                <a:spcBef>
                  <a:spcPts val="0"/>
                </a:spcBef>
                <a:buNone/>
              </a:pPr>
              <a:r>
                <a:t/>
              </a:r>
              <a:endParaRPr/>
            </a:p>
          </p:txBody>
        </p:sp>
      </p:grpSp>
      <p:sp>
        <p:nvSpPr>
          <p:cNvPr id="16" name="Shape 16"/>
          <p:cNvSpPr txBox="1"/>
          <p:nvPr>
            <p:ph type="ctrTitle"/>
          </p:nvPr>
        </p:nvSpPr>
        <p:spPr>
          <a:xfrm>
            <a:off x="685800" y="746438"/>
            <a:ext cx="5258700" cy="1158600"/>
          </a:xfrm>
          <a:prstGeom prst="rect">
            <a:avLst/>
          </a:prstGeom>
        </p:spPr>
        <p:txBody>
          <a:bodyPr anchorCtr="0" anchor="b"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17" name="Shape 17"/>
          <p:cNvSpPr txBox="1"/>
          <p:nvPr>
            <p:ph idx="1" type="subTitle"/>
          </p:nvPr>
        </p:nvSpPr>
        <p:spPr>
          <a:xfrm>
            <a:off x="685800" y="1986416"/>
            <a:ext cx="5258700" cy="772800"/>
          </a:xfrm>
          <a:prstGeom prst="rect">
            <a:avLst/>
          </a:prstGeom>
        </p:spPr>
        <p:txBody>
          <a:bodyPr anchorCtr="0" anchor="t"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
        <p:nvSpPr>
          <p:cNvPr id="18" name="Shape 1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rot="-5400000">
            <a:off x="6431898" y="2431398"/>
            <a:ext cx="904306" cy="4519896"/>
          </a:xfrm>
          <a:custGeom>
            <a:pathLst>
              <a:path extrusionOk="0" h="4519897" w="1205742">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anchorCtr="0" anchor="ctr" bIns="45700" lIns="91425" rIns="91425" tIns="45700">
            <a:noAutofit/>
          </a:bodyPr>
          <a:lstStyle/>
          <a:p>
            <a:pPr>
              <a:spcBef>
                <a:spcPts val="0"/>
              </a:spcBef>
              <a:buNone/>
            </a:pPr>
            <a:r>
              <a:t/>
            </a:r>
            <a:endParaRPr/>
          </a:p>
        </p:txBody>
      </p:sp>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rot="-5400000">
            <a:off x="6431898" y="2431398"/>
            <a:ext cx="904306" cy="4519896"/>
          </a:xfrm>
          <a:custGeom>
            <a:pathLst>
              <a:path extrusionOk="0" h="4519897" w="1205742">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rgbClr val="A5BDC0"/>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A64128"/>
                </a:solidFill>
              </a:defRPr>
            </a:lvl1pPr>
            <a:lvl2pPr>
              <a:spcBef>
                <a:spcPts val="0"/>
              </a:spcBef>
              <a:defRPr>
                <a:solidFill>
                  <a:srgbClr val="A64128"/>
                </a:solidFill>
              </a:defRPr>
            </a:lvl2pPr>
            <a:lvl3pPr>
              <a:spcBef>
                <a:spcPts val="0"/>
              </a:spcBef>
              <a:defRPr>
                <a:solidFill>
                  <a:srgbClr val="A64128"/>
                </a:solidFill>
              </a:defRPr>
            </a:lvl3pPr>
            <a:lvl4pPr>
              <a:spcBef>
                <a:spcPts val="0"/>
              </a:spcBef>
              <a:defRPr>
                <a:solidFill>
                  <a:srgbClr val="A64128"/>
                </a:solidFill>
              </a:defRPr>
            </a:lvl4pPr>
            <a:lvl5pPr>
              <a:spcBef>
                <a:spcPts val="0"/>
              </a:spcBef>
              <a:defRPr>
                <a:solidFill>
                  <a:srgbClr val="A64128"/>
                </a:solidFill>
              </a:defRPr>
            </a:lvl5pPr>
            <a:lvl6pPr>
              <a:spcBef>
                <a:spcPts val="0"/>
              </a:spcBef>
              <a:defRPr>
                <a:solidFill>
                  <a:srgbClr val="A64128"/>
                </a:solidFill>
              </a:defRPr>
            </a:lvl6pPr>
            <a:lvl7pPr>
              <a:spcBef>
                <a:spcPts val="0"/>
              </a:spcBef>
              <a:defRPr>
                <a:solidFill>
                  <a:srgbClr val="A64128"/>
                </a:solidFill>
              </a:defRPr>
            </a:lvl7pPr>
            <a:lvl8pPr>
              <a:spcBef>
                <a:spcPts val="0"/>
              </a:spcBef>
              <a:defRPr>
                <a:solidFill>
                  <a:srgbClr val="A64128"/>
                </a:solidFill>
              </a:defRPr>
            </a:lvl8pPr>
            <a:lvl9pPr>
              <a:spcBef>
                <a:spcPts val="0"/>
              </a:spcBef>
              <a:defRPr>
                <a:solidFill>
                  <a:srgbClr val="A64128"/>
                </a:solidFill>
              </a:defRPr>
            </a:lvl9pPr>
          </a:lstStyle>
          <a:p/>
        </p:txBody>
      </p:sp>
      <p:sp>
        <p:nvSpPr>
          <p:cNvPr id="27" name="Shape 27"/>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2" name="Shape 32"/>
          <p:cNvSpPr/>
          <p:nvPr/>
        </p:nvSpPr>
        <p:spPr>
          <a:xfrm rot="-5400000">
            <a:off x="6431898" y="2431398"/>
            <a:ext cx="904306" cy="4519896"/>
          </a:xfrm>
          <a:custGeom>
            <a:pathLst>
              <a:path extrusionOk="0" h="4519897" w="1205742">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anchorCtr="0" anchor="ctr" bIns="45700" lIns="91425" rIns="91425" tIns="45700">
            <a:noAutofit/>
          </a:bodyPr>
          <a:lstStyle/>
          <a:p>
            <a:pPr>
              <a:spcBef>
                <a:spcPts val="0"/>
              </a:spcBef>
              <a:buNone/>
            </a:pPr>
            <a:r>
              <a:t/>
            </a:r>
            <a:endParaRPr/>
          </a:p>
        </p:txBody>
      </p: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b="1" sz="1800">
                <a:solidFill>
                  <a:schemeClr val="dk1"/>
                </a:solidFill>
              </a:defRPr>
            </a:lvl1pPr>
          </a:lstStyle>
          <a:p/>
        </p:txBody>
      </p:sp>
      <p:sp>
        <p:nvSpPr>
          <p:cNvPr id="36" name="Shape 36"/>
          <p:cNvSpPr/>
          <p:nvPr/>
        </p:nvSpPr>
        <p:spPr>
          <a:xfrm rot="10800000">
            <a:off x="7938258" y="0"/>
            <a:ext cx="1205741" cy="3389922"/>
          </a:xfrm>
          <a:custGeom>
            <a:pathLst>
              <a:path extrusionOk="0" h="4519897" w="1205742">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anchorCtr="0" anchor="ctr" bIns="45700" lIns="91425" rIns="91425" tIns="45700">
            <a:noAutofit/>
          </a:bodyPr>
          <a:lstStyle/>
          <a:p>
            <a:pPr>
              <a:spcBef>
                <a:spcPts val="0"/>
              </a:spcBef>
              <a:buNone/>
            </a:pPr>
            <a:r>
              <a:t/>
            </a:r>
            <a:endParaRPr/>
          </a:p>
        </p:txBody>
      </p:sp>
      <p:sp>
        <p:nvSpPr>
          <p:cNvPr id="37" name="Shape 37"/>
          <p:cNvSpPr/>
          <p:nvPr/>
        </p:nvSpPr>
        <p:spPr>
          <a:xfrm rot="5400000">
            <a:off x="1807794" y="-1807795"/>
            <a:ext cx="904306" cy="4519896"/>
          </a:xfrm>
          <a:custGeom>
            <a:pathLst>
              <a:path extrusionOk="0" h="4519897" w="1205742">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anchorCtr="0" anchor="ctr" bIns="45700" lIns="91425" rIns="91425" tIns="45700">
            <a:noAutofit/>
          </a:bodyPr>
          <a:lstStyle/>
          <a:p>
            <a:pPr>
              <a:spcBef>
                <a:spcPts val="0"/>
              </a:spcBef>
              <a:buNone/>
            </a:pPr>
            <a:r>
              <a:t/>
            </a:r>
            <a:endParaRPr/>
          </a:p>
        </p:txBody>
      </p:sp>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x="0" y="0"/>
          <a:ext cx="0" cy="0"/>
          <a:chOff x="0" y="0"/>
          <a:chExt cx="0" cy="0"/>
        </a:xfrm>
      </p:grpSpPr>
      <p:sp>
        <p:nvSpPr>
          <p:cNvPr id="40" name="Shape 40"/>
          <p:cNvSpPr/>
          <p:nvPr/>
        </p:nvSpPr>
        <p:spPr>
          <a:xfrm rot="-5400000">
            <a:off x="6431898" y="2431398"/>
            <a:ext cx="904306" cy="4519896"/>
          </a:xfrm>
          <a:custGeom>
            <a:pathLst>
              <a:path extrusionOk="0" h="4519897" w="1205742">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anchorCtr="0" anchor="ctr" bIns="45700" lIns="91425" rIns="91425" tIns="45700">
            <a:noAutofit/>
          </a:bodyPr>
          <a:lstStyle/>
          <a:p>
            <a:pPr>
              <a:spcBef>
                <a:spcPts val="0"/>
              </a:spcBef>
              <a:buNone/>
            </a:pPr>
            <a:r>
              <a:t/>
            </a:r>
            <a:endParaRPr/>
          </a:p>
        </p:txBody>
      </p:sp>
      <p:sp>
        <p:nvSpPr>
          <p:cNvPr id="41" name="Shape 4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p:nvPr/>
        </p:nvSpPr>
        <p:spPr>
          <a:xfrm>
            <a:off x="0" y="1753577"/>
            <a:ext cx="1205741" cy="3389922"/>
          </a:xfrm>
          <a:custGeom>
            <a:pathLst>
              <a:path extrusionOk="0" h="4519897" w="1205742">
                <a:moveTo>
                  <a:pt x="924" y="0"/>
                </a:moveTo>
                <a:cubicBezTo>
                  <a:pt x="6351" y="1497993"/>
                  <a:pt x="-3772" y="3021904"/>
                  <a:pt x="1655" y="4519897"/>
                </a:cubicBezTo>
                <a:lnTo>
                  <a:pt x="831272" y="4518403"/>
                </a:lnTo>
                <a:lnTo>
                  <a:pt x="1205742" y="3850819"/>
                </a:lnTo>
                <a:lnTo>
                  <a:pt x="359114" y="3126246"/>
                </a:lnTo>
                <a:lnTo>
                  <a:pt x="880116" y="2173718"/>
                </a:lnTo>
                <a:lnTo>
                  <a:pt x="49768" y="1449145"/>
                </a:lnTo>
                <a:lnTo>
                  <a:pt x="562630" y="480334"/>
                </a:lnTo>
                <a:lnTo>
                  <a:pt x="924" y="0"/>
                </a:lnTo>
                <a:close/>
              </a:path>
            </a:pathLst>
          </a:custGeom>
          <a:solidFill>
            <a:schemeClr val="lt2"/>
          </a:solidFill>
          <a:ln>
            <a:noFill/>
          </a:ln>
        </p:spPr>
        <p:txBody>
          <a:bodyPr anchorCtr="0" anchor="ctr" bIns="45700" lIns="91425" rIns="91425" tIns="45700">
            <a:noAutofit/>
          </a:bodyPr>
          <a:lstStyle/>
          <a:p>
            <a:pPr>
              <a:spcBef>
                <a:spcPts val="0"/>
              </a:spcBef>
              <a:buNone/>
            </a:pPr>
            <a:r>
              <a:t/>
            </a:r>
            <a:endParaRPr/>
          </a:p>
        </p:txBody>
      </p:sp>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1pPr>
            <a:lvl2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2pPr>
            <a:lvl3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3pPr>
            <a:lvl4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4pPr>
            <a:lvl5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5pPr>
            <a:lvl6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6pPr>
            <a:lvl7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7pPr>
            <a:lvl8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8pPr>
            <a:lvl9pPr>
              <a:spcBef>
                <a:spcPts val="0"/>
              </a:spcBef>
              <a:buClr>
                <a:schemeClr val="dk1"/>
              </a:buClr>
              <a:buSzPct val="100000"/>
              <a:buFont typeface="Trebuchet MS"/>
              <a:buNone/>
              <a:defRPr b="1" sz="3600">
                <a:solidFill>
                  <a:schemeClr val="dk1"/>
                </a:solidFill>
                <a:latin typeface="Trebuchet MS"/>
                <a:ea typeface="Trebuchet MS"/>
                <a:cs typeface="Trebuchet MS"/>
                <a:sym typeface="Trebuchet MS"/>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5.jpg"/><Relationship Id="rId3" Type="http://schemas.openxmlformats.org/officeDocument/2006/relationships/image" Target="../media/image11.jpg"/><Relationship Id="rId6" Type="http://schemas.openxmlformats.org/officeDocument/2006/relationships/image" Target="../media/image06.jpg"/><Relationship Id="rId5" Type="http://schemas.openxmlformats.org/officeDocument/2006/relationships/image" Target="../media/image08.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4.png"/><Relationship Id="rId6" Type="http://schemas.openxmlformats.org/officeDocument/2006/relationships/image" Target="../media/image03.png"/><Relationship Id="rId5"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ctrTitle"/>
          </p:nvPr>
        </p:nvSpPr>
        <p:spPr>
          <a:xfrm>
            <a:off x="551450" y="746450"/>
            <a:ext cx="5444400" cy="2070899"/>
          </a:xfrm>
          <a:prstGeom prst="rect">
            <a:avLst/>
          </a:prstGeom>
        </p:spPr>
        <p:txBody>
          <a:bodyPr anchorCtr="0" anchor="b" bIns="91425" lIns="91425" rIns="91425" tIns="91425">
            <a:noAutofit/>
          </a:bodyPr>
          <a:lstStyle/>
          <a:p>
            <a:pPr algn="ctr">
              <a:spcBef>
                <a:spcPts val="0"/>
              </a:spcBef>
              <a:buNone/>
            </a:pPr>
            <a:r>
              <a:rPr lang="en" sz="3000"/>
              <a:t>Automatic Testing of Complex Web Application Using Hierarchical Selenium Framework</a:t>
            </a:r>
          </a:p>
        </p:txBody>
      </p:sp>
      <p:sp>
        <p:nvSpPr>
          <p:cNvPr id="44" name="Shape 44"/>
          <p:cNvSpPr txBox="1"/>
          <p:nvPr>
            <p:ph idx="1" type="subTitle"/>
          </p:nvPr>
        </p:nvSpPr>
        <p:spPr>
          <a:xfrm>
            <a:off x="2278925" y="3356950"/>
            <a:ext cx="3210599" cy="374100"/>
          </a:xfrm>
          <a:prstGeom prst="rect">
            <a:avLst/>
          </a:prstGeom>
        </p:spPr>
        <p:txBody>
          <a:bodyPr anchorCtr="0" anchor="t" bIns="91425" lIns="91425" rIns="91425" tIns="91425">
            <a:noAutofit/>
          </a:bodyPr>
          <a:lstStyle/>
          <a:p>
            <a:pPr>
              <a:spcBef>
                <a:spcPts val="0"/>
              </a:spcBef>
              <a:buNone/>
            </a:pPr>
            <a:r>
              <a:rPr lang="en" sz="1800"/>
              <a:t>Guangyu Lin &amp; Xiangkun Dai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Decomposition of Tasks</a:t>
            </a:r>
          </a:p>
        </p:txBody>
      </p:sp>
      <p:graphicFrame>
        <p:nvGraphicFramePr>
          <p:cNvPr id="111" name="Shape 111"/>
          <p:cNvGraphicFramePr/>
          <p:nvPr/>
        </p:nvGraphicFramePr>
        <p:xfrm>
          <a:off x="237650" y="1504950"/>
          <a:ext cx="3000000" cy="3000000"/>
        </p:xfrm>
        <a:graphic>
          <a:graphicData uri="http://schemas.openxmlformats.org/drawingml/2006/table">
            <a:tbl>
              <a:tblPr>
                <a:noFill/>
                <a:tableStyleId>{6273E164-7BBB-43E2-9EFE-36DC41E219ED}</a:tableStyleId>
              </a:tblPr>
              <a:tblGrid>
                <a:gridCol w="1749600"/>
                <a:gridCol w="1749600"/>
                <a:gridCol w="1749600"/>
                <a:gridCol w="1749600"/>
                <a:gridCol w="1749600"/>
              </a:tblGrid>
              <a:tr h="350775">
                <a:tc>
                  <a:txBody>
                    <a:bodyPr>
                      <a:noAutofit/>
                    </a:bodyPr>
                    <a:lstStyle/>
                    <a:p>
                      <a:pPr>
                        <a:spcBef>
                          <a:spcPts val="0"/>
                        </a:spcBef>
                        <a:buNone/>
                      </a:pPr>
                      <a:r>
                        <a:rPr lang="en">
                          <a:latin typeface="Georgia"/>
                          <a:ea typeface="Georgia"/>
                          <a:cs typeface="Georgia"/>
                          <a:sym typeface="Georgia"/>
                        </a:rPr>
                        <a:t>Search Process</a:t>
                      </a:r>
                    </a:p>
                  </a:txBody>
                  <a:tcPr marT="91425" marB="91425" marR="91425" marL="91425"/>
                </a:tc>
                <a:tc>
                  <a:txBody>
                    <a:bodyPr>
                      <a:noAutofit/>
                    </a:bodyPr>
                    <a:lstStyle/>
                    <a:p>
                      <a:pPr>
                        <a:spcBef>
                          <a:spcPts val="0"/>
                        </a:spcBef>
                        <a:buNone/>
                      </a:pPr>
                      <a:r>
                        <a:rPr lang="en">
                          <a:latin typeface="Georgia"/>
                          <a:ea typeface="Georgia"/>
                          <a:cs typeface="Georgia"/>
                          <a:sym typeface="Georgia"/>
                        </a:rPr>
                        <a:t>Email Login</a:t>
                      </a:r>
                    </a:p>
                  </a:txBody>
                  <a:tcPr marT="91425" marB="91425" marR="91425" marL="91425"/>
                </a:tc>
                <a:tc>
                  <a:txBody>
                    <a:bodyPr>
                      <a:noAutofit/>
                    </a:bodyPr>
                    <a:lstStyle/>
                    <a:p>
                      <a:pPr>
                        <a:spcBef>
                          <a:spcPts val="0"/>
                        </a:spcBef>
                        <a:buNone/>
                      </a:pPr>
                      <a:r>
                        <a:rPr lang="en">
                          <a:latin typeface="Georgia"/>
                          <a:ea typeface="Georgia"/>
                          <a:cs typeface="Georgia"/>
                          <a:sym typeface="Georgia"/>
                        </a:rPr>
                        <a:t>Email Sending</a:t>
                      </a:r>
                    </a:p>
                  </a:txBody>
                  <a:tcPr marT="91425" marB="91425" marR="91425" marL="91425"/>
                </a:tc>
                <a:tc>
                  <a:txBody>
                    <a:bodyPr>
                      <a:noAutofit/>
                    </a:bodyPr>
                    <a:lstStyle/>
                    <a:p>
                      <a:pPr>
                        <a:spcBef>
                          <a:spcPts val="0"/>
                        </a:spcBef>
                        <a:buNone/>
                      </a:pPr>
                      <a:r>
                        <a:rPr lang="en">
                          <a:latin typeface="Georgia"/>
                          <a:ea typeface="Georgia"/>
                          <a:cs typeface="Georgia"/>
                          <a:sym typeface="Georgia"/>
                        </a:rPr>
                        <a:t>Email Deleting</a:t>
                      </a:r>
                    </a:p>
                  </a:txBody>
                  <a:tcPr marT="91425" marB="91425" marR="91425" marL="91425"/>
                </a:tc>
                <a:tc>
                  <a:txBody>
                    <a:bodyPr>
                      <a:noAutofit/>
                    </a:bodyPr>
                    <a:lstStyle/>
                    <a:p>
                      <a:pPr>
                        <a:spcBef>
                          <a:spcPts val="0"/>
                        </a:spcBef>
                        <a:buNone/>
                      </a:pPr>
                      <a:r>
                        <a:rPr lang="en">
                          <a:latin typeface="Georgia"/>
                          <a:ea typeface="Georgia"/>
                          <a:cs typeface="Georgia"/>
                          <a:sym typeface="Georgia"/>
                        </a:rPr>
                        <a:t>Email Searching</a:t>
                      </a:r>
                    </a:p>
                  </a:txBody>
                  <a:tcPr marT="91425" marB="91425" marR="91425" marL="91425"/>
                </a:tc>
              </a:tr>
              <a:tr h="1939325">
                <a:tc>
                  <a:txBody>
                    <a:bodyPr>
                      <a:noAutofit/>
                    </a:bodyPr>
                    <a:lstStyle/>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search keywords</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search button</a:t>
                      </a:r>
                    </a:p>
                    <a:p>
                      <a:pPr indent="-317500" lvl="0" marL="457200">
                        <a:spcBef>
                          <a:spcPts val="0"/>
                        </a:spcBef>
                        <a:buClr>
                          <a:srgbClr val="000000"/>
                        </a:buClr>
                        <a:buSzPct val="100000"/>
                        <a:buFont typeface="Georgia"/>
                        <a:buAutoNum type="arabicPeriod"/>
                      </a:pPr>
                      <a:r>
                        <a:rPr lang="en">
                          <a:latin typeface="Georgia"/>
                          <a:ea typeface="Georgia"/>
                          <a:cs typeface="Georgia"/>
                          <a:sym typeface="Georgia"/>
                        </a:rPr>
                        <a:t>verify the results page</a:t>
                      </a:r>
                    </a:p>
                  </a:txBody>
                  <a:tcPr marT="91425" marB="91425" marR="91425" marL="91425"/>
                </a:tc>
                <a:tc>
                  <a:txBody>
                    <a:bodyPr>
                      <a:noAutofit/>
                    </a:bodyPr>
                    <a:lstStyle/>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input email address</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input email password</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login button</a:t>
                      </a:r>
                    </a:p>
                    <a:p>
                      <a:pPr indent="-317500" lvl="0" marL="457200">
                        <a:spcBef>
                          <a:spcPts val="0"/>
                        </a:spcBef>
                        <a:buClr>
                          <a:srgbClr val="000000"/>
                        </a:buClr>
                        <a:buSzPct val="100000"/>
                        <a:buFont typeface="Georgia"/>
                        <a:buAutoNum type="arabicPeriod"/>
                      </a:pPr>
                      <a:r>
                        <a:rPr lang="en">
                          <a:latin typeface="Georgia"/>
                          <a:ea typeface="Georgia"/>
                          <a:cs typeface="Georgia"/>
                          <a:sym typeface="Georgia"/>
                        </a:rPr>
                        <a:t>verify the results</a:t>
                      </a:r>
                    </a:p>
                  </a:txBody>
                  <a:tcPr marT="91425" marB="91425" marR="91425" marL="91425"/>
                </a:tc>
                <a:tc>
                  <a:txBody>
                    <a:bodyPr>
                      <a:noAutofit/>
                    </a:bodyPr>
                    <a:lstStyle/>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email login process</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compose button</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input sending information(receiver address, subject, body)</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send button</a:t>
                      </a:r>
                    </a:p>
                    <a:p>
                      <a:pPr indent="-317500" lvl="0" marL="457200">
                        <a:spcBef>
                          <a:spcPts val="0"/>
                        </a:spcBef>
                        <a:buClr>
                          <a:srgbClr val="000000"/>
                        </a:buClr>
                        <a:buSzPct val="100000"/>
                        <a:buFont typeface="Georgia"/>
                        <a:buAutoNum type="arabicPeriod"/>
                      </a:pPr>
                      <a:r>
                        <a:rPr lang="en">
                          <a:latin typeface="Georgia"/>
                          <a:ea typeface="Georgia"/>
                          <a:cs typeface="Georgia"/>
                          <a:sym typeface="Georgia"/>
                        </a:rPr>
                        <a:t>verify the result page</a:t>
                      </a:r>
                    </a:p>
                  </a:txBody>
                  <a:tcPr marT="91425" marB="91425" marR="91425" marL="91425"/>
                </a:tc>
                <a:tc>
                  <a:txBody>
                    <a:bodyPr>
                      <a:noAutofit/>
                    </a:bodyPr>
                    <a:lstStyle/>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email login process</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checkout deleted item</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delete button</a:t>
                      </a:r>
                    </a:p>
                    <a:p>
                      <a:pPr indent="-317500" lvl="0" marL="457200">
                        <a:spcBef>
                          <a:spcPts val="0"/>
                        </a:spcBef>
                        <a:buClr>
                          <a:srgbClr val="000000"/>
                        </a:buClr>
                        <a:buSzPct val="100000"/>
                        <a:buFont typeface="Georgia"/>
                        <a:buAutoNum type="arabicPeriod"/>
                      </a:pPr>
                      <a:r>
                        <a:rPr lang="en">
                          <a:latin typeface="Georgia"/>
                          <a:ea typeface="Georgia"/>
                          <a:cs typeface="Georgia"/>
                          <a:sym typeface="Georgia"/>
                        </a:rPr>
                        <a:t>verify the total mail</a:t>
                      </a:r>
                    </a:p>
                  </a:txBody>
                  <a:tcPr marT="91425" marB="91425" marR="91425" marL="91425"/>
                </a:tc>
                <a:tc>
                  <a:txBody>
                    <a:bodyPr>
                      <a:noAutofit/>
                    </a:bodyPr>
                    <a:lstStyle/>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email login process</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search keywords</a:t>
                      </a:r>
                    </a:p>
                    <a:p>
                      <a:pPr indent="-317500" lvl="0" marL="457200" rtl="0">
                        <a:spcBef>
                          <a:spcPts val="0"/>
                        </a:spcBef>
                        <a:buClr>
                          <a:srgbClr val="000000"/>
                        </a:buClr>
                        <a:buSzPct val="100000"/>
                        <a:buFont typeface="Georgia"/>
                        <a:buAutoNum type="arabicPeriod"/>
                      </a:pPr>
                      <a:r>
                        <a:rPr lang="en">
                          <a:latin typeface="Georgia"/>
                          <a:ea typeface="Georgia"/>
                          <a:cs typeface="Georgia"/>
                          <a:sym typeface="Georgia"/>
                        </a:rPr>
                        <a:t>search button</a:t>
                      </a:r>
                    </a:p>
                    <a:p>
                      <a:pPr indent="-317500" lvl="0" marL="457200">
                        <a:spcBef>
                          <a:spcPts val="0"/>
                        </a:spcBef>
                        <a:buClr>
                          <a:srgbClr val="000000"/>
                        </a:buClr>
                        <a:buSzPct val="100000"/>
                        <a:buFont typeface="Georgia"/>
                        <a:buAutoNum type="arabicPeriod"/>
                      </a:pPr>
                      <a:r>
                        <a:rPr lang="en">
                          <a:latin typeface="Georgia"/>
                          <a:ea typeface="Georgia"/>
                          <a:cs typeface="Georgia"/>
                          <a:sym typeface="Georgia"/>
                        </a:rPr>
                        <a:t>verify the result page</a:t>
                      </a:r>
                    </a:p>
                  </a:txBody>
                  <a:tcPr marT="91425" marB="91425" marR="91425" marL="91425"/>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Implementation of Test Cases</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sz="1400">
              <a:solidFill>
                <a:srgbClr val="000000"/>
              </a:solidFill>
              <a:latin typeface="Georgia"/>
              <a:ea typeface="Georgia"/>
              <a:cs typeface="Georgia"/>
              <a:sym typeface="Georgia"/>
            </a:endParaRPr>
          </a:p>
        </p:txBody>
      </p:sp>
      <p:pic>
        <p:nvPicPr>
          <p:cNvPr id="118" name="Shape 118"/>
          <p:cNvPicPr preferRelativeResize="0"/>
          <p:nvPr/>
        </p:nvPicPr>
        <p:blipFill>
          <a:blip r:embed="rId3">
            <a:alphaModFix/>
          </a:blip>
          <a:stretch>
            <a:fillRect/>
          </a:stretch>
        </p:blipFill>
        <p:spPr>
          <a:xfrm>
            <a:off x="609600" y="1762625"/>
            <a:ext cx="7844601" cy="25806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Parameter Parse and Parameter</a:t>
            </a:r>
          </a:p>
        </p:txBody>
      </p:sp>
      <p:sp>
        <p:nvSpPr>
          <p:cNvPr id="124" name="Shape 12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25" name="Shape 125"/>
          <p:cNvPicPr preferRelativeResize="0"/>
          <p:nvPr/>
        </p:nvPicPr>
        <p:blipFill>
          <a:blip r:embed="rId3">
            <a:alphaModFix/>
          </a:blip>
          <a:stretch>
            <a:fillRect/>
          </a:stretch>
        </p:blipFill>
        <p:spPr>
          <a:xfrm>
            <a:off x="457200" y="1836825"/>
            <a:ext cx="8229599" cy="24217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Source Code Structure</a:t>
            </a:r>
          </a:p>
        </p:txBody>
      </p:sp>
      <p:sp>
        <p:nvSpPr>
          <p:cNvPr id="131" name="Shape 131"/>
          <p:cNvSpPr txBox="1"/>
          <p:nvPr>
            <p:ph idx="1" type="body"/>
          </p:nvPr>
        </p:nvSpPr>
        <p:spPr>
          <a:xfrm>
            <a:off x="457200" y="1011300"/>
            <a:ext cx="8229600" cy="3725699"/>
          </a:xfrm>
          <a:prstGeom prst="rect">
            <a:avLst/>
          </a:prstGeom>
        </p:spPr>
        <p:txBody>
          <a:bodyPr anchorCtr="0" anchor="t" bIns="91425" lIns="91425" rIns="91425" tIns="91425">
            <a:noAutofit/>
          </a:bodyPr>
          <a:lstStyle/>
          <a:p>
            <a:pPr>
              <a:spcBef>
                <a:spcPts val="0"/>
              </a:spcBef>
              <a:buNone/>
            </a:pPr>
            <a:r>
              <a:rPr b="1" lang="en" sz="1400">
                <a:solidFill>
                  <a:srgbClr val="000000"/>
                </a:solidFill>
                <a:latin typeface="Georgia"/>
                <a:ea typeface="Georgia"/>
                <a:cs typeface="Georgia"/>
                <a:sym typeface="Georgia"/>
              </a:rPr>
              <a:t>We organize our work logically into a three-level structure. Parser and XML files are implemented outside the test suite.</a:t>
            </a:r>
          </a:p>
        </p:txBody>
      </p:sp>
      <p:pic>
        <p:nvPicPr>
          <p:cNvPr id="132" name="Shape 132"/>
          <p:cNvPicPr preferRelativeResize="0"/>
          <p:nvPr/>
        </p:nvPicPr>
        <p:blipFill>
          <a:blip r:embed="rId3">
            <a:alphaModFix/>
          </a:blip>
          <a:stretch>
            <a:fillRect/>
          </a:stretch>
        </p:blipFill>
        <p:spPr>
          <a:xfrm>
            <a:off x="1932975" y="1687775"/>
            <a:ext cx="2017400" cy="3314274"/>
          </a:xfrm>
          <a:prstGeom prst="rect">
            <a:avLst/>
          </a:prstGeom>
          <a:noFill/>
          <a:ln>
            <a:noFill/>
          </a:ln>
        </p:spPr>
      </p:pic>
      <p:pic>
        <p:nvPicPr>
          <p:cNvPr id="133" name="Shape 133"/>
          <p:cNvPicPr preferRelativeResize="0"/>
          <p:nvPr/>
        </p:nvPicPr>
        <p:blipFill>
          <a:blip r:embed="rId4">
            <a:alphaModFix/>
          </a:blip>
          <a:stretch>
            <a:fillRect/>
          </a:stretch>
        </p:blipFill>
        <p:spPr>
          <a:xfrm>
            <a:off x="4742748" y="1687774"/>
            <a:ext cx="2349851" cy="33142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Let’s test them!</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Demo: select 5 cases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Compare with Homework</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latin typeface="Georgia"/>
                <a:ea typeface="Georgia"/>
                <a:cs typeface="Georgia"/>
                <a:sym typeface="Georgia"/>
              </a:rPr>
              <a:t>When test minandmax.html with minWebTestSuite.java</a:t>
            </a:r>
          </a:p>
          <a:p>
            <a:pPr rtl="0">
              <a:spcBef>
                <a:spcPts val="0"/>
              </a:spcBef>
              <a:buNone/>
            </a:pPr>
            <a:r>
              <a:t/>
            </a:r>
            <a:endParaRPr sz="1800">
              <a:latin typeface="Georgia"/>
              <a:ea typeface="Georgia"/>
              <a:cs typeface="Georgia"/>
              <a:sym typeface="Georgia"/>
            </a:endParaRPr>
          </a:p>
          <a:p>
            <a:pPr rtl="0">
              <a:spcBef>
                <a:spcPts val="0"/>
              </a:spcBef>
              <a:buNone/>
            </a:pPr>
            <a:r>
              <a:t/>
            </a:r>
            <a:endParaRPr sz="1800">
              <a:latin typeface="Georgia"/>
              <a:ea typeface="Georgia"/>
              <a:cs typeface="Georgia"/>
              <a:sym typeface="Georgia"/>
            </a:endParaRPr>
          </a:p>
          <a:p>
            <a:pPr rtl="0">
              <a:spcBef>
                <a:spcPts val="0"/>
              </a:spcBef>
              <a:buNone/>
            </a:pPr>
            <a:r>
              <a:t/>
            </a:r>
            <a:endParaRPr sz="1800">
              <a:latin typeface="Georgia"/>
              <a:ea typeface="Georgia"/>
              <a:cs typeface="Georgia"/>
              <a:sym typeface="Georgia"/>
            </a:endParaRPr>
          </a:p>
          <a:p>
            <a:pPr rtl="0">
              <a:spcBef>
                <a:spcPts val="0"/>
              </a:spcBef>
              <a:buNone/>
            </a:pPr>
            <a:r>
              <a:rPr lang="en" sz="1800">
                <a:latin typeface="Georgia"/>
                <a:ea typeface="Georgia"/>
                <a:cs typeface="Georgia"/>
                <a:sym typeface="Georgia"/>
              </a:rPr>
              <a:t>Homework:</a:t>
            </a:r>
          </a:p>
          <a:p>
            <a:pPr indent="0" marL="457200" rtl="0">
              <a:lnSpc>
                <a:spcPct val="115000"/>
              </a:lnSpc>
              <a:spcBef>
                <a:spcPts val="0"/>
              </a:spcBef>
              <a:buNone/>
            </a:pPr>
            <a:r>
              <a:rPr lang="en" sz="1800">
                <a:latin typeface="Georgia"/>
                <a:ea typeface="Georgia"/>
                <a:cs typeface="Georgia"/>
                <a:sym typeface="Georgia"/>
              </a:rPr>
              <a:t>Make changes in original file</a:t>
            </a:r>
          </a:p>
          <a:p>
            <a:pPr rtl="0">
              <a:spcBef>
                <a:spcPts val="0"/>
              </a:spcBef>
              <a:buNone/>
            </a:pPr>
            <a:r>
              <a:rPr lang="en" sz="1800">
                <a:latin typeface="Georgia"/>
                <a:ea typeface="Georgia"/>
                <a:cs typeface="Georgia"/>
                <a:sym typeface="Georgia"/>
              </a:rPr>
              <a:t>Hierarchical Framework:</a:t>
            </a:r>
          </a:p>
          <a:p>
            <a:pPr indent="0" marL="457200" rtl="0">
              <a:spcBef>
                <a:spcPts val="0"/>
              </a:spcBef>
              <a:buNone/>
            </a:pPr>
            <a:r>
              <a:rPr lang="en" sz="1800">
                <a:latin typeface="Georgia"/>
                <a:ea typeface="Georgia"/>
                <a:cs typeface="Georgia"/>
                <a:sym typeface="Georgia"/>
              </a:rPr>
              <a:t>Add Corresponding XPath locators(Shot lines and Easy)</a:t>
            </a:r>
          </a:p>
          <a:p>
            <a:pPr indent="0" marL="457200" rtl="0">
              <a:spcBef>
                <a:spcPts val="0"/>
              </a:spcBef>
              <a:buNone/>
            </a:pPr>
            <a:r>
              <a:rPr lang="en" sz="1800">
                <a:latin typeface="Georgia"/>
                <a:ea typeface="Georgia"/>
                <a:cs typeface="Georgia"/>
                <a:sym typeface="Georgia"/>
              </a:rPr>
              <a:t>Add a Click Method to test tasks(Easily to reuse)</a:t>
            </a:r>
          </a:p>
          <a:p>
            <a:pPr indent="0" marL="457200" rtl="0">
              <a:spcBef>
                <a:spcPts val="0"/>
              </a:spcBef>
              <a:buNone/>
            </a:pPr>
            <a:r>
              <a:rPr lang="en" sz="1800">
                <a:latin typeface="Georgia"/>
                <a:ea typeface="Georgia"/>
                <a:cs typeface="Georgia"/>
                <a:sym typeface="Georgia"/>
              </a:rPr>
              <a:t>Call test tasks in test case(Easily to add)</a:t>
            </a:r>
          </a:p>
          <a:p>
            <a:pPr indent="0" marL="457200" rtl="0">
              <a:spcBef>
                <a:spcPts val="0"/>
              </a:spcBef>
              <a:buNone/>
            </a:pPr>
            <a:r>
              <a:t/>
            </a:r>
            <a:endParaRPr sz="1800">
              <a:latin typeface="Georgia"/>
              <a:ea typeface="Georgia"/>
              <a:cs typeface="Georgia"/>
              <a:sym typeface="Georgia"/>
            </a:endParaRPr>
          </a:p>
          <a:p>
            <a:pPr indent="0" marL="457200" rtl="0">
              <a:spcBef>
                <a:spcPts val="0"/>
              </a:spcBef>
              <a:buNone/>
            </a:pPr>
            <a:r>
              <a:t/>
            </a:r>
            <a:endParaRPr sz="1800">
              <a:latin typeface="Georgia"/>
              <a:ea typeface="Georgia"/>
              <a:cs typeface="Georgia"/>
              <a:sym typeface="Georgia"/>
            </a:endParaRPr>
          </a:p>
          <a:p>
            <a:pPr rtl="0">
              <a:spcBef>
                <a:spcPts val="0"/>
              </a:spcBef>
              <a:buNone/>
            </a:pPr>
            <a:r>
              <a:t/>
            </a:r>
            <a:endParaRPr sz="1800">
              <a:latin typeface="Georgia"/>
              <a:ea typeface="Georgia"/>
              <a:cs typeface="Georgia"/>
              <a:sym typeface="Georgia"/>
            </a:endParaRPr>
          </a:p>
          <a:p>
            <a:pPr rtl="0">
              <a:spcBef>
                <a:spcPts val="0"/>
              </a:spcBef>
              <a:buNone/>
            </a:pPr>
            <a:r>
              <a:t/>
            </a:r>
            <a:endParaRPr sz="1800">
              <a:latin typeface="Georgia"/>
              <a:ea typeface="Georgia"/>
              <a:cs typeface="Georgia"/>
              <a:sym typeface="Georgia"/>
            </a:endParaRPr>
          </a:p>
          <a:p>
            <a:pPr rtl="0">
              <a:spcBef>
                <a:spcPts val="0"/>
              </a:spcBef>
              <a:buNone/>
            </a:pPr>
            <a:r>
              <a:t/>
            </a:r>
            <a:endParaRPr sz="1800">
              <a:latin typeface="Georgia"/>
              <a:ea typeface="Georgia"/>
              <a:cs typeface="Georgia"/>
              <a:sym typeface="Georgia"/>
            </a:endParaRPr>
          </a:p>
          <a:p>
            <a:pPr rtl="0">
              <a:spcBef>
                <a:spcPts val="0"/>
              </a:spcBef>
              <a:buNone/>
            </a:pPr>
            <a:r>
              <a:t/>
            </a:r>
            <a:endParaRPr sz="1800">
              <a:latin typeface="Georgia"/>
              <a:ea typeface="Georgia"/>
              <a:cs typeface="Georgia"/>
              <a:sym typeface="Georgia"/>
            </a:endParaRPr>
          </a:p>
          <a:p>
            <a:pPr rtl="0">
              <a:spcBef>
                <a:spcPts val="0"/>
              </a:spcBef>
              <a:buNone/>
            </a:pPr>
            <a:r>
              <a:t/>
            </a:r>
            <a:endParaRPr sz="1800">
              <a:latin typeface="Georgia"/>
              <a:ea typeface="Georgia"/>
              <a:cs typeface="Georgia"/>
              <a:sym typeface="Georgia"/>
            </a:endParaRPr>
          </a:p>
        </p:txBody>
      </p:sp>
      <p:pic>
        <p:nvPicPr>
          <p:cNvPr id="146" name="Shape 146"/>
          <p:cNvPicPr preferRelativeResize="0"/>
          <p:nvPr/>
        </p:nvPicPr>
        <p:blipFill>
          <a:blip r:embed="rId3">
            <a:alphaModFix/>
          </a:blip>
          <a:stretch>
            <a:fillRect/>
          </a:stretch>
        </p:blipFill>
        <p:spPr>
          <a:xfrm>
            <a:off x="457200" y="1769650"/>
            <a:ext cx="8059699" cy="8573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Compare with Homework</a:t>
            </a:r>
          </a:p>
        </p:txBody>
      </p:sp>
      <p:sp>
        <p:nvSpPr>
          <p:cNvPr id="152" name="Shape 15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Homework:</a:t>
            </a:r>
          </a:p>
          <a:p>
            <a:pPr indent="-342900" lvl="0" marL="914400" rtl="0">
              <a:spcBef>
                <a:spcPts val="0"/>
              </a:spcBef>
              <a:buClr>
                <a:schemeClr val="dk2"/>
              </a:buClr>
              <a:buSzPct val="100000"/>
              <a:buFont typeface="Arial"/>
              <a:buChar char="●"/>
            </a:pPr>
            <a:r>
              <a:rPr lang="en" sz="1800"/>
              <a:t>Test simple web application</a:t>
            </a:r>
          </a:p>
          <a:p>
            <a:pPr lvl="0" rtl="0">
              <a:spcBef>
                <a:spcPts val="0"/>
              </a:spcBef>
              <a:buNone/>
            </a:pPr>
            <a:r>
              <a:t/>
            </a:r>
            <a:endParaRPr sz="1800"/>
          </a:p>
          <a:p>
            <a:pPr rtl="0">
              <a:spcBef>
                <a:spcPts val="0"/>
              </a:spcBef>
              <a:buNone/>
            </a:pPr>
            <a:r>
              <a:rPr lang="en" sz="2400"/>
              <a:t>Our Project:</a:t>
            </a:r>
          </a:p>
          <a:p>
            <a:pPr indent="-342900" lvl="0" marL="914400" rtl="0">
              <a:spcBef>
                <a:spcPts val="0"/>
              </a:spcBef>
              <a:buClr>
                <a:schemeClr val="dk2"/>
              </a:buClr>
              <a:buSzPct val="100000"/>
              <a:buFont typeface="Arial"/>
              <a:buChar char="●"/>
            </a:pPr>
            <a:r>
              <a:rPr lang="en" sz="1800"/>
              <a:t>Test complex web application</a:t>
            </a:r>
          </a:p>
          <a:p>
            <a:pPr indent="-342900" lvl="0" marL="914400" rtl="0">
              <a:spcBef>
                <a:spcPts val="0"/>
              </a:spcBef>
              <a:buClr>
                <a:schemeClr val="dk2"/>
              </a:buClr>
              <a:buSzPct val="100000"/>
              <a:buFont typeface="Arial"/>
              <a:buChar char="●"/>
            </a:pPr>
            <a:r>
              <a:rPr lang="en" sz="1800"/>
              <a:t>Hierarchical testing framework</a:t>
            </a:r>
          </a:p>
          <a:p>
            <a:pPr indent="-342900" lvl="0" marL="914400" rtl="0">
              <a:spcBef>
                <a:spcPts val="0"/>
              </a:spcBef>
              <a:buClr>
                <a:schemeClr val="dk2"/>
              </a:buClr>
              <a:buSzPct val="100000"/>
              <a:buFont typeface="Arial"/>
              <a:buChar char="●"/>
            </a:pPr>
            <a:r>
              <a:rPr lang="en" sz="1800"/>
              <a:t>Flexible management and call test</a:t>
            </a:r>
          </a:p>
          <a:p>
            <a:pPr indent="-342900" lvl="0" marL="914400" rtl="0">
              <a:spcBef>
                <a:spcPts val="0"/>
              </a:spcBef>
              <a:buClr>
                <a:schemeClr val="dk2"/>
              </a:buClr>
              <a:buSzPct val="100000"/>
              <a:buFont typeface="Arial"/>
              <a:buChar char="●"/>
            </a:pPr>
            <a:r>
              <a:rPr lang="en" sz="1800"/>
              <a:t>Reusability</a:t>
            </a:r>
          </a:p>
          <a:p>
            <a:pPr indent="-342900" lvl="0" marL="914400">
              <a:spcBef>
                <a:spcPts val="0"/>
              </a:spcBef>
              <a:buClr>
                <a:schemeClr val="dk2"/>
              </a:buClr>
              <a:buSzPct val="100000"/>
              <a:buFont typeface="Arial"/>
              <a:buChar char="●"/>
            </a:pPr>
            <a:r>
              <a:rPr lang="en" sz="1800"/>
              <a:t>Maintainability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Conclusion &amp; Future work</a:t>
            </a:r>
          </a:p>
        </p:txBody>
      </p:sp>
      <p:sp>
        <p:nvSpPr>
          <p:cNvPr id="158" name="Shape 15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just">
              <a:lnSpc>
                <a:spcPct val="120000"/>
              </a:lnSpc>
              <a:spcBef>
                <a:spcPts val="0"/>
              </a:spcBef>
              <a:spcAft>
                <a:spcPts val="600"/>
              </a:spcAft>
              <a:buNone/>
            </a:pPr>
            <a:r>
              <a:rPr b="1" lang="en" sz="2000">
                <a:solidFill>
                  <a:srgbClr val="000000"/>
                </a:solidFill>
                <a:latin typeface="Georgia"/>
                <a:ea typeface="Georgia"/>
                <a:cs typeface="Georgia"/>
                <a:sym typeface="Georgia"/>
              </a:rPr>
              <a:t>Selenium: Web testing. </a:t>
            </a:r>
          </a:p>
          <a:p>
            <a:pPr rtl="0" algn="just">
              <a:lnSpc>
                <a:spcPct val="120000"/>
              </a:lnSpc>
              <a:spcBef>
                <a:spcPts val="0"/>
              </a:spcBef>
              <a:spcAft>
                <a:spcPts val="600"/>
              </a:spcAft>
              <a:buNone/>
            </a:pPr>
            <a:r>
              <a:rPr b="1" lang="en" sz="2000">
                <a:solidFill>
                  <a:srgbClr val="000000"/>
                </a:solidFill>
                <a:latin typeface="Georgia"/>
                <a:ea typeface="Georgia"/>
                <a:cs typeface="Georgia"/>
                <a:sym typeface="Georgia"/>
              </a:rPr>
              <a:t>Hierarchical framework: </a:t>
            </a:r>
          </a:p>
          <a:p>
            <a:pPr indent="457200" marL="914400" rtl="0" algn="just">
              <a:lnSpc>
                <a:spcPct val="120000"/>
              </a:lnSpc>
              <a:spcBef>
                <a:spcPts val="0"/>
              </a:spcBef>
              <a:spcAft>
                <a:spcPts val="600"/>
              </a:spcAft>
              <a:buNone/>
            </a:pPr>
            <a:r>
              <a:rPr b="1" lang="en" sz="2000">
                <a:solidFill>
                  <a:srgbClr val="000000"/>
                </a:solidFill>
                <a:latin typeface="Georgia"/>
                <a:ea typeface="Georgia"/>
                <a:cs typeface="Georgia"/>
                <a:sym typeface="Georgia"/>
              </a:rPr>
              <a:t>More powerful,</a:t>
            </a:r>
          </a:p>
          <a:p>
            <a:pPr indent="457200" marL="914400" rtl="0" algn="just">
              <a:lnSpc>
                <a:spcPct val="120000"/>
              </a:lnSpc>
              <a:spcBef>
                <a:spcPts val="0"/>
              </a:spcBef>
              <a:spcAft>
                <a:spcPts val="600"/>
              </a:spcAft>
              <a:buNone/>
            </a:pPr>
            <a:r>
              <a:rPr b="1" lang="en" sz="2000">
                <a:solidFill>
                  <a:srgbClr val="000000"/>
                </a:solidFill>
                <a:latin typeface="Georgia"/>
                <a:ea typeface="Georgia"/>
                <a:cs typeface="Georgia"/>
                <a:sym typeface="Georgia"/>
              </a:rPr>
              <a:t>Strong reusability.</a:t>
            </a:r>
          </a:p>
          <a:p>
            <a:pPr indent="457200" marL="914400" rtl="0" algn="just">
              <a:lnSpc>
                <a:spcPct val="120000"/>
              </a:lnSpc>
              <a:spcBef>
                <a:spcPts val="0"/>
              </a:spcBef>
              <a:spcAft>
                <a:spcPts val="600"/>
              </a:spcAft>
              <a:buNone/>
            </a:pPr>
            <a:r>
              <a:rPr b="1" lang="en" sz="2000">
                <a:solidFill>
                  <a:srgbClr val="000000"/>
                </a:solidFill>
                <a:latin typeface="Georgia"/>
                <a:ea typeface="Georgia"/>
                <a:cs typeface="Georgia"/>
                <a:sym typeface="Georgia"/>
              </a:rPr>
              <a:t>High maintainability </a:t>
            </a:r>
          </a:p>
          <a:p>
            <a:pPr rtl="0">
              <a:spcBef>
                <a:spcPts val="0"/>
              </a:spcBef>
              <a:buNone/>
            </a:pPr>
            <a:r>
              <a:t/>
            </a:r>
            <a:endParaRPr b="1" sz="2000">
              <a:solidFill>
                <a:srgbClr val="000000"/>
              </a:solidFill>
              <a:latin typeface="Georgia"/>
              <a:ea typeface="Georgia"/>
              <a:cs typeface="Georgia"/>
              <a:sym typeface="Georgia"/>
            </a:endParaRPr>
          </a:p>
          <a:p>
            <a:pPr>
              <a:spcBef>
                <a:spcPts val="0"/>
              </a:spcBef>
              <a:buNone/>
            </a:pPr>
            <a:r>
              <a:rPr b="1" lang="en" sz="2000">
                <a:solidFill>
                  <a:srgbClr val="000000"/>
                </a:solidFill>
                <a:latin typeface="Georgia"/>
                <a:ea typeface="Georgia"/>
                <a:cs typeface="Georgia"/>
                <a:sym typeface="Georgia"/>
              </a:rPr>
              <a:t>Bromine: manage test cases and test suite.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Thank you!</a:t>
            </a: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algn="ctr">
              <a:spcBef>
                <a:spcPts val="0"/>
              </a:spcBef>
              <a:buNone/>
            </a:pPr>
            <a:r>
              <a:rPr lang="en" sz="4800"/>
              <a:t>Q &amp; 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Goal &amp; Approach</a:t>
            </a:r>
          </a:p>
        </p:txBody>
      </p:sp>
      <p:sp>
        <p:nvSpPr>
          <p:cNvPr id="50" name="Shape 50"/>
          <p:cNvSpPr txBox="1"/>
          <p:nvPr>
            <p:ph idx="1" type="body"/>
          </p:nvPr>
        </p:nvSpPr>
        <p:spPr>
          <a:xfrm>
            <a:off x="612750" y="1177950"/>
            <a:ext cx="8229600" cy="3725699"/>
          </a:xfrm>
          <a:prstGeom prst="rect">
            <a:avLst/>
          </a:prstGeom>
        </p:spPr>
        <p:txBody>
          <a:bodyPr anchorCtr="0" anchor="t" bIns="91425" lIns="91425" rIns="91425" tIns="91425">
            <a:noAutofit/>
          </a:bodyPr>
          <a:lstStyle/>
          <a:p>
            <a:pPr rtl="0">
              <a:spcBef>
                <a:spcPts val="0"/>
              </a:spcBef>
              <a:buNone/>
            </a:pPr>
            <a:r>
              <a:rPr lang="en" sz="2400">
                <a:solidFill>
                  <a:srgbClr val="000000"/>
                </a:solidFill>
                <a:latin typeface="Georgia"/>
                <a:ea typeface="Georgia"/>
                <a:cs typeface="Georgia"/>
                <a:sym typeface="Georgia"/>
              </a:rPr>
              <a:t>Testing real web applications:</a:t>
            </a:r>
          </a:p>
          <a:p>
            <a:pPr rtl="0">
              <a:spcBef>
                <a:spcPts val="0"/>
              </a:spcBef>
              <a:buNone/>
            </a:pPr>
            <a:r>
              <a:rPr lang="en" sz="2400">
                <a:solidFill>
                  <a:srgbClr val="000000"/>
                </a:solidFill>
                <a:latin typeface="Georgia"/>
                <a:ea typeface="Georgia"/>
                <a:cs typeface="Georgia"/>
                <a:sym typeface="Georgia"/>
              </a:rPr>
              <a:t>Search Engine: Google, Bing, Baidu</a:t>
            </a:r>
          </a:p>
          <a:p>
            <a:pPr rtl="0">
              <a:spcBef>
                <a:spcPts val="0"/>
              </a:spcBef>
              <a:buNone/>
            </a:pPr>
            <a:r>
              <a:rPr lang="en" sz="2400">
                <a:solidFill>
                  <a:srgbClr val="000000"/>
                </a:solidFill>
                <a:latin typeface="Georgia"/>
                <a:ea typeface="Georgia"/>
                <a:cs typeface="Georgia"/>
                <a:sym typeface="Georgia"/>
              </a:rPr>
              <a:t>Email Services: Gmail, Outlook.</a:t>
            </a:r>
          </a:p>
          <a:p>
            <a:pPr rtl="0">
              <a:spcBef>
                <a:spcPts val="0"/>
              </a:spcBef>
              <a:buNone/>
            </a:pPr>
            <a:r>
              <a:t/>
            </a:r>
            <a:endParaRPr sz="2400">
              <a:solidFill>
                <a:srgbClr val="000000"/>
              </a:solidFill>
              <a:latin typeface="Georgia"/>
              <a:ea typeface="Georgia"/>
              <a:cs typeface="Georgia"/>
              <a:sym typeface="Georgia"/>
            </a:endParaRPr>
          </a:p>
          <a:p>
            <a:pPr>
              <a:spcBef>
                <a:spcPts val="0"/>
              </a:spcBef>
              <a:buNone/>
            </a:pPr>
            <a:r>
              <a:rPr lang="en" sz="2400">
                <a:solidFill>
                  <a:srgbClr val="000000"/>
                </a:solidFill>
                <a:latin typeface="Georgia"/>
                <a:ea typeface="Georgia"/>
                <a:cs typeface="Georgia"/>
                <a:sym typeface="Georgia"/>
              </a:rPr>
              <a:t>Hierarchical Framework to achieve it!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Selenium-RC V.S. WebDriver</a:t>
            </a:r>
          </a:p>
        </p:txBody>
      </p:sp>
      <p:sp>
        <p:nvSpPr>
          <p:cNvPr id="56" name="Shape 56"/>
          <p:cNvSpPr txBox="1"/>
          <p:nvPr>
            <p:ph idx="1" type="body"/>
          </p:nvPr>
        </p:nvSpPr>
        <p:spPr>
          <a:xfrm>
            <a:off x="507325" y="1355675"/>
            <a:ext cx="4017900" cy="1356599"/>
          </a:xfrm>
          <a:prstGeom prst="rect">
            <a:avLst/>
          </a:prstGeom>
        </p:spPr>
        <p:txBody>
          <a:bodyPr anchorCtr="0" anchor="t" bIns="91425" lIns="91425" rIns="91425" tIns="91425">
            <a:noAutofit/>
          </a:bodyPr>
          <a:lstStyle/>
          <a:p>
            <a:pPr lvl="0" rtl="0" algn="just">
              <a:lnSpc>
                <a:spcPct val="115000"/>
              </a:lnSpc>
              <a:spcBef>
                <a:spcPts val="0"/>
              </a:spcBef>
              <a:buNone/>
            </a:pPr>
            <a:r>
              <a:rPr b="1" lang="en" sz="1400">
                <a:solidFill>
                  <a:srgbClr val="000000"/>
                </a:solidFill>
                <a:latin typeface="Georgia"/>
                <a:ea typeface="Georgia"/>
                <a:cs typeface="Georgia"/>
                <a:sym typeface="Georgia"/>
              </a:rPr>
              <a:t>WebDriver drives the browser directly using the browser’s built in support for automation.</a:t>
            </a:r>
          </a:p>
          <a:p>
            <a:pPr rtl="0" algn="just">
              <a:lnSpc>
                <a:spcPct val="115000"/>
              </a:lnSpc>
              <a:spcBef>
                <a:spcPts val="0"/>
              </a:spcBef>
              <a:buNone/>
            </a:pPr>
            <a:r>
              <a:t/>
            </a:r>
            <a:endParaRPr b="1" sz="1400">
              <a:solidFill>
                <a:srgbClr val="000000"/>
              </a:solidFill>
              <a:latin typeface="Georgia"/>
              <a:ea typeface="Georgia"/>
              <a:cs typeface="Georgia"/>
              <a:sym typeface="Georgia"/>
            </a:endParaRPr>
          </a:p>
          <a:p>
            <a:pPr algn="just">
              <a:spcBef>
                <a:spcPts val="0"/>
              </a:spcBef>
              <a:buNone/>
            </a:pPr>
            <a:r>
              <a:t/>
            </a:r>
            <a:endParaRPr sz="1400">
              <a:solidFill>
                <a:srgbClr val="000000"/>
              </a:solidFill>
              <a:latin typeface="Georgia"/>
              <a:ea typeface="Georgia"/>
              <a:cs typeface="Georgia"/>
              <a:sym typeface="Georgia"/>
            </a:endParaRPr>
          </a:p>
        </p:txBody>
      </p:sp>
      <p:pic>
        <p:nvPicPr>
          <p:cNvPr id="57" name="Shape 57"/>
          <p:cNvPicPr preferRelativeResize="0"/>
          <p:nvPr/>
        </p:nvPicPr>
        <p:blipFill>
          <a:blip r:embed="rId3">
            <a:alphaModFix/>
          </a:blip>
          <a:stretch>
            <a:fillRect/>
          </a:stretch>
        </p:blipFill>
        <p:spPr>
          <a:xfrm>
            <a:off x="1898674" y="3004575"/>
            <a:ext cx="2576425" cy="1921275"/>
          </a:xfrm>
          <a:prstGeom prst="rect">
            <a:avLst/>
          </a:prstGeom>
          <a:noFill/>
          <a:ln>
            <a:noFill/>
          </a:ln>
        </p:spPr>
      </p:pic>
      <p:pic>
        <p:nvPicPr>
          <p:cNvPr id="58" name="Shape 58"/>
          <p:cNvPicPr preferRelativeResize="0"/>
          <p:nvPr/>
        </p:nvPicPr>
        <p:blipFill>
          <a:blip r:embed="rId4">
            <a:alphaModFix/>
          </a:blip>
          <a:stretch>
            <a:fillRect/>
          </a:stretch>
        </p:blipFill>
        <p:spPr>
          <a:xfrm>
            <a:off x="457200" y="3004575"/>
            <a:ext cx="1441475" cy="1921274"/>
          </a:xfrm>
          <a:prstGeom prst="rect">
            <a:avLst/>
          </a:prstGeom>
          <a:noFill/>
          <a:ln>
            <a:noFill/>
          </a:ln>
        </p:spPr>
      </p:pic>
      <p:pic>
        <p:nvPicPr>
          <p:cNvPr id="59" name="Shape 59"/>
          <p:cNvPicPr preferRelativeResize="0"/>
          <p:nvPr/>
        </p:nvPicPr>
        <p:blipFill>
          <a:blip r:embed="rId5">
            <a:alphaModFix/>
          </a:blip>
          <a:stretch>
            <a:fillRect/>
          </a:stretch>
        </p:blipFill>
        <p:spPr>
          <a:xfrm>
            <a:off x="7253375" y="3004575"/>
            <a:ext cx="1559742" cy="1921274"/>
          </a:xfrm>
          <a:prstGeom prst="rect">
            <a:avLst/>
          </a:prstGeom>
          <a:noFill/>
          <a:ln>
            <a:noFill/>
          </a:ln>
        </p:spPr>
      </p:pic>
      <p:pic>
        <p:nvPicPr>
          <p:cNvPr id="60" name="Shape 60"/>
          <p:cNvPicPr preferRelativeResize="0"/>
          <p:nvPr/>
        </p:nvPicPr>
        <p:blipFill>
          <a:blip r:embed="rId6">
            <a:alphaModFix/>
          </a:blip>
          <a:stretch>
            <a:fillRect/>
          </a:stretch>
        </p:blipFill>
        <p:spPr>
          <a:xfrm>
            <a:off x="5245300" y="3004575"/>
            <a:ext cx="2008074" cy="1921275"/>
          </a:xfrm>
          <a:prstGeom prst="rect">
            <a:avLst/>
          </a:prstGeom>
          <a:noFill/>
          <a:ln>
            <a:noFill/>
          </a:ln>
        </p:spPr>
      </p:pic>
      <p:sp>
        <p:nvSpPr>
          <p:cNvPr id="61" name="Shape 61"/>
          <p:cNvSpPr txBox="1"/>
          <p:nvPr>
            <p:ph idx="2" type="body"/>
          </p:nvPr>
        </p:nvSpPr>
        <p:spPr>
          <a:xfrm>
            <a:off x="5245300" y="1292400"/>
            <a:ext cx="3567899" cy="3725699"/>
          </a:xfrm>
          <a:prstGeom prst="rect">
            <a:avLst/>
          </a:prstGeom>
        </p:spPr>
        <p:txBody>
          <a:bodyPr anchorCtr="0" anchor="t" bIns="91425" lIns="91425" rIns="91425" tIns="91425">
            <a:noAutofit/>
          </a:bodyPr>
          <a:lstStyle/>
          <a:p>
            <a:pPr lvl="0" rtl="0" algn="just">
              <a:lnSpc>
                <a:spcPct val="115000"/>
              </a:lnSpc>
              <a:spcBef>
                <a:spcPts val="0"/>
              </a:spcBef>
              <a:buNone/>
            </a:pPr>
            <a:r>
              <a:rPr b="1" lang="en" sz="1200">
                <a:solidFill>
                  <a:srgbClr val="000000"/>
                </a:solidFill>
                <a:latin typeface="Georgia"/>
                <a:ea typeface="Georgia"/>
                <a:cs typeface="Georgia"/>
                <a:sym typeface="Georgia"/>
              </a:rPr>
              <a:t>Selenium-RC worked the same way for each supported browser. It ‘injected’ javascript functions into the browser when the browser was loaded and then used its javascript to drive the application under test(AUT) within the browser. </a:t>
            </a:r>
          </a:p>
          <a:p>
            <a:pPr lvl="0" rtl="0">
              <a:spcBef>
                <a:spcPts val="0"/>
              </a:spcBef>
              <a:buNone/>
            </a:pPr>
            <a:r>
              <a:t/>
            </a:r>
            <a:endParaRPr sz="1200">
              <a:solidFill>
                <a:srgbClr val="000000"/>
              </a:solidFill>
              <a:latin typeface="Georgia"/>
              <a:ea typeface="Georgia"/>
              <a:cs typeface="Georgia"/>
              <a:sym typeface="Georgia"/>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Procedure of Automatic Testing</a:t>
            </a:r>
          </a:p>
        </p:txBody>
      </p:sp>
      <p:sp>
        <p:nvSpPr>
          <p:cNvPr id="67" name="Shape 6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Make test plan</a:t>
            </a:r>
          </a:p>
          <a:p>
            <a:pPr indent="-419100" lvl="0" marL="457200" rtl="0">
              <a:spcBef>
                <a:spcPts val="0"/>
              </a:spcBef>
              <a:buClr>
                <a:schemeClr val="dk2"/>
              </a:buClr>
              <a:buSzPct val="100000"/>
              <a:buFont typeface="Arial"/>
              <a:buChar char="●"/>
            </a:pPr>
            <a:r>
              <a:rPr lang="en"/>
              <a:t>Analyze test requirement</a:t>
            </a:r>
          </a:p>
          <a:p>
            <a:pPr indent="-419100" lvl="0" marL="457200" rtl="0">
              <a:spcBef>
                <a:spcPts val="0"/>
              </a:spcBef>
              <a:buClr>
                <a:schemeClr val="dk2"/>
              </a:buClr>
              <a:buSzPct val="100000"/>
              <a:buFont typeface="Arial"/>
              <a:buChar char="●"/>
            </a:pPr>
            <a:r>
              <a:rPr lang="en"/>
              <a:t>Design test case</a:t>
            </a:r>
          </a:p>
          <a:p>
            <a:pPr indent="-419100" lvl="0" marL="457200" rtl="0">
              <a:spcBef>
                <a:spcPts val="0"/>
              </a:spcBef>
              <a:buClr>
                <a:schemeClr val="dk2"/>
              </a:buClr>
              <a:buSzPct val="100000"/>
              <a:buFont typeface="Arial"/>
              <a:buChar char="●"/>
            </a:pPr>
            <a:r>
              <a:rPr lang="en"/>
              <a:t>Set up test environment</a:t>
            </a:r>
          </a:p>
          <a:p>
            <a:pPr indent="-419100" lvl="0" marL="457200" rtl="0">
              <a:spcBef>
                <a:spcPts val="0"/>
              </a:spcBef>
              <a:buClr>
                <a:schemeClr val="dk2"/>
              </a:buClr>
              <a:buSzPct val="100000"/>
              <a:buFont typeface="Arial"/>
              <a:buChar char="●"/>
            </a:pPr>
            <a:r>
              <a:rPr lang="en"/>
              <a:t>Write test case</a:t>
            </a:r>
          </a:p>
          <a:p>
            <a:pPr indent="-419100" lvl="0" marL="457200">
              <a:spcBef>
                <a:spcPts val="0"/>
              </a:spcBef>
              <a:buClr>
                <a:schemeClr val="dk2"/>
              </a:buClr>
              <a:buSzPct val="100000"/>
              <a:buFont typeface="Arial"/>
              <a:buChar char="●"/>
            </a:pPr>
            <a:r>
              <a:rPr lang="en"/>
              <a:t>Trace bug</a:t>
            </a:r>
          </a:p>
        </p:txBody>
      </p:sp>
      <p:pic>
        <p:nvPicPr>
          <p:cNvPr id="68" name="Shape 68"/>
          <p:cNvPicPr preferRelativeResize="0"/>
          <p:nvPr/>
        </p:nvPicPr>
        <p:blipFill>
          <a:blip r:embed="rId3">
            <a:alphaModFix/>
          </a:blip>
          <a:stretch>
            <a:fillRect/>
          </a:stretch>
        </p:blipFill>
        <p:spPr>
          <a:xfrm>
            <a:off x="5454550" y="1014975"/>
            <a:ext cx="3388274" cy="4128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Tricky in Practice</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2"/>
              </a:buClr>
              <a:buSzPct val="100000"/>
              <a:buFont typeface="Arial"/>
              <a:buChar char="●"/>
            </a:pPr>
            <a:r>
              <a:rPr lang="en" sz="2800"/>
              <a:t>Design: Partition of input domain</a:t>
            </a:r>
          </a:p>
          <a:p>
            <a:pPr lvl="0" marR="0" rtl="0" algn="l">
              <a:lnSpc>
                <a:spcPct val="100000"/>
              </a:lnSpc>
              <a:spcBef>
                <a:spcPts val="600"/>
              </a:spcBef>
              <a:spcAft>
                <a:spcPts val="0"/>
              </a:spcAft>
              <a:buNone/>
            </a:pPr>
            <a:r>
              <a:rPr lang="en" sz="2800"/>
              <a:t>(Too many possibilities) </a:t>
            </a:r>
          </a:p>
          <a:p>
            <a:pPr marR="0" rtl="0" algn="l">
              <a:lnSpc>
                <a:spcPct val="100000"/>
              </a:lnSpc>
              <a:spcBef>
                <a:spcPts val="600"/>
              </a:spcBef>
              <a:spcAft>
                <a:spcPts val="0"/>
              </a:spcAft>
              <a:buNone/>
            </a:pPr>
            <a:r>
              <a:rPr lang="en" sz="2800"/>
              <a:t>search/login box: null, valid, not valid?</a:t>
            </a:r>
          </a:p>
          <a:p>
            <a:pPr lvl="0" marR="0" rtl="0" algn="l">
              <a:lnSpc>
                <a:spcPct val="100000"/>
              </a:lnSpc>
              <a:spcBef>
                <a:spcPts val="600"/>
              </a:spcBef>
              <a:spcAft>
                <a:spcPts val="0"/>
              </a:spcAft>
              <a:buNone/>
            </a:pPr>
            <a:r>
              <a:rPr lang="en" sz="2800"/>
              <a:t>verify: find something?</a:t>
            </a:r>
          </a:p>
          <a:p>
            <a:pPr lvl="0" marR="0" rtl="0" algn="l">
              <a:lnSpc>
                <a:spcPct val="100000"/>
              </a:lnSpc>
              <a:spcBef>
                <a:spcPts val="600"/>
              </a:spcBef>
              <a:spcAft>
                <a:spcPts val="0"/>
              </a:spcAft>
              <a:buNone/>
            </a:pPr>
            <a:r>
              <a:rPr lang="en" sz="2800"/>
              <a:t>button: clicked, not clicked?</a:t>
            </a:r>
          </a:p>
          <a:p>
            <a:pPr lvl="0" marR="0" rtl="0" algn="l">
              <a:lnSpc>
                <a:spcPct val="100000"/>
              </a:lnSpc>
              <a:spcBef>
                <a:spcPts val="600"/>
              </a:spcBef>
              <a:spcAft>
                <a:spcPts val="0"/>
              </a:spcAft>
              <a:buNone/>
            </a:pPr>
            <a:r>
              <a:t/>
            </a:r>
            <a:endParaRPr sz="2800"/>
          </a:p>
          <a:p>
            <a:pPr indent="-406400" lvl="0" marL="457200" marR="0" rtl="0" algn="l">
              <a:lnSpc>
                <a:spcPct val="100000"/>
              </a:lnSpc>
              <a:spcBef>
                <a:spcPts val="600"/>
              </a:spcBef>
              <a:spcAft>
                <a:spcPts val="0"/>
              </a:spcAft>
              <a:buClr>
                <a:schemeClr val="dk2"/>
              </a:buClr>
              <a:buSzPct val="100000"/>
              <a:buFont typeface="Arial"/>
              <a:buChar char="●"/>
            </a:pPr>
            <a:r>
              <a:rPr lang="en" sz="2800"/>
              <a:t>Implementation: Dynamic locating information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Element Locators</a:t>
            </a:r>
          </a:p>
        </p:txBody>
      </p:sp>
      <p:pic>
        <p:nvPicPr>
          <p:cNvPr id="80" name="Shape 80"/>
          <p:cNvPicPr preferRelativeResize="0"/>
          <p:nvPr/>
        </p:nvPicPr>
        <p:blipFill>
          <a:blip r:embed="rId3">
            <a:alphaModFix/>
          </a:blip>
          <a:stretch>
            <a:fillRect/>
          </a:stretch>
        </p:blipFill>
        <p:spPr>
          <a:xfrm>
            <a:off x="457200" y="1123950"/>
            <a:ext cx="8229601" cy="2104602"/>
          </a:xfrm>
          <a:prstGeom prst="rect">
            <a:avLst/>
          </a:prstGeom>
          <a:noFill/>
          <a:ln>
            <a:noFill/>
          </a:ln>
        </p:spPr>
      </p:pic>
      <p:sp>
        <p:nvSpPr>
          <p:cNvPr id="81" name="Shape 81"/>
          <p:cNvSpPr txBox="1"/>
          <p:nvPr/>
        </p:nvSpPr>
        <p:spPr>
          <a:xfrm>
            <a:off x="1233100" y="3441525"/>
            <a:ext cx="7120800" cy="1498799"/>
          </a:xfrm>
          <a:prstGeom prst="rect">
            <a:avLst/>
          </a:prstGeom>
          <a:noFill/>
          <a:ln>
            <a:noFill/>
          </a:ln>
        </p:spPr>
        <p:txBody>
          <a:bodyPr anchorCtr="0" anchor="ctr" bIns="91425" lIns="91425" rIns="91425" tIns="91425">
            <a:noAutofit/>
          </a:bodyPr>
          <a:lstStyle/>
          <a:p>
            <a:pPr indent="-342900" lvl="0" marL="457200" marR="0" rtl="0" algn="l">
              <a:lnSpc>
                <a:spcPct val="100000"/>
              </a:lnSpc>
              <a:spcBef>
                <a:spcPts val="600"/>
              </a:spcBef>
              <a:spcAft>
                <a:spcPts val="0"/>
              </a:spcAft>
              <a:buClr>
                <a:schemeClr val="dk2"/>
              </a:buClr>
              <a:buSzPct val="100000"/>
              <a:buFont typeface="Arial"/>
              <a:buChar char="●"/>
            </a:pPr>
            <a:r>
              <a:rPr lang="en" sz="1800">
                <a:solidFill>
                  <a:schemeClr val="dk2"/>
                </a:solidFill>
                <a:latin typeface="Trebuchet MS"/>
                <a:ea typeface="Trebuchet MS"/>
                <a:cs typeface="Trebuchet MS"/>
                <a:sym typeface="Trebuchet MS"/>
              </a:rPr>
              <a:t>Xpath, most flexible locator:</a:t>
            </a:r>
          </a:p>
          <a:p>
            <a:pPr indent="-342900" lvl="0" marL="457200" marR="0" rtl="0" algn="l">
              <a:lnSpc>
                <a:spcPct val="100000"/>
              </a:lnSpc>
              <a:spcBef>
                <a:spcPts val="600"/>
              </a:spcBef>
              <a:spcAft>
                <a:spcPts val="0"/>
              </a:spcAft>
              <a:buClr>
                <a:schemeClr val="dk2"/>
              </a:buClr>
              <a:buSzPct val="100000"/>
              <a:buFont typeface="Arial"/>
              <a:buChar char="●"/>
            </a:pPr>
            <a:r>
              <a:rPr lang="en" sz="1800">
                <a:solidFill>
                  <a:schemeClr val="dk2"/>
                </a:solidFill>
                <a:latin typeface="Trebuchet MS"/>
                <a:ea typeface="Trebuchet MS"/>
                <a:cs typeface="Trebuchet MS"/>
                <a:sym typeface="Trebuchet MS"/>
              </a:rPr>
              <a:t>//form[@id=‘loginForm’]/input[1], locating the first input element under the form with id ‘loginForm’.</a:t>
            </a:r>
          </a:p>
          <a:p>
            <a:pPr indent="-342900" lvl="0" marL="457200" marR="0" rtl="0" algn="l">
              <a:lnSpc>
                <a:spcPct val="100000"/>
              </a:lnSpc>
              <a:spcBef>
                <a:spcPts val="600"/>
              </a:spcBef>
              <a:spcAft>
                <a:spcPts val="0"/>
              </a:spcAft>
              <a:buClr>
                <a:schemeClr val="dk2"/>
              </a:buClr>
              <a:buSzPct val="100000"/>
              <a:buFont typeface="Arial"/>
              <a:buChar char="●"/>
            </a:pPr>
            <a:r>
              <a:rPr lang="en" sz="1800">
                <a:solidFill>
                  <a:schemeClr val="dk2"/>
                </a:solidFill>
                <a:latin typeface="Trebuchet MS"/>
                <a:ea typeface="Trebuchet MS"/>
                <a:cs typeface="Trebuchet MS"/>
                <a:sym typeface="Trebuchet MS"/>
              </a:rPr>
              <a:t>still has problems..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p:spPr>
        <p:txBody>
          <a:bodyPr anchorCtr="0" anchor="b" bIns="91425" lIns="91425" rIns="91425" tIns="91425">
            <a:noAutofit/>
          </a:bodyPr>
          <a:lstStyle/>
          <a:p>
            <a:pPr rtl="0">
              <a:spcBef>
                <a:spcPts val="600"/>
              </a:spcBef>
              <a:buNone/>
            </a:pPr>
            <a:r>
              <a:rPr lang="en"/>
              <a:t>e.g. Different ToBox</a:t>
            </a:r>
          </a:p>
        </p:txBody>
      </p:sp>
      <p:sp>
        <p:nvSpPr>
          <p:cNvPr id="87" name="Shape 8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88" name="Shape 88"/>
          <p:cNvPicPr preferRelativeResize="0"/>
          <p:nvPr/>
        </p:nvPicPr>
        <p:blipFill>
          <a:blip r:embed="rId3">
            <a:alphaModFix/>
          </a:blip>
          <a:stretch>
            <a:fillRect/>
          </a:stretch>
        </p:blipFill>
        <p:spPr>
          <a:xfrm>
            <a:off x="782475" y="1007625"/>
            <a:ext cx="2009775" cy="1914525"/>
          </a:xfrm>
          <a:prstGeom prst="rect">
            <a:avLst/>
          </a:prstGeom>
          <a:noFill/>
          <a:ln>
            <a:noFill/>
          </a:ln>
        </p:spPr>
      </p:pic>
      <p:pic>
        <p:nvPicPr>
          <p:cNvPr id="89" name="Shape 89"/>
          <p:cNvPicPr preferRelativeResize="0"/>
          <p:nvPr/>
        </p:nvPicPr>
        <p:blipFill>
          <a:blip r:embed="rId4">
            <a:alphaModFix/>
          </a:blip>
          <a:stretch>
            <a:fillRect/>
          </a:stretch>
        </p:blipFill>
        <p:spPr>
          <a:xfrm>
            <a:off x="2255150" y="1549500"/>
            <a:ext cx="5219700" cy="295275"/>
          </a:xfrm>
          <a:prstGeom prst="rect">
            <a:avLst/>
          </a:prstGeom>
          <a:noFill/>
          <a:ln>
            <a:noFill/>
          </a:ln>
        </p:spPr>
      </p:pic>
      <p:pic>
        <p:nvPicPr>
          <p:cNvPr id="90" name="Shape 90"/>
          <p:cNvPicPr preferRelativeResize="0"/>
          <p:nvPr/>
        </p:nvPicPr>
        <p:blipFill>
          <a:blip r:embed="rId5">
            <a:alphaModFix/>
          </a:blip>
          <a:stretch>
            <a:fillRect/>
          </a:stretch>
        </p:blipFill>
        <p:spPr>
          <a:xfrm>
            <a:off x="782475" y="3009825"/>
            <a:ext cx="2228850" cy="1571625"/>
          </a:xfrm>
          <a:prstGeom prst="rect">
            <a:avLst/>
          </a:prstGeom>
          <a:noFill/>
          <a:ln>
            <a:noFill/>
          </a:ln>
        </p:spPr>
      </p:pic>
      <p:pic>
        <p:nvPicPr>
          <p:cNvPr id="91" name="Shape 91"/>
          <p:cNvPicPr preferRelativeResize="0"/>
          <p:nvPr/>
        </p:nvPicPr>
        <p:blipFill>
          <a:blip r:embed="rId6">
            <a:alphaModFix/>
          </a:blip>
          <a:stretch>
            <a:fillRect/>
          </a:stretch>
        </p:blipFill>
        <p:spPr>
          <a:xfrm>
            <a:off x="1944100" y="3244150"/>
            <a:ext cx="7199900" cy="11192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Common Selenium Commands</a:t>
            </a:r>
          </a:p>
        </p:txBody>
      </p:sp>
      <p:graphicFrame>
        <p:nvGraphicFramePr>
          <p:cNvPr id="97" name="Shape 97"/>
          <p:cNvGraphicFramePr/>
          <p:nvPr/>
        </p:nvGraphicFramePr>
        <p:xfrm>
          <a:off x="952500" y="1200150"/>
          <a:ext cx="3000000" cy="3000000"/>
        </p:xfrm>
        <a:graphic>
          <a:graphicData uri="http://schemas.openxmlformats.org/drawingml/2006/table">
            <a:tbl>
              <a:tblPr>
                <a:noFill/>
                <a:tableStyleId>{744CE93D-FAE1-4930-ACC3-459356399904}</a:tableStyleId>
              </a:tblPr>
              <a:tblGrid>
                <a:gridCol w="3619500"/>
                <a:gridCol w="3619500"/>
              </a:tblGrid>
              <a:tr h="381000">
                <a:tc>
                  <a:txBody>
                    <a:bodyPr>
                      <a:noAutofit/>
                    </a:bodyPr>
                    <a:lstStyle/>
                    <a:p>
                      <a:pPr>
                        <a:spcBef>
                          <a:spcPts val="0"/>
                        </a:spcBef>
                        <a:buNone/>
                      </a:pPr>
                      <a:r>
                        <a:rPr lang="en"/>
                        <a:t>open</a:t>
                      </a:r>
                    </a:p>
                  </a:txBody>
                  <a:tcPr marT="91425" marB="91425" marR="91425" marL="91425"/>
                </a:tc>
                <a:tc>
                  <a:txBody>
                    <a:bodyPr>
                      <a:noAutofit/>
                    </a:bodyPr>
                    <a:lstStyle/>
                    <a:p>
                      <a:pPr>
                        <a:spcBef>
                          <a:spcPts val="0"/>
                        </a:spcBef>
                        <a:buNone/>
                      </a:pPr>
                      <a:r>
                        <a:rPr lang="en"/>
                        <a:t>verifyTable</a:t>
                      </a:r>
                    </a:p>
                  </a:txBody>
                  <a:tcPr marT="91425" marB="91425" marR="91425" marL="91425"/>
                </a:tc>
              </a:tr>
              <a:tr h="381000">
                <a:tc>
                  <a:txBody>
                    <a:bodyPr>
                      <a:noAutofit/>
                    </a:bodyPr>
                    <a:lstStyle/>
                    <a:p>
                      <a:pPr>
                        <a:spcBef>
                          <a:spcPts val="0"/>
                        </a:spcBef>
                        <a:buNone/>
                      </a:pPr>
                      <a:r>
                        <a:rPr lang="en"/>
                        <a:t>click/clickAndWait</a:t>
                      </a:r>
                    </a:p>
                  </a:txBody>
                  <a:tcPr marT="91425" marB="91425" marR="91425" marL="91425"/>
                </a:tc>
                <a:tc>
                  <a:txBody>
                    <a:bodyPr>
                      <a:noAutofit/>
                    </a:bodyPr>
                    <a:lstStyle/>
                    <a:p>
                      <a:pPr>
                        <a:spcBef>
                          <a:spcPts val="0"/>
                        </a:spcBef>
                        <a:buNone/>
                      </a:pPr>
                      <a:r>
                        <a:rPr lang="en"/>
                        <a:t>waitForPageToLoad</a:t>
                      </a:r>
                    </a:p>
                  </a:txBody>
                  <a:tcPr marT="91425" marB="91425" marR="91425" marL="91425"/>
                </a:tc>
              </a:tr>
              <a:tr h="381000">
                <a:tc>
                  <a:txBody>
                    <a:bodyPr>
                      <a:noAutofit/>
                    </a:bodyPr>
                    <a:lstStyle/>
                    <a:p>
                      <a:pPr>
                        <a:spcBef>
                          <a:spcPts val="0"/>
                        </a:spcBef>
                        <a:buNone/>
                      </a:pPr>
                      <a:r>
                        <a:rPr lang="en"/>
                        <a:t>verifyTitle/assertTitle</a:t>
                      </a:r>
                    </a:p>
                  </a:txBody>
                  <a:tcPr marT="91425" marB="91425" marR="91425" marL="91425"/>
                </a:tc>
                <a:tc>
                  <a:txBody>
                    <a:bodyPr>
                      <a:noAutofit/>
                    </a:bodyPr>
                    <a:lstStyle/>
                    <a:p>
                      <a:pPr>
                        <a:spcBef>
                          <a:spcPts val="0"/>
                        </a:spcBef>
                        <a:buNone/>
                      </a:pPr>
                      <a:r>
                        <a:rPr lang="en"/>
                        <a:t>waitForPageToLoad</a:t>
                      </a:r>
                    </a:p>
                  </a:txBody>
                  <a:tcPr marT="91425" marB="91425" marR="91425" marL="91425"/>
                </a:tc>
              </a:tr>
            </a:tbl>
          </a:graphicData>
        </a:graphic>
      </p:graphicFrame>
      <p:graphicFrame>
        <p:nvGraphicFramePr>
          <p:cNvPr id="98" name="Shape 98"/>
          <p:cNvGraphicFramePr/>
          <p:nvPr/>
        </p:nvGraphicFramePr>
        <p:xfrm>
          <a:off x="946600" y="2852650"/>
          <a:ext cx="3000000" cy="3000000"/>
        </p:xfrm>
        <a:graphic>
          <a:graphicData uri="http://schemas.openxmlformats.org/drawingml/2006/table">
            <a:tbl>
              <a:tblPr>
                <a:noFill/>
                <a:tableStyleId>{D348EA6F-E2C7-4360-8ECC-DC9863E0E0C5}</a:tableStyleId>
              </a:tblPr>
              <a:tblGrid>
                <a:gridCol w="2413000"/>
                <a:gridCol w="2413000"/>
                <a:gridCol w="2413000"/>
              </a:tblGrid>
              <a:tr h="381000">
                <a:tc>
                  <a:txBody>
                    <a:bodyPr>
                      <a:noAutofit/>
                    </a:bodyPr>
                    <a:lstStyle/>
                    <a:p>
                      <a:pPr lvl="0" rtl="0">
                        <a:spcBef>
                          <a:spcPts val="0"/>
                        </a:spcBef>
                        <a:buNone/>
                      </a:pPr>
                      <a:r>
                        <a:rPr lang="en"/>
                        <a:t>Command</a:t>
                      </a:r>
                    </a:p>
                  </a:txBody>
                  <a:tcPr marT="91425" marB="91425" marR="91425" marL="91425"/>
                </a:tc>
                <a:tc>
                  <a:txBody>
                    <a:bodyPr>
                      <a:noAutofit/>
                    </a:bodyPr>
                    <a:lstStyle/>
                    <a:p>
                      <a:pPr lvl="0" rtl="0">
                        <a:spcBef>
                          <a:spcPts val="0"/>
                        </a:spcBef>
                        <a:buNone/>
                      </a:pPr>
                      <a:r>
                        <a:rPr lang="en"/>
                        <a:t>Target</a:t>
                      </a:r>
                    </a:p>
                  </a:txBody>
                  <a:tcPr marT="91425" marB="91425" marR="91425" marL="91425"/>
                </a:tc>
                <a:tc>
                  <a:txBody>
                    <a:bodyPr>
                      <a:noAutofit/>
                    </a:bodyPr>
                    <a:lstStyle/>
                    <a:p>
                      <a:pPr lvl="0" rtl="0">
                        <a:spcBef>
                          <a:spcPts val="0"/>
                        </a:spcBef>
                        <a:buNone/>
                      </a:pPr>
                      <a:r>
                        <a:rPr lang="en"/>
                        <a:t>Value</a:t>
                      </a:r>
                    </a:p>
                  </a:txBody>
                  <a:tcPr marT="91425" marB="91425" marR="91425" marL="91425"/>
                </a:tc>
              </a:tr>
              <a:tr h="381000">
                <a:tc>
                  <a:txBody>
                    <a:bodyPr>
                      <a:noAutofit/>
                    </a:bodyPr>
                    <a:lstStyle/>
                    <a:p>
                      <a:pPr lvl="0" rtl="0">
                        <a:spcBef>
                          <a:spcPts val="0"/>
                        </a:spcBef>
                        <a:buNone/>
                      </a:pPr>
                      <a:r>
                        <a:rPr lang="en"/>
                        <a:t>verifyText</a:t>
                      </a:r>
                    </a:p>
                  </a:txBody>
                  <a:tcPr marT="91425" marB="91425" marR="91425" marL="91425"/>
                </a:tc>
                <a:tc>
                  <a:txBody>
                    <a:bodyPr>
                      <a:noAutofit/>
                    </a:bodyPr>
                    <a:lstStyle/>
                    <a:p>
                      <a:pPr lvl="0" rtl="0">
                        <a:spcBef>
                          <a:spcPts val="0"/>
                        </a:spcBef>
                        <a:buNone/>
                      </a:pPr>
                      <a:r>
                        <a:rPr lang="en"/>
                        <a:t>//table/tr/td/div/p</a:t>
                      </a:r>
                    </a:p>
                  </a:txBody>
                  <a:tcPr marT="91425" marB="91425" marR="91425" marL="91425"/>
                </a:tc>
                <a:tc>
                  <a:txBody>
                    <a:bodyPr>
                      <a:noAutofit/>
                    </a:bodyPr>
                    <a:lstStyle/>
                    <a:p>
                      <a:pPr lvl="0" rtl="0">
                        <a:spcBef>
                          <a:spcPts val="0"/>
                        </a:spcBef>
                        <a:buNone/>
                      </a:pPr>
                      <a:r>
                        <a:rPr b="1" lang="en" sz="1100">
                          <a:latin typeface="Times New Roman"/>
                          <a:ea typeface="Times New Roman"/>
                          <a:cs typeface="Times New Roman"/>
                          <a:sym typeface="Times New Roman"/>
                        </a:rPr>
                        <a:t>This is my text and it occurs right after the div inside the table</a:t>
                      </a:r>
                    </a:p>
                  </a:txBody>
                  <a:tcPr marT="91425" marB="91425" marR="91425" marL="91425"/>
                </a:tc>
              </a:tr>
              <a:tr h="381000">
                <a:tc>
                  <a:txBody>
                    <a:bodyPr>
                      <a:noAutofit/>
                    </a:bodyPr>
                    <a:lstStyle/>
                    <a:p>
                      <a:pPr lvl="0" rtl="0">
                        <a:spcBef>
                          <a:spcPts val="0"/>
                        </a:spcBef>
                        <a:buNone/>
                      </a:pPr>
                      <a:r>
                        <a:rPr lang="en"/>
                        <a:t>verifyElementPresent</a:t>
                      </a:r>
                    </a:p>
                  </a:txBody>
                  <a:tcPr marT="91425" marB="91425" marR="91425" marL="91425"/>
                </a:tc>
                <a:tc>
                  <a:txBody>
                    <a:bodyPr>
                      <a:noAutofit/>
                    </a:bodyPr>
                    <a:lstStyle/>
                    <a:p>
                      <a:pPr lvl="0" rtl="0">
                        <a:spcBef>
                          <a:spcPts val="0"/>
                        </a:spcBef>
                        <a:buNone/>
                      </a:pPr>
                      <a:r>
                        <a:rPr lang="en"/>
                        <a:t>//div/p/img</a:t>
                      </a:r>
                    </a:p>
                  </a:txBody>
                  <a:tcPr marT="91425" marB="91425" marR="91425" marL="91425"/>
                </a:tc>
                <a:tc>
                  <a:txBody>
                    <a:bodyPr>
                      <a:noAutofit/>
                    </a:bodyPr>
                    <a:lstStyle/>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
                        <a:t>verifyTextPresent</a:t>
                      </a:r>
                    </a:p>
                  </a:txBody>
                  <a:tcPr marT="91425" marB="91425" marR="91425" marL="91425"/>
                </a:tc>
                <a:tc>
                  <a:txBody>
                    <a:bodyPr>
                      <a:noAutofit/>
                    </a:bodyPr>
                    <a:lstStyle/>
                    <a:p>
                      <a:pPr lvl="0" rtl="0">
                        <a:spcBef>
                          <a:spcPts val="0"/>
                        </a:spcBef>
                        <a:buNone/>
                      </a:pPr>
                      <a:r>
                        <a:rPr lang="en"/>
                        <a:t>Marketing Analysis</a:t>
                      </a: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Hierarchical Testing Framework</a:t>
            </a:r>
          </a:p>
        </p:txBody>
      </p:sp>
      <p:pic>
        <p:nvPicPr>
          <p:cNvPr id="104" name="Shape 104"/>
          <p:cNvPicPr preferRelativeResize="0"/>
          <p:nvPr/>
        </p:nvPicPr>
        <p:blipFill rotWithShape="1">
          <a:blip r:embed="rId3">
            <a:alphaModFix/>
          </a:blip>
          <a:srcRect b="-12300" l="-9300" r="9300" t="12300"/>
          <a:stretch/>
        </p:blipFill>
        <p:spPr>
          <a:xfrm>
            <a:off x="-20025" y="1276350"/>
            <a:ext cx="8229598" cy="3725700"/>
          </a:xfrm>
          <a:prstGeom prst="rect">
            <a:avLst/>
          </a:prstGeom>
          <a:noFill/>
          <a:ln>
            <a:noFill/>
          </a:ln>
        </p:spPr>
      </p:pic>
      <p:sp>
        <p:nvSpPr>
          <p:cNvPr id="105" name="Shape 105"/>
          <p:cNvSpPr txBox="1"/>
          <p:nvPr/>
        </p:nvSpPr>
        <p:spPr>
          <a:xfrm>
            <a:off x="7980950" y="1199150"/>
            <a:ext cx="5775299" cy="673800"/>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estern">
  <a:themeElements>
    <a:clrScheme name="Custom 424">
      <a:dk1>
        <a:srgbClr val="B0271C"/>
      </a:dk1>
      <a:lt1>
        <a:srgbClr val="FFE8BB"/>
      </a:lt1>
      <a:dk2>
        <a:srgbClr val="374252"/>
      </a:dk2>
      <a:lt2>
        <a:srgbClr val="A5BDC0"/>
      </a:lt2>
      <a:accent1>
        <a:srgbClr val="C0974D"/>
      </a:accent1>
      <a:accent2>
        <a:srgbClr val="E49C5F"/>
      </a:accent2>
      <a:accent3>
        <a:srgbClr val="5D7372"/>
      </a:accent3>
      <a:accent4>
        <a:srgbClr val="B92C00"/>
      </a:accent4>
      <a:accent5>
        <a:srgbClr val="804000"/>
      </a:accent5>
      <a:accent6>
        <a:srgbClr val="A49D80"/>
      </a:accent6>
      <a:hlink>
        <a:srgbClr val="B0271C"/>
      </a:hlink>
      <a:folHlink>
        <a:srgbClr val="5B5F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