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4" r:id="rId6"/>
    <p:sldId id="262" r:id="rId7"/>
    <p:sldId id="263" r:id="rId8"/>
    <p:sldId id="257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Bank+Market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Bank%2BMarket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AB42-A7CE-457F-A110-2E8956A3BE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Bank Marketing</a:t>
            </a:r>
            <a:br>
              <a:rPr lang="en-US" sz="4000" dirty="0"/>
            </a:br>
            <a:r>
              <a:rPr lang="en-US" sz="3000" dirty="0"/>
              <a:t>Insights and Prototype classification models</a:t>
            </a:r>
            <a:endParaRPr lang="en-ID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9C9C9-808D-48B9-AA8D-6C90E2E543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Listia </a:t>
            </a:r>
            <a:r>
              <a:rPr lang="en-US" dirty="0" err="1"/>
              <a:t>Rini</a:t>
            </a:r>
            <a:endParaRPr lang="en-US" dirty="0"/>
          </a:p>
          <a:p>
            <a:r>
              <a:rPr lang="en-US" sz="2400" dirty="0" err="1"/>
              <a:t>Purwadhika</a:t>
            </a:r>
            <a:r>
              <a:rPr lang="en-US" sz="2400" dirty="0"/>
              <a:t> JCDS-07 Final Project</a:t>
            </a:r>
          </a:p>
          <a:p>
            <a:r>
              <a:rPr lang="en-US" dirty="0"/>
              <a:t>April 2020</a:t>
            </a:r>
            <a:br>
              <a:rPr lang="en-US" dirty="0"/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137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0E5469-9332-4F2B-A66E-218AFD281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502" r="23496" b="21146"/>
          <a:stretch/>
        </p:blipFill>
        <p:spPr>
          <a:xfrm>
            <a:off x="691511" y="2295820"/>
            <a:ext cx="3544915" cy="2452816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35F4DC7-22C3-4ACC-ABE6-95A607359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82663"/>
            <a:ext cx="9601200" cy="1303337"/>
          </a:xfrm>
        </p:spPr>
        <p:txBody>
          <a:bodyPr>
            <a:normAutofit fontScale="90000"/>
          </a:bodyPr>
          <a:lstStyle/>
          <a:p>
            <a:r>
              <a:rPr lang="en-US" dirty="0"/>
              <a:t>Appendices</a:t>
            </a:r>
            <a:br>
              <a:rPr lang="en-US" dirty="0"/>
            </a:br>
            <a:r>
              <a:rPr lang="en-US" dirty="0"/>
              <a:t>v1 oversampled dataset models comparison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27E015-CDAB-41C6-A7DC-1054115622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61" r="15051"/>
          <a:stretch/>
        </p:blipFill>
        <p:spPr>
          <a:xfrm>
            <a:off x="4288261" y="2245033"/>
            <a:ext cx="3755988" cy="26587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CBE0E7-C86F-459D-9D7F-4E98E475AF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812" r="11514"/>
          <a:stretch/>
        </p:blipFill>
        <p:spPr>
          <a:xfrm>
            <a:off x="8044249" y="2264724"/>
            <a:ext cx="3645242" cy="251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85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61D262-886F-45D4-A00B-938C58A91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058" r="32330"/>
          <a:stretch/>
        </p:blipFill>
        <p:spPr>
          <a:xfrm>
            <a:off x="721441" y="2426405"/>
            <a:ext cx="3342823" cy="247799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2BB90C1-FECF-435C-9722-86F134321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82663"/>
            <a:ext cx="9601200" cy="1303337"/>
          </a:xfrm>
        </p:spPr>
        <p:txBody>
          <a:bodyPr>
            <a:normAutofit fontScale="90000"/>
          </a:bodyPr>
          <a:lstStyle/>
          <a:p>
            <a:r>
              <a:rPr lang="en-US" dirty="0"/>
              <a:t>Appendices</a:t>
            </a:r>
            <a:br>
              <a:rPr lang="en-US" dirty="0"/>
            </a:br>
            <a:r>
              <a:rPr lang="en-US" dirty="0"/>
              <a:t>v1 SMOTE dataset models comparison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2FA5AA-EAB5-4488-8B91-6928046450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54" r="27188"/>
          <a:stretch/>
        </p:blipFill>
        <p:spPr>
          <a:xfrm>
            <a:off x="4126494" y="2386782"/>
            <a:ext cx="3509981" cy="26977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804511-A114-49FC-8018-3FD7551FFA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31" r="33764"/>
          <a:stretch/>
        </p:blipFill>
        <p:spPr>
          <a:xfrm>
            <a:off x="7760935" y="2341237"/>
            <a:ext cx="3822500" cy="269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63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866DB1-3D01-4CAD-BF88-65879F1D6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582" r="13431"/>
          <a:stretch/>
        </p:blipFill>
        <p:spPr>
          <a:xfrm>
            <a:off x="1295400" y="2533685"/>
            <a:ext cx="4094976" cy="2838846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DB63F5B-1D20-4F44-8B77-0126EEA39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82663"/>
            <a:ext cx="9601200" cy="1303337"/>
          </a:xfrm>
        </p:spPr>
        <p:txBody>
          <a:bodyPr>
            <a:normAutofit fontScale="90000"/>
          </a:bodyPr>
          <a:lstStyle/>
          <a:p>
            <a:r>
              <a:rPr lang="en-US" dirty="0"/>
              <a:t>Appendices</a:t>
            </a:r>
            <a:br>
              <a:rPr lang="en-US" dirty="0"/>
            </a:br>
            <a:r>
              <a:rPr lang="en-US" dirty="0"/>
              <a:t>v1 tuned </a:t>
            </a:r>
            <a:r>
              <a:rPr lang="en-US" dirty="0" err="1"/>
              <a:t>log_reg</a:t>
            </a:r>
            <a:r>
              <a:rPr lang="en-US" dirty="0"/>
              <a:t> comparison</a:t>
            </a:r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F18DEA-2D46-4116-96DC-633B7754E3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89" r="9197"/>
          <a:stretch/>
        </p:blipFill>
        <p:spPr>
          <a:xfrm>
            <a:off x="6203092" y="2533685"/>
            <a:ext cx="4094976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11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1B2B-8131-4F5A-BA39-DAD6F0B2C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Appendices</a:t>
            </a:r>
            <a:br>
              <a:rPr lang="en-US" dirty="0"/>
            </a:br>
            <a:r>
              <a:rPr lang="en-US" dirty="0"/>
              <a:t>v1 tuned </a:t>
            </a:r>
            <a:r>
              <a:rPr lang="en-US" dirty="0" err="1"/>
              <a:t>xgb</a:t>
            </a:r>
            <a:r>
              <a:rPr lang="en-US" dirty="0"/>
              <a:t> comparison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F81F9-A43D-48B6-A3AC-E1B113ED6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2F9F0-785F-4223-AABA-73714B462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86" r="20626"/>
          <a:stretch/>
        </p:blipFill>
        <p:spPr>
          <a:xfrm>
            <a:off x="1456037" y="2556932"/>
            <a:ext cx="4040659" cy="2905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5D8CC5-C298-438B-9599-8820E802C4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21" r="15066"/>
          <a:stretch/>
        </p:blipFill>
        <p:spPr>
          <a:xfrm>
            <a:off x="6608807" y="2556932"/>
            <a:ext cx="4127156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71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8BC6-2CD8-4889-A295-3D4B3DD82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Appendices</a:t>
            </a:r>
            <a:br>
              <a:rPr lang="en-US" dirty="0"/>
            </a:br>
            <a:r>
              <a:rPr lang="en-US" dirty="0"/>
              <a:t>v1 Dash models comparison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766F1F-04A7-490E-9B76-75C811554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182" t="2619" r="28218" b="64607"/>
          <a:stretch/>
        </p:blipFill>
        <p:spPr>
          <a:xfrm>
            <a:off x="4040659" y="4288254"/>
            <a:ext cx="3452287" cy="1303867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E1C512C-8606-4364-8D44-B2FADC500D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82" t="36758" r="28218" b="33820"/>
          <a:stretch/>
        </p:blipFill>
        <p:spPr>
          <a:xfrm>
            <a:off x="1129329" y="2635194"/>
            <a:ext cx="3845579" cy="1303866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CF39428-A3BD-46C1-97A8-B99A243377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82" t="68415" r="28218"/>
          <a:stretch/>
        </p:blipFill>
        <p:spPr>
          <a:xfrm>
            <a:off x="6801850" y="2635193"/>
            <a:ext cx="3582177" cy="130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9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9B4C-3E44-47DD-8CDA-AD34C906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78B89-54D1-4E51-AD12-E8320698F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Portuguese Bank Marketing Data Set obtained from University of California, Irvine (UCI) Machine Learning Repository (</a:t>
            </a:r>
            <a:r>
              <a:rPr lang="en-US" u="sng" dirty="0">
                <a:hlinkClick r:id="rId2"/>
              </a:rPr>
              <a:t>https://archive.ics.uci.edu/ml/datasets/Bank+Marketing</a:t>
            </a:r>
            <a:r>
              <a:rPr lang="en-US" dirty="0"/>
              <a:t>) [Moro et al., 2014]. </a:t>
            </a:r>
          </a:p>
          <a:p>
            <a:r>
              <a:rPr lang="en-US" dirty="0"/>
              <a:t>The data was collected from a direct marketing campaign conducted by Portuguese banking institution to offer term deposits. The data collection was made by phone calls to potential customer from May 2008 to November 2010.</a:t>
            </a:r>
          </a:p>
          <a:p>
            <a:r>
              <a:rPr lang="en-US" dirty="0"/>
              <a:t>There are 41,188 total observations (89% negative, 11% positive)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3829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3B416-B004-4B6C-802D-F28B748C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and Features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C2658-F6D7-42A7-9E2D-FDAC83019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variable, divided into 2: Target Yes and Target No</a:t>
            </a:r>
          </a:p>
          <a:p>
            <a:r>
              <a:rPr lang="en-US" dirty="0"/>
              <a:t>Total of 20 features, divided into 4 categories:</a:t>
            </a:r>
          </a:p>
          <a:p>
            <a:pPr lvl="1"/>
            <a:r>
              <a:rPr lang="en-ID" dirty="0"/>
              <a:t>7 Bank client data (socio-demographic </a:t>
            </a:r>
            <a:r>
              <a:rPr lang="en-ID" dirty="0" err="1"/>
              <a:t>e.g</a:t>
            </a:r>
            <a:r>
              <a:rPr lang="en-ID" dirty="0"/>
              <a:t> age, job, and education, etc)</a:t>
            </a:r>
          </a:p>
          <a:p>
            <a:pPr lvl="1"/>
            <a:r>
              <a:rPr lang="en-ID" dirty="0"/>
              <a:t>4 Contact made during this campaign (</a:t>
            </a:r>
            <a:r>
              <a:rPr lang="en-ID" dirty="0" err="1"/>
              <a:t>e.g</a:t>
            </a:r>
            <a:r>
              <a:rPr lang="en-ID" dirty="0"/>
              <a:t> month, day of week, etc)</a:t>
            </a:r>
          </a:p>
          <a:p>
            <a:pPr lvl="1"/>
            <a:r>
              <a:rPr lang="en-ID" dirty="0"/>
              <a:t>5 Social and  economic context ( </a:t>
            </a:r>
            <a:r>
              <a:rPr lang="en-ID" dirty="0" err="1"/>
              <a:t>e.g</a:t>
            </a:r>
            <a:r>
              <a:rPr lang="en-ID" dirty="0"/>
              <a:t> euribor3m, consumer index, etc)</a:t>
            </a:r>
          </a:p>
          <a:p>
            <a:pPr lvl="1"/>
            <a:r>
              <a:rPr lang="en-ID" dirty="0"/>
              <a:t>4 Other attributes (</a:t>
            </a:r>
            <a:r>
              <a:rPr lang="en-ID" dirty="0" err="1"/>
              <a:t>e.g</a:t>
            </a:r>
            <a:r>
              <a:rPr lang="en-ID" dirty="0"/>
              <a:t> contact made during previous campaign)</a:t>
            </a:r>
          </a:p>
        </p:txBody>
      </p:sp>
    </p:spTree>
    <p:extLst>
      <p:ext uri="{BB962C8B-B14F-4D97-AF65-F5344CB8AC3E}">
        <p14:creationId xmlns:p14="http://schemas.microsoft.com/office/powerpoint/2010/main" val="18237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37C1-7F29-479D-8B3E-E4EEE078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7742F-1293-447B-B2C7-9D73EAEBD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Gain insight of bank customers: </a:t>
            </a:r>
          </a:p>
          <a:p>
            <a:pPr lvl="1"/>
            <a:r>
              <a:rPr lang="en-US" dirty="0"/>
              <a:t>Helping bank, such as advising:</a:t>
            </a:r>
          </a:p>
          <a:p>
            <a:pPr lvl="2"/>
            <a:r>
              <a:rPr lang="en-US" dirty="0"/>
              <a:t>Who are more likely to accept the marketing offer ?</a:t>
            </a:r>
          </a:p>
          <a:p>
            <a:pPr lvl="2"/>
            <a:r>
              <a:rPr lang="en-US" dirty="0"/>
              <a:t>When is the best time to do the calling during campaign ?,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Using machine learning to possibly help identifying positive customers</a:t>
            </a:r>
          </a:p>
          <a:p>
            <a:pPr lvl="1"/>
            <a:r>
              <a:rPr lang="en-US" dirty="0"/>
              <a:t>Training models for classification case (using significant features)</a:t>
            </a:r>
          </a:p>
          <a:p>
            <a:pPr lvl="1"/>
            <a:r>
              <a:rPr lang="en-US" dirty="0"/>
              <a:t>Helping bank, such as to determine whether this customer is worth pursuing</a:t>
            </a:r>
          </a:p>
          <a:p>
            <a:pPr lvl="1"/>
            <a:endParaRPr lang="en-ID" dirty="0"/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076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B8B7E-BF19-400F-8D25-D69792AA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Preparations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B8FF8-F164-4876-8BB5-2827BA39C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Bank Marketing</a:t>
            </a:r>
          </a:p>
          <a:p>
            <a:pPr lvl="1"/>
            <a:r>
              <a:rPr lang="en-US" dirty="0"/>
              <a:t>Dropping some features based on the correlation to the target or other features</a:t>
            </a:r>
          </a:p>
          <a:p>
            <a:pPr lvl="1"/>
            <a:r>
              <a:rPr lang="en-US" dirty="0"/>
              <a:t>Picking only significant features (after dummies) with statistical measures</a:t>
            </a:r>
          </a:p>
          <a:p>
            <a:pPr lvl="1"/>
            <a:r>
              <a:rPr lang="en-US" dirty="0"/>
              <a:t>Focus is in aggressive strategy (getting more True Positives / acquiring customers)</a:t>
            </a:r>
          </a:p>
        </p:txBody>
      </p:sp>
    </p:spTree>
    <p:extLst>
      <p:ext uri="{BB962C8B-B14F-4D97-AF65-F5344CB8AC3E}">
        <p14:creationId xmlns:p14="http://schemas.microsoft.com/office/powerpoint/2010/main" val="192454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7C96-AE7A-40D3-954C-426BB814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and Dash Sessions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51D43-8DEC-444B-9D97-2B4FDB8EB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Exploratory Data Analysis</a:t>
            </a:r>
            <a:endParaRPr lang="en-US" b="1" dirty="0"/>
          </a:p>
          <a:p>
            <a:r>
              <a:rPr lang="en-US" dirty="0"/>
              <a:t>Dataset preparation – shortlisting features</a:t>
            </a:r>
          </a:p>
          <a:p>
            <a:r>
              <a:rPr lang="en-US" dirty="0"/>
              <a:t>Supervised 1 – Initial models comparison (</a:t>
            </a:r>
            <a:r>
              <a:rPr lang="en-US" dirty="0" err="1"/>
              <a:t>log_reg</a:t>
            </a:r>
            <a:r>
              <a:rPr lang="en-US" dirty="0"/>
              <a:t>, </a:t>
            </a:r>
            <a:r>
              <a:rPr lang="en-US" dirty="0" err="1"/>
              <a:t>xgb</a:t>
            </a:r>
            <a:r>
              <a:rPr lang="en-US" dirty="0"/>
              <a:t>, </a:t>
            </a:r>
            <a:r>
              <a:rPr lang="en-US" dirty="0" err="1"/>
              <a:t>rfc</a:t>
            </a:r>
            <a:r>
              <a:rPr lang="en-US" dirty="0"/>
              <a:t>)</a:t>
            </a:r>
          </a:p>
          <a:p>
            <a:r>
              <a:rPr lang="en-US" dirty="0"/>
              <a:t>Supervised 2 – Hyperparameter tuning (</a:t>
            </a:r>
            <a:r>
              <a:rPr lang="en-US" dirty="0" err="1"/>
              <a:t>log_reg</a:t>
            </a:r>
            <a:r>
              <a:rPr lang="en-US" dirty="0"/>
              <a:t>, </a:t>
            </a:r>
            <a:r>
              <a:rPr lang="en-US" dirty="0" err="1"/>
              <a:t>xgb</a:t>
            </a:r>
            <a:r>
              <a:rPr lang="en-US" dirty="0"/>
              <a:t>)</a:t>
            </a:r>
          </a:p>
          <a:p>
            <a:r>
              <a:rPr lang="en-US" dirty="0"/>
              <a:t>Supervised 3 – Trials to improve the model (</a:t>
            </a:r>
            <a:r>
              <a:rPr lang="en-US" dirty="0" err="1"/>
              <a:t>log_reg</a:t>
            </a:r>
            <a:r>
              <a:rPr lang="en-US" dirty="0"/>
              <a:t>)</a:t>
            </a:r>
          </a:p>
          <a:p>
            <a:r>
              <a:rPr lang="en-ID" dirty="0"/>
              <a:t>Model deployment </a:t>
            </a:r>
          </a:p>
          <a:p>
            <a:r>
              <a:rPr lang="en-ID" dirty="0"/>
              <a:t>Dash session  </a:t>
            </a:r>
          </a:p>
        </p:txBody>
      </p:sp>
    </p:spTree>
    <p:extLst>
      <p:ext uri="{BB962C8B-B14F-4D97-AF65-F5344CB8AC3E}">
        <p14:creationId xmlns:p14="http://schemas.microsoft.com/office/powerpoint/2010/main" val="377909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0F64-973D-4649-B86F-DC327B124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to consider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ED5BC-C6B7-40C3-80DB-B65B67FBD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More due diligence</a:t>
            </a:r>
          </a:p>
          <a:p>
            <a:r>
              <a:rPr lang="en-US" dirty="0"/>
              <a:t>Modify the dataset (</a:t>
            </a:r>
            <a:r>
              <a:rPr lang="en-US" dirty="0" err="1"/>
              <a:t>e.g</a:t>
            </a:r>
            <a:r>
              <a:rPr lang="en-US" dirty="0"/>
              <a:t> binning numerical features)</a:t>
            </a:r>
          </a:p>
          <a:p>
            <a:r>
              <a:rPr lang="en-US" dirty="0"/>
              <a:t>Checking other models (</a:t>
            </a:r>
            <a:r>
              <a:rPr lang="en-US" dirty="0" err="1"/>
              <a:t>e.g</a:t>
            </a:r>
            <a:r>
              <a:rPr lang="en-US" dirty="0"/>
              <a:t> AdaBoost, RFC, Decision Tree) </a:t>
            </a:r>
          </a:p>
          <a:p>
            <a:r>
              <a:rPr lang="en-US" dirty="0"/>
              <a:t>Using </a:t>
            </a:r>
            <a:r>
              <a:rPr lang="en-US" dirty="0" err="1"/>
              <a:t>GridSearchCV</a:t>
            </a:r>
            <a:r>
              <a:rPr lang="en-US" dirty="0"/>
              <a:t>  and include other hyperparameters to better tune the models</a:t>
            </a:r>
          </a:p>
          <a:p>
            <a:r>
              <a:rPr lang="en-US" dirty="0"/>
              <a:t>Feature engineering</a:t>
            </a:r>
          </a:p>
          <a:p>
            <a:r>
              <a:rPr lang="en-US" dirty="0"/>
              <a:t>Training the models using different processed datasets</a:t>
            </a:r>
          </a:p>
          <a:p>
            <a:pPr lvl="1"/>
            <a:r>
              <a:rPr lang="en-US" dirty="0"/>
              <a:t>SMOTE oversampling </a:t>
            </a:r>
          </a:p>
          <a:p>
            <a:pPr lvl="1"/>
            <a:r>
              <a:rPr lang="en-US" dirty="0"/>
              <a:t>Oversampling method  with different ratio</a:t>
            </a:r>
          </a:p>
          <a:p>
            <a:r>
              <a:rPr lang="en-US" dirty="0"/>
              <a:t>Using other pre-processing methods: 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 Logarithmic scaling, </a:t>
            </a:r>
            <a:r>
              <a:rPr lang="en-US" dirty="0" err="1"/>
              <a:t>MinMaxScaler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Dimension reduction (PCA)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2090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B1938-8813-42B9-8EF6-AC0A18BE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C84F-B12A-4778-940C-C412BF65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was taken from: </a:t>
            </a:r>
            <a:r>
              <a:rPr lang="en-ID" dirty="0">
                <a:hlinkClick r:id="rId2"/>
              </a:rPr>
              <a:t>https://archive.ics.uci.edu/ml/datasets/Bank%2BMarketing</a:t>
            </a:r>
            <a:r>
              <a:rPr lang="en-ID" dirty="0"/>
              <a:t> : bank-additional-full.csv</a:t>
            </a:r>
          </a:p>
          <a:p>
            <a:r>
              <a:rPr lang="en-US" dirty="0"/>
              <a:t>S. Moro, P. Cortez and P. Rita. A Data-Driven Approach to Predict the Success of Bank Telemarketing. Decision Support Systems, Elsevier, 62:22-31, June 2014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0345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BE5C-DF1C-4B49-9BC1-3874AFF07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Appendices</a:t>
            </a:r>
            <a:br>
              <a:rPr lang="en-US" dirty="0"/>
            </a:br>
            <a:r>
              <a:rPr lang="en-US" dirty="0"/>
              <a:t>v1 original dataset models comparison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793EB4-F7AF-483A-83C3-F041794F2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761"/>
          <a:stretch/>
        </p:blipFill>
        <p:spPr>
          <a:xfrm>
            <a:off x="753947" y="2383529"/>
            <a:ext cx="3249520" cy="22957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C6283A-CFEF-4942-8366-D3F9653F14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037"/>
          <a:stretch/>
        </p:blipFill>
        <p:spPr>
          <a:xfrm>
            <a:off x="4043911" y="2409659"/>
            <a:ext cx="3513420" cy="23879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D7E679-B104-47A9-98AD-2AB702C40B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232"/>
          <a:stretch/>
        </p:blipFill>
        <p:spPr>
          <a:xfrm>
            <a:off x="7606756" y="2409659"/>
            <a:ext cx="3831297" cy="226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77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1015</TotalTime>
  <Words>505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Garamond</vt:lpstr>
      <vt:lpstr>Organic</vt:lpstr>
      <vt:lpstr>Bank Marketing Insights and Prototype classification models</vt:lpstr>
      <vt:lpstr>Context</vt:lpstr>
      <vt:lpstr>Output and Features</vt:lpstr>
      <vt:lpstr>Objectives</vt:lpstr>
      <vt:lpstr>Dataset Preparations</vt:lpstr>
      <vt:lpstr>Jupyter and Dash Sessions</vt:lpstr>
      <vt:lpstr>Suggestions to consider</vt:lpstr>
      <vt:lpstr>Acknowledgement</vt:lpstr>
      <vt:lpstr>Appendices v1 original dataset models comparison</vt:lpstr>
      <vt:lpstr>Appendices v1 oversampled dataset models comparison</vt:lpstr>
      <vt:lpstr>Appendices v1 SMOTE dataset models comparison</vt:lpstr>
      <vt:lpstr>Appendices v1 tuned log_reg comparison</vt:lpstr>
      <vt:lpstr>Appendices v1 tuned xgb comparison</vt:lpstr>
      <vt:lpstr>Appendices v1 Dash models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 Insights and Prototype classification models</dc:title>
  <dc:creator>Listia Yan</dc:creator>
  <cp:lastModifiedBy>Listia Yan</cp:lastModifiedBy>
  <cp:revision>28</cp:revision>
  <dcterms:created xsi:type="dcterms:W3CDTF">2020-03-31T09:43:28Z</dcterms:created>
  <dcterms:modified xsi:type="dcterms:W3CDTF">2020-04-14T09:09:04Z</dcterms:modified>
</cp:coreProperties>
</file>