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679" r:id="rId5"/>
    <p:sldMasterId id="2147484665" r:id="rId6"/>
  </p:sldMasterIdLst>
  <p:notesMasterIdLst>
    <p:notesMasterId r:id="rId16"/>
  </p:notesMasterIdLst>
  <p:handoutMasterIdLst>
    <p:handoutMasterId r:id="rId17"/>
  </p:handoutMasterIdLst>
  <p:sldIdLst>
    <p:sldId id="566" r:id="rId7"/>
    <p:sldId id="569" r:id="rId8"/>
    <p:sldId id="567" r:id="rId9"/>
    <p:sldId id="577" r:id="rId10"/>
    <p:sldId id="556" r:id="rId11"/>
    <p:sldId id="568" r:id="rId12"/>
    <p:sldId id="563" r:id="rId13"/>
    <p:sldId id="564" r:id="rId14"/>
    <p:sldId id="576" r:id="rId15"/>
  </p:sldIdLst>
  <p:sldSz cx="10369550" cy="7251700"/>
  <p:notesSz cx="6797675" cy="9928225"/>
  <p:custDataLst>
    <p:tags r:id="rId18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126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251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377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502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5628" algn="l" defTabSz="914251" rtl="0" eaLnBrk="1" latinLnBrk="0" hangingPunct="1"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2754" algn="l" defTabSz="914251" rtl="0" eaLnBrk="1" latinLnBrk="0" hangingPunct="1"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199879" algn="l" defTabSz="914251" rtl="0" eaLnBrk="1" latinLnBrk="0" hangingPunct="1"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005" algn="l" defTabSz="914251" rtl="0" eaLnBrk="1" latinLnBrk="0" hangingPunct="1"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560" userDrawn="1">
          <p15:clr>
            <a:srgbClr val="A4A3A4"/>
          </p15:clr>
        </p15:guide>
        <p15:guide id="2" orient="horz" pos="197" userDrawn="1">
          <p15:clr>
            <a:srgbClr val="A4A3A4"/>
          </p15:clr>
        </p15:guide>
        <p15:guide id="3" orient="horz" pos="4462" userDrawn="1">
          <p15:clr>
            <a:srgbClr val="A4A3A4"/>
          </p15:clr>
        </p15:guide>
        <p15:guide id="4" orient="horz" pos="1740" userDrawn="1">
          <p15:clr>
            <a:srgbClr val="A4A3A4"/>
          </p15:clr>
        </p15:guide>
        <p15:guide id="5" orient="horz" pos="3690" userDrawn="1">
          <p15:clr>
            <a:srgbClr val="A4A3A4"/>
          </p15:clr>
        </p15:guide>
        <p15:guide id="7" pos="136" userDrawn="1">
          <p15:clr>
            <a:srgbClr val="A4A3A4"/>
          </p15:clr>
        </p15:guide>
        <p15:guide id="8" pos="3266" userDrawn="1">
          <p15:clr>
            <a:srgbClr val="A4A3A4"/>
          </p15:clr>
        </p15:guide>
        <p15:guide id="9" pos="3901" userDrawn="1">
          <p15:clr>
            <a:srgbClr val="A4A3A4"/>
          </p15:clr>
        </p15:guide>
        <p15:guide id="10" pos="6305" userDrawn="1">
          <p15:clr>
            <a:srgbClr val="A4A3A4"/>
          </p15:clr>
        </p15:guide>
        <p15:guide id="11" pos="5126" userDrawn="1">
          <p15:clr>
            <a:srgbClr val="A4A3A4"/>
          </p15:clr>
        </p15:guide>
        <p15:guide id="12" pos="12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barnes@hsbc.com" initials="s" lastIdx="10" clrIdx="0">
    <p:extLst>
      <p:ext uri="{19B8F6BF-5375-455C-9EA6-DF929625EA0E}">
        <p15:presenceInfo xmlns:p15="http://schemas.microsoft.com/office/powerpoint/2012/main" userId="simonbarnes@hsbc.com" providerId="None"/>
      </p:ext>
    </p:extLst>
  </p:cmAuthor>
  <p:cmAuthor id="2" name="anjali.jain@hsbc.com" initials="AJ" lastIdx="6" clrIdx="1">
    <p:extLst>
      <p:ext uri="{19B8F6BF-5375-455C-9EA6-DF929625EA0E}">
        <p15:presenceInfo xmlns:p15="http://schemas.microsoft.com/office/powerpoint/2012/main" userId="anjali.jain@hsbc.com" providerId="None"/>
      </p:ext>
    </p:extLst>
  </p:cmAuthor>
  <p:cmAuthor id="3" name="kaiwan.turel@hsbc.com.hk" initials="k" lastIdx="1" clrIdx="2">
    <p:extLst>
      <p:ext uri="{19B8F6BF-5375-455C-9EA6-DF929625EA0E}">
        <p15:presenceInfo xmlns:p15="http://schemas.microsoft.com/office/powerpoint/2012/main" userId="kaiwan.turel@hsbc.com.h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094"/>
    <a:srgbClr val="4E48C7"/>
    <a:srgbClr val="F2F2F2"/>
    <a:srgbClr val="FFFFFF"/>
    <a:srgbClr val="C0C0C0"/>
    <a:srgbClr val="FF7C80"/>
    <a:srgbClr val="D2E5DE"/>
    <a:srgbClr val="B4D789"/>
    <a:srgbClr val="FFDFA4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37" autoAdjust="0"/>
    <p:restoredTop sz="96395" autoAdjust="0"/>
  </p:normalViewPr>
  <p:slideViewPr>
    <p:cSldViewPr snapToObjects="1">
      <p:cViewPr varScale="1">
        <p:scale>
          <a:sx n="152" d="100"/>
          <a:sy n="152" d="100"/>
        </p:scale>
        <p:origin x="1696" y="176"/>
      </p:cViewPr>
      <p:guideLst>
        <p:guide orient="horz" pos="560"/>
        <p:guide orient="horz" pos="197"/>
        <p:guide orient="horz" pos="4462"/>
        <p:guide orient="horz" pos="1740"/>
        <p:guide orient="horz" pos="3690"/>
        <p:guide pos="136"/>
        <p:guide pos="3266"/>
        <p:guide pos="3901"/>
        <p:guide pos="6305"/>
        <p:guide pos="5126"/>
        <p:guide pos="12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2958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663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6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46" tIns="0" rIns="19446" bIns="0" numCol="1" anchor="t" anchorCtr="0" compatLnSpc="1">
            <a:prstTxWarp prst="textNoShape">
              <a:avLst/>
            </a:prstTxWarp>
          </a:bodyPr>
          <a:lstStyle>
            <a:lvl1pPr algn="l" defTabSz="933444" eaLnBrk="0" hangingPunct="0">
              <a:spcBef>
                <a:spcPct val="0"/>
              </a:spcBef>
              <a:defRPr sz="10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075" y="0"/>
            <a:ext cx="29446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46" tIns="0" rIns="19446" bIns="0" numCol="1" anchor="t" anchorCtr="0" compatLnSpc="1">
            <a:prstTxWarp prst="textNoShape">
              <a:avLst/>
            </a:prstTxWarp>
          </a:bodyPr>
          <a:lstStyle>
            <a:lvl1pPr algn="r" defTabSz="933444" eaLnBrk="0" hangingPunct="0">
              <a:spcBef>
                <a:spcPct val="0"/>
              </a:spcBef>
              <a:defRPr sz="10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6125" y="750888"/>
            <a:ext cx="5305425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887" y="4714317"/>
            <a:ext cx="4983903" cy="446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87" tIns="46993" rIns="93987" bIns="469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14"/>
            <a:ext cx="29446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46" tIns="0" rIns="19446" bIns="0" numCol="1" anchor="b" anchorCtr="0" compatLnSpc="1">
            <a:prstTxWarp prst="textNoShape">
              <a:avLst/>
            </a:prstTxWarp>
          </a:bodyPr>
          <a:lstStyle>
            <a:lvl1pPr algn="l" defTabSz="933444" eaLnBrk="0" hangingPunct="0">
              <a:spcBef>
                <a:spcPct val="0"/>
              </a:spcBef>
              <a:defRPr sz="10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075" y="9431814"/>
            <a:ext cx="29446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46" tIns="0" rIns="19446" bIns="0" numCol="1" anchor="b" anchorCtr="0" compatLnSpc="1">
            <a:prstTxWarp prst="textNoShape">
              <a:avLst/>
            </a:prstTxWarp>
          </a:bodyPr>
          <a:lstStyle>
            <a:lvl1pPr algn="r" defTabSz="933261" eaLnBrk="0" hangingPunct="0">
              <a:defRPr sz="1000" b="0" i="1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F6AA542-1BEB-429B-B120-4C7A998E88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38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1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25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5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5628" algn="l" defTabSz="9142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54" algn="l" defTabSz="9142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79" algn="l" defTabSz="9142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05" algn="l" defTabSz="9142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3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7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02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1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41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96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7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282436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Univers Next for HSBC Light" panose="020B0403030202020203" pitchFamily="34" charset="0"/>
              </a:defRPr>
            </a:lvl1pPr>
            <a:lvl2pPr>
              <a:defRPr>
                <a:latin typeface="Univers Next for HSBC Light" panose="020B0403030202020203" pitchFamily="34" charset="0"/>
              </a:defRPr>
            </a:lvl2pPr>
            <a:lvl3pPr>
              <a:defRPr>
                <a:latin typeface="Univers Next for HSBC Light" panose="020B0403030202020203" pitchFamily="34" charset="0"/>
              </a:defRPr>
            </a:lvl3pPr>
            <a:lvl4pPr>
              <a:defRPr>
                <a:latin typeface="Univers Next for HSBC Light" panose="020B0403030202020203" pitchFamily="34" charset="0"/>
              </a:defRPr>
            </a:lvl4pPr>
            <a:lvl5pPr>
              <a:defRPr>
                <a:latin typeface="Univers Next for HSBC Light" panose="020B0403030202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25801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6"/>
            <a:ext cx="95408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0981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 userDrawn="1"/>
        </p:nvSpPr>
        <p:spPr bwMode="auto">
          <a:xfrm>
            <a:off x="5048250" y="6667500"/>
            <a:ext cx="257175" cy="2381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3652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693"/>
            <a:ext cx="10369550" cy="7246008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Co-branding logo" hidden="1"/>
          <p:cNvGrpSpPr/>
          <p:nvPr userDrawn="1"/>
        </p:nvGrpSpPr>
        <p:grpSpPr>
          <a:xfrm>
            <a:off x="2145470" y="6265712"/>
            <a:ext cx="1071243" cy="738413"/>
            <a:chOff x="2117251" y="6274418"/>
            <a:chExt cx="1071243" cy="738413"/>
          </a:xfrm>
        </p:grpSpPr>
        <p:cxnSp>
          <p:nvCxnSpPr>
            <p:cNvPr id="15" name="Straight Connector 14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2" name="HSBC Masterbrand RGBW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5410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7455" cy="7244969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Co-branding logo" hidden="1"/>
          <p:cNvGrpSpPr/>
          <p:nvPr userDrawn="1"/>
        </p:nvGrpSpPr>
        <p:grpSpPr>
          <a:xfrm>
            <a:off x="2145470" y="6265712"/>
            <a:ext cx="1071243" cy="738413"/>
            <a:chOff x="2117251" y="6274418"/>
            <a:chExt cx="1071243" cy="738413"/>
          </a:xfrm>
        </p:grpSpPr>
        <p:cxnSp>
          <p:nvCxnSpPr>
            <p:cNvPr id="15" name="Straight Connector 14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94269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Co-branding logo" hidden="1"/>
          <p:cNvGrpSpPr/>
          <p:nvPr userDrawn="1"/>
        </p:nvGrpSpPr>
        <p:grpSpPr>
          <a:xfrm>
            <a:off x="2145470" y="6265712"/>
            <a:ext cx="1071243" cy="738413"/>
            <a:chOff x="2117251" y="6274418"/>
            <a:chExt cx="1071243" cy="738413"/>
          </a:xfrm>
        </p:grpSpPr>
        <p:cxnSp>
          <p:nvCxnSpPr>
            <p:cNvPr id="15" name="Straight Connector 14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2" name="HSBC Masterbrand RGBW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" y="0"/>
            <a:ext cx="10894572" cy="72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2307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6544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chemeClr val="bg1"/>
                </a:solidFill>
                <a:latin typeface="Univers Next for HSBC Light" panose="020B0403030202020203" pitchFamily="34" charset="0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495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rgbClr val="FFFFFF"/>
                </a:solidFill>
                <a:latin typeface="Univers Next for HSBC Light" panose="020B0403030202020203" pitchFamily="34" charset="0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0797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13" name="HSBC Masterbrand RGBB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9903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15" name="HSBC Masterbrand RGBW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B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798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  <p:sp>
        <p:nvSpPr>
          <p:cNvPr id="2" name="MSIPCMContentMarking" descr="{&quot;HashCode&quot;:-1643263796,&quot;Placement&quot;:&quot;Footer&quot;,&quot;Top&quot;:550.343,&quot;Left&quot;:756.537964,&quot;SlideWidth&quot;:816,&quot;SlideHeight&quot;:571}"/>
          <p:cNvSpPr txBox="1"/>
          <p:nvPr userDrawn="1"/>
        </p:nvSpPr>
        <p:spPr>
          <a:xfrm>
            <a:off x="9608032" y="6989356"/>
            <a:ext cx="76151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|PUBLIC|</a:t>
            </a:r>
          </a:p>
        </p:txBody>
      </p:sp>
    </p:spTree>
    <p:extLst>
      <p:ext uri="{BB962C8B-B14F-4D97-AF65-F5344CB8AC3E}">
        <p14:creationId xmlns:p14="http://schemas.microsoft.com/office/powerpoint/2010/main" val="32971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9436510" y="7033660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altLang="zh-TW" sz="1000" b="0" i="0" baseline="0" dirty="0">
              <a:solidFill>
                <a:srgbClr val="252525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grpSp>
        <p:nvGrpSpPr>
          <p:cNvPr id="11" name="Background grid" hidden="1"/>
          <p:cNvGrpSpPr/>
          <p:nvPr userDrawn="1"/>
        </p:nvGrpSpPr>
        <p:grpSpPr bwMode="gray">
          <a:xfrm>
            <a:off x="419101" y="439737"/>
            <a:ext cx="9537698" cy="6161088"/>
            <a:chOff x="419101" y="439737"/>
            <a:chExt cx="9537698" cy="6161088"/>
          </a:xfrm>
        </p:grpSpPr>
        <p:sp>
          <p:nvSpPr>
            <p:cNvPr id="12" name="Rectangle 446" hidden="1"/>
            <p:cNvSpPr>
              <a:spLocks noChangeArrowheads="1"/>
            </p:cNvSpPr>
            <p:nvPr/>
          </p:nvSpPr>
          <p:spPr bwMode="gray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  <p:sp>
          <p:nvSpPr>
            <p:cNvPr id="13" name="Rectangle 204" hidden="1"/>
            <p:cNvSpPr>
              <a:spLocks noChangeArrowheads="1"/>
            </p:cNvSpPr>
            <p:nvPr userDrawn="1"/>
          </p:nvSpPr>
          <p:spPr bwMode="gray">
            <a:xfrm>
              <a:off x="419101" y="1333501"/>
              <a:ext cx="4673509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206" hidden="1"/>
            <p:cNvSpPr>
              <a:spLocks noChangeArrowheads="1"/>
            </p:cNvSpPr>
            <p:nvPr userDrawn="1"/>
          </p:nvSpPr>
          <p:spPr bwMode="gray">
            <a:xfrm>
              <a:off x="419101" y="4059936"/>
              <a:ext cx="4673509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223" hidden="1"/>
            <p:cNvSpPr>
              <a:spLocks noChangeArrowheads="1"/>
            </p:cNvSpPr>
            <p:nvPr userDrawn="1"/>
          </p:nvSpPr>
          <p:spPr bwMode="gray">
            <a:xfrm>
              <a:off x="5280548" y="1333501"/>
              <a:ext cx="4671361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224" hidden="1"/>
            <p:cNvSpPr>
              <a:spLocks noChangeArrowheads="1"/>
            </p:cNvSpPr>
            <p:nvPr userDrawn="1"/>
          </p:nvSpPr>
          <p:spPr bwMode="gray">
            <a:xfrm>
              <a:off x="5280548" y="4059936"/>
              <a:ext cx="4671361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90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720" r:id="rId2"/>
    <p:sldLayoutId id="2147484719" r:id="rId3"/>
    <p:sldLayoutId id="2147484667" r:id="rId4"/>
    <p:sldLayoutId id="2147484668" r:id="rId5"/>
    <p:sldLayoutId id="2147484669" r:id="rId6"/>
    <p:sldLayoutId id="2147484670" r:id="rId7"/>
    <p:sldLayoutId id="2147484671" r:id="rId8"/>
    <p:sldLayoutId id="2147484672" r:id="rId9"/>
    <p:sldLayoutId id="2147484674" r:id="rId10"/>
    <p:sldLayoutId id="2147484673" r:id="rId11"/>
  </p:sldLayoutIdLst>
  <p:hf sldNum="0" hdr="0" dt="0"/>
  <p:txStyles>
    <p:titleStyle>
      <a:lvl1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Univers Next for HSBC Light" panose="020B0403030202020203" pitchFamily="34" charset="0"/>
          <a:ea typeface="SimHei"/>
          <a:cs typeface="+mj-cs"/>
        </a:defRPr>
      </a:lvl1pPr>
      <a:lvl2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01700" rtl="0" eaLnBrk="0" fontAlgn="base" hangingPunct="0">
        <a:spcBef>
          <a:spcPts val="200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u"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1963" indent="-233363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"/>
        <a:defRPr lang="en-GB" altLang="zh-TW" sz="1200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4213" indent="-22225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1000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30188" algn="l" defTabSz="1165225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18"/>
            <a:ext cx="10369551" cy="522978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4634" y="6048566"/>
            <a:ext cx="2520280" cy="27699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buClrTx/>
            </a:pPr>
            <a:r>
              <a:rPr lang="en-US" altLang="zh-TW" sz="2200" b="1" dirty="0">
                <a:solidFill>
                  <a:srgbClr val="00B050"/>
                </a:solidFill>
                <a:latin typeface="Bahnschrift Light" panose="020B0502040204020203" pitchFamily="34" charset="0"/>
              </a:rPr>
              <a:t>Prepared by: Li Sun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2"/>
          </p:nvPr>
        </p:nvSpPr>
        <p:spPr>
          <a:xfrm>
            <a:off x="288231" y="212971"/>
            <a:ext cx="9534525" cy="52943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 Project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Nov 2021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41155" y="2418949"/>
            <a:ext cx="5135908" cy="686601"/>
          </a:xfrm>
          <a:prstGeom prst="rect">
            <a:avLst/>
          </a:prstGeom>
        </p:spPr>
        <p:txBody>
          <a:bodyPr/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228600" indent="-22860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461963" indent="-2333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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4213" indent="-2222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10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30188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9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sz="30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Lee’s Pizza - NYC Market Entry</a:t>
            </a:r>
          </a:p>
          <a:p>
            <a:pPr>
              <a:buClrTx/>
            </a:pPr>
            <a:endParaRPr lang="en-US" sz="3000" b="1" kern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03" y="5770943"/>
            <a:ext cx="851618" cy="926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0" y="5781488"/>
            <a:ext cx="2232447" cy="9050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150" y="103347"/>
            <a:ext cx="1008311" cy="12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48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540444" y="589926"/>
            <a:ext cx="9119970" cy="562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</a:pPr>
            <a:endParaRPr lang="en-PH" sz="20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Motivation - 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Lee’s Pizza is a brick &amp; mortar pizza store that serves pizza late night.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They’ve always been interested in opening a store in Manhattan to cater to the evening &amp; late night nightlife party crowd. 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Lee’s pizza is only interested opening a grab-and-go store (no delivery) in Manhattan Neighborhood but not interested in tourist areas (</a:t>
            </a:r>
            <a:r>
              <a:rPr lang="en-PH" sz="2000" b="0" dirty="0" err="1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e.g</a:t>
            </a: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Times Square)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endParaRPr sz="2000" b="1" dirty="0">
              <a:solidFill>
                <a:schemeClr val="lt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Problem -     </a:t>
            </a:r>
          </a:p>
          <a:p>
            <a:pPr marL="987425" lvl="1" indent="-430213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Lee’s Pizza doesn’t know much about NYC and hires Li Sun to provide answers to the following questions:</a:t>
            </a:r>
          </a:p>
          <a:p>
            <a:pPr marL="2063750" lvl="4" indent="-180975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  <a:tabLst>
                <a:tab pos="2154238" algn="l"/>
              </a:tabLst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What Manhattan neighborhood(s) should Lee’s open to maximize pizza sales?</a:t>
            </a:r>
          </a:p>
          <a:p>
            <a:pPr marL="2063750" lvl="4" indent="-180975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Should they expand beyond their normal hours of operation (8pm-4am)?</a:t>
            </a:r>
          </a:p>
          <a:p>
            <a:pPr marL="2063750" lvl="4" indent="-180975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Due to the impact of </a:t>
            </a:r>
            <a:r>
              <a:rPr lang="en-PH" sz="2000" b="0" dirty="0" err="1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Covid</a:t>
            </a: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Pandemic, should they enter NYC in 2021?</a:t>
            </a:r>
          </a:p>
          <a:p>
            <a:pPr marL="2063750" lvl="4" indent="-180975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endParaRPr sz="20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51515"/>
                </a:solidFill>
                <a:latin typeface="Univers Next for HSBC Light" panose="020B0403030202020203"/>
                <a:sym typeface="Helvetica Neue"/>
              </a:rPr>
              <a:t>Goal – Analyze MTA Data to answer the three questions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  <p:sp>
        <p:nvSpPr>
          <p:cNvPr id="17" name="Title 1"/>
          <p:cNvSpPr txBox="1">
            <a:spLocks/>
          </p:cNvSpPr>
          <p:nvPr/>
        </p:nvSpPr>
        <p:spPr bwMode="gray">
          <a:xfrm>
            <a:off x="540444" y="303220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713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03220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Methodology - </a:t>
            </a:r>
            <a:r>
              <a:rPr lang="en-PH" sz="2000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What Manhattan neighborhood(s) should Lee’s Pizza considering opening?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48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412749" y="807969"/>
            <a:ext cx="9725341" cy="563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Methodology –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Use MTA Subway Turnstile data of subway stations located in each of the target Manhattan neighborhoods to gauge foot traffic of potential pizza buyers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Potential customers are </a:t>
            </a:r>
            <a:r>
              <a:rPr lang="en-PH" sz="1700" u="sng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Nightlife Partiers</a:t>
            </a:r>
            <a:r>
              <a:rPr lang="en-PH" sz="1700" b="0" u="sng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, </a:t>
            </a: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who’s hungry for slices of pizza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5 Target Neighborhoods based on Manhattan Nightlife Establishment Density (e.g. Bars, Clubs, see Appendix)</a:t>
            </a:r>
          </a:p>
          <a:p>
            <a:pPr marL="1371451" lvl="2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East Village &amp; West Village</a:t>
            </a:r>
          </a:p>
          <a:p>
            <a:pPr marL="1371451" lvl="2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Hell’s Kitchen</a:t>
            </a:r>
          </a:p>
          <a:p>
            <a:pPr marL="1371451" lvl="2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Kips Bay &amp; Kips Bay</a:t>
            </a:r>
          </a:p>
          <a:p>
            <a:pPr marL="1371451" lvl="2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Gramercy Park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Compare Foot traffic against # of competitor late night pizza stores in each target neighborhood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Assumptions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Majority of late night traffic of potential late night pizza buyers (</a:t>
            </a:r>
            <a:r>
              <a:rPr lang="en-PH" sz="1700" b="0" dirty="0" err="1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NightLife</a:t>
            </a: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partiers) takes the subway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Majority of nightlife partier party in more than one neighborhood per night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Healthy conversion rate of foot traffic to Pizza sales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Data – </a:t>
            </a: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15 weeks of 2019 MTA Turnstile Data (July 02 – Oct 30, 2019)</a:t>
            </a:r>
            <a:endParaRPr lang="en-US" sz="1700" b="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Metrics –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Total Foot Traffic (Entry + Exit) per target neighborhood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Total Competitors / Target Neighborhood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Foot Traffic / Competitor – desire is highest foot traffic, lowest competitor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042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03220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Methodology - </a:t>
            </a:r>
            <a:r>
              <a:rPr lang="en-PH" sz="2000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Should Lee’s expand beyond their normal hours of operation?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48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360240" y="950270"/>
            <a:ext cx="9593386" cy="224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Methodology –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Use MTA data to conduct a times series of the average Foot Traffic / station in the Targeted Neighborhoods.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Data – </a:t>
            </a: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15 weeks of 2019 MTA Turnstile Data (July 02 – Oct 30, 2019)</a:t>
            </a:r>
            <a:endParaRPr lang="en-US" sz="2000" b="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Metrics –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Foot Traffic / 4 Hour Block of Time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491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12738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Results –</a:t>
            </a:r>
            <a:r>
              <a:rPr lang="en-PH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N</a:t>
            </a:r>
            <a:r>
              <a:rPr lang="en-PH" sz="2200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eighborhood(s) </a:t>
            </a:r>
            <a:endParaRPr lang="en-US" sz="2200" b="1" dirty="0">
              <a:solidFill>
                <a:schemeClr val="bg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48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403753" y="1022174"/>
            <a:ext cx="9361040" cy="296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ct val="80000"/>
            </a:pPr>
            <a:r>
              <a:rPr lang="en-US" sz="22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The </a:t>
            </a:r>
            <a:endParaRPr sz="2200" dirty="0">
              <a:solidFill>
                <a:srgbClr val="FF0000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262BD4E-F4B1-114A-B169-D958E8192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222" y="1537495"/>
            <a:ext cx="7120410" cy="265430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58DA76B-31F2-C749-8872-2315B8606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76406"/>
              </p:ext>
            </p:extLst>
          </p:nvPr>
        </p:nvGraphicFramePr>
        <p:xfrm>
          <a:off x="1467432" y="4716585"/>
          <a:ext cx="7315200" cy="1422400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1186738444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2099224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551409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99661353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Neighborhood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Daily Foot_Traffic (8pm-4am)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Competitors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Foot Traffic / Competitor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62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East Village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1,056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32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Hell's 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740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Lower East Side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1,153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7971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Murray Hill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0194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NoMad / Rose Hill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85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West Village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1,436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1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0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299739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Results</a:t>
            </a:r>
            <a:endParaRPr lang="en-US" sz="2200" b="1" dirty="0">
              <a:solidFill>
                <a:schemeClr val="bg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48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1456756" y="732973"/>
            <a:ext cx="7708249" cy="145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Throughout human history, third party intermediaries (e.g. banks, insurance companies, financial institutions) broker the “trust” between two parties who wants to do business </a:t>
            </a:r>
            <a:r>
              <a:rPr lang="en-US" sz="2000" u="sng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but do not trust each other.</a:t>
            </a:r>
            <a:r>
              <a:rPr lang="en-US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 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</a:pPr>
            <a:endParaRPr lang="en-US" sz="20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459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13174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00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1008311" y="1177578"/>
            <a:ext cx="7996281" cy="537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000" b="1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Appendix</a:t>
            </a:r>
            <a:endParaRPr lang="en-US" sz="40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Helvetica Neue"/>
              <a:buChar char="•"/>
            </a:pPr>
            <a:endParaRPr lang="en-US" sz="1800" b="1" u="sng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4597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12738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Appendix 1 – Manhattan Nightlife Establishment Density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495" y="1036062"/>
            <a:ext cx="4808016" cy="51746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96543" y="6221594"/>
            <a:ext cx="81371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900"/>
              <a:t>https://www1.nyc.gov/assets/mome/pdf/ESI-NYCEDC-Nightlife-Report-2018.pdf</a:t>
            </a:r>
          </a:p>
        </p:txBody>
      </p:sp>
    </p:spTree>
    <p:extLst>
      <p:ext uri="{BB962C8B-B14F-4D97-AF65-F5344CB8AC3E}">
        <p14:creationId xmlns:p14="http://schemas.microsoft.com/office/powerpoint/2010/main" val="3764268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LANGUAGENAME" val="EnglishUK"/>
  <p:tag name="PRESTYPETEMPLATE" val="0"/>
</p:tagLst>
</file>

<file path=ppt/theme/theme1.xml><?xml version="1.0" encoding="utf-8"?>
<a:theme xmlns:a="http://schemas.openxmlformats.org/drawingml/2006/main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2.xml><?xml version="1.0" encoding="utf-8"?>
<a:theme xmlns:a="http://schemas.openxmlformats.org/drawingml/2006/main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A8FE0BF1-81DD-4574-8BC9-42791BA10BB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Univers Next for HSBC Bold"/>
        <a:ea typeface=""/>
        <a:cs typeface=""/>
      </a:majorFont>
      <a:minorFont>
        <a:latin typeface="Univers Next for HSBC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HSBC Team Document" ma:contentTypeID="0x010100528BB31B57C32142822AE3D8EE75529A00F93186ECA8DB91419000FC7B4285339C00DCADEBFE432B5C47B801F512C759F475" ma:contentTypeVersion="3" ma:contentTypeDescription="" ma:contentTypeScope="" ma:versionID="7eb4cb1cfb086350ba882b8268eb2cd1">
  <xsd:schema xmlns:xsd="http://www.w3.org/2001/XMLSchema" xmlns:xs="http://www.w3.org/2001/XMLSchema" xmlns:p="http://schemas.microsoft.com/office/2006/metadata/properties" xmlns:ns2="3dfd6813-1a81-4f69-9ad2-62047c79eece" targetNamespace="http://schemas.microsoft.com/office/2006/metadata/properties" ma:root="true" ma:fieldsID="679645557efc9e6734d530bd8acfe31f" ns2:_="">
    <xsd:import namespace="3dfd6813-1a81-4f69-9ad2-62047c79eece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Record_x0020_Hist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d6813-1a81-4f69-9ad2-62047c79eece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5077abfb-03ae-4094-8707-e1260ebcc5df}" ma:internalName="TaxCatchAll" ma:showField="CatchAllData" ma:web="749a7677-3f7b-4919-9f2a-3e3f9e961b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5077abfb-03ae-4094-8707-e1260ebcc5df}" ma:internalName="TaxCatchAllLabel" ma:readOnly="true" ma:showField="CatchAllDataLabel" ma:web="749a7677-3f7b-4919-9f2a-3e3f9e961b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Record_x0020_History" ma:index="10" nillable="true" ma:displayName="Record History" ma:internalName="Record_x0020_Histor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7deb33d3-af6b-4b11-bf8d-82ee07054623" ContentTypeId="0x010100528BB31B57C32142822AE3D8EE75529A00F93186ECA8DB91419000FC7B4285339C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fd6813-1a81-4f69-9ad2-62047c79eece">
      <Value>4</Value>
    </TaxCatchAll>
    <Record_x0020_History xmlns="3dfd6813-1a81-4f69-9ad2-62047c79eece" xsi:nil="true"/>
  </documentManagement>
</p:properties>
</file>

<file path=customXml/itemProps1.xml><?xml version="1.0" encoding="utf-8"?>
<ds:datastoreItem xmlns:ds="http://schemas.openxmlformats.org/officeDocument/2006/customXml" ds:itemID="{7FA40E81-557E-480F-96D5-8739CA5608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6AC74E-052A-4D24-A163-3DECA5CF6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fd6813-1a81-4f69-9ad2-62047c79e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0ED35B-0506-408C-8CBD-96A6379EDDEF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4981E06B-594A-4A3C-888A-8A798EE4D4BB}">
  <ds:schemaRefs>
    <ds:schemaRef ds:uri="3dfd6813-1a81-4f69-9ad2-62047c79ee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HSBC A4 Landscape 2018</Template>
  <TotalTime>54816</TotalTime>
  <Words>1224</Words>
  <Application>Microsoft Macintosh PowerPoint</Application>
  <PresentationFormat>Custom</PresentationFormat>
  <Paragraphs>133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Bahnschrift Light</vt:lpstr>
      <vt:lpstr>Calibri</vt:lpstr>
      <vt:lpstr>Helvetica Neue</vt:lpstr>
      <vt:lpstr>Helvetica Neue for HSBC Lt</vt:lpstr>
      <vt:lpstr>Segoe UI Light</vt:lpstr>
      <vt:lpstr>Symbol</vt:lpstr>
      <vt:lpstr>Times New Roman</vt:lpstr>
      <vt:lpstr>Univers Next for HSBC Light</vt:lpstr>
      <vt:lpstr>Wingdings</vt:lpstr>
      <vt:lpstr>Wingdings 2</vt:lpstr>
      <vt:lpstr>HSBC A4 Landscape 2018</vt:lpstr>
      <vt:lpstr>Non-Message Driven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CMB SWD Document Management Service</dc:title>
  <dc:creator>asp.cpm@noexternalmail.hsbc.com</dc:creator>
  <cp:keywords>PUBLIC</cp:keywords>
  <dc:description>PUBLIC</dc:description>
  <cp:lastModifiedBy>Microsoft Office User</cp:lastModifiedBy>
  <cp:revision>1446</cp:revision>
  <cp:lastPrinted>2019-02-26T07:29:24Z</cp:lastPrinted>
  <dcterms:created xsi:type="dcterms:W3CDTF">2015-05-05T09:45:39Z</dcterms:created>
  <dcterms:modified xsi:type="dcterms:W3CDTF">2021-11-08T13:47:08Z</dcterms:modified>
  <cp:category>PowerPoint template;version 2.1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SBCBackground">
    <vt:lpwstr>False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ContentTypeId">
    <vt:lpwstr>0x010100528BB31B57C32142822AE3D8EE75529A00F93186ECA8DB91419000FC7B4285339C00DCADEBFE432B5C47B801F512C759F475</vt:lpwstr>
  </property>
  <property fmtid="{D5CDD505-2E9C-101B-9397-08002B2CF9AE}" pid="6" name="MSIP_Label_3486a02c-2dfb-4efe-823f-aa2d1f0e6ab7_Enabled">
    <vt:lpwstr>true</vt:lpwstr>
  </property>
  <property fmtid="{D5CDD505-2E9C-101B-9397-08002B2CF9AE}" pid="7" name="MSIP_Label_3486a02c-2dfb-4efe-823f-aa2d1f0e6ab7_SetDate">
    <vt:lpwstr>2021-04-22T03:01:45Z</vt:lpwstr>
  </property>
  <property fmtid="{D5CDD505-2E9C-101B-9397-08002B2CF9AE}" pid="8" name="MSIP_Label_3486a02c-2dfb-4efe-823f-aa2d1f0e6ab7_Method">
    <vt:lpwstr>Privileged</vt:lpwstr>
  </property>
  <property fmtid="{D5CDD505-2E9C-101B-9397-08002B2CF9AE}" pid="9" name="MSIP_Label_3486a02c-2dfb-4efe-823f-aa2d1f0e6ab7_Name">
    <vt:lpwstr>CLAPUBLIC</vt:lpwstr>
  </property>
  <property fmtid="{D5CDD505-2E9C-101B-9397-08002B2CF9AE}" pid="10" name="MSIP_Label_3486a02c-2dfb-4efe-823f-aa2d1f0e6ab7_SiteId">
    <vt:lpwstr>e0fd434d-ba64-497b-90d2-859c472e1a92</vt:lpwstr>
  </property>
  <property fmtid="{D5CDD505-2E9C-101B-9397-08002B2CF9AE}" pid="11" name="MSIP_Label_3486a02c-2dfb-4efe-823f-aa2d1f0e6ab7_ActionId">
    <vt:lpwstr>f5cac289-0944-4c1d-885b-409ba9701db5</vt:lpwstr>
  </property>
  <property fmtid="{D5CDD505-2E9C-101B-9397-08002B2CF9AE}" pid="12" name="MSIP_Label_3486a02c-2dfb-4efe-823f-aa2d1f0e6ab7_ContentBits">
    <vt:lpwstr>2</vt:lpwstr>
  </property>
  <property fmtid="{D5CDD505-2E9C-101B-9397-08002B2CF9AE}" pid="13" name="Classification">
    <vt:lpwstr>PUBLIC</vt:lpwstr>
  </property>
  <property fmtid="{D5CDD505-2E9C-101B-9397-08002B2CF9AE}" pid="14" name="DocClassification">
    <vt:lpwstr>CLAPUBLIC</vt:lpwstr>
  </property>
</Properties>
</file>