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5" r:id="rId5"/>
    <p:sldId id="309" r:id="rId6"/>
    <p:sldId id="310" r:id="rId7"/>
    <p:sldId id="260" r:id="rId8"/>
    <p:sldId id="267" r:id="rId9"/>
    <p:sldId id="271" r:id="rId10"/>
    <p:sldId id="274" r:id="rId11"/>
    <p:sldId id="280" r:id="rId12"/>
    <p:sldId id="283" r:id="rId13"/>
    <p:sldId id="264" r:id="rId14"/>
    <p:sldId id="268" r:id="rId15"/>
    <p:sldId id="269" r:id="rId16"/>
    <p:sldId id="272" r:id="rId17"/>
    <p:sldId id="282" r:id="rId18"/>
    <p:sldId id="286" r:id="rId19"/>
    <p:sldId id="263" r:id="rId20"/>
    <p:sldId id="266" r:id="rId21"/>
    <p:sldId id="279" r:id="rId22"/>
    <p:sldId id="281" r:id="rId23"/>
    <p:sldId id="261" r:id="rId24"/>
    <p:sldId id="262" r:id="rId25"/>
    <p:sldId id="287" r:id="rId26"/>
    <p:sldId id="276" r:id="rId27"/>
    <p:sldId id="277" r:id="rId28"/>
    <p:sldId id="28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378"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80604020202020204" charset="0"/>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80604020202020204" charset="0"/>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0.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9.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594306" y="3807155"/>
            <a:ext cx="5431809" cy="706755"/>
          </a:xfrm>
          <a:prstGeom prst="rect">
            <a:avLst/>
          </a:prstGeom>
          <a:noFill/>
        </p:spPr>
        <p:txBody>
          <a:bodyPr wrap="square" lIns="89979" rtlCol="0">
            <a:spAutoFit/>
            <a:scene3d>
              <a:camera prst="orthographicFront"/>
              <a:lightRig rig="threePt" dir="t"/>
            </a:scene3d>
            <a:sp3d contourW="12700"/>
          </a:bodyPr>
          <a:lstStyle/>
          <a:p>
            <a:pPr lvl="0" algn="ctr">
              <a:defRPr/>
            </a:pPr>
            <a:r>
              <a:rPr lang="zh-CN" altLang="en-US" sz="2000" dirty="0" smtClean="0">
                <a:solidFill>
                  <a:prstClr val="white"/>
                </a:solidFill>
                <a:effectLst>
                  <a:outerShdw blurRad="38100" dist="38100" dir="2700000" algn="tl">
                    <a:srgbClr val="000000">
                      <a:alpha val="43137"/>
                    </a:srgbClr>
                  </a:outerShdw>
                </a:effectLst>
                <a:cs typeface="+mn-ea"/>
                <a:sym typeface="+mn-lt"/>
              </a:rPr>
              <a:t>     </a:t>
            </a:r>
            <a:r>
              <a:rPr lang="zh-CN" altLang="en-US" sz="2000" dirty="0">
                <a:solidFill>
                  <a:prstClr val="white"/>
                </a:solidFill>
                <a:effectLst>
                  <a:outerShdw blurRad="38100" dist="38100" dir="2700000" algn="tl">
                    <a:srgbClr val="000000">
                      <a:alpha val="43137"/>
                    </a:srgbClr>
                  </a:outerShdw>
                </a:effectLst>
                <a:cs typeface="+mn-ea"/>
                <a:sym typeface="+mn-lt"/>
              </a:rPr>
              <a:t>汇报人</a:t>
            </a:r>
            <a:r>
              <a:rPr lang="zh-CN" altLang="en-US" sz="2000" dirty="0" smtClean="0">
                <a:solidFill>
                  <a:prstClr val="white"/>
                </a:solidFill>
                <a:effectLst>
                  <a:outerShdw blurRad="38100" dist="38100" dir="2700000" algn="tl">
                    <a:srgbClr val="000000">
                      <a:alpha val="43137"/>
                    </a:srgbClr>
                  </a:outerShdw>
                </a:effectLst>
                <a:cs typeface="+mn-ea"/>
                <a:sym typeface="+mn-lt"/>
              </a:rPr>
              <a:t>：技术部全体</a:t>
            </a:r>
            <a:endParaRPr lang="zh-CN" altLang="en-US" sz="2000" dirty="0" smtClean="0">
              <a:solidFill>
                <a:prstClr val="white"/>
              </a:solidFill>
              <a:effectLst>
                <a:outerShdw blurRad="38100" dist="38100" dir="2700000" algn="tl">
                  <a:srgbClr val="000000">
                    <a:alpha val="43137"/>
                  </a:srgbClr>
                </a:outerShdw>
              </a:effectLst>
              <a:cs typeface="+mn-ea"/>
              <a:sym typeface="+mn-lt"/>
            </a:endParaRPr>
          </a:p>
          <a:p>
            <a:pPr lvl="0" algn="ctr">
              <a:defRPr/>
            </a:pPr>
            <a:endParaRPr lang="zh-CN" altLang="en-US" sz="2000" dirty="0" smtClean="0">
              <a:solidFill>
                <a:prstClr val="white"/>
              </a:solidFill>
              <a:effectLst>
                <a:outerShdw blurRad="38100" dist="38100" dir="2700000" algn="tl">
                  <a:srgbClr val="000000">
                    <a:alpha val="43137"/>
                  </a:srgbClr>
                </a:outerShdw>
              </a:effectLst>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479442" y="2429813"/>
            <a:ext cx="7373150" cy="9220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万羽科技有限公司</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1"/>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a:t>
              </a:r>
              <a:r>
                <a:rPr kumimoji="0" lang="zh-CN" altLang="en-US" sz="1400" b="0" i="0" u="none" strike="noStrike" kern="1200" cap="none" spc="0" normalizeH="0" baseline="0" noProof="0" dirty="0" smtClean="0">
                  <a:ln>
                    <a:noFill/>
                  </a:ln>
                  <a:solidFill>
                    <a:prstClr val="white"/>
                  </a:solidFill>
                  <a:effectLst/>
                  <a:uLnTx/>
                  <a:uFillTx/>
                  <a:cs typeface="+mn-ea"/>
                  <a:sym typeface="+mn-lt"/>
                </a:rPr>
                <a:t>演示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621" b="7621"/>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a:t>
                </a:r>
                <a:r>
                  <a:rPr lang="zh-CN" altLang="en-US" sz="1400" dirty="0" smtClean="0">
                    <a:cs typeface="+mn-ea"/>
                    <a:sym typeface="+mn-lt"/>
                  </a:rPr>
                  <a:t>中</a:t>
                </a:r>
                <a:endParaRPr lang="zh-CN" altLang="en-US" sz="1400" dirty="0">
                  <a:cs typeface="+mn-ea"/>
                  <a:sym typeface="+mn-lt"/>
                </a:endParaRP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cs typeface="+mn-ea"/>
                    <a:sym typeface="+mn-lt"/>
                  </a:rPr>
                  <a:t>标题文字添加</a:t>
                </a:r>
                <a:endParaRPr kumimoji="0" lang="zh-CN" altLang="en-US" sz="1800" b="1" i="0" u="none" strike="noStrike" kern="1200" cap="none" spc="0" normalizeH="0" baseline="0" noProof="0" dirty="0">
                  <a:ln>
                    <a:noFill/>
                  </a:ln>
                  <a:effectLst/>
                  <a:uLnTx/>
                  <a:uFillTx/>
                  <a:cs typeface="+mn-ea"/>
                  <a:sym typeface="+mn-lt"/>
                </a:endParaRP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a:t>
                </a:r>
                <a:r>
                  <a:rPr lang="zh-CN" altLang="en-US" sz="1400" dirty="0" smtClean="0">
                    <a:cs typeface="+mn-ea"/>
                    <a:sym typeface="+mn-lt"/>
                  </a:rPr>
                  <a:t>中</a:t>
                </a:r>
                <a:endParaRPr lang="zh-CN" altLang="en-US" sz="1400" dirty="0">
                  <a:cs typeface="+mn-ea"/>
                  <a:sym typeface="+mn-lt"/>
                </a:endParaRP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cs typeface="+mn-ea"/>
                    <a:sym typeface="+mn-lt"/>
                  </a:rPr>
                  <a:t>标题文字添加</a:t>
                </a:r>
                <a:endParaRPr kumimoji="0" lang="zh-CN" altLang="en-US" sz="1800" b="1" i="0" u="none" strike="noStrike" kern="1200" cap="none" spc="0" normalizeH="0" baseline="0" noProof="0" dirty="0">
                  <a:ln>
                    <a:noFill/>
                  </a:ln>
                  <a:effectLst/>
                  <a:uLnTx/>
                  <a:uFillTx/>
                  <a:cs typeface="+mn-ea"/>
                  <a:sym typeface="+mn-lt"/>
                </a:endParaRPr>
              </a:p>
            </p:txBody>
          </p:sp>
        </p:grpSp>
      </p:grpSp>
      <p:pic>
        <p:nvPicPr>
          <p:cNvPr id="4" name="图片占位符 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5780" r="5780"/>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1"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17431" name="组合 32"/>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7" name="图片占位符 6"/>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t="13591" b="13591"/>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a:t>
              </a:r>
              <a:r>
                <a:rPr lang="zh-CN" altLang="en-US" sz="1400" dirty="0" smtClean="0">
                  <a:solidFill>
                    <a:prstClr val="white"/>
                  </a:solidFill>
                  <a:cs typeface="+mn-ea"/>
                  <a:sym typeface="+mn-lt"/>
                </a:rPr>
                <a:t>中</a:t>
              </a:r>
              <a:endParaRPr lang="zh-CN" altLang="en-US" sz="1400" dirty="0">
                <a:solidFill>
                  <a:prstClr val="white"/>
                </a:solidFill>
                <a:cs typeface="+mn-ea"/>
                <a:sym typeface="+mn-lt"/>
              </a:endParaRP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目录</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smtClean="0">
                  <a:ln>
                    <a:noFill/>
                  </a:ln>
                  <a:solidFill>
                    <a:prstClr val="white"/>
                  </a:solidFill>
                  <a:effectLst/>
                  <a:uLnTx/>
                  <a:uFillTx/>
                  <a:cs typeface="+mn-ea"/>
                  <a:sym typeface="+mn-lt"/>
                </a:rPr>
                <a:t>CONTENTS</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16" name="椭圆 30"/>
          <p:cNvSpPr/>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dirty="0">
              <a:solidFill>
                <a:schemeClr val="tx1"/>
              </a:solidFill>
              <a:cs typeface="+mn-ea"/>
              <a:sym typeface="+mn-lt"/>
            </a:endParaRPr>
          </a:p>
        </p:txBody>
      </p:sp>
      <p:sp>
        <p:nvSpPr>
          <p:cNvPr id="19" name="椭圆 30"/>
          <p:cNvSpPr/>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17" name="椭圆 16"/>
            <p:cNvSpPr/>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smtClean="0">
                  <a:ln>
                    <a:noFill/>
                  </a:ln>
                  <a:solidFill>
                    <a:prstClr val="white"/>
                  </a:solidFill>
                  <a:effectLst/>
                  <a:uLnTx/>
                  <a:uFillTx/>
                  <a:cs typeface="+mn-ea"/>
                  <a:sym typeface="+mn-lt"/>
                </a:rPr>
                <a:t>公司简介</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1154862" y="4002254"/>
            <a:ext cx="4171462" cy="646145"/>
            <a:chOff x="1154862" y="4002254"/>
            <a:chExt cx="4171462" cy="646145"/>
          </a:xfrm>
        </p:grpSpPr>
        <p:sp>
          <p:nvSpPr>
            <p:cNvPr id="15" name="圆角矩形 14"/>
            <p:cNvSpPr/>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18" name="椭圆 17"/>
            <p:cNvSpPr/>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1154862" y="4095971"/>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smtClean="0">
                  <a:ln>
                    <a:noFill/>
                  </a:ln>
                  <a:solidFill>
                    <a:prstClr val="white"/>
                  </a:solidFill>
                  <a:effectLst/>
                  <a:uLnTx/>
                  <a:uFillTx/>
                  <a:cs typeface="+mn-ea"/>
                  <a:sym typeface="+mn-lt"/>
                </a:rPr>
                <a:t>当前网络大环境</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21" name="椭圆 20"/>
            <p:cNvSpPr/>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a:ln>
                    <a:noFill/>
                  </a:ln>
                  <a:solidFill>
                    <a:prstClr val="white"/>
                  </a:solidFill>
                  <a:effectLst/>
                  <a:uLnTx/>
                  <a:uFillTx/>
                  <a:cs typeface="+mn-ea"/>
                  <a:sym typeface="+mn-lt"/>
                </a:rPr>
                <a:t>公司的成员组成</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23" name="椭圆 22"/>
            <p:cNvSpPr/>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a:ln>
                    <a:noFill/>
                  </a:ln>
                  <a:solidFill>
                    <a:prstClr val="white"/>
                  </a:solidFill>
                  <a:effectLst/>
                  <a:uLnTx/>
                  <a:uFillTx/>
                  <a:cs typeface="+mn-ea"/>
                  <a:sym typeface="+mn-lt"/>
                </a:rPr>
                <a:t>项目介绍</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18" name="图片占位符 17"/>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8704" r="18704"/>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6152" name="组合 16"/>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6153" name="组合 19"/>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6154" name="组合 25"/>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6156" name="组合 30"/>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nvGrpSpPr>
            <p:cNvPr id="6157" name="组合 34"/>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nvGrpSpPr>
            <p:cNvPr id="6158" name="组合 38"/>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44" name="图片占位符 4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16650" r="16650"/>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20497" name="组合 40"/>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1531" name="组合 46"/>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0501" name="组合 59"/>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1550" name="组合 65"/>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a:t>
              </a:r>
              <a:r>
                <a:rPr kumimoji="0" lang="zh-CN" altLang="en-US" sz="1400" b="0" i="0" u="none" strike="noStrike" kern="1200" cap="none" spc="0" normalizeH="0" baseline="0" noProof="0" dirty="0" smtClean="0">
                  <a:ln>
                    <a:noFill/>
                  </a:ln>
                  <a:solidFill>
                    <a:prstClr val="white"/>
                  </a:solidFill>
                  <a:effectLst/>
                  <a:uLnTx/>
                  <a:uFillTx/>
                  <a:cs typeface="+mn-ea"/>
                  <a:sym typeface="+mn-lt"/>
                </a:rPr>
                <a:t>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a:t>
              </a:r>
              <a:r>
                <a:rPr kumimoji="0" lang="zh-CN" altLang="en-US" sz="1400" b="0" i="0" u="none" strike="noStrike" kern="1200" cap="none" spc="0" normalizeH="0" baseline="0" noProof="0" dirty="0" smtClean="0">
                  <a:ln>
                    <a:noFill/>
                  </a:ln>
                  <a:solidFill>
                    <a:prstClr val="white"/>
                  </a:solidFill>
                  <a:effectLst/>
                  <a:uLnTx/>
                  <a:uFillTx/>
                  <a:cs typeface="+mn-ea"/>
                  <a:sym typeface="+mn-lt"/>
                </a:rPr>
                <a:t>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smtClean="0">
                  <a:solidFill>
                    <a:prstClr val="white"/>
                  </a:solidFill>
                  <a:effectLst>
                    <a:outerShdw blurRad="88900" dist="50800" dir="2700000" algn="tl" rotWithShape="0">
                      <a:prstClr val="black">
                        <a:alpha val="65000"/>
                      </a:prstClr>
                    </a:outerShdw>
                  </a:effectLst>
                  <a:cs typeface="+mn-ea"/>
                  <a:sym typeface="+mn-lt"/>
                </a:rPr>
                <a:t>感</a:t>
              </a:r>
              <a:r>
                <a:rPr lang="zh-CN" altLang="en-US" sz="6000" spc="100" dirty="0">
                  <a:solidFill>
                    <a:prstClr val="white"/>
                  </a:solidFill>
                  <a:effectLst>
                    <a:outerShdw blurRad="88900" dist="50800" dir="2700000" algn="tl" rotWithShape="0">
                      <a:prstClr val="black">
                        <a:alpha val="65000"/>
                      </a:prstClr>
                    </a:outerShdw>
                  </a:effectLst>
                  <a:cs typeface="+mn-ea"/>
                  <a:sym typeface="+mn-lt"/>
                </a:rPr>
                <a:t>谢一路有你</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2179914" y="4124204"/>
            <a:ext cx="2791460" cy="417830"/>
          </a:xfrm>
          <a:prstGeom prst="rect">
            <a:avLst/>
          </a:prstGeom>
        </p:spPr>
        <p:txBody>
          <a:bodyPr wrap="none">
            <a:spAutoFit/>
          </a:bodyPr>
          <a:lstStyle/>
          <a:p>
            <a:pPr algn="ctr"/>
            <a:r>
              <a:rPr lang="zh-CN" altLang="en-US" sz="2000" dirty="0" smtClean="0">
                <a:solidFill>
                  <a:schemeClr val="bg1"/>
                </a:solidFill>
                <a:cs typeface="+mn-ea"/>
                <a:sym typeface="+mn-lt"/>
              </a:rPr>
              <a:t>    </a:t>
            </a:r>
            <a:r>
              <a:rPr lang="zh-CN" altLang="en-US" sz="2000" dirty="0">
                <a:solidFill>
                  <a:schemeClr val="bg1"/>
                </a:solidFill>
                <a:cs typeface="+mn-ea"/>
                <a:sym typeface="+mn-lt"/>
              </a:rPr>
              <a:t>汇报</a:t>
            </a:r>
            <a:r>
              <a:rPr lang="zh-CN" altLang="en-US" sz="2000" dirty="0" smtClean="0">
                <a:solidFill>
                  <a:schemeClr val="bg1"/>
                </a:solidFill>
                <a:cs typeface="+mn-ea"/>
                <a:sym typeface="+mn-lt"/>
              </a:rPr>
              <a:t>人：</a:t>
            </a:r>
            <a:r>
              <a:rPr lang="x-none" altLang="zh-CN" sz="2000" dirty="0" smtClean="0">
                <a:solidFill>
                  <a:schemeClr val="bg1"/>
                </a:solidFill>
                <a:cs typeface="+mn-ea"/>
                <a:sym typeface="+mn-lt"/>
              </a:rPr>
              <a:t>运维部全体</a:t>
            </a:r>
            <a:endParaRPr lang="x-none" altLang="zh-CN" sz="20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343535" y="449580"/>
            <a:ext cx="3843020" cy="972820"/>
          </a:xfrm>
          <a:prstGeom prst="rect">
            <a:avLst/>
          </a:prstGeom>
          <a:noFill/>
          <a:ln>
            <a:noFill/>
          </a:ln>
        </p:spPr>
        <p:txBody>
          <a:bodyPr wrap="none" rtlCol="0" anchor="t">
            <a:spAutoFit/>
          </a:bodyPr>
          <a:p>
            <a:pPr algn="ctr"/>
            <a:r>
              <a:rPr lang="x-none" altLang="zh-CN" sz="5400">
                <a:ln w="9525" cmpd="sng">
                  <a:solidFill>
                    <a:schemeClr val="accent1"/>
                  </a:solidFill>
                  <a:prstDash val="solid"/>
                </a:ln>
                <a:solidFill>
                  <a:srgbClr val="70AD47">
                    <a:tint val="1000"/>
                  </a:srgbClr>
                </a:solidFill>
                <a:effectLst>
                  <a:glow rad="38100">
                    <a:schemeClr val="accent1">
                      <a:alpha val="40000"/>
                    </a:schemeClr>
                  </a:glow>
                </a:effectLst>
              </a:rPr>
              <a:t>公司的简介:</a:t>
            </a:r>
            <a:endParaRPr lang="x-none" altLang="zh-C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文本框 11"/>
          <p:cNvSpPr txBox="1"/>
          <p:nvPr/>
        </p:nvSpPr>
        <p:spPr>
          <a:xfrm>
            <a:off x="1348740" y="2040255"/>
            <a:ext cx="8769350" cy="1828800"/>
          </a:xfrm>
          <a:prstGeom prst="rect">
            <a:avLst/>
          </a:prstGeom>
          <a:noFill/>
        </p:spPr>
        <p:txBody>
          <a:bodyPr wrap="square" rtlCol="0">
            <a:spAutoFit/>
          </a:bodyPr>
          <a:p>
            <a:r>
              <a:rPr lang="x-none" altLang="zh-CN" b="1">
                <a:solidFill>
                  <a:srgbClr val="FF0000"/>
                </a:solidFill>
              </a:rPr>
              <a:t>   </a:t>
            </a:r>
            <a:r>
              <a:rPr lang="x-none" altLang="zh-CN" sz="2800" b="1">
                <a:solidFill>
                  <a:schemeClr val="accent1">
                    <a:lumMod val="75000"/>
                  </a:schemeClr>
                </a:solidFill>
              </a:rPr>
              <a:t> 本公司是个为各行各业提供高可用网站架构的外包公司,我们拥有最专业的网站架构团队,同时我们也能在最短的时间为客户解决所需要求,而且我们的售后更是别家公司无法比拟的.</a:t>
            </a:r>
            <a:endParaRPr lang="x-none" altLang="zh-CN" sz="2800" b="1">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93675" y="1379855"/>
            <a:ext cx="4528820" cy="972820"/>
          </a:xfrm>
          <a:prstGeom prst="rect">
            <a:avLst/>
          </a:prstGeom>
          <a:noFill/>
          <a:ln>
            <a:noFill/>
          </a:ln>
        </p:spPr>
        <p:txBody>
          <a:bodyPr wrap="none" rtlCol="0" anchor="t">
            <a:spAutoFit/>
          </a:bodyPr>
          <a:p>
            <a:pPr algn="ctr"/>
            <a:r>
              <a:rPr lang="x-none" altLang="zh-CN" sz="5400">
                <a:ln w="9525" cmpd="sng">
                  <a:solidFill>
                    <a:schemeClr val="accent1"/>
                  </a:solidFill>
                  <a:prstDash val="solid"/>
                </a:ln>
                <a:solidFill>
                  <a:srgbClr val="70AD47">
                    <a:tint val="1000"/>
                  </a:srgbClr>
                </a:solidFill>
                <a:effectLst>
                  <a:glow rad="38100">
                    <a:schemeClr val="accent1">
                      <a:alpha val="40000"/>
                    </a:schemeClr>
                  </a:glow>
                </a:effectLst>
              </a:rPr>
              <a:t>运维团队成员:</a:t>
            </a:r>
            <a:endParaRPr lang="x-none" altLang="zh-C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文本框 4"/>
          <p:cNvSpPr txBox="1"/>
          <p:nvPr/>
        </p:nvSpPr>
        <p:spPr>
          <a:xfrm>
            <a:off x="1814195" y="2653030"/>
            <a:ext cx="8825865" cy="1402080"/>
          </a:xfrm>
          <a:prstGeom prst="rect">
            <a:avLst/>
          </a:prstGeom>
          <a:noFill/>
        </p:spPr>
        <p:txBody>
          <a:bodyPr wrap="square" rtlCol="0">
            <a:spAutoFit/>
          </a:bodyPr>
          <a:p>
            <a:r>
              <a:rPr lang="x-none" altLang="zh-CN" sz="2800">
                <a:solidFill>
                  <a:schemeClr val="accent1">
                    <a:lumMod val="75000"/>
                  </a:schemeClr>
                </a:solidFill>
              </a:rPr>
              <a:t>    组长:臧笠荏  </a:t>
            </a:r>
            <a:endParaRPr lang="x-none" altLang="zh-CN" sz="2800">
              <a:solidFill>
                <a:schemeClr val="accent1">
                  <a:lumMod val="75000"/>
                </a:schemeClr>
              </a:solidFill>
            </a:endParaRPr>
          </a:p>
          <a:p>
            <a:r>
              <a:rPr lang="x-none" altLang="zh-CN" sz="2800">
                <a:solidFill>
                  <a:schemeClr val="accent1">
                    <a:lumMod val="75000"/>
                  </a:schemeClr>
                </a:solidFill>
              </a:rPr>
              <a:t>    高级运维工程师:刘振,谷庚杰,李云杰,马佳宁,田如飞,李少伟,郑华磊</a:t>
            </a:r>
            <a:endParaRPr lang="x-none" altLang="zh-CN" sz="280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0" y="0"/>
            <a:ext cx="12192000" cy="6858000"/>
          </a:xfrm>
          <a:prstGeom prst="rect">
            <a:avLst/>
          </a:prstGeom>
          <a:noFill/>
        </p:spPr>
      </p:pic>
      <p:pic>
        <p:nvPicPr>
          <p:cNvPr id="3" name="图片 2" descr="55af5a96000186e407510442"/>
          <p:cNvPicPr>
            <a:picLocks noChangeAspect="1"/>
          </p:cNvPicPr>
          <p:nvPr/>
        </p:nvPicPr>
        <p:blipFill>
          <a:blip r:embed="rId2"/>
          <a:stretch>
            <a:fillRect/>
          </a:stretch>
        </p:blipFill>
        <p:spPr>
          <a:xfrm>
            <a:off x="1462405" y="672465"/>
            <a:ext cx="8566150" cy="50419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35475" y="2415858"/>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4" name="任意多边形 21"/>
            <p:cNvSpPr>
              <a:spLocks noChangeArrowheads="1"/>
            </p:cNvSpPr>
            <p:nvPr/>
          </p:nvSpPr>
          <p:spPr bwMode="auto">
            <a:xfrm rot="2844970" flipH="1" flipV="1">
              <a:off x="6092032" y="4294981"/>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12321" name="组合 69"/>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24" name="组合 72"/>
            <p:cNvGrpSpPr/>
            <p:nvPr/>
          </p:nvGrpSpPr>
          <p:grpSpPr bwMode="auto">
            <a:xfrm>
              <a:off x="4657725" y="3832225"/>
              <a:ext cx="533400" cy="404813"/>
              <a:chOff x="0" y="0"/>
              <a:chExt cx="509646" cy="387231"/>
            </a:xfrm>
            <a:solidFill>
              <a:schemeClr val="bg1"/>
            </a:solidFill>
          </p:grpSpPr>
          <p:sp>
            <p:nvSpPr>
              <p:cNvPr id="12325"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26"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37" name="组合 85"/>
            <p:cNvGrpSpPr/>
            <p:nvPr/>
          </p:nvGrpSpPr>
          <p:grpSpPr bwMode="auto">
            <a:xfrm>
              <a:off x="6556375" y="4833938"/>
              <a:ext cx="387350" cy="438150"/>
              <a:chOff x="0" y="0"/>
              <a:chExt cx="406393" cy="459645"/>
            </a:xfrm>
            <a:solidFill>
              <a:schemeClr val="bg1"/>
            </a:solidFill>
          </p:grpSpPr>
          <p:sp>
            <p:nvSpPr>
              <p:cNvPr id="12338"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9"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40"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567690" y="401955"/>
            <a:ext cx="3543300" cy="5486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2800" b="0" i="0" u="none" strike="noStrike" kern="1200" cap="none" spc="0" normalizeH="0" baseline="0" noProof="0" dirty="0" smtClean="0">
                <a:ln>
                  <a:noFill/>
                </a:ln>
                <a:solidFill>
                  <a:prstClr val="white"/>
                </a:solidFill>
                <a:effectLst/>
                <a:uLnTx/>
                <a:uFillTx/>
                <a:cs typeface="+mn-ea"/>
                <a:sym typeface="+mn-lt"/>
              </a:rPr>
              <a:t>选择haproxy的理由</a:t>
            </a:r>
            <a:endParaRPr kumimoji="0" lang="x-none" altLang="zh-CN" sz="2800" b="0" i="0" u="none" strike="noStrike" kern="1200" cap="none" spc="0" normalizeH="0" baseline="0" noProof="0" dirty="0" smtClean="0">
              <a:ln>
                <a:noFill/>
              </a:ln>
              <a:solidFill>
                <a:prstClr val="white"/>
              </a:solidFill>
              <a:effectLst/>
              <a:uLnTx/>
              <a:uFillTx/>
              <a:cs typeface="+mn-ea"/>
              <a:sym typeface="+mn-lt"/>
            </a:endParaRPr>
          </a:p>
        </p:txBody>
      </p:sp>
      <p:grpSp>
        <p:nvGrpSpPr>
          <p:cNvPr id="3" name="组合 2"/>
          <p:cNvGrpSpPr/>
          <p:nvPr/>
        </p:nvGrpSpPr>
        <p:grpSpPr>
          <a:xfrm>
            <a:off x="931863" y="1973954"/>
            <a:ext cx="3445827" cy="3470854"/>
            <a:chOff x="931863" y="1959984"/>
            <a:chExt cx="3445827" cy="3470854"/>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3" name="直接连接符 30"/>
            <p:cNvSpPr>
              <a:spLocks noChangeShapeType="1"/>
            </p:cNvSpPr>
            <p:nvPr/>
          </p:nvSpPr>
          <p:spPr bwMode="auto">
            <a:xfrm>
              <a:off x="1014413" y="3856038"/>
              <a:ext cx="1582737" cy="1587"/>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4" name="椭圆 31"/>
            <p:cNvSpPr>
              <a:spLocks noChangeAspect="1" noChangeArrowheads="1"/>
            </p:cNvSpPr>
            <p:nvPr/>
          </p:nvSpPr>
          <p:spPr bwMode="auto">
            <a:xfrm>
              <a:off x="931863" y="37592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129453" y="4927104"/>
              <a:ext cx="3248237"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1" name="矩形 60"/>
            <p:cNvSpPr/>
            <p:nvPr/>
          </p:nvSpPr>
          <p:spPr>
            <a:xfrm>
              <a:off x="1040448" y="1959984"/>
              <a:ext cx="2368550"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开源,配置简单</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64" name="矩形 63"/>
            <p:cNvSpPr/>
            <p:nvPr/>
          </p:nvSpPr>
          <p:spPr>
            <a:xfrm>
              <a:off x="1095163" y="3454219"/>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 name="组合 3"/>
          <p:cNvGrpSpPr/>
          <p:nvPr/>
        </p:nvGrpSpPr>
        <p:grpSpPr>
          <a:xfrm>
            <a:off x="8883167" y="1940299"/>
            <a:ext cx="2445233" cy="3433389"/>
            <a:chOff x="8883167" y="1940299"/>
            <a:chExt cx="2445233" cy="3433389"/>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9" name="直接连接符 36"/>
            <p:cNvSpPr>
              <a:spLocks noChangeShapeType="1"/>
            </p:cNvSpPr>
            <p:nvPr/>
          </p:nvSpPr>
          <p:spPr bwMode="auto">
            <a:xfrm flipH="1" flipV="1">
              <a:off x="9663113" y="3783013"/>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0" name="椭圆 37"/>
            <p:cNvSpPr>
              <a:spLocks noChangeAspect="1" noChangeArrowheads="1"/>
            </p:cNvSpPr>
            <p:nvPr/>
          </p:nvSpPr>
          <p:spPr bwMode="auto">
            <a:xfrm flipH="1" flipV="1">
              <a:off x="11149013" y="3698875"/>
              <a:ext cx="179387"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9" name="矩形 68"/>
            <p:cNvSpPr/>
            <p:nvPr/>
          </p:nvSpPr>
          <p:spPr>
            <a:xfrm>
              <a:off x="8911107" y="1940299"/>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四层和七层</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70" name="矩形 69"/>
            <p:cNvSpPr/>
            <p:nvPr/>
          </p:nvSpPr>
          <p:spPr>
            <a:xfrm>
              <a:off x="8968257" y="3397069"/>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支持拒接连接</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web服务的优化</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sp>
        <p:nvSpPr>
          <p:cNvPr id="5" name="文本框 4"/>
          <p:cNvSpPr txBox="1"/>
          <p:nvPr/>
        </p:nvSpPr>
        <p:spPr>
          <a:xfrm>
            <a:off x="1036955" y="5018405"/>
            <a:ext cx="2277745" cy="384810"/>
          </a:xfrm>
          <a:prstGeom prst="rect">
            <a:avLst/>
          </a:prstGeom>
          <a:noFill/>
        </p:spPr>
        <p:txBody>
          <a:bodyPr wrap="square" rtlCol="0">
            <a:spAutoFit/>
          </a:bodyPr>
          <a:p>
            <a:r>
              <a:rPr lang="x-none" altLang="zh-CN" b="1">
                <a:solidFill>
                  <a:schemeClr val="bg1"/>
                </a:solidFill>
              </a:rPr>
              <a:t>40000高并发</a:t>
            </a:r>
            <a:endParaRPr lang="x-none" altLang="zh-CN" b="1">
              <a:solidFill>
                <a:schemeClr val="bg1"/>
              </a:solidFill>
            </a:endParaRPr>
          </a:p>
        </p:txBody>
      </p:sp>
      <p:sp>
        <p:nvSpPr>
          <p:cNvPr id="7" name="矩形 6"/>
          <p:cNvSpPr/>
          <p:nvPr/>
        </p:nvSpPr>
        <p:spPr>
          <a:xfrm>
            <a:off x="954088" y="3449694"/>
            <a:ext cx="2368550" cy="420370"/>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   媲美F5</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pic>
        <p:nvPicPr>
          <p:cNvPr id="5" name="图片占位符 4"/>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16650" r="16650"/>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1" cstate="print"/>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6" name="图片占位符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2293" r="22293"/>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24597" name="组合 93"/>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5631" name="组合 99"/>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4466</Words>
  <Application>Kingsoft Office WPP</Application>
  <PresentationFormat>宽屏</PresentationFormat>
  <Paragraphs>374</Paragraphs>
  <Slides>26</Slides>
  <Notes>25</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student</cp:lastModifiedBy>
  <cp:revision>37</cp:revision>
  <dcterms:created xsi:type="dcterms:W3CDTF">2019-08-01T02:05:57Z</dcterms:created>
  <dcterms:modified xsi:type="dcterms:W3CDTF">2019-08-01T02:05:57Z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