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3" r:id="rId11"/>
    <p:sldId id="265" r:id="rId12"/>
    <p:sldId id="266" r:id="rId13"/>
    <p:sldId id="273" r:id="rId14"/>
    <p:sldId id="274" r:id="rId15"/>
    <p:sldId id="275" r:id="rId16"/>
    <p:sldId id="272" r:id="rId17"/>
    <p:sldId id="267" r:id="rId18"/>
    <p:sldId id="268" r:id="rId19"/>
    <p:sldId id="271" r:id="rId20"/>
    <p:sldId id="276" r:id="rId21"/>
    <p:sldId id="280" r:id="rId22"/>
    <p:sldId id="281" r:id="rId23"/>
    <p:sldId id="279" r:id="rId24"/>
    <p:sldId id="282" r:id="rId25"/>
    <p:sldId id="283" r:id="rId26"/>
    <p:sldId id="284" r:id="rId27"/>
    <p:sldId id="278" r:id="rId28"/>
    <p:sldId id="277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96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58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92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1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55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11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05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05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6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51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82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64ED7-B347-4843-8DF6-DCD5F899D218}" type="datetimeFigureOut">
              <a:rPr lang="zh-TW" altLang="en-US" smtClean="0"/>
              <a:t>2021/6/26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50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藍芽溝通方式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蔡佳昱</a:t>
            </a:r>
            <a:endParaRPr lang="en-US" altLang="zh-TW" dirty="0" smtClean="0"/>
          </a:p>
          <a:p>
            <a:r>
              <a:rPr lang="en-US" altLang="zh-TW" dirty="0" smtClean="0"/>
              <a:t>2021/6/18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700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1213609" y="4506281"/>
            <a:ext cx="9143729" cy="17229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36069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009415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400551" y="1388825"/>
            <a:ext cx="70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09415" y="3597515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745523" y="3566008"/>
            <a:ext cx="13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Set </a:t>
            </a:r>
            <a:r>
              <a:rPr lang="en-US" altLang="zh-TW" dirty="0" err="1" smtClean="0"/>
              <a:t>mtu</a:t>
            </a:r>
            <a:r>
              <a:rPr lang="en-US" altLang="zh-TW" dirty="0" smtClean="0"/>
              <a:t> 156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09415" y="2341817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532308" y="2409285"/>
            <a:ext cx="157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確認韌體版本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5108330" y="2482494"/>
            <a:ext cx="2989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510578" y="2157151"/>
            <a:ext cx="23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Read Firmware </a:t>
            </a:r>
            <a:r>
              <a:rPr lang="en-US" altLang="zh-TW" dirty="0">
                <a:solidFill>
                  <a:schemeClr val="accent1"/>
                </a:solidFill>
              </a:rPr>
              <a:t>V</a:t>
            </a:r>
            <a:r>
              <a:rPr lang="en-US" altLang="zh-TW" dirty="0" smtClean="0">
                <a:solidFill>
                  <a:schemeClr val="accent1"/>
                </a:solidFill>
              </a:rPr>
              <a:t>ersion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5207244" y="277861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411666" y="2683469"/>
            <a:ext cx="25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Return Firmware </a:t>
            </a:r>
            <a:r>
              <a:rPr lang="en-US" altLang="zh-TW" dirty="0">
                <a:solidFill>
                  <a:schemeClr val="accent1"/>
                </a:solidFill>
              </a:rPr>
              <a:t>V</a:t>
            </a:r>
            <a:r>
              <a:rPr lang="en-US" altLang="zh-TW" dirty="0" smtClean="0">
                <a:solidFill>
                  <a:schemeClr val="accent1"/>
                </a:solidFill>
              </a:rPr>
              <a:t>ersion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6" name="圓角矩形圖說文字 25"/>
          <p:cNvSpPr/>
          <p:nvPr/>
        </p:nvSpPr>
        <p:spPr>
          <a:xfrm>
            <a:off x="1337483" y="1492074"/>
            <a:ext cx="2154115" cy="1043308"/>
          </a:xfrm>
          <a:prstGeom prst="wedgeRoundRectCallout">
            <a:avLst>
              <a:gd name="adj1" fmla="val 54269"/>
              <a:gd name="adj2" fmla="val 532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301215" y="1552063"/>
            <a:ext cx="2382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一定要丟這個封包，電子琴才會開始互丟訊息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998798" y="3597515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998798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5244609" y="1596698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5279779" y="3751693"/>
            <a:ext cx="2646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圖說文字 35"/>
          <p:cNvSpPr/>
          <p:nvPr/>
        </p:nvSpPr>
        <p:spPr>
          <a:xfrm>
            <a:off x="1113326" y="3149823"/>
            <a:ext cx="2154115" cy="1043308"/>
          </a:xfrm>
          <a:prstGeom prst="wedgeRoundRectCallout">
            <a:avLst>
              <a:gd name="adj1" fmla="val 72636"/>
              <a:gd name="adj2" fmla="val 43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077058" y="3209812"/>
            <a:ext cx="238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必須先設</a:t>
            </a:r>
            <a:r>
              <a:rPr lang="en-US" altLang="zh-TW" dirty="0" err="1" smtClean="0"/>
              <a:t>mtu</a:t>
            </a:r>
            <a:r>
              <a:rPr lang="zh-TW" altLang="en-US" dirty="0" smtClean="0"/>
              <a:t>才會開始回應其他訊息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009415" y="475284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3286492" y="4706578"/>
            <a:ext cx="121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傳遞心跳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998798" y="475284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5244609" y="4881607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5207244" y="494902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246383" y="4521912"/>
            <a:ext cx="183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Ping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246383" y="4914520"/>
            <a:ext cx="20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Pong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9" name="圓形箭號 48"/>
          <p:cNvSpPr/>
          <p:nvPr/>
        </p:nvSpPr>
        <p:spPr>
          <a:xfrm rot="17647633">
            <a:off x="4476702" y="4489875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0" name="圓角矩形圖說文字 49"/>
          <p:cNvSpPr/>
          <p:nvPr/>
        </p:nvSpPr>
        <p:spPr>
          <a:xfrm>
            <a:off x="8707683" y="4001722"/>
            <a:ext cx="2445364" cy="836874"/>
          </a:xfrm>
          <a:prstGeom prst="wedgeRoundRectCallout">
            <a:avLst>
              <a:gd name="adj1" fmla="val -63620"/>
              <a:gd name="adj2" fmla="val 514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8671415" y="4061711"/>
            <a:ext cx="238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只要連線中都要持續，不然琴會主動斷線</a:t>
            </a:r>
            <a:endParaRPr lang="zh-TW" altLang="en-US" dirty="0"/>
          </a:p>
        </p:txBody>
      </p:sp>
      <p:sp>
        <p:nvSpPr>
          <p:cNvPr id="52" name="圓角矩形圖說文字 51"/>
          <p:cNvSpPr/>
          <p:nvPr/>
        </p:nvSpPr>
        <p:spPr>
          <a:xfrm>
            <a:off x="9850727" y="5199064"/>
            <a:ext cx="2363755" cy="836627"/>
          </a:xfrm>
          <a:prstGeom prst="wedgeRoundRectCallout">
            <a:avLst>
              <a:gd name="adj1" fmla="val -59866"/>
              <a:gd name="adj2" fmla="val 303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10015303" y="5284203"/>
            <a:ext cx="219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鋼琴的任何按下事件都會丟到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009415" y="58228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8348565" y="5776580"/>
            <a:ext cx="273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鋼琴</a:t>
            </a:r>
            <a:r>
              <a:rPr lang="zh-TW" altLang="en-US" dirty="0" smtClean="0"/>
              <a:t>事件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7998798" y="58228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5207244" y="596124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5510578" y="5617378"/>
            <a:ext cx="221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Keyboard IO Event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59" name="群組 58"/>
          <p:cNvGrpSpPr/>
          <p:nvPr/>
        </p:nvGrpSpPr>
        <p:grpSpPr>
          <a:xfrm>
            <a:off x="6625879" y="5995811"/>
            <a:ext cx="45719" cy="224789"/>
            <a:chOff x="1037492" y="2831123"/>
            <a:chExt cx="45719" cy="224789"/>
          </a:xfrm>
        </p:grpSpPr>
        <p:sp>
          <p:nvSpPr>
            <p:cNvPr id="60" name="橢圓 59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4" name="文字方塊 63"/>
          <p:cNvSpPr txBox="1"/>
          <p:nvPr/>
        </p:nvSpPr>
        <p:spPr>
          <a:xfrm>
            <a:off x="1287888" y="4545188"/>
            <a:ext cx="20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連線期間持續發生</a:t>
            </a:r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51804" y="4543914"/>
            <a:ext cx="2034688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向右箭號 65"/>
          <p:cNvSpPr/>
          <p:nvPr/>
        </p:nvSpPr>
        <p:spPr>
          <a:xfrm>
            <a:off x="8143328" y="6202846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8392532" y="6304305"/>
            <a:ext cx="16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</a:t>
            </a:r>
            <a:r>
              <a:rPr lang="zh-TW" altLang="en-US" dirty="0"/>
              <a:t>歌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748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選歌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9415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534509" y="1388825"/>
            <a:ext cx="127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讀取場景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09415" y="248662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009415" y="4369575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108330" y="4510252"/>
            <a:ext cx="2989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510578" y="4184909"/>
            <a:ext cx="23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07244" y="4806375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411666" y="4711227"/>
            <a:ext cx="248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92207" y="4404957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998798" y="248662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998798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244609" y="1513144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279779" y="2507928"/>
            <a:ext cx="2646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207244" y="1718285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895240" y="1137356"/>
            <a:ext cx="140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Read 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832591" y="1690688"/>
            <a:ext cx="154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Return 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85900" y="2060020"/>
            <a:ext cx="7121769" cy="12059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438094" y="2032422"/>
            <a:ext cx="191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如果場景名稱不是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PlaySongSelect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5207244" y="2730368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895240" y="2158512"/>
            <a:ext cx="140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Enter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758963" y="2686826"/>
            <a:ext cx="167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Enter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2" name="圓角矩形圖說文字 31"/>
          <p:cNvSpPr/>
          <p:nvPr/>
        </p:nvSpPr>
        <p:spPr>
          <a:xfrm>
            <a:off x="9108829" y="1520508"/>
            <a:ext cx="2154115" cy="1043308"/>
          </a:xfrm>
          <a:prstGeom prst="wedgeRoundRectCallout">
            <a:avLst>
              <a:gd name="adj1" fmla="val -86547"/>
              <a:gd name="adj2" fmla="val 549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9243457" y="1615395"/>
            <a:ext cx="1906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強制要求場景切換至</a:t>
            </a:r>
            <a:r>
              <a:rPr lang="en-US" altLang="zh-TW" dirty="0" err="1" smtClean="0"/>
              <a:t>PlaySongselect</a:t>
            </a:r>
            <a:endParaRPr lang="zh-TW" altLang="en-US" dirty="0"/>
          </a:p>
        </p:txBody>
      </p:sp>
      <p:sp>
        <p:nvSpPr>
          <p:cNvPr id="34" name="圓角矩形圖說文字 33"/>
          <p:cNvSpPr/>
          <p:nvPr/>
        </p:nvSpPr>
        <p:spPr>
          <a:xfrm>
            <a:off x="2801727" y="2908576"/>
            <a:ext cx="1511360" cy="1043308"/>
          </a:xfrm>
          <a:prstGeom prst="wedgeRoundRectCallout">
            <a:avLst>
              <a:gd name="adj1" fmla="val 94959"/>
              <a:gd name="adj2" fmla="val -369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936355" y="3107748"/>
            <a:ext cx="147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切換成功才能往下執行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472232" y="2311171"/>
            <a:ext cx="168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切換場景至</a:t>
            </a:r>
            <a:r>
              <a:rPr lang="en-US" altLang="zh-TW" dirty="0" err="1" smtClean="0"/>
              <a:t>PlaySongSelect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446403" y="4259890"/>
            <a:ext cx="168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確認琴中是否有選定歌曲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379064" y="4259890"/>
            <a:ext cx="311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檢查琴中歌曲是否包含訊息中指定的歌曲，並回傳結果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485900" y="5548177"/>
            <a:ext cx="8554915" cy="14562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561730" y="5583866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如果沒有該歌曲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524095" y="2101382"/>
            <a:ext cx="1830722" cy="577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1524095" y="5586117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右箭號 43"/>
          <p:cNvSpPr/>
          <p:nvPr/>
        </p:nvSpPr>
        <p:spPr>
          <a:xfrm>
            <a:off x="8143328" y="6118693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8203224" y="6206965"/>
            <a:ext cx="16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下載歌曲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409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下載歌曲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9415" y="3203866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958615" y="3298861"/>
            <a:ext cx="205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傳送歌曲檔案片段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998798" y="3203866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244609" y="3427638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299557" y="3051850"/>
            <a:ext cx="25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5900" y="1292918"/>
            <a:ext cx="10234246" cy="50851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561730" y="1328300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如果沒有該歌曲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524095" y="1330551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09415" y="173695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242780" y="1690688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要求下載該</a:t>
            </a:r>
            <a:r>
              <a:rPr lang="zh-TW" altLang="en-US" dirty="0"/>
              <a:t>歌曲</a:t>
            </a:r>
          </a:p>
        </p:txBody>
      </p:sp>
      <p:sp>
        <p:nvSpPr>
          <p:cNvPr id="23" name="矩形 22"/>
          <p:cNvSpPr/>
          <p:nvPr/>
        </p:nvSpPr>
        <p:spPr>
          <a:xfrm>
            <a:off x="7998798" y="173695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244609" y="1947534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5207244" y="1792828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403426" y="1471507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218223" y="1894969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Request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8" name="圓角矩形圖說文字 27"/>
          <p:cNvSpPr/>
          <p:nvPr/>
        </p:nvSpPr>
        <p:spPr>
          <a:xfrm>
            <a:off x="2266953" y="1994496"/>
            <a:ext cx="2202933" cy="836627"/>
          </a:xfrm>
          <a:prstGeom prst="wedgeRoundRectCallout">
            <a:avLst>
              <a:gd name="adj1" fmla="val 75003"/>
              <a:gd name="adj2" fmla="val -33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2431530" y="2079635"/>
            <a:ext cx="184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必須接受要求後才能往下執行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009415" y="4172120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7998798" y="4172120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5244609" y="4237382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5207244" y="4370500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5403426" y="3961564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Finish Write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218223" y="4338894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Finish Write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523841" y="4116225"/>
            <a:ext cx="25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傳完以後傳個結束訊息</a:t>
            </a:r>
            <a:endParaRPr lang="zh-TW" altLang="en-US" dirty="0"/>
          </a:p>
        </p:txBody>
      </p:sp>
      <p:sp>
        <p:nvSpPr>
          <p:cNvPr id="45" name="圓角矩形圖說文字 44"/>
          <p:cNvSpPr/>
          <p:nvPr/>
        </p:nvSpPr>
        <p:spPr>
          <a:xfrm>
            <a:off x="8652852" y="3745611"/>
            <a:ext cx="2507747" cy="836627"/>
          </a:xfrm>
          <a:prstGeom prst="wedgeRoundRectCallout">
            <a:avLst>
              <a:gd name="adj1" fmla="val -66291"/>
              <a:gd name="adj2" fmla="val 366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8652852" y="3830750"/>
            <a:ext cx="231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告知是否有遺漏，如果有的話就要重傳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009415" y="5351101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8242780" y="5405448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要求重傳遺漏片段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998798" y="5351101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/>
          <p:nvPr/>
        </p:nvCxnSpPr>
        <p:spPr>
          <a:xfrm flipH="1">
            <a:off x="5207244" y="540697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4984739" y="5059227"/>
            <a:ext cx="328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Rewrite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 flipH="1">
            <a:off x="5207244" y="552127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>
            <a:off x="6625879" y="5500579"/>
            <a:ext cx="45719" cy="224789"/>
            <a:chOff x="1037492" y="2831123"/>
            <a:chExt cx="45719" cy="224789"/>
          </a:xfrm>
        </p:grpSpPr>
        <p:sp>
          <p:nvSpPr>
            <p:cNvPr id="59" name="橢圓 58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2" name="直線單箭頭接點 61"/>
          <p:cNvCxnSpPr/>
          <p:nvPr/>
        </p:nvCxnSpPr>
        <p:spPr>
          <a:xfrm flipH="1">
            <a:off x="5207244" y="5770454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696915" y="5025919"/>
            <a:ext cx="9803423" cy="1269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1766290" y="5091743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如果有遺漏片段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728655" y="5093994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迴轉箭號 70"/>
          <p:cNvSpPr/>
          <p:nvPr/>
        </p:nvSpPr>
        <p:spPr>
          <a:xfrm rot="16200000">
            <a:off x="1199951" y="2284952"/>
            <a:ext cx="3002971" cy="4789110"/>
          </a:xfrm>
          <a:prstGeom prst="uturnArrow">
            <a:avLst>
              <a:gd name="adj1" fmla="val 6319"/>
              <a:gd name="adj2" fmla="val 7289"/>
              <a:gd name="adj3" fmla="val 10928"/>
              <a:gd name="adj4" fmla="val 43750"/>
              <a:gd name="adj5" fmla="val 540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2" name="圓角矩形圖說文字 71"/>
          <p:cNvSpPr/>
          <p:nvPr/>
        </p:nvSpPr>
        <p:spPr>
          <a:xfrm>
            <a:off x="170825" y="2227094"/>
            <a:ext cx="1301785" cy="836627"/>
          </a:xfrm>
          <a:prstGeom prst="wedgeRoundRectCallout">
            <a:avLst>
              <a:gd name="adj1" fmla="val 37180"/>
              <a:gd name="adj2" fmla="val 8076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170826" y="2312233"/>
            <a:ext cx="119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僅需傳送遺漏片段</a:t>
            </a:r>
            <a:endParaRPr lang="zh-TW" altLang="en-US" dirty="0"/>
          </a:p>
        </p:txBody>
      </p:sp>
      <p:sp>
        <p:nvSpPr>
          <p:cNvPr id="63" name="向右箭號 62"/>
          <p:cNvSpPr/>
          <p:nvPr/>
        </p:nvSpPr>
        <p:spPr>
          <a:xfrm>
            <a:off x="8196626" y="6289779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8170805" y="6378051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進入遊戲</a:t>
            </a:r>
            <a:r>
              <a:rPr lang="en-US" altLang="zh-TW" dirty="0" smtClean="0"/>
              <a:t>..</a:t>
            </a:r>
            <a:endParaRPr lang="zh-TW" altLang="en-US" dirty="0"/>
          </a:p>
        </p:txBody>
      </p:sp>
      <p:cxnSp>
        <p:nvCxnSpPr>
          <p:cNvPr id="65" name="直線單箭頭接點 64"/>
          <p:cNvCxnSpPr/>
          <p:nvPr/>
        </p:nvCxnSpPr>
        <p:spPr>
          <a:xfrm flipH="1">
            <a:off x="5207244" y="356058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5170866" y="3528976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 Segment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70" name="圓形箭號 69"/>
          <p:cNvSpPr/>
          <p:nvPr/>
        </p:nvSpPr>
        <p:spPr>
          <a:xfrm rot="3952367" flipH="1">
            <a:off x="8040043" y="3100864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40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更新</a:t>
            </a:r>
            <a:r>
              <a:rPr lang="zh-TW" altLang="en-US" dirty="0"/>
              <a:t>主程式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19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702057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01339" y="36512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傳送主程式分割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3950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440666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899887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4695641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8458199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596726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908421" y="1388825"/>
            <a:ext cx="169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給新韌體資訊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96726" y="4369575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727261" y="4510252"/>
            <a:ext cx="359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009739" y="4184909"/>
            <a:ext cx="325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Finish Write New Firmware Split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794555" y="4629772"/>
            <a:ext cx="3663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801150" y="4627628"/>
            <a:ext cx="36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Finish Write New Firmware Split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52691" y="4404957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359282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4847140" y="1513144"/>
            <a:ext cx="3474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4847140" y="1718285"/>
            <a:ext cx="3611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426297" y="1137356"/>
            <a:ext cx="205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New Firmware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252455" y="1690688"/>
            <a:ext cx="24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New </a:t>
            </a:r>
            <a:r>
              <a:rPr lang="en-US" altLang="zh-TW" dirty="0">
                <a:solidFill>
                  <a:schemeClr val="accent1"/>
                </a:solidFill>
              </a:rPr>
              <a:t>Firmware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46384" y="2060021"/>
            <a:ext cx="8399036" cy="5788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798578" y="2032422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</a:t>
            </a:r>
            <a:r>
              <a:rPr lang="zh-TW" altLang="en-US" dirty="0"/>
              <a:t>已</a:t>
            </a:r>
            <a:r>
              <a:rPr lang="zh-TW" altLang="en-US" dirty="0" smtClean="0"/>
              <a:t>有主程式</a:t>
            </a:r>
            <a:endParaRPr lang="zh-TW" altLang="en-US" dirty="0"/>
          </a:p>
        </p:txBody>
      </p:sp>
      <p:sp>
        <p:nvSpPr>
          <p:cNvPr id="34" name="圓角矩形圖說文字 33"/>
          <p:cNvSpPr/>
          <p:nvPr/>
        </p:nvSpPr>
        <p:spPr>
          <a:xfrm>
            <a:off x="10583102" y="1515408"/>
            <a:ext cx="1511360" cy="1043308"/>
          </a:xfrm>
          <a:prstGeom prst="wedgeRoundRectCallout">
            <a:avLst>
              <a:gd name="adj1" fmla="val -44660"/>
              <a:gd name="adj2" fmla="val 768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717730" y="1714580"/>
            <a:ext cx="147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每個</a:t>
            </a:r>
            <a:r>
              <a:rPr lang="en-US" altLang="zh-TW" dirty="0" smtClean="0"/>
              <a:t>split</a:t>
            </a:r>
            <a:r>
              <a:rPr lang="zh-TW" altLang="en-US" dirty="0" smtClean="0"/>
              <a:t>大小為</a:t>
            </a:r>
            <a:r>
              <a:rPr lang="en-US" altLang="zh-TW" dirty="0" smtClean="0"/>
              <a:t>16kb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33714" y="4259890"/>
            <a:ext cx="168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確認琴中是否有選定歌曲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739548" y="4259890"/>
            <a:ext cx="311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檢查琴中歌曲是否包含訊息中指定的歌曲，並回傳結果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884579" y="2101383"/>
            <a:ext cx="1830722" cy="266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右箭號 43"/>
          <p:cNvSpPr/>
          <p:nvPr/>
        </p:nvSpPr>
        <p:spPr>
          <a:xfrm>
            <a:off x="8503812" y="2095088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8563708" y="2183360"/>
            <a:ext cx="16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離開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596726" y="293464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8359282" y="293464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/>
          <p:cNvCxnSpPr/>
          <p:nvPr/>
        </p:nvCxnSpPr>
        <p:spPr>
          <a:xfrm>
            <a:off x="4794555" y="3145229"/>
            <a:ext cx="3527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4794555" y="2990523"/>
            <a:ext cx="3663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5032490" y="2669202"/>
            <a:ext cx="289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New Firmware Split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895178" y="3092664"/>
            <a:ext cx="33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err="1">
                <a:solidFill>
                  <a:schemeClr val="accent1"/>
                </a:solidFill>
              </a:rPr>
              <a:t>Reuqest</a:t>
            </a:r>
            <a:r>
              <a:rPr lang="en-US" altLang="zh-TW" dirty="0">
                <a:solidFill>
                  <a:schemeClr val="accent1"/>
                </a:solidFill>
              </a:rPr>
              <a:t> New Firmware </a:t>
            </a:r>
            <a:r>
              <a:rPr lang="en-US" altLang="zh-TW" dirty="0" smtClean="0">
                <a:solidFill>
                  <a:schemeClr val="accent1"/>
                </a:solidFill>
              </a:rPr>
              <a:t>Split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656027" y="2828991"/>
            <a:ext cx="22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要求下載主程式分</a:t>
            </a:r>
            <a:r>
              <a:rPr lang="zh-TW" altLang="en-US" dirty="0"/>
              <a:t>割</a:t>
            </a:r>
          </a:p>
        </p:txBody>
      </p:sp>
      <p:sp>
        <p:nvSpPr>
          <p:cNvPr id="52" name="矩形 51"/>
          <p:cNvSpPr/>
          <p:nvPr/>
        </p:nvSpPr>
        <p:spPr>
          <a:xfrm>
            <a:off x="4596726" y="3537906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2545926" y="3632901"/>
            <a:ext cx="205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傳送歌曲檔案片段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8359282" y="3537906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4715426" y="3761678"/>
            <a:ext cx="3606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994091" y="3385890"/>
            <a:ext cx="332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New Firmware Split </a:t>
            </a:r>
            <a:r>
              <a:rPr lang="en-US" altLang="zh-TW" dirty="0" smtClean="0">
                <a:solidFill>
                  <a:schemeClr val="accent1"/>
                </a:solidFill>
              </a:rPr>
              <a:t>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4794555" y="3894622"/>
            <a:ext cx="3663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727261" y="3863016"/>
            <a:ext cx="385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New Firmware Split </a:t>
            </a:r>
            <a:r>
              <a:rPr lang="en-US" altLang="zh-TW" dirty="0" smtClean="0">
                <a:solidFill>
                  <a:schemeClr val="accent1"/>
                </a:solidFill>
              </a:rPr>
              <a:t>File Segment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59" name="圓形箭號 58"/>
          <p:cNvSpPr/>
          <p:nvPr/>
        </p:nvSpPr>
        <p:spPr>
          <a:xfrm rot="3952367" flipH="1">
            <a:off x="8400527" y="3434904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595281" y="5351101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8795671" y="5405448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要求重傳遺漏片段</a:t>
            </a:r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8350487" y="5351101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單箭頭接點 77"/>
          <p:cNvCxnSpPr/>
          <p:nvPr/>
        </p:nvCxnSpPr>
        <p:spPr>
          <a:xfrm flipH="1">
            <a:off x="4847140" y="5406976"/>
            <a:ext cx="3503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4793562" y="5094367"/>
            <a:ext cx="366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Rewrite </a:t>
            </a:r>
            <a:r>
              <a:rPr lang="en-US" altLang="zh-TW" dirty="0">
                <a:solidFill>
                  <a:schemeClr val="accent1"/>
                </a:solidFill>
              </a:rPr>
              <a:t>New Firmware Split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0" name="直線單箭頭接點 79"/>
          <p:cNvCxnSpPr/>
          <p:nvPr/>
        </p:nvCxnSpPr>
        <p:spPr>
          <a:xfrm flipH="1">
            <a:off x="4893470" y="5521276"/>
            <a:ext cx="3519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群組 80"/>
          <p:cNvGrpSpPr/>
          <p:nvPr/>
        </p:nvGrpSpPr>
        <p:grpSpPr>
          <a:xfrm>
            <a:off x="6625879" y="5500579"/>
            <a:ext cx="45719" cy="224789"/>
            <a:chOff x="1037492" y="2831123"/>
            <a:chExt cx="45719" cy="224789"/>
          </a:xfrm>
        </p:grpSpPr>
        <p:sp>
          <p:nvSpPr>
            <p:cNvPr id="82" name="橢圓 81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5" name="直線單箭頭接點 84"/>
          <p:cNvCxnSpPr/>
          <p:nvPr/>
        </p:nvCxnSpPr>
        <p:spPr>
          <a:xfrm flipH="1">
            <a:off x="4893470" y="5770454"/>
            <a:ext cx="3519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2435469" y="5025919"/>
            <a:ext cx="9064869" cy="1269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/>
          <p:cNvSpPr txBox="1"/>
          <p:nvPr/>
        </p:nvSpPr>
        <p:spPr>
          <a:xfrm>
            <a:off x="2612632" y="5091743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如果有遺漏片段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532348" y="5093994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迴轉箭號 88"/>
          <p:cNvSpPr/>
          <p:nvPr/>
        </p:nvSpPr>
        <p:spPr>
          <a:xfrm rot="16200000">
            <a:off x="1728803" y="3214151"/>
            <a:ext cx="2548091" cy="3385589"/>
          </a:xfrm>
          <a:prstGeom prst="uturnArrow">
            <a:avLst>
              <a:gd name="adj1" fmla="val 6319"/>
              <a:gd name="adj2" fmla="val 7289"/>
              <a:gd name="adj3" fmla="val 10928"/>
              <a:gd name="adj4" fmla="val 43750"/>
              <a:gd name="adj5" fmla="val 378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迴轉箭號 98"/>
          <p:cNvSpPr/>
          <p:nvPr/>
        </p:nvSpPr>
        <p:spPr>
          <a:xfrm rot="16200000">
            <a:off x="562775" y="2521192"/>
            <a:ext cx="3835577" cy="4451173"/>
          </a:xfrm>
          <a:prstGeom prst="uturnArrow">
            <a:avLst>
              <a:gd name="adj1" fmla="val 6319"/>
              <a:gd name="adj2" fmla="val 7289"/>
              <a:gd name="adj3" fmla="val 10928"/>
              <a:gd name="adj4" fmla="val 43750"/>
              <a:gd name="adj5" fmla="val 9479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0" name="向右箭號 99"/>
          <p:cNvSpPr/>
          <p:nvPr/>
        </p:nvSpPr>
        <p:spPr>
          <a:xfrm>
            <a:off x="8503812" y="6326719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文字方塊 100"/>
          <p:cNvSpPr txBox="1"/>
          <p:nvPr/>
        </p:nvSpPr>
        <p:spPr>
          <a:xfrm>
            <a:off x="8563708" y="6414991"/>
            <a:ext cx="16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組合主程式</a:t>
            </a:r>
            <a:endParaRPr lang="zh-TW" altLang="en-US" dirty="0"/>
          </a:p>
        </p:txBody>
      </p:sp>
      <p:sp>
        <p:nvSpPr>
          <p:cNvPr id="104" name="圓角矩形圖說文字 103"/>
          <p:cNvSpPr/>
          <p:nvPr/>
        </p:nvSpPr>
        <p:spPr>
          <a:xfrm>
            <a:off x="-29579" y="1986139"/>
            <a:ext cx="1511360" cy="1043308"/>
          </a:xfrm>
          <a:prstGeom prst="wedgeRoundRectCallout">
            <a:avLst>
              <a:gd name="adj1" fmla="val 22823"/>
              <a:gd name="adj2" fmla="val 650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文字方塊 104"/>
          <p:cNvSpPr txBox="1"/>
          <p:nvPr/>
        </p:nvSpPr>
        <p:spPr>
          <a:xfrm>
            <a:off x="-12622" y="2183360"/>
            <a:ext cx="153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循環直到把每個</a:t>
            </a:r>
            <a:r>
              <a:rPr lang="en-US" altLang="zh-TW" dirty="0" smtClean="0"/>
              <a:t>split</a:t>
            </a:r>
            <a:r>
              <a:rPr lang="zh-TW" altLang="en-US" dirty="0" smtClean="0"/>
              <a:t>拿完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005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組合主程式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19855" y="2403014"/>
            <a:ext cx="187389" cy="43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009238" y="2403014"/>
            <a:ext cx="187389" cy="43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244609" y="2755070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153288" y="2125448"/>
            <a:ext cx="300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Finish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Request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New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Firmware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>
            <a:off x="5207244" y="2566454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984739" y="2755070"/>
            <a:ext cx="335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Finish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Request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New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Firmware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46384" y="2060020"/>
            <a:ext cx="8399036" cy="421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798579" y="2032422"/>
            <a:ext cx="257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如果已經傳完所有分割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884579" y="2101383"/>
            <a:ext cx="2382135" cy="300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向右箭號 41"/>
          <p:cNvSpPr/>
          <p:nvPr/>
        </p:nvSpPr>
        <p:spPr>
          <a:xfrm>
            <a:off x="8097713" y="3572106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8157609" y="3660378"/>
            <a:ext cx="16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離開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4" name="圓角矩形圖說文字 43"/>
          <p:cNvSpPr/>
          <p:nvPr/>
        </p:nvSpPr>
        <p:spPr>
          <a:xfrm>
            <a:off x="8680105" y="1515408"/>
            <a:ext cx="2600426" cy="1043308"/>
          </a:xfrm>
          <a:prstGeom prst="wedgeRoundRectCallout">
            <a:avLst>
              <a:gd name="adj1" fmla="val -44660"/>
              <a:gd name="adj2" fmla="val 768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8814733" y="1714580"/>
            <a:ext cx="240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完畢以後下次開機就會是新主程式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02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音樂遊戲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348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進入遊戲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09415" y="4696243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216883" y="4649977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要求載入遊戲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98798" y="4696243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244609" y="4825006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5207244" y="4892425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464417" y="4465311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Load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314388" y="4857919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Request Load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9" name="圓角矩形圖說文字 18"/>
          <p:cNvSpPr/>
          <p:nvPr/>
        </p:nvSpPr>
        <p:spPr>
          <a:xfrm>
            <a:off x="2266953" y="1487739"/>
            <a:ext cx="2202933" cy="836627"/>
          </a:xfrm>
          <a:prstGeom prst="wedgeRoundRectCallout">
            <a:avLst>
              <a:gd name="adj1" fmla="val 75003"/>
              <a:gd name="adj2" fmla="val -33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431530" y="1572878"/>
            <a:ext cx="184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選定歌曲存在或下載完成後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09415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216883" y="2394238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清</a:t>
            </a:r>
            <a:r>
              <a:rPr lang="zh-TW" altLang="en-US" dirty="0" smtClean="0"/>
              <a:t>除遊戲設定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998798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244609" y="2569267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5207244" y="263668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346823" y="2209572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Clear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118766" y="2602180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Clear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9415" y="365100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2866032" y="3604735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寫入遊戲設定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998798" y="365100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5244609" y="3779764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5207244" y="3847183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5346823" y="3420069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Write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118765" y="3812677"/>
            <a:ext cx="307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Write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5" name="圓形箭號 34"/>
          <p:cNvSpPr/>
          <p:nvPr/>
        </p:nvSpPr>
        <p:spPr>
          <a:xfrm rot="17647633">
            <a:off x="4476702" y="3415701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7500" y="5005466"/>
            <a:ext cx="2925908" cy="17294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17065" y="4953785"/>
            <a:ext cx="3071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Modifiers:</a:t>
            </a:r>
          </a:p>
          <a:p>
            <a:r>
              <a:rPr lang="zh-TW" altLang="en-US" sz="1400" dirty="0" smtClean="0"/>
              <a:t>音樂遊戲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MusicGameModifier</a:t>
            </a:r>
            <a:endParaRPr lang="en-US" altLang="zh-TW" sz="1400" dirty="0" smtClean="0"/>
          </a:p>
          <a:p>
            <a:r>
              <a:rPr lang="zh-TW" altLang="en-US" sz="1400" dirty="0" smtClean="0"/>
              <a:t>反覆練彈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RepeatPracticeModifier</a:t>
            </a:r>
            <a:endParaRPr lang="en-US" altLang="zh-TW" sz="1400" dirty="0" smtClean="0"/>
          </a:p>
          <a:p>
            <a:r>
              <a:rPr lang="zh-TW" altLang="en-US" sz="1400" dirty="0" smtClean="0"/>
              <a:t>難度使用</a:t>
            </a:r>
            <a:r>
              <a:rPr lang="zh-TW" altLang="en-US" sz="1400" dirty="0"/>
              <a:t>手</a:t>
            </a:r>
            <a:r>
              <a:rPr lang="en-US" altLang="zh-TW" sz="1400" dirty="0" smtClean="0"/>
              <a:t>: </a:t>
            </a:r>
            <a:r>
              <a:rPr lang="en-US" altLang="zh-TW" sz="1400" dirty="0" err="1" smtClean="0"/>
              <a:t>HandDifficultyModifier</a:t>
            </a:r>
            <a:endParaRPr lang="en-US" altLang="zh-TW" sz="1400" dirty="0" smtClean="0"/>
          </a:p>
          <a:p>
            <a:r>
              <a:rPr lang="zh-TW" altLang="en-US" sz="1400" dirty="0" smtClean="0"/>
              <a:t>速度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ClockRateModifier</a:t>
            </a:r>
            <a:endParaRPr lang="en-US" altLang="zh-TW" sz="1400" dirty="0" smtClean="0"/>
          </a:p>
          <a:p>
            <a:r>
              <a:rPr lang="zh-TW" altLang="en-US" sz="1400" dirty="0" smtClean="0"/>
              <a:t>打擊線：</a:t>
            </a:r>
            <a:r>
              <a:rPr lang="en-US" altLang="zh-TW" sz="1400" dirty="0" err="1" smtClean="0"/>
              <a:t>WhiteKeyTargetLineModifier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音樂遊戲和反覆練彈一定要擇一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sp>
        <p:nvSpPr>
          <p:cNvPr id="36" name="向右箭號 35"/>
          <p:cNvSpPr/>
          <p:nvPr/>
        </p:nvSpPr>
        <p:spPr>
          <a:xfrm>
            <a:off x="8196626" y="5693185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8308040" y="5781457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遊戲開始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316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遊戲進行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09415" y="44855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338274" y="4429651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遊戲結束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98798" y="44855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244609" y="4667063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5207244" y="454992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346824" y="4165481"/>
            <a:ext cx="281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Hardware Complete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108330" y="4629312"/>
            <a:ext cx="31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Hardware Complete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圓角矩形圖說文字 16"/>
          <p:cNvSpPr/>
          <p:nvPr/>
        </p:nvSpPr>
        <p:spPr>
          <a:xfrm>
            <a:off x="9736473" y="1019908"/>
            <a:ext cx="2363755" cy="836627"/>
          </a:xfrm>
          <a:prstGeom prst="wedgeRoundRectCallout">
            <a:avLst>
              <a:gd name="adj1" fmla="val -56146"/>
              <a:gd name="adj2" fmla="val 66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9901049" y="1105047"/>
            <a:ext cx="219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遊戲中發生的所有事情都會傳送到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09415" y="128855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348565" y="1242291"/>
            <a:ext cx="128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遊戲開始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998798" y="128855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5207244" y="142695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929179" y="1137373"/>
            <a:ext cx="1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Start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09415" y="187923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8348565" y="1832971"/>
            <a:ext cx="273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遊戲事件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998798" y="187923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5207244" y="201763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845650" y="1673769"/>
            <a:ext cx="187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Game Event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6625879" y="2052202"/>
            <a:ext cx="45719" cy="224789"/>
            <a:chOff x="1037492" y="2831123"/>
            <a:chExt cx="45719" cy="224789"/>
          </a:xfrm>
        </p:grpSpPr>
        <p:sp>
          <p:nvSpPr>
            <p:cNvPr id="47" name="橢圓 46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624254" y="2431526"/>
            <a:ext cx="11095892" cy="11777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781501" y="2519361"/>
            <a:ext cx="280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</a:t>
            </a:r>
            <a:r>
              <a:rPr lang="en-US" altLang="zh-TW" dirty="0" smtClean="0"/>
              <a:t>app</a:t>
            </a:r>
            <a:r>
              <a:rPr lang="zh-TW" altLang="en-US" dirty="0" smtClean="0"/>
              <a:t>要求退出</a:t>
            </a:r>
            <a:endParaRPr lang="en-US" altLang="zh-TW" dirty="0" smtClean="0"/>
          </a:p>
          <a:p>
            <a:r>
              <a:rPr lang="zh-TW" altLang="en-US" dirty="0" smtClean="0"/>
              <a:t>或重來或</a:t>
            </a:r>
            <a:r>
              <a:rPr lang="zh-TW" altLang="en-US" dirty="0"/>
              <a:t>暫停</a:t>
            </a:r>
          </a:p>
        </p:txBody>
      </p:sp>
      <p:sp>
        <p:nvSpPr>
          <p:cNvPr id="52" name="矩形 51"/>
          <p:cNvSpPr/>
          <p:nvPr/>
        </p:nvSpPr>
        <p:spPr>
          <a:xfrm>
            <a:off x="803168" y="2519361"/>
            <a:ext cx="1852109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009415" y="304505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7998798" y="304505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5244609" y="309586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346823" y="2559594"/>
            <a:ext cx="273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App Pause Game</a:t>
            </a:r>
            <a:r>
              <a:rPr lang="zh-TW" altLang="en-US" sz="1600" dirty="0" smtClean="0">
                <a:solidFill>
                  <a:schemeClr val="accent1"/>
                </a:solidFill>
              </a:rPr>
              <a:t>、</a:t>
            </a:r>
            <a:r>
              <a:rPr lang="en-US" altLang="zh-TW" sz="1600" dirty="0" smtClean="0">
                <a:solidFill>
                  <a:schemeClr val="accent1"/>
                </a:solidFill>
              </a:rPr>
              <a:t>App Quit Game</a:t>
            </a:r>
            <a:r>
              <a:rPr lang="zh-TW" altLang="en-US" sz="1600" dirty="0" smtClean="0">
                <a:solidFill>
                  <a:schemeClr val="accent1"/>
                </a:solidFill>
              </a:rPr>
              <a:t>、</a:t>
            </a:r>
            <a:r>
              <a:rPr lang="en-US" altLang="zh-TW" sz="1600" dirty="0" smtClean="0">
                <a:solidFill>
                  <a:schemeClr val="accent1"/>
                </a:solidFill>
              </a:rPr>
              <a:t>App Restart Game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 flipH="1">
            <a:off x="5207244" y="3210114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329476" y="3175991"/>
            <a:ext cx="127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sz="1600" dirty="0" smtClean="0">
                <a:solidFill>
                  <a:schemeClr val="accent1"/>
                </a:solidFill>
              </a:rPr>
              <a:t>…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384516" y="2981026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提出要求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317268" y="2981026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遊戲做出反應</a:t>
            </a:r>
            <a:endParaRPr lang="zh-TW" altLang="en-US" dirty="0"/>
          </a:p>
        </p:txBody>
      </p:sp>
      <p:sp>
        <p:nvSpPr>
          <p:cNvPr id="63" name="圓角矩形圖說文字 62"/>
          <p:cNvSpPr/>
          <p:nvPr/>
        </p:nvSpPr>
        <p:spPr>
          <a:xfrm>
            <a:off x="2267185" y="3542218"/>
            <a:ext cx="2363755" cy="836627"/>
          </a:xfrm>
          <a:prstGeom prst="wedgeRoundRectCallout">
            <a:avLst>
              <a:gd name="adj1" fmla="val 35729"/>
              <a:gd name="adj2" fmla="val -68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2267185" y="3627357"/>
            <a:ext cx="236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如果要求結束遊戲，會直接回到選歌場景</a:t>
            </a:r>
            <a:endParaRPr lang="zh-TW" altLang="en-US" dirty="0"/>
          </a:p>
        </p:txBody>
      </p:sp>
      <p:sp>
        <p:nvSpPr>
          <p:cNvPr id="57" name="向右箭號 56"/>
          <p:cNvSpPr/>
          <p:nvPr/>
        </p:nvSpPr>
        <p:spPr>
          <a:xfrm>
            <a:off x="8190166" y="5793378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8279241" y="5881650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遊戲結算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0635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向右箭號 2"/>
          <p:cNvSpPr/>
          <p:nvPr/>
        </p:nvSpPr>
        <p:spPr>
          <a:xfrm>
            <a:off x="8355936" y="6438973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遊戲結算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009415" y="1362198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7998798" y="1362198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5244609" y="1543715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5207244" y="1426578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5845650" y="1042133"/>
            <a:ext cx="1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Final Score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702402" y="1505964"/>
            <a:ext cx="194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Final Score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8317268" y="1300227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回傳總分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009415" y="2065822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998798" y="2065822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/>
          <p:nvPr/>
        </p:nvCxnSpPr>
        <p:spPr>
          <a:xfrm>
            <a:off x="5244609" y="224733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5207244" y="213020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758964" y="1745757"/>
            <a:ext cx="19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Play Record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445736" y="2209588"/>
            <a:ext cx="220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Play Record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8317267" y="1975338"/>
            <a:ext cx="212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傳送遊戲紀錄資料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009415" y="3538197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288509" y="3633192"/>
            <a:ext cx="205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傳送遊戲紀錄片段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998798" y="3538197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5299557" y="3329537"/>
            <a:ext cx="25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Play Record 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009415" y="450645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998798" y="450645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5403426" y="4207585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Finish Write Play Record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218223" y="4587325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Finish Write Play Record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355936" y="4450556"/>
            <a:ext cx="25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傳完以後傳個結束訊息</a:t>
            </a:r>
            <a:endParaRPr lang="zh-TW" altLang="en-US" dirty="0"/>
          </a:p>
        </p:txBody>
      </p:sp>
      <p:sp>
        <p:nvSpPr>
          <p:cNvPr id="70" name="圓角矩形圖說文字 69"/>
          <p:cNvSpPr/>
          <p:nvPr/>
        </p:nvSpPr>
        <p:spPr>
          <a:xfrm>
            <a:off x="1962139" y="3860847"/>
            <a:ext cx="2507747" cy="836627"/>
          </a:xfrm>
          <a:prstGeom prst="wedgeRoundRectCallout">
            <a:avLst>
              <a:gd name="adj1" fmla="val 73250"/>
              <a:gd name="adj2" fmla="val 66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1962139" y="3945986"/>
            <a:ext cx="231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告知是否有遺漏，如果有的話就要重傳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5009415" y="5614386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3020415" y="5668733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要求重傳遺漏片段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998798" y="5614386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5009415" y="5322959"/>
            <a:ext cx="382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sz="1400" dirty="0" smtClean="0">
                <a:solidFill>
                  <a:schemeClr val="accent1"/>
                </a:solidFill>
              </a:rPr>
              <a:t> Rewrite Play Record File Segment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grpSp>
        <p:nvGrpSpPr>
          <p:cNvPr id="78" name="群組 77"/>
          <p:cNvGrpSpPr/>
          <p:nvPr/>
        </p:nvGrpSpPr>
        <p:grpSpPr>
          <a:xfrm>
            <a:off x="6625879" y="5930908"/>
            <a:ext cx="45719" cy="224789"/>
            <a:chOff x="1037492" y="2831123"/>
            <a:chExt cx="45719" cy="224789"/>
          </a:xfrm>
        </p:grpSpPr>
        <p:sp>
          <p:nvSpPr>
            <p:cNvPr id="79" name="橢圓 78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3" name="矩形 82"/>
          <p:cNvSpPr/>
          <p:nvPr/>
        </p:nvSpPr>
        <p:spPr>
          <a:xfrm>
            <a:off x="1696915" y="5289204"/>
            <a:ext cx="9803423" cy="1269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1766290" y="5355028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如果有遺漏片段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728655" y="5357279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迴轉箭號 85"/>
          <p:cNvSpPr/>
          <p:nvPr/>
        </p:nvSpPr>
        <p:spPr>
          <a:xfrm rot="16200000" flipV="1">
            <a:off x="8553062" y="3162132"/>
            <a:ext cx="2794208" cy="3736327"/>
          </a:xfrm>
          <a:prstGeom prst="uturnArrow">
            <a:avLst>
              <a:gd name="adj1" fmla="val 6319"/>
              <a:gd name="adj2" fmla="val 7289"/>
              <a:gd name="adj3" fmla="val 10928"/>
              <a:gd name="adj4" fmla="val 43750"/>
              <a:gd name="adj5" fmla="val 413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7" name="圓角矩形圖說文字 86"/>
          <p:cNvSpPr/>
          <p:nvPr/>
        </p:nvSpPr>
        <p:spPr>
          <a:xfrm>
            <a:off x="10768296" y="2728367"/>
            <a:ext cx="1301785" cy="836627"/>
          </a:xfrm>
          <a:prstGeom prst="wedgeRoundRectCallout">
            <a:avLst>
              <a:gd name="adj1" fmla="val -29685"/>
              <a:gd name="adj2" fmla="val 6815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/>
          <p:cNvSpPr txBox="1"/>
          <p:nvPr/>
        </p:nvSpPr>
        <p:spPr>
          <a:xfrm>
            <a:off x="10768297" y="2813506"/>
            <a:ext cx="119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僅需傳送遺漏片段</a:t>
            </a:r>
            <a:endParaRPr lang="zh-TW" altLang="en-US" dirty="0"/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5203505" y="3732643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5244609" y="465039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H="1">
            <a:off x="5207244" y="453326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5244609" y="563329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5244609" y="5765183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>
            <a:off x="5244609" y="5878312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>
            <a:off x="5244609" y="6191705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8759253" y="6537891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</a:t>
            </a:r>
            <a:r>
              <a:rPr lang="zh-TW" altLang="en-US" dirty="0"/>
              <a:t>歌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5191535" y="3822014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Play Record 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>
            <a:off x="5244609" y="3885088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圓形箭號 74"/>
          <p:cNvSpPr/>
          <p:nvPr/>
        </p:nvSpPr>
        <p:spPr>
          <a:xfrm rot="17647633">
            <a:off x="4476701" y="3416893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09415" y="286625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998798" y="286625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244609" y="2929950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flipH="1">
            <a:off x="5207244" y="305368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5375990" y="2546191"/>
            <a:ext cx="266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Request Play Record File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5145696" y="3010022"/>
            <a:ext cx="307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2">
                    <a:lumMod val="75000"/>
                  </a:schemeClr>
                </a:solidFill>
              </a:rPr>
              <a:t>Ack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 Request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Play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Record File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444093" y="2819136"/>
            <a:ext cx="25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要求傳送遊戲紀錄檔案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70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藍芽封包格式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讀取韌體版號</a:t>
            </a:r>
            <a:r>
              <a:rPr lang="en-US" altLang="zh-TW" dirty="0" smtClean="0"/>
              <a:t>(read firmware version)</a:t>
            </a:r>
          </a:p>
          <a:p>
            <a:r>
              <a:rPr lang="zh-TW" altLang="en-US" dirty="0" smtClean="0"/>
              <a:t>回傳韌體版號</a:t>
            </a:r>
            <a:r>
              <a:rPr lang="en-US" altLang="zh-TW" dirty="0" smtClean="0"/>
              <a:t>(return firmware version)</a:t>
            </a:r>
          </a:p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文本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context)</a:t>
            </a:r>
          </a:p>
          <a:p>
            <a:r>
              <a:rPr lang="zh-TW" altLang="en-US" dirty="0" smtClean="0"/>
              <a:t>檔案片段</a:t>
            </a:r>
            <a:r>
              <a:rPr lang="en-US" altLang="zh-TW" dirty="0" smtClean="0"/>
              <a:t>(file segment)</a:t>
            </a:r>
          </a:p>
          <a:p>
            <a:r>
              <a:rPr lang="zh-TW" altLang="en-US" dirty="0" smtClean="0"/>
              <a:t>告知收到檔案片段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ack</a:t>
            </a:r>
            <a:r>
              <a:rPr lang="en-US" altLang="zh-TW" dirty="0" smtClean="0"/>
              <a:t> file segment)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312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即時模式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220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進入遊戲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09415" y="4696243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216883" y="4649977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要求載入遊戲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98798" y="4696243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244609" y="4825006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5207244" y="4892425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464417" y="4465311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Load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314388" y="4857919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Request Load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9" name="圓角矩形圖說文字 18"/>
          <p:cNvSpPr/>
          <p:nvPr/>
        </p:nvSpPr>
        <p:spPr>
          <a:xfrm>
            <a:off x="2266953" y="1487739"/>
            <a:ext cx="2202933" cy="836627"/>
          </a:xfrm>
          <a:prstGeom prst="wedgeRoundRectCallout">
            <a:avLst>
              <a:gd name="adj1" fmla="val 75003"/>
              <a:gd name="adj2" fmla="val -33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431530" y="1572878"/>
            <a:ext cx="184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選定歌曲存在或下載完成後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09415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216883" y="2394238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清</a:t>
            </a:r>
            <a:r>
              <a:rPr lang="zh-TW" altLang="en-US" dirty="0" smtClean="0"/>
              <a:t>除遊戲設定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998798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244609" y="2569267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5207244" y="263668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346823" y="2209572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Clear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118766" y="2602180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Clear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9415" y="365100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2866032" y="3604735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寫入遊戲設定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998798" y="365100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5244609" y="3779764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5207244" y="3847183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5346823" y="3420069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Write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118765" y="3812677"/>
            <a:ext cx="307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Write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5" name="圓形箭號 34"/>
          <p:cNvSpPr/>
          <p:nvPr/>
        </p:nvSpPr>
        <p:spPr>
          <a:xfrm rot="17647633">
            <a:off x="4476702" y="3415701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7500" y="5005466"/>
            <a:ext cx="2925908" cy="17294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17065" y="4953785"/>
            <a:ext cx="3071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Modifiers:</a:t>
            </a:r>
          </a:p>
          <a:p>
            <a:r>
              <a:rPr lang="zh-TW" altLang="en-US" sz="1400" dirty="0" smtClean="0"/>
              <a:t>落下</a:t>
            </a:r>
            <a:r>
              <a:rPr lang="zh-TW" altLang="en-US" sz="1400" dirty="0"/>
              <a:t>速度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FallSpeedModifier</a:t>
            </a:r>
            <a:endParaRPr lang="en-US" altLang="zh-TW" sz="1400" dirty="0" smtClean="0"/>
          </a:p>
          <a:p>
            <a:r>
              <a:rPr lang="zh-TW" altLang="en-US" sz="1400" dirty="0" smtClean="0"/>
              <a:t>打擊線：</a:t>
            </a:r>
            <a:r>
              <a:rPr lang="en-US" altLang="zh-TW" sz="1400" dirty="0" err="1" smtClean="0"/>
              <a:t>WhiteKeyTargetLineModifier</a:t>
            </a:r>
            <a:endParaRPr lang="en-US" altLang="zh-TW" sz="1400" dirty="0"/>
          </a:p>
          <a:p>
            <a:endParaRPr lang="en-US" altLang="zh-TW" sz="1400" dirty="0"/>
          </a:p>
        </p:txBody>
      </p:sp>
      <p:sp>
        <p:nvSpPr>
          <p:cNvPr id="36" name="向右箭號 35"/>
          <p:cNvSpPr/>
          <p:nvPr/>
        </p:nvSpPr>
        <p:spPr>
          <a:xfrm>
            <a:off x="8196626" y="5693185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8308040" y="5781457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遊戲開始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1597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遊戲進行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圖說文字 16"/>
          <p:cNvSpPr/>
          <p:nvPr/>
        </p:nvSpPr>
        <p:spPr>
          <a:xfrm>
            <a:off x="9736473" y="1019908"/>
            <a:ext cx="2363755" cy="836627"/>
          </a:xfrm>
          <a:prstGeom prst="wedgeRoundRectCallout">
            <a:avLst>
              <a:gd name="adj1" fmla="val -56146"/>
              <a:gd name="adj2" fmla="val 66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9901049" y="1105047"/>
            <a:ext cx="219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遊戲中發生的所有事情都會傳送到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09415" y="128855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348565" y="1242291"/>
            <a:ext cx="128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遊戲開始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998798" y="128855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5207244" y="142695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929179" y="1137373"/>
            <a:ext cx="1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Start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09415" y="187923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8348565" y="1832971"/>
            <a:ext cx="273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遊戲事件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998798" y="187923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5207244" y="201763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845650" y="1673769"/>
            <a:ext cx="187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Game Event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6625879" y="2052202"/>
            <a:ext cx="45719" cy="224789"/>
            <a:chOff x="1037492" y="2831123"/>
            <a:chExt cx="45719" cy="224789"/>
          </a:xfrm>
        </p:grpSpPr>
        <p:sp>
          <p:nvSpPr>
            <p:cNvPr id="47" name="橢圓 46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624254" y="2431526"/>
            <a:ext cx="11095892" cy="11777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781501" y="2519361"/>
            <a:ext cx="280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</a:t>
            </a:r>
            <a:r>
              <a:rPr lang="en-US" altLang="zh-TW" dirty="0" smtClean="0"/>
              <a:t>app</a:t>
            </a:r>
            <a:r>
              <a:rPr lang="zh-TW" altLang="en-US" dirty="0" smtClean="0"/>
              <a:t>要求退出</a:t>
            </a:r>
            <a:endParaRPr lang="en-US" altLang="zh-TW" dirty="0" smtClean="0"/>
          </a:p>
          <a:p>
            <a:r>
              <a:rPr lang="zh-TW" altLang="en-US" dirty="0" smtClean="0"/>
              <a:t>或重來或</a:t>
            </a:r>
            <a:r>
              <a:rPr lang="zh-TW" altLang="en-US" dirty="0"/>
              <a:t>暫停</a:t>
            </a:r>
          </a:p>
        </p:txBody>
      </p:sp>
      <p:sp>
        <p:nvSpPr>
          <p:cNvPr id="52" name="矩形 51"/>
          <p:cNvSpPr/>
          <p:nvPr/>
        </p:nvSpPr>
        <p:spPr>
          <a:xfrm>
            <a:off x="803168" y="2519361"/>
            <a:ext cx="1852109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009415" y="304505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7998798" y="304505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5244609" y="309586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346823" y="2559594"/>
            <a:ext cx="273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App Pause Game</a:t>
            </a:r>
            <a:r>
              <a:rPr lang="zh-TW" altLang="en-US" sz="1600" dirty="0" smtClean="0">
                <a:solidFill>
                  <a:schemeClr val="accent1"/>
                </a:solidFill>
              </a:rPr>
              <a:t>、</a:t>
            </a:r>
            <a:r>
              <a:rPr lang="en-US" altLang="zh-TW" sz="1600" dirty="0" smtClean="0">
                <a:solidFill>
                  <a:schemeClr val="accent1"/>
                </a:solidFill>
              </a:rPr>
              <a:t>App Quit Game</a:t>
            </a:r>
            <a:r>
              <a:rPr lang="zh-TW" altLang="en-US" sz="1600" dirty="0" smtClean="0">
                <a:solidFill>
                  <a:schemeClr val="accent1"/>
                </a:solidFill>
              </a:rPr>
              <a:t>、</a:t>
            </a:r>
            <a:r>
              <a:rPr lang="en-US" altLang="zh-TW" sz="1600" dirty="0" smtClean="0">
                <a:solidFill>
                  <a:schemeClr val="accent1"/>
                </a:solidFill>
              </a:rPr>
              <a:t>App Restart Game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 flipH="1">
            <a:off x="5207244" y="3210114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329476" y="3175991"/>
            <a:ext cx="127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sz="1600" dirty="0" smtClean="0">
                <a:solidFill>
                  <a:schemeClr val="accent1"/>
                </a:solidFill>
              </a:rPr>
              <a:t>…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384516" y="2981026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提出要求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317268" y="2981026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遊戲做出反應</a:t>
            </a:r>
            <a:endParaRPr lang="zh-TW" altLang="en-US" dirty="0"/>
          </a:p>
        </p:txBody>
      </p:sp>
      <p:sp>
        <p:nvSpPr>
          <p:cNvPr id="63" name="圓角矩形圖說文字 62"/>
          <p:cNvSpPr/>
          <p:nvPr/>
        </p:nvSpPr>
        <p:spPr>
          <a:xfrm>
            <a:off x="2267185" y="3542218"/>
            <a:ext cx="2363755" cy="836627"/>
          </a:xfrm>
          <a:prstGeom prst="wedgeRoundRectCallout">
            <a:avLst>
              <a:gd name="adj1" fmla="val 35729"/>
              <a:gd name="adj2" fmla="val -68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2267185" y="3627357"/>
            <a:ext cx="236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如果要求結束遊戲，會直接回到選歌場景</a:t>
            </a:r>
            <a:endParaRPr lang="zh-TW" altLang="en-US" dirty="0"/>
          </a:p>
        </p:txBody>
      </p:sp>
      <p:sp>
        <p:nvSpPr>
          <p:cNvPr id="57" name="向右箭號 56"/>
          <p:cNvSpPr/>
          <p:nvPr/>
        </p:nvSpPr>
        <p:spPr>
          <a:xfrm>
            <a:off x="10508839" y="3077420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10597914" y="3165692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回到選單</a:t>
            </a:r>
            <a:endParaRPr lang="zh-TW" altLang="en-US" dirty="0"/>
          </a:p>
        </p:txBody>
      </p:sp>
      <p:sp>
        <p:nvSpPr>
          <p:cNvPr id="58" name="圓角矩形圖說文字 57"/>
          <p:cNvSpPr/>
          <p:nvPr/>
        </p:nvSpPr>
        <p:spPr>
          <a:xfrm>
            <a:off x="8307505" y="4098290"/>
            <a:ext cx="2858726" cy="836627"/>
          </a:xfrm>
          <a:prstGeom prst="wedgeRoundRectCallout">
            <a:avLst>
              <a:gd name="adj1" fmla="val -50610"/>
              <a:gd name="adj2" fmla="val 95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8472081" y="4183429"/>
            <a:ext cx="261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即時模式不會自動結束，也不會有遊戲結算畫面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3235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錄音模式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01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進入遊戲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09415" y="4696243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216883" y="4649977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要求載入遊戲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98798" y="4696243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244609" y="4825006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5207244" y="4892425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464417" y="4465311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Load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314388" y="4857919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Request Load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9" name="圓角矩形圖說文字 18"/>
          <p:cNvSpPr/>
          <p:nvPr/>
        </p:nvSpPr>
        <p:spPr>
          <a:xfrm>
            <a:off x="2266953" y="1487739"/>
            <a:ext cx="2202933" cy="836627"/>
          </a:xfrm>
          <a:prstGeom prst="wedgeRoundRectCallout">
            <a:avLst>
              <a:gd name="adj1" fmla="val 75003"/>
              <a:gd name="adj2" fmla="val -33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431530" y="1572878"/>
            <a:ext cx="184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選定歌曲存在或下載完成後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09415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216883" y="2394238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清</a:t>
            </a:r>
            <a:r>
              <a:rPr lang="zh-TW" altLang="en-US" dirty="0" smtClean="0"/>
              <a:t>除遊戲設定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998798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244609" y="2569267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5207244" y="263668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346823" y="2209572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Clear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118766" y="2602180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Clear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7500" y="5005466"/>
            <a:ext cx="2925908" cy="17294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17065" y="4953785"/>
            <a:ext cx="307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無</a:t>
            </a:r>
            <a:r>
              <a:rPr lang="en-US" altLang="zh-TW" sz="1400" dirty="0" smtClean="0"/>
              <a:t>modifier</a:t>
            </a:r>
            <a:endParaRPr lang="zh-TW" altLang="en-US" sz="1400" dirty="0"/>
          </a:p>
        </p:txBody>
      </p:sp>
      <p:sp>
        <p:nvSpPr>
          <p:cNvPr id="36" name="向右箭號 35"/>
          <p:cNvSpPr/>
          <p:nvPr/>
        </p:nvSpPr>
        <p:spPr>
          <a:xfrm>
            <a:off x="8196626" y="5693185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8308040" y="5781457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遊戲開始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7" name="圓角矩形圖說文字 36"/>
          <p:cNvSpPr/>
          <p:nvPr/>
        </p:nvSpPr>
        <p:spPr>
          <a:xfrm>
            <a:off x="3015762" y="3483480"/>
            <a:ext cx="1454124" cy="836627"/>
          </a:xfrm>
          <a:prstGeom prst="wedgeRoundRectCallout">
            <a:avLst>
              <a:gd name="adj1" fmla="val 75003"/>
              <a:gd name="adj2" fmla="val -33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3162200" y="3568619"/>
            <a:ext cx="120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不能選擇</a:t>
            </a:r>
            <a:r>
              <a:rPr lang="en-US" altLang="zh-TW" dirty="0" smtClean="0"/>
              <a:t>modifier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2657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遊戲進行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09415" y="44855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338274" y="4429651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結束遊戲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98798" y="44855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244609" y="4667063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5207244" y="454992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618057" y="4165481"/>
            <a:ext cx="281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App Complete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244609" y="4629312"/>
            <a:ext cx="31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App Complete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圓角矩形圖說文字 16"/>
          <p:cNvSpPr/>
          <p:nvPr/>
        </p:nvSpPr>
        <p:spPr>
          <a:xfrm>
            <a:off x="9736473" y="1019908"/>
            <a:ext cx="2363755" cy="836627"/>
          </a:xfrm>
          <a:prstGeom prst="wedgeRoundRectCallout">
            <a:avLst>
              <a:gd name="adj1" fmla="val -56146"/>
              <a:gd name="adj2" fmla="val 66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9901049" y="1105047"/>
            <a:ext cx="219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遊戲中發生的所有事情都會傳送到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09415" y="128855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348565" y="1242291"/>
            <a:ext cx="128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遊戲開始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998798" y="128855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5207244" y="142695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929179" y="1137373"/>
            <a:ext cx="1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Start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09415" y="187923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8348565" y="1832971"/>
            <a:ext cx="273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遊戲事件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998798" y="187923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5207244" y="201763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845650" y="1673769"/>
            <a:ext cx="187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Game Event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6625879" y="2052202"/>
            <a:ext cx="45719" cy="224789"/>
            <a:chOff x="1037492" y="2831123"/>
            <a:chExt cx="45719" cy="224789"/>
          </a:xfrm>
        </p:grpSpPr>
        <p:sp>
          <p:nvSpPr>
            <p:cNvPr id="47" name="橢圓 46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624254" y="2431526"/>
            <a:ext cx="11095892" cy="11777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781501" y="2519361"/>
            <a:ext cx="280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</a:t>
            </a:r>
            <a:r>
              <a:rPr lang="en-US" altLang="zh-TW" dirty="0" smtClean="0"/>
              <a:t>app</a:t>
            </a:r>
            <a:r>
              <a:rPr lang="zh-TW" altLang="en-US" dirty="0" smtClean="0"/>
              <a:t>要求退出</a:t>
            </a:r>
            <a:endParaRPr lang="en-US" altLang="zh-TW" dirty="0" smtClean="0"/>
          </a:p>
          <a:p>
            <a:r>
              <a:rPr lang="zh-TW" altLang="en-US" dirty="0" smtClean="0"/>
              <a:t>或重來或</a:t>
            </a:r>
            <a:r>
              <a:rPr lang="zh-TW" altLang="en-US" dirty="0"/>
              <a:t>暫停</a:t>
            </a:r>
          </a:p>
        </p:txBody>
      </p:sp>
      <p:sp>
        <p:nvSpPr>
          <p:cNvPr id="52" name="矩形 51"/>
          <p:cNvSpPr/>
          <p:nvPr/>
        </p:nvSpPr>
        <p:spPr>
          <a:xfrm>
            <a:off x="803168" y="2519361"/>
            <a:ext cx="1852109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009415" y="304505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7998798" y="304505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5244609" y="309586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346823" y="2559594"/>
            <a:ext cx="273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App Pause Game</a:t>
            </a:r>
            <a:r>
              <a:rPr lang="zh-TW" altLang="en-US" sz="1600" dirty="0" smtClean="0">
                <a:solidFill>
                  <a:schemeClr val="accent1"/>
                </a:solidFill>
              </a:rPr>
              <a:t>、</a:t>
            </a:r>
            <a:r>
              <a:rPr lang="en-US" altLang="zh-TW" sz="1600" dirty="0" smtClean="0">
                <a:solidFill>
                  <a:schemeClr val="accent1"/>
                </a:solidFill>
              </a:rPr>
              <a:t>App Quit Game</a:t>
            </a:r>
            <a:r>
              <a:rPr lang="zh-TW" altLang="en-US" sz="1600" dirty="0" smtClean="0">
                <a:solidFill>
                  <a:schemeClr val="accent1"/>
                </a:solidFill>
              </a:rPr>
              <a:t>、</a:t>
            </a:r>
            <a:r>
              <a:rPr lang="en-US" altLang="zh-TW" sz="1600" dirty="0" smtClean="0">
                <a:solidFill>
                  <a:schemeClr val="accent1"/>
                </a:solidFill>
              </a:rPr>
              <a:t>App Restart Game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 flipH="1">
            <a:off x="5207244" y="3210114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329476" y="3175991"/>
            <a:ext cx="127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sz="1600" dirty="0" smtClean="0">
                <a:solidFill>
                  <a:schemeClr val="accent1"/>
                </a:solidFill>
              </a:rPr>
              <a:t>…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384516" y="2981026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提出要求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317268" y="2981026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遊戲做出反應</a:t>
            </a:r>
            <a:endParaRPr lang="zh-TW" altLang="en-US" dirty="0"/>
          </a:p>
        </p:txBody>
      </p:sp>
      <p:sp>
        <p:nvSpPr>
          <p:cNvPr id="63" name="圓角矩形圖說文字 62"/>
          <p:cNvSpPr/>
          <p:nvPr/>
        </p:nvSpPr>
        <p:spPr>
          <a:xfrm>
            <a:off x="2267185" y="3542218"/>
            <a:ext cx="2363755" cy="836627"/>
          </a:xfrm>
          <a:prstGeom prst="wedgeRoundRectCallout">
            <a:avLst>
              <a:gd name="adj1" fmla="val 35729"/>
              <a:gd name="adj2" fmla="val -68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2267185" y="3627357"/>
            <a:ext cx="236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如果要求結束遊戲，會直接回到選歌場景</a:t>
            </a:r>
            <a:endParaRPr lang="zh-TW" altLang="en-US" dirty="0"/>
          </a:p>
        </p:txBody>
      </p:sp>
      <p:sp>
        <p:nvSpPr>
          <p:cNvPr id="57" name="向右箭號 56"/>
          <p:cNvSpPr/>
          <p:nvPr/>
        </p:nvSpPr>
        <p:spPr>
          <a:xfrm>
            <a:off x="8107552" y="6265797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8196627" y="6354069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遊戲結算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8" name="圓角矩形圖說文字 57"/>
          <p:cNvSpPr/>
          <p:nvPr/>
        </p:nvSpPr>
        <p:spPr>
          <a:xfrm>
            <a:off x="9691320" y="4656794"/>
            <a:ext cx="2408908" cy="1609003"/>
          </a:xfrm>
          <a:prstGeom prst="wedgeRoundRectCallout">
            <a:avLst>
              <a:gd name="adj1" fmla="val -45359"/>
              <a:gd name="adj2" fmla="val -567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9691320" y="4741933"/>
            <a:ext cx="250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Complete game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quit game</a:t>
            </a:r>
            <a:r>
              <a:rPr lang="zh-TW" altLang="en-US" dirty="0" smtClean="0"/>
              <a:t>不同，</a:t>
            </a:r>
            <a:r>
              <a:rPr lang="en-US" altLang="zh-TW" dirty="0" smtClean="0"/>
              <a:t>Complete game</a:t>
            </a:r>
            <a:r>
              <a:rPr lang="zh-TW" altLang="en-US" dirty="0" smtClean="0"/>
              <a:t>會繼續跑到遊戲結算場景，</a:t>
            </a:r>
            <a:r>
              <a:rPr lang="en-US" altLang="zh-TW" dirty="0" smtClean="0"/>
              <a:t>quit game</a:t>
            </a:r>
            <a:r>
              <a:rPr lang="zh-TW" altLang="en-US" dirty="0" smtClean="0"/>
              <a:t>則會直接回到選歌場景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2864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向右箭號 2"/>
          <p:cNvSpPr/>
          <p:nvPr/>
        </p:nvSpPr>
        <p:spPr>
          <a:xfrm>
            <a:off x="8355936" y="6438973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遊戲結算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009415" y="1362198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7998798" y="1362198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5244609" y="1543715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5207244" y="1426578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5845650" y="1042133"/>
            <a:ext cx="1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Final Score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702402" y="1505964"/>
            <a:ext cx="194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Final Score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8317268" y="1300227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回傳總分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009415" y="2065822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998798" y="2065822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/>
          <p:nvPr/>
        </p:nvCxnSpPr>
        <p:spPr>
          <a:xfrm>
            <a:off x="5244609" y="224733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5207244" y="213020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758964" y="1745757"/>
            <a:ext cx="19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Play Record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445736" y="2209588"/>
            <a:ext cx="220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Play Record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8317267" y="1975338"/>
            <a:ext cx="212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傳送遊戲紀錄資料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009415" y="3538197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288509" y="3633192"/>
            <a:ext cx="205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傳送遊戲紀錄片段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998798" y="3538197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5299557" y="3329537"/>
            <a:ext cx="25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Play Record 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009415" y="450645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998798" y="450645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5403426" y="4207585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Finish Write Play Record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218223" y="4587325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Finish Write Play Record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355936" y="4450556"/>
            <a:ext cx="25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傳完以後傳個結束訊息</a:t>
            </a:r>
            <a:endParaRPr lang="zh-TW" altLang="en-US" dirty="0"/>
          </a:p>
        </p:txBody>
      </p:sp>
      <p:sp>
        <p:nvSpPr>
          <p:cNvPr id="70" name="圓角矩形圖說文字 69"/>
          <p:cNvSpPr/>
          <p:nvPr/>
        </p:nvSpPr>
        <p:spPr>
          <a:xfrm>
            <a:off x="1962139" y="3860847"/>
            <a:ext cx="2507747" cy="836627"/>
          </a:xfrm>
          <a:prstGeom prst="wedgeRoundRectCallout">
            <a:avLst>
              <a:gd name="adj1" fmla="val 73250"/>
              <a:gd name="adj2" fmla="val 66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1962139" y="3945986"/>
            <a:ext cx="231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告知是否有遺漏，如果有的話就要重傳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5009415" y="5614386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3020415" y="5668733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要求重傳遺漏片段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998798" y="5614386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5009415" y="5322959"/>
            <a:ext cx="382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sz="1400" dirty="0" smtClean="0">
                <a:solidFill>
                  <a:schemeClr val="accent1"/>
                </a:solidFill>
              </a:rPr>
              <a:t> Rewrite Play Record File Segment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grpSp>
        <p:nvGrpSpPr>
          <p:cNvPr id="78" name="群組 77"/>
          <p:cNvGrpSpPr/>
          <p:nvPr/>
        </p:nvGrpSpPr>
        <p:grpSpPr>
          <a:xfrm>
            <a:off x="6625879" y="5930908"/>
            <a:ext cx="45719" cy="224789"/>
            <a:chOff x="1037492" y="2831123"/>
            <a:chExt cx="45719" cy="224789"/>
          </a:xfrm>
        </p:grpSpPr>
        <p:sp>
          <p:nvSpPr>
            <p:cNvPr id="79" name="橢圓 78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3" name="矩形 82"/>
          <p:cNvSpPr/>
          <p:nvPr/>
        </p:nvSpPr>
        <p:spPr>
          <a:xfrm>
            <a:off x="1696915" y="5289204"/>
            <a:ext cx="9803423" cy="1269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1766290" y="5355028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如果有遺漏片段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728655" y="5357279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迴轉箭號 85"/>
          <p:cNvSpPr/>
          <p:nvPr/>
        </p:nvSpPr>
        <p:spPr>
          <a:xfrm rot="16200000" flipV="1">
            <a:off x="8553062" y="3162132"/>
            <a:ext cx="2794208" cy="3736327"/>
          </a:xfrm>
          <a:prstGeom prst="uturnArrow">
            <a:avLst>
              <a:gd name="adj1" fmla="val 6319"/>
              <a:gd name="adj2" fmla="val 7289"/>
              <a:gd name="adj3" fmla="val 10928"/>
              <a:gd name="adj4" fmla="val 43750"/>
              <a:gd name="adj5" fmla="val 413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7" name="圓角矩形圖說文字 86"/>
          <p:cNvSpPr/>
          <p:nvPr/>
        </p:nvSpPr>
        <p:spPr>
          <a:xfrm>
            <a:off x="10768296" y="2728367"/>
            <a:ext cx="1301785" cy="836627"/>
          </a:xfrm>
          <a:prstGeom prst="wedgeRoundRectCallout">
            <a:avLst>
              <a:gd name="adj1" fmla="val -29685"/>
              <a:gd name="adj2" fmla="val 6815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/>
          <p:cNvSpPr txBox="1"/>
          <p:nvPr/>
        </p:nvSpPr>
        <p:spPr>
          <a:xfrm>
            <a:off x="10768297" y="2813506"/>
            <a:ext cx="119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僅需傳送遺漏片段</a:t>
            </a:r>
            <a:endParaRPr lang="zh-TW" altLang="en-US" dirty="0"/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5203505" y="3732643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5244609" y="465039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H="1">
            <a:off x="5207244" y="453326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5244609" y="563329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5244609" y="5765183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>
            <a:off x="5244609" y="5878312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>
            <a:off x="5244609" y="6191705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8759253" y="6537891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</a:t>
            </a:r>
            <a:r>
              <a:rPr lang="zh-TW" altLang="en-US" dirty="0"/>
              <a:t>歌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5191535" y="3822014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Play Record 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>
            <a:off x="5244609" y="3885088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圓形箭號 74"/>
          <p:cNvSpPr/>
          <p:nvPr/>
        </p:nvSpPr>
        <p:spPr>
          <a:xfrm rot="17647633">
            <a:off x="4476701" y="3416893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09415" y="286625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998798" y="286625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244609" y="2929950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flipH="1">
            <a:off x="5207244" y="305368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5375990" y="2546191"/>
            <a:ext cx="266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Request Play Record File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5145696" y="3010022"/>
            <a:ext cx="307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2">
                    <a:lumMod val="75000"/>
                  </a:schemeClr>
                </a:solidFill>
              </a:rPr>
              <a:t>Ack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 Request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Play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Record File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444093" y="2819136"/>
            <a:ext cx="25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要求傳送遊戲紀錄檔案</a:t>
            </a:r>
            <a:endParaRPr lang="zh-TW" altLang="en-US" dirty="0"/>
          </a:p>
        </p:txBody>
      </p:sp>
      <p:sp>
        <p:nvSpPr>
          <p:cNvPr id="99" name="圓角矩形圖說文字 98"/>
          <p:cNvSpPr/>
          <p:nvPr/>
        </p:nvSpPr>
        <p:spPr>
          <a:xfrm>
            <a:off x="9412123" y="224917"/>
            <a:ext cx="2507747" cy="836627"/>
          </a:xfrm>
          <a:prstGeom prst="wedgeRoundRectCallout">
            <a:avLst>
              <a:gd name="adj1" fmla="val -45956"/>
              <a:gd name="adj2" fmla="val 776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9412123" y="310056"/>
            <a:ext cx="250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得分為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，得分數據沒有用，可以直接丟掉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872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更換音色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480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更換音色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圖說文字 18"/>
          <p:cNvSpPr/>
          <p:nvPr/>
        </p:nvSpPr>
        <p:spPr>
          <a:xfrm>
            <a:off x="-1101467" y="1758630"/>
            <a:ext cx="2202933" cy="836627"/>
          </a:xfrm>
          <a:prstGeom prst="wedgeRoundRectCallout">
            <a:avLst>
              <a:gd name="adj1" fmla="val 75003"/>
              <a:gd name="adj2" fmla="val -33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-936890" y="1843769"/>
            <a:ext cx="184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選定歌曲存在或下載完成後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09415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216883" y="2394238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切換音色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998798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244609" y="2510194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5207244" y="263668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046787" y="2138949"/>
            <a:ext cx="333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App Switch Keyboard Instrument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779713" y="2602180"/>
            <a:ext cx="366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App </a:t>
            </a:r>
            <a:r>
              <a:rPr lang="en-US" altLang="zh-TW" dirty="0">
                <a:solidFill>
                  <a:schemeClr val="accent1"/>
                </a:solidFill>
              </a:rPr>
              <a:t>Switch Keyboard Instrument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9415" y="365100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2866031" y="3604735"/>
            <a:ext cx="214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告知完成切換</a:t>
            </a:r>
            <a:r>
              <a:rPr lang="zh-TW" altLang="en-US" dirty="0"/>
              <a:t>音色</a:t>
            </a:r>
          </a:p>
        </p:txBody>
      </p:sp>
      <p:sp>
        <p:nvSpPr>
          <p:cNvPr id="30" name="矩形 29"/>
          <p:cNvSpPr/>
          <p:nvPr/>
        </p:nvSpPr>
        <p:spPr>
          <a:xfrm>
            <a:off x="7998798" y="365100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5244609" y="3850102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5207244" y="3708699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980845" y="3296997"/>
            <a:ext cx="346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Keyboard Finish Switch Instrument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16514" y="3899675"/>
            <a:ext cx="388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Keyboard Finish Switch Instrument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8045" y="5005466"/>
            <a:ext cx="1729170" cy="136895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397223" y="5019309"/>
            <a:ext cx="16610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音色：</a:t>
            </a:r>
            <a:endParaRPr lang="en-US" altLang="zh-TW" sz="1400" dirty="0" smtClean="0"/>
          </a:p>
          <a:p>
            <a:r>
              <a:rPr lang="en-US" altLang="zh-TW" sz="1400" dirty="0" err="1" smtClean="0"/>
              <a:t>NoirePure</a:t>
            </a:r>
            <a:endParaRPr lang="en-US" altLang="zh-TW" sz="1400" dirty="0" smtClean="0"/>
          </a:p>
          <a:p>
            <a:r>
              <a:rPr lang="en-US" altLang="zh-TW" sz="1400" dirty="0" err="1" smtClean="0"/>
              <a:t>AliciaKeys</a:t>
            </a:r>
            <a:endParaRPr lang="en-US" altLang="zh-TW" sz="1400" dirty="0" smtClean="0"/>
          </a:p>
          <a:p>
            <a:r>
              <a:rPr lang="en-US" altLang="zh-TW" sz="1400" dirty="0" smtClean="0"/>
              <a:t>U3</a:t>
            </a:r>
          </a:p>
          <a:p>
            <a:r>
              <a:rPr lang="en-US" altLang="zh-TW" sz="1400" dirty="0" err="1" smtClean="0"/>
              <a:t>HansZimmerPiano</a:t>
            </a:r>
            <a:endParaRPr lang="en-US" altLang="zh-TW" sz="1400" dirty="0" smtClean="0"/>
          </a:p>
          <a:p>
            <a:r>
              <a:rPr lang="en-US" altLang="zh-TW" sz="1400" dirty="0" err="1" smtClean="0"/>
              <a:t>Bosendorfer</a:t>
            </a:r>
            <a:endParaRPr lang="en-US" altLang="zh-TW" sz="1400" dirty="0" smtClean="0"/>
          </a:p>
        </p:txBody>
      </p:sp>
      <p:sp>
        <p:nvSpPr>
          <p:cNvPr id="41" name="矩形 40"/>
          <p:cNvSpPr/>
          <p:nvPr/>
        </p:nvSpPr>
        <p:spPr>
          <a:xfrm>
            <a:off x="624254" y="3091508"/>
            <a:ext cx="11095892" cy="11777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781501" y="3179343"/>
            <a:ext cx="280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並非使用此音色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03168" y="3179344"/>
            <a:ext cx="185210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5009415" y="156071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3216883" y="1514453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讀</a:t>
            </a:r>
            <a:r>
              <a:rPr lang="zh-TW" altLang="en-US" dirty="0"/>
              <a:t>取</a:t>
            </a:r>
            <a:r>
              <a:rPr lang="zh-TW" altLang="en-US" dirty="0" smtClean="0"/>
              <a:t>音色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998798" y="156071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/>
          <p:cNvCxnSpPr/>
          <p:nvPr/>
        </p:nvCxnSpPr>
        <p:spPr>
          <a:xfrm>
            <a:off x="5244609" y="163040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5207244" y="1756901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5046787" y="1259164"/>
            <a:ext cx="333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App Read Keyboard Instrument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672566" y="1722395"/>
            <a:ext cx="408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Return App Read Keyboard </a:t>
            </a:r>
            <a:r>
              <a:rPr lang="en-US" altLang="zh-TW" dirty="0">
                <a:solidFill>
                  <a:schemeClr val="accent1"/>
                </a:solidFill>
              </a:rPr>
              <a:t>Instrument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圓角矩形圖說文字 50"/>
          <p:cNvSpPr/>
          <p:nvPr/>
        </p:nvSpPr>
        <p:spPr>
          <a:xfrm>
            <a:off x="9253895" y="698497"/>
            <a:ext cx="2202933" cy="836627"/>
          </a:xfrm>
          <a:prstGeom prst="wedgeRoundRectCallout">
            <a:avLst>
              <a:gd name="adj1" fmla="val -79057"/>
              <a:gd name="adj2" fmla="val 60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9418472" y="783636"/>
            <a:ext cx="184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隨時都可以詢問目前的音色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643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讀取韌體版號</a:t>
            </a:r>
            <a:r>
              <a:rPr lang="en-US" altLang="zh-TW" dirty="0" smtClean="0"/>
              <a:t>(read firmware version)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在連線開始時，用來辨別電子琴韌體版本</a:t>
            </a:r>
            <a:endParaRPr lang="en-US" altLang="zh-TW" dirty="0" smtClean="0"/>
          </a:p>
          <a:p>
            <a:r>
              <a:rPr lang="zh-TW" altLang="en-US" dirty="0" smtClean="0"/>
              <a:t>未來韌體改版若有影響到藍芽通訊規格，</a:t>
            </a:r>
            <a:r>
              <a:rPr lang="en-US" altLang="zh-TW" dirty="0" smtClean="0"/>
              <a:t>app</a:t>
            </a:r>
            <a:r>
              <a:rPr lang="zh-TW" altLang="en-US" dirty="0" smtClean="0"/>
              <a:t>可以先透過韌體版號去切換通訊規格</a:t>
            </a:r>
            <a:endParaRPr lang="en-US" altLang="zh-TW" dirty="0" smtClean="0"/>
          </a:p>
          <a:p>
            <a:r>
              <a:rPr lang="en-US" altLang="zh-TW" dirty="0" smtClean="0"/>
              <a:t>Command:</a:t>
            </a:r>
            <a:r>
              <a:rPr lang="zh-TW" altLang="en-US" dirty="0" smtClean="0"/>
              <a:t> 訊息名稱，定為</a:t>
            </a:r>
            <a:r>
              <a:rPr lang="en-US" altLang="zh-TW" dirty="0" smtClean="0"/>
              <a:t>0x00000000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61" y="4246683"/>
            <a:ext cx="6972678" cy="6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7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回傳韌體版號</a:t>
            </a:r>
            <a:r>
              <a:rPr lang="en-US" altLang="zh-TW" dirty="0" smtClean="0"/>
              <a:t>(return firmware version)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在連線開始時，用來辨別電子琴韌體版本</a:t>
            </a:r>
            <a:endParaRPr lang="en-US" altLang="zh-TW" dirty="0" smtClean="0"/>
          </a:p>
          <a:p>
            <a:r>
              <a:rPr lang="zh-TW" altLang="en-US" dirty="0" smtClean="0"/>
              <a:t>未來韌體改版若有影響到藍芽通訊規格，</a:t>
            </a:r>
            <a:r>
              <a:rPr lang="en-US" altLang="zh-TW" dirty="0" smtClean="0"/>
              <a:t>app</a:t>
            </a:r>
            <a:r>
              <a:rPr lang="zh-TW" altLang="en-US" dirty="0" smtClean="0"/>
              <a:t>可以先透過韌體版號去切換通訊規格</a:t>
            </a:r>
          </a:p>
          <a:p>
            <a:r>
              <a:rPr lang="en-US" altLang="zh-TW" dirty="0" smtClean="0"/>
              <a:t>Command:</a:t>
            </a:r>
            <a:r>
              <a:rPr lang="zh-TW" altLang="en-US" dirty="0" smtClean="0"/>
              <a:t> 訊息名稱，定為</a:t>
            </a:r>
            <a:r>
              <a:rPr lang="en-US" altLang="zh-TW" dirty="0" smtClean="0"/>
              <a:t>0x00110000</a:t>
            </a:r>
            <a:br>
              <a:rPr lang="en-US" altLang="zh-TW" dirty="0" smtClean="0"/>
            </a:br>
            <a:r>
              <a:rPr lang="en-US" altLang="zh-TW" dirty="0" smtClean="0"/>
              <a:t>Version:</a:t>
            </a:r>
            <a:r>
              <a:rPr lang="zh-TW" altLang="en-US" dirty="0" smtClean="0"/>
              <a:t>韌體版號，等到韌體寫完以後會提供目前的版號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77" y="4255476"/>
            <a:ext cx="6576646" cy="96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4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文本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context)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用來傳遞大部分訊息</a:t>
            </a:r>
            <a:endParaRPr lang="en-US" altLang="zh-TW" dirty="0" smtClean="0"/>
          </a:p>
          <a:p>
            <a:r>
              <a:rPr lang="zh-TW" altLang="en-US" dirty="0" smtClean="0"/>
              <a:t>長度必須簡短，</a:t>
            </a:r>
            <a:r>
              <a:rPr lang="en-US" altLang="zh-TW" dirty="0" smtClean="0"/>
              <a:t>context</a:t>
            </a:r>
            <a:r>
              <a:rPr lang="zh-TW" altLang="en-US" dirty="0" smtClean="0"/>
              <a:t>內文長度不能超過</a:t>
            </a:r>
            <a:r>
              <a:rPr lang="en-US" altLang="zh-TW" dirty="0" smtClean="0"/>
              <a:t>144</a:t>
            </a:r>
            <a:r>
              <a:rPr lang="zh-TW" altLang="en-US" dirty="0" smtClean="0"/>
              <a:t>個字</a:t>
            </a:r>
            <a:endParaRPr lang="en-US" altLang="zh-TW" dirty="0" smtClean="0"/>
          </a:p>
          <a:p>
            <a:r>
              <a:rPr lang="zh-TW" altLang="en-US" dirty="0" smtClean="0"/>
              <a:t>雖然有</a:t>
            </a:r>
            <a:r>
              <a:rPr lang="en-US" altLang="zh-TW" dirty="0" smtClean="0"/>
              <a:t>order</a:t>
            </a:r>
            <a:r>
              <a:rPr lang="zh-TW" altLang="en-US" dirty="0" smtClean="0"/>
              <a:t>和</a:t>
            </a:r>
            <a:r>
              <a:rPr lang="en-US" altLang="zh-TW" dirty="0" smtClean="0"/>
              <a:t>amount</a:t>
            </a:r>
            <a:r>
              <a:rPr lang="zh-TW" altLang="en-US" dirty="0" smtClean="0"/>
              <a:t>可以將大封包切分成小封包，不過目前要避免大封包的出現</a:t>
            </a:r>
            <a:endParaRPr lang="en-US" altLang="zh-TW" dirty="0" smtClean="0"/>
          </a:p>
          <a:p>
            <a:r>
              <a:rPr lang="en-US" altLang="zh-TW" dirty="0" smtClean="0"/>
              <a:t>Command: </a:t>
            </a:r>
            <a:r>
              <a:rPr lang="zh-TW" altLang="en-US" dirty="0" smtClean="0"/>
              <a:t>訊息名稱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Id: </a:t>
            </a:r>
            <a:r>
              <a:rPr lang="zh-TW" altLang="en-US" dirty="0" smtClean="0"/>
              <a:t>封包</a:t>
            </a:r>
            <a:r>
              <a:rPr lang="en-US" altLang="zh-TW" dirty="0" smtClean="0"/>
              <a:t>/request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id(</a:t>
            </a:r>
            <a:r>
              <a:rPr lang="zh-TW" altLang="en-US" dirty="0" smtClean="0"/>
              <a:t>目前沒有用到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Length:</a:t>
            </a:r>
            <a:r>
              <a:rPr lang="zh-TW" altLang="en-US" dirty="0" smtClean="0"/>
              <a:t> 封包長度，最大長度不能超過</a:t>
            </a:r>
            <a:r>
              <a:rPr lang="en-US" altLang="zh-TW" dirty="0" smtClean="0"/>
              <a:t>156byte</a:t>
            </a:r>
            <a:br>
              <a:rPr lang="en-US" altLang="zh-TW" dirty="0" smtClean="0"/>
            </a:br>
            <a:r>
              <a:rPr lang="en-US" altLang="zh-TW" dirty="0" smtClean="0"/>
              <a:t>order: </a:t>
            </a:r>
            <a:r>
              <a:rPr lang="zh-TW" altLang="en-US" dirty="0" smtClean="0"/>
              <a:t>封包順序，這一個訊息中的順序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amount:</a:t>
            </a:r>
            <a:r>
              <a:rPr lang="zh-TW" altLang="en-US" dirty="0" smtClean="0"/>
              <a:t> 封包總量，這一個訊息中的封包總量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Text: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內文，長度不超過</a:t>
            </a:r>
            <a:r>
              <a:rPr lang="en-US" altLang="zh-TW" dirty="0" smtClean="0"/>
              <a:t>144byte</a:t>
            </a:r>
            <a:r>
              <a:rPr lang="zh-TW" altLang="en-US" dirty="0" smtClean="0"/>
              <a:t> </a:t>
            </a:r>
            <a:r>
              <a:rPr lang="en-US" altLang="zh-TW" dirty="0" smtClean="0"/>
              <a:t>(156byte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header size)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410" y="3534505"/>
            <a:ext cx="3540964" cy="158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9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檔案片段</a:t>
            </a:r>
            <a:r>
              <a:rPr lang="en-US" altLang="zh-TW" dirty="0" smtClean="0"/>
              <a:t>(file segment)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用來傳遞檔案</a:t>
            </a:r>
            <a:endParaRPr lang="en-US" altLang="zh-TW" dirty="0" smtClean="0"/>
          </a:p>
          <a:p>
            <a:r>
              <a:rPr lang="zh-TW" altLang="en-US" dirty="0" smtClean="0"/>
              <a:t>由於檔案通常很大，必須切分成多個封包傳送，因此接收端要根據</a:t>
            </a:r>
            <a:r>
              <a:rPr lang="en-US" altLang="zh-TW" dirty="0" smtClean="0"/>
              <a:t>order</a:t>
            </a:r>
            <a:r>
              <a:rPr lang="zh-TW" altLang="en-US" dirty="0" smtClean="0"/>
              <a:t>和</a:t>
            </a:r>
            <a:r>
              <a:rPr lang="en-US" altLang="zh-TW" dirty="0" smtClean="0"/>
              <a:t>amount</a:t>
            </a:r>
            <a:r>
              <a:rPr lang="zh-TW" altLang="en-US" dirty="0" smtClean="0"/>
              <a:t>重組檔案</a:t>
            </a:r>
            <a:endParaRPr lang="en-US" altLang="zh-TW" dirty="0" smtClean="0"/>
          </a:p>
          <a:p>
            <a:r>
              <a:rPr lang="en-US" altLang="zh-TW" dirty="0" smtClean="0"/>
              <a:t>Command:</a:t>
            </a:r>
            <a:r>
              <a:rPr lang="zh-TW" altLang="en-US" dirty="0" smtClean="0"/>
              <a:t> 訊息名稱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Id:</a:t>
            </a:r>
            <a:r>
              <a:rPr lang="zh-TW" altLang="en-US" dirty="0" smtClean="0"/>
              <a:t> 封包</a:t>
            </a:r>
            <a:r>
              <a:rPr lang="en-US" altLang="zh-TW" dirty="0" smtClean="0"/>
              <a:t>/request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id(</a:t>
            </a:r>
            <a:r>
              <a:rPr lang="zh-TW" altLang="en-US" dirty="0" smtClean="0"/>
              <a:t>目前沒有用到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Length:</a:t>
            </a:r>
            <a:r>
              <a:rPr lang="zh-TW" altLang="en-US" dirty="0" smtClean="0"/>
              <a:t> 封包長度，最大長度不能超過</a:t>
            </a:r>
            <a:r>
              <a:rPr lang="en-US" altLang="zh-TW" dirty="0" smtClean="0"/>
              <a:t>156byte</a:t>
            </a:r>
            <a:br>
              <a:rPr lang="en-US" altLang="zh-TW" dirty="0" smtClean="0"/>
            </a:br>
            <a:r>
              <a:rPr lang="en-US" altLang="zh-TW" dirty="0" err="1" smtClean="0"/>
              <a:t>FileName</a:t>
            </a:r>
            <a:r>
              <a:rPr lang="en-US" altLang="zh-TW" dirty="0" smtClean="0"/>
              <a:t>: </a:t>
            </a:r>
            <a:r>
              <a:rPr lang="zh-TW" altLang="en-US" dirty="0" smtClean="0"/>
              <a:t>檔案名稱，未滿</a:t>
            </a:r>
            <a:r>
              <a:rPr lang="en-US" altLang="zh-TW" dirty="0" smtClean="0"/>
              <a:t>16byte</a:t>
            </a:r>
            <a:r>
              <a:rPr lang="zh-TW" altLang="en-US" dirty="0" smtClean="0"/>
              <a:t>的話後面補</a:t>
            </a:r>
            <a:r>
              <a:rPr lang="en-US" altLang="zh-TW" dirty="0" smtClean="0"/>
              <a:t>0x0</a:t>
            </a:r>
            <a:br>
              <a:rPr lang="en-US" altLang="zh-TW" dirty="0" smtClean="0"/>
            </a:br>
            <a:r>
              <a:rPr lang="en-US" altLang="zh-TW" dirty="0" smtClean="0"/>
              <a:t>order: </a:t>
            </a:r>
            <a:r>
              <a:rPr lang="zh-TW" altLang="en-US" dirty="0" smtClean="0"/>
              <a:t>片</a:t>
            </a:r>
            <a:r>
              <a:rPr lang="zh-TW" altLang="en-US" dirty="0"/>
              <a:t>段</a:t>
            </a:r>
            <a:r>
              <a:rPr lang="zh-TW" altLang="en-US" dirty="0" smtClean="0"/>
              <a:t>順序，這一個檔案中的順序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amount:</a:t>
            </a:r>
            <a:r>
              <a:rPr lang="zh-TW" altLang="en-US" dirty="0" smtClean="0"/>
              <a:t> 片段總量，這一個檔案中的封包總量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file:</a:t>
            </a:r>
            <a:r>
              <a:rPr lang="zh-TW" altLang="en-US" dirty="0" smtClean="0"/>
              <a:t>檔案片段內文，不能超過</a:t>
            </a:r>
            <a:r>
              <a:rPr lang="en-US" altLang="zh-TW" dirty="0" smtClean="0"/>
              <a:t>128byte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894" y="2948354"/>
            <a:ext cx="29527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4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告知收到檔案片段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ack</a:t>
            </a:r>
            <a:r>
              <a:rPr lang="en-US" altLang="zh-TW" dirty="0" smtClean="0"/>
              <a:t> file segment)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收到檔案片段的時候回傳給傳送方</a:t>
            </a:r>
            <a:endParaRPr lang="en-US" altLang="zh-TW" dirty="0" smtClean="0"/>
          </a:p>
          <a:p>
            <a:r>
              <a:rPr lang="en-US" altLang="zh-TW" dirty="0" smtClean="0"/>
              <a:t>Command:</a:t>
            </a:r>
            <a:r>
              <a:rPr lang="zh-TW" altLang="en-US" dirty="0" smtClean="0"/>
              <a:t> 訊息名稱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Id:</a:t>
            </a:r>
            <a:r>
              <a:rPr lang="zh-TW" altLang="en-US" dirty="0" smtClean="0"/>
              <a:t> 封包</a:t>
            </a:r>
            <a:r>
              <a:rPr lang="en-US" altLang="zh-TW" dirty="0" smtClean="0"/>
              <a:t>/request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id(</a:t>
            </a:r>
            <a:r>
              <a:rPr lang="zh-TW" altLang="en-US" dirty="0" smtClean="0"/>
              <a:t>目前沒有用到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Length:</a:t>
            </a:r>
            <a:r>
              <a:rPr lang="zh-TW" altLang="en-US" dirty="0" smtClean="0"/>
              <a:t> 封包長度，固定為</a:t>
            </a:r>
            <a:r>
              <a:rPr lang="en-US" altLang="zh-TW" dirty="0" smtClean="0"/>
              <a:t>28byte</a:t>
            </a:r>
            <a:br>
              <a:rPr lang="en-US" altLang="zh-TW" dirty="0" smtClean="0"/>
            </a:br>
            <a:r>
              <a:rPr lang="en-US" altLang="zh-TW" dirty="0" err="1" smtClean="0"/>
              <a:t>FileName</a:t>
            </a:r>
            <a:r>
              <a:rPr lang="en-US" altLang="zh-TW" dirty="0" smtClean="0"/>
              <a:t>: </a:t>
            </a:r>
            <a:r>
              <a:rPr lang="zh-TW" altLang="en-US" dirty="0" smtClean="0"/>
              <a:t>檔案名稱，未滿</a:t>
            </a:r>
            <a:r>
              <a:rPr lang="en-US" altLang="zh-TW" dirty="0" smtClean="0"/>
              <a:t>16byte</a:t>
            </a:r>
            <a:r>
              <a:rPr lang="zh-TW" altLang="en-US" dirty="0" smtClean="0"/>
              <a:t>的話後面補</a:t>
            </a:r>
            <a:r>
              <a:rPr lang="en-US" altLang="zh-TW" dirty="0" smtClean="0"/>
              <a:t>0x0</a:t>
            </a:r>
            <a:br>
              <a:rPr lang="en-US" altLang="zh-TW" dirty="0" smtClean="0"/>
            </a:br>
            <a:r>
              <a:rPr lang="en-US" altLang="zh-TW" dirty="0" smtClean="0"/>
              <a:t>order: </a:t>
            </a:r>
            <a:r>
              <a:rPr lang="zh-TW" altLang="en-US" dirty="0" smtClean="0"/>
              <a:t>片段順序，這一個檔案中的順序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amount:</a:t>
            </a:r>
            <a:r>
              <a:rPr lang="zh-TW" altLang="en-US" dirty="0" smtClean="0"/>
              <a:t> 片段總量，這一個檔案中的封包總量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212" y="2156313"/>
            <a:ext cx="4049001" cy="177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9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通訊</a:t>
            </a:r>
            <a:r>
              <a:rPr lang="zh-TW" altLang="en-US" dirty="0"/>
              <a:t>流程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51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3552094"/>
            <a:ext cx="940777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15107" y="3608102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77915" y="3552094"/>
            <a:ext cx="940777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183422" y="3608102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選歌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789485" y="1418304"/>
            <a:ext cx="7121769" cy="10540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865315" y="1453686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即時模式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827680" y="1455937"/>
            <a:ext cx="1175143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789485" y="2550882"/>
            <a:ext cx="7121769" cy="121015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865316" y="2692385"/>
            <a:ext cx="119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錄音</a:t>
            </a:r>
            <a:r>
              <a:rPr lang="zh-TW" altLang="en-US" dirty="0" smtClean="0"/>
              <a:t>模式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827680" y="2694636"/>
            <a:ext cx="1175143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536612" y="3913938"/>
            <a:ext cx="5183534" cy="26282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639712" y="3949320"/>
            <a:ext cx="115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遊戲模式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602077" y="3951571"/>
            <a:ext cx="1119208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522176" y="5706942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627683" y="5762950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下載歌曲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251937" y="4856765"/>
            <a:ext cx="940777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357444" y="4912773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選歌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752491" y="4856765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6857998" y="4912773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進入遊戲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349756" y="4856765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8455263" y="4912773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遊戲進行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006010" y="4856765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10111517" y="4912773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遊戲結算</a:t>
            </a:r>
            <a:endParaRPr lang="zh-TW" altLang="en-US" dirty="0"/>
          </a:p>
        </p:txBody>
      </p:sp>
      <p:sp>
        <p:nvSpPr>
          <p:cNvPr id="33" name="流程圖: 決策 32"/>
          <p:cNvSpPr/>
          <p:nvPr/>
        </p:nvSpPr>
        <p:spPr>
          <a:xfrm>
            <a:off x="3620556" y="4732405"/>
            <a:ext cx="1122485" cy="7418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3890460" y="4856765"/>
            <a:ext cx="60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有無檔案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3"/>
            <a:endCxn id="6" idx="1"/>
          </p:cNvCxnSpPr>
          <p:nvPr/>
        </p:nvCxnSpPr>
        <p:spPr>
          <a:xfrm>
            <a:off x="1550377" y="3792768"/>
            <a:ext cx="527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6" idx="3"/>
            <a:endCxn id="33" idx="1"/>
          </p:cNvCxnSpPr>
          <p:nvPr/>
        </p:nvCxnSpPr>
        <p:spPr>
          <a:xfrm>
            <a:off x="3018692" y="3792768"/>
            <a:ext cx="601864" cy="131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6" idx="3"/>
            <a:endCxn id="17" idx="1"/>
          </p:cNvCxnSpPr>
          <p:nvPr/>
        </p:nvCxnSpPr>
        <p:spPr>
          <a:xfrm flipV="1">
            <a:off x="3018692" y="3155959"/>
            <a:ext cx="770793" cy="63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6" idx="3"/>
          </p:cNvCxnSpPr>
          <p:nvPr/>
        </p:nvCxnSpPr>
        <p:spPr>
          <a:xfrm flipV="1">
            <a:off x="3018692" y="2104441"/>
            <a:ext cx="710896" cy="168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3" idx="3"/>
            <a:endCxn id="25" idx="1"/>
          </p:cNvCxnSpPr>
          <p:nvPr/>
        </p:nvCxnSpPr>
        <p:spPr>
          <a:xfrm flipV="1">
            <a:off x="4743041" y="5097439"/>
            <a:ext cx="508896" cy="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3" idx="2"/>
            <a:endCxn id="23" idx="1"/>
          </p:cNvCxnSpPr>
          <p:nvPr/>
        </p:nvCxnSpPr>
        <p:spPr>
          <a:xfrm>
            <a:off x="4181799" y="5474215"/>
            <a:ext cx="340377" cy="47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3" idx="3"/>
            <a:endCxn id="26" idx="2"/>
          </p:cNvCxnSpPr>
          <p:nvPr/>
        </p:nvCxnSpPr>
        <p:spPr>
          <a:xfrm flipH="1" flipV="1">
            <a:off x="5722325" y="5282105"/>
            <a:ext cx="59713" cy="66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25" idx="3"/>
            <a:endCxn id="27" idx="1"/>
          </p:cNvCxnSpPr>
          <p:nvPr/>
        </p:nvCxnSpPr>
        <p:spPr>
          <a:xfrm>
            <a:off x="6192714" y="5097439"/>
            <a:ext cx="559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7" idx="3"/>
            <a:endCxn id="29" idx="1"/>
          </p:cNvCxnSpPr>
          <p:nvPr/>
        </p:nvCxnSpPr>
        <p:spPr>
          <a:xfrm>
            <a:off x="8012353" y="5097439"/>
            <a:ext cx="33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0" idx="3"/>
            <a:endCxn id="31" idx="1"/>
          </p:cNvCxnSpPr>
          <p:nvPr/>
        </p:nvCxnSpPr>
        <p:spPr>
          <a:xfrm>
            <a:off x="9609618" y="5097439"/>
            <a:ext cx="39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31" idx="2"/>
          </p:cNvCxnSpPr>
          <p:nvPr/>
        </p:nvCxnSpPr>
        <p:spPr>
          <a:xfrm>
            <a:off x="10635941" y="5338113"/>
            <a:ext cx="0" cy="137041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9020896" y="5338113"/>
            <a:ext cx="0" cy="137041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30" idx="0"/>
          </p:cNvCxnSpPr>
          <p:nvPr/>
        </p:nvCxnSpPr>
        <p:spPr>
          <a:xfrm flipH="1" flipV="1">
            <a:off x="9032440" y="4347416"/>
            <a:ext cx="1" cy="56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8176846" y="4347416"/>
            <a:ext cx="855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8185638" y="4347416"/>
            <a:ext cx="0" cy="56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8176846" y="4912773"/>
            <a:ext cx="172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576147" y="6708531"/>
            <a:ext cx="942261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2593731" y="4033442"/>
            <a:ext cx="0" cy="267508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4756613" y="4726272"/>
            <a:ext cx="5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有</a:t>
            </a:r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3938967" y="5508327"/>
            <a:ext cx="5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無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8190173" y="4010681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重新開始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7937816" y="5814865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中斷遊戲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10612998" y="5818958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遊戲結束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789485" y="270896"/>
            <a:ext cx="7930661" cy="9337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3865315" y="354656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更新主程式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827680" y="357158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流程圖: 決策 65"/>
          <p:cNvSpPr/>
          <p:nvPr/>
        </p:nvSpPr>
        <p:spPr>
          <a:xfrm>
            <a:off x="5723895" y="405683"/>
            <a:ext cx="1122485" cy="7418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5940723" y="530043"/>
            <a:ext cx="74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有無主程式</a:t>
            </a:r>
            <a:endParaRPr lang="zh-TW" altLang="en-US" sz="1400" dirty="0"/>
          </a:p>
        </p:txBody>
      </p:sp>
      <p:sp>
        <p:nvSpPr>
          <p:cNvPr id="78" name="矩形 77"/>
          <p:cNvSpPr/>
          <p:nvPr/>
        </p:nvSpPr>
        <p:spPr>
          <a:xfrm>
            <a:off x="7349824" y="517927"/>
            <a:ext cx="1827139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7382422" y="573935"/>
            <a:ext cx="179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傳送主程式分割</a:t>
            </a:r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9821008" y="523520"/>
            <a:ext cx="1444864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>
            <a:off x="9891347" y="579528"/>
            <a:ext cx="137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組合主程式</a:t>
            </a:r>
            <a:endParaRPr lang="zh-TW" altLang="en-US" dirty="0"/>
          </a:p>
        </p:txBody>
      </p:sp>
      <p:cxnSp>
        <p:nvCxnSpPr>
          <p:cNvPr id="82" name="直線單箭頭接點 81"/>
          <p:cNvCxnSpPr/>
          <p:nvPr/>
        </p:nvCxnSpPr>
        <p:spPr>
          <a:xfrm>
            <a:off x="6790590" y="788476"/>
            <a:ext cx="559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9032440" y="788476"/>
            <a:ext cx="788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6867676" y="483127"/>
            <a:ext cx="5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有</a:t>
            </a:r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594048" y="4316588"/>
            <a:ext cx="1665086" cy="207541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632242" y="4402851"/>
            <a:ext cx="1294659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/>
          <p:cNvSpPr txBox="1"/>
          <p:nvPr/>
        </p:nvSpPr>
        <p:spPr>
          <a:xfrm>
            <a:off x="719018" y="4400600"/>
            <a:ext cx="137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更換</a:t>
            </a:r>
            <a:r>
              <a:rPr lang="zh-TW" altLang="en-US" dirty="0"/>
              <a:t>音色</a:t>
            </a:r>
          </a:p>
        </p:txBody>
      </p:sp>
      <p:sp>
        <p:nvSpPr>
          <p:cNvPr id="88" name="矩形 87"/>
          <p:cNvSpPr/>
          <p:nvPr/>
        </p:nvSpPr>
        <p:spPr>
          <a:xfrm>
            <a:off x="691669" y="5148201"/>
            <a:ext cx="1444864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841127" y="5204209"/>
            <a:ext cx="137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更換音色</a:t>
            </a:r>
            <a:endParaRPr lang="zh-TW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5175183" y="1734831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5280690" y="1790839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進入遊戲</a:t>
            </a:r>
            <a:endParaRPr lang="zh-TW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7271423" y="1732799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文字方塊 92"/>
          <p:cNvSpPr txBox="1"/>
          <p:nvPr/>
        </p:nvSpPr>
        <p:spPr>
          <a:xfrm>
            <a:off x="7376930" y="1788807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遊戲進行</a:t>
            </a:r>
            <a:endParaRPr lang="zh-TW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5175183" y="2965228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5280690" y="3021236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進入遊戲</a:t>
            </a:r>
            <a:endParaRPr lang="zh-TW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7271423" y="2963196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文字方塊 96"/>
          <p:cNvSpPr txBox="1"/>
          <p:nvPr/>
        </p:nvSpPr>
        <p:spPr>
          <a:xfrm>
            <a:off x="7376930" y="3019204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遊戲進行</a:t>
            </a:r>
            <a:endParaRPr lang="zh-TW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9208662" y="2964501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/>
          <p:cNvSpPr txBox="1"/>
          <p:nvPr/>
        </p:nvSpPr>
        <p:spPr>
          <a:xfrm>
            <a:off x="9314169" y="3020509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遊戲結算</a:t>
            </a:r>
            <a:endParaRPr lang="zh-TW" altLang="en-US" dirty="0"/>
          </a:p>
        </p:txBody>
      </p:sp>
      <p:cxnSp>
        <p:nvCxnSpPr>
          <p:cNvPr id="100" name="直線接點 99"/>
          <p:cNvCxnSpPr/>
          <p:nvPr/>
        </p:nvCxnSpPr>
        <p:spPr>
          <a:xfrm flipH="1" flipV="1">
            <a:off x="7945259" y="2837122"/>
            <a:ext cx="1" cy="22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 flipH="1">
            <a:off x="7089664" y="2823195"/>
            <a:ext cx="855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7098456" y="2823195"/>
            <a:ext cx="0" cy="242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>
            <a:off x="7089664" y="3065743"/>
            <a:ext cx="172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7005455" y="2482163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重新開始</a:t>
            </a:r>
            <a:endParaRPr lang="zh-TW" altLang="en-US" dirty="0"/>
          </a:p>
        </p:txBody>
      </p:sp>
      <p:cxnSp>
        <p:nvCxnSpPr>
          <p:cNvPr id="105" name="直線接點 104"/>
          <p:cNvCxnSpPr/>
          <p:nvPr/>
        </p:nvCxnSpPr>
        <p:spPr>
          <a:xfrm>
            <a:off x="7921392" y="3450487"/>
            <a:ext cx="0" cy="15761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9880319" y="3450487"/>
            <a:ext cx="0" cy="15761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 flipH="1">
            <a:off x="7921392" y="3608102"/>
            <a:ext cx="407737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6445678" y="3224678"/>
            <a:ext cx="816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>
            <a:off x="8391766" y="3224678"/>
            <a:ext cx="816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>
            <a:off x="3865315" y="3224678"/>
            <a:ext cx="1286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>
            <a:off x="7921392" y="2210772"/>
            <a:ext cx="0" cy="15761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 flipH="1">
            <a:off x="7921392" y="2368387"/>
            <a:ext cx="407737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字方塊 117"/>
          <p:cNvSpPr txBox="1"/>
          <p:nvPr/>
        </p:nvSpPr>
        <p:spPr>
          <a:xfrm>
            <a:off x="6877518" y="3433690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中斷遊戲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8599445" y="2028037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中斷遊戲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10397187" y="3277050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遊戲結束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1" name="直線單箭頭接點 120"/>
          <p:cNvCxnSpPr/>
          <p:nvPr/>
        </p:nvCxnSpPr>
        <p:spPr>
          <a:xfrm>
            <a:off x="6445678" y="1973473"/>
            <a:ext cx="816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>
            <a:off x="3865315" y="2025938"/>
            <a:ext cx="1286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/>
          <p:nvPr/>
        </p:nvCxnSpPr>
        <p:spPr>
          <a:xfrm>
            <a:off x="11998763" y="2368387"/>
            <a:ext cx="0" cy="434014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82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8478</TotalTime>
  <Words>1429</Words>
  <Application>Microsoft Office PowerPoint</Application>
  <PresentationFormat>寬螢幕</PresentationFormat>
  <Paragraphs>335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Office 佈景主題</vt:lpstr>
      <vt:lpstr>藍芽溝通方式</vt:lpstr>
      <vt:lpstr>藍芽封包格式</vt:lpstr>
      <vt:lpstr>讀取韌體版號(read firmware version)</vt:lpstr>
      <vt:lpstr>回傳韌體版號(return firmware version)</vt:lpstr>
      <vt:lpstr>Json文本(json context)</vt:lpstr>
      <vt:lpstr>檔案片段(file segment)</vt:lpstr>
      <vt:lpstr>告知收到檔案片段(ack file segment)</vt:lpstr>
      <vt:lpstr>通訊流程</vt:lpstr>
      <vt:lpstr>流程圖</vt:lpstr>
      <vt:lpstr>連線</vt:lpstr>
      <vt:lpstr>選歌</vt:lpstr>
      <vt:lpstr>下載歌曲</vt:lpstr>
      <vt:lpstr>更新主程式</vt:lpstr>
      <vt:lpstr>傳送主程式分割</vt:lpstr>
      <vt:lpstr>組合主程式</vt:lpstr>
      <vt:lpstr>音樂遊戲</vt:lpstr>
      <vt:lpstr>進入遊戲</vt:lpstr>
      <vt:lpstr>遊戲進行</vt:lpstr>
      <vt:lpstr>遊戲結算(新)</vt:lpstr>
      <vt:lpstr>即時模式</vt:lpstr>
      <vt:lpstr>進入遊戲</vt:lpstr>
      <vt:lpstr>遊戲進行</vt:lpstr>
      <vt:lpstr>錄音模式</vt:lpstr>
      <vt:lpstr>進入遊戲</vt:lpstr>
      <vt:lpstr>遊戲進行</vt:lpstr>
      <vt:lpstr>遊戲結算</vt:lpstr>
      <vt:lpstr>更換音色</vt:lpstr>
      <vt:lpstr>更換音色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藍芽溝通方式</dc:title>
  <dc:creator>佳昱 蔡</dc:creator>
  <cp:lastModifiedBy>佳昱 蔡</cp:lastModifiedBy>
  <cp:revision>48</cp:revision>
  <dcterms:created xsi:type="dcterms:W3CDTF">2021-04-22T04:10:39Z</dcterms:created>
  <dcterms:modified xsi:type="dcterms:W3CDTF">2021-06-27T14:37:50Z</dcterms:modified>
</cp:coreProperties>
</file>