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9" r:id="rId9"/>
    <p:sldId id="276" r:id="rId10"/>
    <p:sldId id="277" r:id="rId11"/>
    <p:sldId id="270" r:id="rId12"/>
    <p:sldId id="271" r:id="rId13"/>
    <p:sldId id="272" r:id="rId14"/>
    <p:sldId id="273" r:id="rId15"/>
    <p:sldId id="274" r:id="rId16"/>
    <p:sldId id="278" r:id="rId17"/>
    <p:sldId id="275" r:id="rId18"/>
    <p:sldId id="266" r:id="rId19"/>
    <p:sldId id="267" r:id="rId20"/>
  </p:sldIdLst>
  <p:sldSz cx="18288000" cy="10287000"/>
  <p:notesSz cx="6858000" cy="9144000"/>
  <p:embeddedFontLst>
    <p:embeddedFont>
      <p:font typeface="Maven Pro" panose="020B0604020202020204" charset="0"/>
      <p:regular r:id="rId22"/>
    </p:embeddedFont>
    <p:embeddedFont>
      <p:font typeface="Maven Pro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1C5"/>
    <a:srgbClr val="C0B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18A56-6E04-3A92-87CA-B32B74166F3D}" v="2" dt="2025-02-02T14:31:31.912"/>
    <p1510:client id="{31FF66D5-8294-C794-ED4B-E6BC60B818D6}" v="295" dt="2025-02-03T20:34:33.990"/>
    <p1510:client id="{81933233-9B80-4B81-0940-AE9019D2792E}" v="5" dt="2025-02-02T17:30:42.500"/>
    <p1510:client id="{87045DE6-7988-041E-2079-86352065B0D5}" v="361" dt="2025-02-02T09:49:43.570"/>
    <p1510:client id="{B33B34AF-D2C5-41C6-B086-FD51136DF74E}" v="8" dt="2025-02-02T14:35:16.677"/>
    <p1510:client id="{C8A2D97A-781B-E4EB-3066-021707980546}" v="44" dt="2025-02-03T19:22:37.311"/>
    <p1510:client id="{F7C93BFA-9D54-D6AE-5A92-94AEF104B9AE}" v="18" dt="2025-02-02T10:33:45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E1CB5-CD3C-4275-AF84-E53782206396}" type="datetimeFigureOut"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5A460-15B2-4C6B-A562-08866585BC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  <a:p>
            <a:r>
              <a:rPr lang="en-US"/>
              <a:t>A Bottleneck Layer in </a:t>
            </a:r>
            <a:r>
              <a:rPr lang="en-US" err="1"/>
              <a:t>DenseNet</a:t>
            </a:r>
            <a:r>
              <a:rPr lang="en-US"/>
              <a:t> reduces computational cost by applying a 1×1 convolution before a 3×3 convolution, decreasing the number of feature channels and improving efficiency without losing important information.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Compression reduces the number of feature channels in transition layers using 1×1Convolution with a compression factor θ, preventing computational growth and maintaining an efficient network.</a:t>
            </a:r>
            <a:br>
              <a:rPr lang="en-US">
                <a:ea typeface="Calibri"/>
                <a:cs typeface="+mn-lt"/>
              </a:rPr>
            </a:br>
            <a:br>
              <a:rPr lang="en-US">
                <a:ea typeface="Calibri"/>
                <a:cs typeface="+mn-lt"/>
              </a:rPr>
            </a:b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5A460-15B2-4C6B-A562-08866585BCC4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05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4AA4-95C1-4D47-89EA-E1484601DC84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F380A-2110-43B4-B865-B68404FB52F0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D0CB0-1830-4A41-BD91-6BA7C8D2BDA8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DF24B-6F49-4167-92B4-CFB3546CBB35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7811-481B-45C9-8B49-F2DDA8DA72BC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D03B3-0D23-4384-9D9E-D04BD72A7172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8D6EB-CB5D-4500-8234-4B00BCA55232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95036-A8B6-405B-8CFE-887475D3871B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72FC-6B90-4CA2-9468-F20D5FDB08FF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8CE94-DA81-4D5E-AB8A-F6DCCC68590A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5BFFD-8477-4C86-8E0F-DF54D0CC219F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61A2-EC8E-4C11-AEA9-10C7D8D11CB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36982" y="903027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builtin.com/data-science/transfer-learning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chrome-extension:/efaidnbmnnnibpcajpcglclefindmkaj/https:/openaccess.thecvf.com/content_cvpr_2017/papers/Huang_Densely_Connected_Convolutional_CVPR_2017_paper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hyperlink" Target="https://link.springer.com/article/10.1007/s11042-020-10238-4" TargetMode="External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TextBox 7"/>
          <p:cNvSpPr txBox="1"/>
          <p:nvPr/>
        </p:nvSpPr>
        <p:spPr>
          <a:xfrm>
            <a:off x="3711618" y="6986520"/>
            <a:ext cx="10864763" cy="1423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Lital Haibetov &amp; Katrin Frimus</a:t>
            </a:r>
            <a:b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</a:b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Supervisor: Miri Weiss Cohen </a:t>
            </a:r>
          </a:p>
          <a:p>
            <a:pPr algn="ctr">
              <a:lnSpc>
                <a:spcPts val="3736"/>
              </a:lnSpc>
            </a:pPr>
            <a:endParaRPr lang="en-US" sz="3736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Freeform 8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TextBox 9"/>
          <p:cNvSpPr txBox="1"/>
          <p:nvPr/>
        </p:nvSpPr>
        <p:spPr>
          <a:xfrm>
            <a:off x="2587820" y="3248492"/>
            <a:ext cx="13112360" cy="2797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DIAGNOSIS OF DIABETIC RETINOPATHY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623E44B3-9F54-1960-AF5E-D54B5E7A8F61}"/>
              </a:ext>
            </a:extLst>
          </p:cNvPr>
          <p:cNvSpPr txBox="1"/>
          <p:nvPr/>
        </p:nvSpPr>
        <p:spPr>
          <a:xfrm>
            <a:off x="4490884" y="6100678"/>
            <a:ext cx="9306232" cy="566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 b="1">
                <a:solidFill>
                  <a:srgbClr val="252930"/>
                </a:solidFill>
                <a:latin typeface="Maven Pro"/>
              </a:rPr>
              <a:t>25-1-R-11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D7F0BC-95FC-97BF-42BC-A8E4D7FCE2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22" y="1214664"/>
            <a:ext cx="4356554" cy="98153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7FC95E0-5849-248A-335F-6D8EF8EC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6663C-DED6-45DD-64B3-88F7145A3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B9F050C-1CF7-FCE8-02F8-D96C1B4ED913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DenseNet Structure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216E0F0-E06C-B2FD-661B-8FB338F99CBF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D865CFF-A70F-F4F2-701D-CFC5CB1C4C6C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911B68E-8FEF-8C31-CA65-A8636DB2A1A5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27EB1-22D0-0694-C68C-91D010B187AA}"/>
              </a:ext>
            </a:extLst>
          </p:cNvPr>
          <p:cNvSpPr txBox="1"/>
          <p:nvPr/>
        </p:nvSpPr>
        <p:spPr>
          <a:xfrm>
            <a:off x="3479570" y="3920881"/>
            <a:ext cx="10972800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  <a:defRPr sz="3200" u="none" strike="noStrike">
                <a:solidFill>
                  <a:srgbClr val="252D37"/>
                </a:solidFill>
                <a:latin typeface="Maven Pro"/>
                <a:ea typeface="Maven Pro"/>
                <a:cs typeface="Maven Pro"/>
              </a:defRPr>
            </a:lvl2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Transition layer consists of 1X1 convolutions layers and 2X2 max pooling</a:t>
            </a:r>
            <a:endParaRPr lang="en-US" sz="3200" dirty="0">
              <a:solidFill>
                <a:srgbClr val="252D37"/>
              </a:solidFill>
              <a:latin typeface="Maven Pro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fully connected and </a:t>
            </a:r>
            <a:r>
              <a:rPr lang="en-US" sz="3200" dirty="0" err="1">
                <a:solidFill>
                  <a:srgbClr val="252D37"/>
                </a:solidFill>
                <a:latin typeface="Maven Pro"/>
              </a:rPr>
              <a:t>softmax</a:t>
            </a:r>
            <a:endParaRPr lang="en-US" sz="3200" dirty="0">
              <a:solidFill>
                <a:srgbClr val="252D37"/>
              </a:solidFill>
              <a:latin typeface="Maven Pr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252D37"/>
              </a:solidFill>
              <a:latin typeface="Maven Pro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252D37"/>
              </a:solidFill>
              <a:latin typeface="Maven Pro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>
              <a:solidFill>
                <a:srgbClr val="252D37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>
              <a:solidFill>
                <a:srgbClr val="252D37"/>
              </a:solidFill>
              <a:latin typeface="Maven Pro"/>
              <a:ea typeface="Calibri"/>
              <a:cs typeface="Arial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110204B-AC0D-11A5-6598-0247C05D362E}"/>
              </a:ext>
            </a:extLst>
          </p:cNvPr>
          <p:cNvSpPr txBox="1"/>
          <p:nvPr/>
        </p:nvSpPr>
        <p:spPr>
          <a:xfrm>
            <a:off x="3745017" y="2460430"/>
            <a:ext cx="10441907" cy="747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4800" b="1">
                <a:solidFill>
                  <a:srgbClr val="252930"/>
                </a:solidFill>
                <a:latin typeface="Maven Pro Bold"/>
              </a:rPr>
              <a:t>Transition layer &amp; fully connected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8C990-1162-107B-DC97-6E7694715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963" y="6022521"/>
            <a:ext cx="16602075" cy="2705100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F6E24C-AC98-628E-A4D6-7DDD6CCD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6CF01-E649-993E-E69D-6153A5E6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A172474-DD20-9654-3607-828C3F240603}"/>
              </a:ext>
            </a:extLst>
          </p:cNvPr>
          <p:cNvSpPr txBox="1"/>
          <p:nvPr/>
        </p:nvSpPr>
        <p:spPr>
          <a:xfrm>
            <a:off x="3745017" y="1619989"/>
            <a:ext cx="10441907" cy="1696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00" b="1" err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DenseNet</a:t>
            </a: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</a:t>
            </a:r>
            <a:r>
              <a:rPr lang="en-US" sz="8000" b="1">
                <a:solidFill>
                  <a:srgbClr val="252930"/>
                </a:solidFill>
                <a:latin typeface="Maven Pro Bold"/>
                <a:sym typeface="Maven Pro Bold"/>
              </a:rPr>
              <a:t>Enhancements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B4FAE35-E320-8A6A-4744-119E8D820EEF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13925EE-2088-2FC1-BA46-7026C62D521A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7D42BAD-1890-ACBE-5440-413CCBD2C7CA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1F0D0-1896-F04F-300B-F34093ED10AE}"/>
              </a:ext>
            </a:extLst>
          </p:cNvPr>
          <p:cNvSpPr txBox="1"/>
          <p:nvPr/>
        </p:nvSpPr>
        <p:spPr>
          <a:xfrm>
            <a:off x="3479570" y="3840925"/>
            <a:ext cx="10972800" cy="3447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  <a:defRPr sz="3200" u="none" strike="noStrike">
                <a:solidFill>
                  <a:srgbClr val="252D37"/>
                </a:solidFill>
                <a:latin typeface="Maven Pro"/>
                <a:ea typeface="Maven Pro"/>
                <a:cs typeface="Maven Pro"/>
              </a:defRPr>
            </a:lvl2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DenseNet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-B: </a:t>
            </a:r>
            <a:r>
              <a:rPr lang="en-US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DenseNet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that uses a Bottleneck layer to reduce feature channels and reduce </a:t>
            </a:r>
            <a:r>
              <a:rPr lang="en-US" sz="3200" dirty="0">
                <a:solidFill>
                  <a:srgbClr val="252D37"/>
                </a:solidFill>
                <a:ea typeface="+mn-lt"/>
                <a:cs typeface="+mn-lt"/>
              </a:rPr>
              <a:t>computational</a:t>
            </a:r>
            <a:r>
              <a:rPr lang="en-US" sz="3200" dirty="0">
                <a:solidFill>
                  <a:srgbClr val="252D37"/>
                </a:solidFill>
                <a:latin typeface="Calibri"/>
                <a:ea typeface="+mn-lt"/>
                <a:cs typeface="+mn-lt"/>
              </a:rPr>
              <a:t> cost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 with a 1×1 convolution.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DenseNet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-C: </a:t>
            </a:r>
            <a:r>
              <a:rPr lang="en-US" sz="3200" dirty="0" err="1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DenseNet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 that uses a compression to reduce the number of feature channels with compression factor.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252D37"/>
              </a:solidFill>
              <a:latin typeface="Maven Pro"/>
              <a:ea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B692-8530-BD60-1AEE-3307F030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64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364175-FC82-935E-80FC-9A237FA75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B8DC49C-E777-4574-4887-FA454A2C3FE2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Transfer learning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FD1934C-6F0D-1D38-B190-D75459A673DC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6BA02DC-6882-FB92-E1C9-6555FCE71EAD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236CADD-1284-D19A-84EC-A751FC165E13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E81DF-12B2-4B67-9A13-9C6488DA6625}"/>
              </a:ext>
            </a:extLst>
          </p:cNvPr>
          <p:cNvSpPr txBox="1"/>
          <p:nvPr/>
        </p:nvSpPr>
        <p:spPr>
          <a:xfrm>
            <a:off x="1757241" y="3472338"/>
            <a:ext cx="10972800" cy="3072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  <a:defRPr sz="3200" u="none" strike="noStrike">
                <a:solidFill>
                  <a:srgbClr val="252D37"/>
                </a:solidFill>
                <a:latin typeface="Maven Pro"/>
                <a:ea typeface="Maven Pro"/>
                <a:cs typeface="Maven Pro"/>
              </a:defRPr>
            </a:lvl2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Transfer learning (TL) is a technique where a model pre-trained on a new relate 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known as fine-tuning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2 types of layers: Frozen layers and Modifiable layers.</a:t>
            </a:r>
          </a:p>
          <a:p>
            <a:pPr marL="1148081" lvl="1" indent="-457200">
              <a:buFont typeface="Arial" panose="020B0604020202020204" pitchFamily="34" charset="0"/>
              <a:buChar char="•"/>
            </a:pPr>
            <a:r>
              <a:rPr lang="en-US">
                <a:ea typeface="+mn-ea"/>
                <a:cs typeface="+mn-cs"/>
              </a:rPr>
              <a:t>Frozen layers left alone during retraining </a:t>
            </a:r>
          </a:p>
          <a:p>
            <a:pPr marL="1148081" lvl="1" indent="-457200">
              <a:buFont typeface="Arial" panose="020B0604020202020204" pitchFamily="34" charset="0"/>
              <a:buChar char="•"/>
            </a:pPr>
            <a:r>
              <a:rPr lang="en-US">
                <a:ea typeface="+mn-ea"/>
                <a:cs typeface="+mn-cs"/>
              </a:rPr>
              <a:t>Modifiable layers retrained during fine-tuning</a:t>
            </a:r>
            <a:endParaRPr lang="he-IL">
              <a:ea typeface="+mn-ea"/>
              <a:cs typeface="+mn-cs"/>
            </a:endParaRPr>
          </a:p>
        </p:txBody>
      </p:sp>
      <p:pic>
        <p:nvPicPr>
          <p:cNvPr id="6" name="תמונה 5" descr="תמונה שמכילה תרשים, צילום מסך, טקסט, מפה&#10;&#10;ייתכן שתוכן שנוצר על-ידי בינה מלאכותית לא יהיה נכון.">
            <a:extLst>
              <a:ext uri="{FF2B5EF4-FFF2-40B4-BE49-F238E27FC236}">
                <a16:creationId xmlns:a16="http://schemas.microsoft.com/office/drawing/2014/main" id="{2551DDF5-A7C1-E654-95C3-0AC692C003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807544" y="6051767"/>
            <a:ext cx="5288723" cy="389846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ACE65A-30A4-DB24-6EBE-3F9B573C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86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81E33-501C-FF3C-CD75-C9837CEA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1CCC307-2036-5C2F-571C-FD500C21737D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Dataset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2A65FC6-926C-2893-234E-62CDDBACC8B3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14DDA38-5A6F-8125-1E8A-42E710839218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335E92C-A30A-77D8-8047-6C6CFA4B3B93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4AA98-CDF8-0557-E3FC-B8821AAE90BA}"/>
              </a:ext>
            </a:extLst>
          </p:cNvPr>
          <p:cNvSpPr txBox="1"/>
          <p:nvPr/>
        </p:nvSpPr>
        <p:spPr>
          <a:xfrm>
            <a:off x="3886200" y="3390900"/>
            <a:ext cx="10972800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457200" indent="-457200">
              <a:buFont typeface="Arial" panose="020B0604020202020204" pitchFamily="34" charset="0"/>
              <a:buChar char="•"/>
              <a:defRPr sz="3200">
                <a:solidFill>
                  <a:srgbClr val="252D37"/>
                </a:solidFill>
                <a:latin typeface="Maven Pro"/>
              </a:defRPr>
            </a:lvl1pPr>
            <a:lvl2pPr marL="1148081" lvl="1" indent="-457200" algn="just">
              <a:lnSpc>
                <a:spcPts val="448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3200" u="none" strike="noStrike">
                <a:solidFill>
                  <a:srgbClr val="252D37"/>
                </a:solidFill>
                <a:latin typeface="Maven Pro"/>
              </a:defRPr>
            </a:lvl2pPr>
          </a:lstStyle>
          <a:p>
            <a:r>
              <a:rPr lang="en-US"/>
              <a:t>Datasets: </a:t>
            </a:r>
            <a:r>
              <a:rPr lang="en-US" err="1"/>
              <a:t>Eyepacs</a:t>
            </a:r>
            <a:r>
              <a:rPr lang="en-US"/>
              <a:t>, Aptos, </a:t>
            </a:r>
            <a:r>
              <a:rPr lang="en-US" err="1"/>
              <a:t>Messidor</a:t>
            </a:r>
            <a:endParaRPr lang="en-US"/>
          </a:p>
          <a:p>
            <a:r>
              <a:rPr lang="en-US"/>
              <a:t>Split: 80% train, 10% validation, 10% test</a:t>
            </a:r>
          </a:p>
          <a:p>
            <a:r>
              <a:rPr lang="fr-FR"/>
              <a:t>Total images </a:t>
            </a:r>
            <a:r>
              <a:rPr lang="fr-FR" err="1"/>
              <a:t>after</a:t>
            </a:r>
            <a:r>
              <a:rPr lang="fr-FR"/>
              <a:t> augmentation: 143,669</a:t>
            </a:r>
            <a:endParaRPr lang="he-IL"/>
          </a:p>
        </p:txBody>
      </p:sp>
      <p:pic>
        <p:nvPicPr>
          <p:cNvPr id="6" name="תמונה 5" descr="תמונה שמכילה פירות, תפוז, אוכל טבעי, להפיק&#10;&#10;ייתכן שתוכן שנוצר על-ידי בינה מלאכותית לא יהיה נכון.">
            <a:extLst>
              <a:ext uri="{FF2B5EF4-FFF2-40B4-BE49-F238E27FC236}">
                <a16:creationId xmlns:a16="http://schemas.microsoft.com/office/drawing/2014/main" id="{38CAD460-C546-69FE-8611-EF762C2299C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8696" b="463"/>
          <a:stretch/>
        </p:blipFill>
        <p:spPr>
          <a:xfrm>
            <a:off x="4042573" y="5136386"/>
            <a:ext cx="8494589" cy="490317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105AB-3BA5-8162-B90A-506E619F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5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B92AE-7401-4776-52E5-E1A9C788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05E6B42-C353-A2B0-D5F4-EAEFD912E8B5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GUI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475C771-BA7F-E305-B423-3993D846B7D1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23B3794-9B6F-9C7E-0E90-3E19512700E6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A266BA5-C4F5-AC1A-E9D1-273D7AF274E5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5A309-4C99-E097-BB94-7500BC3943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0" y="3515298"/>
            <a:ext cx="8119399" cy="4556926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9F012F-55AF-E11B-6F4D-4AE0FD8F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תמונה 7" descr="תמונה שמכילה טקסט, צילום מסך, עיגול&#10;&#10;ייתכן שתוכן שנוצר על-ידי בינה מלאכותית לא יהיה נכון.">
            <a:extLst>
              <a:ext uri="{FF2B5EF4-FFF2-40B4-BE49-F238E27FC236}">
                <a16:creationId xmlns:a16="http://schemas.microsoft.com/office/drawing/2014/main" id="{1582F751-C5AE-F6F0-658A-66F2ADA0C4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8111" y="3514986"/>
            <a:ext cx="8305931" cy="454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7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B9D4E-82DB-195F-8423-52A7333B1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89FF4FF-A1DB-1D56-0654-485D46E5DE9C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4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Hyper parameters</a:t>
            </a:r>
            <a:endParaRPr kumimoji="0" lang="en-US" sz="8033" b="1" i="0" u="none" strike="noStrike" kern="1200" cap="none" spc="0" normalizeH="0" baseline="0" noProof="0">
              <a:ln>
                <a:noFill/>
              </a:ln>
              <a:solidFill>
                <a:srgbClr val="252930"/>
              </a:solidFill>
              <a:effectLst/>
              <a:uLnTx/>
              <a:uFillTx/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F8CC44B-86ED-F718-6D68-7BA62ADF3502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94A6977-DCC7-6B41-277A-B4CB2911DA81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CC4B11D-DC23-E1BF-694B-AD2862DB9E7D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8E288637-356E-A694-A7DF-B5A5CC78608B}"/>
              </a:ext>
            </a:extLst>
          </p:cNvPr>
          <p:cNvSpPr txBox="1"/>
          <p:nvPr/>
        </p:nvSpPr>
        <p:spPr>
          <a:xfrm>
            <a:off x="3581400" y="3162300"/>
            <a:ext cx="9232490" cy="6241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•	Learning rate {0.00005 – 0.0000005}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•	Epochs {50, 100, 150}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•	Batch size {32, 64}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•	Dropout {0.2-0.5}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 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Evaluation metrics (TP, TN, FP, FN)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Accuracy=(TP + TN )/(TP + TN + FP + FN) 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Precision=TP/(TP+FP)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Recall=TP/(TP+FN)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3200">
              <a:solidFill>
                <a:srgbClr val="252D37"/>
              </a:solidFill>
              <a:latin typeface="Maven Pro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7F03E3-2DF6-50D5-9F91-987893ED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43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874209-D9FC-F04F-4BBB-FFCAA76A5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4C87371-E683-98B0-522E-7EBA61D4B599}"/>
              </a:ext>
            </a:extLst>
          </p:cNvPr>
          <p:cNvSpPr txBox="1"/>
          <p:nvPr/>
        </p:nvSpPr>
        <p:spPr>
          <a:xfrm>
            <a:off x="3745017" y="1619989"/>
            <a:ext cx="10441907" cy="87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>
              <a:lnSpc>
                <a:spcPts val="6426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en-US" sz="8000" b="1">
                <a:solidFill>
                  <a:srgbClr val="252930"/>
                </a:solidFill>
                <a:latin typeface="Maven Pro Bold"/>
                <a:sym typeface="Maven Pro Bold"/>
              </a:rPr>
              <a:t>Challenges</a:t>
            </a:r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0C1A468-8618-AC04-1FE4-BA4BB0FFE9B4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FAA61B8-B363-DBB9-2C66-D17A38F9BDF2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8AA029C-E31A-9C84-30DE-C85F17D1B8C6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A8C1BE61-E16D-C3AA-25EC-598CDA501972}"/>
              </a:ext>
            </a:extLst>
          </p:cNvPr>
          <p:cNvSpPr txBox="1"/>
          <p:nvPr/>
        </p:nvSpPr>
        <p:spPr>
          <a:xfrm>
            <a:off x="4348619" y="3522423"/>
            <a:ext cx="9232490" cy="37232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•	</a:t>
            </a:r>
            <a:r>
              <a:rPr lang="en-US" sz="3200">
                <a:solidFill>
                  <a:srgbClr val="252D37"/>
                </a:solidFill>
                <a:ea typeface="+mn-lt"/>
                <a:cs typeface="+mn-lt"/>
              </a:rPr>
              <a:t>We lacked medical knowledge about DR</a:t>
            </a:r>
            <a:endParaRPr lang="en-US" sz="3200" err="1">
              <a:solidFill>
                <a:srgbClr val="252D37"/>
              </a:solidFill>
              <a:latin typeface="Maven Pro"/>
            </a:endParaRP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ea typeface="+mn-lt"/>
                <a:cs typeface="+mn-lt"/>
              </a:rPr>
              <a:t>Deep learning and neural networks were new to us</a:t>
            </a:r>
            <a:endParaRPr lang="en-US">
              <a:ea typeface="+mn-lt"/>
              <a:cs typeface="+mn-lt"/>
            </a:endParaRPr>
          </a:p>
          <a:p>
            <a:pPr marL="457200" indent="-457200" algn="l">
              <a:lnSpc>
                <a:spcPct val="107000"/>
              </a:lnSpc>
              <a:spcAft>
                <a:spcPts val="800"/>
              </a:spcAft>
              <a:buFont typeface="Arial"/>
              <a:buChar char="•"/>
            </a:pPr>
            <a:endParaRPr lang="en-US" sz="3200">
              <a:solidFill>
                <a:srgbClr val="252D37"/>
              </a:solidFill>
              <a:latin typeface="Calibri"/>
              <a:ea typeface="Calibri"/>
              <a:cs typeface="Calibri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3200">
              <a:solidFill>
                <a:srgbClr val="252D37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>
              <a:solidFill>
                <a:srgbClr val="252D37"/>
              </a:solidFill>
              <a:latin typeface="Maven Pro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3200">
              <a:solidFill>
                <a:srgbClr val="252D37"/>
              </a:solidFill>
              <a:latin typeface="Maven Pro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585E92D-B719-DC0A-3D4F-AF4FA612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7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6ED3DC-D0A9-FD16-80EE-EF3B824C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F1DBED3-707B-2C47-788A-2D6C15FCBB95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4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Test</a:t>
            </a:r>
            <a:endParaRPr kumimoji="0" lang="en-US" sz="8033" b="1" i="0" u="none" strike="noStrike" kern="1200" cap="none" spc="0" normalizeH="0" baseline="0" noProof="0">
              <a:ln>
                <a:noFill/>
              </a:ln>
              <a:solidFill>
                <a:srgbClr val="252930"/>
              </a:solidFill>
              <a:effectLst/>
              <a:uLnTx/>
              <a:uFillTx/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F69AE37-14C1-2538-DD7C-28252F3D938F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7A836D2-0B62-A1D2-9F01-B1750137F38A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74E9C48-4E68-880E-C07A-115D8F78E631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e-I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0F40E198-5C7A-C28E-262C-48C319636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228137"/>
              </p:ext>
            </p:extLst>
          </p:nvPr>
        </p:nvGraphicFramePr>
        <p:xfrm>
          <a:off x="2381942" y="2613611"/>
          <a:ext cx="14325600" cy="6679319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6429021">
                  <a:extLst>
                    <a:ext uri="{9D8B030D-6E8A-4147-A177-3AD203B41FA5}">
                      <a16:colId xmlns:a16="http://schemas.microsoft.com/office/drawing/2014/main" val="1907551301"/>
                    </a:ext>
                  </a:extLst>
                </a:gridCol>
                <a:gridCol w="5938730">
                  <a:extLst>
                    <a:ext uri="{9D8B030D-6E8A-4147-A177-3AD203B41FA5}">
                      <a16:colId xmlns:a16="http://schemas.microsoft.com/office/drawing/2014/main" val="3177524771"/>
                    </a:ext>
                  </a:extLst>
                </a:gridCol>
                <a:gridCol w="1957849">
                  <a:extLst>
                    <a:ext uri="{9D8B030D-6E8A-4147-A177-3AD203B41FA5}">
                      <a16:colId xmlns:a16="http://schemas.microsoft.com/office/drawing/2014/main" val="4226438565"/>
                    </a:ext>
                  </a:extLst>
                </a:gridCol>
              </a:tblGrid>
              <a:tr h="94253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Expected Result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3200" b="1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Case Test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b="1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1" kern="100" dirty="0">
                          <a:effectLst/>
                        </a:rPr>
                        <a:t>Case number</a:t>
                      </a:r>
                      <a:endParaRPr lang="en-US" sz="2400" b="1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648166"/>
                  </a:ext>
                </a:extLst>
              </a:tr>
              <a:tr h="118441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Error: "Please upload an image for analysis"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Press 'Analyze' without uploading an image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00" dirty="0">
                          <a:effectLst/>
                        </a:rPr>
                        <a:t>1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611085"/>
                  </a:ext>
                </a:extLst>
              </a:tr>
              <a:tr h="619443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00" dirty="0">
                          <a:effectLst/>
                        </a:rPr>
                        <a:t>Error: "Invalid file format"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</a:pPr>
                      <a:endParaRPr lang="en-US" sz="2400" kern="100">
                        <a:effectLst/>
                        <a:latin typeface="Calibri"/>
                        <a:cs typeface="Arial"/>
                      </a:endParaRPr>
                    </a:p>
                  </a:txBody>
                  <a:tcPr marL="5767" marR="5767" marT="5767" marB="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Upload an unsupported file 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767" marR="5767" marT="5767" marB="576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00" dirty="0">
                          <a:effectLst/>
                        </a:rPr>
                        <a:t>2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100725"/>
                  </a:ext>
                </a:extLst>
              </a:tr>
              <a:tr h="980573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Image appears in the preview window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Upload a correct image format 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00" dirty="0">
                          <a:effectLst/>
                        </a:rPr>
                        <a:t>3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04202"/>
                  </a:ext>
                </a:extLst>
              </a:tr>
              <a:tr h="1183179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The program shows percentage of possibility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Press 'Analyze' for an image with diabetic symptoms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00" dirty="0">
                          <a:effectLst/>
                        </a:rPr>
                        <a:t>4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538434"/>
                  </a:ext>
                </a:extLst>
              </a:tr>
              <a:tr h="806082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Error: "File size too large "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Upload a large image file</a:t>
                      </a: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400" kern="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00" dirty="0">
                          <a:effectLst/>
                        </a:rPr>
                        <a:t>5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268519"/>
                  </a:ext>
                </a:extLst>
              </a:tr>
              <a:tr h="620465"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Error:" Fail, try different picture"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Program fail to predict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2400" kern="100" dirty="0">
                          <a:effectLst/>
                        </a:rPr>
                        <a:t>6</a:t>
                      </a:r>
                      <a:endParaRPr lang="en-US" sz="2400" kern="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1519" marR="41519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809127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603FA6-D785-4F85-24B3-972C3892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40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1361" y="1906814"/>
            <a:ext cx="9705277" cy="82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720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702704"/>
            <a:ext cx="16230600" cy="1440796"/>
            <a:chOff x="0" y="0"/>
            <a:chExt cx="4274726" cy="3794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379469"/>
            </a:xfrm>
            <a:custGeom>
              <a:avLst/>
              <a:gdLst/>
              <a:ahLst/>
              <a:cxnLst/>
              <a:rect l="l" t="t" r="r" b="b"/>
              <a:pathLst>
                <a:path w="4274726" h="3794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14724" y="4022780"/>
            <a:ext cx="13109477" cy="10244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 </a:t>
            </a:r>
            <a:r>
              <a:rPr lang="en-US" sz="3000">
                <a:solidFill>
                  <a:srgbClr val="252930"/>
                </a:solidFill>
                <a:ea typeface="+mn-lt"/>
                <a:cs typeface="+mn-lt"/>
                <a:sym typeface="Maven Pro"/>
                <a:hlinkClick r:id="rId2"/>
              </a:rPr>
              <a:t>Densely Connected Convolutional Networks</a:t>
            </a: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 article about </a:t>
            </a:r>
            <a:r>
              <a:rPr lang="en-US" sz="300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densenet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5390348"/>
            <a:ext cx="16230600" cy="1440796"/>
            <a:chOff x="0" y="0"/>
            <a:chExt cx="4274726" cy="379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379469"/>
            </a:xfrm>
            <a:custGeom>
              <a:avLst/>
              <a:gdLst/>
              <a:ahLst/>
              <a:cxnLst/>
              <a:rect l="l" t="t" r="r" b="b"/>
              <a:pathLst>
                <a:path w="4274726" h="3794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14724" y="5563518"/>
            <a:ext cx="8691937" cy="1024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Name:</a:t>
            </a:r>
            <a:r>
              <a:rPr lang="en-US" sz="3000">
                <a:solidFill>
                  <a:srgbClr val="252930"/>
                </a:solidFill>
                <a:latin typeface="Maven Pro"/>
                <a:sym typeface="Maven Pro"/>
              </a:rPr>
              <a:t> </a:t>
            </a:r>
            <a:r>
              <a:rPr lang="en-US" sz="3000">
                <a:solidFill>
                  <a:srgbClr val="252930"/>
                </a:solidFill>
                <a:latin typeface="Maven Pro"/>
                <a:sym typeface="Maven Pro"/>
                <a:hlinkClick r:id="rId3"/>
              </a:rPr>
              <a:t>BuiltIn</a:t>
            </a:r>
            <a:r>
              <a:rPr lang="en-US" sz="3000">
                <a:solidFill>
                  <a:srgbClr val="252930"/>
                </a:solidFill>
                <a:latin typeface="Maven Pro"/>
                <a:sym typeface="Maven Pro"/>
              </a:rPr>
              <a:t>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 Transfer learning</a:t>
            </a: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077993"/>
            <a:ext cx="16230600" cy="1579809"/>
            <a:chOff x="0" y="0"/>
            <a:chExt cx="4274726" cy="3794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379469"/>
            </a:xfrm>
            <a:custGeom>
              <a:avLst/>
              <a:gdLst/>
              <a:ahLst/>
              <a:cxnLst/>
              <a:rect l="l" t="t" r="r" b="b"/>
              <a:pathLst>
                <a:path w="4274726" h="3794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he-I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699278" y="7079023"/>
            <a:ext cx="13541964" cy="1563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Link Nam</a:t>
            </a:r>
            <a:r>
              <a:rPr lang="en-US" sz="3000">
                <a:solidFill>
                  <a:srgbClr val="252930"/>
                </a:solidFill>
                <a:latin typeface="Maven Pro"/>
                <a:sym typeface="Maven Pro"/>
              </a:rPr>
              <a:t>e: </a:t>
            </a:r>
            <a:r>
              <a:rPr lang="en-US" sz="3000">
                <a:solidFill>
                  <a:srgbClr val="252930"/>
                </a:solidFill>
                <a:latin typeface="Maven Pro"/>
                <a:sym typeface="Maven Pro"/>
                <a:hlinkClick r:id="rId4"/>
              </a:rPr>
              <a:t>Diabetic retinopathy detection and stage classification in eye fundus images</a:t>
            </a:r>
            <a:r>
              <a:rPr lang="en-US" sz="3000">
                <a:solidFill>
                  <a:srgbClr val="252930"/>
                </a:solidFill>
                <a:latin typeface="Maven Pro"/>
                <a:sym typeface="Maven Pro"/>
              </a:rPr>
              <a:t> 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﻿Brief Description: article about DR </a:t>
            </a: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</p:txBody>
      </p:sp>
      <p:sp>
        <p:nvSpPr>
          <p:cNvPr id="15" name="Freeform 1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6" name="Freeform 1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7" name="Freeform 1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D6B94E4-F506-9CF3-B785-0E459907A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92DEF-829D-9D3C-C087-746E50E4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95148" y="1860291"/>
            <a:ext cx="8297704" cy="84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7" name="Freeform 7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Freeform 8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4BBE69D3-0460-168B-E044-1054623F24D8}"/>
              </a:ext>
            </a:extLst>
          </p:cNvPr>
          <p:cNvSpPr txBox="1"/>
          <p:nvPr/>
        </p:nvSpPr>
        <p:spPr>
          <a:xfrm>
            <a:off x="2989530" y="3717387"/>
            <a:ext cx="12637721" cy="3983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Diabetes</a:t>
            </a:r>
          </a:p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DR</a:t>
            </a:r>
          </a:p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The problem</a:t>
            </a:r>
          </a:p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The methodology </a:t>
            </a:r>
            <a:endParaRPr lang="en-US" sz="8000" b="1" dirty="0">
              <a:solidFill>
                <a:srgbClr val="252930"/>
              </a:solidFill>
              <a:latin typeface="Maven Pro Bold"/>
            </a:endParaRPr>
          </a:p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 err="1">
                <a:solidFill>
                  <a:srgbClr val="252D37"/>
                </a:solidFill>
                <a:latin typeface="Maven Pro"/>
              </a:rPr>
              <a:t>DenseNet</a:t>
            </a:r>
            <a:r>
              <a:rPr lang="en-US" sz="3200" dirty="0">
                <a:solidFill>
                  <a:srgbClr val="252D37"/>
                </a:solidFill>
                <a:latin typeface="Maven Pro"/>
              </a:rPr>
              <a:t> and Transfer learning</a:t>
            </a:r>
            <a:endParaRPr lang="en-US" sz="3200" dirty="0" err="1">
              <a:solidFill>
                <a:srgbClr val="252D37"/>
              </a:solidFill>
              <a:latin typeface="Maven Pro"/>
            </a:endParaRPr>
          </a:p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Proposed research – Database, Hyper parameters, Gui</a:t>
            </a:r>
          </a:p>
          <a:p>
            <a:pPr marL="691515" lvl="1" indent="-345440" algn="just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Tests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085B30D-A384-C5D2-9DBB-559CA0F9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2095429"/>
            <a:ext cx="1228874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630400" y="8928841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2983646" y="3935102"/>
            <a:ext cx="6324007" cy="520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6075" lvl="1" algn="just">
              <a:lnSpc>
                <a:spcPts val="4484"/>
              </a:lnSpc>
              <a:spcBef>
                <a:spcPct val="0"/>
              </a:spcBef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Diabetes is a chronic condition </a:t>
            </a:r>
            <a:endParaRPr lang="en-US" sz="3200" dirty="0">
              <a:solidFill>
                <a:srgbClr val="252D37"/>
              </a:solidFill>
              <a:latin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983645" y="4826995"/>
            <a:ext cx="6874669" cy="556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6075" lvl="1" algn="just">
              <a:lnSpc>
                <a:spcPts val="4484"/>
              </a:lnSpc>
              <a:spcBef>
                <a:spcPct val="0"/>
              </a:spcBef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• Is</a:t>
            </a:r>
            <a:r>
              <a:rPr lang="en-US" sz="3200" u="none" strike="noStrike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the 4th leading cause of death</a:t>
            </a:r>
            <a:endParaRPr lang="en-US" sz="3200" dirty="0">
              <a:ea typeface="Calibri"/>
              <a:cs typeface="Calibri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54349" y="5735130"/>
            <a:ext cx="13217928" cy="536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4315" indent="-345440">
              <a:lnSpc>
                <a:spcPts val="4484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High blood 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glucose levels may</a:t>
            </a:r>
            <a:r>
              <a:rPr lang="en-US" sz="3200" u="none" strike="noStrike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damage nerves and blood vessels</a:t>
            </a:r>
            <a:endParaRPr lang="en-US" sz="3200" dirty="0">
              <a:ea typeface="Calibri"/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F130C5-DFB3-BDAC-D993-DC27B57F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C6D4987-E720-4089-3EA7-EC4624711A8A}"/>
              </a:ext>
            </a:extLst>
          </p:cNvPr>
          <p:cNvSpPr txBox="1"/>
          <p:nvPr/>
        </p:nvSpPr>
        <p:spPr>
          <a:xfrm>
            <a:off x="3911600" y="1536347"/>
            <a:ext cx="10441907" cy="1657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DIABITIC RETINOPATHY (DR)</a:t>
            </a:r>
            <a:endParaRPr lang="en-US" sz="8033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D61A9E-1CD3-4CE5-6BA3-273869EBA7FB}"/>
              </a:ext>
            </a:extLst>
          </p:cNvPr>
          <p:cNvSpPr txBox="1"/>
          <p:nvPr/>
        </p:nvSpPr>
        <p:spPr>
          <a:xfrm>
            <a:off x="-213739" y="4226170"/>
            <a:ext cx="8441870" cy="5137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59840" lvl="2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</a:rPr>
              <a:t>A common severe complication of diabetes </a:t>
            </a:r>
            <a:endParaRPr lang="en-US" dirty="0">
              <a:ea typeface="Calibri"/>
              <a:cs typeface="Calibri"/>
            </a:endParaRPr>
          </a:p>
          <a:p>
            <a:pPr marL="1259840" lvl="2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5 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stages: None</a:t>
            </a:r>
            <a:r>
              <a:rPr lang="en-US" sz="3200" dirty="0">
                <a:solidFill>
                  <a:srgbClr val="252930"/>
                </a:solidFill>
                <a:latin typeface="Maven Pro"/>
                <a:sym typeface="Maven Pro"/>
              </a:rPr>
              <a:t> DR– PDR (Proliferative Diabetic Retinopathy)</a:t>
            </a:r>
            <a:endParaRPr lang="en-US" sz="3200" dirty="0">
              <a:solidFill>
                <a:srgbClr val="252930"/>
              </a:solidFill>
              <a:latin typeface="Maven Pro"/>
            </a:endParaRPr>
          </a:p>
          <a:p>
            <a:pPr marL="1259840" lvl="2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Can cause blurry vision , blindness</a:t>
            </a:r>
            <a:endParaRPr lang="en-US" sz="3200" u="none" strike="noStrike" dirty="0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  <a:p>
            <a:pPr marL="1259840" lvl="2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</a:rPr>
              <a:t>By 2040, it is estimated that there will be 200 million cases of diabetic retinopathy globally.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3200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25DDC-84B6-BDB0-4CF7-6CED578B9AE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948" t="5111" r="5108" b="2992"/>
          <a:stretch/>
        </p:blipFill>
        <p:spPr>
          <a:xfrm>
            <a:off x="8475442" y="3499883"/>
            <a:ext cx="9054344" cy="650858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27A5E64-BFA6-AB0C-5176-D855922D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TextBox 5"/>
          <p:cNvSpPr txBox="1"/>
          <p:nvPr/>
        </p:nvSpPr>
        <p:spPr>
          <a:xfrm>
            <a:off x="319314" y="3269388"/>
            <a:ext cx="8496300" cy="456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0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Screening takes time (1–2 days).</a:t>
            </a:r>
            <a:endParaRPr lang="en-US"/>
          </a:p>
          <a:p>
            <a:pPr>
              <a:lnSpc>
                <a:spcPts val="4480"/>
              </a:lnSpc>
              <a:spcBef>
                <a:spcPct val="0"/>
              </a:spcBef>
            </a:pPr>
            <a:endParaRPr lang="en-US" sz="3200" u="none" strike="noStrike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90880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Not enough eye doctors to analyze scans.</a:t>
            </a:r>
            <a:endParaRPr lang="en-US" sz="3200" u="none" strike="noStrike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  <a:p>
            <a:pPr>
              <a:lnSpc>
                <a:spcPts val="4480"/>
              </a:lnSpc>
              <a:spcBef>
                <a:spcPct val="0"/>
              </a:spcBef>
            </a:pPr>
            <a:endParaRPr lang="en-US" sz="3200" u="none" strike="noStrike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690880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Limited medical equipment in some areas.</a:t>
            </a:r>
            <a:endParaRPr lang="en-US" sz="3200" u="none" strike="noStrike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  <a:p>
            <a:pPr marL="690880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3200" u="none" strike="noStrike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  <a:p>
            <a:pPr marL="690880" lvl="1" indent="-345440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DR does not have early signs</a:t>
            </a:r>
            <a:endParaRPr lang="en-US" sz="3200" u="none" strike="noStrike">
              <a:solidFill>
                <a:srgbClr val="252930"/>
              </a:solidFill>
              <a:latin typeface="Maven Pro"/>
              <a:ea typeface="Maven Pro"/>
              <a:cs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37656" y="1989585"/>
            <a:ext cx="10441907" cy="92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E3672-A931-7BB9-A261-A5C821F698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6342" y="3063422"/>
            <a:ext cx="8030028" cy="601072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5F144-6596-7190-96B8-7EB0D670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45017" y="1619989"/>
            <a:ext cx="10441907" cy="92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id="3" name="Freeform 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6"/>
          <p:cNvSpPr txBox="1"/>
          <p:nvPr/>
        </p:nvSpPr>
        <p:spPr>
          <a:xfrm>
            <a:off x="529773" y="3387582"/>
            <a:ext cx="8449150" cy="22520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0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u="none" strike="noStrike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Create an automated system using deep learning to detect and classify retinal lesions</a:t>
            </a:r>
            <a:endParaRPr lang="he-IL">
              <a:latin typeface="Maven Pro"/>
            </a:endParaRPr>
          </a:p>
          <a:p>
            <a:pPr marL="690880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Based on </a:t>
            </a:r>
            <a:r>
              <a:rPr lang="en-US" sz="3200" err="1">
                <a:solidFill>
                  <a:srgbClr val="252D37"/>
                </a:solidFill>
                <a:latin typeface="Maven Pro"/>
                <a:ea typeface="Maven Pro"/>
                <a:cs typeface="Maven Pro"/>
              </a:rPr>
              <a:t>DenseNet</a:t>
            </a:r>
            <a:endParaRPr lang="en-US" sz="3200">
              <a:solidFill>
                <a:srgbClr val="252D37"/>
              </a:solidFill>
              <a:latin typeface="Maven Pro"/>
              <a:ea typeface="Maven Pro"/>
              <a:cs typeface="Maven Pr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951591-C2E0-5E4C-9B95-9943CC23E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754" y="2580141"/>
            <a:ext cx="8250917" cy="730386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60F5-523D-F0E0-AFFC-3F4DBC4C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8FB3F-F422-FABC-FE35-DF7A7451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7D7223F-41C0-7BA4-27A8-9B1AC7B283B4}"/>
              </a:ext>
            </a:extLst>
          </p:cNvPr>
          <p:cNvSpPr txBox="1"/>
          <p:nvPr/>
        </p:nvSpPr>
        <p:spPr>
          <a:xfrm>
            <a:off x="3745017" y="1619989"/>
            <a:ext cx="10441907" cy="922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84937FC-0329-CEC6-605F-C7BCA58D35A0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6CE092C-D1D8-7389-5D93-1368B2E1AA16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434E59B-888D-A724-95E6-FB709414B515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5ED7F-9DAF-5F99-C21B-5AD84616B22A}"/>
              </a:ext>
            </a:extLst>
          </p:cNvPr>
          <p:cNvSpPr txBox="1"/>
          <p:nvPr/>
        </p:nvSpPr>
        <p:spPr>
          <a:xfrm>
            <a:off x="3195181" y="3668560"/>
            <a:ext cx="11880936" cy="39395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  <a:defRPr sz="3200" u="none" strike="noStrike">
                <a:solidFill>
                  <a:srgbClr val="252D37"/>
                </a:solidFill>
                <a:latin typeface="Maven Pro"/>
                <a:ea typeface="Maven Pro"/>
                <a:cs typeface="Maven Pro"/>
              </a:defRPr>
            </a:lvl2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252D37"/>
                </a:solidFill>
                <a:latin typeface="Maven Pro"/>
              </a:rPr>
              <a:t>DenseNet</a:t>
            </a:r>
            <a:r>
              <a:rPr lang="en-US" sz="3200">
                <a:solidFill>
                  <a:srgbClr val="252D37"/>
                </a:solidFill>
                <a:latin typeface="Maven Pro"/>
              </a:rPr>
              <a:t> – more accurate and efficient to train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Regular neural Network </a:t>
            </a:r>
            <a:r>
              <a:rPr lang="en-US" sz="3200">
                <a:solidFill>
                  <a:srgbClr val="252D37"/>
                </a:solidFill>
                <a:ea typeface="+mn-lt"/>
                <a:cs typeface="+mn-lt"/>
              </a:rPr>
              <a:t>issue with the vanish gradient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252D37"/>
                </a:solidFill>
                <a:latin typeface="Maven Pro"/>
              </a:rPr>
              <a:t>DenseNet</a:t>
            </a:r>
            <a:r>
              <a:rPr lang="en-US" sz="3200">
                <a:solidFill>
                  <a:srgbClr val="252D37"/>
                </a:solidFill>
                <a:latin typeface="Maven Pro"/>
              </a:rPr>
              <a:t> is an extension of ResNet.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</a:rPr>
              <a:t>ResNet introduce the skip connection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252D37"/>
                </a:solidFill>
                <a:latin typeface="Maven Pro"/>
              </a:rPr>
              <a:t>DenseNet</a:t>
            </a:r>
            <a:r>
              <a:rPr lang="en-US" sz="3200">
                <a:solidFill>
                  <a:srgbClr val="252D37"/>
                </a:solidFill>
                <a:latin typeface="Maven Pro"/>
              </a:rPr>
              <a:t> combine parameters by concatenating instead of summing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err="1">
                <a:solidFill>
                  <a:srgbClr val="252D37"/>
                </a:solidFill>
                <a:latin typeface="Maven Pro"/>
              </a:rPr>
              <a:t>DenseNet</a:t>
            </a:r>
            <a:r>
              <a:rPr lang="en-US" sz="3200">
                <a:solidFill>
                  <a:srgbClr val="252D37"/>
                </a:solidFill>
                <a:latin typeface="Maven Pro"/>
              </a:rPr>
              <a:t> layers are very narrow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>
              <a:solidFill>
                <a:srgbClr val="252D37"/>
              </a:solidFill>
              <a:latin typeface="Maven Pro"/>
            </a:endParaRPr>
          </a:p>
        </p:txBody>
      </p:sp>
      <p:pic>
        <p:nvPicPr>
          <p:cNvPr id="6" name="תמונה 5" descr="‪Residual neural network - Wikipedia‬‏">
            <a:extLst>
              <a:ext uri="{FF2B5EF4-FFF2-40B4-BE49-F238E27FC236}">
                <a16:creationId xmlns:a16="http://schemas.microsoft.com/office/drawing/2014/main" id="{E5BAC160-13E1-9A49-56B8-58F54EED65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2455" y="6498575"/>
            <a:ext cx="5781675" cy="313372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32E77-4E0E-32E5-9A68-13A3440A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9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41D13-E97F-1D61-9A88-4EBA8360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2331ABC-9D81-8F56-8768-7A83E4E6E1EC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DenseNet Structure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3562EFB-AF1B-83C4-1066-B86D81FDF713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BB6F227-5E08-487F-7A5A-B4733854357A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AB32CDE-C8B8-E6D4-0C8B-35BCA016EA06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B75F6-1916-6AC5-AD80-BEE0C171974B}"/>
              </a:ext>
            </a:extLst>
          </p:cNvPr>
          <p:cNvSpPr txBox="1"/>
          <p:nvPr/>
        </p:nvSpPr>
        <p:spPr>
          <a:xfrm>
            <a:off x="3479570" y="3315763"/>
            <a:ext cx="10972800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2pPr marL="690881" lvl="1" indent="-345440" algn="just">
              <a:lnSpc>
                <a:spcPts val="4480"/>
              </a:lnSpc>
              <a:spcBef>
                <a:spcPct val="0"/>
              </a:spcBef>
              <a:buFont typeface="Arial"/>
              <a:buChar char="•"/>
              <a:defRPr sz="3200" u="none" strike="noStrike">
                <a:solidFill>
                  <a:srgbClr val="252D37"/>
                </a:solidFill>
                <a:latin typeface="Maven Pro"/>
                <a:ea typeface="Maven Pro"/>
                <a:cs typeface="Maven Pro"/>
              </a:defRPr>
            </a:lvl2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</a:rPr>
              <a:t>Dense block, transition lay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er, Convolution layer</a:t>
            </a:r>
            <a:r>
              <a:rPr lang="en-US" sz="3200" dirty="0">
                <a:solidFill>
                  <a:srgbClr val="252D37"/>
                </a:solidFill>
                <a:latin typeface="Maven Pro"/>
              </a:rPr>
              <a:t> a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nd fully connected layer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Dense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Block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consists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of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multiple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layers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 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that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each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of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them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applies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 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composite</a:t>
            </a:r>
            <a:r>
              <a:rPr lang="en-US" sz="3200" dirty="0">
                <a:solidFill>
                  <a:srgbClr val="000000"/>
                </a:solidFill>
                <a:latin typeface="Maven Pro"/>
                <a:ea typeface="+mn-lt"/>
                <a:cs typeface="+mn-lt"/>
              </a:rPr>
              <a:t> </a:t>
            </a:r>
            <a:r>
              <a:rPr lang="he-IL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function</a:t>
            </a:r>
            <a:r>
              <a:rPr lang="he-IL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0000"/>
                </a:solidFill>
                <a:latin typeface="Maven Pro"/>
                <a:ea typeface="+mn-lt"/>
                <a:cs typeface="+mn-lt"/>
              </a:rPr>
              <a:t>Composite function : 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Batch Normalization (BN), rectified linear units (</a:t>
            </a:r>
            <a:r>
              <a:rPr lang="en-US" sz="3200" dirty="0" err="1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ReLU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+mn-lt"/>
                <a:cs typeface="+mn-lt"/>
              </a:rPr>
              <a:t>) and a 3X3 Convolution (Conv).</a:t>
            </a:r>
          </a:p>
          <a:p>
            <a:pPr marL="457200" indent="-457200">
              <a:buFont typeface="Arial,Sans-Serif" panose="020B0604020202020204" pitchFamily="34" charset="0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Growth rate: each composite</a:t>
            </a:r>
            <a:r>
              <a:rPr lang="en-US" sz="3200" dirty="0">
                <a:solidFill>
                  <a:srgbClr val="000000"/>
                </a:solidFill>
                <a:latin typeface="Maven Pro"/>
                <a:ea typeface="Calibri"/>
                <a:cs typeface="Calibri"/>
              </a:rPr>
              <a:t> </a:t>
            </a:r>
            <a:r>
              <a:rPr lang="en-US" sz="3200" dirty="0">
                <a:solidFill>
                  <a:srgbClr val="252D37"/>
                </a:solidFill>
                <a:latin typeface="Maven Pro"/>
                <a:ea typeface="Calibri"/>
                <a:cs typeface="Calibri"/>
              </a:rPr>
              <a:t>function Hℓ produces k feature maps.</a:t>
            </a:r>
            <a:endParaRPr lang="en-US" sz="3200" dirty="0">
              <a:solidFill>
                <a:srgbClr val="000000"/>
              </a:solidFill>
              <a:latin typeface="Maven Pro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>
              <a:solidFill>
                <a:srgbClr val="252D37"/>
              </a:solidFill>
              <a:latin typeface="Maven Pro"/>
              <a:ea typeface="Calibri"/>
              <a:cs typeface="Calibri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he-IL" sz="3200">
              <a:solidFill>
                <a:srgbClr val="252D37"/>
              </a:solidFill>
              <a:latin typeface="Maven Pro"/>
              <a:ea typeface="Calibri"/>
              <a:cs typeface="Ari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1360C-CE4D-20D5-E5BE-2D272164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1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4F60A5-06FC-BADE-CCC1-EEEDBD0B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49E35D9-E98D-A918-0A2A-19DFA2DDFDB3}"/>
              </a:ext>
            </a:extLst>
          </p:cNvPr>
          <p:cNvSpPr txBox="1"/>
          <p:nvPr/>
        </p:nvSpPr>
        <p:spPr>
          <a:xfrm>
            <a:off x="3745017" y="1619989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DenseNet Structure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E377C63-47AA-9273-0808-6DEA99B82814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136E3E9-5EEF-E99E-A6DA-D2FF01B7073E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F8D0D6C-93B0-E8A8-FC91-E292880CDB00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5FB2DEDB-CD37-50FB-4BAB-440D6876DEEF}"/>
              </a:ext>
            </a:extLst>
          </p:cNvPr>
          <p:cNvSpPr txBox="1"/>
          <p:nvPr/>
        </p:nvSpPr>
        <p:spPr>
          <a:xfrm>
            <a:off x="3745017" y="2460430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6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Dense Block</a:t>
            </a:r>
            <a:endParaRPr lang="en-US" sz="6000" b="1">
              <a:solidFill>
                <a:srgbClr val="252930"/>
              </a:solidFill>
              <a:latin typeface="Maven Pro Bold"/>
              <a:ea typeface="Maven Pro Bold"/>
              <a:cs typeface="Maven Pro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6F4C18-F518-6DAE-80CA-782E0C3154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2011" y="3288889"/>
            <a:ext cx="9387167" cy="667030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33770-6640-4A47-F26B-B8D991A3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5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Diagnosis of Diabetic Retinopathy</dc:title>
  <dc:creator>User</dc:creator>
  <cp:revision>143</cp:revision>
  <dcterms:created xsi:type="dcterms:W3CDTF">2006-08-16T00:00:00Z</dcterms:created>
  <dcterms:modified xsi:type="dcterms:W3CDTF">2025-02-03T20:35:00Z</dcterms:modified>
  <dc:identifier>DAGdgma5sG0</dc:identifier>
</cp:coreProperties>
</file>