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1" r:id="rId5"/>
    <p:sldId id="259" r:id="rId6"/>
    <p:sldId id="261" r:id="rId7"/>
    <p:sldId id="273" r:id="rId8"/>
    <p:sldId id="260" r:id="rId9"/>
    <p:sldId id="282" r:id="rId10"/>
    <p:sldId id="275" r:id="rId11"/>
    <p:sldId id="263" r:id="rId12"/>
    <p:sldId id="283" r:id="rId13"/>
    <p:sldId id="284" r:id="rId14"/>
    <p:sldId id="265" r:id="rId15"/>
    <p:sldId id="280" r:id="rId16"/>
    <p:sldId id="267" r:id="rId17"/>
    <p:sldId id="269" r:id="rId1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AAF8"/>
    <a:srgbClr val="290BD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04" autoAdjust="0"/>
    <p:restoredTop sz="77218" autoAdjust="0"/>
  </p:normalViewPr>
  <p:slideViewPr>
    <p:cSldViewPr snapToGrid="0">
      <p:cViewPr varScale="1">
        <p:scale>
          <a:sx n="38" d="100"/>
          <a:sy n="38" d="100"/>
        </p:scale>
        <p:origin x="552" y="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C1421-995D-4BC8-A35D-6EAFE5AD7AE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9B8A9C-7363-49E3-B7BC-26BC29269CB2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Physical activity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-Engaging in physical activity at varying levels can enhance stability, improve coordination, and support overall mobility.</a:t>
          </a:r>
          <a:br>
            <a:rPr lang="en-US" sz="2300" dirty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US" sz="23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3066E2F-EF71-4573-A514-16E6B27F3474}" type="parTrans" cxnId="{F421520A-F607-4C79-93D0-2D39405AF1AB}">
      <dgm:prSet/>
      <dgm:spPr/>
      <dgm:t>
        <a:bodyPr/>
        <a:lstStyle/>
        <a:p>
          <a:endParaRPr lang="en-US"/>
        </a:p>
      </dgm:t>
    </dgm:pt>
    <dgm:pt modelId="{3978E19A-B4BE-48E0-9B0C-F4FC700EFCFF}" type="sibTrans" cxnId="{F421520A-F607-4C79-93D0-2D39405AF1AB}">
      <dgm:prSet/>
      <dgm:spPr/>
      <dgm:t>
        <a:bodyPr/>
        <a:lstStyle/>
        <a:p>
          <a:endParaRPr lang="en-US"/>
        </a:p>
      </dgm:t>
    </dgm:pt>
    <dgm:pt modelId="{9C2C5BAD-DD48-4DA7-B8F5-7814999B7DF6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Gender differences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Men and women exhibit differences in stability, influenced by variations in biomechanics, muscle strength, and movement patterns.</a:t>
          </a:r>
          <a:br>
            <a:rPr lang="en-US" sz="2300" dirty="0"/>
          </a:br>
          <a:endParaRPr lang="en-US" sz="2300" dirty="0"/>
        </a:p>
      </dgm:t>
    </dgm:pt>
    <dgm:pt modelId="{D3E65049-9337-41F0-BB42-7A26DF30B3E1}" type="parTrans" cxnId="{B8AA694A-4D75-4B3D-85BC-F824A11D08F5}">
      <dgm:prSet/>
      <dgm:spPr/>
      <dgm:t>
        <a:bodyPr/>
        <a:lstStyle/>
        <a:p>
          <a:endParaRPr lang="en-US"/>
        </a:p>
      </dgm:t>
    </dgm:pt>
    <dgm:pt modelId="{BAF8C8C0-284C-4148-8718-1966016090C7}" type="sibTrans" cxnId="{B8AA694A-4D75-4B3D-85BC-F824A11D08F5}">
      <dgm:prSet/>
      <dgm:spPr/>
      <dgm:t>
        <a:bodyPr/>
        <a:lstStyle/>
        <a:p>
          <a:endParaRPr lang="en-US"/>
        </a:p>
      </dgm:t>
    </dgm:pt>
    <dgm:pt modelId="{E3EC50D2-5C8C-45C2-9E27-5C4ABED72991}">
      <dgm:prSet custT="1"/>
      <dgm:spPr/>
      <dgm:t>
        <a:bodyPr/>
        <a:lstStyle/>
        <a:p>
          <a:r>
            <a:rPr lang="en-US" sz="2400" b="1" dirty="0">
              <a:latin typeface="Calibri" panose="020F0502020204030204" pitchFamily="34" charset="0"/>
              <a:cs typeface="Calibri" panose="020F0502020204030204" pitchFamily="34" charset="0"/>
            </a:rPr>
            <a:t>Aging</a:t>
          </a:r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as individuals age, stability often declines, leading to changes in walking patterns and gait characteristics, which can affect balance</a:t>
          </a:r>
        </a:p>
      </dgm:t>
    </dgm:pt>
    <dgm:pt modelId="{91105D65-7C35-4167-9376-2D960DDC32AF}" type="parTrans" cxnId="{F8F3321E-7429-4078-9E23-54EA28CEA1C0}">
      <dgm:prSet/>
      <dgm:spPr/>
      <dgm:t>
        <a:bodyPr/>
        <a:lstStyle/>
        <a:p>
          <a:endParaRPr lang="en-US"/>
        </a:p>
      </dgm:t>
    </dgm:pt>
    <dgm:pt modelId="{3AFE0167-14D3-4D0A-89FA-C3AA79FC8852}" type="sibTrans" cxnId="{F8F3321E-7429-4078-9E23-54EA28CEA1C0}">
      <dgm:prSet/>
      <dgm:spPr/>
      <dgm:t>
        <a:bodyPr/>
        <a:lstStyle/>
        <a:p>
          <a:endParaRPr lang="en-US"/>
        </a:p>
      </dgm:t>
    </dgm:pt>
    <dgm:pt modelId="{86AA9EE1-08A7-459D-A205-3F0108FE8DD3}" type="pres">
      <dgm:prSet presAssocID="{250C1421-995D-4BC8-A35D-6EAFE5AD7AE7}" presName="vert0" presStyleCnt="0">
        <dgm:presLayoutVars>
          <dgm:dir/>
          <dgm:animOne val="branch"/>
          <dgm:animLvl val="lvl"/>
        </dgm:presLayoutVars>
      </dgm:prSet>
      <dgm:spPr/>
    </dgm:pt>
    <dgm:pt modelId="{0887690A-12FE-45C8-A4D1-2C4870ABDACD}" type="pres">
      <dgm:prSet presAssocID="{FC9B8A9C-7363-49E3-B7BC-26BC29269CB2}" presName="thickLine" presStyleLbl="alignNode1" presStyleIdx="0" presStyleCnt="3"/>
      <dgm:spPr/>
    </dgm:pt>
    <dgm:pt modelId="{234F4BC3-290F-405C-AF47-A50861C04893}" type="pres">
      <dgm:prSet presAssocID="{FC9B8A9C-7363-49E3-B7BC-26BC29269CB2}" presName="horz1" presStyleCnt="0"/>
      <dgm:spPr/>
    </dgm:pt>
    <dgm:pt modelId="{FEFD6D0E-D74F-417A-926A-3A3C43EA0A43}" type="pres">
      <dgm:prSet presAssocID="{FC9B8A9C-7363-49E3-B7BC-26BC29269CB2}" presName="tx1" presStyleLbl="revTx" presStyleIdx="0" presStyleCnt="3"/>
      <dgm:spPr/>
    </dgm:pt>
    <dgm:pt modelId="{CEEB78A3-D940-4959-9176-26D59484BF8E}" type="pres">
      <dgm:prSet presAssocID="{FC9B8A9C-7363-49E3-B7BC-26BC29269CB2}" presName="vert1" presStyleCnt="0"/>
      <dgm:spPr/>
    </dgm:pt>
    <dgm:pt modelId="{9205D205-6C40-421B-8C5C-9C88BF869FD2}" type="pres">
      <dgm:prSet presAssocID="{9C2C5BAD-DD48-4DA7-B8F5-7814999B7DF6}" presName="thickLine" presStyleLbl="alignNode1" presStyleIdx="1" presStyleCnt="3"/>
      <dgm:spPr/>
    </dgm:pt>
    <dgm:pt modelId="{D2A583BB-F0AE-4F4B-876B-030F15B60B38}" type="pres">
      <dgm:prSet presAssocID="{9C2C5BAD-DD48-4DA7-B8F5-7814999B7DF6}" presName="horz1" presStyleCnt="0"/>
      <dgm:spPr/>
    </dgm:pt>
    <dgm:pt modelId="{C50459BD-1E32-4B2F-8269-50AE05A6B135}" type="pres">
      <dgm:prSet presAssocID="{9C2C5BAD-DD48-4DA7-B8F5-7814999B7DF6}" presName="tx1" presStyleLbl="revTx" presStyleIdx="1" presStyleCnt="3"/>
      <dgm:spPr/>
    </dgm:pt>
    <dgm:pt modelId="{BFF7E9FB-10C4-46DE-B112-BDE0EE7E54C1}" type="pres">
      <dgm:prSet presAssocID="{9C2C5BAD-DD48-4DA7-B8F5-7814999B7DF6}" presName="vert1" presStyleCnt="0"/>
      <dgm:spPr/>
    </dgm:pt>
    <dgm:pt modelId="{612EBF82-B18A-4AE3-99D0-D8B9B852959F}" type="pres">
      <dgm:prSet presAssocID="{E3EC50D2-5C8C-45C2-9E27-5C4ABED72991}" presName="thickLine" presStyleLbl="alignNode1" presStyleIdx="2" presStyleCnt="3"/>
      <dgm:spPr/>
    </dgm:pt>
    <dgm:pt modelId="{DD11B63D-BE7C-42CC-9811-4AAD1DF46FA3}" type="pres">
      <dgm:prSet presAssocID="{E3EC50D2-5C8C-45C2-9E27-5C4ABED72991}" presName="horz1" presStyleCnt="0"/>
      <dgm:spPr/>
    </dgm:pt>
    <dgm:pt modelId="{F2FCAD0F-56E2-4F51-8D6C-D8D59F20B14D}" type="pres">
      <dgm:prSet presAssocID="{E3EC50D2-5C8C-45C2-9E27-5C4ABED72991}" presName="tx1" presStyleLbl="revTx" presStyleIdx="2" presStyleCnt="3"/>
      <dgm:spPr/>
    </dgm:pt>
    <dgm:pt modelId="{48514B82-C3E5-470A-984C-76E31B08CBD8}" type="pres">
      <dgm:prSet presAssocID="{E3EC50D2-5C8C-45C2-9E27-5C4ABED72991}" presName="vert1" presStyleCnt="0"/>
      <dgm:spPr/>
    </dgm:pt>
  </dgm:ptLst>
  <dgm:cxnLst>
    <dgm:cxn modelId="{F421520A-F607-4C79-93D0-2D39405AF1AB}" srcId="{250C1421-995D-4BC8-A35D-6EAFE5AD7AE7}" destId="{FC9B8A9C-7363-49E3-B7BC-26BC29269CB2}" srcOrd="0" destOrd="0" parTransId="{53066E2F-EF71-4573-A514-16E6B27F3474}" sibTransId="{3978E19A-B4BE-48E0-9B0C-F4FC700EFCFF}"/>
    <dgm:cxn modelId="{F8F3321E-7429-4078-9E23-54EA28CEA1C0}" srcId="{250C1421-995D-4BC8-A35D-6EAFE5AD7AE7}" destId="{E3EC50D2-5C8C-45C2-9E27-5C4ABED72991}" srcOrd="2" destOrd="0" parTransId="{91105D65-7C35-4167-9376-2D960DDC32AF}" sibTransId="{3AFE0167-14D3-4D0A-89FA-C3AA79FC8852}"/>
    <dgm:cxn modelId="{B8AA694A-4D75-4B3D-85BC-F824A11D08F5}" srcId="{250C1421-995D-4BC8-A35D-6EAFE5AD7AE7}" destId="{9C2C5BAD-DD48-4DA7-B8F5-7814999B7DF6}" srcOrd="1" destOrd="0" parTransId="{D3E65049-9337-41F0-BB42-7A26DF30B3E1}" sibTransId="{BAF8C8C0-284C-4148-8718-1966016090C7}"/>
    <dgm:cxn modelId="{8F986C6F-6AB1-4833-9D21-F15FF3387D9D}" type="presOf" srcId="{FC9B8A9C-7363-49E3-B7BC-26BC29269CB2}" destId="{FEFD6D0E-D74F-417A-926A-3A3C43EA0A43}" srcOrd="0" destOrd="0" presId="urn:microsoft.com/office/officeart/2008/layout/LinedList"/>
    <dgm:cxn modelId="{127A20B9-162A-4320-8390-9CEA401FF642}" type="presOf" srcId="{E3EC50D2-5C8C-45C2-9E27-5C4ABED72991}" destId="{F2FCAD0F-56E2-4F51-8D6C-D8D59F20B14D}" srcOrd="0" destOrd="0" presId="urn:microsoft.com/office/officeart/2008/layout/LinedList"/>
    <dgm:cxn modelId="{CB5F9CDC-0E93-49E5-B9D2-2E01B639E122}" type="presOf" srcId="{250C1421-995D-4BC8-A35D-6EAFE5AD7AE7}" destId="{86AA9EE1-08A7-459D-A205-3F0108FE8DD3}" srcOrd="0" destOrd="0" presId="urn:microsoft.com/office/officeart/2008/layout/LinedList"/>
    <dgm:cxn modelId="{2425A7F3-1441-4484-8DBD-09BB8DE8BB61}" type="presOf" srcId="{9C2C5BAD-DD48-4DA7-B8F5-7814999B7DF6}" destId="{C50459BD-1E32-4B2F-8269-50AE05A6B135}" srcOrd="0" destOrd="0" presId="urn:microsoft.com/office/officeart/2008/layout/LinedList"/>
    <dgm:cxn modelId="{FEF78B3D-C316-41A5-A2D3-0EBF8C668379}" type="presParOf" srcId="{86AA9EE1-08A7-459D-A205-3F0108FE8DD3}" destId="{0887690A-12FE-45C8-A4D1-2C4870ABDACD}" srcOrd="0" destOrd="0" presId="urn:microsoft.com/office/officeart/2008/layout/LinedList"/>
    <dgm:cxn modelId="{9D79105E-B66B-41F0-95E5-1C784407FBC0}" type="presParOf" srcId="{86AA9EE1-08A7-459D-A205-3F0108FE8DD3}" destId="{234F4BC3-290F-405C-AF47-A50861C04893}" srcOrd="1" destOrd="0" presId="urn:microsoft.com/office/officeart/2008/layout/LinedList"/>
    <dgm:cxn modelId="{D4FD6043-423E-4C3B-A145-03CDE4ADFD76}" type="presParOf" srcId="{234F4BC3-290F-405C-AF47-A50861C04893}" destId="{FEFD6D0E-D74F-417A-926A-3A3C43EA0A43}" srcOrd="0" destOrd="0" presId="urn:microsoft.com/office/officeart/2008/layout/LinedList"/>
    <dgm:cxn modelId="{3F83F60E-EE8E-4754-A175-B51E20CB45EF}" type="presParOf" srcId="{234F4BC3-290F-405C-AF47-A50861C04893}" destId="{CEEB78A3-D940-4959-9176-26D59484BF8E}" srcOrd="1" destOrd="0" presId="urn:microsoft.com/office/officeart/2008/layout/LinedList"/>
    <dgm:cxn modelId="{075091E1-2F7A-47CA-996C-E942E1F3F0BC}" type="presParOf" srcId="{86AA9EE1-08A7-459D-A205-3F0108FE8DD3}" destId="{9205D205-6C40-421B-8C5C-9C88BF869FD2}" srcOrd="2" destOrd="0" presId="urn:microsoft.com/office/officeart/2008/layout/LinedList"/>
    <dgm:cxn modelId="{19E46215-DDDD-45C7-B13C-34D8C7AABE54}" type="presParOf" srcId="{86AA9EE1-08A7-459D-A205-3F0108FE8DD3}" destId="{D2A583BB-F0AE-4F4B-876B-030F15B60B38}" srcOrd="3" destOrd="0" presId="urn:microsoft.com/office/officeart/2008/layout/LinedList"/>
    <dgm:cxn modelId="{9D53D02B-B065-4D17-B40E-2329E302BAA1}" type="presParOf" srcId="{D2A583BB-F0AE-4F4B-876B-030F15B60B38}" destId="{C50459BD-1E32-4B2F-8269-50AE05A6B135}" srcOrd="0" destOrd="0" presId="urn:microsoft.com/office/officeart/2008/layout/LinedList"/>
    <dgm:cxn modelId="{F8F57ECE-27B6-44C3-AA95-F1B998273ED1}" type="presParOf" srcId="{D2A583BB-F0AE-4F4B-876B-030F15B60B38}" destId="{BFF7E9FB-10C4-46DE-B112-BDE0EE7E54C1}" srcOrd="1" destOrd="0" presId="urn:microsoft.com/office/officeart/2008/layout/LinedList"/>
    <dgm:cxn modelId="{59C537C0-D717-4AD1-B0F1-8BA6BA386397}" type="presParOf" srcId="{86AA9EE1-08A7-459D-A205-3F0108FE8DD3}" destId="{612EBF82-B18A-4AE3-99D0-D8B9B852959F}" srcOrd="4" destOrd="0" presId="urn:microsoft.com/office/officeart/2008/layout/LinedList"/>
    <dgm:cxn modelId="{47076859-7783-4722-A2AC-B75F984C3A8F}" type="presParOf" srcId="{86AA9EE1-08A7-459D-A205-3F0108FE8DD3}" destId="{DD11B63D-BE7C-42CC-9811-4AAD1DF46FA3}" srcOrd="5" destOrd="0" presId="urn:microsoft.com/office/officeart/2008/layout/LinedList"/>
    <dgm:cxn modelId="{4ACCAA23-BAA5-4834-892B-67AE0CBC6584}" type="presParOf" srcId="{DD11B63D-BE7C-42CC-9811-4AAD1DF46FA3}" destId="{F2FCAD0F-56E2-4F51-8D6C-D8D59F20B14D}" srcOrd="0" destOrd="0" presId="urn:microsoft.com/office/officeart/2008/layout/LinedList"/>
    <dgm:cxn modelId="{66D14C70-1C5A-4F4B-A38C-8B03246460D3}" type="presParOf" srcId="{DD11B63D-BE7C-42CC-9811-4AAD1DF46FA3}" destId="{48514B82-C3E5-470A-984C-76E31B08CB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7690A-12FE-45C8-A4D1-2C4870ABDAC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D6D0E-D74F-417A-926A-3A3C43EA0A43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Physical activity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-Engaging in physical activity at varying levels can enhance stability, improve coordination, and support overall mobility.</a:t>
          </a:r>
          <a:br>
            <a:rPr lang="en-US" sz="23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endParaRPr lang="en-US" sz="2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703"/>
        <a:ext cx="6900512" cy="1843578"/>
      </dsp:txXfrm>
    </dsp:sp>
    <dsp:sp modelId="{9205D205-6C40-421B-8C5C-9C88BF869FD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459BD-1E32-4B2F-8269-50AE05A6B135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Gender differences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Men and women exhibit differences in stability, influenced by variations in biomechanics, muscle strength, and movement patterns.</a:t>
          </a:r>
          <a:br>
            <a:rPr lang="en-US" sz="2300" kern="1200" dirty="0"/>
          </a:br>
          <a:endParaRPr lang="en-US" sz="2300" kern="1200" dirty="0"/>
        </a:p>
      </dsp:txBody>
      <dsp:txXfrm>
        <a:off x="0" y="1846281"/>
        <a:ext cx="6900512" cy="1843578"/>
      </dsp:txXfrm>
    </dsp:sp>
    <dsp:sp modelId="{612EBF82-B18A-4AE3-99D0-D8B9B852959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CAD0F-56E2-4F51-8D6C-D8D59F20B14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Aging</a:t>
          </a: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- 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as individuals age, stability often declines, leading to changes in walking patterns and gait characteristics, which can affect balance</a:t>
          </a: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DEB5C8C1-39AA-DD77-F5E1-82E66F74C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CC6FB5-2FEB-B53C-B58A-0C752F373A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2F31919-27AC-407B-91E0-2E8DD348FBB1}" type="datetimeFigureOut">
              <a:rPr lang="he-IL" smtClean="0"/>
              <a:t>י"ז/שבט/תשפ"ה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623D796-6323-A0BC-6F58-CEBBB299EB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1146F8D-8623-9F3E-9174-20E681F8B9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68F99C6-7D6E-4C89-86F7-3D15676C62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71808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4B3F7F-9D38-450F-9BF3-3D43321CFE58}" type="datetimeFigureOut">
              <a:rPr lang="he-IL" smtClean="0"/>
              <a:t>י"ז/שבט/תשפ"ה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7F0C99B-96B9-4C2F-B412-5F01045E18A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2758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05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8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4995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655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216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88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14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390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70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319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449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0C99B-96B9-4C2F-B412-5F01045E18A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05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C2DBF3-A863-BB22-EB5E-10BCF3DF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382A5BE-3230-7A5E-015D-A804DA34D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034AC6-2085-027F-5816-DB56CA5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08355-064A-4368-94FD-67A4BA09D07A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93D83D5-E2CE-3DBF-0F3D-2E837FCE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3231E5-1CE0-2759-2BA5-3A49F747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78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A3BF16-866A-8914-1D5C-0AAA865F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0A2BAC-F166-08CC-2F32-9C65C7A2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F33B8D-F1F9-2ADF-5FDD-F85CCFDC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F6BB-8FCC-4224-A37D-DF6F52DA3689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B97546-7948-F3E4-3A21-529C572A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41162B-48BA-6214-0299-1FD30D43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397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65755BC-5B28-C48B-1077-0C80588D6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9D4C76B-F294-C85C-8971-56A127538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1CD5A0-0C17-6557-87F0-A930808E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73556-6422-47D3-BDC5-8772BD0FE29A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2F4C01-1591-F607-B440-922A22E2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82D74D6-33D2-CA83-D5EE-C54CE3B9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984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1E7F34-3D33-3DA4-7267-ED4AC5E5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87073E-83E2-8766-B4F3-75A62F2F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4792AF-060E-EED2-15E8-DB24C4CC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78569-F4F7-4904-88A5-2179D00898F4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31F097-BC20-EA15-478B-3A7645F3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6EA42C5-FDE9-896C-1910-106DE0B6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3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760D96-61E9-CA16-A1B0-51AF8062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589927-9D9E-BD12-D124-ED67E91B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AAF5E2-C0D0-2554-D19C-98138AA1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C5A1-7E24-478B-BEC1-7C2CF717518C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BEE57C-D44E-C99E-1497-8532BF4B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4BA451-9C07-AB36-08F7-FFCC260B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4877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E18634-0ABE-FA59-E71C-8F5D4813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15E9EB-F168-149D-51D9-01A67E4FD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DF69DCE-5903-97F3-C689-617376964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680CD0F-7E47-3809-CC46-B0EF3731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97E8-E67C-45F8-A3D8-192BC0D9BC0B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A26019A-0B75-7C45-439E-7B7CCCF7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D18EF4-C5C1-F265-81E6-EBD4F380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255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0EA37B-6BD9-DF6D-E345-77005C6B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4B058AD-6595-2B8F-0E89-A4647ABAC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95D264E-679D-DC57-AC39-F6B5E90A1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26F4F4B-6F9D-DF9B-39BB-99CAC696E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BD2F2BB-0AD3-A77E-F2AD-9819B5E5B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A7FB4FF-4374-C4A6-59D8-5CCFF8F9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A4CC-B936-47D2-9B9D-B7E96DA9DA16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7733820-BAC2-E3A0-C2C9-A3EA84D1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0533FB2-78FF-3E62-4217-A070D1F2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046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87FF87-E64C-271B-D07A-2D67BC16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FA74E3-2442-0C9D-530C-DDDE3E36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94A8-01B6-4CE3-A1EB-12DBAD4501DB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E8405C3-7DE9-685A-8F12-9EA21CE6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C13F428-1581-E46B-8A8B-4B1EC66F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26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05A4B9B-FE2C-85A5-316A-084EFF02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2BB3-CE1E-4FA0-99DF-5A4C9DFB93C7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595F1BE-A67D-ED2D-50E0-753D5CD7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D2C5360-05F2-746A-0ED9-35E1011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99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E0AB1-D5C4-CA76-8AB0-93786616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D1596AC-68A6-496E-B30B-AD59E9B3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7093DC3-72A9-EEEB-D360-A85E2692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05DC68-8313-8D46-8327-724B68EE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13CA-A192-4E20-875A-48E189E55B9A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A75A89-806C-6CDF-E391-E5850F2F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C4508B5-F874-6375-A124-BA8E8FB9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98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5A3AAD-D9EF-90B9-E1CA-7ED5B290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6E2388B-60DC-F64D-6D16-D4192EB2A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18C45A8-0C36-8B26-3564-10D1628D7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48FDC2F-A427-CBBE-9405-A6CE5974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23C4-9D13-4336-BC2C-FF6131E9B5C1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177AA1-40FF-C16A-CA50-ED81BE8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31492C-BF03-FD4C-2B65-B39F3730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0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D4BEF42-62B7-C3F1-5206-1836A850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C7B865-C806-4251-C6A4-671DD6EB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93D605-53E0-9315-2221-F958E3E43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1166D-D270-4966-A188-EB0633AEFAA5}" type="datetime8">
              <a:rPr lang="he-IL" smtClean="0"/>
              <a:t>15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CDBBA8A-513F-FCF3-682B-816BF2721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D25F1D-5CF3-7CEB-5FE8-8269AE99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F034-F48D-40C0-97E8-38745AA14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434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468E6D4-A11D-379D-62D7-5ED579E34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8" y="2245127"/>
            <a:ext cx="9009247" cy="1928046"/>
          </a:xfrm>
        </p:spPr>
        <p:txBody>
          <a:bodyPr>
            <a:normAutofit/>
          </a:bodyPr>
          <a:lstStyle/>
          <a:p>
            <a:pPr algn="l"/>
            <a:r>
              <a:rPr lang="en-US" sz="7200" b="1" dirty="0">
                <a:latin typeface="Calibri" panose="020F0502020204030204" pitchFamily="34" charset="0"/>
                <a:cs typeface="Calibri" panose="020F0502020204030204" pitchFamily="34" charset="0"/>
              </a:rPr>
              <a:t>Gait Detection</a:t>
            </a:r>
            <a:br>
              <a:rPr lang="en-US" sz="7200" dirty="0">
                <a:cs typeface="+mn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GaitStab- Gait stability Assessment</a:t>
            </a:r>
            <a:endParaRPr lang="he-IL" sz="40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7EBDDCE-41B9-06F6-A7FC-BF1E2466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995631" cy="1569486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Capstone Project Phase A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25-1-R-7  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Supervisor:</a:t>
            </a:r>
            <a:r>
              <a:rPr lang="en-US" b="0" i="0" u="sng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Dr. Julia Sheidin and Dr. Avital Shulner Tal</a:t>
            </a:r>
            <a:endParaRPr lang="en-US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Lital Leschinsky 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6" descr="הליכה">
            <a:extLst>
              <a:ext uri="{FF2B5EF4-FFF2-40B4-BE49-F238E27FC236}">
                <a16:creationId xmlns:a16="http://schemas.microsoft.com/office/drawing/2014/main" id="{96CA2813-035B-7ED0-F2D3-38C33B922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795211"/>
            <a:ext cx="4087368" cy="4087368"/>
          </a:xfrm>
          <a:prstGeom prst="rect">
            <a:avLst/>
          </a:prstGeom>
        </p:spPr>
      </p:pic>
      <p:sp>
        <p:nvSpPr>
          <p:cNvPr id="12" name="מציין מיקום של כותרת תחתונה 11">
            <a:extLst>
              <a:ext uri="{FF2B5EF4-FFF2-40B4-BE49-F238E27FC236}">
                <a16:creationId xmlns:a16="http://schemas.microsoft.com/office/drawing/2014/main" id="{C1B5A6F8-37CF-7F0E-A651-D0161E51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he-IL" dirty="0"/>
          </a:p>
        </p:txBody>
      </p:sp>
      <p:pic>
        <p:nvPicPr>
          <p:cNvPr id="5" name="Google Shape;59;p13">
            <a:extLst>
              <a:ext uri="{FF2B5EF4-FFF2-40B4-BE49-F238E27FC236}">
                <a16:creationId xmlns:a16="http://schemas.microsoft.com/office/drawing/2014/main" id="{F0C967AE-38F0-FB04-046A-13EB409F858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6751" y="422348"/>
            <a:ext cx="3979209" cy="1163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86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6432897-CED8-C21E-2A63-9360BE0E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54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9E5DB-82F9-24B0-BA98-767C1227B0D4}"/>
              </a:ext>
            </a:extLst>
          </p:cNvPr>
          <p:cNvSpPr txBox="1"/>
          <p:nvPr/>
        </p:nvSpPr>
        <p:spPr>
          <a:xfrm>
            <a:off x="1123950" y="2074440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Large and diverse dataset </a:t>
            </a:r>
          </a:p>
          <a:p>
            <a:pPr lv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Changes over time </a:t>
            </a:r>
          </a:p>
          <a:p>
            <a:pPr lv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Difficulty in displaying data for 27 people simultaneously </a:t>
            </a:r>
          </a:p>
          <a:p>
            <a:pPr lv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Choosing the visualization that will present the data clearly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3EFEAAAD-F2A3-8D69-4B99-205047C7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2B71D-2992-F188-9BCB-555299212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513" y="3840024"/>
            <a:ext cx="3129326" cy="30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947DCEF-F0B6-8618-DA52-6DF97F58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  <a:endParaRPr lang="he-IL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07D43F-CEA9-7C0B-559C-A21A7523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968505"/>
            <a:ext cx="10733793" cy="4119172"/>
          </a:xfrm>
        </p:spPr>
        <p:txBody>
          <a:bodyPr anchor="t">
            <a:norm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 data through visualizations over time.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how individuals compare to others.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Visualize data by grouping individuals into relevant categories.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 in a clear and understandable way.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0AE1DD6-C97E-0970-7ABA-BE66B1CA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716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25CB6-FBD5-6C7C-542B-89194597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Visualization Strategy and Development</a:t>
            </a:r>
            <a:endParaRPr lang="he-IL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0DC-7437-891B-65D0-26F2A6E7D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6" y="2152873"/>
            <a:ext cx="7763660" cy="4158311"/>
          </a:xfrm>
        </p:spPr>
        <p:txBody>
          <a:bodyPr anchor="t">
            <a:norm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single graph is not enough to fully understand the data.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dashboard will be used to integrate various visualizations for a comprehensive view.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this stage, we have not yet selected the final visualizations.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 far, we have created initial graphs using Colab as a starting point for further analysis.</a:t>
            </a:r>
            <a:b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erson holding a hologram of graphs&#10;&#10;Description automatically generated">
            <a:extLst>
              <a:ext uri="{FF2B5EF4-FFF2-40B4-BE49-F238E27FC236}">
                <a16:creationId xmlns:a16="http://schemas.microsoft.com/office/drawing/2014/main" id="{2EB89401-4A24-EB5D-F4C6-2FA2A52A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05" r="15523" b="2"/>
          <a:stretch/>
        </p:blipFill>
        <p:spPr>
          <a:xfrm>
            <a:off x="9230747" y="2152873"/>
            <a:ext cx="2661908" cy="27669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0E57D-0FE7-23E3-AE40-4B0D3213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12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244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1592A-EF65-79C1-F859-61FB58BB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40" y="462407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Tools and Architecture for Visualization</a:t>
            </a: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5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4FBF-CBBF-C472-F469-B8AFA329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Explored D3 and Tableau for graph and visualization capabilities.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Chose Tableau for the next phase due to its ease of use and advanced features.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Tableau Desktop integrates well with Excel and supports creating interactive visualizations for data analysis.</a:t>
            </a:r>
          </a:p>
          <a:p>
            <a:pPr marL="0" indent="0" algn="l">
              <a:buNone/>
            </a:pPr>
            <a:br>
              <a:rPr lang="en-US" sz="2000" dirty="0"/>
            </a:br>
            <a:endParaRPr lang="he-IL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2CB30-B823-8D4F-AA8B-9D743885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en-US" dirty="0"/>
              <a:t>13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658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846C55B-7B7B-0006-5320-CC27EEBB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51703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GaitStab-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Gait stability Assessment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מציין מיקום תוכן 4">
            <a:extLst>
              <a:ext uri="{FF2B5EF4-FFF2-40B4-BE49-F238E27FC236}">
                <a16:creationId xmlns:a16="http://schemas.microsoft.com/office/drawing/2014/main" id="{48BFEA8B-E648-BE7D-8BA5-C065C4AFF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1105" y="1258007"/>
            <a:ext cx="6408836" cy="43419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9E8D8ED9-073C-C8AC-17A9-3727E683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7517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CBA4FE-02FD-5CAD-8B2A-0BB957F7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74592"/>
            <a:ext cx="4114800" cy="365125"/>
          </a:xfrm>
        </p:spPr>
        <p:txBody>
          <a:bodyPr/>
          <a:lstStyle/>
          <a:p>
            <a:r>
              <a:rPr lang="he-IL" dirty="0"/>
              <a:t>15</a:t>
            </a:r>
          </a:p>
        </p:txBody>
      </p:sp>
      <p:pic>
        <p:nvPicPr>
          <p:cNvPr id="11" name="מציין מיקום תוכן 10">
            <a:extLst>
              <a:ext uri="{FF2B5EF4-FFF2-40B4-BE49-F238E27FC236}">
                <a16:creationId xmlns:a16="http://schemas.microsoft.com/office/drawing/2014/main" id="{3CF6F34E-33FA-06AD-DD42-3CEAFB036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214" y="3694199"/>
            <a:ext cx="3735253" cy="239313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511BDC27-7AAC-0DD5-9D28-3D99316A4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467" y="3738758"/>
            <a:ext cx="3218800" cy="2204217"/>
          </a:xfrm>
          <a:prstGeom prst="rect">
            <a:avLst/>
          </a:prstGeom>
        </p:spPr>
      </p:pic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816163B-54D8-79BB-9835-267D86811DD3}"/>
              </a:ext>
            </a:extLst>
          </p:cNvPr>
          <p:cNvSpPr txBox="1"/>
          <p:nvPr/>
        </p:nvSpPr>
        <p:spPr>
          <a:xfrm>
            <a:off x="2282700" y="83000"/>
            <a:ext cx="7046114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/>
              <a:t>File size</a:t>
            </a:r>
            <a:r>
              <a:rPr lang="en-US" dirty="0"/>
              <a:t>: 2599KB  </a:t>
            </a:r>
            <a:r>
              <a:rPr lang="en-US" b="1" dirty="0"/>
              <a:t>number of rows</a:t>
            </a:r>
            <a:r>
              <a:rPr lang="en-US" dirty="0"/>
              <a:t>:108    </a:t>
            </a:r>
            <a:r>
              <a:rPr lang="en-US" b="1" dirty="0"/>
              <a:t>number of columns</a:t>
            </a:r>
            <a:r>
              <a:rPr lang="en-US" dirty="0"/>
              <a:t>: 2033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1FE712A7-E844-886B-75D7-4ABC76F50706}"/>
              </a:ext>
            </a:extLst>
          </p:cNvPr>
          <p:cNvSpPr/>
          <p:nvPr/>
        </p:nvSpPr>
        <p:spPr>
          <a:xfrm>
            <a:off x="140339" y="52240"/>
            <a:ext cx="11911319" cy="67171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66C17E8F-49A4-494A-B395-3528D3AFFCA8}"/>
              </a:ext>
            </a:extLst>
          </p:cNvPr>
          <p:cNvSpPr txBox="1"/>
          <p:nvPr/>
        </p:nvSpPr>
        <p:spPr>
          <a:xfrm>
            <a:off x="7003615" y="4486047"/>
            <a:ext cx="11134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Female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CC106A5-8389-E9B7-6B29-C6EDD56B2FB7}"/>
              </a:ext>
            </a:extLst>
          </p:cNvPr>
          <p:cNvSpPr txBox="1"/>
          <p:nvPr/>
        </p:nvSpPr>
        <p:spPr>
          <a:xfrm>
            <a:off x="7003614" y="4124988"/>
            <a:ext cx="111344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Male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AFC1F344-A75C-DD85-C60C-80327B62420A}"/>
              </a:ext>
            </a:extLst>
          </p:cNvPr>
          <p:cNvSpPr txBox="1"/>
          <p:nvPr/>
        </p:nvSpPr>
        <p:spPr>
          <a:xfrm>
            <a:off x="840322" y="6009211"/>
            <a:ext cx="71092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20-40</a:t>
            </a:r>
            <a:endParaRPr lang="he-IL" sz="1400" dirty="0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BA0BE757-1AA3-3456-B326-8D1066E351B6}"/>
              </a:ext>
            </a:extLst>
          </p:cNvPr>
          <p:cNvSpPr txBox="1"/>
          <p:nvPr/>
        </p:nvSpPr>
        <p:spPr>
          <a:xfrm>
            <a:off x="2053507" y="6032525"/>
            <a:ext cx="710920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40-60</a:t>
            </a:r>
            <a:endParaRPr lang="he-IL" sz="1400" dirty="0"/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8852F636-03A1-38D5-5C13-6D7B85E2A4C5}"/>
              </a:ext>
            </a:extLst>
          </p:cNvPr>
          <p:cNvSpPr txBox="1"/>
          <p:nvPr/>
        </p:nvSpPr>
        <p:spPr>
          <a:xfrm>
            <a:off x="3223783" y="6033899"/>
            <a:ext cx="71092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60-80</a:t>
            </a:r>
            <a:endParaRPr lang="he-IL" sz="1400" dirty="0"/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EEF618F8-0226-C98C-8B87-337B8B1A5923}"/>
              </a:ext>
            </a:extLst>
          </p:cNvPr>
          <p:cNvSpPr txBox="1"/>
          <p:nvPr/>
        </p:nvSpPr>
        <p:spPr>
          <a:xfrm>
            <a:off x="5951138" y="1526120"/>
            <a:ext cx="80568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Age</a:t>
            </a:r>
            <a:endParaRPr lang="he-IL" dirty="0"/>
          </a:p>
        </p:txBody>
      </p:sp>
      <p:sp>
        <p:nvSpPr>
          <p:cNvPr id="37" name="אליפסה 36">
            <a:extLst>
              <a:ext uri="{FF2B5EF4-FFF2-40B4-BE49-F238E27FC236}">
                <a16:creationId xmlns:a16="http://schemas.microsoft.com/office/drawing/2014/main" id="{754B172E-9354-7553-7693-CCA91ED36170}"/>
              </a:ext>
            </a:extLst>
          </p:cNvPr>
          <p:cNvSpPr/>
          <p:nvPr/>
        </p:nvSpPr>
        <p:spPr>
          <a:xfrm>
            <a:off x="7852199" y="4599559"/>
            <a:ext cx="164891" cy="19282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אליפסה 38">
            <a:extLst>
              <a:ext uri="{FF2B5EF4-FFF2-40B4-BE49-F238E27FC236}">
                <a16:creationId xmlns:a16="http://schemas.microsoft.com/office/drawing/2014/main" id="{88283D62-168B-40B5-4B42-897AA39DC645}"/>
              </a:ext>
            </a:extLst>
          </p:cNvPr>
          <p:cNvSpPr/>
          <p:nvPr/>
        </p:nvSpPr>
        <p:spPr>
          <a:xfrm>
            <a:off x="7810776" y="4248922"/>
            <a:ext cx="173636" cy="182865"/>
          </a:xfrm>
          <a:prstGeom prst="ellipse">
            <a:avLst/>
          </a:prstGeom>
          <a:solidFill>
            <a:srgbClr val="290B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BDEA91-8FDA-EF75-DF43-93FFD1FD1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421" y="502139"/>
            <a:ext cx="5603016" cy="3257414"/>
          </a:xfrm>
          <a:prstGeom prst="rect">
            <a:avLst/>
          </a:prstGeom>
        </p:spPr>
      </p:pic>
      <p:sp>
        <p:nvSpPr>
          <p:cNvPr id="14" name="תיבת טקסט 33">
            <a:extLst>
              <a:ext uri="{FF2B5EF4-FFF2-40B4-BE49-F238E27FC236}">
                <a16:creationId xmlns:a16="http://schemas.microsoft.com/office/drawing/2014/main" id="{2C3ABD44-FAC5-8176-04DB-BD1B7944B4B9}"/>
              </a:ext>
            </a:extLst>
          </p:cNvPr>
          <p:cNvSpPr txBox="1"/>
          <p:nvPr/>
        </p:nvSpPr>
        <p:spPr>
          <a:xfrm>
            <a:off x="5910265" y="554121"/>
            <a:ext cx="10965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Gender</a:t>
            </a:r>
            <a:endParaRPr lang="he-IL" dirty="0"/>
          </a:p>
        </p:txBody>
      </p:sp>
      <p:sp>
        <p:nvSpPr>
          <p:cNvPr id="15" name="תיבת טקסט 33">
            <a:extLst>
              <a:ext uri="{FF2B5EF4-FFF2-40B4-BE49-F238E27FC236}">
                <a16:creationId xmlns:a16="http://schemas.microsoft.com/office/drawing/2014/main" id="{D8F89246-85E7-78DD-AFB6-8F36389490AC}"/>
              </a:ext>
            </a:extLst>
          </p:cNvPr>
          <p:cNvSpPr txBox="1"/>
          <p:nvPr/>
        </p:nvSpPr>
        <p:spPr>
          <a:xfrm>
            <a:off x="6989683" y="3755657"/>
            <a:ext cx="11637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Gender</a:t>
            </a:r>
            <a:endParaRPr lang="he-IL" dirty="0"/>
          </a:p>
        </p:txBody>
      </p:sp>
      <p:sp>
        <p:nvSpPr>
          <p:cNvPr id="20" name="תיבת טקסט 37">
            <a:extLst>
              <a:ext uri="{FF2B5EF4-FFF2-40B4-BE49-F238E27FC236}">
                <a16:creationId xmlns:a16="http://schemas.microsoft.com/office/drawing/2014/main" id="{1B701DBB-6325-6D81-6920-ECC0A9F00F35}"/>
              </a:ext>
            </a:extLst>
          </p:cNvPr>
          <p:cNvSpPr txBox="1"/>
          <p:nvPr/>
        </p:nvSpPr>
        <p:spPr>
          <a:xfrm>
            <a:off x="5951138" y="1218343"/>
            <a:ext cx="80568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Female</a:t>
            </a:r>
            <a:endParaRPr lang="he-IL" dirty="0"/>
          </a:p>
        </p:txBody>
      </p:sp>
      <p:sp>
        <p:nvSpPr>
          <p:cNvPr id="23" name="תיבת טקסט 37">
            <a:extLst>
              <a:ext uri="{FF2B5EF4-FFF2-40B4-BE49-F238E27FC236}">
                <a16:creationId xmlns:a16="http://schemas.microsoft.com/office/drawing/2014/main" id="{8765D8F1-E42A-3851-2209-D15AC29879CC}"/>
              </a:ext>
            </a:extLst>
          </p:cNvPr>
          <p:cNvSpPr txBox="1"/>
          <p:nvPr/>
        </p:nvSpPr>
        <p:spPr>
          <a:xfrm>
            <a:off x="5937999" y="922362"/>
            <a:ext cx="80568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Male</a:t>
            </a:r>
            <a:endParaRPr lang="he-IL" sz="1400" dirty="0"/>
          </a:p>
        </p:txBody>
      </p:sp>
      <p:sp>
        <p:nvSpPr>
          <p:cNvPr id="25" name="תיבת טקסט 37">
            <a:extLst>
              <a:ext uri="{FF2B5EF4-FFF2-40B4-BE49-F238E27FC236}">
                <a16:creationId xmlns:a16="http://schemas.microsoft.com/office/drawing/2014/main" id="{57273297-C2E1-844E-D237-085E7DFEE346}"/>
              </a:ext>
            </a:extLst>
          </p:cNvPr>
          <p:cNvSpPr txBox="1"/>
          <p:nvPr/>
        </p:nvSpPr>
        <p:spPr>
          <a:xfrm>
            <a:off x="5951138" y="1907372"/>
            <a:ext cx="713613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20-40</a:t>
            </a:r>
            <a:endParaRPr lang="he-IL" sz="1400" dirty="0"/>
          </a:p>
        </p:txBody>
      </p:sp>
      <p:sp>
        <p:nvSpPr>
          <p:cNvPr id="26" name="תיבת טקסט 37">
            <a:extLst>
              <a:ext uri="{FF2B5EF4-FFF2-40B4-BE49-F238E27FC236}">
                <a16:creationId xmlns:a16="http://schemas.microsoft.com/office/drawing/2014/main" id="{5AEA3B52-96ED-A4E8-3680-453F1D7B577B}"/>
              </a:ext>
            </a:extLst>
          </p:cNvPr>
          <p:cNvSpPr txBox="1"/>
          <p:nvPr/>
        </p:nvSpPr>
        <p:spPr>
          <a:xfrm>
            <a:off x="5944482" y="2222624"/>
            <a:ext cx="72026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40-60</a:t>
            </a:r>
            <a:endParaRPr lang="he-IL" sz="1400" dirty="0"/>
          </a:p>
        </p:txBody>
      </p:sp>
      <p:sp>
        <p:nvSpPr>
          <p:cNvPr id="29" name="תיבת טקסט 37">
            <a:extLst>
              <a:ext uri="{FF2B5EF4-FFF2-40B4-BE49-F238E27FC236}">
                <a16:creationId xmlns:a16="http://schemas.microsoft.com/office/drawing/2014/main" id="{441B6489-010A-E2F4-688E-83F4C94AD12E}"/>
              </a:ext>
            </a:extLst>
          </p:cNvPr>
          <p:cNvSpPr txBox="1"/>
          <p:nvPr/>
        </p:nvSpPr>
        <p:spPr>
          <a:xfrm>
            <a:off x="5944482" y="2529164"/>
            <a:ext cx="72026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1400" dirty="0"/>
              <a:t>60-80</a:t>
            </a:r>
            <a:endParaRPr lang="he-IL" sz="1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B4FE2CD-7066-C0E5-1C1E-14886D433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9423" y="529359"/>
            <a:ext cx="4710107" cy="2730564"/>
          </a:xfrm>
          <a:prstGeom prst="rect">
            <a:avLst/>
          </a:prstGeom>
        </p:spPr>
      </p:pic>
      <p:pic>
        <p:nvPicPr>
          <p:cNvPr id="43" name="גרפיקה 29" descr="תוו ^ כלפי מטה עם מילוי מלא">
            <a:extLst>
              <a:ext uri="{FF2B5EF4-FFF2-40B4-BE49-F238E27FC236}">
                <a16:creationId xmlns:a16="http://schemas.microsoft.com/office/drawing/2014/main" id="{E393E9B0-024B-C911-EF77-C66AC192A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237" y="639595"/>
            <a:ext cx="245683" cy="223092"/>
          </a:xfrm>
          <a:prstGeom prst="rect">
            <a:avLst/>
          </a:prstGeom>
        </p:spPr>
      </p:pic>
      <p:pic>
        <p:nvPicPr>
          <p:cNvPr id="45" name="גרפיקה 29" descr="תוו ^ כלפי מטה עם מילוי מלא">
            <a:extLst>
              <a:ext uri="{FF2B5EF4-FFF2-40B4-BE49-F238E27FC236}">
                <a16:creationId xmlns:a16="http://schemas.microsoft.com/office/drawing/2014/main" id="{FF0E6C8B-2B14-3ED1-2867-DE1924050B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04353" y="1619884"/>
            <a:ext cx="245683" cy="223092"/>
          </a:xfrm>
          <a:prstGeom prst="rect">
            <a:avLst/>
          </a:prstGeom>
        </p:spPr>
      </p:pic>
      <p:pic>
        <p:nvPicPr>
          <p:cNvPr id="46" name="גרפיקה 29" descr="תוו ^ כלפי מטה עם מילוי מלא">
            <a:extLst>
              <a:ext uri="{FF2B5EF4-FFF2-40B4-BE49-F238E27FC236}">
                <a16:creationId xmlns:a16="http://schemas.microsoft.com/office/drawing/2014/main" id="{1240BCB5-EAD8-48AE-B8DA-F7896D897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4645" y="3812051"/>
            <a:ext cx="232656" cy="2917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3E8C68F-6D7A-F96F-502E-C8E650A9F3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5068" y="3651082"/>
            <a:ext cx="3105934" cy="136358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763CD4E-31C0-65F1-4D11-000A1A0119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1258" y="5087761"/>
            <a:ext cx="3220053" cy="136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2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F6C972B-B120-013D-7DAE-4A5C6DFA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E6B046A-5853-467B-1E3E-2B571A10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2606040"/>
            <a:ext cx="10515600" cy="425196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Presenting graphs to participants to assess clarity and understanding and evaluating how effectively the data supports interpreting walking patterns and stability.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will conduct tests to ensure that the data is fully represented in the graphs.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phic 6" descr="הליכה">
            <a:extLst>
              <a:ext uri="{FF2B5EF4-FFF2-40B4-BE49-F238E27FC236}">
                <a16:creationId xmlns:a16="http://schemas.microsoft.com/office/drawing/2014/main" id="{CD76D4C0-F56F-07DE-7DFA-1E5CA8FD3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4012" y="4386846"/>
            <a:ext cx="2334629" cy="2334629"/>
          </a:xfrm>
          <a:prstGeom prst="rect">
            <a:avLst/>
          </a:prstGeom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2483936A-7EE5-4D29-7D32-B59511D6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712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C4924B0-71A8-7C5A-A67E-7C57CBE6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66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 for listening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5" descr="Grinning Face with No Fill">
            <a:extLst>
              <a:ext uri="{FF2B5EF4-FFF2-40B4-BE49-F238E27FC236}">
                <a16:creationId xmlns:a16="http://schemas.microsoft.com/office/drawing/2014/main" id="{1ED1C956-38C4-F3D5-4E0D-3E5076D3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1105" y="1496314"/>
            <a:ext cx="3865372" cy="3865372"/>
          </a:xfrm>
          <a:prstGeom prst="rect">
            <a:avLst/>
          </a:prstGeom>
        </p:spPr>
      </p:pic>
      <p:sp>
        <p:nvSpPr>
          <p:cNvPr id="7" name="מציין מיקום של כותרת תחתונה 6">
            <a:extLst>
              <a:ext uri="{FF2B5EF4-FFF2-40B4-BE49-F238E27FC236}">
                <a16:creationId xmlns:a16="http://schemas.microsoft.com/office/drawing/2014/main" id="{D92C35FC-AB7C-A12E-1CA4-6C113AC1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35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3275A17-F16B-384B-3B81-4694798D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he-IL" sz="5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DC42F4-00F5-10B3-3341-F89FA0EC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0" y="2910066"/>
            <a:ext cx="7712431" cy="392964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Gait</a:t>
            </a:r>
          </a:p>
          <a:p>
            <a:pPr marL="0" indent="0" algn="l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Gait refers to the patterns of human walking, a key indicator of stability, balance, and overall mobility.</a:t>
            </a:r>
          </a:p>
          <a:p>
            <a:pPr algn="l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Why Analyze Gait?</a:t>
            </a:r>
          </a:p>
          <a:p>
            <a:pPr marL="0" indent="0" algn="l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Gait analysis provides crucial insights into an individual’s health, identifying potential issues such as balance impairments or mobility disorders.</a:t>
            </a:r>
          </a:p>
          <a:p>
            <a:pPr algn="l"/>
            <a:endParaRPr lang="he-IL" dirty="0"/>
          </a:p>
        </p:txBody>
      </p:sp>
      <p:pic>
        <p:nvPicPr>
          <p:cNvPr id="4" name="Picture 3" descr="תולעת העין במבט מרגל של אדם שפועל בכביש">
            <a:extLst>
              <a:ext uri="{FF2B5EF4-FFF2-40B4-BE49-F238E27FC236}">
                <a16:creationId xmlns:a16="http://schemas.microsoft.com/office/drawing/2014/main" id="{173D498C-40C6-4888-D649-E3F2F16C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912" r="144"/>
          <a:stretch/>
        </p:blipFill>
        <p:spPr>
          <a:xfrm>
            <a:off x="7599717" y="1655520"/>
            <a:ext cx="4400198" cy="438690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868657B-483A-8C76-8BBB-2CD094D5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2</a:t>
            </a:r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5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4F26D5D-BB8D-3E4E-10E8-DA5B647C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94" y="505021"/>
            <a:ext cx="3613150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Key Factors Impacting Stability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מציין מיקום תוכן 2">
            <a:extLst>
              <a:ext uri="{FF2B5EF4-FFF2-40B4-BE49-F238E27FC236}">
                <a16:creationId xmlns:a16="http://schemas.microsoft.com/office/drawing/2014/main" id="{70B655FF-B824-5507-DD2B-04572FBF4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58579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D96B63-FF8D-E830-F5E7-36B79BAB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he-IL" dirty="0"/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A3BE6086-4147-7E7C-8AB4-DDD6F8F75EAA}"/>
              </a:ext>
            </a:extLst>
          </p:cNvPr>
          <p:cNvCxnSpPr/>
          <p:nvPr/>
        </p:nvCxnSpPr>
        <p:spPr>
          <a:xfrm>
            <a:off x="4720652" y="6088169"/>
            <a:ext cx="68654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EB77D-F3F6-8811-3DB6-95CDE935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078992"/>
            <a:ext cx="7495033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Source :Experiment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CC7A0-C653-03BF-F2F4-95364AFD9D12}"/>
              </a:ext>
            </a:extLst>
          </p:cNvPr>
          <p:cNvSpPr txBox="1"/>
          <p:nvPr/>
        </p:nvSpPr>
        <p:spPr>
          <a:xfrm>
            <a:off x="738771" y="3395426"/>
            <a:ext cx="6734083" cy="2907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experiment was conducted at Ariel University (led by Lihi Deri) to test human gait stability using a smartphone held by subjects.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Details: Real-time gait parameters and demographic information (age, gender, BMI, etc.) were collected for 27 participants.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683B4A-D899-9E14-F044-7B7DE60B1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4785" y="601133"/>
            <a:ext cx="2696248" cy="558021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78BF-B0DD-22BE-4775-DEFADD6A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/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3839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248CCC6-CA3E-2691-5969-11426BF6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 algn="ctr"/>
            <a:r>
              <a:rPr lang="en" sz="5400" b="1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Introduction the problem</a:t>
            </a:r>
            <a:endParaRPr lang="he-IL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3B6FFE4-9862-38AA-33C5-B36A37CD1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2071315"/>
            <a:ext cx="11364950" cy="4548145"/>
          </a:xfrm>
        </p:spPr>
        <p:txBody>
          <a:bodyPr anchor="t">
            <a:norm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Gait detection data is presented in a large, unorganized Excel table.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format makes it difficult to understand, process, and analyze.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Intuitive visualizations are needed to track stability and balance.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Challenge: Selecting the best graphical representation to highlight trends and anomalies.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 descr="מצילום בזווית של עט בגרף">
            <a:extLst>
              <a:ext uri="{FF2B5EF4-FFF2-40B4-BE49-F238E27FC236}">
                <a16:creationId xmlns:a16="http://schemas.microsoft.com/office/drawing/2014/main" id="{DA45124F-A421-4BC0-C3F5-84E847FC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784" b="2"/>
          <a:stretch/>
        </p:blipFill>
        <p:spPr>
          <a:xfrm>
            <a:off x="9324606" y="4140313"/>
            <a:ext cx="2385072" cy="2479147"/>
          </a:xfrm>
          <a:prstGeom prst="rect">
            <a:avLst/>
          </a:prstGeom>
        </p:spPr>
      </p:pic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28F0C0A-BC20-4962-AE92-AE4C1570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629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CC689DE-26E3-3C96-F58C-1545FA61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678" y="370332"/>
            <a:ext cx="6894576" cy="1783080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Data Review</a:t>
            </a:r>
            <a:endParaRPr lang="he-IL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14C1F7-BE9A-511B-024A-734AE90B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77" y="4276878"/>
            <a:ext cx="8869709" cy="348386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Here, we present 4 rows for a single individual. Since we have data for 27 individuals (14 males,13 females), this results in a total of 108 rows. 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are 2,033 columns describing the characteristics of each individual, with a primary focus on their walking progression.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/>
            <a:endParaRPr lang="he-IL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DF2B6-F346-DD86-9B53-BA3F34F2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75" y="75718"/>
            <a:ext cx="2764833" cy="2502174"/>
          </a:xfrm>
          <a:prstGeom prst="rect">
            <a:avLst/>
          </a:prstGeom>
        </p:spPr>
      </p:pic>
      <p:pic>
        <p:nvPicPr>
          <p:cNvPr id="4" name="מציין מיקום תוכן 9">
            <a:extLst>
              <a:ext uri="{FF2B5EF4-FFF2-40B4-BE49-F238E27FC236}">
                <a16:creationId xmlns:a16="http://schemas.microsoft.com/office/drawing/2014/main" id="{88EDC10D-E132-B1E7-B8F0-0062AC259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0" y="2556536"/>
            <a:ext cx="9008745" cy="1577822"/>
          </a:xfrm>
          <a:prstGeom prst="rect">
            <a:avLst/>
          </a:prstGeom>
        </p:spPr>
      </p:pic>
      <p:sp>
        <p:nvSpPr>
          <p:cNvPr id="9" name="מציין מיקום של כותרת תחתונה 8">
            <a:extLst>
              <a:ext uri="{FF2B5EF4-FFF2-40B4-BE49-F238E27FC236}">
                <a16:creationId xmlns:a16="http://schemas.microsoft.com/office/drawing/2014/main" id="{A1C7E606-774D-5BFA-3ED3-A465FF3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8301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07E1-4D6E-113F-B5A7-8B7467FC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902" y="108754"/>
            <a:ext cx="10515600" cy="698734"/>
          </a:xfrm>
        </p:spPr>
        <p:txBody>
          <a:bodyPr>
            <a:normAutofit lnSpcReduction="10000"/>
          </a:bodyPr>
          <a:lstStyle/>
          <a:p>
            <a:pPr marL="0" indent="0" algn="ctr" rtl="0">
              <a:buNone/>
            </a:pPr>
            <a:r>
              <a:rPr lang="en-US" sz="4400" b="1" dirty="0"/>
              <a:t>Data distribution</a:t>
            </a:r>
          </a:p>
        </p:txBody>
      </p:sp>
      <p:pic>
        <p:nvPicPr>
          <p:cNvPr id="38" name="תמונה 37">
            <a:extLst>
              <a:ext uri="{FF2B5EF4-FFF2-40B4-BE49-F238E27FC236}">
                <a16:creationId xmlns:a16="http://schemas.microsoft.com/office/drawing/2014/main" id="{2AE6625F-6DA7-5DEC-D35E-DC7AA6457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145" y="1687893"/>
            <a:ext cx="3234562" cy="2141655"/>
          </a:xfrm>
          <a:prstGeom prst="rect">
            <a:avLst/>
          </a:prstGeom>
        </p:spPr>
      </p:pic>
      <p:pic>
        <p:nvPicPr>
          <p:cNvPr id="4" name="תמונה 36">
            <a:extLst>
              <a:ext uri="{FF2B5EF4-FFF2-40B4-BE49-F238E27FC236}">
                <a16:creationId xmlns:a16="http://schemas.microsoft.com/office/drawing/2014/main" id="{F1AD0556-61AC-BB49-5BDE-46431085D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6" y="1252702"/>
            <a:ext cx="2524124" cy="2791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46415-FD11-11FE-EB9B-C57A49A40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746" y="985689"/>
            <a:ext cx="3568587" cy="2827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2821C3-A411-E591-0BB1-CCD17C11CC92}"/>
              </a:ext>
            </a:extLst>
          </p:cNvPr>
          <p:cNvSpPr txBox="1"/>
          <p:nvPr/>
        </p:nvSpPr>
        <p:spPr>
          <a:xfrm>
            <a:off x="390526" y="4044160"/>
            <a:ext cx="279641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chart displays the distribution of participants by gender, with 14 males and 13 females, providing a visual understanding of the data composition.</a:t>
            </a:r>
            <a:endParaRPr lang="en-US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9C5C0-7C7D-30C0-FDD7-0E81D84B6F02}"/>
              </a:ext>
            </a:extLst>
          </p:cNvPr>
          <p:cNvSpPr txBox="1"/>
          <p:nvPr/>
        </p:nvSpPr>
        <p:spPr>
          <a:xfrm>
            <a:off x="3776142" y="4044160"/>
            <a:ext cx="2682112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chart shows the distribution of participants across three age groups: 20-40, 40-60, and 60-80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381A-63D8-EA77-B296-42FE3A0BCBCB}"/>
              </a:ext>
            </a:extLst>
          </p:cNvPr>
          <p:cNvSpPr txBox="1"/>
          <p:nvPr/>
        </p:nvSpPr>
        <p:spPr>
          <a:xfrm>
            <a:off x="7543051" y="4044160"/>
            <a:ext cx="4371218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graph visualizes the correlations between numerical variables such as Age, BMI, and BriefBESTest scores. A higher positive correlation (closer to 1) means the variables increase together, while a strong negative correlation (closer to -1) indicates an inverse relationship.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431FC-002B-386F-97B4-BAFF67C1D064}"/>
              </a:ext>
            </a:extLst>
          </p:cNvPr>
          <p:cNvSpPr txBox="1"/>
          <p:nvPr/>
        </p:nvSpPr>
        <p:spPr>
          <a:xfrm>
            <a:off x="87116" y="142124"/>
            <a:ext cx="12017767" cy="666029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1" name="מציין מיקום של כותרת תחתונה 10">
            <a:extLst>
              <a:ext uri="{FF2B5EF4-FFF2-40B4-BE49-F238E27FC236}">
                <a16:creationId xmlns:a16="http://schemas.microsoft.com/office/drawing/2014/main" id="{593EB931-7B9C-250D-FD60-CAAEC34A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5395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AE0C8DF-AB01-F8BF-8C85-08D99BFB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400" b="1"/>
              <a:t>Illustrating the problem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D642B56-0CDC-CCE4-F56D-4C680453F731}"/>
              </a:ext>
            </a:extLst>
          </p:cNvPr>
          <p:cNvSpPr txBox="1"/>
          <p:nvPr/>
        </p:nvSpPr>
        <p:spPr>
          <a:xfrm>
            <a:off x="572493" y="1825835"/>
            <a:ext cx="10661140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graph shows gait detection data from 27 participants over time but makes it hard to draw conclusions.</a:t>
            </a:r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2C9451B-94A6-9824-7406-379EE36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  <a:endParaRPr lang="he-IL" dirty="0"/>
          </a:p>
        </p:txBody>
      </p:sp>
      <p:pic>
        <p:nvPicPr>
          <p:cNvPr id="12" name="מציין מיקום תוכן 11">
            <a:extLst>
              <a:ext uri="{FF2B5EF4-FFF2-40B4-BE49-F238E27FC236}">
                <a16:creationId xmlns:a16="http://schemas.microsoft.com/office/drawing/2014/main" id="{262D5B17-5FD9-17BB-C56C-A7664C99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514" y="2692872"/>
            <a:ext cx="8319612" cy="4028603"/>
          </a:xfrm>
        </p:spPr>
      </p:pic>
    </p:spTree>
    <p:extLst>
      <p:ext uri="{BB962C8B-B14F-4D97-AF65-F5344CB8AC3E}">
        <p14:creationId xmlns:p14="http://schemas.microsoft.com/office/powerpoint/2010/main" val="10280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1C796-385E-B13F-1AA7-6044F848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>
                <a:latin typeface="Calibri" panose="020F0502020204030204" pitchFamily="34" charset="0"/>
                <a:cs typeface="Calibri" panose="020F0502020204030204" pitchFamily="34" charset="0"/>
              </a:rPr>
              <a:t>Visualizing Gait Changes Over Time</a:t>
            </a:r>
            <a:endParaRPr lang="he-IL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79D4A-0254-FCC9-53FF-CA6BC144F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Time-evolving visualizations help us analyze how walking patterns change over time.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visualizations track gait , highlighting trends, variations, and anomalies.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provide a clear representation of movement, making it easier to identify stability changes.</a:t>
            </a:r>
          </a:p>
          <a:p>
            <a:pPr algn="l" rt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using this approach, we gain valuable insights into gait behavior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ED620-2D04-C0F7-9BBB-72FAF804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he-IL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257313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755</Words>
  <Application>Microsoft Office PowerPoint</Application>
  <PresentationFormat>מסך רחב</PresentationFormat>
  <Paragraphs>105</Paragraphs>
  <Slides>17</Slides>
  <Notes>12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ערכת נושא Office</vt:lpstr>
      <vt:lpstr>Gait Detection GaitStab- Gait stability Assessment</vt:lpstr>
      <vt:lpstr>Background</vt:lpstr>
      <vt:lpstr>Key Factors Impacting Stability</vt:lpstr>
      <vt:lpstr>Data Source :Experiment</vt:lpstr>
      <vt:lpstr>Introduction the problem</vt:lpstr>
      <vt:lpstr>Data Review</vt:lpstr>
      <vt:lpstr>מצגת של PowerPoint‏</vt:lpstr>
      <vt:lpstr>Illustrating the problem</vt:lpstr>
      <vt:lpstr>Visualizing Gait Changes Over Time</vt:lpstr>
      <vt:lpstr>Challenges</vt:lpstr>
      <vt:lpstr>Project Objective</vt:lpstr>
      <vt:lpstr>Visualization Strategy and Development</vt:lpstr>
      <vt:lpstr>Tools and Architecture for Visualization </vt:lpstr>
      <vt:lpstr>GaitStab- Gait stability Assessment</vt:lpstr>
      <vt:lpstr>מצגת של PowerPoint‏</vt:lpstr>
      <vt:lpstr>Evaluation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מעין אלפסי</dc:creator>
  <cp:lastModifiedBy>ליטל לשצ'ינסקי</cp:lastModifiedBy>
  <cp:revision>35</cp:revision>
  <dcterms:created xsi:type="dcterms:W3CDTF">2025-01-27T13:51:52Z</dcterms:created>
  <dcterms:modified xsi:type="dcterms:W3CDTF">2025-02-14T22:22:15Z</dcterms:modified>
</cp:coreProperties>
</file>