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70C0"/>
            </a:gs>
            <a:gs pos="18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can you predict a book's popularity based on its characteristics?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Litan Idesis</a:t>
            </a:r>
          </a:p>
          <a:p>
            <a:r>
              <a:rPr lang="en-US" dirty="0"/>
              <a:t>DATA </a:t>
            </a:r>
            <a:r>
              <a:rPr lang="en-US" dirty="0" smtClean="0"/>
              <a:t>SCIENCE PROJECT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Graphs - </a:t>
            </a:r>
            <a:endParaRPr lang="en-US" b="1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7" t="21796" r="37922" b="26448"/>
          <a:stretch/>
        </p:blipFill>
        <p:spPr>
          <a:xfrm>
            <a:off x="1180214" y="1222744"/>
            <a:ext cx="4171875" cy="3221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018027" y="3425386"/>
            <a:ext cx="430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above describes the top 5 distribution of the data, regarding number of pages in the data set.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29127" r="47462" b="21635"/>
          <a:stretch/>
        </p:blipFill>
        <p:spPr>
          <a:xfrm>
            <a:off x="6889898" y="446566"/>
            <a:ext cx="3157870" cy="2785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332614" y="4735032"/>
            <a:ext cx="430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Scatter Plot describes the connection between Average Rating and Number Of Pages.</a:t>
            </a:r>
          </a:p>
        </p:txBody>
      </p:sp>
    </p:spTree>
    <p:extLst>
      <p:ext uri="{BB962C8B-B14F-4D97-AF65-F5344CB8AC3E}">
        <p14:creationId xmlns:p14="http://schemas.microsoft.com/office/powerpoint/2010/main" val="32106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70C0"/>
            </a:gs>
            <a:gs pos="18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Machine learning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3662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500" dirty="0"/>
              <a:t>First I imported the </a:t>
            </a:r>
            <a:r>
              <a:rPr lang="en-US" sz="1500" dirty="0" smtClean="0"/>
              <a:t>learning packages (</a:t>
            </a:r>
            <a:r>
              <a:rPr lang="en-US" sz="1500" dirty="0"/>
              <a:t>Import sklearn). </a:t>
            </a:r>
          </a:p>
          <a:p>
            <a:r>
              <a:rPr lang="en-US" sz="1500" dirty="0" smtClean="0"/>
              <a:t>I used the </a:t>
            </a:r>
            <a:r>
              <a:rPr lang="en-US" sz="1500" dirty="0"/>
              <a:t>OneHotEncoder library which converts categorical values into binary values. </a:t>
            </a:r>
            <a:endParaRPr lang="en-US" sz="1500" dirty="0" smtClean="0"/>
          </a:p>
          <a:p>
            <a:r>
              <a:rPr lang="en-US" sz="1500" dirty="0"/>
              <a:t>My algorithm is a logistic regression because I </a:t>
            </a:r>
            <a:r>
              <a:rPr lang="en-US" sz="1500" dirty="0" smtClean="0"/>
              <a:t>am describing </a:t>
            </a:r>
            <a:r>
              <a:rPr lang="en-US" sz="1500" dirty="0"/>
              <a:t>exactly what the model is required to predict - the rating of the book based on other characteristics that I have. I have the property values of all instances that with them I will build a model. These data are marked with a large X and the value we wish to predict will be marked with a small y value. Another example of use in machine learning is training test split which divides the data into 2 groups of 20% and 80</a:t>
            </a:r>
            <a:r>
              <a:rPr lang="en-US" sz="1500" dirty="0" smtClean="0"/>
              <a:t>%.</a:t>
            </a:r>
          </a:p>
          <a:p>
            <a:r>
              <a:rPr lang="en-US" sz="1500" dirty="0" smtClean="0"/>
              <a:t>Because </a:t>
            </a:r>
            <a:r>
              <a:rPr lang="en-US" sz="1500" dirty="0"/>
              <a:t>my model's results weren't good, I searched the Internet for ways to improve it. I found an option called Grid Search. How does a grid search work? It basically runs my model many, many times, each time with different parameters. The best results will </a:t>
            </a:r>
            <a:r>
              <a:rPr lang="en-US" sz="1500" dirty="0" smtClean="0"/>
              <a:t>be saved</a:t>
            </a:r>
            <a:r>
              <a:rPr lang="en-US" sz="1500" dirty="0"/>
              <a:t>, allowing me to get the best results </a:t>
            </a:r>
            <a:r>
              <a:rPr lang="en-US" sz="1500" dirty="0" smtClean="0"/>
              <a:t>possible</a:t>
            </a:r>
            <a:r>
              <a:rPr lang="en-US" sz="1500" dirty="0"/>
              <a:t>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48664" r="14243" b="18653"/>
          <a:stretch/>
        </p:blipFill>
        <p:spPr>
          <a:xfrm>
            <a:off x="4699267" y="4637086"/>
            <a:ext cx="6593840" cy="18491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6809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Machine learning – grid search:</a:t>
            </a:r>
            <a:endParaRPr lang="en-US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48827" r="34086" b="24369"/>
          <a:stretch/>
        </p:blipFill>
        <p:spPr>
          <a:xfrm>
            <a:off x="628044" y="2097088"/>
            <a:ext cx="4646600" cy="1511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31785" r="31306" b="18194"/>
          <a:stretch/>
        </p:blipFill>
        <p:spPr>
          <a:xfrm>
            <a:off x="5503259" y="2569944"/>
            <a:ext cx="5544152" cy="340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503259" y="2112765"/>
            <a:ext cx="56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Trying </a:t>
            </a:r>
            <a:r>
              <a:rPr lang="en-US" b="1" dirty="0" smtClean="0"/>
              <a:t>Logistic Regression </a:t>
            </a:r>
            <a:r>
              <a:rPr lang="en-US" b="1" dirty="0"/>
              <a:t>with another parameters :</a:t>
            </a:r>
          </a:p>
        </p:txBody>
      </p:sp>
    </p:spTree>
    <p:extLst>
      <p:ext uri="{BB962C8B-B14F-4D97-AF65-F5344CB8AC3E}">
        <p14:creationId xmlns:p14="http://schemas.microsoft.com/office/powerpoint/2010/main" val="1506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LETS TEST Random </a:t>
            </a:r>
            <a:r>
              <a:rPr lang="en-US" u="sng" dirty="0" smtClean="0"/>
              <a:t>Forest: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68959" y="1806723"/>
            <a:ext cx="10250905" cy="801722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 is a machine learning algorithm used for both classification and regression tasks in data science. It is an ensemble learning method that combines multiple decision trees to make predictions.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t="44448" r="56484" b="25202"/>
          <a:stretch/>
        </p:blipFill>
        <p:spPr>
          <a:xfrm>
            <a:off x="1642728" y="2983833"/>
            <a:ext cx="3862923" cy="3262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52644" r="54467" b="15503"/>
          <a:stretch/>
        </p:blipFill>
        <p:spPr>
          <a:xfrm>
            <a:off x="6379952" y="2964581"/>
            <a:ext cx="3899829" cy="3022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4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5615" y="513389"/>
            <a:ext cx="5880024" cy="87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Conclusions:</a:t>
            </a:r>
            <a:endParaRPr lang="en-US" b="1" u="sng" dirty="0">
              <a:solidFill>
                <a:schemeClr val="tx1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9729" y="1493979"/>
            <a:ext cx="10671925" cy="4576883"/>
          </a:xfrm>
        </p:spPr>
        <p:txBody>
          <a:bodyPr/>
          <a:lstStyle/>
          <a:p>
            <a:pPr algn="ctr"/>
            <a:endParaRPr lang="en-US" sz="1800" dirty="0" smtClean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22706" t="41375" r="56038" b="52897"/>
          <a:stretch/>
        </p:blipFill>
        <p:spPr>
          <a:xfrm>
            <a:off x="1782582" y="1532397"/>
            <a:ext cx="3407199" cy="516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54795" r="56550" b="38077"/>
          <a:stretch/>
        </p:blipFill>
        <p:spPr>
          <a:xfrm>
            <a:off x="5520570" y="1254160"/>
            <a:ext cx="5114103" cy="95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2" t="57203" r="56341" b="34158"/>
          <a:stretch/>
        </p:blipFill>
        <p:spPr>
          <a:xfrm>
            <a:off x="2767988" y="2335516"/>
            <a:ext cx="3269879" cy="774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744718" y="3396589"/>
            <a:ext cx="1024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Based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results above, the algorithm converges to about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 0.5</a:t>
            </a:r>
            <a:r>
              <a:rPr lang="he-IL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percent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precision.</a:t>
            </a:r>
          </a:p>
        </p:txBody>
      </p:sp>
    </p:spTree>
    <p:extLst>
      <p:ext uri="{BB962C8B-B14F-4D97-AF65-F5344CB8AC3E}">
        <p14:creationId xmlns:p14="http://schemas.microsoft.com/office/powerpoint/2010/main" val="387505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8105" y="137194"/>
            <a:ext cx="10670893" cy="172931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8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5178" y="137194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50335" y="799271"/>
            <a:ext cx="5880024" cy="87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Stages of the research: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3256" y="1923067"/>
            <a:ext cx="9984155" cy="3807881"/>
          </a:xfrm>
        </p:spPr>
        <p:txBody>
          <a:bodyPr/>
          <a:lstStyle/>
          <a:p>
            <a:r>
              <a:rPr lang="en-US" sz="1800" u="sng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Acquisition</a:t>
            </a:r>
            <a:r>
              <a:rPr lang="en-US" sz="20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ata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cquisition refers to the process of collecting and gathering data from various sources.</a:t>
            </a:r>
          </a:p>
          <a:p>
            <a:r>
              <a:rPr lang="en-US" sz="1800" u="sng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Eda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E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xploratory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D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ata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A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nalysis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is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an approach to analyze and summarize the main characteristics, patterns, and insights of a dataset, often using visual and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statistical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methods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. This stage includes cleaning the data from outliers and data that might mislead our analysis.</a:t>
            </a:r>
          </a:p>
          <a:p>
            <a:r>
              <a:rPr lang="en-US" sz="1800" u="sng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ML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Using Machine Learning Algorithms to predict</a:t>
            </a:r>
            <a:r>
              <a:rPr lang="he-IL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the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success of a book based on various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characteristics. </a:t>
            </a:r>
          </a:p>
          <a:p>
            <a:endParaRPr lang="en-US" sz="1800" dirty="0" smtClean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5088" y="323546"/>
            <a:ext cx="6662886" cy="933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 acquisition – Crawling: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3067" y="1257381"/>
            <a:ext cx="10044039" cy="4133325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Access the website and obtain data using Crawling.</a:t>
            </a: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URL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of our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site is: https://www.goodreads.com.</a:t>
            </a: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to create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model that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gets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 book name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is able to predict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its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rating based on other characteristics. </a:t>
            </a:r>
            <a:endParaRPr lang="en-US" sz="1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Packages used during the Acquisition stage: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requests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html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time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pandas as pd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bs4 import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BeautifulSoup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random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selenium import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 driver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selenium.webdriver.chrome.service import Service</a:t>
            </a:r>
            <a:endParaRPr lang="en-US" sz="1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-128" r="7762" b="7019"/>
          <a:stretch/>
        </p:blipFill>
        <p:spPr>
          <a:xfrm>
            <a:off x="0" y="0"/>
            <a:ext cx="12192000" cy="6867426"/>
          </a:xfrm>
        </p:spPr>
      </p:pic>
    </p:spTree>
    <p:extLst>
      <p:ext uri="{BB962C8B-B14F-4D97-AF65-F5344CB8AC3E}">
        <p14:creationId xmlns:p14="http://schemas.microsoft.com/office/powerpoint/2010/main" val="3853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828" t="9501" r="28748" b="6466"/>
          <a:stretch/>
        </p:blipFill>
        <p:spPr>
          <a:xfrm>
            <a:off x="339983" y="1160533"/>
            <a:ext cx="5287553" cy="5233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מציין מיקום תוכן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54" y="1160532"/>
            <a:ext cx="6029851" cy="5233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/>
              <a:t>EDA - Exploratory Data Analysis 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662689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Filtering and Clearing the </a:t>
            </a:r>
            <a:r>
              <a:rPr lang="he-IL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en-US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 To enhance the data quality, it is essential to filter out undesirable values such as nulls, explore correlations within the data, examine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rows and columns,  and Identify and resolve data imbalances.</a:t>
            </a:r>
          </a:p>
          <a:p>
            <a:pPr algn="just"/>
            <a:r>
              <a:rPr lang="en-US" sz="1600" b="1" u="sng" dirty="0" smtClean="0">
                <a:latin typeface="Candara Light" panose="020E0502030303020204" pitchFamily="34" charset="0"/>
              </a:rPr>
              <a:t>Visualization</a:t>
            </a:r>
            <a:r>
              <a:rPr lang="en-US" sz="1600" dirty="0" smtClean="0">
                <a:latin typeface="Candara Light" panose="020E0502030303020204" pitchFamily="34" charset="0"/>
              </a:rPr>
              <a:t> -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order to analyze the distribution, relationships, and patterns in the data, EDA uses a variety of data visualization tools. Visualizations such as histograms, scatter plots, and box plots can provide insights into the data's central tendencies, variations, outliers, and potential trends.</a:t>
            </a:r>
          </a:p>
          <a:p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</a:t>
            </a:r>
            <a:r>
              <a:rPr lang="en-US" sz="16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Statistics</a:t>
            </a:r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To gain a numerical understanding of the dataset, EDA computes summary statistics such as mean, median, standard deviation, and quartiles. As a result, these statistics can provide insights into the distribution and outliers of the variables, as well as the central tendencies, spread, and variability of the variables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EDA plays a crucial role in understanding the data's characteristics, identifying potential issues or patterns, and guiding subsequent steps in the data analysis and modeling process.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5" t="36601" r="15426" b="7459"/>
          <a:stretch/>
        </p:blipFill>
        <p:spPr>
          <a:xfrm>
            <a:off x="140962" y="998023"/>
            <a:ext cx="5984457" cy="2872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מציין מיקום תוכן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735" r="16278" b="12149"/>
          <a:stretch/>
        </p:blipFill>
        <p:spPr>
          <a:xfrm>
            <a:off x="4800880" y="2992065"/>
            <a:ext cx="6821833" cy="3257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2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8" t="21481" r="15907" b="6960"/>
          <a:stretch/>
        </p:blipFill>
        <p:spPr>
          <a:xfrm>
            <a:off x="1259789" y="1193056"/>
            <a:ext cx="4518837" cy="494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מציין מיקום תוכן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26262" r="33169" b="5186"/>
          <a:stretch/>
        </p:blipFill>
        <p:spPr>
          <a:xfrm>
            <a:off x="6462287" y="1193057"/>
            <a:ext cx="4580814" cy="494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4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Correlation &amp; CONCLUSIONS -</a:t>
            </a:r>
            <a:endParaRPr lang="en-US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t="22209" r="13023" b="21780"/>
          <a:stretch/>
        </p:blipFill>
        <p:spPr>
          <a:xfrm>
            <a:off x="419356" y="1106698"/>
            <a:ext cx="11197626" cy="5102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38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7657</TotalTime>
  <Words>705</Words>
  <Application>Microsoft Office PowerPoint</Application>
  <PresentationFormat>מסך רחב</PresentationFormat>
  <Paragraphs>47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Candara Light</vt:lpstr>
      <vt:lpstr>Times New Roman</vt:lpstr>
      <vt:lpstr>Trebuchet MS</vt:lpstr>
      <vt:lpstr>Tw Cen MT</vt:lpstr>
      <vt:lpstr>מעגל</vt:lpstr>
      <vt:lpstr>How can you predict a book's popularity based on its characteristics?</vt:lpstr>
      <vt:lpstr>Stages of the research:</vt:lpstr>
      <vt:lpstr>Data acquisition – Crawling:</vt:lpstr>
      <vt:lpstr>מצגת של PowerPoint‏</vt:lpstr>
      <vt:lpstr>  DATA Acquisition state -</vt:lpstr>
      <vt:lpstr>EDA - Exploratory Data Analysis :</vt:lpstr>
      <vt:lpstr>  DATA Acquisition state -</vt:lpstr>
      <vt:lpstr>  DATA Acquisition state -</vt:lpstr>
      <vt:lpstr> Correlation &amp; CONCLUSIONS -</vt:lpstr>
      <vt:lpstr>Graphs - </vt:lpstr>
      <vt:lpstr>Machine learning</vt:lpstr>
      <vt:lpstr>Machine learning – grid search:</vt:lpstr>
      <vt:lpstr>LETS TEST Random Forest:</vt:lpstr>
      <vt:lpstr>Conclusions: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you predict a book's popularity based on its characteristics?</dc:title>
  <dc:creator>Litan Idesis</dc:creator>
  <cp:lastModifiedBy>Litan Idesis</cp:lastModifiedBy>
  <cp:revision>41</cp:revision>
  <dcterms:created xsi:type="dcterms:W3CDTF">2023-06-08T07:06:16Z</dcterms:created>
  <dcterms:modified xsi:type="dcterms:W3CDTF">2023-06-16T05:57:11Z</dcterms:modified>
</cp:coreProperties>
</file>