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49" r:id="rId1"/>
  </p:sldMasterIdLst>
  <p:notesMasterIdLst>
    <p:notesMasterId r:id="rId50"/>
  </p:notesMasterIdLst>
  <p:sldIdLst>
    <p:sldId id="256" r:id="rId2"/>
    <p:sldId id="284" r:id="rId3"/>
    <p:sldId id="261" r:id="rId4"/>
    <p:sldId id="330" r:id="rId5"/>
    <p:sldId id="331" r:id="rId6"/>
    <p:sldId id="257" r:id="rId7"/>
    <p:sldId id="258" r:id="rId8"/>
    <p:sldId id="259" r:id="rId9"/>
    <p:sldId id="286" r:id="rId10"/>
    <p:sldId id="323" r:id="rId11"/>
    <p:sldId id="335" r:id="rId12"/>
    <p:sldId id="337" r:id="rId13"/>
    <p:sldId id="338" r:id="rId14"/>
    <p:sldId id="285" r:id="rId15"/>
    <p:sldId id="313" r:id="rId16"/>
    <p:sldId id="336" r:id="rId17"/>
    <p:sldId id="312" r:id="rId18"/>
    <p:sldId id="294" r:id="rId19"/>
    <p:sldId id="340" r:id="rId20"/>
    <p:sldId id="341" r:id="rId21"/>
    <p:sldId id="334" r:id="rId22"/>
    <p:sldId id="309" r:id="rId23"/>
    <p:sldId id="310" r:id="rId24"/>
    <p:sldId id="263" r:id="rId25"/>
    <p:sldId id="290" r:id="rId26"/>
    <p:sldId id="291" r:id="rId27"/>
    <p:sldId id="292" r:id="rId28"/>
    <p:sldId id="314" r:id="rId29"/>
    <p:sldId id="289" r:id="rId30"/>
    <p:sldId id="264" r:id="rId31"/>
    <p:sldId id="287" r:id="rId32"/>
    <p:sldId id="296" r:id="rId33"/>
    <p:sldId id="315" r:id="rId34"/>
    <p:sldId id="316" r:id="rId35"/>
    <p:sldId id="297" r:id="rId36"/>
    <p:sldId id="298" r:id="rId37"/>
    <p:sldId id="303" r:id="rId38"/>
    <p:sldId id="317" r:id="rId39"/>
    <p:sldId id="319" r:id="rId40"/>
    <p:sldId id="320" r:id="rId41"/>
    <p:sldId id="321" r:id="rId42"/>
    <p:sldId id="318" r:id="rId43"/>
    <p:sldId id="277" r:id="rId44"/>
    <p:sldId id="293" r:id="rId45"/>
    <p:sldId id="304" r:id="rId46"/>
    <p:sldId id="332" r:id="rId47"/>
    <p:sldId id="333" r:id="rId48"/>
    <p:sldId id="276" r:id="rId49"/>
  </p:sldIdLst>
  <p:sldSz cx="9144000" cy="6858000" type="screen4x3"/>
  <p:notesSz cx="6858000" cy="9144000"/>
  <p:custDataLst>
    <p:tags r:id="rId5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59" autoAdjust="0"/>
  </p:normalViewPr>
  <p:slideViewPr>
    <p:cSldViewPr>
      <p:cViewPr varScale="1">
        <p:scale>
          <a:sx n="81" d="100"/>
          <a:sy n="81" d="100"/>
        </p:scale>
        <p:origin x="150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7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EE873B1-386A-4FCC-A5EE-0AEAC87E20C7}" type="datetimeFigureOut">
              <a:rPr lang="zh-CN" altLang="en-US"/>
              <a:pPr>
                <a:defRPr/>
              </a:pPr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275E8C0-76B1-496A-BC7A-8BDD779952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243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705AEA9-4AED-405D-AE55-ED3B0BF7A0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3DE58-AEE7-455B-AC6B-E369E19448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BDAA6-C00B-4425-AA6A-A9DB207703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CF7FE-46B8-4CB4-85D9-FE5B917DB2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4CB65-D988-4061-BC2E-A76B9F0562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5DF82-1B22-4305-A3C2-840DB2D267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E62E6-8FC7-430B-82D5-B26829249F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E7ADE-F3BB-4460-9B58-C05BAE4E97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0D99D-7511-4A06-A5B8-1A266AECFB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圆角矩形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09CB8-D9ED-4D63-9EEA-6EB36AFE67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F8313-3A1C-4EC8-A4D2-3DE6F155FF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2" name="标题占位符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053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7C6259DE-ED69-40F5-8CFC-534986B6C3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0" r:id="rId2"/>
    <p:sldLayoutId id="2147483848" r:id="rId3"/>
    <p:sldLayoutId id="2147483841" r:id="rId4"/>
    <p:sldLayoutId id="2147483842" r:id="rId5"/>
    <p:sldLayoutId id="2147483843" r:id="rId6"/>
    <p:sldLayoutId id="2147483844" r:id="rId7"/>
    <p:sldLayoutId id="2147483849" r:id="rId8"/>
    <p:sldLayoutId id="2147483850" r:id="rId9"/>
    <p:sldLayoutId id="2147483845" r:id="rId10"/>
    <p:sldLayoutId id="214748384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z="3200">
                <a:solidFill>
                  <a:schemeClr val="tx1"/>
                </a:solidFill>
                <a:ea typeface="隶书" pitchFamily="49" charset="-122"/>
              </a:rPr>
              <a:t>湘潭大学信息工程学院</a:t>
            </a:r>
          </a:p>
          <a:p>
            <a:pPr eaLnBrk="1" hangingPunct="1"/>
            <a:r>
              <a:rPr lang="zh-CN" altLang="en-US" sz="36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成 洁</a:t>
            </a:r>
          </a:p>
          <a:p>
            <a:pPr eaLnBrk="1" hangingPunct="1"/>
            <a:endParaRPr lang="zh-CN" altLang="zh-CN"/>
          </a:p>
        </p:txBody>
      </p:sp>
      <p:sp>
        <p:nvSpPr>
          <p:cNvPr id="7171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zh-CN" altLang="en-US" b="1"/>
              <a:t>计算机组成与系统结构复习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内容占位符 2"/>
          <p:cNvSpPr>
            <a:spLocks noGrp="1"/>
          </p:cNvSpPr>
          <p:nvPr>
            <p:ph sz="quarter" idx="1"/>
          </p:nvPr>
        </p:nvSpPr>
        <p:spPr>
          <a:xfrm>
            <a:off x="381000" y="457200"/>
            <a:ext cx="8153400" cy="601980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dirty="0"/>
              <a:t>CPU</a:t>
            </a:r>
            <a:r>
              <a:rPr lang="zh-CN" altLang="zh-CN" dirty="0"/>
              <a:t>对</a:t>
            </a:r>
            <a:r>
              <a:rPr lang="en-US" altLang="zh-CN" dirty="0"/>
              <a:t>DMA</a:t>
            </a:r>
            <a:r>
              <a:rPr lang="zh-CN" altLang="zh-CN" dirty="0"/>
              <a:t>请求和中断请求的响应时间是否一样？为什么？</a:t>
            </a:r>
            <a:endParaRPr lang="en-US" altLang="zh-CN" dirty="0"/>
          </a:p>
          <a:p>
            <a:r>
              <a:rPr lang="zh-CN" altLang="zh-CN" dirty="0"/>
              <a:t>什么是多重中断？实现多重中断的必要条件是什么？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 主存一般有哪两种选址方式？简述其特点。 </a:t>
            </a:r>
            <a:endParaRPr lang="en-US" altLang="zh-CN" dirty="0"/>
          </a:p>
          <a:p>
            <a:r>
              <a:rPr lang="en-US" altLang="zh-CN" dirty="0"/>
              <a:t>Cache</a:t>
            </a:r>
            <a:r>
              <a:rPr lang="zh-CN" altLang="en-US" dirty="0"/>
              <a:t>在存储器的层次结构中能起什么作用？ </a:t>
            </a:r>
          </a:p>
          <a:p>
            <a:r>
              <a:rPr lang="zh-CN" altLang="en-US" dirty="0"/>
              <a:t>什么是中断优先权？中断嵌套的含义是什么？ </a:t>
            </a:r>
          </a:p>
          <a:p>
            <a:pPr lvl="0"/>
            <a:r>
              <a:rPr lang="zh-CN" altLang="zh-CN" dirty="0"/>
              <a:t>试比较寄存器－寄存器指令与存储器－存储器指令的优缺点。</a:t>
            </a:r>
          </a:p>
          <a:p>
            <a:r>
              <a:rPr lang="zh-CN" altLang="en-US" dirty="0"/>
              <a:t>什么是</a:t>
            </a:r>
            <a:r>
              <a:rPr lang="en-US" altLang="zh-CN" dirty="0"/>
              <a:t>I/O</a:t>
            </a:r>
            <a:r>
              <a:rPr lang="zh-CN" altLang="en-US" dirty="0"/>
              <a:t>接口？为什么在计算机系统中需要设置</a:t>
            </a:r>
            <a:r>
              <a:rPr lang="en-US" altLang="zh-CN" dirty="0"/>
              <a:t>I/O</a:t>
            </a:r>
            <a:r>
              <a:rPr lang="zh-CN" altLang="en-US" dirty="0"/>
              <a:t>接口，会起到什么样的作用？ </a:t>
            </a:r>
          </a:p>
          <a:p>
            <a:r>
              <a:rPr lang="zh-CN" altLang="en-US" dirty="0"/>
              <a:t>描述中断方式输入输出控制的工作流程。 </a:t>
            </a:r>
          </a:p>
          <a:p>
            <a:r>
              <a:rPr lang="zh-CN" altLang="en-US" dirty="0"/>
              <a:t>简述以下指令的执行过程：</a:t>
            </a:r>
            <a:r>
              <a:rPr lang="en-US" altLang="zh-CN" dirty="0" err="1"/>
              <a:t>lw</a:t>
            </a:r>
            <a:r>
              <a:rPr lang="en-US" altLang="zh-CN" dirty="0"/>
              <a:t>   r24, 100(r15)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81000" y="228600"/>
            <a:ext cx="8382000" cy="5715000"/>
          </a:xfrm>
        </p:spPr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有哪三种类型指令？各举一指令实例，并说明该指令的功能。</a:t>
            </a:r>
            <a:endParaRPr lang="en-US" altLang="zh-CN" dirty="0"/>
          </a:p>
          <a:p>
            <a:r>
              <a:rPr lang="zh-CN" altLang="en-US" dirty="0"/>
              <a:t>一个较完整的指令系统，应当包括那些类型的指令？</a:t>
            </a:r>
            <a:endParaRPr lang="en-US" altLang="zh-CN" dirty="0"/>
          </a:p>
          <a:p>
            <a:r>
              <a:rPr lang="zh-CN" altLang="en-US" dirty="0"/>
              <a:t>试从以下</a:t>
            </a:r>
            <a:r>
              <a:rPr lang="en-US" altLang="zh-CN" dirty="0"/>
              <a:t>5</a:t>
            </a:r>
            <a:r>
              <a:rPr lang="zh-CN" altLang="en-US" dirty="0"/>
              <a:t>个方面比较</a:t>
            </a:r>
            <a:r>
              <a:rPr lang="en-US" altLang="zh-CN" dirty="0"/>
              <a:t>DMA </a:t>
            </a:r>
            <a:r>
              <a:rPr lang="zh-CN" altLang="en-US" dirty="0"/>
              <a:t>方式与程序中断方式。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743431"/>
              </p:ext>
            </p:extLst>
          </p:nvPr>
        </p:nvGraphicFramePr>
        <p:xfrm>
          <a:off x="457200" y="2743200"/>
          <a:ext cx="8381998" cy="2537460"/>
        </p:xfrm>
        <a:graphic>
          <a:graphicData uri="http://schemas.openxmlformats.org/drawingml/2006/table">
            <a:tbl>
              <a:tblPr/>
              <a:tblGrid>
                <a:gridCol w="2362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9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1" lang="zh-CN" altLang="en-US" sz="2400" dirty="0">
                          <a:ea typeface="华文新魏" pitchFamily="2" charset="-122"/>
                        </a:rPr>
                        <a:t>程序中断方式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1" lang="en-US" altLang="zh-CN" sz="2400" dirty="0">
                          <a:ea typeface="华文新魏" pitchFamily="2" charset="-122"/>
                        </a:rPr>
                        <a:t>DMA </a:t>
                      </a:r>
                      <a:r>
                        <a:rPr kumimoji="1" lang="zh-CN" altLang="en-US" sz="2400" dirty="0">
                          <a:ea typeface="华文新魏" pitchFamily="2" charset="-122"/>
                        </a:rPr>
                        <a:t>方式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1" lang="zh-CN" altLang="en-US" sz="2400" dirty="0">
                          <a:ea typeface="华文新魏" pitchFamily="2" charset="-122"/>
                        </a:rPr>
                        <a:t>数据传送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latin typeface="Times New Roman"/>
                          <a:ea typeface="宋体"/>
                        </a:rPr>
                        <a:t>1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1" lang="zh-CN" altLang="en-US" sz="2400" dirty="0">
                          <a:ea typeface="华文新魏" pitchFamily="2" charset="-122"/>
                        </a:rPr>
                        <a:t>响应时间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latin typeface="Times New Roman"/>
                          <a:ea typeface="宋体"/>
                        </a:rPr>
                        <a:t>1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1" lang="zh-CN" altLang="en-US" sz="2400" dirty="0">
                          <a:ea typeface="华文新魏" pitchFamily="2" charset="-122"/>
                        </a:rPr>
                        <a:t>处理异常情况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1" lang="zh-CN" altLang="en-US" sz="2400" dirty="0">
                          <a:ea typeface="华文新魏" pitchFamily="2" charset="-122"/>
                        </a:rPr>
                        <a:t>中断请求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latin typeface="Times New Roman"/>
                          <a:ea typeface="宋体"/>
                        </a:rPr>
                        <a:t>1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1" lang="zh-CN" altLang="en-US" sz="2400" dirty="0">
                          <a:ea typeface="华文新魏" pitchFamily="2" charset="-122"/>
                        </a:rPr>
                        <a:t>优先级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latin typeface="Times New Roman"/>
                          <a:ea typeface="宋体"/>
                        </a:rPr>
                        <a:t>1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609600"/>
            <a:ext cx="7772400" cy="4572000"/>
          </a:xfrm>
        </p:spPr>
        <p:txBody>
          <a:bodyPr/>
          <a:lstStyle/>
          <a:p>
            <a:r>
              <a:rPr lang="zh-CN" altLang="en-US" dirty="0"/>
              <a:t>试根据以下逻辑表达式写出对应的</a:t>
            </a:r>
            <a:r>
              <a:rPr lang="en-US" altLang="zh-CN" dirty="0"/>
              <a:t>Verilog HDL</a:t>
            </a:r>
            <a:r>
              <a:rPr lang="zh-CN" altLang="en-US" dirty="0"/>
              <a:t>描述语句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800" dirty="0">
                <a:latin typeface="Times New Roman" pitchFamily="18" charset="0"/>
              </a:rPr>
              <a:t>（</a:t>
            </a:r>
            <a:r>
              <a:rPr lang="en-US" altLang="zh-CN" sz="2800" dirty="0">
                <a:latin typeface="Times New Roman" pitchFamily="18" charset="0"/>
              </a:rPr>
              <a:t>1</a:t>
            </a:r>
            <a:r>
              <a:rPr lang="zh-CN" altLang="en-US" sz="2800" dirty="0">
                <a:latin typeface="Times New Roman" pitchFamily="18" charset="0"/>
              </a:rPr>
              <a:t>）</a:t>
            </a:r>
            <a:r>
              <a:rPr lang="nl-NL" altLang="zh-CN" sz="2800" dirty="0">
                <a:latin typeface="Times New Roman" pitchFamily="18" charset="0"/>
              </a:rPr>
              <a:t>r</a:t>
            </a:r>
            <a:r>
              <a:rPr lang="en-US" altLang="zh-CN" sz="2800" dirty="0">
                <a:latin typeface="Times New Roman" pitchFamily="18" charset="0"/>
              </a:rPr>
              <a:t>_</a:t>
            </a:r>
            <a:r>
              <a:rPr lang="nl-NL" altLang="zh-CN" sz="2800" dirty="0">
                <a:latin typeface="Times New Roman" pitchFamily="18" charset="0"/>
              </a:rPr>
              <a:t>type = op[5] · op[4] · op[3] · op[2] · op[1] · op[0]</a:t>
            </a:r>
          </a:p>
          <a:p>
            <a:pPr marL="0" indent="0">
              <a:buNone/>
            </a:pPr>
            <a:r>
              <a:rPr lang="zh-CN" altLang="en-US" sz="2800" dirty="0">
                <a:latin typeface="Times New Roman" pitchFamily="18" charset="0"/>
              </a:rPr>
              <a:t>（</a:t>
            </a:r>
            <a:r>
              <a:rPr lang="en-US" altLang="zh-CN" sz="2800" dirty="0">
                <a:latin typeface="Times New Roman" pitchFamily="18" charset="0"/>
              </a:rPr>
              <a:t>2</a:t>
            </a:r>
            <a:r>
              <a:rPr lang="zh-CN" altLang="en-US" sz="2800" dirty="0">
                <a:latin typeface="Times New Roman" pitchFamily="18" charset="0"/>
              </a:rPr>
              <a:t>）</a:t>
            </a:r>
            <a:r>
              <a:rPr lang="en-US" altLang="zh-CN" sz="2800" dirty="0">
                <a:latin typeface="Times New Roman" pitchFamily="18" charset="0"/>
              </a:rPr>
              <a:t>aluc[1] =</a:t>
            </a:r>
            <a:r>
              <a:rPr lang="en-US" altLang="zh-CN" sz="2800" dirty="0" err="1">
                <a:latin typeface="Times New Roman" pitchFamily="18" charset="0"/>
              </a:rPr>
              <a:t>i_xor</a:t>
            </a:r>
            <a:r>
              <a:rPr lang="en-US" altLang="zh-CN" sz="2800" dirty="0">
                <a:latin typeface="Times New Roman" pitchFamily="18" charset="0"/>
              </a:rPr>
              <a:t> +</a:t>
            </a:r>
            <a:r>
              <a:rPr lang="en-US" altLang="zh-CN" sz="2800" dirty="0" err="1">
                <a:latin typeface="Times New Roman" pitchFamily="18" charset="0"/>
              </a:rPr>
              <a:t>i_sll</a:t>
            </a:r>
            <a:r>
              <a:rPr lang="en-US" altLang="zh-CN" sz="2800" dirty="0">
                <a:latin typeface="Times New Roman" pitchFamily="18" charset="0"/>
              </a:rPr>
              <a:t>  +</a:t>
            </a:r>
            <a:r>
              <a:rPr lang="en-US" altLang="zh-CN" sz="2800" dirty="0" err="1">
                <a:latin typeface="Times New Roman" pitchFamily="18" charset="0"/>
              </a:rPr>
              <a:t>i_srl+i_sra</a:t>
            </a:r>
            <a:r>
              <a:rPr lang="en-US" altLang="zh-CN" sz="2800" dirty="0">
                <a:latin typeface="Times New Roman" pitchFamily="18" charset="0"/>
              </a:rPr>
              <a:t>+ </a:t>
            </a:r>
            <a:r>
              <a:rPr lang="en-US" altLang="zh-CN" sz="2800" dirty="0" err="1">
                <a:latin typeface="Times New Roman" pitchFamily="18" charset="0"/>
              </a:rPr>
              <a:t>i_xori</a:t>
            </a:r>
            <a:r>
              <a:rPr lang="en-US" altLang="zh-CN" sz="2800" dirty="0">
                <a:latin typeface="Times New Roman" pitchFamily="18" charset="0"/>
              </a:rPr>
              <a:t> + </a:t>
            </a:r>
            <a:r>
              <a:rPr lang="en-US" altLang="zh-CN" sz="2800" dirty="0" err="1">
                <a:latin typeface="Times New Roman" pitchFamily="18" charset="0"/>
              </a:rPr>
              <a:t>i_beq</a:t>
            </a:r>
            <a:r>
              <a:rPr lang="en-US" altLang="zh-CN" sz="2800" dirty="0">
                <a:latin typeface="Times New Roman" pitchFamily="18" charset="0"/>
              </a:rPr>
              <a:t>  + </a:t>
            </a:r>
            <a:r>
              <a:rPr lang="en-US" altLang="zh-CN" sz="2800" dirty="0" err="1">
                <a:latin typeface="Times New Roman" pitchFamily="18" charset="0"/>
              </a:rPr>
              <a:t>i_bne+i_lui</a:t>
            </a:r>
            <a:endParaRPr lang="en-US" altLang="zh-CN" sz="2800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800" dirty="0">
                <a:latin typeface="Times New Roman" pitchFamily="18" charset="0"/>
              </a:rPr>
              <a:t>（</a:t>
            </a:r>
            <a:r>
              <a:rPr lang="en-US" altLang="zh-CN" sz="2800" dirty="0">
                <a:latin typeface="Times New Roman" pitchFamily="18" charset="0"/>
              </a:rPr>
              <a:t>3</a:t>
            </a:r>
            <a:r>
              <a:rPr lang="zh-CN" altLang="en-US" sz="2800" dirty="0">
                <a:latin typeface="Times New Roman" pitchFamily="18" charset="0"/>
              </a:rPr>
              <a:t>）</a:t>
            </a:r>
            <a:r>
              <a:rPr lang="nl-NL" altLang="zh-CN" sz="2800" dirty="0">
                <a:latin typeface="Times New Roman" pitchFamily="18" charset="0"/>
              </a:rPr>
              <a:t>i</a:t>
            </a:r>
            <a:r>
              <a:rPr lang="en-US" altLang="zh-CN" sz="2800" dirty="0">
                <a:latin typeface="Times New Roman" pitchFamily="18" charset="0"/>
              </a:rPr>
              <a:t>_</a:t>
            </a:r>
            <a:r>
              <a:rPr lang="nl-NL" altLang="zh-CN" sz="2800" dirty="0">
                <a:latin typeface="Times New Roman" pitchFamily="18" charset="0"/>
              </a:rPr>
              <a:t>add = Rtype · func[5] · func[4] · func[3] · func[2] · func[1] · func[0]</a:t>
            </a:r>
          </a:p>
          <a:p>
            <a:pPr marL="0" indent="0">
              <a:buNone/>
            </a:pPr>
            <a:r>
              <a:rPr lang="zh-CN" altLang="en-US" sz="2800" dirty="0">
                <a:latin typeface="Times New Roman" pitchFamily="18" charset="0"/>
              </a:rPr>
              <a:t>（</a:t>
            </a:r>
            <a:r>
              <a:rPr lang="en-US" altLang="zh-CN" sz="2800" dirty="0">
                <a:latin typeface="Times New Roman" pitchFamily="18" charset="0"/>
              </a:rPr>
              <a:t>4</a:t>
            </a:r>
            <a:r>
              <a:rPr lang="zh-CN" altLang="en-US" sz="2800" dirty="0">
                <a:latin typeface="Times New Roman" pitchFamily="18" charset="0"/>
              </a:rPr>
              <a:t>）</a:t>
            </a:r>
            <a:r>
              <a:rPr lang="en-US" altLang="zh-CN" sz="2800" dirty="0">
                <a:latin typeface="Times New Roman" pitchFamily="18" charset="0"/>
              </a:rPr>
              <a:t>d[0] = </a:t>
            </a:r>
            <a:r>
              <a:rPr lang="en-US" altLang="zh-CN" sz="2800" dirty="0" err="1">
                <a:latin typeface="Times New Roman" pitchFamily="18" charset="0"/>
              </a:rPr>
              <a:t>i_sif</a:t>
            </a:r>
            <a:r>
              <a:rPr lang="en-US" altLang="zh-CN" sz="2800" dirty="0">
                <a:latin typeface="Times New Roman" pitchFamily="18" charset="0"/>
              </a:rPr>
              <a:t> + </a:t>
            </a:r>
            <a:r>
              <a:rPr lang="en-US" altLang="zh-CN" sz="2800" dirty="0" err="1">
                <a:latin typeface="Times New Roman" pitchFamily="18" charset="0"/>
              </a:rPr>
              <a:t>i_sexe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dirty="0" err="1">
                <a:latin typeface="Times New Roman" pitchFamily="18" charset="0"/>
              </a:rPr>
              <a:t>i_lw</a:t>
            </a:r>
            <a:r>
              <a:rPr lang="en-US" altLang="zh-CN" sz="2800" dirty="0">
                <a:latin typeface="Times New Roman" pitchFamily="18" charset="0"/>
              </a:rPr>
              <a:t> + </a:t>
            </a:r>
            <a:r>
              <a:rPr lang="en-US" altLang="zh-CN" sz="2800" dirty="0" err="1">
                <a:latin typeface="Times New Roman" pitchFamily="18" charset="0"/>
              </a:rPr>
              <a:t>i_sw</a:t>
            </a:r>
            <a:r>
              <a:rPr lang="en-US" altLang="zh-CN" sz="2800" dirty="0">
                <a:latin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zh-CN" altLang="en-US" sz="2800" dirty="0">
                <a:latin typeface="Times New Roman" pitchFamily="18" charset="0"/>
              </a:rPr>
              <a:t>（</a:t>
            </a:r>
            <a:r>
              <a:rPr lang="en-US" altLang="zh-CN" sz="2800" dirty="0">
                <a:latin typeface="Times New Roman" pitchFamily="18" charset="0"/>
              </a:rPr>
              <a:t>5</a:t>
            </a:r>
            <a:r>
              <a:rPr lang="zh-CN" altLang="en-US" sz="2800" dirty="0">
                <a:latin typeface="Times New Roman" pitchFamily="18" charset="0"/>
              </a:rPr>
              <a:t>）</a:t>
            </a:r>
            <a:r>
              <a:rPr lang="en-US" altLang="zh-CN" sz="2800" dirty="0" err="1">
                <a:solidFill>
                  <a:srgbClr val="000000"/>
                </a:solidFill>
                <a:latin typeface="Times New Roman"/>
              </a:rPr>
              <a:t>wreg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</a:rPr>
              <a:t>=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/>
              </a:rPr>
              <a:t>sid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</a:rPr>
              <a:t> ·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/>
              </a:rPr>
              <a:t>i_jal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</a:rPr>
              <a:t> +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/>
              </a:rPr>
              <a:t>swb</a:t>
            </a:r>
            <a:endParaRPr lang="en-US" altLang="zh-CN" sz="2800" dirty="0">
              <a:solidFill>
                <a:srgbClr val="000000"/>
              </a:solidFill>
              <a:latin typeface="Times New Roman"/>
            </a:endParaRPr>
          </a:p>
          <a:p>
            <a:pPr marL="0" indent="0">
              <a:buNone/>
            </a:pPr>
            <a:endParaRPr lang="en-US" altLang="zh-CN" sz="2800" dirty="0">
              <a:solidFill>
                <a:srgbClr val="000000"/>
              </a:solidFill>
              <a:latin typeface="Times New Roman"/>
            </a:endParaRPr>
          </a:p>
          <a:p>
            <a:pPr marL="0" indent="0">
              <a:buNone/>
            </a:pPr>
            <a:endParaRPr lang="en-US" altLang="zh-CN" sz="2800" dirty="0">
              <a:latin typeface="Times New Roman" pitchFamily="18" charset="0"/>
            </a:endParaRPr>
          </a:p>
          <a:p>
            <a:pPr marL="0" indent="0">
              <a:buNone/>
            </a:pPr>
            <a:endParaRPr lang="nl-NL" altLang="zh-CN" sz="2800" dirty="0">
              <a:latin typeface="Times New Roman" pitchFamily="18" charset="0"/>
            </a:endParaRPr>
          </a:p>
          <a:p>
            <a:pPr marL="0" indent="0">
              <a:buNone/>
            </a:pPr>
            <a:endParaRPr lang="nl-NL" altLang="zh-CN" sz="2800" dirty="0">
              <a:solidFill>
                <a:srgbClr val="006400"/>
              </a:solidFill>
              <a:latin typeface="Times New Roman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845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685800"/>
            <a:ext cx="8077200" cy="5334000"/>
          </a:xfrm>
        </p:spPr>
        <p:txBody>
          <a:bodyPr/>
          <a:lstStyle/>
          <a:p>
            <a:r>
              <a:rPr lang="en-US" altLang="zh-CN" sz="2800" dirty="0">
                <a:latin typeface="Times New Roman" pitchFamily="18" charset="0"/>
              </a:rPr>
              <a:t>MIPS CPU</a:t>
            </a:r>
            <a:r>
              <a:rPr lang="zh-CN" altLang="en-US" sz="2800" dirty="0">
                <a:latin typeface="Times New Roman" pitchFamily="18" charset="0"/>
              </a:rPr>
              <a:t>指令格式有哪三种，试分别写出它们的指令格式。</a:t>
            </a:r>
            <a:endParaRPr lang="en-US" altLang="zh-CN" sz="2800" dirty="0">
              <a:latin typeface="Times New Roman" pitchFamily="18" charset="0"/>
            </a:endParaRPr>
          </a:p>
          <a:p>
            <a:r>
              <a:rPr lang="en-US" altLang="zh-CN" sz="2800" dirty="0"/>
              <a:t>MIPS</a:t>
            </a:r>
            <a:r>
              <a:rPr lang="zh-CN" altLang="en-US" sz="2800" dirty="0"/>
              <a:t>指令的</a:t>
            </a:r>
            <a:r>
              <a:rPr lang="en-US" altLang="zh-CN" sz="2800" dirty="0"/>
              <a:t> </a:t>
            </a:r>
            <a:r>
              <a:rPr lang="zh-CN" altLang="en-US" sz="2800" dirty="0"/>
              <a:t>寻址方式有哪几种？试举例说明。</a:t>
            </a:r>
            <a:endParaRPr lang="en-US" altLang="zh-CN" sz="2800" dirty="0">
              <a:latin typeface="Times New Roman" pitchFamily="18" charset="0"/>
            </a:endParaRPr>
          </a:p>
          <a:p>
            <a:r>
              <a:rPr lang="zh-CN" altLang="en-US" sz="2800" dirty="0">
                <a:latin typeface="Times New Roman" pitchFamily="18" charset="0"/>
              </a:rPr>
              <a:t>试说明以下指令的功能，并写出对应的</a:t>
            </a:r>
            <a:r>
              <a:rPr lang="en-US" altLang="zh-CN" sz="2800" dirty="0">
                <a:latin typeface="Times New Roman" pitchFamily="18" charset="0"/>
              </a:rPr>
              <a:t>32</a:t>
            </a:r>
            <a:r>
              <a:rPr lang="zh-CN" altLang="en-US" sz="2800" dirty="0">
                <a:latin typeface="Times New Roman" pitchFamily="18" charset="0"/>
              </a:rPr>
              <a:t>位</a:t>
            </a:r>
            <a:r>
              <a:rPr lang="en-US" altLang="zh-CN" sz="2800" dirty="0">
                <a:latin typeface="Times New Roman" pitchFamily="18" charset="0"/>
              </a:rPr>
              <a:t>MIPS CPU</a:t>
            </a:r>
            <a:r>
              <a:rPr lang="zh-CN" altLang="en-US" sz="2800" dirty="0">
                <a:latin typeface="Times New Roman" pitchFamily="18" charset="0"/>
              </a:rPr>
              <a:t>二进制机器指令代码。</a:t>
            </a:r>
            <a:endParaRPr lang="en-US" altLang="zh-CN" sz="2800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800" dirty="0">
                <a:latin typeface="Times New Roman" pitchFamily="18" charset="0"/>
              </a:rPr>
              <a:t>（</a:t>
            </a:r>
            <a:r>
              <a:rPr lang="en-US" altLang="zh-CN" sz="2800" dirty="0">
                <a:latin typeface="Times New Roman" pitchFamily="18" charset="0"/>
              </a:rPr>
              <a:t>1</a:t>
            </a:r>
            <a:r>
              <a:rPr lang="zh-CN" altLang="en-US" sz="2800" dirty="0">
                <a:latin typeface="Times New Roman" pitchFamily="18" charset="0"/>
              </a:rPr>
              <a:t>）</a:t>
            </a:r>
            <a:r>
              <a:rPr lang="en-US" altLang="zh-CN" sz="2800" dirty="0" err="1">
                <a:latin typeface="Times New Roman" pitchFamily="18" charset="0"/>
              </a:rPr>
              <a:t>sll</a:t>
            </a:r>
            <a:r>
              <a:rPr lang="en-US" altLang="zh-CN" sz="2800" dirty="0">
                <a:latin typeface="Times New Roman" pitchFamily="18" charset="0"/>
              </a:rPr>
              <a:t> r13, r12, 25 ; </a:t>
            </a:r>
          </a:p>
          <a:p>
            <a:pPr marL="0" indent="0">
              <a:buNone/>
            </a:pPr>
            <a:r>
              <a:rPr lang="zh-CN" altLang="en-US" sz="2800" dirty="0">
                <a:latin typeface="Times New Roman" pitchFamily="18" charset="0"/>
              </a:rPr>
              <a:t>（</a:t>
            </a:r>
            <a:r>
              <a:rPr lang="en-US" altLang="zh-CN" sz="2800" dirty="0">
                <a:latin typeface="Times New Roman" pitchFamily="18" charset="0"/>
              </a:rPr>
              <a:t>2</a:t>
            </a:r>
            <a:r>
              <a:rPr lang="zh-CN" altLang="en-US" sz="2800" dirty="0">
                <a:latin typeface="Times New Roman" pitchFamily="18" charset="0"/>
              </a:rPr>
              <a:t>）</a:t>
            </a:r>
            <a:r>
              <a:rPr lang="it-IT" altLang="zh-CN" sz="2800" dirty="0">
                <a:latin typeface="Times New Roman" pitchFamily="18" charset="0"/>
              </a:rPr>
              <a:t>addi r3, r1, -1 ; </a:t>
            </a:r>
          </a:p>
          <a:p>
            <a:pPr marL="0" indent="0">
              <a:buNone/>
            </a:pPr>
            <a:r>
              <a:rPr lang="zh-CN" altLang="en-US" sz="2800" dirty="0">
                <a:latin typeface="Times New Roman" pitchFamily="18" charset="0"/>
              </a:rPr>
              <a:t>（</a:t>
            </a:r>
            <a:r>
              <a:rPr lang="en-US" altLang="zh-CN" sz="2800" dirty="0">
                <a:latin typeface="Times New Roman" pitchFamily="18" charset="0"/>
              </a:rPr>
              <a:t>3</a:t>
            </a:r>
            <a:r>
              <a:rPr lang="zh-CN" altLang="en-US" sz="2800" dirty="0">
                <a:latin typeface="Times New Roman" pitchFamily="18" charset="0"/>
              </a:rPr>
              <a:t>）</a:t>
            </a:r>
            <a:r>
              <a:rPr lang="fr-FR" altLang="zh-CN" sz="2800" dirty="0">
                <a:latin typeface="Times New Roman" pitchFamily="18" charset="0"/>
              </a:rPr>
              <a:t> lui r29, 0xffff ;</a:t>
            </a:r>
            <a:endParaRPr lang="zh-CN" altLang="en-US" sz="2800" dirty="0">
              <a:latin typeface="Times New Roman" pitchFamily="18" charset="0"/>
            </a:endParaRPr>
          </a:p>
          <a:p>
            <a:pPr marL="0" indent="0">
              <a:buNone/>
            </a:pPr>
            <a:endParaRPr lang="zh-CN" altLang="en-US" sz="2800" dirty="0">
              <a:latin typeface="Times New Roman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352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chemeClr val="tx1"/>
                </a:solidFill>
                <a:latin typeface="+mj-ea"/>
              </a:rPr>
              <a:t>计算题</a:t>
            </a:r>
            <a:r>
              <a:rPr lang="zh-CN" altLang="zh-CN" b="1" dirty="0">
                <a:solidFill>
                  <a:schemeClr val="tx1"/>
                </a:solidFill>
                <a:latin typeface="+mj-ea"/>
              </a:rPr>
              <a:t>、应用题</a:t>
            </a:r>
            <a:endParaRPr lang="zh-CN" altLang="en-US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228600" y="914400"/>
            <a:ext cx="8382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zh-CN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机器字长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32</a:t>
            </a:r>
            <a:r>
              <a:rPr kumimoji="0" lang="zh-CN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位，主存容量为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1MB</a:t>
            </a:r>
            <a:r>
              <a:rPr kumimoji="0" lang="zh-CN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zh-CN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个通用寄存器，共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32</a:t>
            </a:r>
            <a:r>
              <a:rPr kumimoji="0" lang="zh-CN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条指令，请设计双地址指令格式，要求有立即数、直接、寄存器、寄存器间接、变址、相对六种寻址方式。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zh-CN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内容占位符 2"/>
          <p:cNvSpPr>
            <a:spLocks noGrp="1"/>
          </p:cNvSpPr>
          <p:nvPr>
            <p:ph sz="quarter" idx="1"/>
          </p:nvPr>
        </p:nvSpPr>
        <p:spPr>
          <a:xfrm>
            <a:off x="304800" y="381000"/>
            <a:ext cx="8686800" cy="5638800"/>
          </a:xfrm>
        </p:spPr>
        <p:txBody>
          <a:bodyPr/>
          <a:lstStyle/>
          <a:p>
            <a:pPr eaLnBrk="1" hangingPunct="1"/>
            <a:r>
              <a:rPr lang="zh-CN" altLang="zh-CN" dirty="0"/>
              <a:t>什么是存储器的带宽？若存储器的数据总线宽度为</a:t>
            </a:r>
            <a:r>
              <a:rPr lang="en-US" altLang="zh-CN" dirty="0"/>
              <a:t>32</a:t>
            </a:r>
            <a:r>
              <a:rPr lang="zh-CN" altLang="zh-CN" dirty="0"/>
              <a:t>位，存取周期为</a:t>
            </a:r>
            <a:r>
              <a:rPr lang="en-US" altLang="zh-CN" dirty="0"/>
              <a:t>200ns</a:t>
            </a:r>
            <a:r>
              <a:rPr lang="zh-CN" altLang="zh-CN" dirty="0"/>
              <a:t>，则存储器的带宽是多少？</a:t>
            </a:r>
            <a:endParaRPr lang="en-US" altLang="zh-CN" dirty="0"/>
          </a:p>
          <a:p>
            <a:pPr eaLnBrk="1" hangingPunct="1"/>
            <a:r>
              <a:rPr lang="zh-CN" altLang="zh-CN" dirty="0"/>
              <a:t>一个容量为</a:t>
            </a:r>
            <a:r>
              <a:rPr lang="en-US" altLang="zh-CN" dirty="0"/>
              <a:t>16K×32</a:t>
            </a:r>
            <a:r>
              <a:rPr lang="zh-CN" altLang="zh-CN" dirty="0"/>
              <a:t>位的存储器，其地址线和数据线的总和是多少？当选用下列不同规格的存储芯片时，各需要多少片？</a:t>
            </a:r>
            <a:r>
              <a:rPr lang="en-US" altLang="zh-CN" dirty="0"/>
              <a:t> 1K×4</a:t>
            </a:r>
            <a:r>
              <a:rPr lang="zh-CN" altLang="zh-CN" dirty="0"/>
              <a:t>位，</a:t>
            </a:r>
            <a:r>
              <a:rPr lang="en-US" altLang="zh-CN" dirty="0"/>
              <a:t>2K×8</a:t>
            </a:r>
            <a:r>
              <a:rPr lang="zh-CN" altLang="zh-CN" dirty="0"/>
              <a:t>位，</a:t>
            </a:r>
            <a:r>
              <a:rPr lang="en-US" altLang="zh-CN" dirty="0"/>
              <a:t>4K×4</a:t>
            </a:r>
            <a:r>
              <a:rPr lang="zh-CN" altLang="zh-CN" dirty="0"/>
              <a:t>位，</a:t>
            </a:r>
            <a:r>
              <a:rPr lang="en-US" altLang="zh-CN" dirty="0"/>
              <a:t>16K×1</a:t>
            </a:r>
            <a:r>
              <a:rPr lang="zh-CN" altLang="zh-CN" dirty="0"/>
              <a:t>位，</a:t>
            </a:r>
            <a:r>
              <a:rPr lang="en-US" altLang="zh-CN" dirty="0"/>
              <a:t>4K×8</a:t>
            </a:r>
            <a:r>
              <a:rPr lang="zh-CN" altLang="zh-CN" dirty="0"/>
              <a:t>位，</a:t>
            </a:r>
            <a:r>
              <a:rPr lang="en-US" altLang="zh-CN" dirty="0"/>
              <a:t>8K×8</a:t>
            </a:r>
            <a:r>
              <a:rPr lang="zh-CN" altLang="zh-CN" dirty="0"/>
              <a:t>位</a:t>
            </a:r>
            <a:endParaRPr lang="en-US" altLang="zh-CN" dirty="0"/>
          </a:p>
          <a:p>
            <a:pPr eaLnBrk="1" hangingPunct="1"/>
            <a:r>
              <a:rPr lang="zh-CN" altLang="en-US" dirty="0"/>
              <a:t>设某机有五个中断源</a:t>
            </a:r>
            <a:r>
              <a:rPr lang="en-US" altLang="zh-CN" dirty="0"/>
              <a:t>L0</a:t>
            </a:r>
            <a:r>
              <a:rPr lang="zh-CN" altLang="en-US" dirty="0"/>
              <a:t>、</a:t>
            </a:r>
            <a:r>
              <a:rPr lang="en-US" altLang="zh-CN" dirty="0"/>
              <a:t>L1</a:t>
            </a:r>
            <a:r>
              <a:rPr lang="zh-CN" altLang="en-US" dirty="0"/>
              <a:t>、</a:t>
            </a:r>
            <a:r>
              <a:rPr lang="en-US" altLang="zh-CN" dirty="0"/>
              <a:t>L2</a:t>
            </a:r>
            <a:r>
              <a:rPr lang="zh-CN" altLang="en-US" dirty="0"/>
              <a:t>、 </a:t>
            </a:r>
            <a:r>
              <a:rPr lang="en-US" altLang="zh-CN" dirty="0"/>
              <a:t>L3</a:t>
            </a:r>
            <a:r>
              <a:rPr lang="zh-CN" altLang="en-US" dirty="0"/>
              <a:t>、</a:t>
            </a:r>
            <a:r>
              <a:rPr lang="en-US" altLang="zh-CN" dirty="0"/>
              <a:t>L4</a:t>
            </a:r>
            <a:r>
              <a:rPr lang="zh-CN" altLang="en-US" dirty="0"/>
              <a:t>，按中断响应的优先次序由高向低排序为</a:t>
            </a:r>
            <a:r>
              <a:rPr lang="en-US" altLang="zh-CN" dirty="0"/>
              <a:t>L0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dirty="0"/>
              <a:t>L1 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dirty="0"/>
              <a:t>L2 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dirty="0"/>
              <a:t>L3 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dirty="0"/>
              <a:t>L4</a:t>
            </a:r>
            <a:r>
              <a:rPr lang="zh-CN" altLang="en-US" dirty="0"/>
              <a:t>，现要求中断处理次序改为</a:t>
            </a:r>
            <a:r>
              <a:rPr lang="en-US" altLang="zh-CN" dirty="0"/>
              <a:t>L1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dirty="0"/>
              <a:t>L4 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dirty="0"/>
              <a:t>L2 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dirty="0"/>
              <a:t>L0 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dirty="0"/>
              <a:t>L3</a:t>
            </a:r>
            <a:r>
              <a:rPr lang="zh-CN" altLang="en-US" dirty="0"/>
              <a:t>，根据下面的格式，写出各中断源的屏蔽字。</a:t>
            </a:r>
            <a:endParaRPr lang="zh-CN" altLang="zh-CN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内有</a:t>
            </a:r>
            <a:r>
              <a:rPr lang="en-US" altLang="zh-CN" dirty="0"/>
              <a:t>32</a:t>
            </a:r>
            <a:r>
              <a:rPr lang="zh-CN" altLang="en-US" dirty="0"/>
              <a:t>个</a:t>
            </a:r>
            <a:r>
              <a:rPr lang="en-US" altLang="zh-CN" dirty="0"/>
              <a:t>32</a:t>
            </a:r>
            <a:r>
              <a:rPr lang="zh-CN" altLang="en-US" dirty="0"/>
              <a:t>位的通用寄存器，设计一种能容纳</a:t>
            </a:r>
            <a:r>
              <a:rPr lang="en-US" altLang="zh-CN" dirty="0"/>
              <a:t>64</a:t>
            </a:r>
            <a:r>
              <a:rPr lang="zh-CN" altLang="en-US" dirty="0"/>
              <a:t>种操作的指令系统。假设指令字长等于机器字长，试回答以下问题。</a:t>
            </a:r>
            <a:br>
              <a:rPr lang="zh-CN" altLang="en-US" dirty="0"/>
            </a:br>
            <a:r>
              <a:rPr lang="zh-CN" altLang="en-US" dirty="0"/>
              <a:t>        （</a:t>
            </a:r>
            <a:r>
              <a:rPr lang="en-US" altLang="zh-CN" dirty="0"/>
              <a:t>1</a:t>
            </a:r>
            <a:r>
              <a:rPr lang="zh-CN" altLang="en-US" dirty="0"/>
              <a:t>）如果主存可直接或间接寻址，采用“寄存器</a:t>
            </a:r>
            <a:r>
              <a:rPr lang="en-US" altLang="zh-CN" dirty="0"/>
              <a:t>—</a:t>
            </a:r>
            <a:r>
              <a:rPr lang="zh-CN" altLang="en-US" dirty="0"/>
              <a:t>存储器”型指令，能直接寻址的最大存储空间是多少？画出指令格式并说明各字段的含义。</a:t>
            </a:r>
            <a:br>
              <a:rPr lang="zh-CN" altLang="en-US" dirty="0"/>
            </a:br>
            <a:r>
              <a:rPr lang="zh-CN" altLang="en-US" dirty="0"/>
              <a:t>        （</a:t>
            </a:r>
            <a:r>
              <a:rPr lang="en-US" altLang="zh-CN" dirty="0"/>
              <a:t>2</a:t>
            </a:r>
            <a:r>
              <a:rPr lang="zh-CN" altLang="en-US" dirty="0"/>
              <a:t>）在满足（</a:t>
            </a:r>
            <a:r>
              <a:rPr lang="en-US" altLang="zh-CN" dirty="0"/>
              <a:t>1</a:t>
            </a:r>
            <a:r>
              <a:rPr lang="zh-CN" altLang="en-US" dirty="0"/>
              <a:t>）的前提下，如果采用通用寄存器作基址寄存器，则上述“寄存器</a:t>
            </a:r>
            <a:r>
              <a:rPr lang="en-US" altLang="zh-CN" dirty="0"/>
              <a:t>—</a:t>
            </a:r>
            <a:r>
              <a:rPr lang="zh-CN" altLang="en-US" dirty="0"/>
              <a:t>存储器”型指令的指令格式有何特点？画出指令格式并指出这类指令可访问多大的存储空间？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内容占位符 2"/>
          <p:cNvSpPr>
            <a:spLocks noGrp="1"/>
          </p:cNvSpPr>
          <p:nvPr>
            <p:ph sz="quarter" idx="1"/>
          </p:nvPr>
        </p:nvSpPr>
        <p:spPr>
          <a:xfrm>
            <a:off x="194795" y="571500"/>
            <a:ext cx="8382000" cy="57150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zh-CN" altLang="zh-CN" dirty="0"/>
              <a:t>某微机指令格式如下所示：</a:t>
            </a:r>
            <a:endParaRPr lang="en-US" altLang="zh-CN" dirty="0"/>
          </a:p>
          <a:p>
            <a:pPr eaLnBrk="1" hangingPunct="1">
              <a:buFont typeface="Wingdings 2" pitchFamily="18" charset="2"/>
              <a:buNone/>
            </a:pPr>
            <a:endParaRPr lang="en-US" altLang="zh-CN" dirty="0"/>
          </a:p>
          <a:p>
            <a:pPr eaLnBrk="1" hangingPunct="1">
              <a:buFont typeface="Wingdings 2" pitchFamily="18" charset="2"/>
              <a:buNone/>
            </a:pPr>
            <a:endParaRPr lang="en-US" altLang="zh-CN" dirty="0"/>
          </a:p>
          <a:p>
            <a:pPr eaLnBrk="1" hangingPunct="1">
              <a:buFont typeface="Wingdings 2" pitchFamily="18" charset="2"/>
              <a:buNone/>
            </a:pPr>
            <a:endParaRPr lang="en-US" altLang="zh-CN" dirty="0"/>
          </a:p>
          <a:p>
            <a:pPr eaLnBrk="1" hangingPunct="1">
              <a:buFont typeface="Wingdings 2" pitchFamily="18" charset="2"/>
              <a:buNone/>
            </a:pPr>
            <a:r>
              <a:rPr lang="zh-CN" altLang="zh-CN" dirty="0"/>
              <a:t>格式中</a:t>
            </a:r>
            <a:r>
              <a:rPr lang="en-US" altLang="zh-CN" dirty="0"/>
              <a:t> D </a:t>
            </a:r>
            <a:r>
              <a:rPr lang="zh-CN" altLang="zh-CN" dirty="0"/>
              <a:t>为位移量，</a:t>
            </a:r>
            <a:r>
              <a:rPr lang="en-US" altLang="zh-CN" dirty="0"/>
              <a:t>X</a:t>
            </a:r>
            <a:r>
              <a:rPr lang="zh-CN" altLang="zh-CN" dirty="0"/>
              <a:t>为寻址方式特征值：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     X=00 ,  </a:t>
            </a:r>
            <a:r>
              <a:rPr lang="zh-CN" altLang="zh-CN" dirty="0"/>
              <a:t>直接寻址；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     X=01,   </a:t>
            </a:r>
            <a:r>
              <a:rPr lang="zh-CN" altLang="zh-CN" dirty="0"/>
              <a:t>用变址寄存器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zh-CN" altLang="zh-CN" dirty="0"/>
              <a:t>进行变址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     X=10,   </a:t>
            </a:r>
            <a:r>
              <a:rPr lang="zh-CN" altLang="zh-CN" dirty="0"/>
              <a:t>用变址寄存器</a:t>
            </a:r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r>
              <a:rPr lang="zh-CN" altLang="zh-CN" dirty="0"/>
              <a:t>进行变址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     X=11,   </a:t>
            </a:r>
            <a:r>
              <a:rPr lang="zh-CN" altLang="zh-CN" dirty="0"/>
              <a:t>相对寻址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  </a:t>
            </a:r>
            <a:r>
              <a:rPr lang="zh-CN" altLang="zh-CN" dirty="0"/>
              <a:t>设（</a:t>
            </a:r>
            <a:r>
              <a:rPr lang="en-US" altLang="zh-CN" dirty="0"/>
              <a:t>PC</a:t>
            </a:r>
            <a:r>
              <a:rPr lang="zh-CN" altLang="zh-CN" dirty="0"/>
              <a:t>）</a:t>
            </a:r>
            <a:r>
              <a:rPr lang="en-US" altLang="zh-CN" dirty="0"/>
              <a:t>=1234H</a:t>
            </a:r>
            <a:r>
              <a:rPr lang="zh-CN" altLang="zh-CN" dirty="0"/>
              <a:t>，（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=0037H,(R</a:t>
            </a:r>
            <a:r>
              <a:rPr lang="en-US" altLang="zh-CN" baseline="-25000" dirty="0"/>
              <a:t>2</a:t>
            </a:r>
            <a:r>
              <a:rPr lang="en-US" altLang="zh-CN" dirty="0"/>
              <a:t>)=1122H,(.H</a:t>
            </a:r>
            <a:r>
              <a:rPr lang="zh-CN" altLang="zh-CN" dirty="0"/>
              <a:t>代表十六进制数</a:t>
            </a:r>
            <a:r>
              <a:rPr lang="en-US" altLang="zh-CN" dirty="0"/>
              <a:t>)</a:t>
            </a:r>
            <a:r>
              <a:rPr lang="zh-CN" altLang="zh-CN" dirty="0"/>
              <a:t>，请确定如下指令的有效地址：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 </a:t>
            </a: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4420H   (2) 2244H   (3)1322H   (4)3521H   (5)6723H</a:t>
            </a:r>
            <a:endParaRPr lang="zh-CN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2253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533" name="Group 1"/>
          <p:cNvGrpSpPr>
            <a:grpSpLocks noChangeAspect="1"/>
          </p:cNvGrpSpPr>
          <p:nvPr/>
        </p:nvGrpSpPr>
        <p:grpSpPr bwMode="auto">
          <a:xfrm>
            <a:off x="1371600" y="1143000"/>
            <a:ext cx="6723063" cy="1295400"/>
            <a:chOff x="2355" y="3137"/>
            <a:chExt cx="4539" cy="951"/>
          </a:xfrm>
        </p:grpSpPr>
        <p:sp>
          <p:nvSpPr>
            <p:cNvPr id="22534" name="AutoShape 6"/>
            <p:cNvSpPr>
              <a:spLocks noChangeAspect="1" noChangeArrowheads="1" noTextEdit="1"/>
            </p:cNvSpPr>
            <p:nvPr/>
          </p:nvSpPr>
          <p:spPr bwMode="auto">
            <a:xfrm>
              <a:off x="2355" y="3137"/>
              <a:ext cx="4539" cy="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5" name="AutoShape 5"/>
            <p:cNvSpPr>
              <a:spLocks noChangeArrowheads="1"/>
            </p:cNvSpPr>
            <p:nvPr/>
          </p:nvSpPr>
          <p:spPr bwMode="auto">
            <a:xfrm>
              <a:off x="2981" y="3137"/>
              <a:ext cx="3913" cy="408"/>
            </a:xfrm>
            <a:prstGeom prst="flowChartProcess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15         10 9         8  7                                             0</a:t>
              </a:r>
              <a:endParaRPr lang="en-US" altLang="zh-CN" sz="2000" dirty="0"/>
            </a:p>
          </p:txBody>
        </p:sp>
        <p:sp>
          <p:nvSpPr>
            <p:cNvPr id="22536" name="Text Box 4"/>
            <p:cNvSpPr txBox="1">
              <a:spLocks noChangeArrowheads="1"/>
            </p:cNvSpPr>
            <p:nvPr/>
          </p:nvSpPr>
          <p:spPr bwMode="auto">
            <a:xfrm>
              <a:off x="3138" y="3409"/>
              <a:ext cx="626" cy="4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OP</a:t>
              </a:r>
              <a:endParaRPr lang="en-US" altLang="zh-CN" sz="2000"/>
            </a:p>
          </p:txBody>
        </p:sp>
        <p:sp>
          <p:nvSpPr>
            <p:cNvPr id="22537" name="Text Box 3"/>
            <p:cNvSpPr txBox="1">
              <a:spLocks noChangeArrowheads="1"/>
            </p:cNvSpPr>
            <p:nvPr/>
          </p:nvSpPr>
          <p:spPr bwMode="auto">
            <a:xfrm>
              <a:off x="3764" y="3409"/>
              <a:ext cx="626" cy="4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zh-CN" sz="2000"/>
            </a:p>
          </p:txBody>
        </p:sp>
        <p:sp>
          <p:nvSpPr>
            <p:cNvPr id="22538" name="Text Box 2"/>
            <p:cNvSpPr txBox="1">
              <a:spLocks noChangeArrowheads="1"/>
            </p:cNvSpPr>
            <p:nvPr/>
          </p:nvSpPr>
          <p:spPr bwMode="auto">
            <a:xfrm>
              <a:off x="4390" y="3409"/>
              <a:ext cx="2191" cy="4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US" altLang="zh-CN" sz="200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52400" y="304800"/>
            <a:ext cx="8991600" cy="5791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/>
              <a:t>如图表示使用快表（页表）的虚实地址转换条件，快表存放在相联存贮器中，其中容量为</a:t>
            </a:r>
            <a:r>
              <a:rPr lang="en-US" altLang="zh-CN" dirty="0"/>
              <a:t>8</a:t>
            </a:r>
            <a:r>
              <a:rPr lang="zh-CN" altLang="zh-CN" dirty="0"/>
              <a:t>个存贮单元。问：</a:t>
            </a:r>
          </a:p>
          <a:p>
            <a:pPr marL="457200" indent="-457200" eaLnBrk="1" hangingPunct="1">
              <a:buFont typeface="+mj-ea"/>
              <a:buAutoNum type="circleNumDbPlain"/>
              <a:defRPr/>
            </a:pPr>
            <a:r>
              <a:rPr lang="zh-CN" altLang="zh-CN" sz="2400" dirty="0"/>
              <a:t>当</a:t>
            </a:r>
            <a:r>
              <a:rPr lang="en-US" altLang="zh-CN" sz="2400" dirty="0"/>
              <a:t>CPU </a:t>
            </a:r>
            <a:r>
              <a:rPr lang="zh-CN" altLang="zh-CN" sz="2400" dirty="0"/>
              <a:t>按虚拟地址</a:t>
            </a:r>
            <a:r>
              <a:rPr lang="en-US" altLang="zh-CN" sz="2400" dirty="0"/>
              <a:t>1</a:t>
            </a:r>
            <a:r>
              <a:rPr lang="zh-CN" altLang="zh-CN" sz="2400" dirty="0"/>
              <a:t>去访问主存时，主存的实地址码是多少？</a:t>
            </a:r>
          </a:p>
          <a:p>
            <a:pPr marL="457200" indent="-457200" eaLnBrk="1" hangingPunct="1">
              <a:buFont typeface="+mj-ea"/>
              <a:buAutoNum type="circleNumDbPlain"/>
              <a:defRPr/>
            </a:pPr>
            <a:r>
              <a:rPr lang="zh-CN" altLang="zh-CN" sz="2400" dirty="0"/>
              <a:t>当</a:t>
            </a:r>
            <a:r>
              <a:rPr lang="en-US" altLang="zh-CN" sz="2400" dirty="0"/>
              <a:t>CPU </a:t>
            </a:r>
            <a:r>
              <a:rPr lang="zh-CN" altLang="zh-CN" sz="2400" dirty="0"/>
              <a:t>按虚拟地址</a:t>
            </a:r>
            <a:r>
              <a:rPr lang="en-US" altLang="zh-CN" sz="2400" dirty="0"/>
              <a:t>2</a:t>
            </a:r>
            <a:r>
              <a:rPr lang="zh-CN" altLang="zh-CN" sz="2400" dirty="0"/>
              <a:t>去访问主存时，主存的实地址码是多少？</a:t>
            </a:r>
          </a:p>
          <a:p>
            <a:pPr marL="457200" indent="-457200" eaLnBrk="1" hangingPunct="1">
              <a:buFont typeface="+mj-ea"/>
              <a:buAutoNum type="circleNumDbPlain"/>
              <a:defRPr/>
            </a:pPr>
            <a:r>
              <a:rPr lang="zh-CN" altLang="zh-CN" sz="2400" dirty="0"/>
              <a:t>当</a:t>
            </a:r>
            <a:r>
              <a:rPr lang="en-US" altLang="zh-CN" sz="2400" dirty="0"/>
              <a:t>CPU </a:t>
            </a:r>
            <a:r>
              <a:rPr lang="zh-CN" altLang="zh-CN" sz="2400" dirty="0"/>
              <a:t>按虚拟地址</a:t>
            </a:r>
            <a:r>
              <a:rPr lang="en-US" altLang="zh-CN" sz="2400" dirty="0"/>
              <a:t>3</a:t>
            </a:r>
            <a:r>
              <a:rPr lang="zh-CN" altLang="zh-CN" sz="2400" dirty="0"/>
              <a:t>去访问主存时，主存的实地址码是多少？</a:t>
            </a:r>
          </a:p>
          <a:p>
            <a:pPr eaLnBrk="1" hangingPunct="1">
              <a:defRPr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3400" y="2590800"/>
          <a:ext cx="8153399" cy="3429000"/>
        </p:xfrm>
        <a:graphic>
          <a:graphicData uri="http://schemas.openxmlformats.org/drawingml/2006/table">
            <a:tbl>
              <a:tblPr/>
              <a:tblGrid>
                <a:gridCol w="1066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5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2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2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2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5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   </a:t>
                      </a: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页号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该页在主存中的起始地址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虚拟地址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   </a:t>
                      </a: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页号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   </a:t>
                      </a: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页内地址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190">
                <a:tc rowSpan="6"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33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25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7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6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4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15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5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30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         42000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         38000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         96000 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         60000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         40000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         80000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         50000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         70000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     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     1   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     2 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     3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20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 15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2000" kern="100" dirty="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  0324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5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1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2000" kern="10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  7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 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  0128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5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1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 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 48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2000" kern="100"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  0516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某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MIPS</a:t>
            </a:r>
            <a:r>
              <a:rPr lang="zh-CN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架构的多周期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CPU</a:t>
            </a:r>
            <a:r>
              <a:rPr lang="zh-CN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执行一段程序，指令分布情况如下：</a:t>
            </a:r>
            <a:endParaRPr lang="zh-CN" altLang="en-US" sz="240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77628744"/>
              </p:ext>
            </p:extLst>
          </p:nvPr>
        </p:nvGraphicFramePr>
        <p:xfrm>
          <a:off x="990600" y="1676400"/>
          <a:ext cx="7010399" cy="2573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6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1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39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400" kern="0">
                          <a:solidFill>
                            <a:schemeClr val="tx1"/>
                          </a:solidFill>
                          <a:effectLst/>
                        </a:rPr>
                        <a:t>指令类型 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400" kern="0">
                          <a:solidFill>
                            <a:schemeClr val="tx1"/>
                          </a:solidFill>
                          <a:effectLst/>
                        </a:rPr>
                        <a:t>时钟周期数 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400" kern="0">
                          <a:solidFill>
                            <a:schemeClr val="tx1"/>
                          </a:solidFill>
                          <a:effectLst/>
                        </a:rPr>
                        <a:t>平均占比 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41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r>
                        <a:rPr lang="zh-CN" sz="2400" kern="0">
                          <a:solidFill>
                            <a:schemeClr val="tx1"/>
                          </a:solidFill>
                          <a:effectLst/>
                        </a:rPr>
                        <a:t>型指令 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solidFill>
                            <a:schemeClr val="tx1"/>
                          </a:solidFill>
                          <a:effectLst/>
                        </a:rPr>
                        <a:t>4T 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solidFill>
                            <a:schemeClr val="tx1"/>
                          </a:solidFill>
                          <a:effectLst/>
                        </a:rPr>
                        <a:t>45% 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41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solidFill>
                            <a:schemeClr val="tx1"/>
                          </a:solidFill>
                          <a:effectLst/>
                        </a:rPr>
                        <a:t>lw 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solidFill>
                            <a:schemeClr val="tx1"/>
                          </a:solidFill>
                          <a:effectLst/>
                        </a:rPr>
                        <a:t>5T 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solidFill>
                            <a:schemeClr val="tx1"/>
                          </a:solidFill>
                          <a:effectLst/>
                        </a:rPr>
                        <a:t>25% 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41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solidFill>
                            <a:schemeClr val="tx1"/>
                          </a:solidFill>
                          <a:effectLst/>
                        </a:rPr>
                        <a:t>sw 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solidFill>
                            <a:schemeClr val="tx1"/>
                          </a:solidFill>
                          <a:effectLst/>
                        </a:rPr>
                        <a:t>4T 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solidFill>
                            <a:schemeClr val="tx1"/>
                          </a:solidFill>
                          <a:effectLst/>
                        </a:rPr>
                        <a:t>15% 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41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400" kern="0">
                          <a:solidFill>
                            <a:schemeClr val="tx1"/>
                          </a:solidFill>
                          <a:effectLst/>
                        </a:rPr>
                        <a:t>分支指令 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solidFill>
                            <a:schemeClr val="tx1"/>
                          </a:solidFill>
                          <a:effectLst/>
                        </a:rPr>
                        <a:t>3T 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solidFill>
                            <a:schemeClr val="tx1"/>
                          </a:solidFill>
                          <a:effectLst/>
                        </a:rPr>
                        <a:t>10% 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41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r>
                        <a:rPr lang="zh-CN" sz="2400" kern="0">
                          <a:solidFill>
                            <a:schemeClr val="tx1"/>
                          </a:solidFill>
                          <a:effectLst/>
                        </a:rPr>
                        <a:t>型指令 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solidFill>
                            <a:schemeClr val="tx1"/>
                          </a:solidFill>
                          <a:effectLst/>
                        </a:rPr>
                        <a:t>2T 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solidFill>
                            <a:schemeClr val="tx1"/>
                          </a:solidFill>
                          <a:effectLst/>
                        </a:rPr>
                        <a:t>5% 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990600" y="4332514"/>
            <a:ext cx="754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/>
              <a:t>假设该程序由</a:t>
            </a:r>
            <a:r>
              <a:rPr lang="en-US" altLang="zh-CN" sz="2400" dirty="0"/>
              <a:t>100</a:t>
            </a:r>
            <a:r>
              <a:rPr lang="zh-CN" altLang="zh-CN" sz="2400" dirty="0"/>
              <a:t>个指令组成，</a:t>
            </a:r>
            <a:r>
              <a:rPr lang="en-US" altLang="zh-CN" sz="2400" dirty="0"/>
              <a:t>CPU</a:t>
            </a:r>
            <a:r>
              <a:rPr lang="zh-CN" altLang="zh-CN" sz="2400" dirty="0"/>
              <a:t>执行完该程序可实现</a:t>
            </a:r>
            <a:r>
              <a:rPr lang="en-US" altLang="zh-CN" sz="2400" dirty="0"/>
              <a:t>2KB</a:t>
            </a:r>
            <a:r>
              <a:rPr lang="zh-CN" altLang="zh-CN" sz="2400" dirty="0"/>
              <a:t>数据的输出，若</a:t>
            </a:r>
            <a:r>
              <a:rPr lang="en-US" altLang="zh-CN" sz="2400" dirty="0"/>
              <a:t>CPU</a:t>
            </a:r>
            <a:r>
              <a:rPr lang="zh-CN" altLang="zh-CN" sz="2400" dirty="0"/>
              <a:t>的时钟周期</a:t>
            </a:r>
            <a:r>
              <a:rPr lang="en-US" altLang="zh-CN" sz="2400" dirty="0"/>
              <a:t>T=100ps</a:t>
            </a:r>
            <a:r>
              <a:rPr lang="zh-CN" altLang="zh-CN" sz="2400" dirty="0"/>
              <a:t>，求处理器的：</a:t>
            </a:r>
          </a:p>
          <a:p>
            <a:r>
              <a:rPr lang="en-US" altLang="zh-CN" sz="2400" dirty="0"/>
              <a:t>(1)</a:t>
            </a:r>
            <a:r>
              <a:rPr lang="zh-CN" altLang="zh-CN" sz="2400" dirty="0"/>
              <a:t>平均</a:t>
            </a:r>
            <a:r>
              <a:rPr lang="en-US" altLang="zh-CN" sz="2400" dirty="0"/>
              <a:t>CPI</a:t>
            </a:r>
          </a:p>
          <a:p>
            <a:r>
              <a:rPr lang="zh-CN" altLang="zh-CN" sz="2400" dirty="0"/>
              <a:t> </a:t>
            </a:r>
            <a:r>
              <a:rPr lang="en-US" altLang="zh-CN" sz="2400" dirty="0"/>
              <a:t>(2)</a:t>
            </a:r>
            <a:r>
              <a:rPr lang="zh-CN" altLang="zh-CN" sz="2400" dirty="0"/>
              <a:t>平均</a:t>
            </a:r>
            <a:r>
              <a:rPr lang="en-US" altLang="zh-CN" sz="2400" dirty="0"/>
              <a:t>IPS</a:t>
            </a:r>
            <a:r>
              <a:rPr lang="zh-CN" altLang="zh-CN" sz="2400" dirty="0"/>
              <a:t> </a:t>
            </a:r>
            <a:endParaRPr lang="en-US" altLang="zh-CN" sz="2400" dirty="0"/>
          </a:p>
          <a:p>
            <a:r>
              <a:rPr lang="en-US" altLang="zh-CN" sz="2400" dirty="0"/>
              <a:t>(3)</a:t>
            </a:r>
            <a:r>
              <a:rPr lang="zh-CN" altLang="zh-CN" sz="2400" dirty="0"/>
              <a:t>数据输出通路的基本带宽。</a:t>
            </a:r>
          </a:p>
        </p:txBody>
      </p:sp>
    </p:spTree>
    <p:extLst>
      <p:ext uri="{BB962C8B-B14F-4D97-AF65-F5344CB8AC3E}">
        <p14:creationId xmlns:p14="http://schemas.microsoft.com/office/powerpoint/2010/main" val="132753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zh-CN" sz="3600" b="1" dirty="0"/>
              <a:t>考试方式：闭卷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3600" b="1" dirty="0"/>
              <a:t> </a:t>
            </a:r>
            <a:r>
              <a:rPr lang="zh-CN" altLang="zh-CN" sz="3600" b="1" dirty="0"/>
              <a:t>时间：</a:t>
            </a:r>
            <a:r>
              <a:rPr lang="en-US" altLang="zh-CN" sz="3600" b="1" dirty="0"/>
              <a:t>120</a:t>
            </a:r>
            <a:r>
              <a:rPr lang="zh-CN" altLang="zh-CN" sz="3600" b="1" dirty="0"/>
              <a:t>分钟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zh-CN" sz="3600" b="1" dirty="0"/>
              <a:t>成绩评价：</a:t>
            </a:r>
            <a:endParaRPr lang="en-US" altLang="zh-CN" sz="3600" b="1" dirty="0"/>
          </a:p>
          <a:p>
            <a:pPr marL="274320" indent="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zh-CN" sz="3200" b="1" dirty="0"/>
              <a:t>期末考试成绩（</a:t>
            </a:r>
            <a:r>
              <a:rPr lang="en-US" altLang="zh-CN" sz="3200" b="1" dirty="0"/>
              <a:t>60%</a:t>
            </a:r>
            <a:r>
              <a:rPr lang="zh-CN" altLang="zh-CN" sz="3200" b="1" dirty="0"/>
              <a:t>）</a:t>
            </a:r>
            <a:endParaRPr lang="en-US" altLang="zh-CN" sz="3200" b="1" dirty="0"/>
          </a:p>
          <a:p>
            <a:pPr marL="274320" indent="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zh-CN" sz="3200" b="1" dirty="0"/>
              <a:t>平时作业和课堂</a:t>
            </a:r>
            <a:r>
              <a:rPr lang="zh-CN" altLang="en-US" sz="3200" b="1" dirty="0"/>
              <a:t>表现</a:t>
            </a:r>
            <a:r>
              <a:rPr lang="zh-CN" altLang="zh-CN" sz="3200" b="1" dirty="0"/>
              <a:t>（</a:t>
            </a:r>
            <a:r>
              <a:rPr lang="en-US" altLang="zh-CN" sz="3200" b="1" dirty="0"/>
              <a:t>20%</a:t>
            </a:r>
            <a:r>
              <a:rPr lang="zh-CN" altLang="zh-CN" sz="3200" b="1" dirty="0"/>
              <a:t>）</a:t>
            </a:r>
            <a:endParaRPr lang="en-US" altLang="zh-CN" sz="3200" b="1" dirty="0"/>
          </a:p>
          <a:p>
            <a:pPr marL="274320" indent="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3200" b="1" dirty="0"/>
              <a:t>实验与报告（</a:t>
            </a:r>
            <a:r>
              <a:rPr lang="en-US" altLang="zh-CN" sz="3200" b="1" dirty="0"/>
              <a:t>20 % </a:t>
            </a:r>
            <a:r>
              <a:rPr lang="zh-CN" altLang="en-US" sz="3200" b="1" dirty="0"/>
              <a:t>）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609600"/>
          </a:xfrm>
        </p:spPr>
        <p:txBody>
          <a:bodyPr/>
          <a:lstStyle/>
          <a:p>
            <a:r>
              <a:rPr lang="zh-CN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某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32</a:t>
            </a:r>
            <a:r>
              <a:rPr lang="zh-CN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位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MIPS</a:t>
            </a:r>
            <a:r>
              <a:rPr lang="zh-CN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型计算机，其存储器按字编址，存储片段如下：</a:t>
            </a:r>
            <a:endParaRPr lang="zh-CN" altLang="en-US" sz="240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93907364"/>
              </p:ext>
            </p:extLst>
          </p:nvPr>
        </p:nvGraphicFramePr>
        <p:xfrm>
          <a:off x="457200" y="762000"/>
          <a:ext cx="8153400" cy="304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8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4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6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7308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chemeClr val="tx1"/>
                          </a:solidFill>
                          <a:effectLst/>
                        </a:rPr>
                        <a:t>存储器地址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ts val="1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chemeClr val="tx1"/>
                          </a:solidFill>
                          <a:effectLst/>
                        </a:rPr>
                        <a:t>（十六进值）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chemeClr val="tx1"/>
                          </a:solidFill>
                          <a:effectLst/>
                        </a:rPr>
                        <a:t>存储内容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ts val="1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chemeClr val="tx1"/>
                          </a:solidFill>
                          <a:effectLst/>
                        </a:rPr>
                        <a:t>（形式化表示）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ts val="1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0">
                          <a:solidFill>
                            <a:schemeClr val="tx1"/>
                          </a:solidFill>
                          <a:effectLst/>
                        </a:rPr>
                        <a:t>寄存器地址（二进值）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0">
                          <a:solidFill>
                            <a:schemeClr val="tx1"/>
                          </a:solidFill>
                          <a:effectLst/>
                        </a:rPr>
                        <a:t>寄存器内容（十进制）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81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00000000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add rd, rs, rt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01000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81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00000004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lw rt, offset(rs)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01001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81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00000008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 err="1">
                          <a:solidFill>
                            <a:schemeClr val="tx1"/>
                          </a:solidFill>
                          <a:effectLst/>
                        </a:rPr>
                        <a:t>beq</a:t>
                      </a: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kern="0" dirty="0" err="1">
                          <a:solidFill>
                            <a:schemeClr val="tx1"/>
                          </a:solidFill>
                          <a:effectLst/>
                        </a:rPr>
                        <a:t>rs</a:t>
                      </a: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, rt, label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01010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81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0000000C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00000008H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01011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81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00000010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0000000AH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01100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81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00000014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0000000BH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01101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3886200"/>
            <a:ext cx="8153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zh-CN" sz="2400" dirty="0"/>
              <a:t>若指令的各段代码对应的十进制数为：</a:t>
            </a:r>
          </a:p>
          <a:p>
            <a:pPr eaLnBrk="0" hangingPunct="0"/>
            <a:r>
              <a:rPr lang="en-US" altLang="zh-CN" sz="2400" dirty="0"/>
              <a:t>$</a:t>
            </a:r>
            <a:r>
              <a:rPr lang="en-US" altLang="zh-CN" sz="2400" dirty="0" err="1"/>
              <a:t>rs</a:t>
            </a:r>
            <a:r>
              <a:rPr lang="en-US" altLang="zh-CN" sz="2400" dirty="0"/>
              <a:t>=8, $</a:t>
            </a:r>
            <a:r>
              <a:rPr lang="en-US" altLang="zh-CN" sz="2400" dirty="0" err="1"/>
              <a:t>rt</a:t>
            </a:r>
            <a:r>
              <a:rPr lang="en-US" altLang="zh-CN" sz="2400" dirty="0"/>
              <a:t>=9, $</a:t>
            </a:r>
            <a:r>
              <a:rPr lang="en-US" altLang="zh-CN" sz="2400" dirty="0" err="1"/>
              <a:t>rd</a:t>
            </a:r>
            <a:r>
              <a:rPr lang="en-US" altLang="zh-CN" sz="2400" dirty="0"/>
              <a:t>=10, offset=6, label=4</a:t>
            </a:r>
            <a:endParaRPr lang="zh-CN" altLang="zh-CN" sz="2400" dirty="0"/>
          </a:p>
          <a:p>
            <a:pPr eaLnBrk="0" hangingPunct="0"/>
            <a:r>
              <a:rPr lang="zh-CN" altLang="zh-CN" sz="2400" dirty="0"/>
              <a:t>请分析下列</a:t>
            </a:r>
            <a:r>
              <a:rPr lang="en-US" altLang="zh-CN" sz="2400" dirty="0"/>
              <a:t>3</a:t>
            </a:r>
            <a:r>
              <a:rPr lang="zh-CN" altLang="zh-CN" sz="2400" dirty="0"/>
              <a:t>种条件下，相关寄存器的值：</a:t>
            </a:r>
          </a:p>
          <a:p>
            <a:pPr eaLnBrk="0" hangingPunct="0"/>
            <a:r>
              <a:rPr lang="en-US" altLang="zh-CN" sz="2400" dirty="0"/>
              <a:t>(1)add</a:t>
            </a:r>
            <a:r>
              <a:rPr lang="zh-CN" altLang="zh-CN" sz="2400" dirty="0"/>
              <a:t>指令执行后，</a:t>
            </a:r>
            <a:r>
              <a:rPr lang="en-US" altLang="zh-CN" sz="2400" dirty="0"/>
              <a:t>PC</a:t>
            </a:r>
            <a:r>
              <a:rPr lang="zh-CN" altLang="zh-CN" sz="2400" dirty="0"/>
              <a:t>寄存器和</a:t>
            </a:r>
            <a:r>
              <a:rPr lang="en-US" altLang="zh-CN" sz="2400" dirty="0" err="1"/>
              <a:t>rd</a:t>
            </a:r>
            <a:r>
              <a:rPr lang="zh-CN" altLang="zh-CN" sz="2400" dirty="0"/>
              <a:t>寄存器中的内容分别是什么？</a:t>
            </a:r>
            <a:endParaRPr lang="en-US" altLang="zh-CN" sz="2400" dirty="0"/>
          </a:p>
          <a:p>
            <a:pPr eaLnBrk="0" hangingPunct="0"/>
            <a:r>
              <a:rPr lang="zh-CN" altLang="zh-CN" sz="2400" dirty="0"/>
              <a:t> </a:t>
            </a:r>
            <a:r>
              <a:rPr lang="en-US" altLang="zh-CN" sz="2400" dirty="0"/>
              <a:t>(2)</a:t>
            </a:r>
            <a:r>
              <a:rPr lang="en-US" altLang="zh-CN" sz="2400" dirty="0" err="1"/>
              <a:t>lw</a:t>
            </a:r>
            <a:r>
              <a:rPr lang="zh-CN" altLang="zh-CN" sz="2400" dirty="0"/>
              <a:t>指令执行后，</a:t>
            </a:r>
            <a:r>
              <a:rPr lang="en-US" altLang="zh-CN" sz="2400" dirty="0"/>
              <a:t>PC</a:t>
            </a:r>
            <a:r>
              <a:rPr lang="zh-CN" altLang="zh-CN" sz="2400" dirty="0"/>
              <a:t>寄存器和</a:t>
            </a:r>
            <a:r>
              <a:rPr lang="en-US" altLang="zh-CN" sz="2400" dirty="0" err="1"/>
              <a:t>rt</a:t>
            </a:r>
            <a:r>
              <a:rPr lang="zh-CN" altLang="zh-CN" sz="2400" dirty="0"/>
              <a:t>寄存器中的内容是什么？ </a:t>
            </a:r>
            <a:r>
              <a:rPr lang="en-US" altLang="zh-CN" sz="2400" dirty="0"/>
              <a:t>(3)</a:t>
            </a:r>
            <a:r>
              <a:rPr lang="en-US" altLang="zh-CN" sz="2400" dirty="0" err="1"/>
              <a:t>beq</a:t>
            </a:r>
            <a:r>
              <a:rPr lang="zh-CN" altLang="zh-CN" sz="2400" dirty="0"/>
              <a:t>指令执行后，</a:t>
            </a:r>
            <a:r>
              <a:rPr lang="en-US" altLang="zh-CN" sz="2400" dirty="0"/>
              <a:t>PC</a:t>
            </a:r>
            <a:r>
              <a:rPr lang="zh-CN" altLang="zh-CN" sz="2400" dirty="0"/>
              <a:t>寄存器的内容是什么？</a:t>
            </a:r>
          </a:p>
        </p:txBody>
      </p:sp>
    </p:spTree>
    <p:extLst>
      <p:ext uri="{BB962C8B-B14F-4D97-AF65-F5344CB8AC3E}">
        <p14:creationId xmlns:p14="http://schemas.microsoft.com/office/powerpoint/2010/main" val="4224871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编程题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90600" y="533400"/>
            <a:ext cx="77724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5"/>
          <p:cNvSpPr txBox="1">
            <a:spLocks noGrp="1" noChangeArrowheads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2800" dirty="0" err="1"/>
              <a:t>regfile.v</a:t>
            </a:r>
            <a:r>
              <a:rPr lang="zh-CN" altLang="en-US" sz="2800" b="0" kern="0" dirty="0">
                <a:latin typeface="Times New Roman" pitchFamily="18" charset="0"/>
                <a:ea typeface="+mj-ea"/>
                <a:cs typeface="+mj-cs"/>
              </a:rPr>
              <a:t>寄存器堆</a:t>
            </a:r>
            <a:r>
              <a:rPr lang="zh-CN" altLang="en-US" sz="2800" dirty="0">
                <a:latin typeface="Times New Roman"/>
              </a:rPr>
              <a:t>功能描述风格</a:t>
            </a:r>
            <a:r>
              <a:rPr lang="en-US" altLang="zh-CN" sz="2800" b="0" kern="0" dirty="0" err="1">
                <a:latin typeface="Times New Roman" pitchFamily="18" charset="0"/>
                <a:ea typeface="+mj-ea"/>
                <a:cs typeface="+mj-cs"/>
              </a:rPr>
              <a:t>Verilog</a:t>
            </a:r>
            <a:r>
              <a:rPr lang="en-US" altLang="zh-CN" sz="2800" b="0" kern="0" dirty="0">
                <a:latin typeface="Times New Roman" pitchFamily="18" charset="0"/>
                <a:ea typeface="+mj-ea"/>
                <a:cs typeface="+mj-cs"/>
              </a:rPr>
              <a:t> HDL</a:t>
            </a:r>
            <a:r>
              <a:rPr lang="zh-CN" altLang="en-US" sz="2800" b="0" kern="0" dirty="0">
                <a:latin typeface="Times New Roman" pitchFamily="18" charset="0"/>
                <a:ea typeface="+mj-ea"/>
                <a:cs typeface="+mj-cs"/>
              </a:rPr>
              <a:t>代码</a:t>
            </a:r>
            <a:endParaRPr lang="en-US" altLang="zh-CN" sz="2800" b="0" kern="0" dirty="0">
              <a:latin typeface="Times New Roman" pitchFamily="18" charset="0"/>
              <a:ea typeface="+mj-ea"/>
              <a:cs typeface="+mj-cs"/>
            </a:endParaRPr>
          </a:p>
          <a:p>
            <a:pPr>
              <a:defRPr/>
            </a:pPr>
            <a:r>
              <a:rPr lang="en-US" altLang="zh-CN" sz="2800" dirty="0" err="1">
                <a:solidFill>
                  <a:srgbClr val="000000"/>
                </a:solidFill>
                <a:latin typeface="Times New Roman"/>
              </a:rPr>
              <a:t>alu.v</a:t>
            </a:r>
            <a:r>
              <a:rPr lang="zh-CN" altLang="en-US" sz="2800" dirty="0">
                <a:solidFill>
                  <a:srgbClr val="000000"/>
                </a:solidFill>
                <a:latin typeface="Times New Roman"/>
              </a:rPr>
              <a:t>功能描述风格的</a:t>
            </a:r>
            <a:r>
              <a:rPr lang="en-US" altLang="zh-CN" sz="2800" dirty="0" err="1">
                <a:solidFill>
                  <a:srgbClr val="000000"/>
                </a:solidFill>
                <a:latin typeface="Times New Roman"/>
              </a:rPr>
              <a:t>Verilog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</a:rPr>
              <a:t> HDL</a:t>
            </a:r>
            <a:r>
              <a:rPr lang="zh-CN" altLang="en-US" sz="2800" dirty="0">
                <a:solidFill>
                  <a:srgbClr val="000000"/>
                </a:solidFill>
                <a:latin typeface="Times New Roman"/>
              </a:rPr>
              <a:t>代码</a:t>
            </a:r>
            <a:endParaRPr lang="en-US" altLang="zh-CN" sz="2800" dirty="0">
              <a:solidFill>
                <a:srgbClr val="000000"/>
              </a:solidFill>
              <a:latin typeface="Times New Roman"/>
            </a:endParaRPr>
          </a:p>
          <a:p>
            <a:pPr lvl="0">
              <a:defRPr/>
            </a:pPr>
            <a:r>
              <a:rPr lang="en-US" altLang="zh-CN" sz="2800" dirty="0" err="1">
                <a:solidFill>
                  <a:srgbClr val="000000"/>
                </a:solidFill>
                <a:latin typeface="Times New Roman"/>
              </a:rPr>
              <a:t>shift.v</a:t>
            </a:r>
            <a:r>
              <a:rPr lang="zh-CN" altLang="en-US" sz="2800" dirty="0">
                <a:solidFill>
                  <a:srgbClr val="000000"/>
                </a:solidFill>
                <a:latin typeface="Times New Roman"/>
              </a:rPr>
              <a:t>功能描述风格的</a:t>
            </a:r>
            <a:r>
              <a:rPr lang="en-US" altLang="zh-CN" sz="2800" dirty="0" err="1">
                <a:solidFill>
                  <a:srgbClr val="000000"/>
                </a:solidFill>
                <a:latin typeface="Times New Roman"/>
              </a:rPr>
              <a:t>Verilog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</a:rPr>
              <a:t> HDL</a:t>
            </a:r>
            <a:r>
              <a:rPr lang="zh-CN" altLang="en-US" sz="2800" dirty="0">
                <a:solidFill>
                  <a:srgbClr val="000000"/>
                </a:solidFill>
                <a:latin typeface="Times New Roman"/>
              </a:rPr>
              <a:t>代码</a:t>
            </a:r>
            <a:endParaRPr lang="zh-CN" altLang="en-US" sz="2800" dirty="0">
              <a:solidFill>
                <a:schemeClr val="tx2"/>
              </a:solidFill>
            </a:endParaRPr>
          </a:p>
          <a:p>
            <a:pPr>
              <a:defRPr/>
            </a:pPr>
            <a:endParaRPr lang="zh-CN" altLang="en-US" sz="2800" b="0" kern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/>
          <a:lstStyle/>
          <a:p>
            <a:pPr eaLnBrk="1" hangingPunct="1"/>
            <a:r>
              <a:rPr lang="zh-CN" altLang="en-US"/>
              <a:t>选择题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sz="quarter" idx="1"/>
          </p:nvPr>
        </p:nvSpPr>
        <p:spPr>
          <a:xfrm>
            <a:off x="381000" y="762000"/>
            <a:ext cx="8534400" cy="52578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1</a:t>
            </a:r>
            <a:r>
              <a:rPr lang="zh-CN" altLang="zh-CN" dirty="0"/>
              <a:t>． 某寄存器中的值有时是地址，因此只有计算机的</a:t>
            </a:r>
            <a:r>
              <a:rPr lang="en-US" altLang="zh-CN" dirty="0"/>
              <a:t>______</a:t>
            </a:r>
            <a:r>
              <a:rPr lang="zh-CN" altLang="zh-CN" dirty="0"/>
              <a:t>才能识别它。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A.</a:t>
            </a:r>
            <a:r>
              <a:rPr lang="zh-CN" altLang="zh-CN" dirty="0"/>
              <a:t>译码器</a:t>
            </a:r>
            <a:r>
              <a:rPr lang="en-US" altLang="zh-CN" dirty="0"/>
              <a:t>    B.</a:t>
            </a:r>
            <a:r>
              <a:rPr lang="zh-CN" altLang="zh-CN" dirty="0"/>
              <a:t>判别程序</a:t>
            </a:r>
            <a:r>
              <a:rPr lang="en-US" altLang="zh-CN" dirty="0"/>
              <a:t>     C.</a:t>
            </a:r>
            <a:r>
              <a:rPr lang="zh-CN" altLang="zh-CN" dirty="0"/>
              <a:t>指令</a:t>
            </a:r>
            <a:r>
              <a:rPr lang="en-US" altLang="zh-CN" dirty="0"/>
              <a:t>     D.</a:t>
            </a:r>
            <a:r>
              <a:rPr lang="zh-CN" altLang="zh-CN" dirty="0"/>
              <a:t>时序信号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2</a:t>
            </a:r>
            <a:r>
              <a:rPr lang="zh-CN" altLang="zh-CN" dirty="0"/>
              <a:t>． 若</a:t>
            </a:r>
            <a:r>
              <a:rPr lang="en-US" altLang="zh-CN" dirty="0"/>
              <a:t>[X]</a:t>
            </a:r>
            <a:r>
              <a:rPr lang="zh-CN" altLang="zh-CN" dirty="0"/>
              <a:t>补</a:t>
            </a:r>
            <a:r>
              <a:rPr lang="en-US" altLang="zh-CN" dirty="0"/>
              <a:t>=11010011</a:t>
            </a:r>
            <a:r>
              <a:rPr lang="zh-CN" altLang="zh-CN" dirty="0"/>
              <a:t>，则</a:t>
            </a:r>
            <a:r>
              <a:rPr lang="en-US" altLang="zh-CN" dirty="0"/>
              <a:t>X</a:t>
            </a:r>
            <a:r>
              <a:rPr lang="zh-CN" altLang="zh-CN" dirty="0"/>
              <a:t>的十进制数真值是</a:t>
            </a:r>
            <a:r>
              <a:rPr lang="en-US" altLang="zh-CN" dirty="0"/>
              <a:t>______</a:t>
            </a:r>
            <a:r>
              <a:rPr lang="zh-CN" altLang="zh-CN" dirty="0"/>
              <a:t>。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A.71    B.48     C.65     D.63</a:t>
            </a:r>
          </a:p>
          <a:p>
            <a:pPr>
              <a:buNone/>
            </a:pPr>
            <a:r>
              <a:rPr lang="en-US" altLang="zh-CN" dirty="0"/>
              <a:t>3.</a:t>
            </a:r>
            <a:r>
              <a:rPr lang="zh-CN" altLang="zh-CN" dirty="0"/>
              <a:t>对于补码表示数的算术移位，如下描述正确的是</a:t>
            </a:r>
            <a:r>
              <a:rPr lang="en-US" altLang="zh-CN" dirty="0"/>
              <a:t>______</a:t>
            </a:r>
            <a:r>
              <a:rPr lang="zh-CN" altLang="zh-CN" dirty="0"/>
              <a:t>。</a:t>
            </a:r>
          </a:p>
          <a:p>
            <a:pPr>
              <a:buNone/>
            </a:pPr>
            <a:r>
              <a:rPr lang="en-US" altLang="zh-CN" dirty="0"/>
              <a:t>  A</a:t>
            </a:r>
            <a:r>
              <a:rPr lang="zh-CN" altLang="zh-CN" dirty="0"/>
              <a:t>．符号位参于移位，右移时其左端空出的位补入</a:t>
            </a:r>
            <a:r>
              <a:rPr lang="en-US" altLang="zh-CN" dirty="0"/>
              <a:t>“0”   </a:t>
            </a:r>
            <a:endParaRPr lang="zh-CN" altLang="zh-CN" dirty="0"/>
          </a:p>
          <a:p>
            <a:pPr>
              <a:buNone/>
            </a:pPr>
            <a:r>
              <a:rPr lang="en-US" altLang="zh-CN" dirty="0"/>
              <a:t>B</a:t>
            </a:r>
            <a:r>
              <a:rPr lang="zh-CN" altLang="zh-CN" dirty="0"/>
              <a:t>．符号位不参于移位，右移时其左端空出的位补入</a:t>
            </a:r>
            <a:r>
              <a:rPr lang="en-US" altLang="zh-CN" dirty="0"/>
              <a:t>“0”</a:t>
            </a:r>
            <a:endParaRPr lang="zh-CN" altLang="zh-CN" dirty="0"/>
          </a:p>
          <a:p>
            <a:pPr>
              <a:buNone/>
            </a:pPr>
            <a:r>
              <a:rPr lang="en-US" altLang="zh-CN" dirty="0"/>
              <a:t>C</a:t>
            </a:r>
            <a:r>
              <a:rPr lang="zh-CN" altLang="zh-CN" dirty="0"/>
              <a:t>．符号位参于移位，右移时其左端空出的位补入</a:t>
            </a:r>
            <a:r>
              <a:rPr lang="en-US" altLang="zh-CN" dirty="0"/>
              <a:t>“</a:t>
            </a:r>
            <a:r>
              <a:rPr lang="zh-CN" altLang="zh-CN" dirty="0"/>
              <a:t>符号位</a:t>
            </a:r>
            <a:r>
              <a:rPr lang="en-US" altLang="zh-CN" dirty="0"/>
              <a:t>”  </a:t>
            </a:r>
            <a:endParaRPr lang="zh-CN" altLang="zh-CN" dirty="0"/>
          </a:p>
          <a:p>
            <a:pPr>
              <a:buNone/>
            </a:pPr>
            <a:r>
              <a:rPr lang="en-US" altLang="zh-CN" dirty="0"/>
              <a:t>D</a:t>
            </a:r>
            <a:r>
              <a:rPr lang="zh-CN" altLang="zh-CN" dirty="0"/>
              <a:t>．符号位不参于移位，右移时其左端空出的位补入</a:t>
            </a:r>
            <a:r>
              <a:rPr lang="en-US" altLang="zh-CN" dirty="0"/>
              <a:t>“</a:t>
            </a:r>
            <a:r>
              <a:rPr lang="zh-CN" altLang="zh-CN" dirty="0"/>
              <a:t>符号位</a:t>
            </a:r>
            <a:r>
              <a:rPr lang="en-US" altLang="zh-CN" dirty="0"/>
              <a:t>”</a:t>
            </a:r>
            <a:endParaRPr lang="zh-CN" altLang="zh-CN" dirty="0"/>
          </a:p>
          <a:p>
            <a:pPr eaLnBrk="1" hangingPunct="1">
              <a:buFont typeface="Wingdings 2" pitchFamily="18" charset="2"/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内容占位符 2"/>
          <p:cNvSpPr>
            <a:spLocks noGrp="1"/>
          </p:cNvSpPr>
          <p:nvPr>
            <p:ph sz="quarter" idx="1"/>
          </p:nvPr>
        </p:nvSpPr>
        <p:spPr>
          <a:xfrm>
            <a:off x="381000" y="381000"/>
            <a:ext cx="8610600" cy="57912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zh-CN" sz="2400" dirty="0"/>
              <a:t>4</a:t>
            </a:r>
            <a:r>
              <a:rPr lang="zh-CN" altLang="zh-CN" sz="2400" dirty="0"/>
              <a:t>． 存贮单元是指</a:t>
            </a:r>
            <a:r>
              <a:rPr lang="en-US" altLang="zh-CN" sz="2400" dirty="0"/>
              <a:t>______</a:t>
            </a:r>
            <a:r>
              <a:rPr lang="zh-CN" altLang="zh-CN" sz="2400" dirty="0"/>
              <a:t>。</a:t>
            </a:r>
            <a:r>
              <a:rPr lang="en-US" altLang="zh-CN" sz="2400" dirty="0"/>
              <a:t>	</a:t>
            </a:r>
            <a:endParaRPr lang="zh-CN" altLang="zh-CN" sz="2400" dirty="0"/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400" dirty="0"/>
              <a:t>A.</a:t>
            </a:r>
            <a:r>
              <a:rPr lang="zh-CN" altLang="zh-CN" sz="2400" dirty="0"/>
              <a:t>存放一个二进制信息位的存贮元</a:t>
            </a:r>
            <a:r>
              <a:rPr lang="en-US" altLang="zh-CN" sz="2400" dirty="0"/>
              <a:t>    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400" dirty="0"/>
              <a:t>B.</a:t>
            </a:r>
            <a:r>
              <a:rPr lang="zh-CN" altLang="zh-CN" sz="2400" dirty="0"/>
              <a:t>存放一个机器字的所有存贮元集合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400" dirty="0"/>
              <a:t>C.</a:t>
            </a:r>
            <a:r>
              <a:rPr lang="zh-CN" altLang="zh-CN" sz="2400" dirty="0"/>
              <a:t>存放一个字节的所有存贮元集合</a:t>
            </a:r>
            <a:r>
              <a:rPr lang="en-US" altLang="zh-CN" sz="2400" dirty="0"/>
              <a:t>    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400" dirty="0"/>
              <a:t>D.</a:t>
            </a:r>
            <a:r>
              <a:rPr lang="zh-CN" altLang="zh-CN" sz="2400" dirty="0"/>
              <a:t>存放两个字节的所有存贮元集合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400" dirty="0"/>
              <a:t>5</a:t>
            </a:r>
            <a:r>
              <a:rPr lang="zh-CN" altLang="zh-CN" sz="2400" dirty="0"/>
              <a:t>． 相联存贮器是按</a:t>
            </a:r>
            <a:r>
              <a:rPr lang="en-US" altLang="zh-CN" sz="2400" dirty="0"/>
              <a:t>______</a:t>
            </a:r>
            <a:r>
              <a:rPr lang="zh-CN" altLang="zh-CN" sz="2400" dirty="0"/>
              <a:t>进行寻址的存贮器。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400" dirty="0"/>
              <a:t>A.</a:t>
            </a:r>
            <a:r>
              <a:rPr lang="zh-CN" altLang="zh-CN" sz="2400" dirty="0"/>
              <a:t>地址指定方式</a:t>
            </a:r>
            <a:r>
              <a:rPr lang="en-US" altLang="zh-CN" sz="2400" dirty="0"/>
              <a:t>    B.</a:t>
            </a:r>
            <a:r>
              <a:rPr lang="zh-CN" altLang="zh-CN" sz="2400" dirty="0"/>
              <a:t>堆栈存取方式</a:t>
            </a:r>
            <a:r>
              <a:rPr lang="en-US" altLang="zh-CN" sz="2400" dirty="0"/>
              <a:t>   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400" dirty="0"/>
              <a:t>C.</a:t>
            </a:r>
            <a:r>
              <a:rPr lang="zh-CN" altLang="zh-CN" sz="2400" dirty="0"/>
              <a:t>内容指定方式</a:t>
            </a:r>
            <a:r>
              <a:rPr lang="en-US" altLang="zh-CN" sz="2400" dirty="0"/>
              <a:t>    D.</a:t>
            </a:r>
            <a:r>
              <a:rPr lang="zh-CN" altLang="zh-CN" sz="2400" dirty="0"/>
              <a:t>地址指定与堆栈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400" dirty="0"/>
              <a:t>6</a:t>
            </a:r>
            <a:r>
              <a:rPr lang="zh-CN" altLang="zh-CN" sz="2400" dirty="0"/>
              <a:t>． 寄存器间接寻址方式中，操作数处在</a:t>
            </a:r>
            <a:r>
              <a:rPr lang="en-US" altLang="zh-CN" sz="2400" dirty="0"/>
              <a:t>______</a:t>
            </a:r>
            <a:r>
              <a:rPr lang="zh-CN" altLang="zh-CN" sz="2400" dirty="0"/>
              <a:t>。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400" dirty="0"/>
              <a:t>A.</a:t>
            </a:r>
            <a:r>
              <a:rPr lang="zh-CN" altLang="zh-CN" sz="2400" dirty="0"/>
              <a:t>通用寄存器</a:t>
            </a:r>
            <a:r>
              <a:rPr lang="en-US" altLang="zh-CN" sz="2400" dirty="0"/>
              <a:t>    B.</a:t>
            </a:r>
            <a:r>
              <a:rPr lang="zh-CN" altLang="zh-CN" sz="2400" dirty="0"/>
              <a:t>主存单元</a:t>
            </a:r>
            <a:r>
              <a:rPr lang="en-US" altLang="zh-CN" sz="2400" dirty="0"/>
              <a:t>    C.</a:t>
            </a:r>
            <a:r>
              <a:rPr lang="zh-CN" altLang="zh-CN" sz="2400" dirty="0"/>
              <a:t>程序计数器</a:t>
            </a:r>
            <a:r>
              <a:rPr lang="en-US" altLang="zh-CN" sz="2400" dirty="0"/>
              <a:t>     D.</a:t>
            </a:r>
            <a:r>
              <a:rPr lang="zh-CN" altLang="zh-CN" sz="2400" dirty="0"/>
              <a:t>堆栈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400" dirty="0"/>
              <a:t>7</a:t>
            </a:r>
            <a:r>
              <a:rPr lang="zh-CN" altLang="zh-CN" sz="2400" dirty="0"/>
              <a:t>． 下面描述的</a:t>
            </a:r>
            <a:r>
              <a:rPr lang="en-US" altLang="zh-CN" sz="2400" dirty="0"/>
              <a:t>RISC</a:t>
            </a:r>
            <a:r>
              <a:rPr lang="zh-CN" altLang="zh-CN" sz="2400" dirty="0"/>
              <a:t>机器基本概念中不正确的句子是</a:t>
            </a:r>
            <a:r>
              <a:rPr lang="en-US" altLang="zh-CN" sz="2400" dirty="0"/>
              <a:t>______</a:t>
            </a:r>
            <a:r>
              <a:rPr lang="zh-CN" altLang="zh-CN" sz="2400" dirty="0"/>
              <a:t>。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400" dirty="0"/>
              <a:t>A.RISC</a:t>
            </a:r>
            <a:r>
              <a:rPr lang="zh-CN" altLang="zh-CN" sz="2400" dirty="0"/>
              <a:t>机器不一定是流水</a:t>
            </a:r>
            <a:r>
              <a:rPr lang="en-US" altLang="zh-CN" sz="2400" dirty="0"/>
              <a:t>CPU    B.RISC</a:t>
            </a:r>
            <a:r>
              <a:rPr lang="zh-CN" altLang="zh-CN" sz="2400" dirty="0"/>
              <a:t>机器一定是流水</a:t>
            </a:r>
            <a:r>
              <a:rPr lang="en-US" altLang="zh-CN" sz="2400" dirty="0"/>
              <a:t>CPU</a:t>
            </a:r>
            <a:endParaRPr lang="zh-CN" altLang="zh-CN" sz="2400" dirty="0"/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400" dirty="0"/>
              <a:t>C.RISC</a:t>
            </a:r>
            <a:r>
              <a:rPr lang="zh-CN" altLang="zh-CN" sz="2400" dirty="0"/>
              <a:t>机器有复杂的指令系统</a:t>
            </a:r>
            <a:r>
              <a:rPr lang="en-US" altLang="zh-CN" sz="2400" dirty="0"/>
              <a:t>    D.CPU</a:t>
            </a:r>
            <a:r>
              <a:rPr lang="zh-CN" altLang="zh-CN" sz="2400" dirty="0"/>
              <a:t>配置很少的通用寄存器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/>
          <a:lstStyle/>
          <a:p>
            <a:pPr eaLnBrk="1" hangingPunct="1"/>
            <a:r>
              <a:rPr lang="zh-CN" altLang="en-US"/>
              <a:t> 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301625" y="457200"/>
            <a:ext cx="8540750" cy="5638800"/>
          </a:xfrm>
        </p:spPr>
        <p:txBody>
          <a:bodyPr>
            <a:normAutofit fontScale="77500" lnSpcReduction="2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/>
              <a:t>8</a:t>
            </a:r>
            <a:r>
              <a:rPr lang="zh-CN" altLang="en-US" sz="2800" dirty="0"/>
              <a:t>、</a:t>
            </a:r>
            <a:r>
              <a:rPr lang="zh-CN" altLang="zh-CN" sz="2800" dirty="0"/>
              <a:t>数字在计算机内部采用二进制数码的理由是</a:t>
            </a:r>
            <a:r>
              <a:rPr lang="en-US" altLang="zh-CN" sz="2800" u="sng" dirty="0"/>
              <a:t>                   </a:t>
            </a:r>
            <a:r>
              <a:rPr lang="zh-CN" altLang="zh-CN" sz="2800" dirty="0"/>
              <a:t>（</a:t>
            </a:r>
            <a:r>
              <a:rPr lang="en-US" altLang="zh-CN" sz="2800" dirty="0"/>
              <a:t>3</a:t>
            </a:r>
            <a:r>
              <a:rPr lang="zh-CN" altLang="zh-CN" sz="2800" dirty="0"/>
              <a:t>选</a:t>
            </a:r>
            <a:r>
              <a:rPr lang="en-US" altLang="zh-CN" sz="2800" dirty="0"/>
              <a:t>1</a:t>
            </a:r>
            <a:r>
              <a:rPr lang="zh-CN" altLang="zh-CN" sz="2800" dirty="0"/>
              <a:t>）。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/>
              <a:t>   A</a:t>
            </a:r>
            <a:r>
              <a:rPr lang="zh-CN" altLang="zh-CN" sz="2800" dirty="0"/>
              <a:t>、计算机的基本单元是数字电路，而数字电路的基本状态只有</a:t>
            </a:r>
            <a:r>
              <a:rPr lang="en-US" altLang="zh-CN" sz="2800" dirty="0"/>
              <a:t>2</a:t>
            </a:r>
            <a:r>
              <a:rPr lang="zh-CN" altLang="zh-CN" sz="2800" dirty="0"/>
              <a:t>个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/>
              <a:t>   B</a:t>
            </a:r>
            <a:r>
              <a:rPr lang="zh-CN" altLang="zh-CN" sz="2800" dirty="0"/>
              <a:t>、计算机的基本元件是模拟电路，而模拟电路的基本状态只有</a:t>
            </a:r>
            <a:r>
              <a:rPr lang="en-US" altLang="zh-CN" sz="2800" dirty="0"/>
              <a:t>2</a:t>
            </a:r>
            <a:r>
              <a:rPr lang="zh-CN" altLang="zh-CN" sz="2800" dirty="0"/>
              <a:t>个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/>
              <a:t>   C</a:t>
            </a:r>
            <a:r>
              <a:rPr lang="zh-CN" altLang="zh-CN" sz="2800" dirty="0"/>
              <a:t>、二进制数比十进制数更直观易懂</a:t>
            </a:r>
            <a:endParaRPr lang="en-US" altLang="zh-CN" sz="2800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endParaRPr lang="en-US" altLang="zh-CN" sz="2800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/>
              <a:t>9</a:t>
            </a:r>
            <a:r>
              <a:rPr lang="zh-CN" altLang="en-US" sz="2800" dirty="0"/>
              <a:t>、</a:t>
            </a:r>
            <a:r>
              <a:rPr lang="zh-CN" altLang="zh-CN" sz="2800" dirty="0"/>
              <a:t>用二进制代码表示十进制数称为二</a:t>
            </a:r>
            <a:r>
              <a:rPr lang="en-US" altLang="zh-CN" sz="2800" dirty="0"/>
              <a:t>-</a:t>
            </a:r>
            <a:r>
              <a:rPr lang="zh-CN" altLang="zh-CN" sz="2800" dirty="0"/>
              <a:t>十进制码或</a:t>
            </a:r>
            <a:r>
              <a:rPr lang="en-US" altLang="zh-CN" sz="2800" dirty="0"/>
              <a:t>BCD</a:t>
            </a:r>
            <a:r>
              <a:rPr lang="zh-CN" altLang="zh-CN" sz="2800" dirty="0"/>
              <a:t>码，下列编码中</a:t>
            </a:r>
            <a:r>
              <a:rPr lang="en-US" altLang="zh-CN" sz="2800" u="sng" dirty="0"/>
              <a:t>          </a:t>
            </a:r>
            <a:r>
              <a:rPr lang="zh-CN" altLang="zh-CN" sz="2800" dirty="0"/>
              <a:t>属于</a:t>
            </a:r>
            <a:r>
              <a:rPr lang="en-US" altLang="zh-CN" sz="2800" dirty="0"/>
              <a:t>BCD</a:t>
            </a:r>
            <a:r>
              <a:rPr lang="zh-CN" altLang="zh-CN" sz="2800" dirty="0"/>
              <a:t>码（可多选）。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/>
              <a:t>A</a:t>
            </a:r>
            <a:r>
              <a:rPr lang="zh-CN" altLang="zh-CN" sz="2800" dirty="0"/>
              <a:t>、</a:t>
            </a:r>
            <a:r>
              <a:rPr lang="en-US" altLang="zh-CN" sz="2800" dirty="0"/>
              <a:t>8421</a:t>
            </a:r>
            <a:r>
              <a:rPr lang="zh-CN" altLang="zh-CN" sz="2800" dirty="0"/>
              <a:t>码</a:t>
            </a:r>
            <a:r>
              <a:rPr lang="en-US" altLang="zh-CN" sz="2800" dirty="0"/>
              <a:t>    B</a:t>
            </a:r>
            <a:r>
              <a:rPr lang="zh-CN" altLang="zh-CN" sz="2800" dirty="0"/>
              <a:t>、原码</a:t>
            </a:r>
            <a:r>
              <a:rPr lang="en-US" altLang="zh-CN" sz="2800" dirty="0"/>
              <a:t>   C</a:t>
            </a:r>
            <a:r>
              <a:rPr lang="zh-CN" altLang="zh-CN" sz="2800" dirty="0"/>
              <a:t>、奇偶校验码</a:t>
            </a:r>
            <a:r>
              <a:rPr lang="en-US" altLang="zh-CN" sz="2800" dirty="0"/>
              <a:t>   D</a:t>
            </a:r>
            <a:r>
              <a:rPr lang="zh-CN" altLang="zh-CN" sz="2800" dirty="0"/>
              <a:t>、余</a:t>
            </a:r>
            <a:r>
              <a:rPr lang="en-US" altLang="zh-CN" sz="2800" dirty="0"/>
              <a:t>3</a:t>
            </a:r>
            <a:r>
              <a:rPr lang="zh-CN" altLang="zh-CN" sz="2800" dirty="0"/>
              <a:t>码</a:t>
            </a:r>
            <a:r>
              <a:rPr lang="en-US" altLang="zh-CN" sz="2800" dirty="0"/>
              <a:t>  E</a:t>
            </a:r>
            <a:r>
              <a:rPr lang="zh-CN" altLang="zh-CN" sz="2800" dirty="0"/>
              <a:t>、</a:t>
            </a:r>
            <a:r>
              <a:rPr lang="en-US" altLang="zh-CN" sz="2800" dirty="0"/>
              <a:t>2421</a:t>
            </a:r>
            <a:r>
              <a:rPr lang="zh-CN" altLang="zh-CN" sz="2800" dirty="0"/>
              <a:t>码。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/>
              <a:t> </a:t>
            </a:r>
            <a:endParaRPr lang="zh-CN" altLang="zh-CN" sz="2800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/>
              <a:t>10</a:t>
            </a:r>
            <a:r>
              <a:rPr lang="zh-CN" altLang="zh-CN" sz="2800" dirty="0"/>
              <a:t>、二</a:t>
            </a:r>
            <a:r>
              <a:rPr lang="en-US" altLang="zh-CN" sz="2800" dirty="0"/>
              <a:t>-</a:t>
            </a:r>
            <a:r>
              <a:rPr lang="zh-CN" altLang="zh-CN" sz="2800" dirty="0"/>
              <a:t>十进制（</a:t>
            </a:r>
            <a:r>
              <a:rPr lang="en-US" altLang="zh-CN" sz="2800" dirty="0"/>
              <a:t>BCD</a:t>
            </a:r>
            <a:r>
              <a:rPr lang="zh-CN" altLang="zh-CN" sz="2800" dirty="0"/>
              <a:t>码）一般应用在以下场合</a:t>
            </a:r>
            <a:r>
              <a:rPr lang="en-US" altLang="zh-CN" sz="2800" u="sng" dirty="0"/>
              <a:t>          </a:t>
            </a:r>
            <a:r>
              <a:rPr lang="zh-CN" altLang="zh-CN" sz="2800" dirty="0"/>
              <a:t>（可多选），理由是</a:t>
            </a:r>
            <a:r>
              <a:rPr lang="en-US" altLang="zh-CN" sz="2800" u="sng" dirty="0"/>
              <a:t>          </a:t>
            </a:r>
            <a:r>
              <a:rPr lang="en-US" altLang="zh-CN" sz="2800" dirty="0"/>
              <a:t>(2</a:t>
            </a:r>
            <a:r>
              <a:rPr lang="zh-CN" altLang="zh-CN" sz="2800" dirty="0"/>
              <a:t>选</a:t>
            </a:r>
            <a:r>
              <a:rPr lang="en-US" altLang="zh-CN" sz="2800" dirty="0"/>
              <a:t>1)</a:t>
            </a:r>
            <a:r>
              <a:rPr lang="zh-CN" altLang="zh-CN" sz="2800" dirty="0"/>
              <a:t>。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zh-CN" sz="2800" dirty="0"/>
              <a:t>（</a:t>
            </a:r>
            <a:r>
              <a:rPr lang="en-US" altLang="zh-CN" sz="2800" dirty="0"/>
              <a:t>1</a:t>
            </a:r>
            <a:r>
              <a:rPr lang="zh-CN" altLang="zh-CN" sz="2800" dirty="0"/>
              <a:t>）</a:t>
            </a:r>
            <a:r>
              <a:rPr lang="en-US" altLang="zh-CN" sz="2800" dirty="0"/>
              <a:t>A</a:t>
            </a:r>
            <a:r>
              <a:rPr lang="zh-CN" altLang="zh-CN" sz="2800" dirty="0"/>
              <a:t>、微型计算机</a:t>
            </a:r>
            <a:r>
              <a:rPr lang="en-US" altLang="zh-CN" sz="2800" dirty="0"/>
              <a:t>  B</a:t>
            </a:r>
            <a:r>
              <a:rPr lang="zh-CN" altLang="zh-CN" sz="2800" dirty="0"/>
              <a:t>、大型计算机</a:t>
            </a:r>
            <a:r>
              <a:rPr lang="en-US" altLang="zh-CN" sz="2800" dirty="0"/>
              <a:t>   C</a:t>
            </a:r>
            <a:r>
              <a:rPr lang="zh-CN" altLang="zh-CN" sz="2800" dirty="0"/>
              <a:t>、计算器</a:t>
            </a:r>
            <a:r>
              <a:rPr lang="en-US" altLang="zh-CN" sz="2800" dirty="0"/>
              <a:t>  D</a:t>
            </a:r>
            <a:r>
              <a:rPr lang="zh-CN" altLang="zh-CN" sz="2800" dirty="0"/>
              <a:t>、电子秤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zh-CN" sz="2800" dirty="0"/>
              <a:t>（</a:t>
            </a:r>
            <a:r>
              <a:rPr lang="en-US" altLang="zh-CN" sz="2800" dirty="0"/>
              <a:t>2</a:t>
            </a:r>
            <a:r>
              <a:rPr lang="zh-CN" altLang="zh-CN" sz="2800" dirty="0"/>
              <a:t>）</a:t>
            </a:r>
            <a:r>
              <a:rPr lang="en-US" altLang="zh-CN" sz="2800" dirty="0"/>
              <a:t>A</a:t>
            </a:r>
            <a:r>
              <a:rPr lang="zh-CN" altLang="zh-CN" sz="2800" dirty="0"/>
              <a:t>、运算规则简单导致运算速度快</a:t>
            </a:r>
            <a:r>
              <a:rPr lang="en-US" altLang="zh-CN" sz="2800" dirty="0"/>
              <a:t>   B</a:t>
            </a:r>
            <a:r>
              <a:rPr lang="zh-CN" altLang="zh-CN" sz="2800" dirty="0"/>
              <a:t>、可免除输入输出格式转换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/>
              <a:t> </a:t>
            </a:r>
            <a:endParaRPr lang="zh-CN" altLang="zh-CN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内容占位符 2"/>
          <p:cNvSpPr>
            <a:spLocks noGrp="1"/>
          </p:cNvSpPr>
          <p:nvPr>
            <p:ph sz="quarter" idx="1"/>
          </p:nvPr>
        </p:nvSpPr>
        <p:spPr>
          <a:xfrm>
            <a:off x="228600" y="381000"/>
            <a:ext cx="8686800" cy="5791200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11</a:t>
            </a:r>
            <a:r>
              <a:rPr lang="zh-CN" altLang="en-US" dirty="0"/>
              <a:t>、</a:t>
            </a:r>
            <a:r>
              <a:rPr lang="zh-CN" altLang="zh-CN" dirty="0"/>
              <a:t>从取指令开始到指令执行完成所需的时间，称之为</a:t>
            </a:r>
            <a:r>
              <a:rPr lang="en-US" altLang="zh-CN" dirty="0"/>
              <a:t>______</a:t>
            </a:r>
            <a:r>
              <a:rPr lang="zh-CN" altLang="zh-CN" dirty="0"/>
              <a:t>。</a:t>
            </a:r>
            <a:r>
              <a:rPr lang="en-US" altLang="zh-CN" dirty="0"/>
              <a:t>D</a:t>
            </a:r>
            <a:endParaRPr lang="zh-CN" altLang="zh-CN" dirty="0"/>
          </a:p>
          <a:p>
            <a:pPr>
              <a:buNone/>
            </a:pPr>
            <a:r>
              <a:rPr lang="en-US" altLang="zh-CN" dirty="0"/>
              <a:t>  A</a:t>
            </a:r>
            <a:r>
              <a:rPr lang="zh-CN" altLang="zh-CN" dirty="0"/>
              <a:t>．时钟周期</a:t>
            </a:r>
            <a:r>
              <a:rPr lang="en-US" altLang="zh-CN" dirty="0"/>
              <a:t>     B</a:t>
            </a:r>
            <a:r>
              <a:rPr lang="zh-CN" altLang="zh-CN" dirty="0"/>
              <a:t>．机器周期</a:t>
            </a:r>
            <a:r>
              <a:rPr lang="en-US" altLang="zh-CN" dirty="0"/>
              <a:t>     </a:t>
            </a:r>
          </a:p>
          <a:p>
            <a:pPr>
              <a:buNone/>
            </a:pPr>
            <a:r>
              <a:rPr lang="en-US" altLang="zh-CN" dirty="0"/>
              <a:t> C</a:t>
            </a:r>
            <a:r>
              <a:rPr lang="zh-CN" altLang="zh-CN" dirty="0"/>
              <a:t>．访存周期</a:t>
            </a:r>
            <a:r>
              <a:rPr lang="en-US" altLang="zh-CN" dirty="0"/>
              <a:t>     D</a:t>
            </a:r>
            <a:r>
              <a:rPr lang="zh-CN" altLang="zh-CN" dirty="0"/>
              <a:t>．指令周期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zh-CN" dirty="0"/>
              <a:t>12</a:t>
            </a:r>
            <a:r>
              <a:rPr lang="zh-CN" altLang="en-US" dirty="0"/>
              <a:t>、</a:t>
            </a:r>
            <a:r>
              <a:rPr lang="zh-CN" altLang="zh-CN" dirty="0"/>
              <a:t>定点</a:t>
            </a:r>
            <a:r>
              <a:rPr lang="en-US" altLang="zh-CN" dirty="0"/>
              <a:t>16</a:t>
            </a:r>
            <a:r>
              <a:rPr lang="zh-CN" altLang="zh-CN" dirty="0"/>
              <a:t>位字长的字，采用</a:t>
            </a:r>
            <a:r>
              <a:rPr lang="en-US" altLang="zh-CN" dirty="0"/>
              <a:t>2</a:t>
            </a:r>
            <a:r>
              <a:rPr lang="zh-CN" altLang="zh-CN" dirty="0"/>
              <a:t>的补码形式表示时</a:t>
            </a:r>
            <a:r>
              <a:rPr lang="en-US" altLang="zh-CN" dirty="0"/>
              <a:t>,</a:t>
            </a:r>
            <a:r>
              <a:rPr lang="zh-CN" altLang="zh-CN" dirty="0"/>
              <a:t>一个字所能表示的整数范围是</a:t>
            </a:r>
            <a:r>
              <a:rPr lang="en-US" altLang="zh-CN" dirty="0"/>
              <a:t>______</a:t>
            </a:r>
            <a:r>
              <a:rPr lang="zh-CN" altLang="zh-CN" dirty="0"/>
              <a:t>。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400" dirty="0"/>
              <a:t>A -2</a:t>
            </a:r>
            <a:r>
              <a:rPr lang="en-US" altLang="zh-CN" sz="2400" baseline="30000" dirty="0"/>
              <a:t>15 </a:t>
            </a:r>
            <a:r>
              <a:rPr lang="en-US" altLang="zh-CN" sz="2400" dirty="0"/>
              <a:t>~  +</a:t>
            </a: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15  </a:t>
            </a:r>
            <a:r>
              <a:rPr lang="en-US" altLang="zh-CN" sz="2400" dirty="0"/>
              <a:t>-1</a:t>
            </a:r>
            <a:r>
              <a:rPr lang="zh-CN" altLang="zh-CN" sz="2400" dirty="0"/>
              <a:t>）</a:t>
            </a:r>
            <a:r>
              <a:rPr lang="en-US" altLang="zh-CN" sz="2400" dirty="0"/>
              <a:t>      B -</a:t>
            </a: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15 </a:t>
            </a:r>
            <a:r>
              <a:rPr lang="en-US" altLang="zh-CN" sz="2400" dirty="0"/>
              <a:t>–1</a:t>
            </a:r>
            <a:r>
              <a:rPr lang="zh-CN" altLang="zh-CN" sz="2400" dirty="0"/>
              <a:t>）</a:t>
            </a:r>
            <a:r>
              <a:rPr lang="en-US" altLang="zh-CN" sz="2400" dirty="0"/>
              <a:t>~ +</a:t>
            </a: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15 </a:t>
            </a:r>
            <a:r>
              <a:rPr lang="en-US" altLang="zh-CN" sz="2400" dirty="0"/>
              <a:t>–1</a:t>
            </a:r>
            <a:r>
              <a:rPr lang="zh-CN" altLang="zh-CN" sz="2400" dirty="0"/>
              <a:t>）</a:t>
            </a:r>
            <a:r>
              <a:rPr lang="en-US" altLang="zh-CN" sz="2400" baseline="30000" dirty="0"/>
              <a:t> </a:t>
            </a:r>
            <a:endParaRPr lang="zh-CN" altLang="zh-CN" sz="2400" dirty="0"/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400" dirty="0"/>
              <a:t>C -</a:t>
            </a: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15 </a:t>
            </a:r>
            <a:r>
              <a:rPr lang="en-US" altLang="zh-CN" sz="2400" dirty="0"/>
              <a:t>+</a:t>
            </a:r>
            <a:r>
              <a:rPr lang="en-US" altLang="zh-CN" sz="2400" baseline="30000" dirty="0"/>
              <a:t> </a:t>
            </a:r>
            <a:r>
              <a:rPr lang="en-US" altLang="zh-CN" sz="2400" dirty="0"/>
              <a:t>1</a:t>
            </a:r>
            <a:r>
              <a:rPr lang="zh-CN" altLang="zh-CN" sz="2400" dirty="0"/>
              <a:t>）</a:t>
            </a:r>
            <a:r>
              <a:rPr lang="en-US" altLang="zh-CN" sz="2400" dirty="0"/>
              <a:t>~  +2</a:t>
            </a:r>
            <a:r>
              <a:rPr lang="en-US" altLang="zh-CN" sz="2400" baseline="30000" dirty="0"/>
              <a:t>15          </a:t>
            </a:r>
            <a:r>
              <a:rPr lang="en-US" altLang="zh-CN" sz="2400" dirty="0"/>
              <a:t>D -2</a:t>
            </a:r>
            <a:r>
              <a:rPr lang="en-US" altLang="zh-CN" sz="2400" baseline="30000" dirty="0"/>
              <a:t>15 </a:t>
            </a:r>
            <a:r>
              <a:rPr lang="en-US" altLang="zh-CN" sz="2400" dirty="0"/>
              <a:t> ~  +2</a:t>
            </a:r>
            <a:r>
              <a:rPr lang="en-US" altLang="zh-CN" sz="2400" baseline="30000" dirty="0"/>
              <a:t>15 </a:t>
            </a:r>
            <a:endParaRPr lang="zh-CN" altLang="zh-CN" sz="2400" dirty="0"/>
          </a:p>
          <a:p>
            <a:pPr lvl="1" eaLnBrk="1" hangingPunct="1">
              <a:buFont typeface="Wingdings 2" pitchFamily="18" charset="2"/>
              <a:buNone/>
            </a:pPr>
            <a:r>
              <a:rPr lang="en-US" altLang="zh-CN" dirty="0"/>
              <a:t>13</a:t>
            </a:r>
            <a:r>
              <a:rPr lang="zh-CN" altLang="en-US" dirty="0"/>
              <a:t>、</a:t>
            </a:r>
            <a:r>
              <a:rPr lang="zh-CN" altLang="zh-CN" dirty="0"/>
              <a:t>某</a:t>
            </a:r>
            <a:r>
              <a:rPr lang="en-US" altLang="zh-CN" dirty="0"/>
              <a:t>SRAM</a:t>
            </a:r>
            <a:r>
              <a:rPr lang="zh-CN" altLang="zh-CN" dirty="0"/>
              <a:t>芯片，存储容量为</a:t>
            </a:r>
            <a:r>
              <a:rPr lang="en-US" altLang="zh-CN" dirty="0"/>
              <a:t>64K</a:t>
            </a:r>
            <a:r>
              <a:rPr lang="zh-CN" altLang="zh-CN" dirty="0"/>
              <a:t>×</a:t>
            </a:r>
            <a:r>
              <a:rPr lang="en-US" altLang="zh-CN" dirty="0"/>
              <a:t>16</a:t>
            </a:r>
            <a:r>
              <a:rPr lang="zh-CN" altLang="zh-CN" dirty="0"/>
              <a:t>位，该芯片的地址线和数据线数目为</a:t>
            </a:r>
            <a:r>
              <a:rPr lang="en-US" altLang="zh-CN" dirty="0"/>
              <a:t>______</a:t>
            </a:r>
            <a:r>
              <a:rPr lang="zh-CN" altLang="zh-CN" dirty="0"/>
              <a:t>。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400" dirty="0"/>
              <a:t>A  64</a:t>
            </a:r>
            <a:r>
              <a:rPr lang="zh-CN" altLang="zh-CN" sz="2400" dirty="0"/>
              <a:t>，</a:t>
            </a:r>
            <a:r>
              <a:rPr lang="en-US" altLang="zh-CN" sz="2400" dirty="0"/>
              <a:t>16    B 16</a:t>
            </a:r>
            <a:r>
              <a:rPr lang="zh-CN" altLang="zh-CN" sz="2400" dirty="0"/>
              <a:t>，</a:t>
            </a:r>
            <a:r>
              <a:rPr lang="en-US" altLang="zh-CN" sz="2400" dirty="0"/>
              <a:t>64   C  64</a:t>
            </a:r>
            <a:r>
              <a:rPr lang="zh-CN" altLang="zh-CN" sz="2400" dirty="0"/>
              <a:t>，</a:t>
            </a:r>
            <a:r>
              <a:rPr lang="en-US" altLang="zh-CN" sz="2400" dirty="0"/>
              <a:t>8  D 16</a:t>
            </a:r>
            <a:r>
              <a:rPr lang="zh-CN" altLang="zh-CN" sz="2400" dirty="0"/>
              <a:t>，</a:t>
            </a:r>
            <a:r>
              <a:rPr lang="en-US" altLang="zh-CN" sz="2400" dirty="0"/>
              <a:t>16 </a:t>
            </a:r>
            <a:r>
              <a:rPr lang="zh-CN" altLang="zh-CN" sz="2400" dirty="0"/>
              <a:t>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2771" name="内容占位符 2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8839200" cy="5715000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14</a:t>
            </a:r>
            <a:r>
              <a:rPr lang="zh-CN" altLang="en-US" dirty="0"/>
              <a:t>、</a:t>
            </a:r>
            <a:r>
              <a:rPr lang="zh-CN" altLang="zh-CN" dirty="0"/>
              <a:t>计算机能自动工作的关键是</a:t>
            </a:r>
            <a:r>
              <a:rPr lang="en-US" altLang="zh-CN" dirty="0"/>
              <a:t>______</a:t>
            </a:r>
            <a:r>
              <a:rPr lang="zh-CN" altLang="zh-CN" dirty="0"/>
              <a:t>。</a:t>
            </a:r>
          </a:p>
          <a:p>
            <a:pPr>
              <a:buNone/>
            </a:pPr>
            <a:r>
              <a:rPr lang="en-US" altLang="zh-CN" dirty="0"/>
              <a:t>A</a:t>
            </a:r>
            <a:r>
              <a:rPr lang="zh-CN" altLang="zh-CN" dirty="0"/>
              <a:t>．存储程序控制</a:t>
            </a:r>
            <a:r>
              <a:rPr lang="en-US" altLang="zh-CN" dirty="0"/>
              <a:t>  B</a:t>
            </a:r>
            <a:r>
              <a:rPr lang="zh-CN" altLang="zh-CN" dirty="0"/>
              <a:t>．数据传送 </a:t>
            </a:r>
            <a:r>
              <a:rPr lang="en-US" altLang="zh-CN" dirty="0"/>
              <a:t>   </a:t>
            </a:r>
          </a:p>
          <a:p>
            <a:pPr>
              <a:buNone/>
            </a:pPr>
            <a:r>
              <a:rPr lang="en-US" altLang="zh-CN" dirty="0"/>
              <a:t>C</a:t>
            </a:r>
            <a:r>
              <a:rPr lang="zh-CN" altLang="zh-CN" dirty="0"/>
              <a:t>．数据处理</a:t>
            </a:r>
            <a:r>
              <a:rPr lang="en-US" altLang="zh-CN" dirty="0"/>
              <a:t>     D</a:t>
            </a:r>
            <a:r>
              <a:rPr lang="zh-CN" altLang="zh-CN" dirty="0"/>
              <a:t>．操作控制</a:t>
            </a:r>
          </a:p>
          <a:p>
            <a:pPr>
              <a:buNone/>
            </a:pPr>
            <a:endParaRPr lang="zh-CN" altLang="zh-CN" dirty="0"/>
          </a:p>
          <a:p>
            <a:pPr lvl="1" eaLnBrk="1" hangingPunct="1">
              <a:buFont typeface="Wingdings 2" pitchFamily="18" charset="2"/>
              <a:buNone/>
            </a:pPr>
            <a:r>
              <a:rPr lang="en-US" altLang="zh-CN" dirty="0"/>
              <a:t>15</a:t>
            </a:r>
            <a:r>
              <a:rPr lang="zh-CN" altLang="en-US" dirty="0"/>
              <a:t>、</a:t>
            </a:r>
            <a:r>
              <a:rPr lang="zh-CN" altLang="zh-CN" dirty="0"/>
              <a:t>用某个寄存器中操作数的寻址方式称为</a:t>
            </a:r>
            <a:r>
              <a:rPr lang="en-US" altLang="zh-CN" dirty="0"/>
              <a:t>______</a:t>
            </a:r>
            <a:r>
              <a:rPr lang="zh-CN" altLang="zh-CN" dirty="0"/>
              <a:t>寻址。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400" dirty="0"/>
              <a:t>A </a:t>
            </a:r>
            <a:r>
              <a:rPr lang="zh-CN" altLang="zh-CN" sz="2400" dirty="0"/>
              <a:t>直接</a:t>
            </a:r>
            <a:r>
              <a:rPr lang="en-US" altLang="zh-CN" sz="2400" dirty="0"/>
              <a:t>    B </a:t>
            </a:r>
            <a:r>
              <a:rPr lang="zh-CN" altLang="zh-CN" sz="2400" dirty="0"/>
              <a:t>间接</a:t>
            </a:r>
            <a:r>
              <a:rPr lang="en-US" altLang="zh-CN" sz="2400" dirty="0"/>
              <a:t>    C   </a:t>
            </a:r>
            <a:r>
              <a:rPr lang="zh-CN" altLang="zh-CN" sz="2400" dirty="0"/>
              <a:t>寄存器直接</a:t>
            </a:r>
            <a:r>
              <a:rPr lang="en-US" altLang="zh-CN" sz="2400" dirty="0"/>
              <a:t>    D </a:t>
            </a:r>
            <a:r>
              <a:rPr lang="zh-CN" altLang="zh-CN" sz="2400" dirty="0"/>
              <a:t>寄存器间接</a:t>
            </a:r>
            <a:endParaRPr lang="en-US" altLang="zh-CN" sz="2400" dirty="0"/>
          </a:p>
          <a:p>
            <a:pPr eaLnBrk="1" hangingPunct="1">
              <a:buFont typeface="Wingdings 2" pitchFamily="18" charset="2"/>
              <a:buNone/>
            </a:pPr>
            <a:endParaRPr lang="zh-CN" altLang="zh-CN" sz="2400" dirty="0"/>
          </a:p>
          <a:p>
            <a:pPr eaLnBrk="1" hangingPunct="1">
              <a:buNone/>
            </a:pPr>
            <a:r>
              <a:rPr lang="en-US" altLang="zh-CN" dirty="0"/>
              <a:t>16</a:t>
            </a:r>
            <a:r>
              <a:rPr lang="zh-CN" altLang="en-US" dirty="0"/>
              <a:t>、</a:t>
            </a:r>
            <a:r>
              <a:rPr lang="zh-CN" altLang="zh-CN" sz="2400" dirty="0"/>
              <a:t>和</a:t>
            </a:r>
            <a:r>
              <a:rPr lang="en-US" altLang="zh-CN" sz="2400" dirty="0"/>
              <a:t>SRAM</a:t>
            </a:r>
            <a:r>
              <a:rPr lang="zh-CN" altLang="zh-CN" sz="2400" dirty="0"/>
              <a:t>比较，</a:t>
            </a:r>
            <a:r>
              <a:rPr lang="en-US" altLang="zh-CN" sz="2400" dirty="0"/>
              <a:t>DRAM</a:t>
            </a:r>
            <a:r>
              <a:rPr lang="zh-CN" altLang="zh-CN" sz="2400" dirty="0"/>
              <a:t>的特点是</a:t>
            </a:r>
            <a:r>
              <a:rPr lang="en-US" altLang="zh-CN" sz="2400" dirty="0"/>
              <a:t>______</a:t>
            </a:r>
            <a:r>
              <a:rPr lang="zh-CN" altLang="zh-CN" sz="2400" dirty="0"/>
              <a:t>。</a:t>
            </a:r>
          </a:p>
          <a:p>
            <a:pPr eaLnBrk="1" hangingPunct="1">
              <a:buNone/>
            </a:pPr>
            <a:r>
              <a:rPr lang="en-US" altLang="zh-CN" sz="2400" dirty="0"/>
              <a:t>A</a:t>
            </a:r>
            <a:r>
              <a:rPr lang="zh-CN" altLang="zh-CN" sz="2400" dirty="0"/>
              <a:t>．存取速度快，容量大</a:t>
            </a:r>
            <a:r>
              <a:rPr lang="en-US" altLang="zh-CN" sz="2400" dirty="0"/>
              <a:t>      </a:t>
            </a:r>
          </a:p>
          <a:p>
            <a:pPr eaLnBrk="1" hangingPunct="1">
              <a:buNone/>
            </a:pPr>
            <a:r>
              <a:rPr lang="en-US" altLang="zh-CN" sz="2400" dirty="0"/>
              <a:t>B</a:t>
            </a:r>
            <a:r>
              <a:rPr lang="zh-CN" altLang="zh-CN" sz="2400" dirty="0"/>
              <a:t>．存取速度慢，容量大</a:t>
            </a:r>
          </a:p>
          <a:p>
            <a:pPr eaLnBrk="1" hangingPunct="1">
              <a:buNone/>
            </a:pPr>
            <a:r>
              <a:rPr lang="en-US" altLang="zh-CN" sz="2400" dirty="0"/>
              <a:t>C</a:t>
            </a:r>
            <a:r>
              <a:rPr lang="zh-CN" altLang="zh-CN" sz="2400" dirty="0"/>
              <a:t>．存取速度快，容量小</a:t>
            </a:r>
            <a:r>
              <a:rPr lang="en-US" altLang="zh-CN" sz="2400" dirty="0"/>
              <a:t>     </a:t>
            </a:r>
          </a:p>
          <a:p>
            <a:pPr eaLnBrk="1" hangingPunct="1">
              <a:buNone/>
            </a:pPr>
            <a:r>
              <a:rPr lang="en-US" altLang="zh-CN" sz="2400" dirty="0"/>
              <a:t> D</a:t>
            </a:r>
            <a:r>
              <a:rPr lang="zh-CN" altLang="zh-CN" sz="2400" dirty="0"/>
              <a:t>．存取速度慢，容量小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3795" name="内容占位符 2"/>
          <p:cNvSpPr>
            <a:spLocks noGrp="1"/>
          </p:cNvSpPr>
          <p:nvPr>
            <p:ph sz="quarter" idx="1"/>
          </p:nvPr>
        </p:nvSpPr>
        <p:spPr>
          <a:xfrm>
            <a:off x="228600" y="152400"/>
            <a:ext cx="8763000" cy="58674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CN" dirty="0"/>
              <a:t>17</a:t>
            </a:r>
            <a:r>
              <a:rPr lang="zh-CN" altLang="en-US" dirty="0"/>
              <a:t>、交叉存储器实质上是一种多模块存储器，它用</a:t>
            </a:r>
            <a:r>
              <a:rPr lang="en-US" altLang="zh-CN" dirty="0"/>
              <a:t>______</a:t>
            </a:r>
            <a:r>
              <a:rPr lang="zh-CN" altLang="en-US" dirty="0"/>
              <a:t>方式执行多个独立的读写操作。</a:t>
            </a:r>
          </a:p>
          <a:p>
            <a:pPr marL="0" indent="0" eaLnBrk="1" hangingPunct="1">
              <a:buNone/>
              <a:defRPr/>
            </a:pPr>
            <a:r>
              <a:rPr lang="zh-CN" altLang="en-US" dirty="0"/>
              <a:t>    </a:t>
            </a:r>
            <a:r>
              <a:rPr lang="en-US" altLang="zh-CN" dirty="0"/>
              <a:t>A  </a:t>
            </a:r>
            <a:r>
              <a:rPr lang="zh-CN" altLang="en-US" dirty="0"/>
              <a:t>流水    </a:t>
            </a:r>
            <a:r>
              <a:rPr lang="en-US" altLang="zh-CN" dirty="0"/>
              <a:t>B  </a:t>
            </a:r>
            <a:r>
              <a:rPr lang="zh-CN" altLang="en-US" dirty="0"/>
              <a:t>资源重复    </a:t>
            </a:r>
            <a:r>
              <a:rPr lang="en-US" altLang="zh-CN" dirty="0"/>
              <a:t>C  </a:t>
            </a:r>
            <a:r>
              <a:rPr lang="zh-CN" altLang="en-US" dirty="0"/>
              <a:t>顺序    </a:t>
            </a:r>
            <a:r>
              <a:rPr lang="en-US" altLang="zh-CN" dirty="0"/>
              <a:t>D  </a:t>
            </a:r>
            <a:r>
              <a:rPr lang="zh-CN" altLang="en-US" dirty="0"/>
              <a:t>资源共享</a:t>
            </a:r>
          </a:p>
          <a:p>
            <a:pPr marL="0" indent="0">
              <a:buNone/>
            </a:pPr>
            <a:r>
              <a:rPr lang="en-US" altLang="zh-CN" dirty="0"/>
              <a:t>18</a:t>
            </a:r>
            <a:r>
              <a:rPr lang="zh-CN" altLang="en-US" dirty="0"/>
              <a:t>、</a:t>
            </a:r>
            <a:r>
              <a:rPr lang="zh-CN" altLang="zh-CN" dirty="0"/>
              <a:t>计算机的外围设备是指</a:t>
            </a:r>
            <a:r>
              <a:rPr lang="en-US" altLang="zh-CN" dirty="0"/>
              <a:t>______</a:t>
            </a:r>
            <a:r>
              <a:rPr lang="zh-CN" altLang="zh-CN" dirty="0"/>
              <a:t>。</a:t>
            </a:r>
          </a:p>
          <a:p>
            <a:pPr marL="0" indent="0" eaLnBrk="1" hangingPunct="1">
              <a:buNone/>
            </a:pPr>
            <a:r>
              <a:rPr lang="en-US" altLang="zh-CN" dirty="0"/>
              <a:t>A </a:t>
            </a:r>
            <a:r>
              <a:rPr lang="zh-CN" altLang="zh-CN" dirty="0"/>
              <a:t>输入</a:t>
            </a:r>
            <a:r>
              <a:rPr lang="en-US" altLang="zh-CN" dirty="0"/>
              <a:t>/</a:t>
            </a:r>
            <a:r>
              <a:rPr lang="zh-CN" altLang="zh-CN" dirty="0"/>
              <a:t>输出设备</a:t>
            </a:r>
            <a:r>
              <a:rPr lang="en-US" altLang="zh-CN" dirty="0"/>
              <a:t>                B </a:t>
            </a:r>
            <a:r>
              <a:rPr lang="zh-CN" altLang="zh-CN" dirty="0"/>
              <a:t>外存储器</a:t>
            </a:r>
          </a:p>
          <a:p>
            <a:pPr marL="0" indent="0" eaLnBrk="1" hangingPunct="1">
              <a:buNone/>
            </a:pPr>
            <a:r>
              <a:rPr lang="en-US" altLang="zh-CN" dirty="0"/>
              <a:t>C </a:t>
            </a:r>
            <a:r>
              <a:rPr lang="zh-CN" altLang="zh-CN" dirty="0"/>
              <a:t>远程通信设备 </a:t>
            </a:r>
            <a:r>
              <a:rPr lang="en-US" altLang="zh-CN" dirty="0"/>
              <a:t>      D </a:t>
            </a:r>
            <a:r>
              <a:rPr lang="zh-CN" altLang="zh-CN" dirty="0"/>
              <a:t>除了</a:t>
            </a:r>
            <a:r>
              <a:rPr lang="en-US" altLang="zh-CN" dirty="0"/>
              <a:t>CPU </a:t>
            </a:r>
            <a:r>
              <a:rPr lang="zh-CN" altLang="zh-CN" dirty="0"/>
              <a:t>和内存以外的其它设备</a:t>
            </a:r>
          </a:p>
          <a:p>
            <a:pPr marL="319088" lvl="1" indent="0" eaLnBrk="1" hangingPunct="1">
              <a:spcBef>
                <a:spcPts val="575"/>
              </a:spcBef>
              <a:buClr>
                <a:schemeClr val="accent1"/>
              </a:buClr>
              <a:buNone/>
            </a:pPr>
            <a:r>
              <a:rPr lang="en-US" altLang="zh-CN" sz="2600" dirty="0"/>
              <a:t>19</a:t>
            </a:r>
            <a:r>
              <a:rPr lang="zh-CN" altLang="en-US" sz="2600" dirty="0"/>
              <a:t>、</a:t>
            </a:r>
            <a:r>
              <a:rPr lang="zh-CN" altLang="zh-CN" sz="2600" dirty="0"/>
              <a:t>中断向量地址是：</a:t>
            </a:r>
            <a:r>
              <a:rPr lang="en-US" altLang="zh-CN" sz="2600" dirty="0"/>
              <a:t>______</a:t>
            </a:r>
            <a:r>
              <a:rPr lang="zh-CN" altLang="zh-CN" sz="2600" dirty="0"/>
              <a:t>。</a:t>
            </a:r>
          </a:p>
          <a:p>
            <a:pPr marL="0" indent="0" eaLnBrk="1" hangingPunct="1">
              <a:buNone/>
            </a:pPr>
            <a:r>
              <a:rPr lang="en-US" altLang="zh-CN" dirty="0"/>
              <a:t>A </a:t>
            </a:r>
            <a:r>
              <a:rPr lang="zh-CN" altLang="zh-CN" dirty="0"/>
              <a:t>子程序入口地址</a:t>
            </a:r>
            <a:r>
              <a:rPr lang="en-US" altLang="zh-CN" dirty="0"/>
              <a:t>           B </a:t>
            </a:r>
            <a:r>
              <a:rPr lang="zh-CN" altLang="zh-CN" dirty="0"/>
              <a:t>中断服务例行程序入口地址</a:t>
            </a:r>
          </a:p>
          <a:p>
            <a:pPr marL="0" indent="0" eaLnBrk="1" hangingPunct="1">
              <a:buNone/>
            </a:pPr>
            <a:r>
              <a:rPr lang="en-US" altLang="zh-CN" dirty="0"/>
              <a:t>C</a:t>
            </a:r>
            <a:r>
              <a:rPr lang="zh-CN" altLang="zh-CN" dirty="0"/>
              <a:t>中断服务例行程序入口地址的指示器 </a:t>
            </a:r>
            <a:r>
              <a:rPr lang="en-US" altLang="zh-CN" dirty="0"/>
              <a:t> D </a:t>
            </a:r>
            <a:r>
              <a:rPr lang="zh-CN" altLang="zh-CN" dirty="0"/>
              <a:t>中断返回地址</a:t>
            </a:r>
          </a:p>
          <a:p>
            <a:pPr eaLnBrk="1" hangingPunct="1">
              <a:buFont typeface="Wingdings 2" pitchFamily="18" charset="2"/>
              <a:buNone/>
            </a:pPr>
            <a:endParaRPr lang="zh-CN" altLang="en-US" sz="2400" dirty="0"/>
          </a:p>
          <a:p>
            <a:pPr eaLnBrk="1" hangingPunct="1">
              <a:buFont typeface="Wingdings 2" pitchFamily="18" charset="2"/>
              <a:buNone/>
            </a:pPr>
            <a:endParaRPr lang="zh-CN" altLang="en-US" sz="2400" dirty="0"/>
          </a:p>
          <a:p>
            <a:pPr eaLnBrk="1" hangingPunct="1">
              <a:buFont typeface="Wingdings 2" pitchFamily="18" charset="2"/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4800" y="152400"/>
            <a:ext cx="8839200" cy="5867400"/>
          </a:xfrm>
        </p:spPr>
        <p:txBody>
          <a:bodyPr/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000" dirty="0"/>
              <a:t>20</a:t>
            </a:r>
            <a:r>
              <a:rPr lang="zh-CN" altLang="zh-CN" sz="2000" dirty="0"/>
              <a:t>、单纯从理论出发，所有功能都 可以交给硬件实现。事实上，硬件只实现比较简单的功能，复杂的功能则交给运行在硬件上的软件完成。这样做的理由是</a:t>
            </a:r>
            <a:r>
              <a:rPr lang="en-US" altLang="zh-CN" sz="2000" u="sng" dirty="0"/>
              <a:t>          </a:t>
            </a:r>
            <a:r>
              <a:rPr lang="zh-CN" altLang="zh-CN" sz="2000" dirty="0"/>
              <a:t>（可以多选）。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000" dirty="0"/>
              <a:t>A</a:t>
            </a:r>
            <a:r>
              <a:rPr lang="zh-CN" altLang="zh-CN" sz="2000" dirty="0"/>
              <a:t>、提高解题速度</a:t>
            </a:r>
            <a:r>
              <a:rPr lang="en-US" altLang="zh-CN" sz="2000" dirty="0"/>
              <a:t>                       B</a:t>
            </a:r>
            <a:r>
              <a:rPr lang="zh-CN" altLang="zh-CN" sz="2000" dirty="0"/>
              <a:t>、降低成本</a:t>
            </a:r>
            <a:r>
              <a:rPr lang="en-US" altLang="zh-CN" sz="2000" dirty="0"/>
              <a:t>  </a:t>
            </a:r>
            <a:endParaRPr lang="zh-CN" altLang="zh-CN" sz="2000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000" dirty="0"/>
              <a:t>C</a:t>
            </a:r>
            <a:r>
              <a:rPr lang="zh-CN" altLang="zh-CN" sz="2000" dirty="0"/>
              <a:t>、增强计算机的适应性，扩大应用面</a:t>
            </a:r>
            <a:r>
              <a:rPr lang="en-US" altLang="zh-CN" sz="2000" dirty="0"/>
              <a:t>     D</a:t>
            </a:r>
            <a:r>
              <a:rPr lang="zh-CN" altLang="zh-CN" sz="2000" dirty="0"/>
              <a:t>、易于制造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000" dirty="0"/>
              <a:t> 21</a:t>
            </a:r>
            <a:r>
              <a:rPr lang="zh-CN" altLang="zh-CN" sz="2000" dirty="0"/>
              <a:t>、语言处理程序的任务是：把高级语言编写的程序翻译成机器语言组成的程序，根据实现方法的不同，语言处理程序分为</a:t>
            </a:r>
            <a:r>
              <a:rPr lang="en-US" altLang="zh-CN" sz="2000" u="sng" dirty="0"/>
              <a:t>              </a:t>
            </a:r>
            <a:r>
              <a:rPr lang="zh-CN" altLang="zh-CN" sz="2000" dirty="0"/>
              <a:t>和</a:t>
            </a:r>
            <a:r>
              <a:rPr lang="en-US" altLang="zh-CN" sz="2000" u="sng" dirty="0"/>
              <a:t>               </a:t>
            </a:r>
            <a:r>
              <a:rPr lang="en-US" altLang="zh-CN" sz="2000" dirty="0"/>
              <a:t>2</a:t>
            </a:r>
            <a:r>
              <a:rPr lang="zh-CN" altLang="zh-CN" sz="2000" dirty="0"/>
              <a:t>种。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000" dirty="0"/>
              <a:t>A</a:t>
            </a:r>
            <a:r>
              <a:rPr lang="zh-CN" altLang="zh-CN" sz="2000" dirty="0"/>
              <a:t>、汇编程序</a:t>
            </a:r>
            <a:r>
              <a:rPr lang="en-US" altLang="zh-CN" sz="2000" dirty="0"/>
              <a:t>      B</a:t>
            </a:r>
            <a:r>
              <a:rPr lang="zh-CN" altLang="zh-CN" sz="2000" dirty="0"/>
              <a:t>、编译程序</a:t>
            </a:r>
            <a:r>
              <a:rPr lang="en-US" altLang="zh-CN" sz="2000" dirty="0"/>
              <a:t>         C</a:t>
            </a:r>
            <a:r>
              <a:rPr lang="zh-CN" altLang="zh-CN" sz="2000" dirty="0"/>
              <a:t>、解释程序</a:t>
            </a:r>
            <a:r>
              <a:rPr lang="en-US" altLang="zh-CN" sz="2000" dirty="0"/>
              <a:t>     D</a:t>
            </a:r>
            <a:r>
              <a:rPr lang="zh-CN" altLang="zh-CN" sz="2000" dirty="0"/>
              <a:t>、应用程序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000" dirty="0"/>
              <a:t> 22</a:t>
            </a:r>
            <a:r>
              <a:rPr lang="zh-CN" altLang="zh-CN" sz="2000" dirty="0"/>
              <a:t>、编译程序和解释程序相比，编译程序的优点是</a:t>
            </a:r>
            <a:r>
              <a:rPr lang="en-US" altLang="zh-CN" sz="2000" u="sng" dirty="0"/>
              <a:t>                      </a:t>
            </a:r>
            <a:r>
              <a:rPr lang="zh-CN" altLang="zh-CN" sz="2000" dirty="0"/>
              <a:t>。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000" dirty="0"/>
              <a:t>A</a:t>
            </a:r>
            <a:r>
              <a:rPr lang="zh-CN" altLang="zh-CN" sz="2000" dirty="0"/>
              <a:t>、编译过程花费时间短</a:t>
            </a:r>
            <a:r>
              <a:rPr lang="en-US" altLang="zh-CN" sz="2000" dirty="0"/>
              <a:t>          </a:t>
            </a:r>
            <a:endParaRPr lang="zh-CN" altLang="zh-CN" sz="2000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000" dirty="0"/>
              <a:t>B</a:t>
            </a:r>
            <a:r>
              <a:rPr lang="zh-CN" altLang="zh-CN" sz="2000" dirty="0"/>
              <a:t>、编译过程占用内存空间小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000" dirty="0"/>
              <a:t>C</a:t>
            </a:r>
            <a:r>
              <a:rPr lang="zh-CN" altLang="zh-CN" sz="2000" dirty="0"/>
              <a:t>、编译过程中如果发现源程序有错误，错误的发现和排除比较容易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000" dirty="0"/>
              <a:t>D</a:t>
            </a:r>
            <a:r>
              <a:rPr lang="zh-CN" altLang="zh-CN" sz="2000" dirty="0"/>
              <a:t>、编译结果（目标程序）执行速度快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000" dirty="0"/>
              <a:t> 23</a:t>
            </a:r>
            <a:r>
              <a:rPr lang="zh-CN" altLang="zh-CN" sz="2000" dirty="0"/>
              <a:t>、编译程序和解释程序相比，解释程序的优点是</a:t>
            </a:r>
            <a:r>
              <a:rPr lang="en-US" altLang="zh-CN" sz="2000" u="sng" dirty="0"/>
              <a:t>                  </a:t>
            </a:r>
            <a:r>
              <a:rPr lang="zh-CN" altLang="zh-CN" sz="2000" dirty="0"/>
              <a:t>（可以多选）。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000" dirty="0"/>
              <a:t>A</a:t>
            </a:r>
            <a:r>
              <a:rPr lang="zh-CN" altLang="zh-CN" sz="2000" dirty="0"/>
              <a:t>、解释（并执行）过程花费时间短</a:t>
            </a:r>
            <a:r>
              <a:rPr lang="en-US" altLang="zh-CN" sz="2000" dirty="0"/>
              <a:t>     B</a:t>
            </a:r>
            <a:r>
              <a:rPr lang="zh-CN" altLang="zh-CN" sz="2000" dirty="0"/>
              <a:t>、解释（并执行）过程占用内存空间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000" dirty="0"/>
              <a:t>C</a:t>
            </a:r>
            <a:r>
              <a:rPr lang="zh-CN" altLang="zh-CN" sz="2000" dirty="0"/>
              <a:t>、解释（并执行）过程中如果发现源程序有错误，错误的发现和排队比较容易</a:t>
            </a:r>
            <a:r>
              <a:rPr lang="en-US" altLang="zh-CN" sz="2000" dirty="0"/>
              <a:t>                                                                 D</a:t>
            </a:r>
            <a:r>
              <a:rPr lang="zh-CN" altLang="zh-CN" sz="2000" dirty="0"/>
              <a:t>、解释（并执行）的速度快</a:t>
            </a:r>
            <a:endParaRPr lang="zh-CN" altLang="en-US" sz="2000" dirty="0"/>
          </a:p>
          <a:p>
            <a:pPr eaLnBrk="1" hangingPunct="1">
              <a:buFont typeface="Wingdings 2" pitchFamily="18" charset="2"/>
              <a:buNone/>
              <a:defRPr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381000"/>
            <a:ext cx="8915400" cy="6019800"/>
          </a:xfrm>
        </p:spPr>
        <p:txBody>
          <a:bodyPr/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400" dirty="0"/>
              <a:t>24</a:t>
            </a:r>
            <a:r>
              <a:rPr lang="zh-CN" altLang="zh-CN" sz="2400" dirty="0"/>
              <a:t>、为了实现二</a:t>
            </a:r>
            <a:r>
              <a:rPr lang="en-US" altLang="zh-CN" sz="2400" dirty="0"/>
              <a:t>-</a:t>
            </a:r>
            <a:r>
              <a:rPr lang="zh-CN" altLang="zh-CN" sz="2400" dirty="0"/>
              <a:t>十进制码（</a:t>
            </a:r>
            <a:r>
              <a:rPr lang="en-US" altLang="zh-CN" sz="2400" dirty="0"/>
              <a:t>BCD</a:t>
            </a:r>
            <a:r>
              <a:rPr lang="zh-CN" altLang="zh-CN" sz="2400" dirty="0"/>
              <a:t>码），至少需要</a:t>
            </a:r>
            <a:r>
              <a:rPr lang="en-US" altLang="zh-CN" sz="2400" u="sng" dirty="0"/>
              <a:t>             </a:t>
            </a:r>
            <a:r>
              <a:rPr lang="zh-CN" altLang="zh-CN" sz="2400" dirty="0"/>
              <a:t>位二进制代码才可以表示</a:t>
            </a:r>
            <a:r>
              <a:rPr lang="en-US" altLang="zh-CN" sz="2400" dirty="0"/>
              <a:t>1 </a:t>
            </a:r>
            <a:r>
              <a:rPr lang="zh-CN" altLang="zh-CN" sz="2400" dirty="0"/>
              <a:t>位十进制数。</a:t>
            </a:r>
            <a:endParaRPr lang="en-US" altLang="zh-CN" sz="2400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400" dirty="0"/>
              <a:t>   A</a:t>
            </a:r>
            <a:r>
              <a:rPr lang="zh-CN" altLang="zh-CN" sz="2400" dirty="0"/>
              <a:t>、</a:t>
            </a:r>
            <a:r>
              <a:rPr lang="en-US" altLang="zh-CN" sz="2400" dirty="0"/>
              <a:t>3     B</a:t>
            </a:r>
            <a:r>
              <a:rPr lang="zh-CN" altLang="zh-CN" sz="2400" dirty="0"/>
              <a:t>、</a:t>
            </a:r>
            <a:r>
              <a:rPr lang="en-US" altLang="zh-CN" sz="2400" dirty="0"/>
              <a:t>4   C</a:t>
            </a:r>
            <a:r>
              <a:rPr lang="zh-CN" altLang="zh-CN" sz="2400" dirty="0"/>
              <a:t>、</a:t>
            </a:r>
            <a:r>
              <a:rPr lang="en-US" altLang="zh-CN" sz="2400" dirty="0"/>
              <a:t>5     D</a:t>
            </a:r>
            <a:r>
              <a:rPr lang="zh-CN" altLang="zh-CN" sz="2400" dirty="0"/>
              <a:t>、</a:t>
            </a:r>
            <a:r>
              <a:rPr lang="en-US" altLang="zh-CN" sz="2400" dirty="0"/>
              <a:t>6</a:t>
            </a:r>
            <a:endParaRPr lang="zh-CN" altLang="zh-CN" sz="2400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400" dirty="0"/>
              <a:t> </a:t>
            </a:r>
            <a:endParaRPr lang="zh-CN" altLang="zh-CN" sz="2400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400" dirty="0"/>
              <a:t>25</a:t>
            </a:r>
            <a:r>
              <a:rPr lang="zh-CN" altLang="zh-CN" sz="2400" dirty="0"/>
              <a:t>、下列二</a:t>
            </a:r>
            <a:r>
              <a:rPr lang="en-US" altLang="zh-CN" sz="2400" dirty="0"/>
              <a:t>-</a:t>
            </a:r>
            <a:r>
              <a:rPr lang="zh-CN" altLang="zh-CN" sz="2400" dirty="0"/>
              <a:t>十进制码（</a:t>
            </a:r>
            <a:r>
              <a:rPr lang="en-US" altLang="zh-CN" sz="2400" dirty="0"/>
              <a:t>BCD</a:t>
            </a:r>
            <a:r>
              <a:rPr lang="zh-CN" altLang="zh-CN" sz="2400" dirty="0"/>
              <a:t>码）中</a:t>
            </a:r>
            <a:r>
              <a:rPr lang="en-US" altLang="zh-CN" sz="2400" u="sng" dirty="0"/>
              <a:t>               </a:t>
            </a:r>
            <a:r>
              <a:rPr lang="zh-CN" altLang="zh-CN" sz="2400" dirty="0"/>
              <a:t>属于有权编码（可多选）。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400" dirty="0"/>
              <a:t>   A</a:t>
            </a:r>
            <a:r>
              <a:rPr lang="zh-CN" altLang="zh-CN" sz="2400" dirty="0"/>
              <a:t>、</a:t>
            </a:r>
            <a:r>
              <a:rPr lang="en-US" altLang="zh-CN" sz="2400" dirty="0"/>
              <a:t>8421</a:t>
            </a:r>
            <a:r>
              <a:rPr lang="zh-CN" altLang="zh-CN" sz="2400" dirty="0"/>
              <a:t>码</a:t>
            </a:r>
            <a:r>
              <a:rPr lang="en-US" altLang="zh-CN" sz="2400" dirty="0"/>
              <a:t>    B</a:t>
            </a:r>
            <a:r>
              <a:rPr lang="zh-CN" altLang="zh-CN" sz="2400" dirty="0"/>
              <a:t>、余</a:t>
            </a:r>
            <a:r>
              <a:rPr lang="en-US" altLang="zh-CN" sz="2400" dirty="0"/>
              <a:t>3</a:t>
            </a:r>
            <a:r>
              <a:rPr lang="zh-CN" altLang="zh-CN" sz="2400" dirty="0"/>
              <a:t>码</a:t>
            </a:r>
            <a:r>
              <a:rPr lang="en-US" altLang="zh-CN" sz="2400" dirty="0"/>
              <a:t>      C</a:t>
            </a:r>
            <a:r>
              <a:rPr lang="zh-CN" altLang="zh-CN" sz="2400" dirty="0"/>
              <a:t>、</a:t>
            </a:r>
            <a:r>
              <a:rPr lang="en-US" altLang="zh-CN" sz="2400" dirty="0"/>
              <a:t>2421</a:t>
            </a:r>
            <a:r>
              <a:rPr lang="zh-CN" altLang="zh-CN" sz="2400" dirty="0"/>
              <a:t>码</a:t>
            </a:r>
            <a:r>
              <a:rPr lang="en-US" altLang="zh-CN" sz="2400" dirty="0"/>
              <a:t>    D</a:t>
            </a:r>
            <a:r>
              <a:rPr lang="zh-CN" altLang="zh-CN" sz="2400" dirty="0"/>
              <a:t>、格雷码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400" dirty="0"/>
              <a:t> </a:t>
            </a:r>
            <a:endParaRPr lang="zh-CN" altLang="zh-CN" sz="2400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CN" sz="2400" dirty="0"/>
              <a:t>26</a:t>
            </a:r>
            <a:r>
              <a:rPr lang="zh-CN" altLang="zh-CN" sz="2400" dirty="0"/>
              <a:t>、</a:t>
            </a:r>
            <a:r>
              <a:rPr lang="zh-CN" altLang="en-US" sz="2400" dirty="0"/>
              <a:t>中断处理过程中，</a:t>
            </a:r>
            <a:r>
              <a:rPr lang="en-US" altLang="zh-CN" sz="2400" dirty="0"/>
              <a:t> ______</a:t>
            </a:r>
            <a:r>
              <a:rPr lang="en-US" altLang="zh-CN" sz="2400" u="sng" dirty="0"/>
              <a:t>    </a:t>
            </a:r>
            <a:r>
              <a:rPr lang="zh-CN" altLang="en-US" sz="2400" dirty="0"/>
              <a:t> 项是由硬件完成。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zh-CN" altLang="en-US" sz="2400" dirty="0"/>
              <a:t>    </a:t>
            </a:r>
            <a:r>
              <a:rPr lang="en-US" altLang="zh-CN" sz="2400" dirty="0"/>
              <a:t>A  </a:t>
            </a:r>
            <a:r>
              <a:rPr lang="zh-CN" altLang="en-US" sz="2400" dirty="0"/>
              <a:t>关中断    </a:t>
            </a:r>
            <a:r>
              <a:rPr lang="en-US" altLang="zh-CN" sz="2400" dirty="0"/>
              <a:t>B  </a:t>
            </a:r>
            <a:r>
              <a:rPr lang="zh-CN" altLang="en-US" sz="2400" dirty="0"/>
              <a:t>开中断    </a:t>
            </a:r>
            <a:r>
              <a:rPr lang="en-US" altLang="zh-CN" sz="2400" dirty="0"/>
              <a:t>C  </a:t>
            </a:r>
            <a:r>
              <a:rPr lang="zh-CN" altLang="en-US" sz="2400" dirty="0"/>
              <a:t>保存</a:t>
            </a:r>
            <a:r>
              <a:rPr lang="en-US" altLang="zh-CN" sz="2400" dirty="0"/>
              <a:t>CPU</a:t>
            </a:r>
            <a:r>
              <a:rPr lang="zh-CN" altLang="en-US" sz="2400" dirty="0"/>
              <a:t>现场    </a:t>
            </a:r>
            <a:r>
              <a:rPr lang="en-US" altLang="zh-CN" sz="2400" dirty="0"/>
              <a:t>D  </a:t>
            </a:r>
            <a:r>
              <a:rPr lang="zh-CN" altLang="en-US" sz="2400" dirty="0"/>
              <a:t>恢复</a:t>
            </a:r>
            <a:r>
              <a:rPr lang="en-US" altLang="zh-CN" sz="2400" dirty="0"/>
              <a:t>CPU</a:t>
            </a:r>
            <a:r>
              <a:rPr lang="zh-CN" altLang="en-US" sz="2400" dirty="0"/>
              <a:t>现场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609600" y="1600200"/>
            <a:ext cx="7696200" cy="4498975"/>
          </a:xfrm>
        </p:spPr>
        <p:txBody>
          <a:bodyPr/>
          <a:lstStyle/>
          <a:p>
            <a:pPr eaLnBrk="1" hangingPunct="1"/>
            <a:r>
              <a:rPr lang="en-US" altLang="zh-CN" sz="3200" b="1" dirty="0"/>
              <a:t>1</a:t>
            </a:r>
            <a:r>
              <a:rPr lang="zh-CN" altLang="zh-CN" sz="3200" b="1" dirty="0"/>
              <a:t>、填空题（</a:t>
            </a:r>
            <a:r>
              <a:rPr lang="en-US" altLang="zh-CN" sz="3200" b="1" dirty="0"/>
              <a:t>10</a:t>
            </a:r>
            <a:r>
              <a:rPr lang="zh-CN" altLang="zh-CN" sz="3200" b="1" dirty="0"/>
              <a:t>分）</a:t>
            </a:r>
          </a:p>
          <a:p>
            <a:pPr eaLnBrk="1" hangingPunct="1"/>
            <a:r>
              <a:rPr lang="en-US" altLang="zh-CN" sz="3200" b="1" dirty="0"/>
              <a:t>2</a:t>
            </a:r>
            <a:r>
              <a:rPr lang="zh-CN" altLang="zh-CN" sz="3200" b="1" dirty="0"/>
              <a:t>、选择题（</a:t>
            </a:r>
            <a:r>
              <a:rPr lang="en-US" altLang="zh-CN" sz="3200" b="1" dirty="0"/>
              <a:t>20</a:t>
            </a:r>
            <a:r>
              <a:rPr lang="zh-CN" altLang="zh-CN" sz="3200" b="1" dirty="0"/>
              <a:t>分）</a:t>
            </a:r>
          </a:p>
          <a:p>
            <a:pPr eaLnBrk="1" hangingPunct="1"/>
            <a:r>
              <a:rPr lang="en-US" altLang="zh-CN" sz="3200" b="1" dirty="0"/>
              <a:t>3</a:t>
            </a:r>
            <a:r>
              <a:rPr lang="zh-CN" altLang="zh-CN" sz="3200" b="1" dirty="0"/>
              <a:t>、简答题（</a:t>
            </a:r>
            <a:r>
              <a:rPr lang="en-US" altLang="zh-CN" sz="3200" b="1" dirty="0"/>
              <a:t>20</a:t>
            </a:r>
            <a:r>
              <a:rPr lang="zh-CN" altLang="zh-CN" sz="3200" b="1" dirty="0"/>
              <a:t>分）</a:t>
            </a:r>
          </a:p>
          <a:p>
            <a:pPr eaLnBrk="1" hangingPunct="1"/>
            <a:r>
              <a:rPr lang="en-US" altLang="zh-CN" sz="3200" b="1" dirty="0"/>
              <a:t>4</a:t>
            </a:r>
            <a:r>
              <a:rPr lang="zh-CN" altLang="zh-CN" sz="3200" b="1" dirty="0"/>
              <a:t>、计算题（</a:t>
            </a:r>
            <a:r>
              <a:rPr lang="en-US" altLang="zh-CN" sz="3200" b="1" dirty="0"/>
              <a:t>20</a:t>
            </a:r>
            <a:r>
              <a:rPr lang="zh-CN" altLang="zh-CN" sz="3200" b="1" dirty="0"/>
              <a:t>分）</a:t>
            </a:r>
          </a:p>
          <a:p>
            <a:pPr eaLnBrk="1" hangingPunct="1"/>
            <a:r>
              <a:rPr lang="en-US" altLang="zh-CN" sz="3200" b="1" dirty="0"/>
              <a:t>5</a:t>
            </a:r>
            <a:r>
              <a:rPr lang="zh-CN" altLang="zh-CN" sz="3200" b="1" dirty="0"/>
              <a:t>、编程、应用题（</a:t>
            </a:r>
            <a:r>
              <a:rPr lang="en-US" altLang="zh-CN" sz="3200" b="1" dirty="0"/>
              <a:t>30</a:t>
            </a:r>
            <a:r>
              <a:rPr lang="zh-CN" altLang="zh-CN" sz="3200" b="1" dirty="0"/>
              <a:t>分）</a:t>
            </a:r>
          </a:p>
          <a:p>
            <a:pPr eaLnBrk="1" hangingPunct="1"/>
            <a:endParaRPr lang="zh-CN" altLang="en-US" sz="3200" b="1" dirty="0"/>
          </a:p>
        </p:txBody>
      </p:sp>
      <p:sp>
        <p:nvSpPr>
          <p:cNvPr id="9219" name="Rectangle 4"/>
          <p:cNvSpPr>
            <a:spLocks noRot="1" noChangeArrowheads="1"/>
          </p:cNvSpPr>
          <p:nvPr/>
        </p:nvSpPr>
        <p:spPr bwMode="auto">
          <a:xfrm>
            <a:off x="603250" y="304800"/>
            <a:ext cx="8083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4400" b="1">
                <a:solidFill>
                  <a:schemeClr val="tx2"/>
                </a:solidFill>
              </a:rPr>
              <a:t>试卷结构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301625" y="228600"/>
            <a:ext cx="8540750" cy="6400800"/>
          </a:xfrm>
        </p:spPr>
        <p:txBody>
          <a:bodyPr>
            <a:normAutofit fontScale="62500" lnSpcReduction="2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/>
              <a:t>27</a:t>
            </a:r>
            <a:r>
              <a:rPr lang="zh-CN" altLang="zh-CN" sz="2800" dirty="0"/>
              <a:t>、冯</a:t>
            </a:r>
            <a:r>
              <a:rPr lang="en-US" altLang="zh-CN" sz="2800" dirty="0"/>
              <a:t>.</a:t>
            </a:r>
            <a:r>
              <a:rPr lang="zh-CN" altLang="zh-CN" sz="2800" dirty="0"/>
              <a:t>诺依曼计算机结构中的下述特点至今仍被继承下来：</a:t>
            </a:r>
            <a:r>
              <a:rPr lang="en-US" altLang="zh-CN" sz="2800" u="sng" dirty="0"/>
              <a:t>           </a:t>
            </a:r>
            <a:r>
              <a:rPr lang="zh-CN" altLang="zh-CN" sz="2800" dirty="0"/>
              <a:t>（可以多选）。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/>
              <a:t>   A</a:t>
            </a:r>
            <a:r>
              <a:rPr lang="zh-CN" altLang="zh-CN" sz="2800" dirty="0"/>
              <a:t>、数据在计算机内部以二进制码表示，存储在存储器中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/>
              <a:t>   B</a:t>
            </a:r>
            <a:r>
              <a:rPr lang="zh-CN" altLang="zh-CN" sz="2800" dirty="0"/>
              <a:t>、程序存放在存储器中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/>
              <a:t>   C</a:t>
            </a:r>
            <a:r>
              <a:rPr lang="zh-CN" altLang="zh-CN" sz="2800" dirty="0"/>
              <a:t>、计算机的运行爱程序控制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/>
              <a:t>   D</a:t>
            </a:r>
            <a:r>
              <a:rPr lang="zh-CN" altLang="zh-CN" sz="2800" dirty="0"/>
              <a:t>、数据和指令都可以参加运算，运算过程中数据和指令都可以被修改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/>
              <a:t>   E</a:t>
            </a:r>
            <a:r>
              <a:rPr lang="zh-CN" altLang="zh-CN" sz="2800" dirty="0"/>
              <a:t>、计算机以运算器为中心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/>
              <a:t>28</a:t>
            </a:r>
            <a:r>
              <a:rPr lang="zh-CN" altLang="zh-CN" sz="2800" dirty="0"/>
              <a:t>、计算机（电脑）与人脑相比有以下优势：</a:t>
            </a:r>
            <a:r>
              <a:rPr lang="en-US" altLang="zh-CN" sz="2800" u="sng" dirty="0"/>
              <a:t>           </a:t>
            </a:r>
            <a:r>
              <a:rPr lang="zh-CN" altLang="zh-CN" sz="2800" dirty="0"/>
              <a:t>（可以多选）。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/>
              <a:t>   A</a:t>
            </a:r>
            <a:r>
              <a:rPr lang="zh-CN" altLang="zh-CN" sz="2800" dirty="0"/>
              <a:t>、运算速度快</a:t>
            </a:r>
            <a:r>
              <a:rPr lang="en-US" altLang="zh-CN" sz="2800" dirty="0"/>
              <a:t>     B</a:t>
            </a:r>
            <a:r>
              <a:rPr lang="zh-CN" altLang="zh-CN" sz="2800" dirty="0"/>
              <a:t>、记忆容量大</a:t>
            </a:r>
            <a:r>
              <a:rPr lang="en-US" altLang="zh-CN" sz="2800" dirty="0"/>
              <a:t>  </a:t>
            </a:r>
            <a:endParaRPr lang="zh-CN" altLang="zh-CN" sz="2800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/>
              <a:t>   C</a:t>
            </a:r>
            <a:r>
              <a:rPr lang="zh-CN" altLang="zh-CN" sz="2800" dirty="0"/>
              <a:t>、更富有创造性 </a:t>
            </a:r>
            <a:r>
              <a:rPr lang="en-US" altLang="zh-CN" sz="2800" dirty="0"/>
              <a:t>  D</a:t>
            </a:r>
            <a:r>
              <a:rPr lang="zh-CN" altLang="zh-CN" sz="2800" dirty="0"/>
              <a:t>、在紧急情况下，更能快速做出反应。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/>
              <a:t> </a:t>
            </a:r>
            <a:endParaRPr lang="zh-CN" altLang="zh-CN" sz="2800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/>
              <a:t>29</a:t>
            </a:r>
            <a:r>
              <a:rPr lang="zh-CN" altLang="zh-CN" sz="2800" dirty="0"/>
              <a:t>、纯硬件构成的计算机称为</a:t>
            </a:r>
            <a:r>
              <a:rPr lang="en-US" altLang="zh-CN" sz="2800" u="sng" dirty="0"/>
              <a:t>          </a:t>
            </a:r>
            <a:r>
              <a:rPr lang="zh-CN" altLang="zh-CN" sz="2800" dirty="0"/>
              <a:t>（</a:t>
            </a:r>
            <a:r>
              <a:rPr lang="en-US" altLang="zh-CN" sz="2800" dirty="0"/>
              <a:t>2</a:t>
            </a:r>
            <a:r>
              <a:rPr lang="zh-CN" altLang="zh-CN" sz="2800" dirty="0"/>
              <a:t>选</a:t>
            </a:r>
            <a:r>
              <a:rPr lang="en-US" altLang="zh-CN" sz="2800" dirty="0"/>
              <a:t>1</a:t>
            </a:r>
            <a:r>
              <a:rPr lang="zh-CN" altLang="zh-CN" sz="2800" dirty="0"/>
              <a:t>）。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/>
              <a:t>   A</a:t>
            </a:r>
            <a:r>
              <a:rPr lang="zh-CN" altLang="zh-CN" sz="2800" dirty="0"/>
              <a:t>、裸机</a:t>
            </a:r>
            <a:r>
              <a:rPr lang="en-US" altLang="zh-CN" sz="2800" dirty="0"/>
              <a:t>                      B</a:t>
            </a:r>
            <a:r>
              <a:rPr lang="zh-CN" altLang="zh-CN" sz="2800" dirty="0"/>
              <a:t>、虚拟机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/>
              <a:t> </a:t>
            </a:r>
            <a:endParaRPr lang="zh-CN" altLang="zh-CN" sz="2800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/>
              <a:t>30</a:t>
            </a:r>
            <a:r>
              <a:rPr lang="zh-CN" altLang="zh-CN" sz="2800" dirty="0"/>
              <a:t>、硬件之外包上一层软件的计算机系统可以看作一台</a:t>
            </a:r>
            <a:r>
              <a:rPr lang="en-US" altLang="zh-CN" sz="2800" u="sng" dirty="0"/>
              <a:t>              </a:t>
            </a:r>
            <a:r>
              <a:rPr lang="zh-CN" altLang="zh-CN" sz="2800" dirty="0"/>
              <a:t>，其功能得到增强（</a:t>
            </a:r>
            <a:r>
              <a:rPr lang="en-US" altLang="zh-CN" sz="2800" dirty="0"/>
              <a:t>2</a:t>
            </a:r>
            <a:r>
              <a:rPr lang="zh-CN" altLang="zh-CN" sz="2800" dirty="0"/>
              <a:t>选</a:t>
            </a:r>
            <a:r>
              <a:rPr lang="en-US" altLang="zh-CN" sz="2800" dirty="0"/>
              <a:t>1</a:t>
            </a:r>
            <a:r>
              <a:rPr lang="zh-CN" altLang="zh-CN" sz="2800" dirty="0"/>
              <a:t>）。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/>
              <a:t>   A</a:t>
            </a:r>
            <a:r>
              <a:rPr lang="zh-CN" altLang="zh-CN" sz="2800" dirty="0"/>
              <a:t>、裸机</a:t>
            </a:r>
            <a:r>
              <a:rPr lang="en-US" altLang="zh-CN" sz="2800" dirty="0"/>
              <a:t>                      B</a:t>
            </a:r>
            <a:r>
              <a:rPr lang="zh-CN" altLang="zh-CN" sz="2800" dirty="0"/>
              <a:t>、虚拟机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/>
              <a:t> </a:t>
            </a:r>
            <a:endParaRPr lang="zh-CN" altLang="zh-CN" sz="2800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/>
              <a:t>31</a:t>
            </a:r>
            <a:r>
              <a:rPr lang="zh-CN" altLang="zh-CN" sz="2800" dirty="0"/>
              <a:t>、硬件结构构成的裸机只能直接执行</a:t>
            </a:r>
            <a:r>
              <a:rPr lang="en-US" altLang="zh-CN" sz="2800" u="sng" dirty="0"/>
              <a:t>        </a:t>
            </a:r>
            <a:r>
              <a:rPr lang="zh-CN" altLang="zh-CN" sz="2800" dirty="0"/>
              <a:t>（</a:t>
            </a:r>
            <a:r>
              <a:rPr lang="en-US" altLang="zh-CN" sz="2800" dirty="0"/>
              <a:t>4</a:t>
            </a:r>
            <a:r>
              <a:rPr lang="zh-CN" altLang="zh-CN" sz="2800" dirty="0"/>
              <a:t>选</a:t>
            </a:r>
            <a:r>
              <a:rPr lang="en-US" altLang="zh-CN" sz="2800" dirty="0"/>
              <a:t>1</a:t>
            </a:r>
            <a:r>
              <a:rPr lang="zh-CN" altLang="zh-CN" sz="2800" dirty="0"/>
              <a:t>）。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/>
              <a:t>   A</a:t>
            </a:r>
            <a:r>
              <a:rPr lang="zh-CN" altLang="zh-CN" sz="2800" dirty="0"/>
              <a:t>、高级程序设计语言</a:t>
            </a:r>
            <a:r>
              <a:rPr lang="en-US" altLang="zh-CN" sz="2800" dirty="0"/>
              <a:t>   B</a:t>
            </a:r>
            <a:r>
              <a:rPr lang="zh-CN" altLang="zh-CN" sz="2800" dirty="0"/>
              <a:t>、汇编语言</a:t>
            </a:r>
            <a:r>
              <a:rPr lang="en-US" altLang="zh-CN" sz="2800" dirty="0"/>
              <a:t>   C</a:t>
            </a:r>
            <a:r>
              <a:rPr lang="zh-CN" altLang="zh-CN" sz="2800" dirty="0"/>
              <a:t>、符号语言</a:t>
            </a:r>
            <a:r>
              <a:rPr lang="en-US" altLang="zh-CN" sz="2800" dirty="0"/>
              <a:t>    D</a:t>
            </a:r>
            <a:r>
              <a:rPr lang="zh-CN" altLang="zh-CN" sz="2800" dirty="0"/>
              <a:t>、机器语言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/>
              <a:t> </a:t>
            </a:r>
            <a:endParaRPr lang="zh-CN" altLang="zh-CN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81000" y="228600"/>
            <a:ext cx="8382000" cy="5715000"/>
          </a:xfrm>
        </p:spPr>
        <p:txBody>
          <a:bodyPr/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000" dirty="0"/>
              <a:t>32</a:t>
            </a:r>
            <a:r>
              <a:rPr lang="zh-CN" altLang="zh-CN" sz="2000" dirty="0"/>
              <a:t>、对补码（假定符号位</a:t>
            </a:r>
            <a:r>
              <a:rPr lang="en-US" altLang="zh-CN" sz="2000" dirty="0"/>
              <a:t>2</a:t>
            </a:r>
            <a:r>
              <a:rPr lang="zh-CN" altLang="zh-CN" sz="2000" dirty="0"/>
              <a:t>位）作算术移位操作，右移</a:t>
            </a:r>
            <a:r>
              <a:rPr lang="en-US" altLang="zh-CN" sz="2000" dirty="0"/>
              <a:t>1</a:t>
            </a:r>
            <a:r>
              <a:rPr lang="zh-CN" altLang="zh-CN" sz="2000" dirty="0"/>
              <a:t>位相当于除</a:t>
            </a:r>
            <a:r>
              <a:rPr lang="en-US" altLang="zh-CN" sz="2000" dirty="0"/>
              <a:t>2</a:t>
            </a:r>
            <a:r>
              <a:rPr lang="zh-CN" altLang="zh-CN" sz="2000" dirty="0"/>
              <a:t>，右移规则为</a:t>
            </a:r>
            <a:r>
              <a:rPr lang="en-US" altLang="zh-CN" sz="2000" u="sng" dirty="0"/>
              <a:t>      </a:t>
            </a:r>
            <a:r>
              <a:rPr lang="zh-CN" altLang="zh-CN" sz="2000" dirty="0"/>
              <a:t>（可多选）。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000" dirty="0"/>
              <a:t>   A</a:t>
            </a:r>
            <a:r>
              <a:rPr lang="zh-CN" altLang="zh-CN" sz="2000" dirty="0"/>
              <a:t>、</a:t>
            </a:r>
            <a:r>
              <a:rPr lang="en-US" altLang="zh-CN" sz="2000" dirty="0"/>
              <a:t>2</a:t>
            </a:r>
            <a:r>
              <a:rPr lang="zh-CN" altLang="zh-CN" sz="2000" dirty="0"/>
              <a:t>个符号位和其他位一样都参加右移操作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000" dirty="0"/>
              <a:t>   B</a:t>
            </a:r>
            <a:r>
              <a:rPr lang="zh-CN" altLang="zh-CN" sz="2000" dirty="0"/>
              <a:t>、最高符号位保持不变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000" dirty="0"/>
              <a:t>   C</a:t>
            </a:r>
            <a:r>
              <a:rPr lang="zh-CN" altLang="zh-CN" sz="2000" dirty="0"/>
              <a:t>、右移时最低位移出，舍弃不用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000" dirty="0"/>
              <a:t>   D</a:t>
            </a:r>
            <a:r>
              <a:rPr lang="zh-CN" altLang="zh-CN" sz="2000" dirty="0"/>
              <a:t>、右移时最高位补</a:t>
            </a:r>
            <a:r>
              <a:rPr lang="en-US" altLang="zh-CN" sz="2000" dirty="0"/>
              <a:t>0</a:t>
            </a:r>
            <a:endParaRPr lang="zh-CN" altLang="zh-CN" sz="2000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000" dirty="0"/>
              <a:t>   E</a:t>
            </a:r>
            <a:r>
              <a:rPr lang="zh-CN" altLang="zh-CN" sz="2000" dirty="0"/>
              <a:t>、右移操作有可能导致溢出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CN" sz="2000" dirty="0"/>
              <a:t> 33</a:t>
            </a:r>
            <a:r>
              <a:rPr lang="zh-CN" altLang="zh-CN" sz="2000" dirty="0"/>
              <a:t>、</a:t>
            </a:r>
            <a:r>
              <a:rPr lang="en-US" altLang="zh-CN" sz="2000" dirty="0"/>
              <a:t>DMA</a:t>
            </a:r>
            <a:r>
              <a:rPr lang="zh-CN" altLang="zh-CN" sz="2000" dirty="0"/>
              <a:t>控制传送方式是在</a:t>
            </a:r>
            <a:r>
              <a:rPr lang="en-US" altLang="zh-CN" sz="2000" dirty="0"/>
              <a:t>(    )</a:t>
            </a:r>
            <a:r>
              <a:rPr lang="zh-CN" altLang="zh-CN" sz="2000" dirty="0"/>
              <a:t>之间建立直接的数据通路。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CN" sz="2000" dirty="0"/>
              <a:t>     A</a:t>
            </a:r>
            <a:r>
              <a:rPr lang="zh-CN" altLang="zh-CN" sz="2000" dirty="0"/>
              <a:t>．</a:t>
            </a:r>
            <a:r>
              <a:rPr lang="en-US" altLang="zh-CN" sz="2000" dirty="0"/>
              <a:t>CPU</a:t>
            </a:r>
            <a:r>
              <a:rPr lang="zh-CN" altLang="zh-CN" sz="2000" dirty="0"/>
              <a:t>与外设</a:t>
            </a:r>
            <a:r>
              <a:rPr lang="en-US" altLang="zh-CN" sz="2000" dirty="0"/>
              <a:t>   B</a:t>
            </a:r>
            <a:r>
              <a:rPr lang="zh-CN" altLang="zh-CN" sz="2000" dirty="0"/>
              <a:t>．外设与外设</a:t>
            </a:r>
            <a:r>
              <a:rPr lang="en-US" altLang="zh-CN" sz="2000" dirty="0"/>
              <a:t>   C</a:t>
            </a:r>
            <a:r>
              <a:rPr lang="zh-CN" altLang="zh-CN" sz="2000" dirty="0"/>
              <a:t>．主存与外设</a:t>
            </a:r>
            <a:r>
              <a:rPr lang="en-US" altLang="zh-CN" sz="2000" dirty="0"/>
              <a:t>    D</a:t>
            </a:r>
            <a:r>
              <a:rPr lang="zh-CN" altLang="zh-CN" sz="2000" dirty="0"/>
              <a:t>．</a:t>
            </a:r>
            <a:r>
              <a:rPr lang="en-US" altLang="zh-CN" sz="2000" dirty="0"/>
              <a:t>CPU</a:t>
            </a:r>
            <a:r>
              <a:rPr lang="zh-CN" altLang="zh-CN" sz="2000" dirty="0"/>
              <a:t>与主存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CN" sz="2000" dirty="0"/>
              <a:t> 34</a:t>
            </a:r>
            <a:r>
              <a:rPr lang="zh-CN" altLang="zh-CN" sz="2000" dirty="0"/>
              <a:t>、</a:t>
            </a:r>
            <a:r>
              <a:rPr lang="en-US" altLang="zh-CN" sz="2000" dirty="0"/>
              <a:t>PCI</a:t>
            </a:r>
            <a:r>
              <a:rPr lang="zh-CN" altLang="en-US" sz="2000" dirty="0"/>
              <a:t>总线是一个高带宽且与处理器无关的标准总线。下面描述中不正确的是</a:t>
            </a:r>
            <a:r>
              <a:rPr lang="en-US" altLang="zh-CN" sz="2000" dirty="0"/>
              <a:t>____D__</a:t>
            </a:r>
            <a:r>
              <a:rPr lang="zh-CN" altLang="en-US" sz="2000" dirty="0"/>
              <a:t>。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CN" sz="2000" dirty="0"/>
              <a:t>    A  </a:t>
            </a:r>
            <a:r>
              <a:rPr lang="zh-CN" altLang="en-US" sz="2000" dirty="0"/>
              <a:t>采用同步定时协议    </a:t>
            </a:r>
            <a:r>
              <a:rPr lang="en-US" altLang="zh-CN" sz="2000" dirty="0"/>
              <a:t>B  </a:t>
            </a:r>
            <a:r>
              <a:rPr lang="zh-CN" altLang="en-US" sz="2000" dirty="0"/>
              <a:t>采用分布式仲裁策略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zh-CN" altLang="en-US" sz="2000" dirty="0"/>
              <a:t>    </a:t>
            </a:r>
            <a:r>
              <a:rPr lang="en-US" altLang="zh-CN" sz="2000" dirty="0"/>
              <a:t>C  </a:t>
            </a:r>
            <a:r>
              <a:rPr lang="zh-CN" altLang="en-US" sz="2000" dirty="0"/>
              <a:t>具有自动配置能力    </a:t>
            </a:r>
            <a:r>
              <a:rPr lang="en-US" altLang="zh-CN" sz="2000" dirty="0"/>
              <a:t>D  </a:t>
            </a:r>
            <a:r>
              <a:rPr lang="zh-CN" altLang="en-US" sz="2000" dirty="0"/>
              <a:t>适合于低成本的小系统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CN" sz="2000" dirty="0"/>
              <a:t> 35</a:t>
            </a:r>
            <a:r>
              <a:rPr lang="zh-CN" altLang="zh-CN" sz="2000" dirty="0"/>
              <a:t>、</a:t>
            </a:r>
            <a:r>
              <a:rPr lang="zh-CN" altLang="en-US" sz="2000" dirty="0">
                <a:solidFill>
                  <a:srgbClr val="000000"/>
                </a:solidFill>
                <a:latin typeface="Times New Roman"/>
              </a:rPr>
              <a:t>为实现多级中断，保存现场信息最有效的方法是采用</a:t>
            </a:r>
            <a:r>
              <a:rPr lang="en-US" altLang="zh-CN" sz="2000" dirty="0"/>
              <a:t>______ </a:t>
            </a:r>
            <a:r>
              <a:rPr lang="zh-CN" altLang="en-US" sz="2000" dirty="0">
                <a:solidFill>
                  <a:srgbClr val="000000"/>
                </a:solidFill>
                <a:latin typeface="Times New Roman"/>
              </a:rPr>
              <a:t>。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</a:rPr>
              <a:t>A  </a:t>
            </a:r>
            <a:r>
              <a:rPr lang="zh-CN" altLang="en-US" sz="2000" dirty="0">
                <a:solidFill>
                  <a:srgbClr val="000000"/>
                </a:solidFill>
                <a:latin typeface="Times New Roman"/>
              </a:rPr>
              <a:t>通用寄存器    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</a:rPr>
              <a:t>B  </a:t>
            </a:r>
            <a:r>
              <a:rPr lang="zh-CN" altLang="en-US" sz="2000" dirty="0">
                <a:solidFill>
                  <a:srgbClr val="000000"/>
                </a:solidFill>
                <a:latin typeface="Times New Roman"/>
              </a:rPr>
              <a:t>堆栈    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</a:rPr>
              <a:t>C  </a:t>
            </a:r>
            <a:r>
              <a:rPr lang="zh-CN" altLang="en-US" sz="2000" dirty="0">
                <a:solidFill>
                  <a:srgbClr val="000000"/>
                </a:solidFill>
                <a:latin typeface="Times New Roman"/>
              </a:rPr>
              <a:t>主存    </a:t>
            </a:r>
            <a:r>
              <a:rPr lang="en-US" altLang="zh-CN" sz="2000" dirty="0">
                <a:solidFill>
                  <a:srgbClr val="000000"/>
                </a:solidFill>
                <a:latin typeface="Times New Roman"/>
              </a:rPr>
              <a:t>D  </a:t>
            </a:r>
            <a:r>
              <a:rPr lang="zh-CN" altLang="en-US" sz="2000" dirty="0">
                <a:solidFill>
                  <a:srgbClr val="000000"/>
                </a:solidFill>
                <a:latin typeface="Times New Roman"/>
              </a:rPr>
              <a:t>外存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内容占位符 2"/>
          <p:cNvSpPr>
            <a:spLocks noGrp="1"/>
          </p:cNvSpPr>
          <p:nvPr>
            <p:ph sz="quarter" idx="1"/>
          </p:nvPr>
        </p:nvSpPr>
        <p:spPr>
          <a:xfrm>
            <a:off x="304800" y="381000"/>
            <a:ext cx="8686800" cy="57912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36. 8</a:t>
            </a:r>
            <a:r>
              <a:rPr lang="zh-CN" altLang="zh-CN" dirty="0"/>
              <a:t>位定点字长的字，采用</a:t>
            </a:r>
            <a:r>
              <a:rPr lang="en-US" altLang="zh-CN" dirty="0"/>
              <a:t>2</a:t>
            </a:r>
            <a:r>
              <a:rPr lang="zh-CN" altLang="zh-CN" dirty="0"/>
              <a:t>的补码表示时，一个字所能表示的整数范围是</a:t>
            </a:r>
            <a:r>
              <a:rPr lang="en-US" altLang="zh-CN" dirty="0"/>
              <a:t>______</a:t>
            </a:r>
            <a:r>
              <a:rPr lang="zh-CN" altLang="zh-CN" dirty="0"/>
              <a:t>。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  A .–128 ~ +127   B. –127 ~  +127 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C.  –129 ~ +128   D.-128 ~ +128</a:t>
            </a:r>
            <a:endParaRPr lang="zh-CN" altLang="zh-CN" dirty="0"/>
          </a:p>
          <a:p>
            <a:pPr>
              <a:buNone/>
            </a:pPr>
            <a:r>
              <a:rPr lang="en-US" altLang="zh-CN" dirty="0"/>
              <a:t>37.</a:t>
            </a:r>
            <a:r>
              <a:rPr lang="zh-CN" altLang="zh-CN" dirty="0"/>
              <a:t>总线从设备指的是</a:t>
            </a:r>
            <a:r>
              <a:rPr lang="en-US" altLang="zh-CN" dirty="0"/>
              <a:t>______</a:t>
            </a:r>
            <a:r>
              <a:rPr lang="zh-CN" altLang="zh-CN" dirty="0"/>
              <a:t>。 </a:t>
            </a:r>
          </a:p>
          <a:p>
            <a:pPr>
              <a:buNone/>
            </a:pPr>
            <a:r>
              <a:rPr lang="en-US" altLang="zh-CN" dirty="0"/>
              <a:t>A</a:t>
            </a:r>
            <a:r>
              <a:rPr lang="zh-CN" altLang="zh-CN" dirty="0"/>
              <a:t>．不具有申请总线使用权的设备</a:t>
            </a:r>
            <a:r>
              <a:rPr lang="en-US" altLang="zh-CN" dirty="0"/>
              <a:t>        B</a:t>
            </a:r>
            <a:r>
              <a:rPr lang="zh-CN" altLang="zh-CN" dirty="0"/>
              <a:t>．总线目标设备</a:t>
            </a:r>
          </a:p>
          <a:p>
            <a:pPr>
              <a:buNone/>
            </a:pPr>
            <a:r>
              <a:rPr lang="en-US" altLang="zh-CN" dirty="0"/>
              <a:t> C</a:t>
            </a:r>
            <a:r>
              <a:rPr lang="zh-CN" altLang="zh-CN" dirty="0"/>
              <a:t>．可申请并能获得总线使用权的设备</a:t>
            </a:r>
            <a:r>
              <a:rPr lang="en-US" altLang="zh-CN" dirty="0"/>
              <a:t>    D</a:t>
            </a:r>
            <a:r>
              <a:rPr lang="zh-CN" altLang="zh-CN" dirty="0"/>
              <a:t>．总线源设备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zh-CN" dirty="0"/>
          </a:p>
          <a:p>
            <a:pPr eaLnBrk="1" hangingPunct="1">
              <a:buFont typeface="Wingdings 2" pitchFamily="18" charset="2"/>
              <a:buNone/>
            </a:pPr>
            <a:r>
              <a:rPr lang="zh-CN" altLang="zh-CN" dirty="0"/>
              <a:t> </a:t>
            </a:r>
            <a:r>
              <a:rPr lang="en-US" altLang="zh-CN" dirty="0"/>
              <a:t>38. </a:t>
            </a:r>
            <a:r>
              <a:rPr lang="zh-CN" altLang="zh-CN" dirty="0"/>
              <a:t>某计算机字长</a:t>
            </a:r>
            <a:r>
              <a:rPr lang="en-US" altLang="zh-CN" dirty="0"/>
              <a:t>16</a:t>
            </a:r>
            <a:r>
              <a:rPr lang="zh-CN" altLang="zh-CN" dirty="0"/>
              <a:t>位，它的存贮容量是</a:t>
            </a:r>
            <a:r>
              <a:rPr lang="en-US" altLang="zh-CN" dirty="0"/>
              <a:t>64KB</a:t>
            </a:r>
            <a:r>
              <a:rPr lang="zh-CN" altLang="zh-CN" dirty="0"/>
              <a:t>，若按字编址，那么它的寻址范围是</a:t>
            </a:r>
            <a:r>
              <a:rPr lang="en-US" altLang="zh-CN" dirty="0"/>
              <a:t>______</a:t>
            </a:r>
            <a:endParaRPr lang="zh-CN" altLang="zh-CN" dirty="0"/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  A. 64K    B. 32K  C. 64KB  D. 32 KB </a:t>
            </a:r>
            <a:endParaRPr lang="zh-CN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9939" name="内容占位符 2"/>
          <p:cNvSpPr>
            <a:spLocks noGrp="1"/>
          </p:cNvSpPr>
          <p:nvPr>
            <p:ph sz="quarter" idx="1"/>
          </p:nvPr>
        </p:nvSpPr>
        <p:spPr>
          <a:xfrm>
            <a:off x="228600" y="152400"/>
            <a:ext cx="8610600" cy="5867400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39</a:t>
            </a:r>
            <a:r>
              <a:rPr lang="zh-CN" altLang="en-US" dirty="0"/>
              <a:t>、</a:t>
            </a:r>
            <a:r>
              <a:rPr lang="zh-CN" altLang="zh-CN" dirty="0"/>
              <a:t>指令寄存器寄存的是</a:t>
            </a:r>
            <a:r>
              <a:rPr lang="en-US" altLang="zh-CN" dirty="0"/>
              <a:t>______</a:t>
            </a:r>
            <a:r>
              <a:rPr lang="zh-CN" altLang="zh-CN" dirty="0"/>
              <a:t>。 </a:t>
            </a:r>
          </a:p>
          <a:p>
            <a:pPr>
              <a:buNone/>
            </a:pPr>
            <a:r>
              <a:rPr lang="en-US" altLang="zh-CN" dirty="0"/>
              <a:t>A</a:t>
            </a:r>
            <a:r>
              <a:rPr lang="zh-CN" altLang="zh-CN" dirty="0"/>
              <a:t>、下一条要执行的指令</a:t>
            </a:r>
            <a:r>
              <a:rPr lang="en-US" altLang="zh-CN" dirty="0"/>
              <a:t>     B</a:t>
            </a:r>
            <a:r>
              <a:rPr lang="zh-CN" altLang="zh-CN" dirty="0"/>
              <a:t>、已执行完了的指令</a:t>
            </a:r>
          </a:p>
          <a:p>
            <a:pPr>
              <a:buNone/>
            </a:pPr>
            <a:r>
              <a:rPr lang="en-US" altLang="zh-CN" dirty="0"/>
              <a:t>C</a:t>
            </a:r>
            <a:r>
              <a:rPr lang="zh-CN" altLang="zh-CN" dirty="0"/>
              <a:t>、正在执行的指令</a:t>
            </a:r>
            <a:r>
              <a:rPr lang="en-US" altLang="zh-CN" dirty="0"/>
              <a:t>         D</a:t>
            </a:r>
            <a:r>
              <a:rPr lang="zh-CN" altLang="zh-CN" dirty="0"/>
              <a:t>、要转移的指令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zh-CN" dirty="0"/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40</a:t>
            </a:r>
            <a:r>
              <a:rPr lang="zh-CN" altLang="en-US" dirty="0"/>
              <a:t>、</a:t>
            </a:r>
            <a:r>
              <a:rPr lang="zh-CN" altLang="zh-CN" dirty="0"/>
              <a:t>在定点二进制运算其中，减法运算一般通过</a:t>
            </a:r>
            <a:r>
              <a:rPr lang="en-US" altLang="zh-CN" dirty="0"/>
              <a:t>______</a:t>
            </a:r>
            <a:r>
              <a:rPr lang="zh-CN" altLang="zh-CN" dirty="0"/>
              <a:t>来实现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A </a:t>
            </a:r>
            <a:r>
              <a:rPr lang="zh-CN" altLang="zh-CN" dirty="0"/>
              <a:t>原码运算的二进制减法器</a:t>
            </a:r>
            <a:r>
              <a:rPr lang="en-US" altLang="zh-CN" dirty="0"/>
              <a:t>     B </a:t>
            </a:r>
            <a:r>
              <a:rPr lang="zh-CN" altLang="zh-CN" dirty="0"/>
              <a:t>补码运算的二进制减法器</a:t>
            </a:r>
            <a:r>
              <a:rPr lang="en-US" altLang="zh-CN" dirty="0"/>
              <a:t> </a:t>
            </a:r>
            <a:endParaRPr lang="zh-CN" altLang="zh-CN" dirty="0"/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C </a:t>
            </a:r>
            <a:r>
              <a:rPr lang="zh-CN" altLang="zh-CN" dirty="0"/>
              <a:t>补码运算的十进制加法器</a:t>
            </a:r>
            <a:r>
              <a:rPr lang="en-US" altLang="zh-CN" dirty="0"/>
              <a:t>     D </a:t>
            </a:r>
            <a:r>
              <a:rPr lang="zh-CN" altLang="zh-CN" dirty="0"/>
              <a:t>补码运算的二进制加法器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41</a:t>
            </a:r>
            <a:r>
              <a:rPr lang="zh-CN" altLang="en-US" dirty="0"/>
              <a:t>、</a:t>
            </a:r>
            <a:r>
              <a:rPr lang="zh-CN" altLang="zh-CN" dirty="0"/>
              <a:t>某计算机字长</a:t>
            </a:r>
            <a:r>
              <a:rPr lang="en-US" altLang="zh-CN" dirty="0"/>
              <a:t>32</a:t>
            </a:r>
            <a:r>
              <a:rPr lang="zh-CN" altLang="zh-CN" dirty="0"/>
              <a:t>位，其存储容量为</a:t>
            </a:r>
            <a:r>
              <a:rPr lang="en-US" altLang="zh-CN" dirty="0"/>
              <a:t> 4 MB</a:t>
            </a:r>
            <a:r>
              <a:rPr lang="zh-CN" altLang="zh-CN" dirty="0"/>
              <a:t>，若按半字编址，它的寻址范围是</a:t>
            </a:r>
            <a:r>
              <a:rPr lang="en-US" altLang="zh-CN" dirty="0"/>
              <a:t>______</a:t>
            </a:r>
            <a:r>
              <a:rPr lang="zh-CN" altLang="zh-CN" dirty="0"/>
              <a:t>。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A  0</a:t>
            </a:r>
            <a:r>
              <a:rPr lang="zh-CN" altLang="zh-CN" dirty="0"/>
              <a:t>——</a:t>
            </a:r>
            <a:r>
              <a:rPr lang="en-US" altLang="zh-CN" dirty="0"/>
              <a:t>4MB  B 0</a:t>
            </a:r>
            <a:r>
              <a:rPr lang="zh-CN" altLang="zh-CN" dirty="0"/>
              <a:t>——</a:t>
            </a:r>
            <a:r>
              <a:rPr lang="en-US" altLang="zh-CN" dirty="0"/>
              <a:t>2MB  C  0</a:t>
            </a:r>
            <a:r>
              <a:rPr lang="zh-CN" altLang="zh-CN" dirty="0"/>
              <a:t>——</a:t>
            </a:r>
            <a:r>
              <a:rPr lang="en-US" altLang="zh-CN" dirty="0"/>
              <a:t>2M  D 0</a:t>
            </a:r>
            <a:r>
              <a:rPr lang="zh-CN" altLang="zh-CN" dirty="0"/>
              <a:t>——</a:t>
            </a:r>
            <a:r>
              <a:rPr lang="en-US" altLang="zh-CN" dirty="0"/>
              <a:t>1MB</a:t>
            </a:r>
            <a:endParaRPr lang="zh-CN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内容占位符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229600" cy="57912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42</a:t>
            </a:r>
            <a:r>
              <a:rPr lang="zh-CN" altLang="en-US" dirty="0"/>
              <a:t>、</a:t>
            </a:r>
            <a:r>
              <a:rPr lang="zh-CN" altLang="zh-CN" dirty="0"/>
              <a:t>在虚拟存贮器中，当程序正在执行时，由</a:t>
            </a:r>
            <a:r>
              <a:rPr lang="en-US" altLang="zh-CN" dirty="0"/>
              <a:t>______</a:t>
            </a:r>
            <a:r>
              <a:rPr lang="zh-CN" altLang="zh-CN" dirty="0"/>
              <a:t>完成地址映射。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A </a:t>
            </a:r>
            <a:r>
              <a:rPr lang="zh-CN" altLang="zh-CN" dirty="0"/>
              <a:t>程序员</a:t>
            </a:r>
            <a:r>
              <a:rPr lang="en-US" altLang="zh-CN" dirty="0"/>
              <a:t>    B </a:t>
            </a:r>
            <a:r>
              <a:rPr lang="zh-CN" altLang="zh-CN" dirty="0"/>
              <a:t>编译器</a:t>
            </a:r>
            <a:r>
              <a:rPr lang="en-US" altLang="zh-CN" dirty="0"/>
              <a:t>    C  </a:t>
            </a:r>
            <a:r>
              <a:rPr lang="zh-CN" altLang="zh-CN" dirty="0"/>
              <a:t>装入程序 </a:t>
            </a:r>
            <a:r>
              <a:rPr lang="en-US" altLang="zh-CN" dirty="0"/>
              <a:t> D </a:t>
            </a:r>
            <a:r>
              <a:rPr lang="zh-CN" altLang="zh-CN" dirty="0"/>
              <a:t>操作系统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43</a:t>
            </a:r>
            <a:r>
              <a:rPr lang="zh-CN" altLang="en-US" dirty="0"/>
              <a:t>、</a:t>
            </a:r>
            <a:r>
              <a:rPr lang="zh-CN" altLang="zh-CN" dirty="0"/>
              <a:t>指令系统中采用不同寻址方式的目的主要是</a:t>
            </a:r>
            <a:r>
              <a:rPr lang="en-US" altLang="zh-CN" dirty="0"/>
              <a:t>______</a:t>
            </a:r>
            <a:r>
              <a:rPr lang="zh-CN" altLang="zh-CN" dirty="0"/>
              <a:t>。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   A </a:t>
            </a:r>
            <a:r>
              <a:rPr lang="zh-CN" altLang="zh-CN" dirty="0"/>
              <a:t>实现存贮程序和程序控制</a:t>
            </a:r>
            <a:r>
              <a:rPr lang="en-US" altLang="zh-CN" dirty="0"/>
              <a:t>   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 B </a:t>
            </a:r>
            <a:r>
              <a:rPr lang="zh-CN" altLang="zh-CN" dirty="0"/>
              <a:t>缩短指令长度，扩大寻址空间，提高编程灵活性</a:t>
            </a:r>
            <a:r>
              <a:rPr lang="en-US" altLang="zh-CN" dirty="0"/>
              <a:t> </a:t>
            </a:r>
            <a:endParaRPr lang="zh-CN" altLang="zh-CN" dirty="0"/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   C </a:t>
            </a:r>
            <a:r>
              <a:rPr lang="zh-CN" altLang="zh-CN" dirty="0"/>
              <a:t>可以直接访问外存</a:t>
            </a:r>
            <a:r>
              <a:rPr lang="en-US" altLang="zh-CN" dirty="0"/>
              <a:t>         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 D </a:t>
            </a:r>
            <a:r>
              <a:rPr lang="zh-CN" altLang="zh-CN" dirty="0"/>
              <a:t>提供扩展操作码的可能并降低指令译码难度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44</a:t>
            </a:r>
            <a:r>
              <a:rPr lang="zh-CN" altLang="en-US" dirty="0"/>
              <a:t>、</a:t>
            </a:r>
            <a:r>
              <a:rPr lang="zh-CN" altLang="zh-CN" dirty="0"/>
              <a:t>同步控制是</a:t>
            </a:r>
            <a:r>
              <a:rPr lang="en-US" altLang="zh-CN" dirty="0"/>
              <a:t>______</a:t>
            </a:r>
            <a:r>
              <a:rPr lang="zh-CN" altLang="zh-CN" dirty="0"/>
              <a:t>。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A</a:t>
            </a:r>
            <a:r>
              <a:rPr lang="zh-CN" altLang="zh-CN" dirty="0"/>
              <a:t>只适用于</a:t>
            </a:r>
            <a:r>
              <a:rPr lang="en-US" altLang="zh-CN" dirty="0"/>
              <a:t>CPU</a:t>
            </a:r>
            <a:r>
              <a:rPr lang="zh-CN" altLang="zh-CN" dirty="0"/>
              <a:t>控制的方式</a:t>
            </a:r>
            <a:r>
              <a:rPr lang="en-US" altLang="zh-CN" dirty="0"/>
              <a:t>   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 B </a:t>
            </a:r>
            <a:r>
              <a:rPr lang="zh-CN" altLang="zh-CN" dirty="0"/>
              <a:t>只适用于外围设备控制的方式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C </a:t>
            </a:r>
            <a:r>
              <a:rPr lang="zh-CN" altLang="zh-CN" dirty="0"/>
              <a:t>由统一时序信号控制的方式</a:t>
            </a:r>
            <a:r>
              <a:rPr lang="en-US" altLang="zh-CN" dirty="0"/>
              <a:t>  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 D </a:t>
            </a:r>
            <a:r>
              <a:rPr lang="zh-CN" altLang="zh-CN" dirty="0"/>
              <a:t>所有指令执行时间都相同的方式</a:t>
            </a:r>
          </a:p>
          <a:p>
            <a:pPr eaLnBrk="1" hangingPunct="1">
              <a:buFont typeface="Wingdings 2" pitchFamily="18" charset="2"/>
              <a:buNone/>
            </a:pPr>
            <a:endParaRPr lang="zh-CN" altLang="en-US" dirty="0"/>
          </a:p>
          <a:p>
            <a:pPr eaLnBrk="1" hangingPunct="1">
              <a:buFont typeface="Wingdings 2" pitchFamily="18" charset="2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内容占位符 2"/>
          <p:cNvSpPr>
            <a:spLocks noGrp="1"/>
          </p:cNvSpPr>
          <p:nvPr>
            <p:ph sz="quarter" idx="1"/>
          </p:nvPr>
        </p:nvSpPr>
        <p:spPr>
          <a:xfrm>
            <a:off x="190500" y="304800"/>
            <a:ext cx="8763000" cy="63246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45. 	</a:t>
            </a:r>
            <a:r>
              <a:rPr lang="zh-CN" altLang="en-US" dirty="0"/>
              <a:t>假设某计算机中已配有</a:t>
            </a:r>
            <a:r>
              <a:rPr lang="en-US" altLang="zh-CN" dirty="0"/>
              <a:t>000000H~007FFFH </a:t>
            </a:r>
            <a:r>
              <a:rPr lang="zh-CN" altLang="en-US" dirty="0"/>
              <a:t>的</a:t>
            </a:r>
            <a:r>
              <a:rPr lang="en-US" altLang="zh-CN" dirty="0"/>
              <a:t>ROM </a:t>
            </a:r>
            <a:r>
              <a:rPr lang="zh-CN" altLang="en-US" dirty="0"/>
              <a:t>区，地址线为</a:t>
            </a:r>
            <a:r>
              <a:rPr lang="en-US" altLang="zh-CN" dirty="0"/>
              <a:t>24 </a:t>
            </a:r>
            <a:r>
              <a:rPr lang="zh-CN" altLang="en-US" dirty="0"/>
              <a:t>位，现在再用</a:t>
            </a:r>
            <a:r>
              <a:rPr lang="en-US" altLang="zh-CN" dirty="0"/>
              <a:t>16K×4 </a:t>
            </a:r>
            <a:r>
              <a:rPr lang="zh-CN" altLang="en-US" dirty="0"/>
              <a:t>位的</a:t>
            </a:r>
            <a:r>
              <a:rPr lang="en-US" altLang="zh-CN" dirty="0"/>
              <a:t>RAM </a:t>
            </a:r>
            <a:r>
              <a:rPr lang="zh-CN" altLang="en-US" dirty="0"/>
              <a:t>芯片构成剩下的</a:t>
            </a:r>
            <a:r>
              <a:rPr lang="en-US" altLang="zh-CN" dirty="0"/>
              <a:t>RAM </a:t>
            </a:r>
            <a:r>
              <a:rPr lang="zh-CN" altLang="en-US" dirty="0"/>
              <a:t>区</a:t>
            </a:r>
            <a:r>
              <a:rPr lang="en-US" altLang="zh-CN" dirty="0"/>
              <a:t>0080000H~FFFFFFH</a:t>
            </a:r>
            <a:r>
              <a:rPr lang="zh-CN" altLang="en-US" dirty="0"/>
              <a:t>，则需要这样的</a:t>
            </a:r>
            <a:r>
              <a:rPr lang="en-US" altLang="zh-CN" dirty="0"/>
              <a:t>RAM </a:t>
            </a:r>
            <a:r>
              <a:rPr lang="zh-CN" altLang="en-US" dirty="0"/>
              <a:t>芯片多少个？（ </a:t>
            </a:r>
            <a:r>
              <a:rPr lang="en-US" altLang="zh-CN" dirty="0"/>
              <a:t>    </a:t>
            </a:r>
            <a:r>
              <a:rPr lang="zh-CN" altLang="en-US" dirty="0"/>
              <a:t>）</a:t>
            </a:r>
          </a:p>
          <a:p>
            <a:pPr marL="892175" lvl="1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/>
              <a:t>	A. 511 		B. 1022 	C. 2044 	D. 4088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zh-CN" dirty="0"/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46. </a:t>
            </a:r>
            <a:r>
              <a:rPr lang="zh-CN" altLang="zh-CN" dirty="0"/>
              <a:t>寄存器间接寻址方式中，操作数处在</a:t>
            </a:r>
            <a:r>
              <a:rPr lang="en-US" altLang="zh-CN" dirty="0"/>
              <a:t>______</a:t>
            </a:r>
            <a:r>
              <a:rPr lang="zh-CN" altLang="zh-CN" dirty="0"/>
              <a:t>。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  A. </a:t>
            </a:r>
            <a:r>
              <a:rPr lang="zh-CN" altLang="zh-CN" dirty="0"/>
              <a:t>通用寄存器</a:t>
            </a:r>
            <a:r>
              <a:rPr lang="en-US" altLang="zh-CN" dirty="0"/>
              <a:t>    B. </a:t>
            </a:r>
            <a:r>
              <a:rPr lang="zh-CN" altLang="zh-CN" dirty="0"/>
              <a:t>主存单元</a:t>
            </a:r>
            <a:r>
              <a:rPr lang="en-US" altLang="zh-CN" dirty="0"/>
              <a:t>  C. </a:t>
            </a:r>
            <a:r>
              <a:rPr lang="zh-CN" altLang="zh-CN" dirty="0"/>
              <a:t>程序计数器</a:t>
            </a:r>
            <a:r>
              <a:rPr lang="en-US" altLang="zh-CN" dirty="0"/>
              <a:t>  D. </a:t>
            </a:r>
            <a:r>
              <a:rPr lang="zh-CN" altLang="zh-CN" dirty="0"/>
              <a:t>堆栈</a:t>
            </a:r>
            <a:endParaRPr lang="en-US" altLang="zh-CN" dirty="0"/>
          </a:p>
          <a:p>
            <a:pPr eaLnBrk="1" hangingPunct="1">
              <a:buFont typeface="Wingdings 2" pitchFamily="18" charset="2"/>
              <a:buNone/>
            </a:pPr>
            <a:endParaRPr lang="zh-CN" altLang="zh-CN" dirty="0"/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47. </a:t>
            </a:r>
            <a:r>
              <a:rPr lang="zh-CN" altLang="en-US" dirty="0"/>
              <a:t>假定有一个计算机系统，其</a:t>
            </a:r>
            <a:r>
              <a:rPr lang="en-US" altLang="zh-CN" dirty="0"/>
              <a:t>DRAM </a:t>
            </a:r>
            <a:r>
              <a:rPr lang="zh-CN" altLang="en-US" dirty="0"/>
              <a:t>存储器的访问时间为：发送地址</a:t>
            </a:r>
            <a:r>
              <a:rPr lang="en-US" altLang="zh-CN" dirty="0"/>
              <a:t>1 </a:t>
            </a:r>
            <a:r>
              <a:rPr lang="zh-CN" altLang="en-US" dirty="0"/>
              <a:t>个时钟，每次访问的初始化需要</a:t>
            </a:r>
            <a:r>
              <a:rPr lang="en-US" altLang="zh-CN" dirty="0"/>
              <a:t>16 </a:t>
            </a:r>
            <a:r>
              <a:rPr lang="zh-CN" altLang="en-US" dirty="0"/>
              <a:t>个时钟，每发送</a:t>
            </a:r>
            <a:r>
              <a:rPr lang="en-US" altLang="zh-CN" dirty="0"/>
              <a:t>1 </a:t>
            </a:r>
            <a:r>
              <a:rPr lang="zh-CN" altLang="en-US" dirty="0"/>
              <a:t>个数据字需要</a:t>
            </a:r>
            <a:r>
              <a:rPr lang="en-US" altLang="zh-CN" dirty="0"/>
              <a:t>1 </a:t>
            </a:r>
            <a:r>
              <a:rPr lang="zh-CN" altLang="en-US" dirty="0"/>
              <a:t>个时钟。若主存块为</a:t>
            </a:r>
            <a:r>
              <a:rPr lang="en-US" altLang="zh-CN" dirty="0"/>
              <a:t>4 </a:t>
            </a:r>
            <a:r>
              <a:rPr lang="zh-CN" altLang="en-US" dirty="0"/>
              <a:t>个字，</a:t>
            </a:r>
            <a:r>
              <a:rPr lang="en-US" altLang="zh-CN" dirty="0"/>
              <a:t>DRAM </a:t>
            </a:r>
            <a:r>
              <a:rPr lang="zh-CN" altLang="en-US" dirty="0"/>
              <a:t>的存取宽度为</a:t>
            </a:r>
            <a:r>
              <a:rPr lang="en-US" altLang="zh-CN" dirty="0"/>
              <a:t>1 </a:t>
            </a:r>
            <a:r>
              <a:rPr lang="zh-CN" altLang="en-US" dirty="0"/>
              <a:t>个字。问该系统中</a:t>
            </a:r>
            <a:r>
              <a:rPr lang="en-US" altLang="zh-CN" dirty="0"/>
              <a:t>Cache </a:t>
            </a:r>
            <a:r>
              <a:rPr lang="zh-CN" altLang="en-US" dirty="0"/>
              <a:t>的一次失靶损失至少为多少时钟？（ </a:t>
            </a:r>
            <a:r>
              <a:rPr lang="en-US" altLang="zh-CN" dirty="0"/>
              <a:t>   </a:t>
            </a:r>
            <a:r>
              <a:rPr lang="zh-CN" altLang="en-US" dirty="0"/>
              <a:t>）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	A. 18 		B. 21 		C. 34 		D. 69</a:t>
            </a:r>
          </a:p>
          <a:p>
            <a:pPr eaLnBrk="1" hangingPunct="1">
              <a:buFont typeface="Wingdings 2" pitchFamily="18" charset="2"/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内容占位符 2"/>
          <p:cNvSpPr>
            <a:spLocks noGrp="1"/>
          </p:cNvSpPr>
          <p:nvPr>
            <p:ph sz="quarter" idx="1"/>
          </p:nvPr>
        </p:nvSpPr>
        <p:spPr>
          <a:xfrm>
            <a:off x="381000" y="457200"/>
            <a:ext cx="8534400" cy="57912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48. </a:t>
            </a:r>
            <a:r>
              <a:rPr lang="zh-CN" altLang="zh-CN" dirty="0"/>
              <a:t>描述</a:t>
            </a:r>
            <a:r>
              <a:rPr lang="en-US" altLang="zh-CN" dirty="0"/>
              <a:t> PCI </a:t>
            </a:r>
            <a:r>
              <a:rPr lang="zh-CN" altLang="zh-CN" dirty="0"/>
              <a:t>总线中基本概念正确的句子是</a:t>
            </a:r>
            <a:r>
              <a:rPr lang="en-US" altLang="zh-CN" dirty="0"/>
              <a:t>______</a:t>
            </a:r>
            <a:r>
              <a:rPr lang="zh-CN" altLang="zh-CN" dirty="0"/>
              <a:t>。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  A. PCI </a:t>
            </a:r>
            <a:r>
              <a:rPr lang="zh-CN" altLang="zh-CN" dirty="0"/>
              <a:t>总线是一个与处理器无关的高速外围总线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  B. PCI</a:t>
            </a:r>
            <a:r>
              <a:rPr lang="zh-CN" altLang="zh-CN" dirty="0"/>
              <a:t>总线的基本传输机制是猝发式传送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  C. PCI </a:t>
            </a:r>
            <a:r>
              <a:rPr lang="zh-CN" altLang="zh-CN" dirty="0"/>
              <a:t>设备一定是主设备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  D. </a:t>
            </a:r>
            <a:r>
              <a:rPr lang="zh-CN" altLang="zh-CN" dirty="0"/>
              <a:t>系统中只允许有一条</a:t>
            </a:r>
            <a:r>
              <a:rPr lang="en-US" altLang="zh-CN" dirty="0"/>
              <a:t>PCI</a:t>
            </a:r>
            <a:r>
              <a:rPr lang="zh-CN" altLang="zh-CN" dirty="0"/>
              <a:t>总线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49. </a:t>
            </a:r>
            <a:r>
              <a:rPr lang="zh-CN" altLang="zh-CN" dirty="0"/>
              <a:t>一张</a:t>
            </a:r>
            <a:r>
              <a:rPr lang="en-US" altLang="zh-CN" dirty="0"/>
              <a:t>3.5</a:t>
            </a:r>
            <a:r>
              <a:rPr lang="zh-CN" altLang="zh-CN" dirty="0"/>
              <a:t>寸软盘的存储容量为</a:t>
            </a:r>
            <a:r>
              <a:rPr lang="en-US" altLang="zh-CN" dirty="0"/>
              <a:t>______MB</a:t>
            </a:r>
            <a:r>
              <a:rPr lang="zh-CN" altLang="zh-CN" dirty="0"/>
              <a:t>，每个扇区存储的固定数据是</a:t>
            </a:r>
            <a:r>
              <a:rPr lang="en-US" altLang="zh-CN" dirty="0"/>
              <a:t>______</a:t>
            </a:r>
            <a:r>
              <a:rPr lang="zh-CN" altLang="zh-CN" dirty="0"/>
              <a:t>。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  A.  1.44MB </a:t>
            </a:r>
            <a:r>
              <a:rPr lang="zh-CN" altLang="zh-CN" dirty="0"/>
              <a:t>，</a:t>
            </a:r>
            <a:r>
              <a:rPr lang="en-US" altLang="zh-CN" dirty="0"/>
              <a:t>512B   B. 1MB</a:t>
            </a:r>
            <a:r>
              <a:rPr lang="zh-CN" altLang="zh-CN" dirty="0"/>
              <a:t>，</a:t>
            </a:r>
            <a:r>
              <a:rPr lang="en-US" altLang="zh-CN" dirty="0"/>
              <a:t>1024B  C .2MB</a:t>
            </a:r>
            <a:r>
              <a:rPr lang="zh-CN" altLang="zh-CN" dirty="0"/>
              <a:t>，</a:t>
            </a:r>
            <a:r>
              <a:rPr lang="en-US" altLang="zh-CN" dirty="0"/>
              <a:t> 256B  D .1.44MB</a:t>
            </a:r>
            <a:r>
              <a:rPr lang="zh-CN" altLang="zh-CN" dirty="0"/>
              <a:t>，</a:t>
            </a:r>
            <a:r>
              <a:rPr lang="en-US" altLang="zh-CN" dirty="0"/>
              <a:t>512KB</a:t>
            </a:r>
            <a:endParaRPr lang="zh-CN" altLang="zh-CN" dirty="0"/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50. </a:t>
            </a:r>
            <a:r>
              <a:rPr lang="zh-CN" altLang="zh-CN" dirty="0"/>
              <a:t>发生中断请求的条件之一是</a:t>
            </a:r>
            <a:r>
              <a:rPr lang="en-US" altLang="zh-CN" dirty="0"/>
              <a:t>______</a:t>
            </a:r>
            <a:r>
              <a:rPr lang="zh-CN" altLang="zh-CN" dirty="0"/>
              <a:t>。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  A. </a:t>
            </a:r>
            <a:r>
              <a:rPr lang="zh-CN" altLang="zh-CN" dirty="0"/>
              <a:t>一条指令执行结束</a:t>
            </a:r>
            <a:r>
              <a:rPr lang="en-US" altLang="zh-CN" dirty="0"/>
              <a:t>     B. </a:t>
            </a:r>
            <a:r>
              <a:rPr lang="zh-CN" altLang="zh-CN" dirty="0"/>
              <a:t>一次</a:t>
            </a:r>
            <a:r>
              <a:rPr lang="en-US" altLang="zh-CN" dirty="0"/>
              <a:t> I/O </a:t>
            </a:r>
            <a:r>
              <a:rPr lang="zh-CN" altLang="zh-CN" dirty="0"/>
              <a:t>操作结束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  C. </a:t>
            </a:r>
            <a:r>
              <a:rPr lang="zh-CN" altLang="zh-CN" dirty="0"/>
              <a:t>机器内部发生故障</a:t>
            </a:r>
            <a:r>
              <a:rPr lang="en-US" altLang="zh-CN" dirty="0"/>
              <a:t>     D. </a:t>
            </a:r>
            <a:r>
              <a:rPr lang="zh-CN" altLang="zh-CN" dirty="0"/>
              <a:t>一次</a:t>
            </a:r>
            <a:r>
              <a:rPr lang="en-US" altLang="zh-CN" dirty="0"/>
              <a:t>DMA </a:t>
            </a:r>
            <a:r>
              <a:rPr lang="zh-CN" altLang="zh-CN" dirty="0"/>
              <a:t>操作结束</a:t>
            </a:r>
          </a:p>
          <a:p>
            <a:pPr eaLnBrk="1" hangingPunct="1">
              <a:buFont typeface="Wingdings 2" pitchFamily="18" charset="2"/>
              <a:buNone/>
            </a:pPr>
            <a:endParaRPr lang="zh-CN" altLang="en-US" dirty="0"/>
          </a:p>
          <a:p>
            <a:pPr eaLnBrk="1" hangingPunct="1">
              <a:buFont typeface="Wingdings 2" pitchFamily="18" charset="2"/>
              <a:buNone/>
            </a:pPr>
            <a:endParaRPr lang="zh-CN" altLang="en-US" dirty="0"/>
          </a:p>
          <a:p>
            <a:pPr eaLnBrk="1" hangingPunct="1">
              <a:buFont typeface="Wingdings 2" pitchFamily="18" charset="2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内容占位符 2"/>
          <p:cNvSpPr>
            <a:spLocks noGrp="1"/>
          </p:cNvSpPr>
          <p:nvPr>
            <p:ph sz="quarter" idx="1"/>
          </p:nvPr>
        </p:nvSpPr>
        <p:spPr>
          <a:xfrm>
            <a:off x="533400" y="762000"/>
            <a:ext cx="8229600" cy="52578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51</a:t>
            </a:r>
            <a:r>
              <a:rPr lang="zh-CN" altLang="en-US" dirty="0"/>
              <a:t>、</a:t>
            </a:r>
            <a:r>
              <a:rPr lang="zh-CN" altLang="zh-CN" dirty="0"/>
              <a:t>以下描述中基本概念不正确的句子是</a:t>
            </a:r>
            <a:r>
              <a:rPr lang="en-US" altLang="zh-CN" dirty="0"/>
              <a:t>______</a:t>
            </a:r>
            <a:r>
              <a:rPr lang="zh-CN" altLang="zh-CN" dirty="0"/>
              <a:t>。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A  PCI </a:t>
            </a:r>
            <a:r>
              <a:rPr lang="zh-CN" altLang="zh-CN" dirty="0"/>
              <a:t>总线不是层次总线</a:t>
            </a:r>
            <a:r>
              <a:rPr lang="en-US" altLang="zh-CN" dirty="0"/>
              <a:t>     </a:t>
            </a:r>
            <a:endParaRPr lang="zh-CN" altLang="zh-CN" dirty="0"/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B  PCI </a:t>
            </a:r>
            <a:r>
              <a:rPr lang="zh-CN" altLang="zh-CN" dirty="0"/>
              <a:t>总线采用异步时序协议和分布仲裁策略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C  FUTURE BUS</a:t>
            </a:r>
            <a:r>
              <a:rPr lang="en-US" altLang="zh-CN" baseline="30000" dirty="0"/>
              <a:t>+</a:t>
            </a:r>
            <a:r>
              <a:rPr lang="en-US" altLang="zh-CN" dirty="0"/>
              <a:t> </a:t>
            </a:r>
            <a:r>
              <a:rPr lang="zh-CN" altLang="zh-CN" dirty="0"/>
              <a:t>总线能支持</a:t>
            </a:r>
            <a:r>
              <a:rPr lang="en-US" altLang="zh-CN" dirty="0"/>
              <a:t>64</a:t>
            </a:r>
            <a:r>
              <a:rPr lang="zh-CN" altLang="zh-CN" dirty="0"/>
              <a:t>位地址</a:t>
            </a:r>
            <a:r>
              <a:rPr lang="en-US" altLang="zh-CN" dirty="0"/>
              <a:t>  </a:t>
            </a:r>
            <a:endParaRPr lang="zh-CN" altLang="zh-CN" dirty="0"/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D  FUTURE BUS</a:t>
            </a:r>
            <a:r>
              <a:rPr lang="en-US" altLang="zh-CN" baseline="30000" dirty="0"/>
              <a:t>+</a:t>
            </a:r>
            <a:r>
              <a:rPr lang="en-US" altLang="zh-CN" dirty="0"/>
              <a:t> </a:t>
            </a:r>
            <a:r>
              <a:rPr lang="zh-CN" altLang="zh-CN" dirty="0"/>
              <a:t>总线适合于高成本的较大规模计算机系统</a:t>
            </a:r>
            <a:r>
              <a:rPr lang="en-US" altLang="zh-CN" dirty="0"/>
              <a:t> </a:t>
            </a:r>
            <a:endParaRPr lang="zh-CN" altLang="zh-CN" dirty="0"/>
          </a:p>
          <a:p>
            <a:pPr>
              <a:buNone/>
            </a:pPr>
            <a:r>
              <a:rPr lang="en-US" altLang="zh-CN" dirty="0"/>
              <a:t>52</a:t>
            </a:r>
            <a:r>
              <a:rPr lang="zh-CN" altLang="en-US" dirty="0"/>
              <a:t>、</a:t>
            </a:r>
            <a:r>
              <a:rPr lang="zh-CN" altLang="zh-CN" dirty="0"/>
              <a:t>为支持子程序调用与返回，下列哪个地方不能用来存放返回地址</a:t>
            </a:r>
            <a:r>
              <a:rPr lang="en-US" altLang="zh-CN" dirty="0"/>
              <a:t>______ </a:t>
            </a:r>
            <a:r>
              <a:rPr lang="zh-CN" altLang="zh-CN" dirty="0"/>
              <a:t>。</a:t>
            </a:r>
          </a:p>
          <a:p>
            <a:pPr>
              <a:buNone/>
            </a:pPr>
            <a:r>
              <a:rPr lang="en-US" altLang="zh-CN" dirty="0"/>
              <a:t>A</a:t>
            </a:r>
            <a:r>
              <a:rPr lang="zh-CN" altLang="zh-CN" dirty="0"/>
              <a:t>．子程序的起始位置</a:t>
            </a:r>
            <a:r>
              <a:rPr lang="en-US" altLang="zh-CN" dirty="0"/>
              <a:t>		B</a:t>
            </a:r>
            <a:r>
              <a:rPr lang="zh-CN" altLang="zh-CN" dirty="0"/>
              <a:t>．程序计数器</a:t>
            </a:r>
            <a:r>
              <a:rPr lang="en-US" altLang="zh-CN" dirty="0"/>
              <a:t>	</a:t>
            </a:r>
          </a:p>
          <a:p>
            <a:pPr>
              <a:buNone/>
            </a:pPr>
            <a:r>
              <a:rPr lang="en-US" altLang="zh-CN" dirty="0"/>
              <a:t>C</a:t>
            </a:r>
            <a:r>
              <a:rPr lang="zh-CN" altLang="zh-CN" dirty="0"/>
              <a:t>．堆栈</a:t>
            </a:r>
            <a:r>
              <a:rPr lang="en-US" altLang="zh-CN" dirty="0"/>
              <a:t>	D</a:t>
            </a:r>
            <a:r>
              <a:rPr lang="zh-CN" altLang="zh-CN" dirty="0"/>
              <a:t>．通用寄存器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zh-CN" dirty="0"/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53</a:t>
            </a:r>
            <a:r>
              <a:rPr lang="zh-CN" altLang="en-US" dirty="0"/>
              <a:t>、</a:t>
            </a:r>
            <a:r>
              <a:rPr lang="zh-CN" altLang="zh-CN" dirty="0"/>
              <a:t>周期挪用方式常用于</a:t>
            </a:r>
            <a:r>
              <a:rPr lang="en-US" altLang="zh-CN" dirty="0"/>
              <a:t>______</a:t>
            </a:r>
            <a:r>
              <a:rPr lang="zh-CN" altLang="zh-CN" dirty="0"/>
              <a:t>方式的输入</a:t>
            </a:r>
            <a:r>
              <a:rPr lang="en-US" altLang="zh-CN" dirty="0"/>
              <a:t>/</a:t>
            </a:r>
            <a:r>
              <a:rPr lang="zh-CN" altLang="zh-CN" dirty="0"/>
              <a:t>输出中 。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A DMA       B </a:t>
            </a:r>
            <a:r>
              <a:rPr lang="zh-CN" altLang="zh-CN" dirty="0"/>
              <a:t>中断</a:t>
            </a:r>
            <a:r>
              <a:rPr lang="en-US" altLang="zh-CN" dirty="0"/>
              <a:t>      C </a:t>
            </a:r>
            <a:r>
              <a:rPr lang="zh-CN" altLang="zh-CN" dirty="0"/>
              <a:t>程序传送</a:t>
            </a:r>
            <a:r>
              <a:rPr lang="en-US" altLang="zh-CN" dirty="0"/>
              <a:t>  D </a:t>
            </a:r>
            <a:r>
              <a:rPr lang="zh-CN" altLang="zh-CN" dirty="0"/>
              <a:t>通道</a:t>
            </a:r>
            <a:r>
              <a:rPr lang="en-US" altLang="zh-CN" dirty="0"/>
              <a:t> </a:t>
            </a:r>
            <a:endParaRPr lang="zh-CN" altLang="zh-CN" dirty="0"/>
          </a:p>
          <a:p>
            <a:pPr eaLnBrk="1" hangingPunct="1">
              <a:buFont typeface="Wingdings 2" pitchFamily="18" charset="2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内容占位符 2"/>
          <p:cNvSpPr>
            <a:spLocks noGrp="1"/>
          </p:cNvSpPr>
          <p:nvPr>
            <p:ph sz="quarter" idx="1"/>
          </p:nvPr>
        </p:nvSpPr>
        <p:spPr>
          <a:xfrm>
            <a:off x="381000" y="304800"/>
            <a:ext cx="8610600" cy="57912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dirty="0"/>
              <a:t>54.</a:t>
            </a:r>
            <a:r>
              <a:rPr lang="zh-CN" altLang="zh-CN" dirty="0"/>
              <a:t>冯</a:t>
            </a:r>
            <a:r>
              <a:rPr lang="en-US" altLang="zh-CN" dirty="0"/>
              <a:t>·  </a:t>
            </a:r>
            <a:r>
              <a:rPr lang="zh-CN" altLang="zh-CN" dirty="0"/>
              <a:t>诺依曼计算机中指令和数据均以二进制形式存放在存储器中，</a:t>
            </a:r>
            <a:r>
              <a:rPr lang="en-US" altLang="zh-CN" dirty="0"/>
              <a:t>CPU</a:t>
            </a:r>
            <a:r>
              <a:rPr lang="zh-CN" altLang="zh-CN" dirty="0"/>
              <a:t>区分它们的依据是</a:t>
            </a:r>
            <a:r>
              <a:rPr lang="en-US" altLang="zh-CN" dirty="0"/>
              <a:t> </a:t>
            </a:r>
            <a:endParaRPr lang="zh-CN" altLang="zh-CN" dirty="0"/>
          </a:p>
          <a:p>
            <a:pPr>
              <a:buFont typeface="Wingdings 2" pitchFamily="18" charset="2"/>
              <a:buNone/>
            </a:pPr>
            <a:r>
              <a:rPr lang="en-US" altLang="zh-CN" dirty="0"/>
              <a:t>A</a:t>
            </a:r>
            <a:r>
              <a:rPr lang="zh-CN" altLang="zh-CN" dirty="0"/>
              <a:t>．指令操作码的译码结果</a:t>
            </a:r>
            <a:r>
              <a:rPr lang="en-US" altLang="zh-CN" dirty="0"/>
              <a:t>    B.</a:t>
            </a:r>
            <a:r>
              <a:rPr lang="zh-CN" altLang="zh-CN" dirty="0"/>
              <a:t>指令和数据的寻址方式</a:t>
            </a:r>
            <a:r>
              <a:rPr lang="en-US" altLang="zh-CN" dirty="0"/>
              <a:t> </a:t>
            </a:r>
            <a:endParaRPr lang="zh-CN" altLang="zh-CN" dirty="0"/>
          </a:p>
          <a:p>
            <a:pPr>
              <a:buFont typeface="Wingdings 2" pitchFamily="18" charset="2"/>
              <a:buNone/>
            </a:pPr>
            <a:r>
              <a:rPr lang="en-US" altLang="zh-CN" dirty="0"/>
              <a:t>C.</a:t>
            </a:r>
            <a:r>
              <a:rPr lang="zh-CN" altLang="zh-CN" dirty="0"/>
              <a:t>指令周期的不同阶段</a:t>
            </a:r>
            <a:r>
              <a:rPr lang="en-US" altLang="zh-CN" dirty="0"/>
              <a:t>      D.</a:t>
            </a:r>
            <a:r>
              <a:rPr lang="zh-CN" altLang="zh-CN" dirty="0"/>
              <a:t>指令和数据所在的存储单元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55. CPU</a:t>
            </a:r>
            <a:r>
              <a:rPr lang="zh-CN" altLang="zh-CN" dirty="0"/>
              <a:t>可直接访问的存储器是</a:t>
            </a:r>
            <a:r>
              <a:rPr lang="en-US" altLang="zh-CN" dirty="0"/>
              <a:t>______</a:t>
            </a:r>
            <a:r>
              <a:rPr lang="zh-CN" altLang="zh-CN" dirty="0"/>
              <a:t>。</a:t>
            </a:r>
          </a:p>
          <a:p>
            <a:pPr>
              <a:buNone/>
            </a:pPr>
            <a:r>
              <a:rPr lang="en-US" altLang="zh-CN" dirty="0"/>
              <a:t>A</a:t>
            </a:r>
            <a:r>
              <a:rPr lang="zh-CN" altLang="zh-CN" dirty="0"/>
              <a:t>．磁盘存储器</a:t>
            </a:r>
            <a:r>
              <a:rPr lang="en-US" altLang="zh-CN" dirty="0"/>
              <a:t>    B</a:t>
            </a:r>
            <a:r>
              <a:rPr lang="zh-CN" altLang="zh-CN" dirty="0"/>
              <a:t>．主存存储器</a:t>
            </a:r>
            <a:r>
              <a:rPr lang="en-US" altLang="zh-CN" dirty="0"/>
              <a:t>  C</a:t>
            </a:r>
            <a:r>
              <a:rPr lang="zh-CN" altLang="zh-CN" dirty="0"/>
              <a:t>．光盘存储器</a:t>
            </a:r>
            <a:r>
              <a:rPr lang="en-US" altLang="zh-CN" dirty="0"/>
              <a:t>  D</a:t>
            </a:r>
            <a:r>
              <a:rPr lang="zh-CN" altLang="zh-CN" dirty="0"/>
              <a:t>．磁带存储器</a:t>
            </a:r>
          </a:p>
          <a:p>
            <a:pPr>
              <a:buFont typeface="Wingdings 2" pitchFamily="18" charset="2"/>
              <a:buNone/>
            </a:pPr>
            <a:endParaRPr lang="en-US" altLang="zh-CN" dirty="0"/>
          </a:p>
          <a:p>
            <a:pPr>
              <a:buFont typeface="Wingdings 2" pitchFamily="18" charset="2"/>
              <a:buNone/>
            </a:pPr>
            <a:r>
              <a:rPr lang="zh-CN" altLang="zh-CN" dirty="0"/>
              <a:t> </a:t>
            </a:r>
            <a:r>
              <a:rPr lang="en-US" altLang="zh-CN" dirty="0"/>
              <a:t>56.</a:t>
            </a:r>
            <a:r>
              <a:rPr lang="zh-CN" altLang="zh-CN" dirty="0"/>
              <a:t>某计算机的</a:t>
            </a:r>
            <a:r>
              <a:rPr lang="en-US" altLang="zh-CN" dirty="0"/>
              <a:t>Cache</a:t>
            </a:r>
            <a:r>
              <a:rPr lang="zh-CN" altLang="zh-CN" dirty="0"/>
              <a:t>共有</a:t>
            </a:r>
            <a:r>
              <a:rPr lang="en-US" altLang="zh-CN" dirty="0"/>
              <a:t>16</a:t>
            </a:r>
            <a:r>
              <a:rPr lang="zh-CN" altLang="zh-CN" dirty="0"/>
              <a:t>块，采用</a:t>
            </a:r>
            <a:r>
              <a:rPr lang="en-US" altLang="zh-CN" dirty="0"/>
              <a:t>2</a:t>
            </a:r>
            <a:r>
              <a:rPr lang="zh-CN" altLang="zh-CN" dirty="0"/>
              <a:t>路组相联映射方式（即每组</a:t>
            </a:r>
            <a:r>
              <a:rPr lang="en-US" altLang="zh-CN" dirty="0"/>
              <a:t>2</a:t>
            </a:r>
            <a:r>
              <a:rPr lang="zh-CN" altLang="zh-CN" dirty="0"/>
              <a:t>块）。每个主存块大小为</a:t>
            </a:r>
            <a:r>
              <a:rPr lang="en-US" altLang="zh-CN" dirty="0"/>
              <a:t>32</a:t>
            </a:r>
            <a:r>
              <a:rPr lang="zh-CN" altLang="zh-CN" dirty="0"/>
              <a:t>字 节，按字节编址。主存</a:t>
            </a:r>
            <a:r>
              <a:rPr lang="en-US" altLang="zh-CN" dirty="0"/>
              <a:t>129</a:t>
            </a:r>
            <a:r>
              <a:rPr lang="zh-CN" altLang="zh-CN" dirty="0"/>
              <a:t>号单元所在主存块应装入到的</a:t>
            </a:r>
            <a:r>
              <a:rPr lang="en-US" altLang="zh-CN" dirty="0"/>
              <a:t>Cache</a:t>
            </a:r>
            <a:r>
              <a:rPr lang="zh-CN" altLang="zh-CN" dirty="0"/>
              <a:t>组号是</a:t>
            </a:r>
            <a:r>
              <a:rPr lang="en-US" altLang="zh-CN" dirty="0"/>
              <a:t> </a:t>
            </a:r>
            <a:endParaRPr lang="zh-CN" altLang="zh-CN" dirty="0"/>
          </a:p>
          <a:p>
            <a:pPr>
              <a:buFont typeface="Wingdings 2" pitchFamily="18" charset="2"/>
              <a:buNone/>
            </a:pPr>
            <a:r>
              <a:rPr lang="en-US" altLang="zh-CN" dirty="0"/>
              <a:t>A</a:t>
            </a:r>
            <a:r>
              <a:rPr lang="zh-CN" altLang="zh-CN" dirty="0"/>
              <a:t>．</a:t>
            </a:r>
            <a:r>
              <a:rPr lang="en-US" altLang="zh-CN" dirty="0"/>
              <a:t>0     B.2     C.4    D.6 </a:t>
            </a:r>
            <a:endParaRPr lang="zh-CN" altLang="zh-CN" dirty="0"/>
          </a:p>
          <a:p>
            <a:pPr>
              <a:buFont typeface="Wingdings 2" pitchFamily="18" charset="2"/>
              <a:buNone/>
            </a:pPr>
            <a:endParaRPr lang="zh-CN" altLang="zh-CN" dirty="0"/>
          </a:p>
          <a:p>
            <a:pPr>
              <a:buFont typeface="Wingdings 2" pitchFamily="18" charset="2"/>
              <a:buNone/>
            </a:pPr>
            <a:r>
              <a:rPr lang="en-US" altLang="zh-CN" dirty="0"/>
              <a:t> </a:t>
            </a:r>
            <a:endParaRPr lang="zh-CN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内容占位符 2"/>
          <p:cNvSpPr>
            <a:spLocks noGrp="1"/>
          </p:cNvSpPr>
          <p:nvPr>
            <p:ph sz="quarter"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r>
              <a:rPr lang="en-US" altLang="zh-CN" dirty="0"/>
              <a:t>57.</a:t>
            </a:r>
            <a:r>
              <a:rPr lang="zh-CN" altLang="zh-CN" dirty="0"/>
              <a:t>下列关于</a:t>
            </a:r>
            <a:r>
              <a:rPr lang="en-US" altLang="zh-CN" dirty="0"/>
              <a:t>RISC</a:t>
            </a:r>
            <a:r>
              <a:rPr lang="zh-CN" altLang="zh-CN" dirty="0"/>
              <a:t>的叙述中，错误的是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A</a:t>
            </a:r>
            <a:r>
              <a:rPr lang="zh-CN" altLang="zh-CN" dirty="0"/>
              <a:t>．</a:t>
            </a:r>
            <a:r>
              <a:rPr lang="en-US" altLang="zh-CN" dirty="0"/>
              <a:t>RISC</a:t>
            </a:r>
            <a:r>
              <a:rPr lang="zh-CN" altLang="zh-CN" dirty="0"/>
              <a:t>普遍采用微程序控制器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B</a:t>
            </a:r>
            <a:r>
              <a:rPr lang="zh-CN" altLang="zh-CN" dirty="0"/>
              <a:t>．</a:t>
            </a:r>
            <a:r>
              <a:rPr lang="en-US" altLang="zh-CN" dirty="0"/>
              <a:t>RISC</a:t>
            </a:r>
            <a:r>
              <a:rPr lang="zh-CN" altLang="zh-CN" dirty="0"/>
              <a:t>大多数指令在一个时钟周期内完成</a:t>
            </a:r>
          </a:p>
          <a:p>
            <a:r>
              <a:rPr lang="en-US" altLang="zh-CN" dirty="0"/>
              <a:t>C</a:t>
            </a:r>
            <a:r>
              <a:rPr lang="zh-CN" altLang="zh-CN" dirty="0"/>
              <a:t>．</a:t>
            </a:r>
            <a:r>
              <a:rPr lang="en-US" altLang="zh-CN" dirty="0"/>
              <a:t>RISC</a:t>
            </a:r>
            <a:r>
              <a:rPr lang="zh-CN" altLang="zh-CN" dirty="0"/>
              <a:t>的内部通用寄存器数量相对</a:t>
            </a:r>
            <a:r>
              <a:rPr lang="en-US" altLang="zh-CN" dirty="0"/>
              <a:t>CISC</a:t>
            </a:r>
            <a:r>
              <a:rPr lang="zh-CN" altLang="zh-CN" dirty="0"/>
              <a:t>多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D</a:t>
            </a:r>
            <a:r>
              <a:rPr lang="zh-CN" altLang="zh-CN" dirty="0"/>
              <a:t>．</a:t>
            </a:r>
            <a:r>
              <a:rPr lang="en-US" altLang="zh-CN" dirty="0"/>
              <a:t>RISC</a:t>
            </a:r>
            <a:r>
              <a:rPr lang="zh-CN" altLang="zh-CN" dirty="0"/>
              <a:t>的指令数、寻址方式和指令格式种类相对</a:t>
            </a:r>
            <a:r>
              <a:rPr lang="en-US" altLang="zh-CN" dirty="0"/>
              <a:t>CISC</a:t>
            </a:r>
            <a:r>
              <a:rPr lang="zh-CN" altLang="zh-CN" dirty="0"/>
              <a:t>少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58</a:t>
            </a:r>
            <a:r>
              <a:rPr lang="en-US" altLang="zh-CN" sz="2800" dirty="0"/>
              <a:t>.</a:t>
            </a:r>
            <a:r>
              <a:rPr lang="zh-CN" altLang="zh-CN" sz="2800" dirty="0"/>
              <a:t> </a:t>
            </a:r>
            <a:r>
              <a:rPr lang="en-US" altLang="zh-CN" sz="2800" dirty="0"/>
              <a:t> </a:t>
            </a:r>
            <a:r>
              <a:rPr lang="zh-CN" altLang="en-US" sz="2800" dirty="0">
                <a:latin typeface="Times New Roman" pitchFamily="18" charset="0"/>
              </a:rPr>
              <a:t>假定用若干个</a:t>
            </a:r>
            <a:r>
              <a:rPr lang="en-US" altLang="zh-CN" sz="2800" dirty="0">
                <a:latin typeface="Times New Roman" pitchFamily="18" charset="0"/>
              </a:rPr>
              <a:t>2K×4</a:t>
            </a:r>
            <a:r>
              <a:rPr lang="zh-CN" altLang="en-US" sz="2800" dirty="0">
                <a:latin typeface="Times New Roman" pitchFamily="18" charset="0"/>
              </a:rPr>
              <a:t>位的芯片组成一个</a:t>
            </a:r>
            <a:r>
              <a:rPr lang="en-US" altLang="zh-CN" sz="2800" dirty="0">
                <a:latin typeface="Times New Roman" pitchFamily="18" charset="0"/>
              </a:rPr>
              <a:t>8K×8</a:t>
            </a:r>
            <a:r>
              <a:rPr lang="zh-CN" altLang="en-US" sz="2800" dirty="0">
                <a:latin typeface="Times New Roman" pitchFamily="18" charset="0"/>
              </a:rPr>
              <a:t>位的存储器，则地址</a:t>
            </a:r>
            <a:r>
              <a:rPr lang="en-US" altLang="zh-CN" sz="2800" dirty="0">
                <a:latin typeface="Times New Roman" pitchFamily="18" charset="0"/>
              </a:rPr>
              <a:t>0B1FH</a:t>
            </a:r>
            <a:r>
              <a:rPr lang="zh-CN" altLang="en-US" sz="2800" dirty="0">
                <a:latin typeface="Times New Roman" pitchFamily="18" charset="0"/>
              </a:rPr>
              <a:t>所在芯片的最小地址是		</a:t>
            </a:r>
            <a:r>
              <a:rPr lang="en-US" altLang="zh-CN" sz="2800" dirty="0">
                <a:latin typeface="Times New Roman" pitchFamily="18" charset="0"/>
              </a:rPr>
              <a:t>(       )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</a:rPr>
              <a:t>	    A. 0000H		B.0600H	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</a:rPr>
              <a:t>       C.0700H    	           D.0800H</a:t>
            </a:r>
            <a:r>
              <a:rPr lang="zh-CN" altLang="en-US" sz="2800" dirty="0">
                <a:latin typeface="Times New Roman" pitchFamily="18" charset="0"/>
              </a:rPr>
              <a:t> </a:t>
            </a:r>
            <a:endParaRPr lang="en-US" altLang="zh-CN" sz="2800" dirty="0">
              <a:latin typeface="Times New Roman" pitchFamily="18" charset="0"/>
            </a:endParaRPr>
          </a:p>
          <a:p>
            <a:endParaRPr lang="zh-CN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试题分布</a:t>
            </a:r>
          </a:p>
        </p:txBody>
      </p:sp>
      <p:sp>
        <p:nvSpPr>
          <p:cNvPr id="83971" name="Rectangle 3"/>
          <p:cNvSpPr>
            <a:spLocks noGrp="1" noRot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第一章  </a:t>
            </a:r>
            <a:r>
              <a:rPr lang="en-US" altLang="zh-CN" b="1" dirty="0"/>
              <a:t>10</a:t>
            </a:r>
            <a:r>
              <a:rPr lang="zh-CN" altLang="en-US" b="1" dirty="0"/>
              <a:t>分</a:t>
            </a:r>
            <a:r>
              <a:rPr lang="en-US" altLang="zh-CN" b="1" dirty="0"/>
              <a:t>;            </a:t>
            </a:r>
            <a:r>
              <a:rPr lang="zh-CN" altLang="en-US" b="1" dirty="0"/>
              <a:t>第二章   </a:t>
            </a:r>
            <a:r>
              <a:rPr lang="en-US" altLang="zh-CN" b="1" dirty="0"/>
              <a:t>8</a:t>
            </a:r>
            <a:r>
              <a:rPr lang="zh-CN" altLang="en-US" b="1" dirty="0"/>
              <a:t>分  </a:t>
            </a:r>
            <a:r>
              <a:rPr lang="en-US" altLang="zh-CN" b="1" dirty="0"/>
              <a:t>;</a:t>
            </a:r>
          </a:p>
          <a:p>
            <a:pPr eaLnBrk="1" hangingPunct="1"/>
            <a:r>
              <a:rPr lang="zh-CN" altLang="en-US" b="1" dirty="0"/>
              <a:t>第三章  </a:t>
            </a:r>
            <a:r>
              <a:rPr lang="en-US" altLang="zh-CN" b="1" dirty="0"/>
              <a:t>15</a:t>
            </a:r>
            <a:r>
              <a:rPr lang="zh-CN" altLang="en-US" b="1" dirty="0"/>
              <a:t>分</a:t>
            </a:r>
            <a:r>
              <a:rPr lang="en-US" altLang="zh-CN" b="1" dirty="0"/>
              <a:t>;            </a:t>
            </a:r>
            <a:r>
              <a:rPr lang="zh-CN" altLang="en-US" b="1" dirty="0"/>
              <a:t>第四章  </a:t>
            </a:r>
            <a:r>
              <a:rPr lang="en-US" altLang="zh-CN" b="1" dirty="0"/>
              <a:t>15</a:t>
            </a:r>
            <a:r>
              <a:rPr lang="zh-CN" altLang="en-US" b="1" dirty="0"/>
              <a:t>分</a:t>
            </a:r>
            <a:r>
              <a:rPr lang="en-US" altLang="zh-CN" b="1" dirty="0"/>
              <a:t>;</a:t>
            </a:r>
          </a:p>
          <a:p>
            <a:pPr eaLnBrk="1" hangingPunct="1"/>
            <a:r>
              <a:rPr lang="zh-CN" altLang="en-US" b="1" dirty="0"/>
              <a:t>第五章  </a:t>
            </a:r>
            <a:r>
              <a:rPr lang="en-US" altLang="zh-CN" b="1" dirty="0"/>
              <a:t>20</a:t>
            </a:r>
            <a:r>
              <a:rPr lang="zh-CN" altLang="en-US" b="1" dirty="0"/>
              <a:t>分</a:t>
            </a:r>
            <a:r>
              <a:rPr lang="en-US" altLang="zh-CN" b="1" dirty="0"/>
              <a:t>;            </a:t>
            </a:r>
            <a:r>
              <a:rPr lang="zh-CN" altLang="en-US" b="1" dirty="0"/>
              <a:t>第六章  </a:t>
            </a:r>
            <a:r>
              <a:rPr lang="en-US" altLang="zh-CN" b="1" dirty="0"/>
              <a:t>10</a:t>
            </a:r>
            <a:r>
              <a:rPr lang="zh-CN" altLang="en-US" b="1" dirty="0"/>
              <a:t>分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第七章  </a:t>
            </a:r>
            <a:r>
              <a:rPr lang="en-US" altLang="zh-CN" b="1" dirty="0"/>
              <a:t>10</a:t>
            </a:r>
            <a:r>
              <a:rPr lang="zh-CN" altLang="en-US" b="1" dirty="0"/>
              <a:t>分</a:t>
            </a:r>
            <a:r>
              <a:rPr lang="en-US" altLang="zh-CN" b="1" dirty="0"/>
              <a:t>;            </a:t>
            </a:r>
            <a:r>
              <a:rPr lang="zh-CN" altLang="en-US" b="1" dirty="0"/>
              <a:t>第八章  </a:t>
            </a:r>
            <a:r>
              <a:rPr lang="en-US" altLang="zh-CN" b="1" dirty="0"/>
              <a:t>12</a:t>
            </a:r>
            <a:r>
              <a:rPr lang="zh-CN" altLang="en-US" b="1" dirty="0"/>
              <a:t>分</a:t>
            </a:r>
            <a:endParaRPr lang="en-US" altLang="zh-CN" b="1" dirty="0"/>
          </a:p>
          <a:p>
            <a:pPr eaLnBrk="1" hangingPunct="1"/>
            <a:endParaRPr lang="zh-CN" altLang="en-US" b="1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内容占位符 2"/>
          <p:cNvSpPr>
            <a:spLocks noGrp="1"/>
          </p:cNvSpPr>
          <p:nvPr>
            <p:ph sz="quarter" idx="1"/>
          </p:nvPr>
        </p:nvSpPr>
        <p:spPr>
          <a:xfrm>
            <a:off x="266700" y="304800"/>
            <a:ext cx="8610600" cy="5791200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59.</a:t>
            </a:r>
            <a:r>
              <a:rPr lang="zh-CN" altLang="zh-CN" dirty="0"/>
              <a:t>计算机字长</a:t>
            </a:r>
            <a:r>
              <a:rPr lang="en-US" altLang="zh-CN" dirty="0"/>
              <a:t>64</a:t>
            </a:r>
            <a:r>
              <a:rPr lang="zh-CN" altLang="zh-CN" dirty="0"/>
              <a:t>位，主存容量为</a:t>
            </a:r>
            <a:r>
              <a:rPr lang="en-US" altLang="zh-CN" dirty="0"/>
              <a:t>128MB</a:t>
            </a:r>
            <a:r>
              <a:rPr lang="zh-CN" altLang="zh-CN" dirty="0"/>
              <a:t>，按字节编址，其寻址范围为</a:t>
            </a:r>
            <a:r>
              <a:rPr lang="en-US" altLang="zh-CN" dirty="0"/>
              <a:t>…</a:t>
            </a:r>
            <a:r>
              <a:rPr lang="zh-CN" altLang="zh-CN" dirty="0"/>
              <a:t>（</a:t>
            </a:r>
            <a:r>
              <a:rPr lang="en-US" altLang="zh-CN" dirty="0"/>
              <a:t>     </a:t>
            </a:r>
            <a:r>
              <a:rPr lang="zh-CN" altLang="zh-CN" dirty="0"/>
              <a:t>）。</a:t>
            </a:r>
          </a:p>
          <a:p>
            <a:pPr>
              <a:buNone/>
            </a:pPr>
            <a:r>
              <a:rPr lang="en-US" altLang="zh-CN" dirty="0"/>
              <a:t>A</a:t>
            </a:r>
            <a:r>
              <a:rPr lang="zh-CN" altLang="zh-CN" dirty="0"/>
              <a:t>．</a:t>
            </a:r>
            <a:r>
              <a:rPr lang="en-US" altLang="zh-CN" dirty="0"/>
              <a:t>0~32M-1   B</a:t>
            </a:r>
            <a:r>
              <a:rPr lang="zh-CN" altLang="zh-CN" dirty="0"/>
              <a:t>．</a:t>
            </a:r>
            <a:r>
              <a:rPr lang="en-US" altLang="zh-CN" dirty="0"/>
              <a:t>0~128M-1   C</a:t>
            </a:r>
            <a:r>
              <a:rPr lang="zh-CN" altLang="zh-CN" dirty="0"/>
              <a:t>．</a:t>
            </a:r>
            <a:r>
              <a:rPr lang="en-US" altLang="zh-CN" dirty="0"/>
              <a:t>0~64M-1   D</a:t>
            </a:r>
            <a:r>
              <a:rPr lang="zh-CN" altLang="zh-CN" dirty="0"/>
              <a:t>．</a:t>
            </a:r>
            <a:r>
              <a:rPr lang="en-US" altLang="zh-CN" dirty="0"/>
              <a:t>0~16M-1</a:t>
            </a:r>
            <a:endParaRPr lang="zh-CN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zh-CN" dirty="0"/>
              <a:t> </a:t>
            </a:r>
            <a:r>
              <a:rPr lang="en-US" altLang="zh-CN" dirty="0"/>
              <a:t> 60.</a:t>
            </a:r>
            <a:r>
              <a:rPr lang="zh-CN" altLang="zh-CN" dirty="0"/>
              <a:t>假设某系统总线在一个总线周期中并行传输</a:t>
            </a:r>
            <a:r>
              <a:rPr lang="en-US" altLang="zh-CN" dirty="0"/>
              <a:t>4</a:t>
            </a:r>
            <a:r>
              <a:rPr lang="zh-CN" altLang="zh-CN" dirty="0"/>
              <a:t>字节信息，一个总线周期占用</a:t>
            </a:r>
            <a:r>
              <a:rPr lang="en-US" altLang="zh-CN" dirty="0"/>
              <a:t>2</a:t>
            </a:r>
            <a:r>
              <a:rPr lang="zh-CN" altLang="zh-CN" dirty="0"/>
              <a:t>个时钟周期，总 线时钟频率为</a:t>
            </a:r>
            <a:r>
              <a:rPr lang="en-US" altLang="zh-CN" dirty="0"/>
              <a:t>10MHz</a:t>
            </a:r>
            <a:r>
              <a:rPr lang="zh-CN" altLang="zh-CN" dirty="0"/>
              <a:t>，则总线带宽是</a:t>
            </a:r>
            <a:r>
              <a:rPr lang="en-US" altLang="zh-CN" dirty="0"/>
              <a:t> </a:t>
            </a:r>
            <a:endParaRPr lang="zh-CN" altLang="zh-CN" dirty="0"/>
          </a:p>
          <a:p>
            <a:pPr>
              <a:buNone/>
            </a:pPr>
            <a:r>
              <a:rPr lang="en-US" altLang="zh-CN" dirty="0"/>
              <a:t> A</a:t>
            </a:r>
            <a:r>
              <a:rPr lang="zh-CN" altLang="zh-CN" dirty="0"/>
              <a:t>．</a:t>
            </a:r>
            <a:r>
              <a:rPr lang="en-US" altLang="zh-CN" dirty="0"/>
              <a:t>10MB/s   B.20MB/S   C.40MB/S   D.80MB/S </a:t>
            </a:r>
            <a:endParaRPr lang="zh-CN" altLang="zh-CN" dirty="0"/>
          </a:p>
          <a:p>
            <a:pPr>
              <a:buNone/>
            </a:pPr>
            <a:r>
              <a:rPr lang="en-US" altLang="zh-CN" dirty="0"/>
              <a:t> 61.</a:t>
            </a:r>
            <a:r>
              <a:rPr lang="zh-CN" altLang="zh-CN" dirty="0"/>
              <a:t>假设某计算机的存储系统由</a:t>
            </a:r>
            <a:r>
              <a:rPr lang="en-US" altLang="zh-CN" dirty="0"/>
              <a:t>Cache</a:t>
            </a:r>
            <a:r>
              <a:rPr lang="zh-CN" altLang="zh-CN" dirty="0"/>
              <a:t>和主存组成，某程序执行过程中访存</a:t>
            </a:r>
            <a:r>
              <a:rPr lang="en-US" altLang="zh-CN" dirty="0"/>
              <a:t>1000</a:t>
            </a:r>
            <a:r>
              <a:rPr lang="zh-CN" altLang="zh-CN" dirty="0"/>
              <a:t>次，其中访问</a:t>
            </a:r>
            <a:r>
              <a:rPr lang="en-US" altLang="zh-CN" dirty="0"/>
              <a:t>Cache </a:t>
            </a:r>
            <a:r>
              <a:rPr lang="zh-CN" altLang="zh-CN" dirty="0"/>
              <a:t>缺失（未命中）</a:t>
            </a:r>
            <a:r>
              <a:rPr lang="en-US" altLang="zh-CN" dirty="0"/>
              <a:t>50</a:t>
            </a:r>
            <a:r>
              <a:rPr lang="zh-CN" altLang="zh-CN" dirty="0"/>
              <a:t>次，则</a:t>
            </a:r>
            <a:r>
              <a:rPr lang="en-US" altLang="zh-CN" dirty="0"/>
              <a:t>Cache</a:t>
            </a:r>
            <a:r>
              <a:rPr lang="zh-CN" altLang="zh-CN" dirty="0"/>
              <a:t>的命中率是</a:t>
            </a:r>
            <a:r>
              <a:rPr lang="en-US" altLang="zh-CN" dirty="0"/>
              <a:t> </a:t>
            </a:r>
            <a:endParaRPr lang="zh-CN" altLang="zh-CN" dirty="0"/>
          </a:p>
          <a:p>
            <a:pPr>
              <a:buNone/>
            </a:pPr>
            <a:r>
              <a:rPr lang="en-US" altLang="zh-CN" dirty="0"/>
              <a:t> A</a:t>
            </a:r>
            <a:r>
              <a:rPr lang="zh-CN" altLang="zh-CN" dirty="0"/>
              <a:t>．</a:t>
            </a:r>
            <a:r>
              <a:rPr lang="en-US" altLang="zh-CN" dirty="0"/>
              <a:t>5%    B.9.5%    C.50%    D.95%  </a:t>
            </a:r>
            <a:endParaRPr lang="zh-CN" altLang="zh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内容占位符 2"/>
          <p:cNvSpPr>
            <a:spLocks noGrp="1"/>
          </p:cNvSpPr>
          <p:nvPr>
            <p:ph sz="quarter" idx="1"/>
          </p:nvPr>
        </p:nvSpPr>
        <p:spPr>
          <a:xfrm>
            <a:off x="342900" y="533400"/>
            <a:ext cx="8458200" cy="5791200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62.</a:t>
            </a:r>
            <a:r>
              <a:rPr lang="zh-CN" altLang="zh-CN" dirty="0"/>
              <a:t>下列选项中，能引起外部中断的事件是</a:t>
            </a:r>
            <a:r>
              <a:rPr lang="en-US" altLang="zh-CN" dirty="0"/>
              <a:t> </a:t>
            </a:r>
            <a:endParaRPr lang="zh-CN" altLang="zh-CN" dirty="0"/>
          </a:p>
          <a:p>
            <a:pPr>
              <a:buNone/>
            </a:pPr>
            <a:r>
              <a:rPr lang="en-US" altLang="zh-CN" dirty="0"/>
              <a:t>A</a:t>
            </a:r>
            <a:r>
              <a:rPr lang="zh-CN" altLang="zh-CN" dirty="0"/>
              <a:t>．键盘输入</a:t>
            </a:r>
            <a:r>
              <a:rPr lang="en-US" altLang="zh-CN" dirty="0"/>
              <a:t>    B.</a:t>
            </a:r>
            <a:r>
              <a:rPr lang="zh-CN" altLang="zh-CN" dirty="0"/>
              <a:t>除数为</a:t>
            </a:r>
            <a:r>
              <a:rPr lang="en-US" altLang="zh-CN" dirty="0"/>
              <a:t>0    C.</a:t>
            </a:r>
            <a:r>
              <a:rPr lang="zh-CN" altLang="zh-CN" dirty="0"/>
              <a:t>浮点运算下溢</a:t>
            </a:r>
            <a:r>
              <a:rPr lang="en-US" altLang="zh-CN" dirty="0"/>
              <a:t>    D.</a:t>
            </a:r>
            <a:r>
              <a:rPr lang="zh-CN" altLang="zh-CN" dirty="0"/>
              <a:t>访存缺页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63.</a:t>
            </a:r>
            <a:r>
              <a:rPr lang="zh-CN" altLang="zh-CN" dirty="0"/>
              <a:t>某计算机主存容量为</a:t>
            </a:r>
            <a:r>
              <a:rPr lang="en-US" altLang="zh-CN" dirty="0"/>
              <a:t>64KB</a:t>
            </a:r>
            <a:r>
              <a:rPr lang="zh-CN" altLang="zh-CN" dirty="0"/>
              <a:t>，其中</a:t>
            </a:r>
            <a:r>
              <a:rPr lang="en-US" altLang="zh-CN" dirty="0"/>
              <a:t>ROM</a:t>
            </a:r>
            <a:r>
              <a:rPr lang="zh-CN" altLang="zh-CN" dirty="0"/>
              <a:t>区为</a:t>
            </a:r>
            <a:r>
              <a:rPr lang="en-US" altLang="zh-CN" dirty="0"/>
              <a:t>4KB</a:t>
            </a:r>
            <a:r>
              <a:rPr lang="zh-CN" altLang="zh-CN" dirty="0"/>
              <a:t>，其余为</a:t>
            </a:r>
            <a:r>
              <a:rPr lang="en-US" altLang="zh-CN" dirty="0"/>
              <a:t>RAM</a:t>
            </a:r>
            <a:r>
              <a:rPr lang="zh-CN" altLang="zh-CN" dirty="0"/>
              <a:t>区，按字节编址。现要用</a:t>
            </a:r>
            <a:r>
              <a:rPr lang="en-US" altLang="zh-CN" dirty="0"/>
              <a:t>2K×8</a:t>
            </a:r>
            <a:r>
              <a:rPr lang="zh-CN" altLang="zh-CN" dirty="0"/>
              <a:t>位的</a:t>
            </a:r>
            <a:r>
              <a:rPr lang="en-US" altLang="zh-CN" dirty="0"/>
              <a:t> ROM</a:t>
            </a:r>
            <a:r>
              <a:rPr lang="zh-CN" altLang="zh-CN" dirty="0"/>
              <a:t>芯片和</a:t>
            </a:r>
            <a:r>
              <a:rPr lang="en-US" altLang="zh-CN" dirty="0"/>
              <a:t>4K×4</a:t>
            </a:r>
            <a:r>
              <a:rPr lang="zh-CN" altLang="zh-CN" dirty="0"/>
              <a:t>位的</a:t>
            </a:r>
            <a:r>
              <a:rPr lang="en-US" altLang="zh-CN" dirty="0"/>
              <a:t>RAM</a:t>
            </a:r>
            <a:r>
              <a:rPr lang="zh-CN" altLang="zh-CN" dirty="0"/>
              <a:t>芯片来设计该存储器，则需要上述规格的</a:t>
            </a:r>
            <a:r>
              <a:rPr lang="en-US" altLang="zh-CN" dirty="0"/>
              <a:t>ROM</a:t>
            </a:r>
            <a:r>
              <a:rPr lang="zh-CN" altLang="zh-CN" dirty="0"/>
              <a:t>芯片数和</a:t>
            </a:r>
            <a:r>
              <a:rPr lang="en-US" altLang="zh-CN" dirty="0"/>
              <a:t>RAM</a:t>
            </a:r>
            <a:r>
              <a:rPr lang="zh-CN" altLang="zh-CN" dirty="0"/>
              <a:t>芯片数分别是</a:t>
            </a:r>
            <a:r>
              <a:rPr lang="en-US" altLang="zh-CN" dirty="0"/>
              <a:t> </a:t>
            </a:r>
            <a:endParaRPr lang="zh-CN" altLang="zh-CN" dirty="0"/>
          </a:p>
          <a:p>
            <a:pPr>
              <a:buNone/>
            </a:pPr>
            <a:r>
              <a:rPr lang="en-US" altLang="zh-CN" dirty="0"/>
              <a:t>A</a:t>
            </a:r>
            <a:r>
              <a:rPr lang="zh-CN" altLang="zh-CN" dirty="0"/>
              <a:t>．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15        B</a:t>
            </a:r>
            <a:r>
              <a:rPr lang="zh-CN" altLang="zh-CN" dirty="0"/>
              <a:t>．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15   C</a:t>
            </a:r>
            <a:r>
              <a:rPr lang="zh-CN" altLang="zh-CN" dirty="0"/>
              <a:t>．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30   D</a:t>
            </a:r>
            <a:r>
              <a:rPr lang="zh-CN" altLang="zh-CN" dirty="0"/>
              <a:t>．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30</a:t>
            </a:r>
            <a:endParaRPr lang="zh-CN" altLang="zh-CN" dirty="0"/>
          </a:p>
          <a:p>
            <a:pPr>
              <a:buNone/>
            </a:pPr>
            <a:r>
              <a:rPr lang="en-US" altLang="zh-CN" dirty="0"/>
              <a:t>64.</a:t>
            </a:r>
            <a:r>
              <a:rPr lang="zh-CN" altLang="zh-CN" dirty="0"/>
              <a:t>某计算机的</a:t>
            </a:r>
            <a:r>
              <a:rPr lang="en-US" altLang="zh-CN" dirty="0"/>
              <a:t>Cache</a:t>
            </a:r>
            <a:r>
              <a:rPr lang="zh-CN" altLang="zh-CN" dirty="0"/>
              <a:t>共有</a:t>
            </a:r>
            <a:r>
              <a:rPr lang="en-US" altLang="zh-CN" dirty="0"/>
              <a:t>16</a:t>
            </a:r>
            <a:r>
              <a:rPr lang="zh-CN" altLang="zh-CN" dirty="0"/>
              <a:t>块，采用</a:t>
            </a:r>
            <a:r>
              <a:rPr lang="en-US" altLang="zh-CN" dirty="0"/>
              <a:t>2</a:t>
            </a:r>
            <a:r>
              <a:rPr lang="zh-CN" altLang="zh-CN" dirty="0"/>
              <a:t>路组相联映射方式（即每组</a:t>
            </a:r>
            <a:r>
              <a:rPr lang="en-US" altLang="zh-CN" dirty="0"/>
              <a:t>2</a:t>
            </a:r>
            <a:r>
              <a:rPr lang="zh-CN" altLang="zh-CN" dirty="0"/>
              <a:t>块）。每个主存块大小为</a:t>
            </a:r>
            <a:r>
              <a:rPr lang="en-US" altLang="zh-CN" dirty="0"/>
              <a:t>32</a:t>
            </a:r>
            <a:r>
              <a:rPr lang="zh-CN" altLang="zh-CN" dirty="0"/>
              <a:t>字 节，按字节编址。主存</a:t>
            </a:r>
            <a:r>
              <a:rPr lang="en-US" altLang="zh-CN" dirty="0"/>
              <a:t>129</a:t>
            </a:r>
            <a:r>
              <a:rPr lang="zh-CN" altLang="zh-CN" dirty="0"/>
              <a:t>号单元所在主存块应装入到的</a:t>
            </a:r>
            <a:r>
              <a:rPr lang="en-US" altLang="zh-CN" dirty="0"/>
              <a:t>Cache</a:t>
            </a:r>
            <a:r>
              <a:rPr lang="zh-CN" altLang="zh-CN" dirty="0"/>
              <a:t>组号是</a:t>
            </a:r>
            <a:r>
              <a:rPr lang="en-US" altLang="zh-CN" dirty="0"/>
              <a:t> </a:t>
            </a:r>
            <a:endParaRPr lang="zh-CN" altLang="zh-CN" dirty="0"/>
          </a:p>
          <a:p>
            <a:pPr>
              <a:buNone/>
            </a:pPr>
            <a:r>
              <a:rPr lang="en-US" altLang="zh-CN" dirty="0"/>
              <a:t> A</a:t>
            </a:r>
            <a:r>
              <a:rPr lang="zh-CN" altLang="zh-CN" dirty="0"/>
              <a:t>．</a:t>
            </a:r>
            <a:r>
              <a:rPr lang="en-US" altLang="zh-CN" dirty="0"/>
              <a:t>0     B.2     C.4    D.6  </a:t>
            </a:r>
            <a:endParaRPr lang="zh-CN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内容占位符 2"/>
          <p:cNvSpPr>
            <a:spLocks noGrp="1"/>
          </p:cNvSpPr>
          <p:nvPr>
            <p:ph sz="quarter" idx="4294967295"/>
          </p:nvPr>
        </p:nvSpPr>
        <p:spPr>
          <a:xfrm>
            <a:off x="228600" y="304800"/>
            <a:ext cx="8610600" cy="6477000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 65.</a:t>
            </a:r>
            <a:r>
              <a:rPr lang="zh-CN" altLang="zh-CN" dirty="0"/>
              <a:t>某机器字长</a:t>
            </a:r>
            <a:r>
              <a:rPr lang="en-US" altLang="zh-CN" dirty="0"/>
              <a:t>16</a:t>
            </a:r>
            <a:r>
              <a:rPr lang="zh-CN" altLang="zh-CN" dirty="0"/>
              <a:t>位，主存按字节编址，转移指令采用相对寻址，由两个字节组成，第一字节为 操作码字段，第二字节为相对位移量字段。假定取指令时，每取一个字节</a:t>
            </a:r>
            <a:r>
              <a:rPr lang="en-US" altLang="zh-CN" dirty="0"/>
              <a:t>PC</a:t>
            </a:r>
            <a:r>
              <a:rPr lang="zh-CN" altLang="zh-CN" dirty="0"/>
              <a:t>自动加</a:t>
            </a:r>
            <a:r>
              <a:rPr lang="en-US" altLang="zh-CN" dirty="0"/>
              <a:t>1</a:t>
            </a:r>
            <a:r>
              <a:rPr lang="zh-CN" altLang="zh-CN" dirty="0"/>
              <a:t>。若某转移指 令所在主存地址为</a:t>
            </a:r>
            <a:r>
              <a:rPr lang="en-US" altLang="zh-CN" dirty="0"/>
              <a:t>2000H</a:t>
            </a:r>
            <a:r>
              <a:rPr lang="zh-CN" altLang="zh-CN" dirty="0"/>
              <a:t>，相对位移量字段的内容为</a:t>
            </a:r>
            <a:r>
              <a:rPr lang="en-US" altLang="zh-CN" dirty="0"/>
              <a:t>06H</a:t>
            </a:r>
            <a:r>
              <a:rPr lang="zh-CN" altLang="zh-CN" dirty="0"/>
              <a:t>，则该转移指令成功转以后的目标地址是</a:t>
            </a:r>
          </a:p>
          <a:p>
            <a:pPr>
              <a:buNone/>
            </a:pPr>
            <a:r>
              <a:rPr lang="en-US" altLang="zh-CN" dirty="0"/>
              <a:t> A.2006H    B.2007H    C.2008H    D.2009H </a:t>
            </a:r>
            <a:endParaRPr lang="zh-CN" altLang="zh-CN" dirty="0"/>
          </a:p>
          <a:p>
            <a:pPr>
              <a:buNone/>
            </a:pPr>
            <a:r>
              <a:rPr lang="en-US" altLang="zh-CN" dirty="0"/>
              <a:t>66. </a:t>
            </a:r>
            <a:r>
              <a:rPr lang="zh-CN" altLang="zh-CN" dirty="0"/>
              <a:t>主机与设备传送数据时，采用（</a:t>
            </a:r>
            <a:r>
              <a:rPr lang="en-US" altLang="zh-CN" dirty="0"/>
              <a:t>     </a:t>
            </a:r>
            <a:r>
              <a:rPr lang="zh-CN" altLang="zh-CN" dirty="0"/>
              <a:t>），主机与设备是串行工作的。</a:t>
            </a:r>
          </a:p>
          <a:p>
            <a:pPr>
              <a:buNone/>
            </a:pPr>
            <a:r>
              <a:rPr lang="en-US" altLang="zh-CN" dirty="0"/>
              <a:t>A</a:t>
            </a:r>
            <a:r>
              <a:rPr lang="zh-CN" altLang="zh-CN" dirty="0"/>
              <a:t>．程序查询方式</a:t>
            </a:r>
            <a:r>
              <a:rPr lang="en-US" altLang="zh-CN" dirty="0"/>
              <a:t>  B</a:t>
            </a:r>
            <a:r>
              <a:rPr lang="zh-CN" altLang="zh-CN" dirty="0"/>
              <a:t>．中断方式</a:t>
            </a:r>
            <a:r>
              <a:rPr lang="en-US" altLang="zh-CN" dirty="0"/>
              <a:t>  C</a:t>
            </a:r>
            <a:r>
              <a:rPr lang="zh-CN" altLang="zh-CN" dirty="0"/>
              <a:t>．</a:t>
            </a:r>
            <a:r>
              <a:rPr lang="en-US" altLang="zh-CN" dirty="0"/>
              <a:t>DMA</a:t>
            </a:r>
            <a:r>
              <a:rPr lang="zh-CN" altLang="zh-CN" dirty="0"/>
              <a:t>方式</a:t>
            </a:r>
            <a:r>
              <a:rPr lang="en-US" altLang="zh-CN" dirty="0"/>
              <a:t>   D</a:t>
            </a:r>
            <a:r>
              <a:rPr lang="zh-CN" altLang="zh-CN" dirty="0"/>
              <a:t>．通道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67.</a:t>
            </a:r>
            <a:r>
              <a:rPr lang="zh-CN" altLang="en-US" dirty="0"/>
              <a:t>在主存和</a:t>
            </a:r>
            <a:r>
              <a:rPr lang="en-US" altLang="zh-CN" dirty="0"/>
              <a:t>Cache</a:t>
            </a:r>
            <a:r>
              <a:rPr lang="zh-CN" altLang="en-US" dirty="0"/>
              <a:t>构成的两极存储体系中，</a:t>
            </a:r>
            <a:r>
              <a:rPr lang="en-US" altLang="zh-CN" dirty="0"/>
              <a:t>Cache</a:t>
            </a:r>
            <a:r>
              <a:rPr lang="zh-CN" altLang="en-US" dirty="0"/>
              <a:t>的存取时间是</a:t>
            </a:r>
            <a:r>
              <a:rPr lang="en-US" altLang="zh-CN" dirty="0"/>
              <a:t>100ns</a:t>
            </a:r>
            <a:r>
              <a:rPr lang="zh-CN" altLang="en-US" dirty="0"/>
              <a:t>，主存的存取时间是</a:t>
            </a:r>
            <a:r>
              <a:rPr lang="en-US" altLang="zh-CN" dirty="0"/>
              <a:t>2us</a:t>
            </a:r>
            <a:r>
              <a:rPr lang="zh-CN" altLang="en-US" dirty="0"/>
              <a:t>，</a:t>
            </a:r>
            <a:r>
              <a:rPr lang="en-US" altLang="zh-CN" dirty="0"/>
              <a:t>Cache</a:t>
            </a:r>
            <a:r>
              <a:rPr lang="zh-CN" altLang="en-US" dirty="0"/>
              <a:t>访问失败后</a:t>
            </a:r>
            <a:r>
              <a:rPr lang="en-US" altLang="zh-CN" dirty="0"/>
              <a:t>CPU</a:t>
            </a:r>
            <a:r>
              <a:rPr lang="zh-CN" altLang="en-US" dirty="0"/>
              <a:t>才开始访存。如果希望有效（平均）存取时间不超过</a:t>
            </a:r>
            <a:r>
              <a:rPr lang="en-US" altLang="zh-CN" dirty="0"/>
              <a:t>Cache</a:t>
            </a:r>
            <a:r>
              <a:rPr lang="zh-CN" altLang="en-US" dirty="0"/>
              <a:t>存取时间的</a:t>
            </a:r>
            <a:r>
              <a:rPr lang="en-US" altLang="zh-CN" dirty="0"/>
              <a:t>140%</a:t>
            </a:r>
            <a:r>
              <a:rPr lang="zh-CN" altLang="en-US" dirty="0"/>
              <a:t>，则</a:t>
            </a:r>
            <a:r>
              <a:rPr lang="en-US" altLang="zh-CN" dirty="0"/>
              <a:t>Cache</a:t>
            </a:r>
            <a:r>
              <a:rPr lang="zh-CN" altLang="en-US" dirty="0"/>
              <a:t>的命中率至少应为（ ）</a:t>
            </a:r>
            <a:endParaRPr lang="en-US" altLang="zh-CN" dirty="0"/>
          </a:p>
          <a:p>
            <a:pPr marL="0" indent="0">
              <a:buNone/>
            </a:pPr>
            <a:r>
              <a:rPr lang="pt-BR" altLang="zh-CN" dirty="0"/>
              <a:t>A  96%  	B  97%  	C  98%  	D  99%</a:t>
            </a:r>
          </a:p>
          <a:p>
            <a:pPr>
              <a:buNone/>
            </a:pPr>
            <a:endParaRPr lang="zh-CN" altLang="zh-CN" dirty="0"/>
          </a:p>
          <a:p>
            <a:endParaRPr lang="zh-CN" altLang="zh-C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990600"/>
          </a:xfrm>
        </p:spPr>
        <p:txBody>
          <a:bodyPr/>
          <a:lstStyle/>
          <a:p>
            <a:pPr eaLnBrk="1" hangingPunct="1"/>
            <a:r>
              <a:rPr lang="zh-CN" altLang="en-US"/>
              <a:t>填空题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sz="quarter" idx="1"/>
          </p:nvPr>
        </p:nvSpPr>
        <p:spPr>
          <a:xfrm>
            <a:off x="301625" y="1219200"/>
            <a:ext cx="8613775" cy="4879975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2800" dirty="0"/>
              <a:t>一个较完善的指令系统，应当有</a:t>
            </a:r>
            <a:r>
              <a:rPr lang="en-US" altLang="zh-CN" sz="2800" dirty="0"/>
              <a:t>______ </a:t>
            </a:r>
            <a:r>
              <a:rPr lang="zh-CN" altLang="en-US" sz="2800" dirty="0"/>
              <a:t>、</a:t>
            </a:r>
            <a:r>
              <a:rPr lang="en-US" altLang="zh-CN" sz="2800" dirty="0"/>
              <a:t> ______ </a:t>
            </a:r>
            <a:r>
              <a:rPr lang="zh-CN" altLang="en-US" sz="2800" dirty="0"/>
              <a:t>、</a:t>
            </a:r>
            <a:r>
              <a:rPr lang="en-US" altLang="zh-CN" sz="2800" dirty="0"/>
              <a:t> ______ </a:t>
            </a:r>
            <a:r>
              <a:rPr lang="zh-CN" altLang="en-US" sz="2800" dirty="0"/>
              <a:t>、</a:t>
            </a:r>
            <a:r>
              <a:rPr lang="en-US" altLang="zh-CN" sz="2800" dirty="0"/>
              <a:t> ______</a:t>
            </a:r>
            <a:r>
              <a:rPr lang="zh-CN" altLang="en-US" sz="2800" dirty="0"/>
              <a:t>四大类指令</a:t>
            </a:r>
            <a:r>
              <a:rPr lang="zh-CN" altLang="zh-CN" sz="2800" dirty="0"/>
              <a:t>。</a:t>
            </a:r>
            <a:r>
              <a:rPr lang="en-US" altLang="zh-CN" sz="2800" dirty="0"/>
              <a:t> </a:t>
            </a:r>
            <a:endParaRPr lang="zh-CN" altLang="zh-CN" sz="2800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2800" dirty="0"/>
              <a:t> 根据通道的工作方式，通道分为</a:t>
            </a:r>
            <a:r>
              <a:rPr lang="en-US" altLang="zh-CN" sz="2800" dirty="0"/>
              <a:t>______</a:t>
            </a:r>
            <a:r>
              <a:rPr lang="zh-CN" altLang="en-US" sz="2800" dirty="0"/>
              <a:t>通道和</a:t>
            </a:r>
            <a:r>
              <a:rPr lang="en-US" altLang="zh-CN" sz="2800" dirty="0"/>
              <a:t>______</a:t>
            </a:r>
            <a:r>
              <a:rPr lang="zh-CN" altLang="en-US" sz="2800" dirty="0"/>
              <a:t>通道两种类型。</a:t>
            </a:r>
            <a:r>
              <a:rPr lang="zh-CN" altLang="zh-CN" sz="2800" dirty="0"/>
              <a:t>。</a:t>
            </a:r>
            <a:r>
              <a:rPr lang="en-US" altLang="zh-CN" sz="2800" dirty="0"/>
              <a:t> </a:t>
            </a:r>
            <a:endParaRPr lang="zh-CN" altLang="zh-CN" sz="2800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zh-CN" sz="2800" dirty="0"/>
              <a:t>有一位科学家对现代计算机的产生有重大贡献。后人为了纪念他，把他提出的计算机结构称为</a:t>
            </a:r>
            <a:r>
              <a:rPr lang="en-US" altLang="zh-CN" sz="2800" u="sng" dirty="0"/>
              <a:t>              </a:t>
            </a:r>
            <a:r>
              <a:rPr lang="zh-CN" altLang="zh-CN" sz="2800" dirty="0"/>
              <a:t>计算机。</a:t>
            </a:r>
            <a:endParaRPr lang="en-US" altLang="zh-CN" sz="2800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zh-CN" sz="2800" dirty="0"/>
              <a:t>目前广泛使用的辅助存储器有</a:t>
            </a:r>
            <a:r>
              <a:rPr lang="en-US" altLang="zh-CN" sz="2800" u="sng" dirty="0"/>
              <a:t>             </a:t>
            </a:r>
            <a:r>
              <a:rPr lang="zh-CN" altLang="zh-CN" sz="2800" dirty="0"/>
              <a:t>和</a:t>
            </a:r>
            <a:r>
              <a:rPr lang="zh-CN" altLang="zh-CN" sz="2800" u="sng" dirty="0"/>
              <a:t> </a:t>
            </a:r>
            <a:r>
              <a:rPr lang="en-US" altLang="zh-CN" sz="2800" u="sng" dirty="0"/>
              <a:t>                   </a:t>
            </a:r>
            <a:r>
              <a:rPr lang="zh-CN" altLang="zh-CN" sz="2800" dirty="0"/>
              <a:t>。</a:t>
            </a:r>
          </a:p>
          <a:p>
            <a:pPr marL="274320" indent="-274320" eaLnBrk="1" fontAlgn="auto" hangingPunct="1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zh-CN" sz="2800" dirty="0"/>
              <a:t>相联存储器不按地址而是按</a:t>
            </a:r>
            <a:r>
              <a:rPr lang="en-US" altLang="zh-CN" sz="2800" dirty="0"/>
              <a:t> ______</a:t>
            </a:r>
            <a:r>
              <a:rPr lang="zh-CN" altLang="zh-CN" sz="2800" dirty="0"/>
              <a:t>访问的存储器，在</a:t>
            </a:r>
            <a:r>
              <a:rPr lang="en-US" altLang="zh-CN" sz="2800" dirty="0"/>
              <a:t>cache</a:t>
            </a:r>
            <a:r>
              <a:rPr lang="zh-CN" altLang="zh-CN" sz="2800" dirty="0"/>
              <a:t>中用来存放</a:t>
            </a:r>
            <a:r>
              <a:rPr lang="en-US" altLang="zh-CN" sz="2800" dirty="0"/>
              <a:t> ______</a:t>
            </a:r>
            <a:r>
              <a:rPr lang="zh-CN" altLang="zh-CN" sz="2800" dirty="0"/>
              <a:t>，在虚拟存储器中用来存放</a:t>
            </a:r>
            <a:r>
              <a:rPr lang="en-US" altLang="zh-CN" sz="2800" dirty="0"/>
              <a:t>______</a:t>
            </a:r>
            <a:r>
              <a:rPr lang="zh-CN" altLang="zh-CN" sz="2800" dirty="0"/>
              <a:t>。</a:t>
            </a:r>
            <a:endParaRPr lang="en-US" altLang="zh-CN" sz="2800" dirty="0"/>
          </a:p>
          <a:p>
            <a:pPr lvl="1" indent="-273600"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/>
              <a:t>主存块和</a:t>
            </a:r>
            <a:r>
              <a:rPr lang="en-US" altLang="zh-CN" sz="2800" dirty="0"/>
              <a:t>Cache</a:t>
            </a:r>
            <a:r>
              <a:rPr lang="zh-CN" altLang="en-US" sz="2800" dirty="0"/>
              <a:t>块可按</a:t>
            </a:r>
            <a:r>
              <a:rPr lang="en-US" altLang="zh-CN" sz="2800" dirty="0"/>
              <a:t>______ </a:t>
            </a:r>
            <a:r>
              <a:rPr lang="zh-CN" altLang="zh-CN" sz="2800" dirty="0"/>
              <a:t>、</a:t>
            </a:r>
            <a:r>
              <a:rPr lang="en-US" altLang="zh-CN" sz="2800" dirty="0"/>
              <a:t> ______</a:t>
            </a:r>
            <a:r>
              <a:rPr lang="zh-CN" altLang="en-US" sz="2800" dirty="0"/>
              <a:t>和</a:t>
            </a:r>
            <a:r>
              <a:rPr lang="en-US" altLang="zh-CN" sz="2800" dirty="0"/>
              <a:t>______</a:t>
            </a:r>
            <a:r>
              <a:rPr lang="zh-CN" altLang="en-US" sz="2800" dirty="0"/>
              <a:t>三种方式进行映射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zh-CN" altLang="zh-CN" sz="2800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zh-CN" altLang="zh-CN" sz="28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8305800" cy="57912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zh-CN" dirty="0"/>
          </a:p>
          <a:p>
            <a:pPr eaLnBrk="1" hangingPunct="1"/>
            <a:r>
              <a:rPr lang="zh-CN" altLang="zh-CN" dirty="0"/>
              <a:t>一个定点数由</a:t>
            </a:r>
            <a:r>
              <a:rPr lang="en-US" altLang="zh-CN" dirty="0"/>
              <a:t>______</a:t>
            </a:r>
            <a:r>
              <a:rPr lang="zh-CN" altLang="zh-CN" dirty="0"/>
              <a:t>和</a:t>
            </a:r>
            <a:r>
              <a:rPr lang="en-US" altLang="zh-CN" dirty="0"/>
              <a:t>______</a:t>
            </a:r>
            <a:r>
              <a:rPr lang="zh-CN" altLang="zh-CN" dirty="0"/>
              <a:t>两部分组成。根据小数点位置不同，定点数有</a:t>
            </a:r>
            <a:r>
              <a:rPr lang="en-US" altLang="zh-CN" dirty="0"/>
              <a:t>______</a:t>
            </a:r>
            <a:r>
              <a:rPr lang="zh-CN" altLang="zh-CN" dirty="0"/>
              <a:t>和纯整数之分。</a:t>
            </a:r>
          </a:p>
          <a:p>
            <a:pPr eaLnBrk="1" hangingPunct="1"/>
            <a:r>
              <a:rPr lang="zh-CN" altLang="zh-CN" dirty="0"/>
              <a:t>对存储器的要求是</a:t>
            </a:r>
            <a:r>
              <a:rPr lang="en-US" altLang="zh-CN" dirty="0"/>
              <a:t>______</a:t>
            </a:r>
            <a:r>
              <a:rPr lang="zh-CN" altLang="zh-CN" dirty="0"/>
              <a:t>，</a:t>
            </a:r>
            <a:r>
              <a:rPr lang="en-US" altLang="zh-CN" dirty="0"/>
              <a:t> ______</a:t>
            </a:r>
            <a:r>
              <a:rPr lang="zh-CN" altLang="zh-CN" dirty="0"/>
              <a:t>，</a:t>
            </a:r>
            <a:r>
              <a:rPr lang="en-US" altLang="zh-CN" dirty="0"/>
              <a:t> ______</a:t>
            </a:r>
            <a:r>
              <a:rPr lang="zh-CN" altLang="zh-CN" dirty="0"/>
              <a:t>。为了解决这三方面的矛盾</a:t>
            </a:r>
            <a:r>
              <a:rPr lang="en-US" altLang="zh-CN" dirty="0"/>
              <a:t> </a:t>
            </a:r>
            <a:r>
              <a:rPr lang="zh-CN" altLang="zh-CN" dirty="0"/>
              <a:t>计算机采用多级存储体系结构。</a:t>
            </a:r>
          </a:p>
          <a:p>
            <a:pPr eaLnBrk="1" hangingPunct="1"/>
            <a:r>
              <a:rPr lang="zh-CN" altLang="zh-CN" dirty="0"/>
              <a:t>当今的</a:t>
            </a:r>
            <a:r>
              <a:rPr lang="en-US" altLang="zh-CN" dirty="0"/>
              <a:t>CPU </a:t>
            </a:r>
            <a:r>
              <a:rPr lang="zh-CN" altLang="zh-CN" dirty="0"/>
              <a:t>芯片除了包括定点运算器和控制器外，还包括</a:t>
            </a:r>
            <a:r>
              <a:rPr lang="en-US" altLang="zh-CN" dirty="0"/>
              <a:t> ______</a:t>
            </a:r>
            <a:r>
              <a:rPr lang="zh-CN" altLang="zh-CN" dirty="0"/>
              <a:t>，</a:t>
            </a:r>
            <a:r>
              <a:rPr lang="en-US" altLang="zh-CN" dirty="0"/>
              <a:t> ______</a:t>
            </a:r>
            <a:r>
              <a:rPr lang="zh-CN" altLang="zh-CN" dirty="0"/>
              <a:t>运算器和</a:t>
            </a:r>
            <a:r>
              <a:rPr lang="en-US" altLang="zh-CN" dirty="0"/>
              <a:t> ______</a:t>
            </a:r>
            <a:r>
              <a:rPr lang="zh-CN" altLang="zh-CN" dirty="0"/>
              <a:t>管理等部件。</a:t>
            </a:r>
            <a:endParaRPr lang="en-US" altLang="zh-CN" dirty="0"/>
          </a:p>
          <a:p>
            <a:pPr eaLnBrk="1" hangingPunct="1"/>
            <a:r>
              <a:rPr lang="zh-CN" altLang="zh-CN" dirty="0"/>
              <a:t>计算机系统中的存储器分为</a:t>
            </a:r>
            <a:r>
              <a:rPr lang="en-US" altLang="zh-CN" dirty="0"/>
              <a:t>______</a:t>
            </a:r>
            <a:r>
              <a:rPr lang="zh-CN" altLang="zh-CN" dirty="0"/>
              <a:t>和</a:t>
            </a:r>
            <a:r>
              <a:rPr lang="en-US" altLang="zh-CN" dirty="0"/>
              <a:t>______</a:t>
            </a:r>
            <a:r>
              <a:rPr lang="zh-CN" altLang="zh-CN" dirty="0"/>
              <a:t>。在</a:t>
            </a:r>
            <a:r>
              <a:rPr lang="en-US" altLang="zh-CN" dirty="0"/>
              <a:t>CPU</a:t>
            </a:r>
            <a:r>
              <a:rPr lang="zh-CN" altLang="zh-CN" dirty="0"/>
              <a:t>执行程序时，必须将指令存放</a:t>
            </a:r>
            <a:r>
              <a:rPr lang="en-US" altLang="zh-CN" dirty="0"/>
              <a:t>______</a:t>
            </a:r>
            <a:r>
              <a:rPr lang="zh-CN" altLang="zh-CN" dirty="0"/>
              <a:t>中。</a:t>
            </a:r>
            <a:endParaRPr lang="en-US" altLang="zh-CN" dirty="0"/>
          </a:p>
          <a:p>
            <a:pPr eaLnBrk="1" hangingPunct="1"/>
            <a:r>
              <a:rPr lang="zh-CN" altLang="en-US" sz="2800" dirty="0">
                <a:latin typeface="Times New Roman" pitchFamily="18" charset="0"/>
              </a:rPr>
              <a:t>为节省引脚数，</a:t>
            </a:r>
            <a:r>
              <a:rPr lang="en-US" altLang="zh-CN" sz="2800" dirty="0">
                <a:latin typeface="Times New Roman" pitchFamily="18" charset="0"/>
              </a:rPr>
              <a:t>DRAM </a:t>
            </a:r>
            <a:r>
              <a:rPr lang="zh-CN" altLang="en-US" sz="2800" dirty="0">
                <a:latin typeface="Times New Roman" pitchFamily="18" charset="0"/>
              </a:rPr>
              <a:t>芯片大都采用地址线复用技术。假定一个</a:t>
            </a:r>
            <a:r>
              <a:rPr lang="en-US" altLang="zh-CN" sz="2800" dirty="0">
                <a:latin typeface="Times New Roman" pitchFamily="18" charset="0"/>
              </a:rPr>
              <a:t>DRAM </a:t>
            </a:r>
            <a:r>
              <a:rPr lang="zh-CN" altLang="en-US" sz="2800" dirty="0">
                <a:latin typeface="Times New Roman" pitchFamily="18" charset="0"/>
              </a:rPr>
              <a:t>芯片的地址引脚线为</a:t>
            </a:r>
            <a:r>
              <a:rPr lang="en-US" altLang="zh-CN" sz="2800" dirty="0">
                <a:latin typeface="Times New Roman" pitchFamily="18" charset="0"/>
              </a:rPr>
              <a:t>8 </a:t>
            </a:r>
            <a:r>
              <a:rPr lang="zh-CN" altLang="en-US" sz="2800" dirty="0">
                <a:latin typeface="Times New Roman" pitchFamily="18" charset="0"/>
              </a:rPr>
              <a:t>根，则该芯片的存储阵列中有 </a:t>
            </a:r>
            <a:r>
              <a:rPr lang="en-US" altLang="zh-CN" sz="2800" u="sng" dirty="0">
                <a:latin typeface="Times New Roman" pitchFamily="18" charset="0"/>
              </a:rPr>
              <a:t>                             </a:t>
            </a: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</a:rPr>
              <a:t>个位单元。</a:t>
            </a:r>
            <a:endParaRPr lang="zh-CN" altLang="zh-CN" dirty="0"/>
          </a:p>
          <a:p>
            <a:pPr eaLnBrk="1" hangingPunct="1"/>
            <a:endParaRPr lang="zh-CN" altLang="zh-CN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内容占位符 2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8382000" cy="571500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latin typeface="Times New Roman"/>
              </a:rPr>
              <a:t>某系统总线的一个存取周期最快为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</a:rPr>
              <a:t>3</a:t>
            </a:r>
            <a:r>
              <a:rPr lang="zh-CN" altLang="en-US" sz="2800" dirty="0">
                <a:solidFill>
                  <a:srgbClr val="000000"/>
                </a:solidFill>
                <a:latin typeface="Times New Roman"/>
              </a:rPr>
              <a:t>个总线时钟周期，总线在一个总线周期中可以存取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</a:rPr>
              <a:t>32</a:t>
            </a:r>
            <a:r>
              <a:rPr lang="zh-CN" altLang="en-US" sz="2800" dirty="0">
                <a:solidFill>
                  <a:srgbClr val="000000"/>
                </a:solidFill>
                <a:latin typeface="Times New Roman"/>
              </a:rPr>
              <a:t>位数据。如总线的时钟频率为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</a:rPr>
              <a:t>8.33MHz</a:t>
            </a:r>
            <a:r>
              <a:rPr lang="zh-CN" altLang="en-US" sz="2800" dirty="0">
                <a:solidFill>
                  <a:srgbClr val="000000"/>
                </a:solidFill>
                <a:latin typeface="Times New Roman"/>
              </a:rPr>
              <a:t>，则总线的带宽是</a:t>
            </a:r>
            <a:r>
              <a:rPr lang="en-US" altLang="zh-CN" sz="2800" dirty="0"/>
              <a:t>______ </a:t>
            </a:r>
            <a:r>
              <a:rPr lang="zh-CN" altLang="en-US" sz="2800" dirty="0">
                <a:solidFill>
                  <a:srgbClr val="000000"/>
                </a:solidFill>
                <a:latin typeface="Times New Roman"/>
              </a:rPr>
              <a:t>。</a:t>
            </a:r>
            <a:endParaRPr lang="en-US" altLang="zh-CN" sz="2800" dirty="0">
              <a:solidFill>
                <a:srgbClr val="000000"/>
              </a:solidFill>
              <a:latin typeface="Times New Roman"/>
            </a:endParaRPr>
          </a:p>
          <a:p>
            <a:pPr eaLnBrk="1" hangingPunct="1"/>
            <a:r>
              <a:rPr lang="en-US" altLang="zh-CN" dirty="0"/>
              <a:t>CPU</a:t>
            </a:r>
            <a:r>
              <a:rPr lang="zh-CN" altLang="zh-CN" dirty="0"/>
              <a:t>中，保存当前正在执行的指令的寄存器为</a:t>
            </a:r>
            <a:r>
              <a:rPr lang="en-US" altLang="zh-CN" dirty="0"/>
              <a:t>______</a:t>
            </a:r>
            <a:r>
              <a:rPr lang="zh-CN" altLang="zh-CN" dirty="0"/>
              <a:t>，保存当前正在执行的指令的地址的寄存器为</a:t>
            </a:r>
            <a:r>
              <a:rPr lang="en-US" altLang="zh-CN" dirty="0"/>
              <a:t>______</a:t>
            </a:r>
            <a:r>
              <a:rPr lang="zh-CN" altLang="zh-CN" dirty="0"/>
              <a:t>，保存</a:t>
            </a:r>
            <a:r>
              <a:rPr lang="en-US" altLang="zh-CN" dirty="0"/>
              <a:t>CPU</a:t>
            </a:r>
            <a:r>
              <a:rPr lang="zh-CN" altLang="zh-CN" dirty="0"/>
              <a:t>访存地址的寄存器为</a:t>
            </a:r>
            <a:r>
              <a:rPr lang="en-US" altLang="zh-CN" dirty="0"/>
              <a:t>______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/>
              <a:t>X= -0.1001 </a:t>
            </a:r>
            <a:r>
              <a:rPr lang="zh-CN" altLang="en-US" dirty="0"/>
              <a:t>、</a:t>
            </a:r>
            <a:r>
              <a:rPr lang="en-US" altLang="zh-CN" dirty="0"/>
              <a:t>Y= 0.0101 </a:t>
            </a:r>
            <a:r>
              <a:rPr lang="zh-CN" altLang="en-US" dirty="0"/>
              <a:t>，则</a:t>
            </a:r>
            <a:r>
              <a:rPr lang="en-US" altLang="zh-CN" dirty="0"/>
              <a:t>    [X]</a:t>
            </a:r>
            <a:r>
              <a:rPr lang="zh-CN" altLang="zh-CN" dirty="0"/>
              <a:t>原</a:t>
            </a:r>
            <a:r>
              <a:rPr lang="en-US" altLang="zh-CN" dirty="0"/>
              <a:t>  = ______</a:t>
            </a:r>
            <a:r>
              <a:rPr lang="zh-CN" altLang="en-US" dirty="0"/>
              <a:t>，</a:t>
            </a:r>
            <a:r>
              <a:rPr lang="en-US" altLang="zh-CN" dirty="0"/>
              <a:t> [X]</a:t>
            </a:r>
            <a:r>
              <a:rPr lang="zh-CN" altLang="zh-CN" dirty="0"/>
              <a:t>补</a:t>
            </a:r>
            <a:r>
              <a:rPr lang="en-US" altLang="zh-CN" dirty="0"/>
              <a:t>  = ______</a:t>
            </a:r>
            <a:r>
              <a:rPr lang="zh-CN" altLang="zh-CN" dirty="0"/>
              <a:t>，</a:t>
            </a:r>
            <a:r>
              <a:rPr lang="en-US" altLang="zh-CN" dirty="0"/>
              <a:t>[-X]</a:t>
            </a:r>
            <a:r>
              <a:rPr lang="zh-CN" altLang="zh-CN" dirty="0"/>
              <a:t>补</a:t>
            </a:r>
            <a:r>
              <a:rPr lang="en-US" altLang="zh-CN" dirty="0"/>
              <a:t>  = ______</a:t>
            </a:r>
            <a:r>
              <a:rPr lang="zh-CN" altLang="zh-CN" dirty="0"/>
              <a:t>，</a:t>
            </a:r>
            <a:r>
              <a:rPr lang="en-US" altLang="zh-CN" dirty="0"/>
              <a:t> [Y]</a:t>
            </a:r>
            <a:r>
              <a:rPr lang="zh-CN" altLang="zh-CN" dirty="0"/>
              <a:t>原</a:t>
            </a:r>
            <a:r>
              <a:rPr lang="en-US" altLang="zh-CN" dirty="0"/>
              <a:t>  = ______</a:t>
            </a:r>
            <a:r>
              <a:rPr lang="zh-CN" altLang="zh-CN" dirty="0"/>
              <a:t>，</a:t>
            </a:r>
            <a:r>
              <a:rPr lang="en-US" altLang="zh-CN" dirty="0"/>
              <a:t>[Y]</a:t>
            </a:r>
            <a:r>
              <a:rPr lang="zh-CN" altLang="zh-CN" dirty="0"/>
              <a:t>补</a:t>
            </a:r>
            <a:r>
              <a:rPr lang="en-US" altLang="zh-CN" dirty="0"/>
              <a:t> = ______</a:t>
            </a:r>
            <a:r>
              <a:rPr lang="zh-CN" altLang="zh-CN" dirty="0"/>
              <a:t>，</a:t>
            </a:r>
            <a:r>
              <a:rPr lang="en-US" altLang="zh-CN" dirty="0"/>
              <a:t>[-Y]</a:t>
            </a:r>
            <a:r>
              <a:rPr lang="zh-CN" altLang="zh-CN" dirty="0"/>
              <a:t>补</a:t>
            </a:r>
            <a:r>
              <a:rPr lang="en-US" altLang="zh-CN" dirty="0"/>
              <a:t>  = ______</a:t>
            </a:r>
            <a:r>
              <a:rPr lang="zh-CN" altLang="zh-CN" dirty="0"/>
              <a:t>，</a:t>
            </a:r>
            <a:r>
              <a:rPr lang="en-US" altLang="zh-CN" dirty="0"/>
              <a:t>[X+Y] </a:t>
            </a:r>
            <a:r>
              <a:rPr lang="zh-CN" altLang="zh-CN" dirty="0"/>
              <a:t>补</a:t>
            </a:r>
            <a:r>
              <a:rPr lang="en-US" altLang="zh-CN" dirty="0"/>
              <a:t>  = ______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MIPS</a:t>
            </a:r>
            <a:r>
              <a:rPr lang="zh-CN" altLang="zh-CN" dirty="0"/>
              <a:t>有</a:t>
            </a:r>
            <a:r>
              <a:rPr lang="en-US" altLang="zh-CN" u="sng" dirty="0"/>
              <a:t>               </a:t>
            </a:r>
            <a:r>
              <a:rPr lang="zh-CN" altLang="zh-CN" dirty="0"/>
              <a:t>、</a:t>
            </a:r>
            <a:r>
              <a:rPr lang="zh-CN" altLang="zh-CN" u="sng" dirty="0"/>
              <a:t> </a:t>
            </a:r>
            <a:r>
              <a:rPr lang="en-US" altLang="zh-CN" u="sng" dirty="0"/>
              <a:t>                </a:t>
            </a:r>
            <a:r>
              <a:rPr lang="zh-CN" altLang="zh-CN" dirty="0"/>
              <a:t>、</a:t>
            </a:r>
            <a:r>
              <a:rPr lang="en-US" altLang="zh-CN" u="sng" dirty="0"/>
              <a:t>             </a:t>
            </a:r>
            <a:r>
              <a:rPr lang="zh-CN" altLang="en-US" dirty="0"/>
              <a:t>三种类型指令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在多周期</a:t>
            </a:r>
            <a:r>
              <a:rPr lang="en-US" altLang="zh-CN" dirty="0"/>
              <a:t>CPU</a:t>
            </a:r>
            <a:r>
              <a:rPr lang="zh-CN" altLang="en-US" dirty="0"/>
              <a:t>中</a:t>
            </a:r>
            <a:r>
              <a:rPr lang="en-US" altLang="zh-CN" dirty="0"/>
              <a:t>  ,</a:t>
            </a:r>
            <a:r>
              <a:rPr lang="zh-CN" altLang="en-US" dirty="0"/>
              <a:t>指令的每个执行步骤用</a:t>
            </a:r>
            <a:r>
              <a:rPr lang="en-US" altLang="zh-CN" dirty="0"/>
              <a:t>______</a:t>
            </a:r>
            <a:r>
              <a:rPr lang="zh-CN" altLang="en-US" dirty="0"/>
              <a:t>个时钟周期。单周期</a:t>
            </a:r>
            <a:r>
              <a:rPr lang="en-US" altLang="zh-CN" dirty="0"/>
              <a:t>CPU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执行</a:t>
            </a:r>
            <a:r>
              <a:rPr lang="en-US" altLang="zh-CN" dirty="0"/>
              <a:t>3</a:t>
            </a:r>
            <a:r>
              <a:rPr lang="zh-CN" altLang="en-US" dirty="0"/>
              <a:t>条指令用</a:t>
            </a:r>
            <a:r>
              <a:rPr lang="en-US" altLang="zh-CN" dirty="0"/>
              <a:t>______</a:t>
            </a:r>
            <a:r>
              <a:rPr lang="zh-CN" altLang="en-US" dirty="0"/>
              <a:t>个时钟周期。</a:t>
            </a:r>
            <a:endParaRPr lang="en-US" altLang="zh-CN" dirty="0"/>
          </a:p>
          <a:p>
            <a:r>
              <a:rPr lang="zh-CN" altLang="en-US" dirty="0"/>
              <a:t>在多周期</a:t>
            </a:r>
            <a:r>
              <a:rPr lang="en-US" altLang="zh-CN" dirty="0"/>
              <a:t>CPU</a:t>
            </a:r>
            <a:r>
              <a:rPr lang="zh-CN" altLang="en-US" dirty="0"/>
              <a:t>中，每条指令的取指令周期都做两件事情：</a:t>
            </a:r>
            <a:r>
              <a:rPr lang="en-US" altLang="zh-CN" sz="2400" dirty="0"/>
              <a:t> ______</a:t>
            </a:r>
            <a:r>
              <a:rPr lang="zh-CN" altLang="en-US" sz="2400" dirty="0"/>
              <a:t>和</a:t>
            </a:r>
            <a:r>
              <a:rPr lang="en-US" altLang="zh-CN" sz="2400" dirty="0"/>
              <a:t>______</a:t>
            </a:r>
            <a:r>
              <a:rPr lang="zh-CN" altLang="en-US" sz="2400" dirty="0"/>
              <a:t>。</a:t>
            </a:r>
            <a:endParaRPr lang="zh-CN" altLang="en-US" dirty="0"/>
          </a:p>
          <a:p>
            <a:endParaRPr lang="en-US" altLang="zh-CN" sz="2800" dirty="0">
              <a:solidFill>
                <a:srgbClr val="0000FF"/>
              </a:solidFill>
              <a:latin typeface="Times New Roman" pitchFamily="18" charset="0"/>
            </a:endParaRPr>
          </a:p>
          <a:p>
            <a:endParaRPr lang="zh-CN" altLang="en-US" sz="2800" dirty="0"/>
          </a:p>
          <a:p>
            <a:endParaRPr lang="zh-CN" altLang="zh-CN" sz="2800" dirty="0"/>
          </a:p>
          <a:p>
            <a:pPr eaLnBrk="1" hangingPunct="1"/>
            <a:endParaRPr lang="zh-CN" altLang="zh-CN" dirty="0"/>
          </a:p>
          <a:p>
            <a:pPr eaLnBrk="1" hangingPunct="1"/>
            <a:endParaRPr lang="zh-CN" altLang="zh-CN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6248400"/>
          </a:xfrm>
        </p:spPr>
        <p:txBody>
          <a:bodyPr/>
          <a:lstStyle/>
          <a:p>
            <a:r>
              <a:rPr lang="zh-CN" altLang="en-US" sz="2400" dirty="0">
                <a:latin typeface="Times New Roman" pitchFamily="18" charset="0"/>
              </a:rPr>
              <a:t>双端口存储器和多模块交叉存储器属于并行存储器结构，其中前者采用</a:t>
            </a:r>
            <a:r>
              <a:rPr lang="en-US" altLang="zh-CN" sz="2400" dirty="0"/>
              <a:t>______</a:t>
            </a:r>
            <a:r>
              <a:rPr lang="zh-CN" altLang="en-US" sz="2400" dirty="0">
                <a:latin typeface="Times New Roman" pitchFamily="18" charset="0"/>
              </a:rPr>
              <a:t>并行技术，后者采用</a:t>
            </a:r>
            <a:r>
              <a:rPr lang="en-US" altLang="zh-CN" sz="2400" dirty="0"/>
              <a:t>______</a:t>
            </a:r>
            <a:r>
              <a:rPr lang="zh-CN" altLang="en-US" sz="2400" dirty="0">
                <a:latin typeface="Times New Roman" pitchFamily="18" charset="0"/>
              </a:rPr>
              <a:t>并行技术。</a:t>
            </a:r>
            <a:endParaRPr lang="en-US" altLang="zh-CN" sz="2400" dirty="0">
              <a:latin typeface="Times New Roman" pitchFamily="18" charset="0"/>
            </a:endParaRPr>
          </a:p>
          <a:p>
            <a:r>
              <a:rPr lang="en-US" altLang="zh-CN" sz="2400" dirty="0">
                <a:latin typeface="Times New Roman" pitchFamily="18" charset="0"/>
              </a:rPr>
              <a:t>DMA</a:t>
            </a:r>
            <a:r>
              <a:rPr lang="zh-CN" altLang="en-US" sz="2400" dirty="0">
                <a:latin typeface="Times New Roman" pitchFamily="18" charset="0"/>
              </a:rPr>
              <a:t>控制器按其结构，分为</a:t>
            </a:r>
            <a:r>
              <a:rPr lang="en-US" altLang="zh-CN" sz="2400" dirty="0"/>
              <a:t>______ </a:t>
            </a:r>
            <a:r>
              <a:rPr lang="en-US" altLang="zh-CN" sz="2400" dirty="0">
                <a:latin typeface="Times New Roman" pitchFamily="18" charset="0"/>
              </a:rPr>
              <a:t>DMA</a:t>
            </a:r>
            <a:r>
              <a:rPr lang="zh-CN" altLang="en-US" sz="2400" dirty="0">
                <a:latin typeface="Times New Roman" pitchFamily="18" charset="0"/>
              </a:rPr>
              <a:t>控制器和</a:t>
            </a:r>
            <a:r>
              <a:rPr lang="en-US" altLang="zh-CN" sz="2400" dirty="0"/>
              <a:t>______ </a:t>
            </a:r>
            <a:r>
              <a:rPr lang="en-US" altLang="zh-CN" sz="2400" dirty="0">
                <a:latin typeface="Times New Roman" pitchFamily="18" charset="0"/>
              </a:rPr>
              <a:t>DMA</a:t>
            </a:r>
            <a:r>
              <a:rPr lang="zh-CN" altLang="en-US" sz="2400" dirty="0">
                <a:latin typeface="Times New Roman" pitchFamily="18" charset="0"/>
              </a:rPr>
              <a:t>控制器。前者适用于高速设备，后者适用于慢速设备。</a:t>
            </a:r>
          </a:p>
          <a:p>
            <a:r>
              <a:rPr lang="zh-CN" altLang="zh-CN" sz="2400" dirty="0"/>
              <a:t> 在计算机系统中，多个系统部件之间信息传送的公共通路称为</a:t>
            </a:r>
            <a:r>
              <a:rPr lang="en-US" altLang="zh-CN" sz="2400" dirty="0"/>
              <a:t>______ </a:t>
            </a:r>
            <a:r>
              <a:rPr lang="zh-CN" altLang="zh-CN" sz="2400" dirty="0"/>
              <a:t>。就其所传送信息的性质而言，在公共通路上传送的信息包括</a:t>
            </a:r>
            <a:r>
              <a:rPr lang="en-US" altLang="zh-CN" sz="2400" dirty="0"/>
              <a:t>______ </a:t>
            </a:r>
            <a:r>
              <a:rPr lang="zh-CN" altLang="zh-CN" sz="2400" dirty="0"/>
              <a:t>、</a:t>
            </a:r>
            <a:r>
              <a:rPr lang="en-US" altLang="zh-CN" sz="2400" dirty="0"/>
              <a:t> ______ </a:t>
            </a:r>
            <a:r>
              <a:rPr lang="zh-CN" altLang="zh-CN" sz="2400" dirty="0"/>
              <a:t>、</a:t>
            </a:r>
            <a:r>
              <a:rPr lang="en-US" altLang="zh-CN" sz="2400" dirty="0"/>
              <a:t> ______ </a:t>
            </a:r>
            <a:r>
              <a:rPr lang="zh-CN" altLang="en-US" sz="2400" dirty="0">
                <a:latin typeface="Times New Roman" pitchFamily="18" charset="0"/>
              </a:rPr>
              <a:t>。</a:t>
            </a:r>
            <a:endParaRPr lang="en-US" altLang="zh-CN" sz="2400" dirty="0">
              <a:latin typeface="Times New Roman" pitchFamily="18" charset="0"/>
            </a:endParaRPr>
          </a:p>
          <a:p>
            <a:r>
              <a:rPr lang="zh-CN" altLang="en-US" sz="2400" dirty="0">
                <a:latin typeface="Times New Roman" pitchFamily="18" charset="0"/>
              </a:rPr>
              <a:t> 一个定点数由符号位和数值域两部分组成。按小数点位置不同，定点数有</a:t>
            </a:r>
            <a:r>
              <a:rPr lang="en-US" altLang="zh-CN" sz="2400" dirty="0"/>
              <a:t>______</a:t>
            </a:r>
            <a:r>
              <a:rPr lang="zh-CN" altLang="en-US" sz="2400" dirty="0">
                <a:latin typeface="Times New Roman" pitchFamily="18" charset="0"/>
              </a:rPr>
              <a:t>和</a:t>
            </a:r>
            <a:r>
              <a:rPr lang="en-US" altLang="zh-CN" sz="2400" dirty="0"/>
              <a:t>______</a:t>
            </a:r>
            <a:r>
              <a:rPr lang="zh-CN" altLang="en-US" sz="2400" dirty="0">
                <a:latin typeface="Times New Roman" pitchFamily="18" charset="0"/>
              </a:rPr>
              <a:t>两种表示方法。</a:t>
            </a:r>
            <a:endParaRPr lang="en-US" altLang="zh-CN" sz="2400" dirty="0">
              <a:latin typeface="Times New Roman" pitchFamily="18" charset="0"/>
            </a:endParaRPr>
          </a:p>
          <a:p>
            <a:r>
              <a:rPr lang="en-US" altLang="zh-CN" sz="2400" dirty="0">
                <a:latin typeface="Times New Roman"/>
              </a:rPr>
              <a:t>Intel </a:t>
            </a:r>
            <a:r>
              <a:rPr lang="zh-CN" altLang="en-US" sz="2400" dirty="0">
                <a:latin typeface="Times New Roman" pitchFamily="18" charset="0"/>
              </a:rPr>
              <a:t>的</a:t>
            </a:r>
            <a:r>
              <a:rPr lang="en-US" altLang="zh-CN" sz="2400" dirty="0">
                <a:latin typeface="Times New Roman" pitchFamily="18" charset="0"/>
              </a:rPr>
              <a:t>x86</a:t>
            </a:r>
            <a:r>
              <a:rPr lang="zh-CN" altLang="en-US" sz="2400" dirty="0">
                <a:latin typeface="Times New Roman" pitchFamily="18" charset="0"/>
              </a:rPr>
              <a:t>指令系统结构属于</a:t>
            </a:r>
            <a:r>
              <a:rPr lang="en-US" altLang="zh-CN" sz="2400" dirty="0"/>
              <a:t>______</a:t>
            </a:r>
            <a:r>
              <a:rPr lang="zh-CN" altLang="en-US" sz="2400" dirty="0">
                <a:latin typeface="Times New Roman" pitchFamily="18" charset="0"/>
              </a:rPr>
              <a:t>类型，</a:t>
            </a:r>
            <a:r>
              <a:rPr lang="en-US" altLang="zh-CN" sz="2400" dirty="0">
                <a:latin typeface="Times New Roman" pitchFamily="18" charset="0"/>
              </a:rPr>
              <a:t> SGI/MIPS </a:t>
            </a:r>
            <a:r>
              <a:rPr lang="zh-CN" altLang="en-US" sz="2400" dirty="0">
                <a:latin typeface="Times New Roman" pitchFamily="18" charset="0"/>
              </a:rPr>
              <a:t>的</a:t>
            </a:r>
            <a:r>
              <a:rPr lang="en-US" altLang="zh-CN" sz="2400" dirty="0">
                <a:latin typeface="Times New Roman" pitchFamily="18" charset="0"/>
              </a:rPr>
              <a:t>MIPS</a:t>
            </a:r>
            <a:r>
              <a:rPr lang="zh-CN" altLang="en-US" sz="2400" dirty="0">
                <a:latin typeface="Times New Roman" pitchFamily="18" charset="0"/>
              </a:rPr>
              <a:t>指令系统结构属于</a:t>
            </a:r>
            <a:r>
              <a:rPr lang="en-US" altLang="zh-CN" sz="2400" dirty="0"/>
              <a:t>______</a:t>
            </a:r>
            <a:r>
              <a:rPr lang="zh-CN" altLang="en-US" sz="2400" dirty="0">
                <a:latin typeface="Times New Roman" pitchFamily="18" charset="0"/>
              </a:rPr>
              <a:t>类型。</a:t>
            </a:r>
            <a:endParaRPr lang="en-US" altLang="zh-CN" sz="2400" dirty="0">
              <a:latin typeface="Times New Roman" pitchFamily="18" charset="0"/>
            </a:endParaRPr>
          </a:p>
          <a:p>
            <a:r>
              <a:rPr lang="en-US" altLang="zh-CN" sz="2400" dirty="0">
                <a:latin typeface="Times New Roman"/>
              </a:rPr>
              <a:t>MIPS</a:t>
            </a:r>
            <a:r>
              <a:rPr lang="zh-CN" altLang="en-US" sz="2400" dirty="0">
                <a:latin typeface="Times New Roman"/>
              </a:rPr>
              <a:t>指令系统中，一般通过对</a:t>
            </a:r>
            <a:r>
              <a:rPr lang="en-US" altLang="zh-CN" sz="2400" dirty="0"/>
              <a:t>______</a:t>
            </a:r>
            <a:r>
              <a:rPr lang="zh-CN" altLang="en-US" sz="2400" dirty="0">
                <a:latin typeface="Times New Roman"/>
              </a:rPr>
              <a:t>码的不同编码定义不同的含义，</a:t>
            </a:r>
            <a:r>
              <a:rPr lang="en-US" altLang="zh-CN" sz="2400" dirty="0"/>
              <a:t> ______</a:t>
            </a:r>
            <a:r>
              <a:rPr lang="zh-CN" altLang="en-US" sz="2400" dirty="0">
                <a:latin typeface="Times New Roman"/>
              </a:rPr>
              <a:t>码相同时，再由</a:t>
            </a:r>
            <a:r>
              <a:rPr lang="en-US" altLang="zh-CN" sz="2400" dirty="0"/>
              <a:t>______</a:t>
            </a:r>
            <a:r>
              <a:rPr lang="zh-CN" altLang="en-US" sz="2400" dirty="0">
                <a:latin typeface="Times New Roman"/>
              </a:rPr>
              <a:t>码定义不同的含义。</a:t>
            </a:r>
            <a:endParaRPr lang="en-US" altLang="zh-CN" sz="2400" dirty="0">
              <a:latin typeface="Times New Roman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sz="2400" dirty="0">
              <a:latin typeface="Times New Roman"/>
            </a:endParaRPr>
          </a:p>
          <a:p>
            <a:endParaRPr lang="en-US" altLang="zh-CN" sz="2400" dirty="0">
              <a:latin typeface="Times New Roman"/>
            </a:endParaRPr>
          </a:p>
          <a:p>
            <a:endParaRPr lang="zh-CN" altLang="en-US" sz="2400" dirty="0">
              <a:latin typeface="Times New Roman" pitchFamily="18" charset="0"/>
            </a:endParaRPr>
          </a:p>
          <a:p>
            <a:endParaRPr lang="zh-CN" alt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81000" y="304800"/>
            <a:ext cx="8534400" cy="6705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/>
              <a:t>I/O</a:t>
            </a:r>
            <a:r>
              <a:rPr lang="zh-CN" altLang="en-US" sz="2400" dirty="0"/>
              <a:t>设备与主机进行数据交换的三种基本方式有：</a:t>
            </a:r>
            <a:r>
              <a:rPr lang="en-US" altLang="zh-CN" sz="2400" dirty="0"/>
              <a:t> ______ </a:t>
            </a:r>
            <a:r>
              <a:rPr lang="zh-CN" altLang="en-US" sz="2400" dirty="0"/>
              <a:t>、</a:t>
            </a:r>
            <a:r>
              <a:rPr lang="en-US" altLang="zh-CN" sz="2400" dirty="0"/>
              <a:t> ______ </a:t>
            </a:r>
            <a:r>
              <a:rPr lang="zh-CN" altLang="en-US" sz="2400" dirty="0"/>
              <a:t>、</a:t>
            </a:r>
            <a:r>
              <a:rPr lang="en-US" altLang="zh-CN" sz="2400" dirty="0"/>
              <a:t> ______ </a:t>
            </a:r>
            <a:r>
              <a:rPr lang="zh-CN" altLang="en-US" sz="2400" dirty="0"/>
              <a:t>，其中</a:t>
            </a:r>
            <a:r>
              <a:rPr lang="en-US" altLang="zh-CN" sz="2400" dirty="0"/>
              <a:t>______</a:t>
            </a:r>
            <a:r>
              <a:rPr lang="zh-CN" altLang="en-US" sz="2400" dirty="0"/>
              <a:t>方式是磁盘等高速外设特有的</a:t>
            </a:r>
            <a:r>
              <a:rPr lang="en-US" altLang="zh-CN" sz="2400" dirty="0"/>
              <a:t>I/O</a:t>
            </a:r>
            <a:r>
              <a:rPr lang="zh-CN" altLang="en-US" sz="2400" dirty="0"/>
              <a:t>方式。</a:t>
            </a:r>
            <a:endParaRPr lang="en-US" altLang="zh-CN" sz="2400" dirty="0"/>
          </a:p>
          <a:p>
            <a:pPr marL="0" lvl="1" indent="0" eaLnBrk="1" hangingPunct="1">
              <a:spcBef>
                <a:spcPts val="0"/>
              </a:spcBef>
            </a:pPr>
            <a:r>
              <a:rPr lang="zh-CN" altLang="en-US" dirty="0"/>
              <a:t>某计算机主存容量为</a:t>
            </a:r>
            <a:r>
              <a:rPr lang="en-US" altLang="zh-CN" dirty="0"/>
              <a:t>128KB</a:t>
            </a:r>
            <a:r>
              <a:rPr lang="zh-CN" altLang="en-US" dirty="0"/>
              <a:t>，其中</a:t>
            </a:r>
            <a:r>
              <a:rPr lang="en-US" altLang="zh-CN" dirty="0"/>
              <a:t>ROM</a:t>
            </a:r>
            <a:r>
              <a:rPr lang="zh-CN" altLang="en-US" dirty="0"/>
              <a:t>区为</a:t>
            </a:r>
            <a:r>
              <a:rPr lang="en-US" altLang="zh-CN" dirty="0"/>
              <a:t>16KB</a:t>
            </a:r>
            <a:r>
              <a:rPr lang="zh-CN" altLang="en-US" dirty="0"/>
              <a:t>，其余为</a:t>
            </a:r>
            <a:r>
              <a:rPr lang="en-US" altLang="zh-CN" dirty="0"/>
              <a:t>RAM</a:t>
            </a:r>
            <a:r>
              <a:rPr lang="zh-CN" altLang="en-US" dirty="0"/>
              <a:t>区，按字节编址。现要用</a:t>
            </a:r>
            <a:r>
              <a:rPr lang="en-US" altLang="zh-CN" dirty="0"/>
              <a:t>2K x 4</a:t>
            </a:r>
            <a:r>
              <a:rPr lang="zh-CN" altLang="en-US" dirty="0"/>
              <a:t>位的</a:t>
            </a:r>
            <a:r>
              <a:rPr lang="en-US" altLang="zh-CN" dirty="0"/>
              <a:t>ROM</a:t>
            </a:r>
            <a:r>
              <a:rPr lang="zh-CN" altLang="en-US" dirty="0"/>
              <a:t>芯片和</a:t>
            </a:r>
            <a:r>
              <a:rPr lang="en-US" altLang="zh-CN" dirty="0"/>
              <a:t>4K x 8</a:t>
            </a:r>
            <a:r>
              <a:rPr lang="zh-CN" altLang="en-US" dirty="0"/>
              <a:t>位的</a:t>
            </a:r>
            <a:r>
              <a:rPr lang="en-US" altLang="zh-CN" dirty="0"/>
              <a:t>RAM</a:t>
            </a:r>
            <a:r>
              <a:rPr lang="zh-CN" altLang="en-US" dirty="0"/>
              <a:t>芯片来设计该存储器，则需要上述规格的</a:t>
            </a:r>
            <a:r>
              <a:rPr lang="en-US" altLang="zh-CN" dirty="0"/>
              <a:t>ROM</a:t>
            </a:r>
            <a:r>
              <a:rPr lang="zh-CN" altLang="en-US" dirty="0"/>
              <a:t>芯片数和</a:t>
            </a:r>
            <a:r>
              <a:rPr lang="en-US" altLang="zh-CN" dirty="0"/>
              <a:t>RAM</a:t>
            </a:r>
            <a:r>
              <a:rPr lang="zh-CN" altLang="en-US" dirty="0"/>
              <a:t>芯片数分别是</a:t>
            </a:r>
            <a:r>
              <a:rPr lang="en-US" altLang="zh-CN" dirty="0"/>
              <a:t>______</a:t>
            </a:r>
            <a:r>
              <a:rPr lang="zh-CN" altLang="en-US" dirty="0"/>
              <a:t>和</a:t>
            </a:r>
            <a:r>
              <a:rPr lang="en-US" altLang="zh-CN" dirty="0"/>
              <a:t>______ 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lvl="1" indent="0" eaLnBrk="1" hangingPunct="1">
              <a:spcBef>
                <a:spcPts val="0"/>
              </a:spcBef>
            </a:pPr>
            <a:r>
              <a:rPr lang="zh-CN" altLang="zh-CN" dirty="0"/>
              <a:t>奇校验</a:t>
            </a:r>
            <a:r>
              <a:rPr lang="zh-CN" altLang="en-US" dirty="0"/>
              <a:t>中，</a:t>
            </a:r>
            <a:r>
              <a:rPr lang="zh-CN" altLang="zh-CN" dirty="0"/>
              <a:t>如果数据位中１的个数为偶数，校验位就为</a:t>
            </a:r>
            <a:r>
              <a:rPr lang="en-US" altLang="zh-CN" dirty="0"/>
              <a:t>______ </a:t>
            </a:r>
            <a:r>
              <a:rPr lang="zh-CN" altLang="zh-CN" dirty="0"/>
              <a:t>；如果数据位中１的个数为奇数，校验位就为</a:t>
            </a:r>
            <a:r>
              <a:rPr lang="en-US" altLang="zh-CN" dirty="0"/>
              <a:t>______ </a:t>
            </a:r>
            <a:r>
              <a:rPr lang="zh-CN" altLang="zh-CN" dirty="0"/>
              <a:t>；总之，数据位中１的个数加上校验位中１的个数总为</a:t>
            </a:r>
            <a:r>
              <a:rPr lang="en-US" altLang="zh-CN" dirty="0"/>
              <a:t>______</a:t>
            </a:r>
            <a:r>
              <a:rPr lang="zh-CN" altLang="zh-CN" dirty="0"/>
              <a:t>数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lvl="1" indent="0" eaLnBrk="1" hangingPunct="1"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/>
              </a:rPr>
              <a:t>在多周期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CPU</a:t>
            </a:r>
            <a:r>
              <a:rPr lang="zh-CN" altLang="en-US" dirty="0">
                <a:solidFill>
                  <a:srgbClr val="000000"/>
                </a:solidFill>
                <a:latin typeface="Times New Roman"/>
              </a:rPr>
              <a:t>中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  ,</a:t>
            </a:r>
            <a:r>
              <a:rPr lang="zh-CN" altLang="en-US" dirty="0">
                <a:solidFill>
                  <a:srgbClr val="000000"/>
                </a:solidFill>
                <a:latin typeface="Times New Roman"/>
              </a:rPr>
              <a:t>指令的每个执行步骤用</a:t>
            </a:r>
            <a:r>
              <a:rPr lang="en-US" altLang="zh-CN" dirty="0"/>
              <a:t>______</a:t>
            </a:r>
            <a:r>
              <a:rPr lang="zh-CN" altLang="en-US" dirty="0">
                <a:solidFill>
                  <a:srgbClr val="000000"/>
                </a:solidFill>
                <a:latin typeface="Times New Roman"/>
              </a:rPr>
              <a:t>个时钟周期。</a:t>
            </a:r>
            <a:r>
              <a:rPr lang="en-US" altLang="zh-CN" dirty="0">
                <a:latin typeface="Times New Roman" pitchFamily="18" charset="0"/>
              </a:rPr>
              <a:t>j</a:t>
            </a:r>
            <a:r>
              <a:rPr lang="zh-CN" altLang="en-US" dirty="0">
                <a:latin typeface="Times New Roman" pitchFamily="18" charset="0"/>
              </a:rPr>
              <a:t>指令所用周期数为</a:t>
            </a:r>
            <a:r>
              <a:rPr lang="en-US" altLang="zh-CN" dirty="0"/>
              <a:t>______</a:t>
            </a:r>
            <a:r>
              <a:rPr lang="zh-CN" altLang="en-US" dirty="0"/>
              <a:t>，</a:t>
            </a:r>
            <a:r>
              <a:rPr lang="en-US" altLang="zh-CN" dirty="0" err="1"/>
              <a:t>sw</a:t>
            </a:r>
            <a:r>
              <a:rPr lang="zh-CN" altLang="en-US" dirty="0">
                <a:latin typeface="Times New Roman" pitchFamily="18" charset="0"/>
              </a:rPr>
              <a:t>指令所用周期数为</a:t>
            </a:r>
            <a:r>
              <a:rPr lang="en-US" altLang="zh-CN" dirty="0"/>
              <a:t>______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lvl="1" indent="0" eaLnBrk="1" hangingPunct="1">
              <a:spcBef>
                <a:spcPts val="0"/>
              </a:spcBef>
            </a:pPr>
            <a:r>
              <a:rPr lang="zh-CN" altLang="en-US" dirty="0"/>
              <a:t>在多周期</a:t>
            </a:r>
            <a:r>
              <a:rPr lang="en-US" altLang="zh-CN" dirty="0"/>
              <a:t>CPU</a:t>
            </a:r>
            <a:r>
              <a:rPr lang="zh-CN" altLang="en-US" dirty="0"/>
              <a:t>中</a:t>
            </a:r>
            <a:r>
              <a:rPr lang="en-US" altLang="zh-CN" dirty="0"/>
              <a:t>  ,</a:t>
            </a:r>
            <a:r>
              <a:rPr lang="en-US" altLang="zh-CN" dirty="0" err="1"/>
              <a:t>lui</a:t>
            </a:r>
            <a:r>
              <a:rPr lang="zh-CN" altLang="en-US" dirty="0"/>
              <a:t>指令的执行步骤是</a:t>
            </a:r>
            <a:r>
              <a:rPr lang="en-US" altLang="zh-CN" dirty="0"/>
              <a:t>______</a:t>
            </a:r>
            <a:r>
              <a:rPr lang="zh-CN" altLang="en-US" dirty="0"/>
              <a:t>、</a:t>
            </a:r>
            <a:r>
              <a:rPr lang="en-US" altLang="zh-CN" dirty="0"/>
              <a:t>______</a:t>
            </a:r>
            <a:r>
              <a:rPr lang="zh-CN" altLang="en-US" dirty="0"/>
              <a:t>、</a:t>
            </a:r>
            <a:r>
              <a:rPr lang="en-US" altLang="zh-CN" dirty="0"/>
              <a:t> ______</a:t>
            </a:r>
            <a:r>
              <a:rPr lang="zh-CN" altLang="en-US" dirty="0"/>
              <a:t>和</a:t>
            </a:r>
            <a:r>
              <a:rPr lang="en-US" altLang="zh-CN" dirty="0"/>
              <a:t>______</a:t>
            </a:r>
            <a:r>
              <a:rPr lang="zh-CN" altLang="en-US" dirty="0"/>
              <a:t>，共</a:t>
            </a:r>
            <a:r>
              <a:rPr lang="en-US" altLang="zh-CN" dirty="0"/>
              <a:t>4</a:t>
            </a:r>
            <a:r>
              <a:rPr lang="zh-CN" altLang="en-US" dirty="0"/>
              <a:t>个时钟周期。</a:t>
            </a:r>
            <a:endParaRPr lang="en-US" altLang="zh-CN" dirty="0"/>
          </a:p>
          <a:p>
            <a:pPr marL="0" lvl="1" indent="0" eaLnBrk="1" hangingPunct="1">
              <a:spcBef>
                <a:spcPts val="0"/>
              </a:spcBef>
            </a:pPr>
            <a:r>
              <a:rPr lang="zh-CN" altLang="en-US" dirty="0"/>
              <a:t>使用</a:t>
            </a:r>
            <a:r>
              <a:rPr lang="en-US" altLang="zh-CN" dirty="0"/>
              <a:t>Cache</a:t>
            </a:r>
            <a:r>
              <a:rPr lang="zh-CN" altLang="en-US" dirty="0"/>
              <a:t>是基于指令和数据</a:t>
            </a:r>
            <a:r>
              <a:rPr lang="zh-CN" altLang="en-US" dirty="0">
                <a:latin typeface="Times New Roman" pitchFamily="18" charset="0"/>
                <a:cs typeface="Arial" pitchFamily="34" charset="0"/>
              </a:rPr>
              <a:t>具有访问的</a:t>
            </a:r>
            <a:r>
              <a:rPr lang="en-US" altLang="zh-CN" dirty="0"/>
              <a:t>_____</a:t>
            </a:r>
            <a:r>
              <a:rPr lang="zh-CN" altLang="en-US" dirty="0">
                <a:latin typeface="Times New Roman" pitchFamily="18" charset="0"/>
                <a:cs typeface="Arial" pitchFamily="34" charset="0"/>
              </a:rPr>
              <a:t>特征，分为</a:t>
            </a:r>
            <a:r>
              <a:rPr lang="en-US" altLang="zh-CN" dirty="0"/>
              <a:t>_____</a:t>
            </a:r>
            <a:r>
              <a:rPr lang="zh-CN" altLang="en-US" dirty="0">
                <a:latin typeface="Times New Roman" pitchFamily="18" charset="0"/>
                <a:cs typeface="Arial" pitchFamily="34" charset="0"/>
              </a:rPr>
              <a:t>和</a:t>
            </a:r>
            <a:r>
              <a:rPr lang="en-US" altLang="zh-CN" dirty="0"/>
              <a:t>_____</a:t>
            </a:r>
            <a:r>
              <a:rPr lang="zh-CN" altLang="en-US" dirty="0">
                <a:latin typeface="Times New Roman" pitchFamily="18" charset="0"/>
                <a:cs typeface="Arial" pitchFamily="34" charset="0"/>
              </a:rPr>
              <a:t>。</a:t>
            </a:r>
          </a:p>
          <a:p>
            <a:pPr marL="0" lvl="1" indent="0" eaLnBrk="1" hangingPunct="1">
              <a:spcBef>
                <a:spcPts val="0"/>
              </a:spcBef>
            </a:pPr>
            <a:endParaRPr lang="en-US" altLang="zh-CN" dirty="0"/>
          </a:p>
          <a:p>
            <a:pPr marL="0" lvl="1" indent="0" eaLnBrk="1" hangingPunct="1">
              <a:spcBef>
                <a:spcPts val="0"/>
              </a:spcBef>
            </a:pPr>
            <a:endParaRPr lang="zh-CN" altLang="en-US" sz="2800" dirty="0"/>
          </a:p>
          <a:p>
            <a:pPr marL="819150" lvl="1" eaLnBrk="1" hangingPunct="1">
              <a:buFontTx/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3251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43000" y="2057400"/>
            <a:ext cx="6934200" cy="1754326"/>
          </a:xfrm>
          <a:prstGeom prst="rect">
            <a:avLst/>
          </a:prstGeom>
          <a:ln/>
          <a:effectLst>
            <a:glow rad="139700">
              <a:schemeClr val="accent1">
                <a:satMod val="175000"/>
                <a:alpha val="40000"/>
              </a:schemeClr>
            </a:glow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祝同学们好好复习、</a:t>
            </a: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考试顺利！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990600"/>
          </a:xfrm>
        </p:spPr>
        <p:txBody>
          <a:bodyPr/>
          <a:lstStyle/>
          <a:p>
            <a:pPr eaLnBrk="1" hangingPunct="1"/>
            <a:r>
              <a:rPr lang="zh-CN" altLang="en-US" dirty="0"/>
              <a:t>综合题</a:t>
            </a:r>
          </a:p>
        </p:txBody>
      </p:sp>
      <p:sp>
        <p:nvSpPr>
          <p:cNvPr id="84995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301625" y="1219200"/>
            <a:ext cx="7470775" cy="5257800"/>
          </a:xfrm>
        </p:spPr>
        <p:txBody>
          <a:bodyPr/>
          <a:lstStyle/>
          <a:p>
            <a:pPr eaLnBrk="1" hangingPunct="1"/>
            <a:r>
              <a:rPr lang="zh-CN" altLang="zh-CN" sz="3200" b="1" dirty="0"/>
              <a:t>计算题（</a:t>
            </a:r>
            <a:r>
              <a:rPr lang="en-US" altLang="zh-CN" sz="3200" b="1" dirty="0"/>
              <a:t>20</a:t>
            </a:r>
            <a:r>
              <a:rPr lang="zh-CN" altLang="zh-CN" sz="3200" b="1" dirty="0"/>
              <a:t>分）</a:t>
            </a:r>
          </a:p>
          <a:p>
            <a:pPr eaLnBrk="1" hangingPunct="1"/>
            <a:r>
              <a:rPr lang="zh-CN" altLang="zh-CN" sz="3200" b="1" dirty="0"/>
              <a:t>编程、应用题（</a:t>
            </a:r>
            <a:r>
              <a:rPr lang="en-US" altLang="zh-CN" sz="3200" b="1" dirty="0"/>
              <a:t>30</a:t>
            </a:r>
            <a:r>
              <a:rPr lang="zh-CN" altLang="zh-CN" sz="3200" b="1" dirty="0"/>
              <a:t>分）</a:t>
            </a:r>
          </a:p>
          <a:p>
            <a:pPr marL="609600" indent="-609600" eaLnBrk="1" hangingPunct="1">
              <a:buFont typeface="Wingdings 2" pitchFamily="18" charset="2"/>
              <a:buChar char="ß"/>
            </a:pPr>
            <a:r>
              <a:rPr lang="zh-CN" altLang="en-US" sz="3200" b="1" dirty="0">
                <a:solidFill>
                  <a:schemeClr val="tx2"/>
                </a:solidFill>
              </a:rPr>
              <a:t>课件中的例题和练习题和补充题</a:t>
            </a:r>
          </a:p>
          <a:p>
            <a:pPr marL="609600" indent="-609600" eaLnBrk="1" hangingPunct="1">
              <a:buFont typeface="Wingdings 2" pitchFamily="18" charset="2"/>
              <a:buChar char="ß"/>
            </a:pPr>
            <a:r>
              <a:rPr lang="zh-CN" altLang="en-US" sz="3200" b="1" dirty="0">
                <a:solidFill>
                  <a:schemeClr val="tx2"/>
                </a:solidFill>
              </a:rPr>
              <a:t>第</a:t>
            </a:r>
            <a:r>
              <a:rPr lang="en-US" altLang="zh-CN" sz="3200" b="1" dirty="0">
                <a:solidFill>
                  <a:schemeClr val="tx2"/>
                </a:solidFill>
              </a:rPr>
              <a:t>3</a:t>
            </a:r>
            <a:r>
              <a:rPr lang="zh-CN" altLang="en-US" sz="3200" b="1" dirty="0">
                <a:solidFill>
                  <a:schemeClr val="tx2"/>
                </a:solidFill>
              </a:rPr>
              <a:t>、</a:t>
            </a:r>
            <a:r>
              <a:rPr lang="en-US" altLang="zh-CN" sz="3200" b="1" dirty="0">
                <a:solidFill>
                  <a:schemeClr val="tx2"/>
                </a:solidFill>
              </a:rPr>
              <a:t>4</a:t>
            </a:r>
            <a:r>
              <a:rPr lang="zh-CN" altLang="en-US" sz="3200" b="1" dirty="0">
                <a:solidFill>
                  <a:schemeClr val="tx2"/>
                </a:solidFill>
              </a:rPr>
              <a:t>、</a:t>
            </a:r>
            <a:r>
              <a:rPr lang="en-US" altLang="zh-CN" sz="3200" b="1" dirty="0">
                <a:solidFill>
                  <a:schemeClr val="tx2"/>
                </a:solidFill>
              </a:rPr>
              <a:t>5</a:t>
            </a:r>
            <a:r>
              <a:rPr lang="zh-CN" altLang="en-US" sz="3200" b="1" dirty="0">
                <a:solidFill>
                  <a:schemeClr val="tx2"/>
                </a:solidFill>
              </a:rPr>
              <a:t>、</a:t>
            </a:r>
            <a:r>
              <a:rPr lang="en-US" altLang="zh-CN" sz="3200" b="1" dirty="0">
                <a:solidFill>
                  <a:schemeClr val="tx2"/>
                </a:solidFill>
              </a:rPr>
              <a:t>6</a:t>
            </a:r>
            <a:r>
              <a:rPr lang="zh-CN" altLang="en-US" sz="3200" b="1" dirty="0">
                <a:solidFill>
                  <a:schemeClr val="tx2"/>
                </a:solidFill>
              </a:rPr>
              <a:t>、</a:t>
            </a:r>
            <a:r>
              <a:rPr lang="en-US" altLang="zh-CN" sz="3200" b="1" dirty="0">
                <a:solidFill>
                  <a:schemeClr val="tx2"/>
                </a:solidFill>
              </a:rPr>
              <a:t>7</a:t>
            </a:r>
            <a:r>
              <a:rPr lang="zh-CN" altLang="en-US" sz="3200" b="1" dirty="0">
                <a:solidFill>
                  <a:schemeClr val="tx2"/>
                </a:solidFill>
              </a:rPr>
              <a:t>、</a:t>
            </a:r>
            <a:r>
              <a:rPr lang="en-US" altLang="zh-CN" sz="3200" b="1" dirty="0">
                <a:solidFill>
                  <a:schemeClr val="tx2"/>
                </a:solidFill>
              </a:rPr>
              <a:t>8</a:t>
            </a:r>
            <a:r>
              <a:rPr lang="zh-CN" altLang="en-US" sz="3200" b="1" dirty="0">
                <a:solidFill>
                  <a:schemeClr val="tx2"/>
                </a:solidFill>
              </a:rPr>
              <a:t>章教材中的例题、作业题</a:t>
            </a:r>
            <a:endParaRPr lang="en-US" altLang="zh-CN" sz="3200" b="1" dirty="0">
              <a:solidFill>
                <a:schemeClr val="tx2"/>
              </a:solidFill>
            </a:endParaRPr>
          </a:p>
          <a:p>
            <a:pPr marL="609600" indent="-609600" eaLnBrk="1" hangingPunct="1">
              <a:buFont typeface="Wingdings 2" pitchFamily="18" charset="2"/>
              <a:buChar char="ß"/>
            </a:pPr>
            <a:endParaRPr lang="en-US" altLang="zh-CN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823913"/>
          </a:xfrm>
        </p:spPr>
        <p:txBody>
          <a:bodyPr/>
          <a:lstStyle/>
          <a:p>
            <a:pPr eaLnBrk="1" hangingPunct="1"/>
            <a:r>
              <a:rPr lang="zh-CN" altLang="en-US"/>
              <a:t>简答题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 marL="609600" indent="-60960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zh-CN" sz="2800" dirty="0"/>
              <a:t>请画出冯</a:t>
            </a:r>
            <a:r>
              <a:rPr lang="en-US" altLang="zh-CN" sz="2800" dirty="0"/>
              <a:t>.</a:t>
            </a:r>
            <a:r>
              <a:rPr lang="zh-CN" altLang="zh-CN" sz="2800" dirty="0"/>
              <a:t>诺依曼计算机的结构图。</a:t>
            </a:r>
            <a:endParaRPr lang="en-US" altLang="zh-CN" sz="2800" dirty="0"/>
          </a:p>
          <a:p>
            <a:pPr marL="609600" indent="-60960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zh-CN" sz="2800" dirty="0"/>
              <a:t>完成下列补码（补码符号位用</a:t>
            </a:r>
            <a:r>
              <a:rPr lang="en-US" altLang="zh-CN" sz="2800" dirty="0"/>
              <a:t>2</a:t>
            </a:r>
            <a:r>
              <a:rPr lang="zh-CN" altLang="zh-CN" sz="2800" dirty="0"/>
              <a:t>位）的加法运算。</a:t>
            </a:r>
            <a:endParaRPr lang="en-US" altLang="zh-CN" sz="2800" dirty="0"/>
          </a:p>
          <a:p>
            <a:pPr marL="609600" indent="-60960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altLang="zh-CN" sz="2800" b="1" dirty="0"/>
          </a:p>
          <a:p>
            <a:pPr marL="609600" indent="-60960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altLang="zh-CN" sz="2800" b="1" dirty="0"/>
          </a:p>
          <a:p>
            <a:pPr marL="609600" indent="-60960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altLang="zh-CN" sz="2800" b="1" dirty="0"/>
          </a:p>
          <a:p>
            <a:pPr marL="609600" indent="-60960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altLang="zh-CN" sz="2800" b="1" dirty="0"/>
          </a:p>
          <a:p>
            <a:pPr marL="609600" indent="-60960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altLang="zh-CN" sz="2800" b="1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zh-CN" sz="2800" dirty="0"/>
              <a:t>完成下列补码（补码符号位用</a:t>
            </a:r>
            <a:r>
              <a:rPr lang="en-US" altLang="zh-CN" sz="2800" dirty="0"/>
              <a:t>2</a:t>
            </a:r>
            <a:r>
              <a:rPr lang="zh-CN" altLang="zh-CN" sz="2800" dirty="0"/>
              <a:t>位）的减法运算。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227474"/>
              </p:ext>
            </p:extLst>
          </p:nvPr>
        </p:nvGraphicFramePr>
        <p:xfrm>
          <a:off x="990600" y="2209800"/>
          <a:ext cx="7467601" cy="1905002"/>
        </p:xfrm>
        <a:graphic>
          <a:graphicData uri="http://schemas.openxmlformats.org/drawingml/2006/table">
            <a:tbl>
              <a:tblPr/>
              <a:tblGrid>
                <a:gridCol w="1428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0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1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题目序号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[X]</a:t>
                      </a:r>
                      <a:r>
                        <a:rPr lang="zh-CN" sz="1800" kern="100" baseline="-25000">
                          <a:latin typeface="Times New Roman"/>
                          <a:ea typeface="宋体"/>
                        </a:rPr>
                        <a:t>补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[Y]</a:t>
                      </a:r>
                      <a:r>
                        <a:rPr lang="zh-CN" sz="1800" kern="100" baseline="-25000" dirty="0">
                          <a:latin typeface="Times New Roman"/>
                          <a:ea typeface="宋体"/>
                        </a:rPr>
                        <a:t>补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[X+Y]</a:t>
                      </a:r>
                      <a:r>
                        <a:rPr lang="zh-CN" sz="1800" kern="100" baseline="-25000">
                          <a:latin typeface="Times New Roman"/>
                          <a:ea typeface="宋体"/>
                        </a:rPr>
                        <a:t>补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</a:rPr>
                        <a:t>结果是否溢出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7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00.0101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00.1001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</a:rPr>
                        <a:t>00.1110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7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00.0101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00.1101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7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3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00.0111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11.0001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7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4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11.0101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11.1110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7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5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11.0101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11.0001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90600" y="4724400"/>
          <a:ext cx="7543800" cy="1905000"/>
        </p:xfrm>
        <a:graphic>
          <a:graphicData uri="http://schemas.openxmlformats.org/drawingml/2006/table">
            <a:tbl>
              <a:tblPr/>
              <a:tblGrid>
                <a:gridCol w="150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3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题目序号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[X]</a:t>
                      </a:r>
                      <a:r>
                        <a:rPr lang="zh-CN" sz="1800" kern="100" baseline="-25000">
                          <a:latin typeface="Times New Roman"/>
                          <a:ea typeface="宋体"/>
                        </a:rPr>
                        <a:t>补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[Y]</a:t>
                      </a:r>
                      <a:r>
                        <a:rPr lang="zh-CN" sz="1800" kern="100" baseline="-25000">
                          <a:latin typeface="Times New Roman"/>
                          <a:ea typeface="宋体"/>
                        </a:rPr>
                        <a:t>补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[X-Y]</a:t>
                      </a:r>
                      <a:r>
                        <a:rPr lang="zh-CN" sz="1800" kern="100" baseline="-25000">
                          <a:latin typeface="Times New Roman"/>
                          <a:ea typeface="宋体"/>
                        </a:rPr>
                        <a:t>补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</a:rPr>
                        <a:t>结果是否溢出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00.0101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00.1001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00.1001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11.0001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3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11.1010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00.1110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4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11.1010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00.0011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5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11.1101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11.0001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457200" y="304800"/>
            <a:ext cx="8229600" cy="63246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zh-CN" altLang="zh-CN" dirty="0"/>
              <a:t>请对下列存储器的特点进行比较：</a:t>
            </a:r>
            <a:endParaRPr lang="en-US" altLang="zh-CN" dirty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endParaRPr lang="en-US" altLang="zh-CN" dirty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endParaRPr lang="en-US" altLang="zh-CN" dirty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endParaRPr lang="en-US" altLang="zh-CN" dirty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endParaRPr lang="en-US" altLang="zh-CN" dirty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endParaRPr lang="en-US" altLang="zh-CN" dirty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endParaRPr lang="en-US" altLang="zh-CN" dirty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zh-CN" altLang="zh-CN" dirty="0"/>
              <a:t>请对下列半导体存储器的特点进行比较：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107870"/>
              </p:ext>
            </p:extLst>
          </p:nvPr>
        </p:nvGraphicFramePr>
        <p:xfrm>
          <a:off x="914400" y="914400"/>
          <a:ext cx="7620000" cy="2697480"/>
        </p:xfrm>
        <a:graphic>
          <a:graphicData uri="http://schemas.openxmlformats.org/drawingml/2006/table">
            <a:tbl>
              <a:tblPr/>
              <a:tblGrid>
                <a:gridCol w="2177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6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20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39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存储器类型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读写速度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容量大小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单位比特价格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断电后信息是否丢失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CPU</a:t>
                      </a: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以什么为单位访问该存储器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9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半导体存储器（</a:t>
                      </a:r>
                      <a:r>
                        <a:rPr lang="en-US" sz="2000" kern="100">
                          <a:latin typeface="Times New Roman"/>
                          <a:ea typeface="宋体"/>
                        </a:rPr>
                        <a:t>RAM</a:t>
                      </a:r>
                      <a:r>
                        <a:rPr lang="zh-CN" sz="2000" kern="100">
                          <a:latin typeface="Times New Roman"/>
                          <a:ea typeface="宋体"/>
                        </a:rPr>
                        <a:t>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9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磁盘存储器（硬盘）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9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光盘存储器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863814"/>
              </p:ext>
            </p:extLst>
          </p:nvPr>
        </p:nvGraphicFramePr>
        <p:xfrm>
          <a:off x="762000" y="4343400"/>
          <a:ext cx="7924800" cy="2133600"/>
        </p:xfrm>
        <a:graphic>
          <a:graphicData uri="http://schemas.openxmlformats.org/drawingml/2006/table">
            <a:tbl>
              <a:tblPr/>
              <a:tblGrid>
                <a:gridCol w="1539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6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1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19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存储器类型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读写速度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容量大小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基本单元的记忆元件是什么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是否是破坏性读出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工作期间是否需要插入刷新周期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SRAM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DRAM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457200" y="228600"/>
            <a:ext cx="8229600" cy="62484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zh-CN" sz="2800" dirty="0"/>
              <a:t>在计算机的主存中，通常设置一定的</a:t>
            </a:r>
            <a:r>
              <a:rPr lang="en-US" altLang="zh-CN" sz="2800" dirty="0"/>
              <a:t>ROM</a:t>
            </a:r>
            <a:r>
              <a:rPr lang="zh-CN" altLang="zh-CN" sz="2800" dirty="0"/>
              <a:t>区，并且</a:t>
            </a:r>
            <a:r>
              <a:rPr lang="en-US" altLang="zh-CN" sz="2800" dirty="0"/>
              <a:t>ROM</a:t>
            </a:r>
            <a:r>
              <a:rPr lang="zh-CN" altLang="zh-CN" sz="2800" dirty="0"/>
              <a:t>与</a:t>
            </a:r>
            <a:r>
              <a:rPr lang="en-US" altLang="zh-CN" sz="2800" dirty="0"/>
              <a:t>RAM</a:t>
            </a:r>
            <a:r>
              <a:rPr lang="zh-CN" altLang="zh-CN" sz="2800" dirty="0"/>
              <a:t>统一编址，请指出设置</a:t>
            </a:r>
            <a:r>
              <a:rPr lang="en-US" altLang="zh-CN" sz="2800" dirty="0"/>
              <a:t>ROM</a:t>
            </a:r>
            <a:r>
              <a:rPr lang="zh-CN" altLang="zh-CN" sz="2800" dirty="0"/>
              <a:t>区的目的。</a:t>
            </a:r>
            <a:endParaRPr lang="en-US" altLang="zh-CN" sz="2800" dirty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zh-CN" sz="2800" dirty="0"/>
              <a:t>某计算机字长</a:t>
            </a:r>
            <a:r>
              <a:rPr lang="en-US" altLang="zh-CN" sz="2800" dirty="0"/>
              <a:t>32b</a:t>
            </a:r>
            <a:r>
              <a:rPr lang="zh-CN" altLang="zh-CN" sz="2800" dirty="0"/>
              <a:t>，其中地址码长度</a:t>
            </a:r>
            <a:r>
              <a:rPr lang="en-US" altLang="zh-CN" sz="2800" dirty="0"/>
              <a:t>22b</a:t>
            </a:r>
            <a:r>
              <a:rPr lang="zh-CN" altLang="zh-CN" sz="2800" dirty="0"/>
              <a:t>，若主存按字编址，主存的最大容量是多少（字）？若主存按字节编址，主存的最大容量是多少（字节）？</a:t>
            </a:r>
            <a:endParaRPr lang="en-US" altLang="zh-CN" sz="2800" dirty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zh-CN" sz="2800" dirty="0"/>
              <a:t>主存和</a:t>
            </a:r>
            <a:r>
              <a:rPr lang="en-US" altLang="zh-CN" sz="2800" dirty="0"/>
              <a:t>CPU</a:t>
            </a:r>
            <a:r>
              <a:rPr lang="zh-CN" altLang="zh-CN" sz="2800" dirty="0"/>
              <a:t>之间交换数据以“字”或“字节”为单位进行，主存和磁盘之间交换数据以“块”为单位进行，请指出这样做的理由。</a:t>
            </a:r>
            <a:endParaRPr lang="en-US" altLang="zh-CN" sz="2800" dirty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zh-CN" sz="2800" dirty="0"/>
              <a:t>计算机为什么要采用多级结构的存储系统？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zh-CN" sz="2800" dirty="0"/>
              <a:t>多级存储系统的建立基于什么原理？简述</a:t>
            </a:r>
            <a:r>
              <a:rPr lang="zh-CN" altLang="en-US" sz="2800" dirty="0"/>
              <a:t>这一</a:t>
            </a:r>
            <a:r>
              <a:rPr lang="zh-CN" altLang="zh-CN" sz="2800" dirty="0"/>
              <a:t>原理。</a:t>
            </a:r>
            <a:endParaRPr lang="en-US" altLang="zh-CN" sz="2800" dirty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800" dirty="0"/>
              <a:t>试描述挥发性存储器和非挥发性存储器各自的特点，并各举</a:t>
            </a:r>
            <a:r>
              <a:rPr lang="en-US" altLang="zh-CN" sz="2800" dirty="0"/>
              <a:t>2</a:t>
            </a:r>
            <a:r>
              <a:rPr lang="zh-CN" altLang="en-US" sz="2800" dirty="0"/>
              <a:t>个实例。</a:t>
            </a:r>
            <a:endParaRPr lang="en-US" altLang="zh-CN" sz="2800" dirty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Char char="Ø"/>
            </a:pPr>
            <a:endParaRPr lang="en-US" altLang="zh-CN" sz="28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内容占位符 2"/>
          <p:cNvSpPr>
            <a:spLocks noGrp="1"/>
          </p:cNvSpPr>
          <p:nvPr>
            <p:ph sz="quarter" idx="1"/>
          </p:nvPr>
        </p:nvSpPr>
        <p:spPr>
          <a:xfrm>
            <a:off x="609600" y="381000"/>
            <a:ext cx="7772400" cy="5715000"/>
          </a:xfrm>
        </p:spPr>
        <p:txBody>
          <a:bodyPr/>
          <a:lstStyle/>
          <a:p>
            <a:pPr eaLnBrk="1" hangingPunct="1"/>
            <a:r>
              <a:rPr lang="en-US" altLang="zh-CN" dirty="0"/>
              <a:t> 3</a:t>
            </a:r>
            <a:r>
              <a:rPr lang="zh-CN" altLang="zh-CN" dirty="0"/>
              <a:t>级存储系统可分为</a:t>
            </a:r>
            <a:r>
              <a:rPr lang="en-US" altLang="zh-CN" dirty="0"/>
              <a:t>2 </a:t>
            </a:r>
            <a:r>
              <a:rPr lang="zh-CN" altLang="zh-CN" dirty="0"/>
              <a:t>个层次：缓存</a:t>
            </a:r>
            <a:r>
              <a:rPr lang="en-US" altLang="zh-CN" dirty="0"/>
              <a:t>-</a:t>
            </a:r>
            <a:r>
              <a:rPr lang="zh-CN" altLang="zh-CN" dirty="0"/>
              <a:t>主存和主存</a:t>
            </a:r>
            <a:r>
              <a:rPr lang="en-US" altLang="zh-CN" dirty="0"/>
              <a:t>-</a:t>
            </a:r>
            <a:r>
              <a:rPr lang="zh-CN" altLang="zh-CN" dirty="0"/>
              <a:t>辅存。请对这</a:t>
            </a:r>
            <a:r>
              <a:rPr lang="en-US" altLang="zh-CN" dirty="0"/>
              <a:t>2</a:t>
            </a:r>
            <a:r>
              <a:rPr lang="zh-CN" altLang="zh-CN" dirty="0"/>
              <a:t>个层次加以比较。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zh-CN" dirty="0"/>
              <a:t>已知</a:t>
            </a:r>
            <a:r>
              <a:rPr lang="en-US" altLang="zh-CN" dirty="0"/>
              <a:t>X=-0.01111</a:t>
            </a:r>
            <a:r>
              <a:rPr lang="zh-CN" altLang="zh-CN" dirty="0"/>
              <a:t>，</a:t>
            </a:r>
            <a:r>
              <a:rPr lang="en-US" altLang="zh-CN" dirty="0"/>
              <a:t>Y=+0.11001</a:t>
            </a:r>
            <a:r>
              <a:rPr lang="zh-CN" altLang="zh-CN" dirty="0"/>
              <a:t>，求</a:t>
            </a:r>
            <a:r>
              <a:rPr lang="en-US" altLang="zh-CN" dirty="0"/>
              <a:t>[X]</a:t>
            </a:r>
            <a:r>
              <a:rPr lang="zh-CN" altLang="zh-CN" dirty="0"/>
              <a:t>补，</a:t>
            </a:r>
            <a:r>
              <a:rPr lang="en-US" altLang="zh-CN" dirty="0"/>
              <a:t>[-X]</a:t>
            </a:r>
            <a:r>
              <a:rPr lang="zh-CN" altLang="zh-CN" dirty="0"/>
              <a:t>补，</a:t>
            </a:r>
            <a:r>
              <a:rPr lang="en-US" altLang="zh-CN" dirty="0"/>
              <a:t>[Y]</a:t>
            </a:r>
            <a:r>
              <a:rPr lang="zh-CN" altLang="zh-CN" dirty="0"/>
              <a:t>补，</a:t>
            </a:r>
            <a:r>
              <a:rPr lang="en-US" altLang="zh-CN" dirty="0"/>
              <a:t>[-Y]</a:t>
            </a:r>
            <a:r>
              <a:rPr lang="zh-CN" altLang="zh-CN" dirty="0"/>
              <a:t>补，</a:t>
            </a:r>
            <a:r>
              <a:rPr lang="en-US" altLang="zh-CN" dirty="0"/>
              <a:t>X+Y=</a:t>
            </a:r>
            <a:r>
              <a:rPr lang="zh-CN" altLang="zh-CN" dirty="0"/>
              <a:t>？，</a:t>
            </a:r>
            <a:r>
              <a:rPr lang="en-US" altLang="zh-CN" dirty="0"/>
              <a:t>X-Y=</a:t>
            </a:r>
            <a:r>
              <a:rPr lang="zh-CN" altLang="zh-CN" dirty="0"/>
              <a:t>？</a:t>
            </a:r>
            <a:endParaRPr lang="en-US" altLang="zh-CN" dirty="0"/>
          </a:p>
          <a:p>
            <a:pPr eaLnBrk="1" hangingPunct="1"/>
            <a:r>
              <a:rPr lang="zh-CN" altLang="zh-CN" dirty="0"/>
              <a:t>指令和数据都存于存储器中</a:t>
            </a:r>
            <a:r>
              <a:rPr lang="en-US" altLang="zh-CN" dirty="0"/>
              <a:t>,</a:t>
            </a:r>
            <a:r>
              <a:rPr lang="zh-CN" altLang="zh-CN" dirty="0"/>
              <a:t>计算机如何区分它们？</a:t>
            </a:r>
            <a:endParaRPr lang="en-US" altLang="zh-CN" dirty="0"/>
          </a:p>
          <a:p>
            <a:pPr marL="273050" lvl="2" indent="-273050" eaLnBrk="1" hangingPunct="1">
              <a:spcBef>
                <a:spcPts val="575"/>
              </a:spcBef>
              <a:buClr>
                <a:schemeClr val="accent1"/>
              </a:buClr>
            </a:pPr>
            <a:r>
              <a:rPr lang="zh-CN" altLang="en-US" sz="2600" dirty="0"/>
              <a:t>试用</a:t>
            </a:r>
            <a:r>
              <a:rPr lang="en-US" altLang="zh-CN" sz="2600" dirty="0"/>
              <a:t>Verilog HDL</a:t>
            </a:r>
            <a:r>
              <a:rPr lang="zh-CN" altLang="en-US" sz="2600" dirty="0"/>
              <a:t>语言设计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</a:rPr>
              <a:t>32</a:t>
            </a:r>
            <a:r>
              <a:rPr lang="zh-CN" altLang="en-US" sz="2800" dirty="0">
                <a:solidFill>
                  <a:srgbClr val="000000"/>
                </a:solidFill>
                <a:latin typeface="Times New Roman"/>
              </a:rPr>
              <a:t>位二选一多路器。</a:t>
            </a:r>
            <a:endParaRPr lang="en-US" altLang="zh-CN" sz="2800" dirty="0">
              <a:solidFill>
                <a:srgbClr val="000000"/>
              </a:solidFill>
              <a:latin typeface="Times New Roman"/>
            </a:endParaRPr>
          </a:p>
          <a:p>
            <a:pPr eaLnBrk="1" hangingPunct="1"/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7200" y="1371600"/>
          <a:ext cx="8381998" cy="2537460"/>
        </p:xfrm>
        <a:graphic>
          <a:graphicData uri="http://schemas.openxmlformats.org/drawingml/2006/table">
            <a:tbl>
              <a:tblPr/>
              <a:tblGrid>
                <a:gridCol w="2362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9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/>
                          <a:ea typeface="宋体"/>
                        </a:rPr>
                        <a:t>缓存</a:t>
                      </a:r>
                      <a:r>
                        <a:rPr lang="en-US" sz="2400" kern="100">
                          <a:latin typeface="Times New Roman"/>
                          <a:ea typeface="宋体"/>
                        </a:rPr>
                        <a:t>-</a:t>
                      </a:r>
                      <a:r>
                        <a:rPr lang="zh-CN" sz="2400" kern="100">
                          <a:latin typeface="Times New Roman"/>
                          <a:ea typeface="宋体"/>
                        </a:rPr>
                        <a:t>主存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/>
                          <a:ea typeface="宋体"/>
                        </a:rPr>
                        <a:t>主存</a:t>
                      </a:r>
                      <a:r>
                        <a:rPr lang="en-US" sz="2400" kern="100">
                          <a:latin typeface="Times New Roman"/>
                          <a:ea typeface="宋体"/>
                        </a:rPr>
                        <a:t>-</a:t>
                      </a:r>
                      <a:r>
                        <a:rPr lang="zh-CN" sz="2400" kern="100">
                          <a:latin typeface="Times New Roman"/>
                          <a:ea typeface="宋体"/>
                        </a:rPr>
                        <a:t>辅存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/>
                          <a:ea typeface="宋体"/>
                        </a:rPr>
                        <a:t>目的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/>
                          <a:ea typeface="宋体"/>
                        </a:rPr>
                        <a:t>依据的基本原理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/>
                          <a:ea typeface="宋体"/>
                        </a:rPr>
                        <a:t>存储容量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/>
                          <a:ea typeface="宋体"/>
                        </a:rPr>
                        <a:t>读写速度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/>
                          <a:ea typeface="宋体"/>
                        </a:rPr>
                        <a:t>实现方法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5cde335dab52a547ba17df5ddb22fff6af3a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3233</TotalTime>
  <Words>4463</Words>
  <Application>Microsoft Office PowerPoint</Application>
  <PresentationFormat>全屏显示(4:3)</PresentationFormat>
  <Paragraphs>551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9" baseType="lpstr">
      <vt:lpstr>仿宋_GB2312</vt:lpstr>
      <vt:lpstr>华文新魏</vt:lpstr>
      <vt:lpstr>幼圆</vt:lpstr>
      <vt:lpstr>Arial</vt:lpstr>
      <vt:lpstr>Calibri</vt:lpstr>
      <vt:lpstr>Franklin Gothic Book</vt:lpstr>
      <vt:lpstr>Perpetua</vt:lpstr>
      <vt:lpstr>Times New Roman</vt:lpstr>
      <vt:lpstr>Wingdings</vt:lpstr>
      <vt:lpstr>Wingdings 2</vt:lpstr>
      <vt:lpstr>平衡</vt:lpstr>
      <vt:lpstr>计算机组成与系统结构复习</vt:lpstr>
      <vt:lpstr>PowerPoint 演示文稿</vt:lpstr>
      <vt:lpstr>PowerPoint 演示文稿</vt:lpstr>
      <vt:lpstr>试题分布</vt:lpstr>
      <vt:lpstr>综合题</vt:lpstr>
      <vt:lpstr>简答题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计算题、应用题</vt:lpstr>
      <vt:lpstr>PowerPoint 演示文稿</vt:lpstr>
      <vt:lpstr>PowerPoint 演示文稿</vt:lpstr>
      <vt:lpstr>PowerPoint 演示文稿</vt:lpstr>
      <vt:lpstr>PowerPoint 演示文稿</vt:lpstr>
      <vt:lpstr> 某MIPS架构的多周期CPU执行一段程序，指令分布情况如下：</vt:lpstr>
      <vt:lpstr>某32位MIPS型计算机，其存储器按字编址，存储片段如下：</vt:lpstr>
      <vt:lpstr>编程题</vt:lpstr>
      <vt:lpstr>选择题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填空题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成洁</dc:creator>
  <cp:lastModifiedBy>琦 朱</cp:lastModifiedBy>
  <cp:revision>104</cp:revision>
  <cp:lastPrinted>1601-01-01T00:00:00Z</cp:lastPrinted>
  <dcterms:created xsi:type="dcterms:W3CDTF">1601-01-01T00:00:00Z</dcterms:created>
  <dcterms:modified xsi:type="dcterms:W3CDTF">2018-12-11T04:49:09Z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