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257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96" r:id="rId26"/>
    <p:sldId id="289" r:id="rId27"/>
    <p:sldId id="290" r:id="rId28"/>
    <p:sldId id="291" r:id="rId29"/>
    <p:sldId id="292" r:id="rId30"/>
    <p:sldId id="293" r:id="rId31"/>
    <p:sldId id="294" r:id="rId32"/>
    <p:sldId id="286" r:id="rId33"/>
    <p:sldId id="29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5" y="1296035"/>
            <a:ext cx="5283200" cy="243459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  <p:custDataLst>
              <p:tags r:id="rId8"/>
            </p:custDataLst>
          </p:nvPr>
        </p:nvSpPr>
        <p:spPr>
          <a:xfrm>
            <a:off x="6238875" y="3901440"/>
            <a:ext cx="5283200" cy="243459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9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hyperlink" Target="https://www.w3cschool.cn/shejimoshi/?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0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4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5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6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8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9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设计模式与游戏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“</a:t>
            </a:r>
            <a:r>
              <a:rPr lang="zh-CN" altLang="en-US"/>
              <a:t>空战纪元 </a:t>
            </a:r>
            <a:r>
              <a:rPr lang="en-US" altLang="zh-CN"/>
              <a:t>- eraOfAirFight</a:t>
            </a:r>
            <a:r>
              <a:rPr lang="en-US" altLang="zh-CN"/>
              <a:t>”</a:t>
            </a:r>
            <a:r>
              <a:rPr lang="zh-CN" altLang="en-US"/>
              <a:t>游戏来叙述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1400"/>
              <a:t>AudioPlayer 是一个古老的播放器，为了让它适合现在其他媒体类型的播放，为它补充一个 </a:t>
            </a:r>
            <a:r>
              <a:rPr lang="en-US" altLang="zh-CN" sz="1400"/>
              <a:t>mediaAdapter</a:t>
            </a:r>
            <a:r>
              <a:rPr lang="zh-CN" altLang="en-US" sz="1400"/>
              <a:t>，其他的类型的媒体用 </a:t>
            </a:r>
            <a:r>
              <a:rPr lang="en-US" altLang="zh-CN" sz="1400"/>
              <a:t>mediaAdapter </a:t>
            </a:r>
            <a:r>
              <a:rPr lang="zh-CN" altLang="en-US" sz="1400"/>
              <a:t>进行播放</a:t>
            </a:r>
            <a:endParaRPr lang="zh-CN" altLang="en-US" sz="1400"/>
          </a:p>
          <a:p>
            <a:r>
              <a:rPr lang="zh-CN" altLang="en-US" sz="1400"/>
              <a:t>主要解决在软件系统中，常常要将一些"现存的对象"放到新的环境中，而新环境要求的接口是现对象不能满足的。</a:t>
            </a:r>
            <a:endParaRPr lang="zh-CN" altLang="en-US" sz="1400"/>
          </a:p>
          <a:p>
            <a:r>
              <a:rPr lang="zh-CN" altLang="en-US" sz="1400"/>
              <a:t>过多地使用适配器，会让系统非常零乱，不易整体进行把握。比如，明明看到调用的是 A 接口，其实内部被适配成了 B 接口的实现，一个系统如果太多出现这种情况，无异于一场灾难。因此如果不是很有必要，可以不使用适配器，而是直接对系统进行重构。</a:t>
            </a:r>
            <a:endParaRPr lang="zh-CN" altLang="en-US" sz="1400"/>
          </a:p>
          <a:p>
            <a:r>
              <a:rPr lang="zh-CN" altLang="en-US" sz="1400"/>
              <a:t>适配器不是在详细设计时添加的，而是解决正在服役的项目的问题。</a:t>
            </a:r>
            <a:endParaRPr lang="zh-CN" altLang="en-US" sz="1400"/>
          </a:p>
          <a:p>
            <a:r>
              <a:rPr lang="zh-CN" altLang="en-US" sz="1400"/>
              <a:t>本游戏不存在这个问题</a:t>
            </a:r>
            <a:endParaRPr lang="zh-CN" altLang="en-US" sz="1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0380" y="1873250"/>
            <a:ext cx="5621020" cy="3884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桥接模式（经理模式）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经理知道要做什么事情，但他总是安排其他人来做，自己不动手</a:t>
            </a:r>
            <a:endParaRPr lang="zh-CN" altLang="en-US"/>
          </a:p>
          <a:p>
            <a:r>
              <a:rPr lang="en-US" altLang="zh-CN"/>
              <a:t>Shape </a:t>
            </a:r>
            <a:r>
              <a:rPr lang="zh-CN" altLang="en-US"/>
              <a:t>持有 </a:t>
            </a:r>
            <a:r>
              <a:rPr lang="en-US" altLang="zh-CN"/>
              <a:t>drawAPI </a:t>
            </a:r>
            <a:r>
              <a:rPr lang="zh-CN" altLang="en-US"/>
              <a:t>对象，这个对象就是做事的人</a:t>
            </a:r>
            <a:endParaRPr lang="zh-CN" altLang="en-US"/>
          </a:p>
          <a:p>
            <a:r>
              <a:rPr lang="zh-CN" altLang="en-US"/>
              <a:t>本游戏中的 </a:t>
            </a:r>
            <a:r>
              <a:rPr lang="en-US" altLang="zh-CN"/>
              <a:t>GameObject </a:t>
            </a:r>
            <a:r>
              <a:rPr lang="zh-CN" altLang="en-US"/>
              <a:t>就是这样一个经理，它有碰撞检测（有盒型碰撞和边缘碰撞两种）的方法，用法如下：</a:t>
            </a:r>
            <a:endParaRPr lang="zh-CN" altLang="en-US"/>
          </a:p>
          <a:p>
            <a:pPr lvl="1"/>
            <a:r>
              <a:rPr lang="en-US" altLang="zh-CN"/>
              <a:t>this.collider=new Collider('box');</a:t>
            </a:r>
            <a:endParaRPr lang="en-US" altLang="zh-CN"/>
          </a:p>
          <a:p>
            <a:pPr lvl="1"/>
            <a:r>
              <a:rPr lang="en-US" altLang="zh-CN"/>
              <a:t>this.collid=function(){ this.collider.detecte()};</a:t>
            </a:r>
            <a:endParaRPr lang="en-US" altLang="zh-CN"/>
          </a:p>
          <a:p>
            <a:pPr lvl="0"/>
            <a:r>
              <a:rPr lang="en-US" altLang="zh-CN"/>
              <a:t>在有多种可能会变化的情况下，用继承会造成类爆炸问题</a:t>
            </a:r>
            <a:r>
              <a:rPr lang="zh-CN" altLang="en-US"/>
              <a:t>（如果什么事情都是自己做，则类代码量会极速膨胀）</a:t>
            </a:r>
            <a:r>
              <a:rPr lang="en-US" altLang="zh-CN"/>
              <a:t>，扩展起来不灵活。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0845" y="2298065"/>
            <a:ext cx="5800725" cy="303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通常在使用 </a:t>
            </a:r>
            <a:r>
              <a:rPr lang="en-US" altLang="zh-CN"/>
              <a:t>SQL </a:t>
            </a:r>
            <a:r>
              <a:rPr lang="zh-CN" altLang="en-US"/>
              <a:t>的时候，都是采用 </a:t>
            </a:r>
            <a:r>
              <a:rPr lang="en-US" altLang="zh-CN"/>
              <a:t>where </a:t>
            </a:r>
            <a:r>
              <a:rPr lang="zh-CN" altLang="en-US"/>
              <a:t>来构建对记录进行过滤的条件的，如果希望不在系统中出现 </a:t>
            </a:r>
            <a:r>
              <a:rPr lang="en-US" altLang="zh-CN"/>
              <a:t>SQL</a:t>
            </a:r>
            <a:r>
              <a:rPr lang="zh-CN" altLang="en-US"/>
              <a:t>（毕竟 </a:t>
            </a:r>
            <a:r>
              <a:rPr lang="en-US" altLang="zh-CN"/>
              <a:t>SQL </a:t>
            </a:r>
            <a:r>
              <a:rPr lang="zh-CN" altLang="en-US"/>
              <a:t>不是 </a:t>
            </a:r>
            <a:r>
              <a:rPr lang="en-US" altLang="zh-CN"/>
              <a:t>OOP </a:t>
            </a:r>
            <a:r>
              <a:rPr lang="zh-CN" altLang="en-US"/>
              <a:t>编程思路），就可以采用过滤器来做，</a:t>
            </a:r>
            <a:r>
              <a:rPr lang="en-US" altLang="zh-CN"/>
              <a:t>C# </a:t>
            </a:r>
            <a:r>
              <a:rPr lang="zh-CN" altLang="en-US"/>
              <a:t>中的实体框架就有这个概念在里面：</a:t>
            </a:r>
            <a:endParaRPr lang="zh-CN" altLang="en-US"/>
          </a:p>
          <a:p>
            <a:pPr lvl="1"/>
            <a:r>
              <a:rPr lang="en-US" altLang="zh-CN"/>
              <a:t>students.where(s=&gt;s.gender==“male”)</a:t>
            </a:r>
            <a:endParaRPr lang="en-US" altLang="zh-CN"/>
          </a:p>
          <a:p>
            <a:pPr lvl="0"/>
            <a:r>
              <a:rPr lang="zh-CN" altLang="en-US"/>
              <a:t>对于过滤条件过多和灵活的公用系统，这个模式是不适合的，比如左边这个例子（少画了一个 CriteriaSingle 类）最多做到</a:t>
            </a:r>
            <a:r>
              <a:rPr lang="en-US" altLang="zh-CN"/>
              <a:t>“</a:t>
            </a:r>
            <a:r>
              <a:rPr lang="zh-CN" altLang="en-US"/>
              <a:t>单身男性</a:t>
            </a:r>
            <a:r>
              <a:rPr lang="en-US" altLang="zh-CN"/>
              <a:t>”</a:t>
            </a:r>
            <a:r>
              <a:rPr lang="zh-CN" altLang="en-US"/>
              <a:t>这样的级别，要再增补年龄条件，就得增补类，类的数量会太大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1485" y="1671320"/>
            <a:ext cx="5718810" cy="4289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组合模式（树形模式）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Employee </a:t>
            </a:r>
            <a:r>
              <a:rPr lang="zh-CN" altLang="en-US"/>
              <a:t>持有 </a:t>
            </a:r>
            <a:r>
              <a:rPr lang="en-US" altLang="zh-CN"/>
              <a:t>subordinates </a:t>
            </a:r>
            <a:r>
              <a:rPr lang="zh-CN" altLang="en-US"/>
              <a:t>对象，就可以实现某个经理下面的一群副经理，每个副经理下的一群员工。当然，这个例子不合适，更多的时候一般用在部门上。</a:t>
            </a:r>
            <a:endParaRPr lang="zh-CN" altLang="en-US"/>
          </a:p>
          <a:p>
            <a:r>
              <a:rPr lang="zh-CN" altLang="en-US"/>
              <a:t>通过遍历算法即可显示一棵完整的树。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635" y="1570990"/>
            <a:ext cx="3826510" cy="4489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装饰器模式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一般的，为了扩展一个类，我们经常使用继承方式实现，随着扩展功能的增多，子类个数会很膨胀。</a:t>
            </a:r>
            <a:endParaRPr lang="zh-CN" altLang="en-US"/>
          </a:p>
          <a:p>
            <a:r>
              <a:rPr lang="en-US" altLang="zh-CN"/>
              <a:t>ShapeDecorator </a:t>
            </a:r>
            <a:r>
              <a:rPr lang="zh-CN" altLang="en-US"/>
              <a:t>持有 </a:t>
            </a:r>
            <a:r>
              <a:rPr lang="en-US" altLang="zh-CN"/>
              <a:t>Shape</a:t>
            </a:r>
            <a:r>
              <a:rPr lang="zh-CN" altLang="en-US"/>
              <a:t>，故既可以使用 </a:t>
            </a:r>
            <a:r>
              <a:rPr lang="en-US" altLang="zh-CN"/>
              <a:t>Shape </a:t>
            </a:r>
            <a:r>
              <a:rPr lang="zh-CN" altLang="en-US"/>
              <a:t>的功能，又可以增补功能</a:t>
            </a:r>
            <a:endParaRPr lang="zh-CN" altLang="en-US"/>
          </a:p>
          <a:p>
            <a:pPr lvl="1"/>
            <a:r>
              <a:rPr lang="en-US" altLang="zh-CN"/>
              <a:t>public void draw() {</a:t>
            </a:r>
            <a:endParaRPr lang="en-US" altLang="zh-CN"/>
          </a:p>
          <a:p>
            <a:pPr lvl="1"/>
            <a:r>
              <a:rPr lang="en-US" altLang="zh-CN"/>
              <a:t>      shape.draw();          </a:t>
            </a:r>
            <a:endParaRPr lang="en-US" altLang="zh-CN"/>
          </a:p>
          <a:p>
            <a:pPr lvl="1"/>
            <a:r>
              <a:rPr lang="en-US" altLang="zh-CN"/>
              <a:t>      setRedBorder(</a:t>
            </a:r>
            <a:r>
              <a:rPr lang="en-US" altLang="zh-CN">
                <a:sym typeface="+mn-ea"/>
              </a:rPr>
              <a:t>shape</a:t>
            </a:r>
            <a:r>
              <a:rPr lang="en-US" altLang="zh-CN"/>
              <a:t>);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zh-CN" altLang="en-US"/>
              <a:t>与适配器模式一样，过多使用会造成逻辑有些凌乱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080" y="2025650"/>
            <a:ext cx="5595620" cy="3580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外观模式（管家模式）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去医院看病，可能要去挂号、门诊、划价、取药，流程很复杂，如果有提供接待人员，只让接待人员来处理，就很方便</a:t>
            </a:r>
            <a:endParaRPr lang="zh-CN" altLang="en-US"/>
          </a:p>
          <a:p>
            <a:r>
              <a:rPr lang="zh-CN" altLang="en-US"/>
              <a:t>和桥接模式很像，但一般来说本模式更强调流程</a:t>
            </a:r>
            <a:endParaRPr lang="zh-CN" altLang="en-US"/>
          </a:p>
          <a:p>
            <a:r>
              <a:rPr lang="zh-CN" altLang="en-US"/>
              <a:t>管家来帮你管事，虽他自己不会做，但你不用管</a:t>
            </a:r>
            <a:endParaRPr lang="zh-CN" altLang="en-US"/>
          </a:p>
          <a:p>
            <a:r>
              <a:rPr lang="zh-CN" altLang="en-US"/>
              <a:t>在游戏的帧更新中，一般按流程处理：</a:t>
            </a:r>
            <a:endParaRPr lang="zh-CN" altLang="en-US"/>
          </a:p>
          <a:p>
            <a:pPr lvl="1"/>
            <a:r>
              <a:rPr lang="en-US" altLang="zh-CN"/>
              <a:t>function onUpdated(){</a:t>
            </a:r>
            <a:endParaRPr lang="en-US" altLang="zh-CN"/>
          </a:p>
          <a:p>
            <a:pPr lvl="2"/>
            <a:r>
              <a:rPr lang="en-US" altLang="zh-CN"/>
              <a:t>this.collider.detecte();</a:t>
            </a:r>
            <a:endParaRPr lang="en-US" altLang="zh-CN"/>
          </a:p>
          <a:p>
            <a:pPr lvl="2"/>
            <a:r>
              <a:rPr lang="en-US" altLang="zh-CN"/>
              <a:t>this.effector.fire();</a:t>
            </a:r>
            <a:endParaRPr lang="en-US" altLang="zh-CN"/>
          </a:p>
          <a:p>
            <a:pPr lvl="2"/>
            <a:r>
              <a:rPr lang="en-US" altLang="zh-CN"/>
              <a:t>...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5940" y="2299335"/>
            <a:ext cx="5549900" cy="3032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享元模式（共享组件</a:t>
            </a:r>
            <a:r>
              <a:rPr lang="en-US" altLang="zh-CN"/>
              <a:t>/</a:t>
            </a:r>
            <a:r>
              <a:t>元件</a:t>
            </a:r>
            <a:r>
              <a:rPr lang="zh-CN" altLang="en-US"/>
              <a:t>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ShapeFactory </a:t>
            </a:r>
            <a:r>
              <a:rPr lang="zh-CN" altLang="en-US"/>
              <a:t>持有 </a:t>
            </a:r>
            <a:r>
              <a:rPr lang="en-US" altLang="zh-CN"/>
              <a:t>circleMap</a:t>
            </a:r>
            <a:r>
              <a:rPr lang="zh-CN" altLang="en-US"/>
              <a:t>，如果这个哈希表里面有一个一样特征的 </a:t>
            </a:r>
            <a:r>
              <a:rPr lang="en-US" altLang="zh-CN"/>
              <a:t>Shape</a:t>
            </a:r>
            <a:r>
              <a:rPr lang="zh-CN" altLang="en-US"/>
              <a:t>，就直接返回，不用 </a:t>
            </a:r>
            <a:r>
              <a:rPr lang="en-US" altLang="zh-CN"/>
              <a:t>new </a:t>
            </a:r>
            <a:r>
              <a:rPr lang="zh-CN" altLang="en-US"/>
              <a:t>一个，节省内存</a:t>
            </a:r>
            <a:endParaRPr lang="zh-CN" altLang="en-US"/>
          </a:p>
          <a:p>
            <a:r>
              <a:rPr lang="zh-CN" altLang="en-US"/>
              <a:t>与原型模式很像，不过这里却不是克隆，而是直接返回已有对象</a:t>
            </a:r>
            <a:endParaRPr lang="zh-CN" altLang="en-US"/>
          </a:p>
          <a:p>
            <a:r>
              <a:rPr lang="zh-CN" altLang="en-US"/>
              <a:t>本游戏因采用了帧重绘，本来粒子系统可以用的，但每帧均会清除屏幕，所以只能用原型模式</a:t>
            </a:r>
            <a:endParaRPr lang="zh-CN" altLang="en-US"/>
          </a:p>
          <a:p>
            <a:pPr lvl="1"/>
            <a:r>
              <a:rPr lang="zh-CN" altLang="en-US"/>
              <a:t>当然对于发射出去的几十个子弹是可以采用享元模式的，子弹超过屏幕后隐藏起来，再次发射又调出来，不用反复 </a:t>
            </a:r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4360" y="1571625"/>
            <a:ext cx="5433060" cy="4488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代理模式（律师模式）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ProxyImage </a:t>
            </a:r>
            <a:r>
              <a:rPr lang="zh-CN" altLang="en-US"/>
              <a:t>持有 </a:t>
            </a:r>
            <a:r>
              <a:rPr lang="en-US" altLang="zh-CN"/>
              <a:t>realImage </a:t>
            </a:r>
            <a:r>
              <a:rPr lang="zh-CN" altLang="en-US"/>
              <a:t>对象（私有的），类似 </a:t>
            </a:r>
            <a:r>
              <a:rPr lang="en-US" altLang="zh-CN"/>
              <a:t>windows </a:t>
            </a:r>
            <a:r>
              <a:rPr lang="zh-CN" altLang="en-US"/>
              <a:t>的快捷方式</a:t>
            </a:r>
            <a:endParaRPr lang="zh-CN" altLang="en-US"/>
          </a:p>
          <a:p>
            <a:r>
              <a:rPr lang="zh-CN" altLang="en-US"/>
              <a:t>有什么话不要问我，问我的律师，律师会根据情况跟我沟通之后回复给你</a:t>
            </a:r>
            <a:endParaRPr lang="zh-CN" altLang="en-US"/>
          </a:p>
          <a:p>
            <a:r>
              <a:rPr lang="zh-CN" altLang="en-US"/>
              <a:t>对于权限系统来说非常有价值，</a:t>
            </a:r>
            <a:r>
              <a:rPr lang="en-US" altLang="zh-CN"/>
              <a:t>realImage </a:t>
            </a:r>
            <a:r>
              <a:rPr lang="zh-CN" altLang="en-US"/>
              <a:t>做不做事，由 </a:t>
            </a:r>
            <a:r>
              <a:rPr lang="en-US" altLang="zh-CN"/>
              <a:t>ProxyImage </a:t>
            </a:r>
            <a:r>
              <a:rPr lang="zh-CN" altLang="en-US"/>
              <a:t>说了算，不会让外面的人访问到 </a:t>
            </a:r>
            <a:r>
              <a:rPr lang="en-US" altLang="zh-CN"/>
              <a:t>RealImage </a:t>
            </a:r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7845" y="2513330"/>
            <a:ext cx="5546090" cy="2604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责任链模式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每个人都知道接下来的事情让谁去做</a:t>
            </a:r>
            <a:endParaRPr lang="zh-CN" altLang="en-US"/>
          </a:p>
          <a:p>
            <a:r>
              <a:rPr lang="zh-CN" altLang="en-US"/>
              <a:t>每个 </a:t>
            </a:r>
            <a:r>
              <a:rPr lang="en-US" altLang="zh-CN"/>
              <a:t>Logger </a:t>
            </a:r>
            <a:r>
              <a:rPr lang="zh-CN" altLang="en-US"/>
              <a:t>都持有 </a:t>
            </a:r>
            <a:r>
              <a:rPr lang="en-US" altLang="zh-CN"/>
              <a:t>nextLogger 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JS 中的事件冒泡就是一个典型例子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8010" y="1967865"/>
            <a:ext cx="5445760" cy="369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通常习惯性采用 </a:t>
            </a:r>
            <a:r>
              <a:rPr lang="en-US" altLang="zh-CN"/>
              <a:t>Command</a:t>
            </a:r>
            <a:r>
              <a:rPr lang="zh-CN" altLang="en-US"/>
              <a:t>，而不是 </a:t>
            </a:r>
            <a:r>
              <a:rPr lang="en-US" altLang="zh-CN"/>
              <a:t>Order </a:t>
            </a:r>
            <a:r>
              <a:rPr lang="zh-CN" altLang="en-US"/>
              <a:t>来命名类（左图就是采用 </a:t>
            </a:r>
            <a:r>
              <a:rPr lang="en-US" altLang="zh-CN"/>
              <a:t>Order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比如一个编辑器，有剪切、复制、粘贴、保存等命令，编辑器无需区分这些命令，只需：</a:t>
            </a:r>
            <a:endParaRPr lang="zh-CN" altLang="en-US"/>
          </a:p>
          <a:p>
            <a:pPr lvl="1"/>
            <a:r>
              <a:rPr lang="en-US" altLang="zh-CN"/>
              <a:t>editor.doCommand(ICommand cmd){</a:t>
            </a:r>
            <a:endParaRPr lang="en-US" altLang="zh-CN"/>
          </a:p>
          <a:p>
            <a:pPr lvl="2"/>
            <a:r>
              <a:rPr lang="en-US" altLang="zh-CN"/>
              <a:t>cmd.execute()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zh-CN" altLang="en-US"/>
              <a:t>左图两个命名不准确，应该改：</a:t>
            </a:r>
            <a:endParaRPr lang="zh-CN" altLang="en-US"/>
          </a:p>
          <a:p>
            <a:pPr lvl="1"/>
            <a:r>
              <a:rPr lang="en-US" altLang="zh-CN"/>
              <a:t>takeOrder -&gt; addOrder</a:t>
            </a:r>
            <a:endParaRPr lang="en-US" altLang="zh-CN"/>
          </a:p>
          <a:p>
            <a:pPr lvl="1"/>
            <a:r>
              <a:rPr lang="en-US" altLang="zh-CN"/>
              <a:t>placeOrders -&gt; executeOrders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4990" y="1748790"/>
            <a:ext cx="5511800" cy="4133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zh-CN" altLang="en-US">
                <a:hlinkClick r:id="rId1" action="ppaction://hlinkfile"/>
              </a:rPr>
              <a:t>设计模式</a:t>
            </a:r>
            <a:r>
              <a:rPr lang="zh-CN" altLang="en-US"/>
              <a:t>是一套被反复使用的、多数人知晓的、经过分类编目的、代码设计经验的总结。使用设计模式是为了重用代码、让代码更容易被他人理解、保证代码可靠性。 </a:t>
            </a:r>
            <a:endParaRPr lang="zh-CN" altLang="en-US"/>
          </a:p>
          <a:p>
            <a:r>
              <a:rPr lang="zh-CN" altLang="en-US"/>
              <a:t>设计模式也好，</a:t>
            </a:r>
            <a:r>
              <a:rPr lang="en-US" altLang="zh-CN"/>
              <a:t>OOP</a:t>
            </a:r>
            <a:r>
              <a:t>原则也好，都是为了</a:t>
            </a:r>
            <a:r>
              <a:rPr lang="en-US" altLang="zh-CN"/>
              <a:t>“</a:t>
            </a:r>
            <a:r>
              <a:t>高内聚</a:t>
            </a:r>
            <a:r>
              <a:rPr lang="en-US" altLang="zh-CN"/>
              <a:t>·</a:t>
            </a:r>
            <a:r>
              <a:t>低耦合</a:t>
            </a:r>
            <a:r>
              <a:rPr lang="en-US" altLang="zh-CN"/>
              <a:t>”</a:t>
            </a:r>
            <a:r>
              <a:t>这唯一目的。</a:t>
            </a:r>
          </a:p>
          <a:p>
            <a:pPr lvl="1"/>
            <a:r>
              <a:t>代码维护相对容易，满足社会大分工的需求</a:t>
            </a:r>
          </a:p>
          <a:p>
            <a:r>
              <a:t>设计模式的核心就是抽象再抽象，从抽象类到接口。</a:t>
            </a:r>
          </a:p>
          <a:p>
            <a:r>
              <a:t>GOF，Gang of Four</a:t>
            </a:r>
            <a:r>
              <a:rPr>
                <a:sym typeface="+mn-ea"/>
              </a:rPr>
              <a:t>，</a:t>
            </a:r>
            <a:r>
              <a:rPr>
                <a:sym typeface="+mn-ea"/>
              </a:rPr>
              <a:t>四人帮。在 1994 年，由 Erich Gamma、Richard Helm、Ralph Johnson 和 John Vlissides 四人合著出版了一本名为 Design Patterns - Elements of Reusable Object-Oriented Software（中文译名：设计模式 - 可复用的面向对象软件元素） 的书，该书首次提到了软件开发中设计模式的概念。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对接口编程而不是对实现编程。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优先使用对象组合而不是继承。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总共有 23 种设计模式。这些模式可以分为三大类：创建型模式（Creational Patterns）、结构型模式（Structural Patterns）、行为型模式（Behavioral Patterns）</a:t>
            </a: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解释器模式（解析器模式）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对于一些固定文法构建一个解释句子的解释器</a:t>
            </a:r>
            <a:endParaRPr lang="zh-CN" altLang="en-US"/>
          </a:p>
          <a:p>
            <a:r>
              <a:rPr lang="zh-CN" altLang="en-US"/>
              <a:t>可利用场景比较少，JAVA 中如果碰到可以用 expression4J 代替</a:t>
            </a:r>
            <a:endParaRPr lang="zh-CN" altLang="en-US"/>
          </a:p>
          <a:p>
            <a:r>
              <a:rPr lang="zh-CN" altLang="en-US"/>
              <a:t>自己可以尝试做一个基于 </a:t>
            </a:r>
            <a:r>
              <a:rPr lang="en-US" altLang="zh-CN"/>
              <a:t>HTML5 Canvas </a:t>
            </a:r>
            <a:r>
              <a:rPr lang="zh-CN" altLang="en-US"/>
              <a:t>的画图小程序，构建一套语法规则，比如：</a:t>
            </a:r>
            <a:endParaRPr lang="zh-CN" altLang="en-US"/>
          </a:p>
          <a:p>
            <a:pPr lvl="1"/>
            <a:r>
              <a:rPr lang="en-US" altLang="zh-CN"/>
              <a:t>circle 100,100,50</a:t>
            </a:r>
            <a:endParaRPr lang="en-US" altLang="zh-CN"/>
          </a:p>
          <a:p>
            <a:pPr lvl="1"/>
            <a:r>
              <a:rPr lang="en-US" altLang="zh-CN"/>
              <a:t>image '1.jpg',100,100</a:t>
            </a:r>
            <a:endParaRPr lang="en-US" altLang="zh-CN"/>
          </a:p>
          <a:p>
            <a:pPr lvl="1"/>
            <a:r>
              <a:rPr lang="en-US" altLang="zh-CN"/>
              <a:t>fullfill 'red'</a:t>
            </a:r>
            <a:endParaRPr lang="en-US" altLang="zh-CN"/>
          </a:p>
          <a:p>
            <a:pPr lvl="1"/>
            <a:r>
              <a:rPr lang="en-US" altLang="zh-CN"/>
              <a:t>clear</a:t>
            </a:r>
            <a:endParaRPr lang="en-US" altLang="zh-CN"/>
          </a:p>
          <a:p>
            <a:pPr lvl="1"/>
            <a:r>
              <a:rPr lang="zh-CN" altLang="en-US"/>
              <a:t>可以给小学生做编程训练用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7085" y="1536065"/>
            <a:ext cx="5007610" cy="4559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提供一种方法顺序访问一个聚合对象中各个元素, 而又无须暴露该对象的内部表示。</a:t>
            </a:r>
            <a:endParaRPr lang="zh-CN" altLang="en-US"/>
          </a:p>
          <a:p>
            <a:r>
              <a:rPr lang="zh-CN" altLang="en-US"/>
              <a:t>关键代码是定义接口：hasNext, next。</a:t>
            </a:r>
            <a:endParaRPr lang="zh-CN" altLang="en-US"/>
          </a:p>
          <a:p>
            <a:r>
              <a:rPr lang="zh-CN" altLang="en-US"/>
              <a:t>JAVA 中的 iterator 就是应用实例。</a:t>
            </a:r>
            <a:endParaRPr lang="zh-CN" altLang="en-US"/>
          </a:p>
          <a:p>
            <a:r>
              <a:rPr lang="zh-CN" altLang="en-US"/>
              <a:t>在游戏关卡中，可以采用这个模式</a:t>
            </a:r>
            <a:endParaRPr lang="zh-CN" altLang="en-US"/>
          </a:p>
          <a:p>
            <a:pPr lvl="1"/>
            <a:r>
              <a:rPr lang="en-US" altLang="zh-CN"/>
              <a:t>class ChapterManger{</a:t>
            </a:r>
            <a:endParaRPr lang="en-US" altLang="zh-CN"/>
          </a:p>
          <a:p>
            <a:pPr lvl="2"/>
            <a:r>
              <a:rPr lang="en-US" altLang="zh-CN"/>
              <a:t>charpters:[]</a:t>
            </a:r>
            <a:endParaRPr lang="en-US" altLang="zh-CN"/>
          </a:p>
          <a:p>
            <a:pPr lvl="2"/>
            <a:r>
              <a:rPr lang="en-US" altLang="zh-CN"/>
              <a:t>hasNext(){}</a:t>
            </a:r>
            <a:endParaRPr lang="en-US" altLang="zh-CN"/>
          </a:p>
          <a:p>
            <a:pPr lvl="2"/>
            <a:r>
              <a:rPr lang="en-US" altLang="zh-CN"/>
              <a:t>next(){}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1665" y="2504440"/>
            <a:ext cx="5379085" cy="262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中介者模式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1400"/>
              <a:t>这种模式提供了一个中介类，该类通常处理不同类之间的通信</a:t>
            </a:r>
            <a:endParaRPr lang="zh-CN" altLang="en-US" sz="1400"/>
          </a:p>
          <a:p>
            <a:r>
              <a:rPr lang="zh-CN" altLang="en-US" sz="1400"/>
              <a:t>中国加入 WTO 之前是各个国家相互贸易，结构复杂，现在是各个国家通过 WTO 来互相贸易</a:t>
            </a:r>
            <a:endParaRPr lang="zh-CN" altLang="en-US" sz="1400"/>
          </a:p>
          <a:p>
            <a:r>
              <a:rPr lang="zh-CN" altLang="en-US" sz="1400"/>
              <a:t>将网状结构分离为星型结构</a:t>
            </a:r>
            <a:endParaRPr lang="zh-CN" altLang="en-US" sz="1400"/>
          </a:p>
          <a:p>
            <a:r>
              <a:rPr lang="zh-CN" altLang="en-US" sz="1400"/>
              <a:t>左图可以实现张三、李四向聊天室发送消息，然后两个人都可以看到</a:t>
            </a:r>
            <a:endParaRPr lang="zh-CN" altLang="en-US" sz="1400"/>
          </a:p>
          <a:p>
            <a:r>
              <a:rPr lang="zh-CN" altLang="en-US" sz="1400"/>
              <a:t>在游戏中多人联机采用的就是这个模式，每个玩家的游戏过程数据都是采用消息中心这个中介类进行同步的</a:t>
            </a:r>
            <a:endParaRPr lang="zh-CN" altLang="en-US" sz="1400"/>
          </a:p>
          <a:p>
            <a:pPr lvl="1"/>
            <a:r>
              <a:rPr lang="zh-CN" altLang="en-US" sz="1400"/>
              <a:t>比如</a:t>
            </a:r>
            <a:r>
              <a:rPr lang="en-US" altLang="zh-CN" sz="1400"/>
              <a:t>A</a:t>
            </a:r>
            <a:r>
              <a:rPr lang="zh-CN" altLang="en-US" sz="1400"/>
              <a:t>玩家向前移动一步，将这个数据发送给消息中心，消息中心回头发送给在线的每个玩家，玩家收到后将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玩家向前移动一步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/>
              <a:t>此时如果</a:t>
            </a:r>
            <a:r>
              <a:rPr lang="en-US" altLang="zh-CN" sz="1400"/>
              <a:t>A</a:t>
            </a:r>
            <a:r>
              <a:rPr lang="zh-CN" altLang="en-US" sz="1400"/>
              <a:t>玩家网络不好或消息中心宕机，就会造成向前移动不了，保障了大家的画面同步</a:t>
            </a:r>
            <a:endParaRPr lang="zh-CN" altLang="en-US" sz="1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010" y="3128645"/>
            <a:ext cx="5699760" cy="1374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备忘录模式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保存一个对象的某个状态，以便在适当的时候恢复对象，使得他有"后悔药"可吃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常见的撤销与重做就是典型代表</a:t>
            </a:r>
            <a:endParaRPr lang="zh-CN" altLang="en-US"/>
          </a:p>
          <a:p>
            <a:r>
              <a:rPr lang="en-US" altLang="zh-CN"/>
              <a:t>caretaker </a:t>
            </a:r>
            <a:r>
              <a:rPr lang="zh-CN" altLang="en-US"/>
              <a:t>持有 </a:t>
            </a:r>
            <a:r>
              <a:rPr lang="en-US" altLang="zh-CN"/>
              <a:t>mementoList </a:t>
            </a:r>
            <a:r>
              <a:rPr lang="zh-CN" altLang="en-US"/>
              <a:t>对象，</a:t>
            </a:r>
            <a:r>
              <a:rPr lang="en-US" altLang="zh-CN"/>
              <a:t>memento </a:t>
            </a:r>
            <a:r>
              <a:rPr lang="zh-CN" altLang="en-US"/>
              <a:t>就是一个状态，这个状态由 </a:t>
            </a:r>
            <a:r>
              <a:rPr lang="en-US" altLang="zh-CN"/>
              <a:t>originator </a:t>
            </a:r>
            <a:r>
              <a:rPr lang="zh-CN" altLang="en-US"/>
              <a:t>设置</a:t>
            </a:r>
            <a:endParaRPr lang="zh-CN" altLang="en-US"/>
          </a:p>
          <a:p>
            <a:r>
              <a:rPr lang="zh-CN" altLang="en-US"/>
              <a:t>可以采用 </a:t>
            </a:r>
            <a:r>
              <a:rPr lang="en-US" altLang="zh-CN"/>
              <a:t>HTML5 Canvas </a:t>
            </a:r>
            <a:r>
              <a:rPr lang="zh-CN" altLang="en-US"/>
              <a:t>做一个简单的画图形的小玩意，里面可以实现撤销与重做</a:t>
            </a:r>
            <a:endParaRPr lang="zh-CN" altLang="en-US"/>
          </a:p>
          <a:p>
            <a:pPr lvl="1"/>
            <a:r>
              <a:rPr lang="zh-CN" altLang="en-US"/>
              <a:t>当然要结合命令模式</a:t>
            </a:r>
            <a:endParaRPr lang="zh-CN" altLang="en-US"/>
          </a:p>
          <a:p>
            <a:pPr lvl="1"/>
            <a:r>
              <a:rPr lang="zh-CN" altLang="en-US"/>
              <a:t>撤销由每个命令的 </a:t>
            </a:r>
            <a:r>
              <a:rPr lang="en-US" altLang="zh-CN"/>
              <a:t>undo </a:t>
            </a:r>
            <a:r>
              <a:rPr lang="zh-CN" altLang="en-US"/>
              <a:t>方法实现</a:t>
            </a:r>
            <a:endParaRPr lang="zh-CN" altLang="en-US"/>
          </a:p>
          <a:p>
            <a:pPr lvl="1"/>
            <a:r>
              <a:rPr lang="zh-CN" altLang="en-US"/>
              <a:t>重做由每个命令的 </a:t>
            </a:r>
            <a:r>
              <a:rPr lang="en-US" altLang="zh-CN"/>
              <a:t>execute </a:t>
            </a:r>
            <a:r>
              <a:rPr lang="zh-CN" altLang="en-US"/>
              <a:t>方法实现</a:t>
            </a:r>
            <a:endParaRPr lang="zh-CN" altLang="en-US"/>
          </a:p>
          <a:p>
            <a:pPr lvl="0"/>
            <a:r>
              <a:rPr lang="zh-CN" altLang="en-US"/>
              <a:t>本游戏的地图设计器中用到了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7525" y="2019935"/>
            <a:ext cx="5586730" cy="3591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观察者模式（订阅模式）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如果你想知道一个乌龟移动的状态，你必须时时刻刻观察（轮询模式），这太浪费时间了</a:t>
            </a:r>
            <a:endParaRPr lang="zh-CN" altLang="en-US"/>
          </a:p>
          <a:p>
            <a:pPr lvl="1"/>
            <a:r>
              <a:rPr lang="zh-CN" altLang="en-US"/>
              <a:t>如果乌龟移动了，就告诉你，就好多了</a:t>
            </a:r>
            <a:endParaRPr lang="zh-CN" altLang="en-US"/>
          </a:p>
          <a:p>
            <a:pPr lvl="0"/>
            <a:r>
              <a:rPr lang="zh-CN" altLang="en-US"/>
              <a:t>观察者 </a:t>
            </a:r>
            <a:r>
              <a:rPr lang="en-US" altLang="zh-CN"/>
              <a:t>observer </a:t>
            </a:r>
            <a:r>
              <a:rPr lang="zh-CN" altLang="en-US"/>
              <a:t>订阅了一个对象 </a:t>
            </a:r>
            <a:r>
              <a:rPr lang="en-US" altLang="zh-CN"/>
              <a:t>subject</a:t>
            </a:r>
            <a:r>
              <a:rPr lang="zh-CN" altLang="en-US"/>
              <a:t>，当 </a:t>
            </a:r>
            <a:r>
              <a:rPr lang="en-US" altLang="zh-CN"/>
              <a:t>subject </a:t>
            </a:r>
            <a:r>
              <a:rPr lang="zh-CN" altLang="en-US"/>
              <a:t>发生状态变化时，会通知所有的观察者</a:t>
            </a:r>
            <a:endParaRPr lang="zh-CN" altLang="en-US"/>
          </a:p>
          <a:p>
            <a:pPr lvl="0"/>
            <a:r>
              <a:rPr lang="zh-CN" altLang="en-US"/>
              <a:t>事件机制是这个模式最典型的代表</a:t>
            </a:r>
            <a:endParaRPr lang="zh-CN" altLang="en-US"/>
          </a:p>
          <a:p>
            <a:pPr lvl="1"/>
            <a:r>
              <a:rPr lang="en-US" altLang="zh-CN"/>
              <a:t>btn1.addEventListener('click',function(){...})</a:t>
            </a:r>
            <a:endParaRPr lang="en-US" altLang="zh-CN"/>
          </a:p>
          <a:p>
            <a:pPr lvl="1"/>
            <a:r>
              <a:rPr lang="zh-CN" altLang="en-US"/>
              <a:t>当按钮被点击时，就会触发对应函数</a:t>
            </a:r>
            <a:endParaRPr lang="zh-CN" altLang="en-US"/>
          </a:p>
          <a:p>
            <a:pPr lvl="0"/>
            <a:r>
              <a:rPr lang="zh-CN" altLang="en-US"/>
              <a:t>本游戏中的碰撞检测就是采用了这个模式</a:t>
            </a:r>
            <a:endParaRPr lang="zh-CN" altLang="en-US"/>
          </a:p>
          <a:p>
            <a:pPr lvl="0"/>
            <a:r>
              <a:rPr lang="zh-CN" altLang="en-US"/>
              <a:t>当然，底层其实还是轮询的，就算是事件，也是不停的在轮询鼠标的行为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3575" y="1990725"/>
            <a:ext cx="5295265" cy="3649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用 </a:t>
            </a:r>
            <a:r>
              <a:rPr lang="en-US" altLang="zh-CN"/>
              <a:t>context </a:t>
            </a:r>
            <a:r>
              <a:rPr lang="zh-CN" altLang="en-US"/>
              <a:t>来持有 </a:t>
            </a:r>
            <a:r>
              <a:rPr lang="en-US" altLang="zh-CN"/>
              <a:t>state</a:t>
            </a:r>
            <a:endParaRPr lang="en-US" altLang="zh-CN"/>
          </a:p>
          <a:p>
            <a:r>
              <a:rPr lang="en-US" altLang="zh-CN"/>
              <a:t>startState/stopState </a:t>
            </a:r>
            <a:r>
              <a:rPr lang="zh-CN" altLang="en-US"/>
              <a:t>进行 </a:t>
            </a:r>
            <a:r>
              <a:rPr lang="en-US" altLang="zh-CN"/>
              <a:t>doAction </a:t>
            </a:r>
            <a:r>
              <a:rPr lang="zh-CN" altLang="en-US"/>
              <a:t>时调用 </a:t>
            </a:r>
            <a:r>
              <a:rPr lang="en-US" altLang="zh-CN"/>
              <a:t>context </a:t>
            </a:r>
            <a:r>
              <a:rPr lang="zh-CN" altLang="en-US"/>
              <a:t>的 </a:t>
            </a:r>
            <a:r>
              <a:rPr lang="en-US" altLang="zh-CN"/>
              <a:t>setState </a:t>
            </a:r>
            <a:r>
              <a:rPr lang="zh-CN" altLang="en-US"/>
              <a:t>方法，将 </a:t>
            </a:r>
            <a:r>
              <a:rPr lang="en-US" altLang="zh-CN"/>
              <a:t>context </a:t>
            </a:r>
            <a:r>
              <a:rPr lang="zh-CN" altLang="en-US"/>
              <a:t>的 </a:t>
            </a:r>
            <a:r>
              <a:rPr lang="en-US" altLang="zh-CN"/>
              <a:t>state </a:t>
            </a:r>
            <a:r>
              <a:rPr lang="zh-CN" altLang="en-US"/>
              <a:t>进行改变（左图没有画全）</a:t>
            </a:r>
            <a:endParaRPr lang="zh-CN" altLang="en-US"/>
          </a:p>
          <a:p>
            <a:r>
              <a:rPr lang="en-US" altLang="zh-CN"/>
              <a:t>context </a:t>
            </a:r>
            <a:r>
              <a:rPr lang="zh-CN" altLang="en-US"/>
              <a:t>有且仅有一个当前状态，不可能同时存在</a:t>
            </a:r>
            <a:endParaRPr lang="zh-CN" altLang="en-US"/>
          </a:p>
          <a:p>
            <a:r>
              <a:rPr lang="zh-CN" altLang="en-US"/>
              <a:t>游戏中一架飞机可以处于被攻击状态和没有被攻击状态，不可能同时具备两个状态</a:t>
            </a:r>
            <a:endParaRPr lang="zh-CN" altLang="en-US"/>
          </a:p>
          <a:p>
            <a:r>
              <a:rPr lang="zh-CN" altLang="en-US"/>
              <a:t>一个人不可能同时跑</a:t>
            </a:r>
            <a:r>
              <a:rPr lang="zh-CN" altLang="en-US">
                <a:sym typeface="+mn-ea"/>
              </a:rPr>
              <a:t>着</a:t>
            </a:r>
            <a:r>
              <a:rPr lang="zh-CN" altLang="en-US"/>
              <a:t>和躺着</a:t>
            </a:r>
            <a:endParaRPr lang="zh-CN" altLang="en-US"/>
          </a:p>
          <a:p>
            <a:r>
              <a:rPr lang="zh-CN" altLang="en-US"/>
              <a:t>订单：未支付、已支付、已关闭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6750" y="1988185"/>
            <a:ext cx="5288915" cy="3655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空对象模式（占位模式）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1400"/>
              <a:t>虚拟一个不存在对象，让业务逻辑可以正常跑下去</a:t>
            </a:r>
            <a:endParaRPr lang="zh-CN" altLang="en-US" sz="1400"/>
          </a:p>
          <a:p>
            <a:r>
              <a:rPr lang="zh-CN" altLang="en-US" sz="1400"/>
              <a:t>在我们逛天猫的时候，未登录的情况下也可以使用购物车，此时的用户就是虚拟了一个 </a:t>
            </a:r>
            <a:r>
              <a:rPr lang="en-US" altLang="zh-CN" sz="1400"/>
              <a:t>NullCustomer</a:t>
            </a:r>
            <a:r>
              <a:rPr lang="zh-CN" altLang="en-US" sz="1400"/>
              <a:t>，不采用这种模式，那就必须登录才能用了，友好性就大打折扣了</a:t>
            </a:r>
            <a:endParaRPr lang="zh-CN" altLang="en-US" sz="1400"/>
          </a:p>
          <a:p>
            <a:r>
              <a:rPr lang="zh-CN" altLang="en-US" sz="1400"/>
              <a:t>登录之后，再将 </a:t>
            </a:r>
            <a:r>
              <a:rPr lang="en-US" altLang="zh-CN" sz="1400"/>
              <a:t>NullCustomer </a:t>
            </a:r>
            <a:r>
              <a:rPr lang="zh-CN" altLang="en-US" sz="1400"/>
              <a:t>修改为 </a:t>
            </a:r>
            <a:r>
              <a:rPr lang="en-US" altLang="zh-CN" sz="1400"/>
              <a:t>RealCustomer</a:t>
            </a:r>
            <a:r>
              <a:rPr lang="zh-CN" altLang="en-US" sz="1400"/>
              <a:t>，业务逻辑继续玩下去</a:t>
            </a:r>
            <a:endParaRPr lang="zh-CN" altLang="en-US" sz="1400"/>
          </a:p>
          <a:p>
            <a:r>
              <a:rPr lang="zh-CN" altLang="en-US" sz="1400"/>
              <a:t>本游戏有试玩模式，不登录就是游客，也给一个临时的假的 </a:t>
            </a:r>
            <a:r>
              <a:rPr lang="en-US" altLang="zh-CN" sz="1400"/>
              <a:t>id</a:t>
            </a:r>
            <a:r>
              <a:rPr lang="zh-CN" altLang="en-US" sz="1400"/>
              <a:t>，游戏结束时再提醒要不要登录或者注册</a:t>
            </a:r>
            <a:endParaRPr lang="zh-CN" altLang="en-US" sz="1400"/>
          </a:p>
          <a:p>
            <a:r>
              <a:rPr lang="zh-CN" altLang="en-US" sz="1400"/>
              <a:t>通常 </a:t>
            </a:r>
            <a:r>
              <a:rPr lang="en-US" altLang="zh-CN" sz="1400"/>
              <a:t>UI </a:t>
            </a:r>
            <a:r>
              <a:rPr lang="zh-CN" altLang="en-US" sz="1400"/>
              <a:t>系统中，增加子节点有两种方式：</a:t>
            </a:r>
            <a:endParaRPr lang="zh-CN" altLang="en-US" sz="1400"/>
          </a:p>
          <a:p>
            <a:pPr lvl="1"/>
            <a:r>
              <a:rPr lang="en-US" altLang="zh-CN" sz="1400"/>
              <a:t>a.add(b,c);scene.add(a)</a:t>
            </a:r>
            <a:endParaRPr lang="en-US" altLang="zh-CN" sz="1400"/>
          </a:p>
          <a:p>
            <a:pPr lvl="1"/>
            <a:r>
              <a:rPr lang="en-US" altLang="zh-CN" sz="1400"/>
              <a:t>scene.add(a);a.add(b,c)</a:t>
            </a:r>
            <a:endParaRPr lang="en-US" altLang="zh-CN" sz="1400"/>
          </a:p>
          <a:p>
            <a:pPr lvl="1"/>
            <a:r>
              <a:rPr lang="zh-CN" altLang="en-US" sz="1400"/>
              <a:t>第一种情况下，</a:t>
            </a:r>
            <a:r>
              <a:rPr lang="en-US" altLang="zh-CN" sz="1400"/>
              <a:t>a</a:t>
            </a:r>
            <a:r>
              <a:rPr lang="zh-CN" altLang="en-US" sz="1400"/>
              <a:t>还不在舞台中，就增补</a:t>
            </a:r>
            <a:r>
              <a:rPr lang="en-US" altLang="zh-CN" sz="1400"/>
              <a:t>bc</a:t>
            </a:r>
            <a:r>
              <a:rPr lang="zh-CN" altLang="en-US" sz="1400"/>
              <a:t>，渲染布局等工作都不好进行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3395" y="2296160"/>
            <a:ext cx="5634990" cy="3039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策略模式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context </a:t>
            </a:r>
            <a:r>
              <a:rPr lang="zh-CN" altLang="en-US"/>
              <a:t>持有 </a:t>
            </a:r>
            <a:r>
              <a:rPr lang="en-US" altLang="zh-CN"/>
              <a:t>strategy</a:t>
            </a:r>
            <a:endParaRPr lang="en-US" altLang="zh-CN"/>
          </a:p>
          <a:p>
            <a:r>
              <a:rPr lang="zh-CN" altLang="en-US"/>
              <a:t>给不同的 </a:t>
            </a:r>
            <a:r>
              <a:rPr lang="en-US" altLang="zh-CN"/>
              <a:t>strategy</a:t>
            </a:r>
            <a:r>
              <a:rPr lang="zh-CN" altLang="en-US"/>
              <a:t>，进行 </a:t>
            </a:r>
            <a:r>
              <a:rPr lang="en-US" altLang="zh-CN"/>
              <a:t>executeStrategy </a:t>
            </a:r>
            <a:r>
              <a:rPr lang="zh-CN" altLang="en-US"/>
              <a:t>时做的事情就不一样了</a:t>
            </a:r>
            <a:endParaRPr lang="zh-CN" altLang="en-US"/>
          </a:p>
          <a:p>
            <a:r>
              <a:rPr lang="zh-CN" altLang="en-US"/>
              <a:t>跟命令模式差不多，命令模式一次性可以执行多个命令（串行模式），而策略模式一次只可能有一个策略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6265" y="2259330"/>
            <a:ext cx="5429885" cy="3112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模板模式（填表模式）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1400"/>
              <a:t>game </a:t>
            </a:r>
            <a:r>
              <a:rPr lang="zh-CN" altLang="en-US" sz="1400"/>
              <a:t>的 </a:t>
            </a:r>
            <a:r>
              <a:rPr lang="en-US" altLang="zh-CN" sz="1400"/>
              <a:t>play </a:t>
            </a:r>
            <a:r>
              <a:rPr lang="zh-CN" altLang="en-US" sz="1400"/>
              <a:t>方法：</a:t>
            </a:r>
            <a:endParaRPr lang="zh-CN" altLang="en-US" sz="1400"/>
          </a:p>
          <a:p>
            <a:pPr lvl="1"/>
            <a:r>
              <a:rPr lang="en-US" altLang="zh-CN" sz="1400"/>
              <a:t>play(){</a:t>
            </a:r>
            <a:endParaRPr lang="en-US" altLang="zh-CN" sz="1400"/>
          </a:p>
          <a:p>
            <a:pPr lvl="2"/>
            <a:r>
              <a:rPr lang="zh-CN" altLang="en-US" sz="1400"/>
              <a:t>initialize();</a:t>
            </a:r>
            <a:endParaRPr lang="zh-CN" altLang="en-US" sz="1400"/>
          </a:p>
          <a:p>
            <a:pPr lvl="2"/>
            <a:r>
              <a:rPr lang="zh-CN" altLang="en-US" sz="1400"/>
              <a:t>startPlay();</a:t>
            </a:r>
            <a:endParaRPr lang="zh-CN" altLang="en-US" sz="1400"/>
          </a:p>
          <a:p>
            <a:pPr lvl="2"/>
            <a:r>
              <a:rPr lang="zh-CN" altLang="en-US" sz="1400"/>
              <a:t>endPlay();</a:t>
            </a:r>
            <a:endParaRPr lang="zh-CN" altLang="en-US" sz="1400"/>
          </a:p>
          <a:p>
            <a:pPr lvl="1"/>
            <a:r>
              <a:rPr lang="en-US" altLang="zh-CN" sz="1400"/>
              <a:t>}</a:t>
            </a:r>
            <a:endParaRPr lang="en-US" altLang="zh-CN" sz="1400"/>
          </a:p>
          <a:p>
            <a:pPr lvl="0"/>
            <a:r>
              <a:rPr lang="zh-CN" altLang="en-US" sz="1400"/>
              <a:t>跟外观模式很像，但没有独立一个管家出来，而是由父类做好流程，子类就只重写上面三个方法即可</a:t>
            </a:r>
            <a:endParaRPr lang="zh-CN" altLang="en-US" sz="1400"/>
          </a:p>
          <a:p>
            <a:pPr lvl="0"/>
            <a:r>
              <a:rPr lang="zh-CN" altLang="en-US" sz="1400"/>
              <a:t>在本游戏中，我方飞机和敌方飞机很多行为的流程都是一样的，故在父类 </a:t>
            </a:r>
            <a:r>
              <a:rPr lang="en-US" altLang="zh-CN" sz="1400"/>
              <a:t>GameObject </a:t>
            </a:r>
            <a:r>
              <a:rPr lang="zh-CN" altLang="en-US" sz="1400"/>
              <a:t>已经做好了这个流程，我方和敌方飞机只重写对应方法即可</a:t>
            </a:r>
            <a:endParaRPr lang="zh-CN" altLang="en-US" sz="1400"/>
          </a:p>
          <a:p>
            <a:pPr lvl="0"/>
            <a:r>
              <a:rPr lang="zh-CN" altLang="en-US" sz="1400"/>
              <a:t>就像我们填表一样，表格中要填的东西都已经约束好了，我们按照顺序填内容就好了</a:t>
            </a:r>
            <a:endParaRPr lang="zh-CN" altLang="en-US" sz="1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3395" y="1943735"/>
            <a:ext cx="5635625" cy="3743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访问者模式（来访者模式）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accept </a:t>
            </a:r>
            <a:r>
              <a:rPr lang="zh-CN" altLang="en-US"/>
              <a:t>方法的参数就是 </a:t>
            </a:r>
            <a:r>
              <a:rPr lang="en-US" altLang="zh-CN"/>
              <a:t>visitor</a:t>
            </a:r>
            <a:endParaRPr lang="en-US" altLang="zh-CN"/>
          </a:p>
          <a:p>
            <a:r>
              <a:rPr lang="zh-CN" altLang="en-US"/>
              <a:t>比如 </a:t>
            </a:r>
            <a:r>
              <a:rPr lang="en-US" altLang="zh-CN"/>
              <a:t>Mouse </a:t>
            </a:r>
            <a:r>
              <a:rPr lang="zh-CN" altLang="en-US"/>
              <a:t>的 </a:t>
            </a:r>
            <a:r>
              <a:rPr lang="en-US" altLang="zh-CN"/>
              <a:t>accept </a:t>
            </a:r>
            <a:r>
              <a:rPr lang="zh-CN" altLang="en-US"/>
              <a:t>方法，就是将鼠标给访问者用：</a:t>
            </a:r>
            <a:endParaRPr lang="zh-CN" altLang="en-US"/>
          </a:p>
          <a:p>
            <a:pPr lvl="1"/>
            <a:r>
              <a:rPr lang="en-US" altLang="zh-CN"/>
              <a:t>public void accept(ComputerPartVisitor computerPartVisitor) {</a:t>
            </a:r>
            <a:endParaRPr lang="en-US" altLang="zh-CN"/>
          </a:p>
          <a:p>
            <a:pPr lvl="2"/>
            <a:r>
              <a:rPr lang="en-US" altLang="zh-CN"/>
              <a:t>computerPartVisitor.visit(this);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zh-CN" altLang="en-US"/>
              <a:t>你来跟我聊天，我就一五一十、掏心掏肺的跟你聊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5165" y="1878965"/>
            <a:ext cx="5252085" cy="387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787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595"/>
                <a:gridCol w="76155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创建型模式</a:t>
                      </a:r>
                      <a:endParaRPr lang="zh-CN" alt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/>
                        <a:t>这些设计模式提供了一种在创建对象的同时隐藏创建逻辑的方式，而不是使用新的运算符直接实例化对象。这使得程序在判断针对某个给定实例需要创建哪些对象时更加灵活。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工厂模式（Factory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抽象工厂模式（Abstract Factory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单例模式（Singleton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建造者模式（Builder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原型模式（Prototype Pattern）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结构型模式</a:t>
                      </a:r>
                      <a:endParaRPr lang="zh-CN" altLang="en-US"/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zh-CN" altLang="en-US" sz="1400"/>
                        <a:t>这些设计模式关注类和对象的组合。继承的概念被用来组合接口和定义组合对象获得新功能的方式。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适配器模式（Adapter Pattern）、桥接模式（Bridge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过滤器模式（Filter、Criteria Pattern）、组合模式（Composite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装饰器模式（Decorator Pattern）、外观模式（Facade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享元模式（Flyweight Pattern）、代理模式（Proxy Pattern）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行为型模式</a:t>
                      </a:r>
                      <a:endParaRPr lang="zh-CN" altLang="en-US"/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zh-CN" altLang="en-US" sz="1400"/>
                        <a:t>这些设计模式特别关注对象之间的通信。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责任链模式（Chain of Responsibility Pattern）、命令模式（Command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解释器模式（Interpreter Pattern）、迭代器模式（Iterator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中介者模式（Mediator Pattern）、备忘录模式（Memento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观察者模式（Observer Pattern）、状态模式（State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空对象模式（Null Object Pattern）、策略模式（Strategy Pattern）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模板模式（Template Pattern）、访问者模式（Visitor Pattern）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</a:t>
            </a:r>
            <a:r>
              <a:rPr lang="en-US" altLang="zh-CN"/>
              <a:t>1 - </a:t>
            </a:r>
            <a:r>
              <a:t>链式模式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以链式的方式写代码会比较舒服，如：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new textinput().val('hello').width(100).height(30).over('border','1px solid red').focus()</a:t>
            </a:r>
            <a:endParaRPr lang="en-US" altLang="zh-CN"/>
          </a:p>
          <a:p>
            <a:pPr lvl="1"/>
            <a:r>
              <a:rPr>
                <a:sym typeface="+mn-ea"/>
              </a:rPr>
              <a:t>一次性就可以设置所有属性和调用对应方法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jquery </a:t>
            </a:r>
            <a:r>
              <a:rPr>
                <a:sym typeface="+mn-ea"/>
              </a:rPr>
              <a:t>就采用了链式模式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$('#btn1').val('click').css('color','red').click(function(){...})</a:t>
            </a:r>
            <a:endParaRPr lang="en-US" altLang="zh-CN"/>
          </a:p>
          <a:p>
            <a:r>
              <a:rPr lang="zh-CN" altLang="en-US"/>
              <a:t>核心做法就是在每个函数最后一句：</a:t>
            </a:r>
            <a:r>
              <a:rPr lang="en-US" altLang="zh-CN"/>
              <a:t>return this;</a:t>
            </a:r>
            <a:endParaRPr lang="en-US" altLang="zh-CN"/>
          </a:p>
          <a:p>
            <a:r>
              <a:t>本游戏中的 </a:t>
            </a:r>
            <a:r>
              <a:rPr lang="en-US" altLang="zh-CN"/>
              <a:t>2D </a:t>
            </a:r>
            <a:r>
              <a:rPr lang="en-US" altLang="zh-CN"/>
              <a:t>UI </a:t>
            </a:r>
            <a:r>
              <a:t>框架就是采用这个模式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~ over ~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抽象的核心要义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在</a:t>
            </a:r>
            <a:r>
              <a:rPr sz="1400"/>
              <a:t> </a:t>
            </a:r>
            <a:r>
              <a:rPr lang="en-US" altLang="zh-CN" sz="1400"/>
              <a:t>23 </a:t>
            </a:r>
            <a:r>
              <a:rPr sz="1400"/>
              <a:t>个模式中，</a:t>
            </a:r>
            <a:r>
              <a:rPr lang="en-US" altLang="zh-CN" sz="1400"/>
              <a:t>90% </a:t>
            </a:r>
            <a:r>
              <a:rPr sz="1400"/>
              <a:t>以上的模式都采用了最顶级的抽象：接口</a:t>
            </a:r>
            <a:endParaRPr sz="1400"/>
          </a:p>
          <a:p>
            <a:pPr lvl="1"/>
            <a:r>
              <a:rPr sz="1400"/>
              <a:t>这是面向对象编程几大原则之一：依赖倒置</a:t>
            </a:r>
            <a:endParaRPr sz="1400"/>
          </a:p>
          <a:p>
            <a:pPr lvl="0"/>
            <a:r>
              <a:rPr sz="1400"/>
              <a:t>通过下面的例子，可以看到接口是多么重要</a:t>
            </a:r>
            <a:endParaRPr sz="1400"/>
          </a:p>
          <a:p>
            <a:pPr lvl="1"/>
            <a:r>
              <a:rPr lang="en-US" altLang="zh-CN" sz="1400"/>
              <a:t>interface ISay{ void hi(name);}</a:t>
            </a:r>
            <a:endParaRPr lang="en-US" altLang="zh-CN" sz="1400"/>
          </a:p>
          <a:p>
            <a:pPr lvl="1"/>
            <a:r>
              <a:rPr lang="en-US" altLang="zh-CN" sz="1400"/>
              <a:t>var fun1=function(isay){ isay.hi(); }</a:t>
            </a:r>
            <a:endParaRPr lang="en-US" altLang="zh-CN" sz="1400"/>
          </a:p>
          <a:p>
            <a:pPr lvl="1"/>
            <a:r>
              <a:rPr lang="en-US" altLang="zh-CN" sz="1400"/>
              <a:t>class MySay implements ISay{ void hi(name){...};}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class YourSay implements ISay{ void hi(name){...};}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/>
              <a:t>fun1(new MySay())</a:t>
            </a:r>
            <a:endParaRPr lang="en-US" altLang="zh-CN" sz="1400"/>
          </a:p>
          <a:p>
            <a:pPr lvl="1"/>
            <a:r>
              <a:rPr lang="en-US" altLang="zh-CN" sz="1400"/>
              <a:t>fun1(new YourSay())</a:t>
            </a:r>
            <a:endParaRPr lang="en-US" altLang="zh-CN" sz="1400"/>
          </a:p>
          <a:p>
            <a:pPr lvl="0"/>
            <a:r>
              <a:rPr sz="1400"/>
              <a:t>因 </a:t>
            </a:r>
            <a:r>
              <a:rPr lang="en-US" altLang="zh-CN" sz="1400"/>
              <a:t>fun1 </a:t>
            </a:r>
            <a:r>
              <a:rPr sz="1400"/>
              <a:t>的参数是 </a:t>
            </a:r>
            <a:r>
              <a:rPr lang="en-US" altLang="zh-CN" sz="1400"/>
              <a:t>ISay </a:t>
            </a:r>
            <a:r>
              <a:rPr sz="1400"/>
              <a:t>接口，所以日后逻辑如若有变化，你可以增补类（如 </a:t>
            </a:r>
            <a:r>
              <a:rPr lang="en-US" altLang="zh-CN" sz="1400"/>
              <a:t>HisSay</a:t>
            </a:r>
            <a:r>
              <a:rPr sz="1400"/>
              <a:t>）而不用修改主类代码，这也是面向对象编程几大原则之一：开闭原则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class HisSay implements ISay{ void hi(name){...};}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/>
              <a:t>fun1(new HisSay())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238875" y="2895600"/>
            <a:ext cx="5283200" cy="344043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public class ShapeFactory {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public Shape getShape(String shapeType){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   if(shapeType == null){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      return null;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   }       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if(shapeType.equalsIgnoreCase("CIRCLE")){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return new Circle();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} else if(shapeType.equalsIgnoreCase("RECTANGLE")){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return new Rectangle();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} else if(shapeType.equalsIgnoreCase("SQUARE")){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return new Square();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}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   return null;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   }</a:t>
            </a:r>
            <a:endParaRPr lang="zh-CN" alt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9" name="内容占位符 8"/>
          <p:cNvSpPr/>
          <p:nvPr>
            <p:ph sz="half" idx="2"/>
          </p:nvPr>
        </p:nvSpPr>
        <p:spPr>
          <a:xfrm>
            <a:off x="6238875" y="1296035"/>
            <a:ext cx="5283200" cy="1170305"/>
          </a:xfrm>
        </p:spPr>
        <p:txBody>
          <a:bodyPr/>
          <a:p>
            <a:r>
              <a:rPr lang="zh-CN" altLang="en-US">
                <a:sym typeface="+mn-ea"/>
              </a:rPr>
              <a:t>由 </a:t>
            </a:r>
            <a:r>
              <a:rPr lang="en-US" altLang="zh-CN">
                <a:sym typeface="+mn-ea"/>
              </a:rPr>
              <a:t>ShapeFactory </a:t>
            </a:r>
            <a:r>
              <a:rPr lang="zh-CN" altLang="en-US">
                <a:sym typeface="+mn-ea"/>
              </a:rPr>
              <a:t>来创建对象，而不是直接 </a:t>
            </a:r>
            <a:r>
              <a:rPr lang="en-US" altLang="zh-CN">
                <a:sym typeface="+mn-ea"/>
              </a:rPr>
              <a:t>new</a:t>
            </a:r>
            <a:endParaRPr lang="en-US" altLang="zh-CN"/>
          </a:p>
          <a:p>
            <a:r>
              <a:rPr lang="zh-CN" altLang="en-US">
                <a:sym typeface="+mn-ea"/>
              </a:rPr>
              <a:t>创建对象统一交给工厂来做，其他模块调用起来方便多了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敌机有很多种，采用敌机工厂来新建敌机</a:t>
            </a:r>
            <a:endParaRPr lang="zh-CN" altLang="en-US"/>
          </a:p>
        </p:txBody>
      </p:sp>
      <p:pic>
        <p:nvPicPr>
          <p:cNvPr id="10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5780" y="2199005"/>
            <a:ext cx="5570855" cy="323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238875" y="3368040"/>
            <a:ext cx="5283200" cy="2967990"/>
          </a:xfrm>
        </p:spPr>
        <p:txBody>
          <a:bodyPr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/>
          </a:p>
        </p:txBody>
      </p:sp>
      <p:sp>
        <p:nvSpPr>
          <p:cNvPr id="9" name="内容占位符 8"/>
          <p:cNvSpPr/>
          <p:nvPr>
            <p:ph sz="half" idx="2"/>
          </p:nvPr>
        </p:nvSpPr>
        <p:spPr>
          <a:xfrm>
            <a:off x="6238875" y="1296035"/>
            <a:ext cx="5283200" cy="1850390"/>
          </a:xfrm>
        </p:spPr>
        <p:txBody>
          <a:bodyPr/>
          <a:p>
            <a:r>
              <a:rPr lang="zh-CN" altLang="en-US">
                <a:sym typeface="+mn-ea"/>
              </a:rPr>
              <a:t>与工厂模式相比，由 </a:t>
            </a:r>
            <a:r>
              <a:rPr lang="en-US" altLang="zh-CN">
                <a:sym typeface="+mn-ea"/>
              </a:rPr>
              <a:t>FactoryProducer </a:t>
            </a:r>
            <a:r>
              <a:rPr lang="zh-CN" altLang="en-US">
                <a:sym typeface="+mn-ea"/>
              </a:rPr>
              <a:t>创建不同的 </a:t>
            </a:r>
            <a:r>
              <a:rPr lang="en-US" altLang="zh-CN">
                <a:sym typeface="+mn-ea"/>
              </a:rPr>
              <a:t>Factory</a:t>
            </a:r>
            <a:r>
              <a:rPr lang="zh-CN" altLang="en-US">
                <a:sym typeface="+mn-ea"/>
              </a:rPr>
              <a:t>，再由它创建对象，可以理解为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工厂的工厂模式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不同的工厂生产的东西不同，有时候做的东西需要多个工厂来生产，此时就可以用这个模式了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7355" y="1565275"/>
            <a:ext cx="5767705" cy="4500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全局唯一实例对象</a:t>
            </a:r>
            <a:endParaRPr lang="zh-CN" altLang="en-US"/>
          </a:p>
          <a:p>
            <a:r>
              <a:rPr lang="zh-CN" altLang="en-US"/>
              <a:t>游戏中的击落积分等全局数据可以作为单例的属性，在任意模块均可以访问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11960" y="1818640"/>
            <a:ext cx="3197860" cy="3994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建造者模式（套餐模式）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每个菜都有自己的价格、打包方式</a:t>
            </a:r>
            <a:endParaRPr lang="zh-CN" altLang="en-US"/>
          </a:p>
          <a:p>
            <a:r>
              <a:rPr lang="zh-CN" altLang="en-US"/>
              <a:t>为了促销，将多个菜按市场需求组合为多种套餐，再定一个套餐价格</a:t>
            </a:r>
            <a:r>
              <a:rPr lang="zh-CN" altLang="en-US">
                <a:sym typeface="+mn-ea"/>
              </a:rPr>
              <a:t>、打包方式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日后有了新套餐也无需修改代码</a:t>
            </a:r>
            <a:endParaRPr lang="zh-CN" altLang="en-US">
              <a:sym typeface="+mn-ea"/>
            </a:endParaRPr>
          </a:p>
          <a:p>
            <a:r>
              <a:rPr lang="zh-CN" altLang="en-US"/>
              <a:t>套餐 </a:t>
            </a:r>
            <a:r>
              <a:rPr lang="en-US" altLang="zh-CN"/>
              <a:t>Meal </a:t>
            </a:r>
            <a:r>
              <a:rPr lang="zh-CN" altLang="en-US"/>
              <a:t>持有 </a:t>
            </a:r>
            <a:r>
              <a:rPr lang="en-US" altLang="zh-CN"/>
              <a:t>items 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0870" y="1848485"/>
            <a:ext cx="5400040" cy="3934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原型模式（克隆模式）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主要作用是</a:t>
            </a:r>
            <a:r>
              <a:rPr lang="en-US" altLang="zh-CN"/>
              <a:t>利用已有的一个原型对象，快速地生成和原型对象一样的</a:t>
            </a:r>
            <a:r>
              <a:rPr lang="zh-CN" altLang="en-US"/>
              <a:t>新</a:t>
            </a:r>
            <a:r>
              <a:rPr lang="en-US" altLang="zh-CN"/>
              <a:t>实例。</a:t>
            </a:r>
            <a:endParaRPr lang="en-US" altLang="zh-CN"/>
          </a:p>
          <a:p>
            <a:pPr lvl="1"/>
            <a:r>
              <a:rPr lang="zh-CN" altLang="en-US"/>
              <a:t>不然的话，</a:t>
            </a:r>
            <a:r>
              <a:rPr lang="en-US" altLang="zh-CN"/>
              <a:t>new </a:t>
            </a:r>
            <a:r>
              <a:rPr lang="zh-CN" altLang="en-US"/>
              <a:t>一个对象，还得一一给成员属性赋值，麻烦</a:t>
            </a:r>
            <a:endParaRPr lang="en-US" altLang="zh-CN"/>
          </a:p>
          <a:p>
            <a:r>
              <a:rPr lang="en-US" altLang="zh-CN"/>
              <a:t>ShapeCache </a:t>
            </a:r>
            <a:r>
              <a:rPr lang="zh-CN" altLang="en-US"/>
              <a:t>持有 </a:t>
            </a:r>
            <a:r>
              <a:rPr lang="en-US" altLang="zh-CN"/>
              <a:t>shapeMap</a:t>
            </a:r>
            <a:r>
              <a:rPr lang="zh-CN" altLang="en-US"/>
              <a:t>（哈希表）</a:t>
            </a:r>
            <a:endParaRPr lang="zh-CN" altLang="en-US"/>
          </a:p>
          <a:p>
            <a:r>
              <a:rPr lang="zh-CN" altLang="en-US"/>
              <a:t>在新建 </a:t>
            </a:r>
            <a:r>
              <a:rPr lang="en-US" altLang="zh-CN"/>
              <a:t>Shape </a:t>
            </a:r>
            <a:r>
              <a:rPr lang="zh-CN" altLang="en-US"/>
              <a:t>时，如果哈希表中有，就调用这个对象的 </a:t>
            </a:r>
            <a:r>
              <a:rPr lang="en-US" altLang="zh-CN"/>
              <a:t>Clone</a:t>
            </a:r>
            <a:r>
              <a:rPr lang="zh-CN" altLang="en-US"/>
              <a:t>，而不是 </a:t>
            </a:r>
            <a:r>
              <a:rPr lang="en-US" altLang="zh-CN"/>
              <a:t>new </a:t>
            </a:r>
            <a:r>
              <a:rPr lang="zh-CN" altLang="en-US"/>
              <a:t>一个 </a:t>
            </a:r>
            <a:r>
              <a:rPr lang="en-US" altLang="zh-CN"/>
              <a:t>Shape</a:t>
            </a:r>
            <a:endParaRPr lang="zh-CN" altLang="en-US"/>
          </a:p>
          <a:p>
            <a:r>
              <a:rPr lang="zh-CN" altLang="en-US"/>
              <a:t>浅度克隆就是</a:t>
            </a:r>
            <a:r>
              <a:rPr lang="zh-CN" altLang="en-US">
                <a:sym typeface="+mn-ea"/>
              </a:rPr>
              <a:t>克隆</a:t>
            </a:r>
            <a:r>
              <a:rPr lang="zh-CN" altLang="en-US"/>
              <a:t>了对象的简单数据类型的成员，而深度克隆不仅克隆简单成员，还将引用对象也进行克隆</a:t>
            </a:r>
            <a:endParaRPr lang="zh-CN" altLang="en-US"/>
          </a:p>
          <a:p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中有 Cloneable、Serializable 接口，可直接实现浅度和深度克隆</a:t>
            </a:r>
            <a:endParaRPr lang="zh-CN" altLang="en-US">
              <a:sym typeface="+mn-ea"/>
            </a:endParaRPr>
          </a:p>
          <a:p>
            <a:r>
              <a:rPr lang="zh-CN" altLang="en-US"/>
              <a:t>在游戏中发射的子弹可以采用克隆形式来得到一样属性的子弹，然后改变其位置即可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0865" y="2014855"/>
            <a:ext cx="5480685" cy="3601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7003</Words>
  <Application>WPS 演示</Application>
  <PresentationFormat>宽屏</PresentationFormat>
  <Paragraphs>306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Office 主题​​</vt:lpstr>
      <vt:lpstr>设计模式与游戏</vt:lpstr>
      <vt:lpstr>概念</vt:lpstr>
      <vt:lpstr>分类</vt:lpstr>
      <vt:lpstr>抽象的核心要义</vt:lpstr>
      <vt:lpstr>工厂模式</vt:lpstr>
      <vt:lpstr>抽象工厂模式</vt:lpstr>
      <vt:lpstr>单例模式</vt:lpstr>
      <vt:lpstr>建造者模式（套餐模式）</vt:lpstr>
      <vt:lpstr>原型模式（克隆模式）</vt:lpstr>
      <vt:lpstr>适配器模式</vt:lpstr>
      <vt:lpstr>桥接模式（经理模式）</vt:lpstr>
      <vt:lpstr>过滤器模式</vt:lpstr>
      <vt:lpstr>组合模式（树形模式）</vt:lpstr>
      <vt:lpstr>装饰器模式</vt:lpstr>
      <vt:lpstr>外观模式（管家模式）</vt:lpstr>
      <vt:lpstr>享元模式（共享组件/元件模式）</vt:lpstr>
      <vt:lpstr>代理模式（律师模式）</vt:lpstr>
      <vt:lpstr>责任链模式</vt:lpstr>
      <vt:lpstr>命令模式</vt:lpstr>
      <vt:lpstr>解释器模式（解析器模式）</vt:lpstr>
      <vt:lpstr>迭代器模式</vt:lpstr>
      <vt:lpstr>中介者模式</vt:lpstr>
      <vt:lpstr>备忘录模式</vt:lpstr>
      <vt:lpstr>观察者模式（订阅模式）</vt:lpstr>
      <vt:lpstr>状态模式</vt:lpstr>
      <vt:lpstr>空对象模式（占位模式）</vt:lpstr>
      <vt:lpstr>策略模式</vt:lpstr>
      <vt:lpstr>模板模式（填表模式）</vt:lpstr>
      <vt:lpstr>访问者模式（来访者模式）</vt:lpstr>
      <vt:lpstr>补充1 - 链式模式</vt:lpstr>
      <vt:lpstr>~ over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宋小波</cp:lastModifiedBy>
  <cp:revision>307</cp:revision>
  <dcterms:created xsi:type="dcterms:W3CDTF">2019-04-26T11:47:00Z</dcterms:created>
  <dcterms:modified xsi:type="dcterms:W3CDTF">2019-05-11T05:51:44Z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