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32" r:id="rId2"/>
    <p:sldId id="335" r:id="rId3"/>
    <p:sldId id="355" r:id="rId4"/>
    <p:sldId id="337" r:id="rId5"/>
    <p:sldId id="356" r:id="rId6"/>
    <p:sldId id="357" r:id="rId7"/>
    <p:sldId id="361" r:id="rId8"/>
    <p:sldId id="362" r:id="rId9"/>
    <p:sldId id="366" r:id="rId10"/>
    <p:sldId id="364" r:id="rId11"/>
    <p:sldId id="359" r:id="rId12"/>
    <p:sldId id="360" r:id="rId13"/>
    <p:sldId id="368" r:id="rId14"/>
    <p:sldId id="30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05703d7a8b6ad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7F"/>
    <a:srgbClr val="717375"/>
    <a:srgbClr val="D81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69926" autoAdjust="0"/>
  </p:normalViewPr>
  <p:slideViewPr>
    <p:cSldViewPr snapToGrid="0" snapToObjects="1">
      <p:cViewPr varScale="1">
        <p:scale>
          <a:sx n="47" d="100"/>
          <a:sy n="47" d="100"/>
        </p:scale>
        <p:origin x="1396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51035-DAE7-9448-BEBC-822DC0A95FCF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EB936-DD41-F341-9AD3-B36A5C9A66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50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524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数据驱动就是数据的改变从而驱动自动化测试的执行，最终引起测试结果的改变。说人话，其实就是参数化。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将测试用例的每个步骤单独封装成一个函数，以这个函数名或其别名作为关键字，将函数名及传参写入文件中，每个步骤映射一行文件。通过解析文件的每行内容，将内容经过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函数拼成一个函数调用，调用封装好的步骤函数，就可以一步步执行测试案例。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lain" startAt="3"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测试驱动开发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TDD,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也是一种设计方法论。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的原理是在开发功能代码之前，先编写单元测试用例代码，测试代码确定需要编写什么产品代码。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lain" startAt="3"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（行为驱动开发）中成熟的一个框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主要是从用户的需求出发，强调系统行为。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最初是由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 North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2003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年命名，它包括验收测试和客户测试驱动等的极限编程的实践，作为对测试驱动开发的回应。行为驱动开发是一种敏捷软件开发的技术，它鼓励软件项目中的开发者、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和非技术人员或商业参与者之间的协作。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33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已在公司任职，在外面以个人名义接单赚外快，可以帮忙实施及技术指导；我之前的一个同事，还有之前同事介绍的一个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testerHome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霍格沃兹测试学院，主要做测试培训的，也可以实施自动化测试项目；网名 思寒 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testerhome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社区管理员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比如云测，博为峰，聆播科技，泽众软件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等，都有自己自动化测试成熟的框架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354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UI-WEB</a:t>
            </a:r>
            <a:r>
              <a:rPr lang="zh-CN" altLang="en-US" dirty="0"/>
              <a:t>自动化测试工具</a:t>
            </a:r>
            <a:r>
              <a:rPr lang="en-US" altLang="zh-CN" dirty="0"/>
              <a:t>selenium</a:t>
            </a:r>
            <a:r>
              <a:rPr lang="zh-CN" altLang="en-US" dirty="0"/>
              <a:t>，</a:t>
            </a:r>
            <a:r>
              <a:rPr lang="en-US" altLang="zh-CN" dirty="0"/>
              <a:t>splinter</a:t>
            </a:r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移动测试自动化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Appium,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uiautomator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商用工具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QTP,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AutoRunner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，博为峰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ITP(Integration Test Platform)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，聆播科技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CukeTest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cuke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474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比如报名的场次，新增场次，要等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个小时左右，才能用这个场次去报名。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自动化测试中上架商品后，再从表中删除，那么微信端可以看到这条数据，点击后就报错了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68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开发者工具是一套内置在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Chrome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开发和调试工具。使用开发者工具来重演，调试和剖析您的网站。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3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10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目前自动化测试最流行的语言有</a:t>
            </a:r>
            <a:r>
              <a:rPr lang="en-US" altLang="zh-CN" dirty="0" err="1"/>
              <a:t>java,python,node.js,ruby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2.Unittest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自带的单元测试框架，支持用例管理，执行，断言，测试报告等功能；主要缺点测试数据写在代码中，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3.Ymal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格式编写用例具有更高效率，可读性好，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通过测试报告中日志，可以清楚的知道测试中调用的接口，数据及失败返回码等信息，让整个测试过程更透明，对执行失败用例能快速的定位出原因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通过接口管理，可以清楚看到接口总数量，有用例覆盖的接口数量，无用例覆盖的是那些接口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通过页面操作生成对应接口的测试用例，测试数据，接口请求响应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507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目前对微信端接口用例全覆盖，对</a:t>
            </a:r>
            <a:r>
              <a:rPr lang="en-US" altLang="zh-CN" dirty="0"/>
              <a:t>CMS</a:t>
            </a:r>
            <a:r>
              <a:rPr lang="zh-CN" altLang="en-US" dirty="0"/>
              <a:t>后台管理覆盖大部分主要的接口用例；目前</a:t>
            </a:r>
            <a:r>
              <a:rPr lang="en-US" altLang="zh-CN" dirty="0"/>
              <a:t>steam</a:t>
            </a:r>
            <a:r>
              <a:rPr lang="zh-CN" altLang="en-US" dirty="0"/>
              <a:t>总共大概</a:t>
            </a:r>
            <a:r>
              <a:rPr lang="en-US" altLang="zh-CN" dirty="0"/>
              <a:t>108</a:t>
            </a:r>
            <a:r>
              <a:rPr lang="zh-CN" altLang="en-US" dirty="0"/>
              <a:t>个接口，有用例覆盖的</a:t>
            </a:r>
            <a:r>
              <a:rPr lang="en-US" altLang="zh-CN" dirty="0"/>
              <a:t>82</a:t>
            </a:r>
            <a:r>
              <a:rPr lang="zh-CN" altLang="en-US" dirty="0"/>
              <a:t>个接口，用例</a:t>
            </a:r>
            <a:r>
              <a:rPr lang="en-US" altLang="zh-CN" dirty="0"/>
              <a:t>126</a:t>
            </a:r>
            <a:r>
              <a:rPr lang="zh-CN" altLang="en-US" dirty="0"/>
              <a:t>个，未覆盖用例的有</a:t>
            </a:r>
            <a:r>
              <a:rPr lang="en-US" altLang="zh-CN" dirty="0"/>
              <a:t>26</a:t>
            </a:r>
            <a:r>
              <a:rPr lang="zh-CN" altLang="en-US" dirty="0"/>
              <a:t>个接口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初步完成对测试数据的管理，定时对测试数据进行检查，对测试数据进行重建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接口用例覆盖所有定义返回码，同时结合需求进行用例设计；如新增课程接口，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000000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，成功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000998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，参数异常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000999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，系统异常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000402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，课程标题不能为空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000403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，课程标题已存在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000404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，商家非法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000405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，机构非法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是否支持试学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294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网易   有</a:t>
            </a:r>
            <a:r>
              <a:rPr lang="en-US" altLang="zh-CN" dirty="0"/>
              <a:t>10</a:t>
            </a:r>
            <a:r>
              <a:rPr lang="zh-CN" altLang="en-US" dirty="0"/>
              <a:t>多人专职的自动化测试团队，负责自动化平台及测试工具的研发，但并未公司推广；各个业务团队自行选择自动化框架技术及语言，一般是</a:t>
            </a:r>
            <a:r>
              <a:rPr lang="en-US" altLang="zh-CN" dirty="0" err="1"/>
              <a:t>java,python</a:t>
            </a:r>
            <a:r>
              <a:rPr lang="en-US" altLang="zh-CN" dirty="0"/>
              <a:t>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苏宁   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多人专职的自动化测试团队，负责自动化平台及测试工具的研发，测试框架基于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扩展，性能测试基于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jmeter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扩展，全公司推广使用，业务团队必须使用，每周都会考核自动化用例数量，效果不是很好；业务团队也有大部分自己选择自动化框架及语言的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大疆的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httprunner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专职的测试开发团队，负责开发自动化测试平台，测试工具，配合业务团队使用测试工具，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有赞的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dirty="0"/>
              <a:t>selenium</a:t>
            </a:r>
            <a:r>
              <a:rPr lang="zh-CN" altLang="en-US" dirty="0"/>
              <a:t>扩展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97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43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kjuːkʌmbə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(r) </a:t>
            </a:r>
            <a:r>
              <a:rPr lang="en-US" altLang="zh-CN" b="0" dirty="0"/>
              <a:t>cucumber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测试框架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pyresttest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接口测试框架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HttpRunner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接口测试框架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augmented-traffic-control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开发的最强悍弱网网络模拟工具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强烈推荐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Hypothesis 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高级单元测试测试框架，支持行为驱动，基于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链接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(Python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标准库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单元测试框架 链接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mamba 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行为驱动测试框架。 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nose-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更好的单元测试框架。 链接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nose2- nose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unittest2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的版本。 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pytest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很好的强大的单元测试框架，实际上广泛使用在自动化单元、接口、功能等测试。 链接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强烈推荐 参考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testify 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单元测试框架，提供增强的测试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fixture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设置，将测试套件拆分成易于并行化的存储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PEP8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命名约定，带有大量日志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报告选项及颜色测试运行器。链接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trial - Twisted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的单元测试框架，基于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 Framework-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通用的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测试框架，易于上手，生成的报告比较好看，适合小型公司使用，支持关键字和数据等驱动，系业界内很出名的框架。不过因为写用例不能很灵活的应用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，需要大量的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封装，大公司通常使用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pytest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之类的库自行开发。 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彩色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命令行能显示多种颜色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的单元测试框架。 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tox-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virtualenv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的测试框架，主要用于解决多版本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问题。 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sixpack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A/B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测试框架。链接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lettuce-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行为驱动 测试框架。链接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pyccuracy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行为驱动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验收测试框架。链接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pytest-bdd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pytest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的行为驱动 测试框架。链接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ddt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数据驱动测试。 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behave-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行为驱动测试。 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lettuce-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行为驱动测试。 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mamba - Python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的测试定义工具，基于行为驱动。链接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pyvows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Python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的异步行为驱动开发，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Vows.js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移植。链接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pyhamcrest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Python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Hamcrest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匹配器。 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 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强大而灵活的断言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测试库。链接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factory_boy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thinkbot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factory_girl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fixture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替代。链接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4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自动化测试工具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splinter - web UI</a:t>
            </a:r>
            <a:r>
              <a:rPr lang="zh-CN" altLang="en-US" dirty="0"/>
              <a:t>测试工具，基于</a:t>
            </a:r>
            <a:r>
              <a:rPr lang="en-US" altLang="zh-CN" dirty="0" err="1"/>
              <a:t>selnium</a:t>
            </a:r>
            <a:r>
              <a:rPr lang="zh-CN" altLang="en-US" dirty="0"/>
              <a:t>封装。 链接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selenium - web UI</a:t>
            </a:r>
            <a:r>
              <a:rPr lang="zh-CN" altLang="en-US" dirty="0"/>
              <a:t>自动化测试。 链接 </a:t>
            </a:r>
            <a:r>
              <a:rPr lang="en-US" altLang="zh-CN" dirty="0"/>
              <a:t>--</a:t>
            </a:r>
            <a:r>
              <a:rPr lang="zh-CN" altLang="en-US" dirty="0"/>
              <a:t>推荐 文档参考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mechanize- Python</a:t>
            </a:r>
            <a:r>
              <a:rPr lang="zh-CN" altLang="en-US" dirty="0"/>
              <a:t>中有状态的程序化</a:t>
            </a:r>
            <a:r>
              <a:rPr lang="en-US" altLang="zh-CN" dirty="0"/>
              <a:t>Web</a:t>
            </a:r>
            <a:r>
              <a:rPr lang="zh-CN" altLang="en-US" dirty="0"/>
              <a:t>浏览。链接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pyppeteer</a:t>
            </a:r>
            <a:r>
              <a:rPr lang="en-US" altLang="zh-CN" dirty="0"/>
              <a:t>- chrome/chromium</a:t>
            </a:r>
            <a:r>
              <a:rPr lang="zh-CN" altLang="en-US" dirty="0"/>
              <a:t>自动化。链接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selene</a:t>
            </a:r>
            <a:r>
              <a:rPr lang="en-US" altLang="zh-CN" dirty="0"/>
              <a:t> - </a:t>
            </a:r>
            <a:r>
              <a:rPr lang="zh-CN" altLang="en-US" dirty="0"/>
              <a:t>使用</a:t>
            </a:r>
            <a:r>
              <a:rPr lang="en-US" altLang="zh-CN" dirty="0"/>
              <a:t>Python + Ajax</a:t>
            </a:r>
            <a:r>
              <a:rPr lang="zh-CN" altLang="en-US" dirty="0"/>
              <a:t>支持</a:t>
            </a:r>
            <a:r>
              <a:rPr lang="en-US" altLang="zh-CN" dirty="0"/>
              <a:t>+ </a:t>
            </a:r>
            <a:r>
              <a:rPr lang="en-US" altLang="zh-CN" dirty="0" err="1"/>
              <a:t>PageObjects</a:t>
            </a:r>
            <a:r>
              <a:rPr lang="en-US" altLang="zh-CN" dirty="0"/>
              <a:t> + Widgets</a:t>
            </a:r>
            <a:r>
              <a:rPr lang="zh-CN" altLang="en-US" dirty="0"/>
              <a:t>进行简明</a:t>
            </a:r>
            <a:r>
              <a:rPr lang="en-US" altLang="zh-CN" dirty="0"/>
              <a:t>UI</a:t>
            </a:r>
            <a:r>
              <a:rPr lang="zh-CN" altLang="en-US" dirty="0"/>
              <a:t>测试 链接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hitch - </a:t>
            </a:r>
            <a:r>
              <a:rPr lang="zh-CN" altLang="en-US" dirty="0"/>
              <a:t>基于服务的应用程序的高级集成测试框架。链接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Needle -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自动化测试框架。链接  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seleniumbase</a:t>
            </a:r>
            <a:r>
              <a:rPr lang="en-US" altLang="zh-CN" dirty="0"/>
              <a:t> - </a:t>
            </a:r>
            <a:r>
              <a:rPr lang="zh-CN" altLang="en-US" dirty="0"/>
              <a:t>端到端自动化测试框架。链接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pytest_splinter</a:t>
            </a:r>
            <a:r>
              <a:rPr lang="en-US" altLang="zh-CN" dirty="0"/>
              <a:t> - </a:t>
            </a:r>
            <a:r>
              <a:rPr lang="en-US" altLang="zh-CN" dirty="0" err="1"/>
              <a:t>pytest</a:t>
            </a:r>
            <a:r>
              <a:rPr lang="en-US" altLang="zh-CN" dirty="0"/>
              <a:t> </a:t>
            </a:r>
            <a:r>
              <a:rPr lang="en-US" altLang="zh-CN" dirty="0" err="1"/>
              <a:t>spinter</a:t>
            </a:r>
            <a:r>
              <a:rPr lang="zh-CN" altLang="en-US" dirty="0"/>
              <a:t>和</a:t>
            </a:r>
            <a:r>
              <a:rPr lang="en-US" altLang="zh-CN" dirty="0"/>
              <a:t>selenium</a:t>
            </a:r>
            <a:r>
              <a:rPr lang="zh-CN" altLang="en-US" dirty="0"/>
              <a:t>集成。 链接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Browsermob</a:t>
            </a:r>
            <a:r>
              <a:rPr lang="en-US" altLang="zh-CN" dirty="0"/>
              <a:t> Proxy - </a:t>
            </a:r>
            <a:r>
              <a:rPr lang="en-US" altLang="zh-CN" dirty="0" err="1"/>
              <a:t>Browsermob</a:t>
            </a:r>
            <a:r>
              <a:rPr lang="en-US" altLang="zh-CN" dirty="0"/>
              <a:t> Proxy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包装器。 链接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Selenium-Requests - </a:t>
            </a:r>
            <a:r>
              <a:rPr lang="zh-CN" altLang="en-US" dirty="0"/>
              <a:t>扩展</a:t>
            </a:r>
            <a:r>
              <a:rPr lang="en-US" altLang="zh-CN" dirty="0"/>
              <a:t>Selenium WebDriver</a:t>
            </a:r>
            <a:r>
              <a:rPr lang="zh-CN" altLang="en-US" dirty="0"/>
              <a:t>类以包含请求库中的请求函数，同时完成所有需要的</a:t>
            </a:r>
            <a:r>
              <a:rPr lang="en-US" altLang="zh-CN" dirty="0"/>
              <a:t>cookie</a:t>
            </a:r>
            <a:r>
              <a:rPr lang="zh-CN" altLang="en-US" dirty="0"/>
              <a:t>和请求头处理。链接</a:t>
            </a:r>
            <a:endParaRPr lang="en-US" altLang="zh-CN" dirty="0"/>
          </a:p>
          <a:p>
            <a:r>
              <a:rPr lang="zh-CN" altLang="en-US" dirty="0"/>
              <a:t>移动测试自动化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appium</a:t>
            </a:r>
            <a:r>
              <a:rPr lang="en-US" altLang="zh-CN" dirty="0"/>
              <a:t> - </a:t>
            </a:r>
            <a:r>
              <a:rPr lang="zh-CN" altLang="en-US" dirty="0"/>
              <a:t>移动端</a:t>
            </a:r>
            <a:r>
              <a:rPr lang="en-US" altLang="zh-CN" dirty="0"/>
              <a:t>UI</a:t>
            </a:r>
            <a:r>
              <a:rPr lang="zh-CN" altLang="en-US" dirty="0"/>
              <a:t>自动化测试。 链接 </a:t>
            </a:r>
            <a:r>
              <a:rPr lang="en-US" altLang="zh-CN" dirty="0"/>
              <a:t>--</a:t>
            </a:r>
            <a:r>
              <a:rPr lang="zh-CN" altLang="en-US" dirty="0"/>
              <a:t>推荐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uiautomator</a:t>
            </a:r>
            <a:r>
              <a:rPr lang="en-US" altLang="zh-CN" dirty="0"/>
              <a:t>- </a:t>
            </a:r>
            <a:r>
              <a:rPr lang="zh-CN" altLang="en-US" dirty="0"/>
              <a:t>安卓</a:t>
            </a:r>
            <a:r>
              <a:rPr lang="en-US" altLang="zh-CN" dirty="0"/>
              <a:t>UI</a:t>
            </a:r>
            <a:r>
              <a:rPr lang="zh-CN" altLang="en-US" dirty="0"/>
              <a:t>自动化测试。 链接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ATX - </a:t>
            </a:r>
            <a:r>
              <a:rPr lang="zh-CN" altLang="en-US" dirty="0"/>
              <a:t>智能手机自动化工具。支持</a:t>
            </a:r>
            <a:r>
              <a:rPr lang="en-US" altLang="zh-CN" dirty="0"/>
              <a:t>iOS</a:t>
            </a:r>
            <a:r>
              <a:rPr lang="zh-CN" altLang="en-US" dirty="0"/>
              <a:t>，</a:t>
            </a:r>
            <a:r>
              <a:rPr lang="en-US" altLang="zh-CN" dirty="0"/>
              <a:t>Android</a:t>
            </a:r>
            <a:r>
              <a:rPr lang="zh-CN" altLang="en-US" dirty="0"/>
              <a:t>，</a:t>
            </a:r>
            <a:r>
              <a:rPr lang="en-US" altLang="zh-CN" dirty="0"/>
              <a:t>WebApp</a:t>
            </a:r>
            <a:r>
              <a:rPr lang="zh-CN" altLang="en-US" dirty="0"/>
              <a:t>和游戏。 网易出品 链接 </a:t>
            </a:r>
            <a:r>
              <a:rPr lang="en-US" altLang="zh-CN" dirty="0"/>
              <a:t>--</a:t>
            </a:r>
            <a:r>
              <a:rPr lang="zh-CN" altLang="en-US" dirty="0"/>
              <a:t>推荐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uiautomator2- Android Uiautomator2 Python Wrapper</a:t>
            </a:r>
            <a:r>
              <a:rPr lang="zh-CN" altLang="en-US" dirty="0"/>
              <a:t>。 链接 </a:t>
            </a:r>
            <a:r>
              <a:rPr lang="en-US" altLang="zh-CN" dirty="0"/>
              <a:t>--</a:t>
            </a:r>
            <a:r>
              <a:rPr lang="zh-CN" altLang="en-US" dirty="0"/>
              <a:t>推荐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facebook-wda</a:t>
            </a:r>
            <a:r>
              <a:rPr lang="en-US" altLang="zh-CN" dirty="0"/>
              <a:t> Facebook </a:t>
            </a:r>
            <a:r>
              <a:rPr lang="en-US" altLang="zh-CN" dirty="0" err="1"/>
              <a:t>WebDriverAgent</a:t>
            </a:r>
            <a:r>
              <a:rPr lang="en-US" altLang="zh-CN" dirty="0"/>
              <a:t> Python Client Library (not official) </a:t>
            </a:r>
            <a:r>
              <a:rPr lang="zh-CN" altLang="en-US" dirty="0"/>
              <a:t>可用于</a:t>
            </a:r>
            <a:r>
              <a:rPr lang="en-US" altLang="zh-CN" dirty="0"/>
              <a:t>IOS</a:t>
            </a:r>
            <a:r>
              <a:rPr lang="zh-CN" altLang="en-US" dirty="0"/>
              <a:t>应用测试。 链接 </a:t>
            </a:r>
            <a:r>
              <a:rPr lang="en-US" altLang="zh-CN" dirty="0"/>
              <a:t>--</a:t>
            </a:r>
            <a:r>
              <a:rPr lang="zh-CN" altLang="en-US" dirty="0"/>
              <a:t>推荐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Windows UI</a:t>
            </a:r>
            <a:r>
              <a:rPr lang="zh-CN" altLang="en-US" dirty="0"/>
              <a:t>测试自动化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Winium.Desktop</a:t>
            </a:r>
            <a:r>
              <a:rPr lang="en-US" altLang="zh-CN" dirty="0"/>
              <a:t> - </a:t>
            </a:r>
            <a:r>
              <a:rPr lang="zh-CN" altLang="en-US" dirty="0"/>
              <a:t>开源测试自动化工具，用于基于</a:t>
            </a:r>
            <a:r>
              <a:rPr lang="en-US" altLang="zh-CN" dirty="0"/>
              <a:t>WinForms</a:t>
            </a:r>
            <a:r>
              <a:rPr lang="zh-CN" altLang="en-US" dirty="0"/>
              <a:t>和</a:t>
            </a:r>
            <a:r>
              <a:rPr lang="en-US" altLang="zh-CN" dirty="0"/>
              <a:t>WPF</a:t>
            </a:r>
            <a:r>
              <a:rPr lang="zh-CN" altLang="en-US" dirty="0"/>
              <a:t>平台自动测试</a:t>
            </a:r>
            <a:r>
              <a:rPr lang="en-US" altLang="zh-CN" dirty="0"/>
              <a:t>Windows</a:t>
            </a:r>
            <a:r>
              <a:rPr lang="zh-CN" altLang="en-US" dirty="0"/>
              <a:t>应用程序，基于</a:t>
            </a:r>
            <a:r>
              <a:rPr lang="en-US" altLang="zh-CN" dirty="0"/>
              <a:t>Selenium</a:t>
            </a:r>
            <a:r>
              <a:rPr lang="zh-CN" altLang="en-US" dirty="0"/>
              <a:t>远程</a:t>
            </a:r>
            <a:r>
              <a:rPr lang="en-US" altLang="zh-CN" dirty="0"/>
              <a:t>WebDriver</a:t>
            </a:r>
            <a:r>
              <a:rPr lang="zh-CN" altLang="en-US" dirty="0"/>
              <a:t>实现。 链接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pyautogui</a:t>
            </a:r>
            <a:r>
              <a:rPr lang="en-US" altLang="zh-CN" dirty="0"/>
              <a:t>- </a:t>
            </a:r>
            <a:r>
              <a:rPr lang="zh-CN" altLang="en-US" dirty="0"/>
              <a:t>跨平台的</a:t>
            </a:r>
            <a:r>
              <a:rPr lang="en-US" altLang="zh-CN" dirty="0"/>
              <a:t>UI</a:t>
            </a:r>
            <a:r>
              <a:rPr lang="zh-CN" altLang="en-US" dirty="0"/>
              <a:t>自动化工具，控制鼠标和键盘。 链接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autopy</a:t>
            </a:r>
            <a:r>
              <a:rPr lang="en-US" altLang="zh-CN" dirty="0"/>
              <a:t> - </a:t>
            </a:r>
            <a:r>
              <a:rPr lang="zh-CN" altLang="en-US" dirty="0"/>
              <a:t>简单的跨平台</a:t>
            </a:r>
            <a:r>
              <a:rPr lang="en-US" altLang="zh-CN" dirty="0"/>
              <a:t>GUI</a:t>
            </a:r>
            <a:r>
              <a:rPr lang="zh-CN" altLang="en-US" dirty="0"/>
              <a:t>自动化工具包，适用于</a:t>
            </a:r>
            <a:r>
              <a:rPr lang="en-US" altLang="zh-CN" dirty="0"/>
              <a:t>Python</a:t>
            </a:r>
            <a:r>
              <a:rPr lang="zh-CN" altLang="en-US" dirty="0"/>
              <a:t>。 链接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pywinauto</a:t>
            </a:r>
            <a:r>
              <a:rPr lang="en-US" altLang="zh-CN" dirty="0"/>
              <a:t> - Windows UI</a:t>
            </a:r>
            <a:r>
              <a:rPr lang="zh-CN" altLang="en-US" dirty="0"/>
              <a:t>自动化。 链接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SikuliX</a:t>
            </a:r>
            <a:r>
              <a:rPr lang="en-US" altLang="zh-CN" dirty="0"/>
              <a:t> - </a:t>
            </a:r>
            <a:r>
              <a:rPr lang="zh-CN" altLang="en-US" dirty="0"/>
              <a:t>基于</a:t>
            </a:r>
            <a:r>
              <a:rPr lang="en-US" altLang="zh-CN" dirty="0"/>
              <a:t>OpenCV</a:t>
            </a:r>
            <a:r>
              <a:rPr lang="zh-CN" altLang="en-US" dirty="0"/>
              <a:t>的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pyautoit</a:t>
            </a:r>
            <a:r>
              <a:rPr lang="en-US" altLang="zh-CN" dirty="0"/>
              <a:t>- </a:t>
            </a:r>
            <a:r>
              <a:rPr lang="en-US" altLang="zh-CN" dirty="0" err="1"/>
              <a:t>autoit</a:t>
            </a:r>
            <a:r>
              <a:rPr lang="en-US" altLang="zh-CN" dirty="0"/>
              <a:t> python </a:t>
            </a:r>
            <a:r>
              <a:rPr lang="en-US" altLang="zh-CN" dirty="0" err="1"/>
              <a:t>api</a:t>
            </a:r>
            <a:r>
              <a:rPr lang="zh-CN" altLang="en-US" dirty="0"/>
              <a:t>。 链接</a:t>
            </a:r>
            <a:r>
              <a:rPr lang="en-US" altLang="zh-CN" dirty="0"/>
              <a:t>UI</a:t>
            </a:r>
            <a:r>
              <a:rPr lang="zh-CN" altLang="en-US" dirty="0"/>
              <a:t>测试框架，使用图像识别来定位与之间的项目，来自</a:t>
            </a:r>
            <a:r>
              <a:rPr lang="en-US" altLang="zh-CN" dirty="0"/>
              <a:t>python 2.7</a:t>
            </a:r>
            <a:r>
              <a:rPr lang="zh-CN" altLang="en-US" dirty="0"/>
              <a:t>的脚本，跨平台。链接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39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6" y="-1270"/>
            <a:ext cx="12195175" cy="68592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48882" y="2260179"/>
            <a:ext cx="6909792" cy="1470025"/>
          </a:xfrm>
        </p:spPr>
        <p:txBody>
          <a:bodyPr>
            <a:normAutofit/>
          </a:bodyPr>
          <a:lstStyle>
            <a:lvl1pPr algn="ctr">
              <a:defRPr sz="4267">
                <a:solidFill>
                  <a:srgbClr val="7A899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82146" y="4015953"/>
            <a:ext cx="4843264" cy="694928"/>
          </a:xfrm>
        </p:spPr>
        <p:txBody>
          <a:bodyPr/>
          <a:lstStyle>
            <a:lvl1pPr marL="0" indent="0" algn="ctr">
              <a:buNone/>
              <a:defRPr>
                <a:solidFill>
                  <a:srgbClr val="7A899A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313899" y="81887"/>
            <a:ext cx="3084394" cy="1419367"/>
          </a:xfrm>
          <a:custGeom>
            <a:avLst/>
            <a:gdLst>
              <a:gd name="connsiteX0" fmla="*/ 696036 w 3084394"/>
              <a:gd name="connsiteY0" fmla="*/ 0 h 1419367"/>
              <a:gd name="connsiteX1" fmla="*/ 327546 w 3084394"/>
              <a:gd name="connsiteY1" fmla="*/ 204716 h 1419367"/>
              <a:gd name="connsiteX2" fmla="*/ 313898 w 3084394"/>
              <a:gd name="connsiteY2" fmla="*/ 586853 h 1419367"/>
              <a:gd name="connsiteX3" fmla="*/ 0 w 3084394"/>
              <a:gd name="connsiteY3" fmla="*/ 764274 h 1419367"/>
              <a:gd name="connsiteX4" fmla="*/ 13648 w 3084394"/>
              <a:gd name="connsiteY4" fmla="*/ 1323832 h 1419367"/>
              <a:gd name="connsiteX5" fmla="*/ 204716 w 3084394"/>
              <a:gd name="connsiteY5" fmla="*/ 1419367 h 1419367"/>
              <a:gd name="connsiteX6" fmla="*/ 3070746 w 3084394"/>
              <a:gd name="connsiteY6" fmla="*/ 1214650 h 1419367"/>
              <a:gd name="connsiteX7" fmla="*/ 3084394 w 3084394"/>
              <a:gd name="connsiteY7" fmla="*/ 696035 h 1419367"/>
              <a:gd name="connsiteX8" fmla="*/ 1296537 w 3084394"/>
              <a:gd name="connsiteY8" fmla="*/ 696035 h 1419367"/>
              <a:gd name="connsiteX9" fmla="*/ 1009934 w 3084394"/>
              <a:gd name="connsiteY9" fmla="*/ 163773 h 1419367"/>
              <a:gd name="connsiteX10" fmla="*/ 696036 w 3084394"/>
              <a:gd name="connsiteY10" fmla="*/ 0 h 14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4394" h="1419367">
                <a:moveTo>
                  <a:pt x="696036" y="0"/>
                </a:moveTo>
                <a:lnTo>
                  <a:pt x="327546" y="204716"/>
                </a:lnTo>
                <a:lnTo>
                  <a:pt x="313898" y="586853"/>
                </a:lnTo>
                <a:lnTo>
                  <a:pt x="0" y="764274"/>
                </a:lnTo>
                <a:lnTo>
                  <a:pt x="13648" y="1323832"/>
                </a:lnTo>
                <a:lnTo>
                  <a:pt x="204716" y="1419367"/>
                </a:lnTo>
                <a:lnTo>
                  <a:pt x="3070746" y="1214650"/>
                </a:lnTo>
                <a:lnTo>
                  <a:pt x="3084394" y="696035"/>
                </a:lnTo>
                <a:lnTo>
                  <a:pt x="1296537" y="696035"/>
                </a:lnTo>
                <a:lnTo>
                  <a:pt x="1009934" y="163773"/>
                </a:lnTo>
                <a:lnTo>
                  <a:pt x="6960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109183"/>
            <a:ext cx="3223825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633707" y="6593800"/>
            <a:ext cx="924587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13118F90-EE1D-4B9E-BB55-2DAD2DD710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527380" y="1342246"/>
            <a:ext cx="11203065" cy="509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9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633707" y="6593800"/>
            <a:ext cx="924587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13118F90-EE1D-4B9E-BB55-2DAD2DD710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9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725989" y="4807132"/>
            <a:ext cx="3466011" cy="205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633707" y="6593800"/>
            <a:ext cx="924587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13118F90-EE1D-4B9E-BB55-2DAD2DD710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标题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4" y="3810"/>
            <a:ext cx="12190095" cy="6841990"/>
          </a:xfrm>
          <a:prstGeom prst="rect">
            <a:avLst/>
          </a:prstGeom>
        </p:spPr>
      </p:pic>
      <p:sp>
        <p:nvSpPr>
          <p:cNvPr id="5" name="任意多边形: 形状 4"/>
          <p:cNvSpPr/>
          <p:nvPr userDrawn="1"/>
        </p:nvSpPr>
        <p:spPr>
          <a:xfrm>
            <a:off x="190831" y="55659"/>
            <a:ext cx="2266122" cy="1081378"/>
          </a:xfrm>
          <a:custGeom>
            <a:avLst/>
            <a:gdLst>
              <a:gd name="connsiteX0" fmla="*/ 532738 w 2266122"/>
              <a:gd name="connsiteY0" fmla="*/ 0 h 1081378"/>
              <a:gd name="connsiteX1" fmla="*/ 230588 w 2266122"/>
              <a:gd name="connsiteY1" fmla="*/ 166978 h 1081378"/>
              <a:gd name="connsiteX2" fmla="*/ 238539 w 2266122"/>
              <a:gd name="connsiteY2" fmla="*/ 437322 h 1081378"/>
              <a:gd name="connsiteX3" fmla="*/ 0 w 2266122"/>
              <a:gd name="connsiteY3" fmla="*/ 572494 h 1081378"/>
              <a:gd name="connsiteX4" fmla="*/ 0 w 2266122"/>
              <a:gd name="connsiteY4" fmla="*/ 1001864 h 1081378"/>
              <a:gd name="connsiteX5" fmla="*/ 135172 w 2266122"/>
              <a:gd name="connsiteY5" fmla="*/ 1081378 h 1081378"/>
              <a:gd name="connsiteX6" fmla="*/ 2266122 w 2266122"/>
              <a:gd name="connsiteY6" fmla="*/ 906449 h 1081378"/>
              <a:gd name="connsiteX7" fmla="*/ 2234317 w 2266122"/>
              <a:gd name="connsiteY7" fmla="*/ 500932 h 1081378"/>
              <a:gd name="connsiteX8" fmla="*/ 930303 w 2266122"/>
              <a:gd name="connsiteY8" fmla="*/ 516835 h 1081378"/>
              <a:gd name="connsiteX9" fmla="*/ 763326 w 2266122"/>
              <a:gd name="connsiteY9" fmla="*/ 413468 h 1081378"/>
              <a:gd name="connsiteX10" fmla="*/ 739472 w 2266122"/>
              <a:gd name="connsiteY10" fmla="*/ 127221 h 1081378"/>
              <a:gd name="connsiteX11" fmla="*/ 532738 w 2266122"/>
              <a:gd name="connsiteY11" fmla="*/ 0 h 108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6122" h="1081378">
                <a:moveTo>
                  <a:pt x="532738" y="0"/>
                </a:moveTo>
                <a:lnTo>
                  <a:pt x="230588" y="166978"/>
                </a:lnTo>
                <a:lnTo>
                  <a:pt x="238539" y="437322"/>
                </a:lnTo>
                <a:lnTo>
                  <a:pt x="0" y="572494"/>
                </a:lnTo>
                <a:lnTo>
                  <a:pt x="0" y="1001864"/>
                </a:lnTo>
                <a:lnTo>
                  <a:pt x="135172" y="1081378"/>
                </a:lnTo>
                <a:lnTo>
                  <a:pt x="2266122" y="906449"/>
                </a:lnTo>
                <a:lnTo>
                  <a:pt x="2234317" y="500932"/>
                </a:lnTo>
                <a:lnTo>
                  <a:pt x="930303" y="516835"/>
                </a:lnTo>
                <a:lnTo>
                  <a:pt x="763326" y="413468"/>
                </a:lnTo>
                <a:lnTo>
                  <a:pt x="739472" y="127221"/>
                </a:lnTo>
                <a:lnTo>
                  <a:pt x="5327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" y="80622"/>
            <a:ext cx="2439652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hank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2540"/>
            <a:ext cx="12195810" cy="68596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313899" y="81887"/>
            <a:ext cx="3084394" cy="1419367"/>
          </a:xfrm>
          <a:custGeom>
            <a:avLst/>
            <a:gdLst>
              <a:gd name="connsiteX0" fmla="*/ 696036 w 3084394"/>
              <a:gd name="connsiteY0" fmla="*/ 0 h 1419367"/>
              <a:gd name="connsiteX1" fmla="*/ 327546 w 3084394"/>
              <a:gd name="connsiteY1" fmla="*/ 204716 h 1419367"/>
              <a:gd name="connsiteX2" fmla="*/ 313898 w 3084394"/>
              <a:gd name="connsiteY2" fmla="*/ 586853 h 1419367"/>
              <a:gd name="connsiteX3" fmla="*/ 0 w 3084394"/>
              <a:gd name="connsiteY3" fmla="*/ 764274 h 1419367"/>
              <a:gd name="connsiteX4" fmla="*/ 13648 w 3084394"/>
              <a:gd name="connsiteY4" fmla="*/ 1323832 h 1419367"/>
              <a:gd name="connsiteX5" fmla="*/ 204716 w 3084394"/>
              <a:gd name="connsiteY5" fmla="*/ 1419367 h 1419367"/>
              <a:gd name="connsiteX6" fmla="*/ 3070746 w 3084394"/>
              <a:gd name="connsiteY6" fmla="*/ 1214650 h 1419367"/>
              <a:gd name="connsiteX7" fmla="*/ 3084394 w 3084394"/>
              <a:gd name="connsiteY7" fmla="*/ 696035 h 1419367"/>
              <a:gd name="connsiteX8" fmla="*/ 1296537 w 3084394"/>
              <a:gd name="connsiteY8" fmla="*/ 696035 h 1419367"/>
              <a:gd name="connsiteX9" fmla="*/ 1009934 w 3084394"/>
              <a:gd name="connsiteY9" fmla="*/ 163773 h 1419367"/>
              <a:gd name="connsiteX10" fmla="*/ 696036 w 3084394"/>
              <a:gd name="connsiteY10" fmla="*/ 0 h 14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4394" h="1419367">
                <a:moveTo>
                  <a:pt x="696036" y="0"/>
                </a:moveTo>
                <a:lnTo>
                  <a:pt x="327546" y="204716"/>
                </a:lnTo>
                <a:lnTo>
                  <a:pt x="313898" y="586853"/>
                </a:lnTo>
                <a:lnTo>
                  <a:pt x="0" y="764274"/>
                </a:lnTo>
                <a:lnTo>
                  <a:pt x="13648" y="1323832"/>
                </a:lnTo>
                <a:lnTo>
                  <a:pt x="204716" y="1419367"/>
                </a:lnTo>
                <a:lnTo>
                  <a:pt x="3070746" y="1214650"/>
                </a:lnTo>
                <a:lnTo>
                  <a:pt x="3084394" y="696035"/>
                </a:lnTo>
                <a:lnTo>
                  <a:pt x="1296537" y="696035"/>
                </a:lnTo>
                <a:lnTo>
                  <a:pt x="1009934" y="163773"/>
                </a:lnTo>
                <a:lnTo>
                  <a:pt x="6960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109183"/>
            <a:ext cx="3223825" cy="1332000"/>
          </a:xfrm>
          <a:prstGeom prst="rect">
            <a:avLst/>
          </a:prstGeom>
        </p:spPr>
      </p:pic>
      <p:pic>
        <p:nvPicPr>
          <p:cNvPr id="6" name="图片 5" descr="H:\工作\东方明珠\VI手册最终\PPT\opg3-01.jpgopg3-0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2540" y="318"/>
            <a:ext cx="12188190" cy="685609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844415" y="2915920"/>
            <a:ext cx="2503805" cy="1101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DB1B2C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</a:p>
          <a:p>
            <a:pPr algn="ctr"/>
            <a:r>
              <a:rPr lang="en-US" altLang="zh-CN" sz="3200" dirty="0">
                <a:solidFill>
                  <a:srgbClr val="DB1B2C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r>
              <a:rPr lang="zh-CN" altLang="en-US" sz="3200" dirty="0">
                <a:solidFill>
                  <a:srgbClr val="DB1B2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15295" y="6021070"/>
            <a:ext cx="1177925" cy="4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9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内容页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4446" y="-1905"/>
            <a:ext cx="12196445" cy="685976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380" y="1342246"/>
            <a:ext cx="11203065" cy="509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633707" y="6593800"/>
            <a:ext cx="924587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13118F90-EE1D-4B9E-BB55-2DAD2DD710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90831" y="55659"/>
            <a:ext cx="2266122" cy="1081378"/>
          </a:xfrm>
          <a:custGeom>
            <a:avLst/>
            <a:gdLst>
              <a:gd name="connsiteX0" fmla="*/ 532738 w 2266122"/>
              <a:gd name="connsiteY0" fmla="*/ 0 h 1081378"/>
              <a:gd name="connsiteX1" fmla="*/ 230588 w 2266122"/>
              <a:gd name="connsiteY1" fmla="*/ 166978 h 1081378"/>
              <a:gd name="connsiteX2" fmla="*/ 238539 w 2266122"/>
              <a:gd name="connsiteY2" fmla="*/ 437322 h 1081378"/>
              <a:gd name="connsiteX3" fmla="*/ 0 w 2266122"/>
              <a:gd name="connsiteY3" fmla="*/ 572494 h 1081378"/>
              <a:gd name="connsiteX4" fmla="*/ 0 w 2266122"/>
              <a:gd name="connsiteY4" fmla="*/ 1001864 h 1081378"/>
              <a:gd name="connsiteX5" fmla="*/ 135172 w 2266122"/>
              <a:gd name="connsiteY5" fmla="*/ 1081378 h 1081378"/>
              <a:gd name="connsiteX6" fmla="*/ 2266122 w 2266122"/>
              <a:gd name="connsiteY6" fmla="*/ 906449 h 1081378"/>
              <a:gd name="connsiteX7" fmla="*/ 2234317 w 2266122"/>
              <a:gd name="connsiteY7" fmla="*/ 500932 h 1081378"/>
              <a:gd name="connsiteX8" fmla="*/ 930303 w 2266122"/>
              <a:gd name="connsiteY8" fmla="*/ 516835 h 1081378"/>
              <a:gd name="connsiteX9" fmla="*/ 763326 w 2266122"/>
              <a:gd name="connsiteY9" fmla="*/ 413468 h 1081378"/>
              <a:gd name="connsiteX10" fmla="*/ 739472 w 2266122"/>
              <a:gd name="connsiteY10" fmla="*/ 127221 h 1081378"/>
              <a:gd name="connsiteX11" fmla="*/ 532738 w 2266122"/>
              <a:gd name="connsiteY11" fmla="*/ 0 h 108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6122" h="1081378">
                <a:moveTo>
                  <a:pt x="532738" y="0"/>
                </a:moveTo>
                <a:lnTo>
                  <a:pt x="230588" y="166978"/>
                </a:lnTo>
                <a:lnTo>
                  <a:pt x="238539" y="437322"/>
                </a:lnTo>
                <a:lnTo>
                  <a:pt x="0" y="572494"/>
                </a:lnTo>
                <a:lnTo>
                  <a:pt x="0" y="1001864"/>
                </a:lnTo>
                <a:lnTo>
                  <a:pt x="135172" y="1081378"/>
                </a:lnTo>
                <a:lnTo>
                  <a:pt x="2266122" y="906449"/>
                </a:lnTo>
                <a:lnTo>
                  <a:pt x="2234317" y="500932"/>
                </a:lnTo>
                <a:lnTo>
                  <a:pt x="930303" y="516835"/>
                </a:lnTo>
                <a:lnTo>
                  <a:pt x="763326" y="413468"/>
                </a:lnTo>
                <a:lnTo>
                  <a:pt x="739472" y="127221"/>
                </a:lnTo>
                <a:lnTo>
                  <a:pt x="5327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" y="80622"/>
            <a:ext cx="2439652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7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b="1" kern="1200">
          <a:solidFill>
            <a:srgbClr val="7A899A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Tx/>
        <a:buBlip>
          <a:blip r:embed="rId9"/>
        </a:buBlip>
        <a:defRPr sz="2400" b="1" kern="1200">
          <a:solidFill>
            <a:srgbClr val="7A899A"/>
          </a:solidFill>
          <a:latin typeface="微软雅黑" pitchFamily="34" charset="-122"/>
          <a:ea typeface="微软雅黑" pitchFamily="34" charset="-122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7" kern="1200">
          <a:solidFill>
            <a:srgbClr val="7A899A"/>
          </a:solidFill>
          <a:latin typeface="微软雅黑" pitchFamily="34" charset="-122"/>
          <a:ea typeface="微软雅黑" pitchFamily="34" charset="-122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600" kern="1200">
          <a:solidFill>
            <a:srgbClr val="7A899A"/>
          </a:solidFill>
          <a:latin typeface="微软雅黑" pitchFamily="34" charset="-122"/>
          <a:ea typeface="微软雅黑" pitchFamily="34" charset="-122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Wingdings" pitchFamily="2" charset="2"/>
        <a:buChar char="n"/>
        <a:defRPr sz="1467" kern="1200">
          <a:solidFill>
            <a:srgbClr val="7A899A"/>
          </a:solidFill>
          <a:latin typeface="微软雅黑" pitchFamily="34" charset="-122"/>
          <a:ea typeface="微软雅黑" pitchFamily="34" charset="-122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Wingdings" pitchFamily="2" charset="2"/>
        <a:buChar char="n"/>
        <a:defRPr sz="1467" kern="1200">
          <a:solidFill>
            <a:srgbClr val="7A899A"/>
          </a:solidFill>
          <a:latin typeface="微软雅黑" pitchFamily="34" charset="-122"/>
          <a:ea typeface="微软雅黑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FDD27-7CDF-4787-AED6-4F82CF780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自动化测试需求搜集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192D5-9F8F-4C8D-99E7-C9B9B7A75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李涛军</a:t>
            </a:r>
          </a:p>
        </p:txBody>
      </p:sp>
    </p:spTree>
    <p:extLst>
      <p:ext uri="{BB962C8B-B14F-4D97-AF65-F5344CB8AC3E}">
        <p14:creationId xmlns:p14="http://schemas.microsoft.com/office/powerpoint/2010/main" val="11617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D5D8D1-696F-4342-9524-734B0BAB9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9ED7E-3AB1-483F-B728-C21BE57D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0" y="1727757"/>
            <a:ext cx="11400939" cy="47471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数据驱动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关键字驱动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测试驱动开发</a:t>
            </a:r>
            <a:r>
              <a:rPr lang="en-US" altLang="zh-CN" b="0" dirty="0"/>
              <a:t>TDD</a:t>
            </a:r>
          </a:p>
          <a:p>
            <a:pPr>
              <a:lnSpc>
                <a:spcPct val="200000"/>
              </a:lnSpc>
            </a:pPr>
            <a:r>
              <a:rPr lang="zh-CN" altLang="en-US" b="0" dirty="0"/>
              <a:t>行为驱动开发</a:t>
            </a:r>
            <a:r>
              <a:rPr lang="en-US" altLang="zh-CN" b="0" dirty="0"/>
              <a:t>BDD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D36BD6-36E6-4C0D-B5EF-0F421B1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主流自动化测试框架及工具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6D5BC-04A5-40D1-9681-4B6C857B8E1A}"/>
              </a:ext>
            </a:extLst>
          </p:cNvPr>
          <p:cNvSpPr/>
          <p:nvPr/>
        </p:nvSpPr>
        <p:spPr>
          <a:xfrm>
            <a:off x="494466" y="1266093"/>
            <a:ext cx="384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ct val="0"/>
              </a:spcBef>
            </a:pPr>
            <a:r>
              <a:rPr lang="zh-CN" altLang="en-US" sz="2400" b="1" dirty="0">
                <a:solidFill>
                  <a:srgbClr val="7A899A"/>
                </a:solidFill>
                <a:latin typeface="+mj-lt"/>
                <a:ea typeface="+mj-ea"/>
                <a:cs typeface="+mj-cs"/>
              </a:rPr>
              <a:t>自动化测试框架理念</a:t>
            </a:r>
          </a:p>
        </p:txBody>
      </p:sp>
    </p:spTree>
    <p:extLst>
      <p:ext uri="{BB962C8B-B14F-4D97-AF65-F5344CB8AC3E}">
        <p14:creationId xmlns:p14="http://schemas.microsoft.com/office/powerpoint/2010/main" val="244954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D5D8D1-696F-4342-9524-734B0BAB9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9ED7E-3AB1-483F-B728-C21BE57D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0" y="1727757"/>
            <a:ext cx="11400939" cy="47471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个人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培训学院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专业公司</a:t>
            </a:r>
            <a:endParaRPr lang="en-US" altLang="zh-CN" b="0" dirty="0"/>
          </a:p>
          <a:p>
            <a:pPr>
              <a:lnSpc>
                <a:spcPct val="200000"/>
              </a:lnSpc>
            </a:pPr>
            <a:endParaRPr lang="en-US" altLang="zh-CN" b="0" dirty="0"/>
          </a:p>
          <a:p>
            <a:pPr marL="0" indent="0">
              <a:lnSpc>
                <a:spcPct val="200000"/>
              </a:lnSpc>
              <a:buNone/>
            </a:pPr>
            <a:endParaRPr lang="en-US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D36BD6-36E6-4C0D-B5EF-0F421B1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zh-CN" altLang="en-US" b="0" dirty="0">
                <a:solidFill>
                  <a:schemeClr val="accent1"/>
                </a:solidFill>
              </a:rPr>
              <a:t>自动化测试供应商分析</a:t>
            </a:r>
            <a:endParaRPr lang="en-US" altLang="zh-CN" b="0" dirty="0">
              <a:solidFill>
                <a:schemeClr val="accen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6D5BC-04A5-40D1-9681-4B6C857B8E1A}"/>
              </a:ext>
            </a:extLst>
          </p:cNvPr>
          <p:cNvSpPr/>
          <p:nvPr/>
        </p:nvSpPr>
        <p:spPr>
          <a:xfrm>
            <a:off x="494466" y="1266093"/>
            <a:ext cx="384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ct val="0"/>
              </a:spcBef>
            </a:pPr>
            <a:r>
              <a:rPr lang="zh-CN" altLang="en-US" sz="2400" b="1" dirty="0">
                <a:solidFill>
                  <a:srgbClr val="7A899A"/>
                </a:solidFill>
                <a:latin typeface="+mj-lt"/>
                <a:ea typeface="+mj-ea"/>
                <a:cs typeface="+mj-cs"/>
              </a:rPr>
              <a:t>供应商类型</a:t>
            </a:r>
          </a:p>
        </p:txBody>
      </p:sp>
    </p:spTree>
    <p:extLst>
      <p:ext uri="{BB962C8B-B14F-4D97-AF65-F5344CB8AC3E}">
        <p14:creationId xmlns:p14="http://schemas.microsoft.com/office/powerpoint/2010/main" val="23106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D5D8D1-696F-4342-9524-734B0BAB9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9ED7E-3AB1-483F-B728-C21BE57D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0" y="1727757"/>
            <a:ext cx="11400939" cy="47471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开源工具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商用产品</a:t>
            </a:r>
            <a:endParaRPr lang="en-US" altLang="zh-CN" b="0" dirty="0"/>
          </a:p>
          <a:p>
            <a:pPr>
              <a:lnSpc>
                <a:spcPct val="200000"/>
              </a:lnSpc>
            </a:pPr>
            <a:endParaRPr lang="en-US" altLang="zh-CN" b="0" dirty="0"/>
          </a:p>
          <a:p>
            <a:pPr marL="0" indent="0">
              <a:lnSpc>
                <a:spcPct val="200000"/>
              </a:lnSpc>
              <a:buNone/>
            </a:pPr>
            <a:endParaRPr lang="en-US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D36BD6-36E6-4C0D-B5EF-0F421B1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zh-CN" altLang="en-US" b="0" dirty="0">
                <a:solidFill>
                  <a:schemeClr val="accent1"/>
                </a:solidFill>
              </a:rPr>
              <a:t>自动化测试供应商分析</a:t>
            </a:r>
            <a:endParaRPr lang="en-US" altLang="zh-CN" b="0" dirty="0">
              <a:solidFill>
                <a:schemeClr val="accen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6D5BC-04A5-40D1-9681-4B6C857B8E1A}"/>
              </a:ext>
            </a:extLst>
          </p:cNvPr>
          <p:cNvSpPr/>
          <p:nvPr/>
        </p:nvSpPr>
        <p:spPr>
          <a:xfrm>
            <a:off x="494466" y="1266093"/>
            <a:ext cx="384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ct val="0"/>
              </a:spcBef>
            </a:pPr>
            <a:r>
              <a:rPr lang="zh-CN" altLang="en-US" sz="2400" b="1" dirty="0">
                <a:solidFill>
                  <a:srgbClr val="7A899A"/>
                </a:solidFill>
                <a:latin typeface="+mj-lt"/>
                <a:ea typeface="+mj-ea"/>
                <a:cs typeface="+mj-cs"/>
              </a:rPr>
              <a:t>测试工具选型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3AC2B1-7C12-4777-8437-B2B5B60574DC}"/>
              </a:ext>
            </a:extLst>
          </p:cNvPr>
          <p:cNvSpPr/>
          <p:nvPr/>
        </p:nvSpPr>
        <p:spPr>
          <a:xfrm>
            <a:off x="5415294" y="1442008"/>
            <a:ext cx="144953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selenium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EC79D0-E626-4F40-845C-735CD8DE6CA7}"/>
              </a:ext>
            </a:extLst>
          </p:cNvPr>
          <p:cNvSpPr/>
          <p:nvPr/>
        </p:nvSpPr>
        <p:spPr>
          <a:xfrm rot="10800000" flipV="1">
            <a:off x="7480371" y="1428685"/>
            <a:ext cx="1449530" cy="495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appium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80D160-D69A-4E44-9C9C-136B7087CD1E}"/>
              </a:ext>
            </a:extLst>
          </p:cNvPr>
          <p:cNvSpPr/>
          <p:nvPr/>
        </p:nvSpPr>
        <p:spPr>
          <a:xfrm>
            <a:off x="9672854" y="1454624"/>
            <a:ext cx="1395480" cy="469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/>
                </a:solidFill>
              </a:rPr>
              <a:t>uiautomator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A108BA-36E1-475F-B5DA-930089DD8543}"/>
              </a:ext>
            </a:extLst>
          </p:cNvPr>
          <p:cNvSpPr/>
          <p:nvPr/>
        </p:nvSpPr>
        <p:spPr>
          <a:xfrm>
            <a:off x="5199797" y="2702257"/>
            <a:ext cx="144953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惠普</a:t>
            </a:r>
            <a:r>
              <a:rPr lang="en-US" altLang="zh-CN" dirty="0">
                <a:solidFill>
                  <a:srgbClr val="00B050"/>
                </a:solidFill>
              </a:rPr>
              <a:t>QTP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885F9D-D304-4C01-84F9-A326F13348F2}"/>
              </a:ext>
            </a:extLst>
          </p:cNvPr>
          <p:cNvSpPr/>
          <p:nvPr/>
        </p:nvSpPr>
        <p:spPr>
          <a:xfrm>
            <a:off x="7467603" y="2702257"/>
            <a:ext cx="158086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博为峰</a:t>
            </a:r>
            <a:r>
              <a:rPr lang="en-US" altLang="zh-CN" dirty="0">
                <a:solidFill>
                  <a:srgbClr val="00B050"/>
                </a:solidFill>
              </a:rPr>
              <a:t>ITP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7A5F9F-8792-4ABD-B763-3BDCA3305182}"/>
              </a:ext>
            </a:extLst>
          </p:cNvPr>
          <p:cNvSpPr/>
          <p:nvPr/>
        </p:nvSpPr>
        <p:spPr>
          <a:xfrm>
            <a:off x="9694473" y="2693156"/>
            <a:ext cx="1580864" cy="609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聆播科技</a:t>
            </a:r>
            <a:r>
              <a:rPr lang="en-US" altLang="zh-CN" dirty="0" err="1">
                <a:solidFill>
                  <a:srgbClr val="00B050"/>
                </a:solidFill>
              </a:rPr>
              <a:t>CukeTest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D5D8D1-696F-4342-9524-734B0BAB9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9ED7E-3AB1-483F-B728-C21BE57D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0" y="1727757"/>
            <a:ext cx="11400939" cy="47471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测试数据被修改或删除导致用例执行失败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有些数据必须提前预制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删除数据后影响功能测试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有些不好自动化的接口，比如支付接口</a:t>
            </a:r>
            <a:endParaRPr lang="en-US" altLang="zh-CN" b="0" dirty="0"/>
          </a:p>
          <a:p>
            <a:pPr>
              <a:lnSpc>
                <a:spcPct val="200000"/>
              </a:lnSpc>
            </a:pPr>
            <a:endParaRPr lang="en-US" altLang="zh-CN" b="0" dirty="0"/>
          </a:p>
          <a:p>
            <a:pPr marL="0" indent="0">
              <a:lnSpc>
                <a:spcPct val="200000"/>
              </a:lnSpc>
              <a:buNone/>
            </a:pPr>
            <a:endParaRPr lang="en-US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D36BD6-36E6-4C0D-B5EF-0F421B1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痛点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6D5BC-04A5-40D1-9681-4B6C857B8E1A}"/>
              </a:ext>
            </a:extLst>
          </p:cNvPr>
          <p:cNvSpPr/>
          <p:nvPr/>
        </p:nvSpPr>
        <p:spPr>
          <a:xfrm>
            <a:off x="494466" y="1266093"/>
            <a:ext cx="384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ct val="0"/>
              </a:spcBef>
            </a:pPr>
            <a:r>
              <a:rPr lang="zh-CN" altLang="en-US" sz="2400" dirty="0"/>
              <a:t>痛点</a:t>
            </a:r>
            <a:endParaRPr lang="zh-CN" altLang="en-US" sz="2400" b="1" dirty="0">
              <a:solidFill>
                <a:srgbClr val="7A899A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49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9FAE60-D36D-2F42-9FDC-D5BB08A5ED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94475"/>
            <a:ext cx="923925" cy="250825"/>
          </a:xfrm>
        </p:spPr>
        <p:txBody>
          <a:bodyPr/>
          <a:lstStyle/>
          <a:p>
            <a:fld id="{13118F90-EE1D-4B9E-BB55-2DAD2DD710D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D5D8D1-696F-4342-9524-734B0BAB9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9ED7E-3AB1-483F-B728-C21BE57D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67" y="1688123"/>
            <a:ext cx="11203065" cy="39193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b="0" dirty="0"/>
              <a:t>Steam</a:t>
            </a:r>
            <a:r>
              <a:rPr lang="zh-CN" altLang="en-US" b="0" dirty="0"/>
              <a:t>项目自动化情况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业界自动化测试调研</a:t>
            </a:r>
          </a:p>
          <a:p>
            <a:pPr>
              <a:lnSpc>
                <a:spcPct val="200000"/>
              </a:lnSpc>
            </a:pPr>
            <a:r>
              <a:rPr lang="zh-CN" altLang="en-US" b="0" dirty="0"/>
              <a:t>自动化测试供应商分析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主流自动化测试框架及工具</a:t>
            </a:r>
          </a:p>
          <a:p>
            <a:pPr marL="0" indent="0">
              <a:buNone/>
            </a:pPr>
            <a:endParaRPr lang="zh-CN" altLang="en-US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D36BD6-36E6-4C0D-B5EF-0F421B1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自动化测试需求搜集</a:t>
            </a:r>
          </a:p>
        </p:txBody>
      </p:sp>
    </p:spTree>
    <p:extLst>
      <p:ext uri="{BB962C8B-B14F-4D97-AF65-F5344CB8AC3E}">
        <p14:creationId xmlns:p14="http://schemas.microsoft.com/office/powerpoint/2010/main" val="23093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D5D8D1-696F-4342-9524-734B0BAB9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9ED7E-3AB1-483F-B728-C21BE57D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1" y="1727758"/>
            <a:ext cx="11219478" cy="307284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支持接口级别自动化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en-US" altLang="zh-CN" b="0" dirty="0"/>
              <a:t>UI</a:t>
            </a:r>
            <a:r>
              <a:rPr lang="zh-CN" altLang="en-US" b="0" dirty="0"/>
              <a:t>自动化未开始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性能自动化正在规划中</a:t>
            </a:r>
            <a:endParaRPr lang="en-US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D36BD6-36E6-4C0D-B5EF-0F421B1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zh-CN" b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Steam</a:t>
            </a:r>
            <a:r>
              <a:rPr lang="zh-CN" altLang="en-US" b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项目目前自动化情况</a:t>
            </a:r>
            <a:endParaRPr lang="en-US" altLang="zh-CN" b="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6D5BC-04A5-40D1-9681-4B6C857B8E1A}"/>
              </a:ext>
            </a:extLst>
          </p:cNvPr>
          <p:cNvSpPr/>
          <p:nvPr/>
        </p:nvSpPr>
        <p:spPr>
          <a:xfrm>
            <a:off x="494466" y="1266093"/>
            <a:ext cx="384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ct val="0"/>
              </a:spcBef>
            </a:pPr>
            <a:r>
              <a:rPr lang="zh-CN" altLang="en-US" sz="2400" b="1" dirty="0">
                <a:solidFill>
                  <a:srgbClr val="7A899A"/>
                </a:solidFill>
                <a:latin typeface="+mj-lt"/>
                <a:ea typeface="+mj-ea"/>
                <a:cs typeface="+mj-cs"/>
              </a:rPr>
              <a:t>自动化覆盖</a:t>
            </a:r>
          </a:p>
        </p:txBody>
      </p:sp>
    </p:spTree>
    <p:extLst>
      <p:ext uri="{BB962C8B-B14F-4D97-AF65-F5344CB8AC3E}">
        <p14:creationId xmlns:p14="http://schemas.microsoft.com/office/powerpoint/2010/main" val="120267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D5D8D1-696F-4342-9524-734B0BAB9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9ED7E-3AB1-483F-B728-C21BE57D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0" y="1727757"/>
            <a:ext cx="11348185" cy="47471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python</a:t>
            </a:r>
            <a:r>
              <a:rPr lang="zh-CN" altLang="en-US" b="0" dirty="0"/>
              <a:t>语言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基于</a:t>
            </a:r>
            <a:r>
              <a:rPr lang="en-US" altLang="zh-CN" b="0" dirty="0" err="1"/>
              <a:t>unittest</a:t>
            </a:r>
            <a:r>
              <a:rPr lang="zh-CN" altLang="en-US" b="0" dirty="0"/>
              <a:t>框架扩展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支持</a:t>
            </a:r>
            <a:r>
              <a:rPr lang="en-US" altLang="zh-CN" b="0" dirty="0"/>
              <a:t>YMAL</a:t>
            </a:r>
            <a:r>
              <a:rPr lang="zh-CN" altLang="en-US" b="0" dirty="0"/>
              <a:t>格式的用例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测试报告支持接口级别的日志详情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支持接口管理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支持用例录制</a:t>
            </a:r>
            <a:endParaRPr lang="en-US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D36BD6-36E6-4C0D-B5EF-0F421B1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zh-CN" b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Steam</a:t>
            </a:r>
            <a:r>
              <a:rPr lang="zh-CN" altLang="en-US" b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项目目前自动化情况</a:t>
            </a:r>
            <a:endParaRPr lang="en-US" altLang="zh-CN" b="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48F642-731F-4CEA-99D0-3AFFAE30BDE2}"/>
              </a:ext>
            </a:extLst>
          </p:cNvPr>
          <p:cNvSpPr/>
          <p:nvPr/>
        </p:nvSpPr>
        <p:spPr>
          <a:xfrm>
            <a:off x="494466" y="1266093"/>
            <a:ext cx="384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ct val="0"/>
              </a:spcBef>
            </a:pPr>
            <a:r>
              <a:rPr lang="zh-CN" altLang="en-US" sz="2400" b="1" dirty="0">
                <a:solidFill>
                  <a:srgbClr val="7A899A"/>
                </a:solidFill>
                <a:latin typeface="+mj-lt"/>
                <a:ea typeface="+mj-ea"/>
                <a:cs typeface="+mj-cs"/>
              </a:rPr>
              <a:t>测试框架情况</a:t>
            </a:r>
          </a:p>
        </p:txBody>
      </p:sp>
    </p:spTree>
    <p:extLst>
      <p:ext uri="{BB962C8B-B14F-4D97-AF65-F5344CB8AC3E}">
        <p14:creationId xmlns:p14="http://schemas.microsoft.com/office/powerpoint/2010/main" val="10552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D5D8D1-696F-4342-9524-734B0BAB9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9ED7E-3AB1-483F-B728-C21BE57D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1" y="1727758"/>
            <a:ext cx="11219478" cy="307284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用户端接口全覆盖，</a:t>
            </a:r>
            <a:r>
              <a:rPr lang="en-US" altLang="zh-CN" b="0" dirty="0"/>
              <a:t>CMS</a:t>
            </a:r>
            <a:r>
              <a:rPr lang="zh-CN" altLang="en-US" b="0" dirty="0"/>
              <a:t>重点覆盖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支持测试数据的管理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接口用例基于接口文档字段及返回码定义</a:t>
            </a:r>
            <a:endParaRPr lang="en-US" altLang="zh-CN" b="0" dirty="0"/>
          </a:p>
          <a:p>
            <a:pPr marL="0" indent="0">
              <a:lnSpc>
                <a:spcPct val="200000"/>
              </a:lnSpc>
              <a:buNone/>
            </a:pPr>
            <a:endParaRPr lang="en-US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D36BD6-36E6-4C0D-B5EF-0F421B1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zh-CN" b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Steam</a:t>
            </a:r>
            <a:r>
              <a:rPr lang="zh-CN" altLang="en-US" b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项目目前自动化情况</a:t>
            </a:r>
            <a:endParaRPr lang="en-US" altLang="zh-CN" b="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48F642-731F-4CEA-99D0-3AFFAE30BDE2}"/>
              </a:ext>
            </a:extLst>
          </p:cNvPr>
          <p:cNvSpPr/>
          <p:nvPr/>
        </p:nvSpPr>
        <p:spPr>
          <a:xfrm>
            <a:off x="494466" y="1266093"/>
            <a:ext cx="384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ct val="0"/>
              </a:spcBef>
            </a:pPr>
            <a:r>
              <a:rPr lang="zh-CN" altLang="en-US" sz="2400" b="1" dirty="0">
                <a:solidFill>
                  <a:srgbClr val="7A899A"/>
                </a:solidFill>
                <a:latin typeface="+mj-lt"/>
                <a:ea typeface="+mj-ea"/>
                <a:cs typeface="+mj-cs"/>
              </a:rPr>
              <a:t>用例覆盖情况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3AF688-D663-48A3-9DE0-F09F561BC73C}"/>
              </a:ext>
            </a:extLst>
          </p:cNvPr>
          <p:cNvSpPr/>
          <p:nvPr/>
        </p:nvSpPr>
        <p:spPr>
          <a:xfrm>
            <a:off x="7069539" y="1856097"/>
            <a:ext cx="1460311" cy="532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接口情况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1BC47E-125E-4E71-B60F-1BE0456D4555}"/>
              </a:ext>
            </a:extLst>
          </p:cNvPr>
          <p:cNvSpPr/>
          <p:nvPr/>
        </p:nvSpPr>
        <p:spPr>
          <a:xfrm>
            <a:off x="9526141" y="1856097"/>
            <a:ext cx="1460311" cy="532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用例情况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DE861A-AEBC-4D33-8B50-B556E08EDB47}"/>
              </a:ext>
            </a:extLst>
          </p:cNvPr>
          <p:cNvSpPr txBox="1"/>
          <p:nvPr/>
        </p:nvSpPr>
        <p:spPr>
          <a:xfrm>
            <a:off x="6960356" y="2780696"/>
            <a:ext cx="2047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总接口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108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r>
              <a:rPr lang="zh-CN" altLang="en-US" dirty="0"/>
              <a:t>有用例覆盖</a:t>
            </a:r>
            <a:r>
              <a:rPr lang="en-US" altLang="zh-CN" dirty="0">
                <a:solidFill>
                  <a:schemeClr val="accent1"/>
                </a:solidFill>
              </a:rPr>
              <a:t>82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FBF09F-5243-4E4C-A8FF-1EEC7AC3E769}"/>
              </a:ext>
            </a:extLst>
          </p:cNvPr>
          <p:cNvSpPr txBox="1"/>
          <p:nvPr/>
        </p:nvSpPr>
        <p:spPr>
          <a:xfrm>
            <a:off x="9648967" y="2797787"/>
            <a:ext cx="2006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/>
                </a:solidFill>
              </a:rPr>
              <a:t>Yml</a:t>
            </a:r>
            <a:r>
              <a:rPr lang="zh-CN" altLang="en-US" dirty="0">
                <a:solidFill>
                  <a:schemeClr val="bg2"/>
                </a:solidFill>
              </a:rPr>
              <a:t>格式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自动化用例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126</a:t>
            </a:r>
            <a:r>
              <a:rPr lang="zh-CN" altLang="en-US" dirty="0"/>
              <a:t>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994817-5B49-4A1D-B679-64C37C677A57}"/>
              </a:ext>
            </a:extLst>
          </p:cNvPr>
          <p:cNvSpPr txBox="1"/>
          <p:nvPr/>
        </p:nvSpPr>
        <p:spPr>
          <a:xfrm>
            <a:off x="1078174" y="4391578"/>
            <a:ext cx="3070745" cy="245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000000</a:t>
            </a:r>
            <a:r>
              <a:rPr lang="zh-CN" altLang="en-US" b="1" dirty="0"/>
              <a:t>，成功</a:t>
            </a:r>
          </a:p>
          <a:p>
            <a:r>
              <a:rPr lang="en-US" altLang="zh-CN" b="1" dirty="0"/>
              <a:t>000998</a:t>
            </a:r>
            <a:r>
              <a:rPr lang="zh-CN" altLang="en-US" b="1" dirty="0"/>
              <a:t>，参数异常</a:t>
            </a:r>
          </a:p>
          <a:p>
            <a:r>
              <a:rPr lang="en-US" altLang="zh-CN" b="1" dirty="0"/>
              <a:t>000999</a:t>
            </a:r>
            <a:r>
              <a:rPr lang="zh-CN" altLang="en-US" b="1" dirty="0"/>
              <a:t>，系统异常</a:t>
            </a:r>
          </a:p>
          <a:p>
            <a:r>
              <a:rPr lang="en-US" altLang="zh-CN" b="1" dirty="0"/>
              <a:t>000402</a:t>
            </a:r>
            <a:r>
              <a:rPr lang="zh-CN" altLang="en-US" b="1" dirty="0"/>
              <a:t>，课程标题不能为空</a:t>
            </a:r>
          </a:p>
          <a:p>
            <a:r>
              <a:rPr lang="en-US" altLang="zh-CN" b="1" dirty="0"/>
              <a:t>000403</a:t>
            </a:r>
            <a:r>
              <a:rPr lang="zh-CN" altLang="en-US" b="1" dirty="0"/>
              <a:t>，课程标题已存在</a:t>
            </a:r>
          </a:p>
          <a:p>
            <a:r>
              <a:rPr lang="en-US" altLang="zh-CN" b="1" dirty="0"/>
              <a:t>000404</a:t>
            </a:r>
            <a:r>
              <a:rPr lang="zh-CN" altLang="en-US" b="1" dirty="0"/>
              <a:t>，商家非法</a:t>
            </a:r>
          </a:p>
          <a:p>
            <a:r>
              <a:rPr lang="en-US" altLang="zh-CN" b="1" dirty="0"/>
              <a:t>000405</a:t>
            </a:r>
            <a:r>
              <a:rPr lang="zh-CN" altLang="en-US" b="1" dirty="0"/>
              <a:t>，机构非法</a:t>
            </a:r>
            <a:endParaRPr lang="en-US" altLang="zh-CN" b="1" dirty="0"/>
          </a:p>
          <a:p>
            <a:r>
              <a:rPr lang="zh-CN" alt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覆盖所有返回码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62A2A-2FF6-4BE2-BA12-CF4E6355052F}"/>
              </a:ext>
            </a:extLst>
          </p:cNvPr>
          <p:cNvSpPr txBox="1"/>
          <p:nvPr/>
        </p:nvSpPr>
        <p:spPr>
          <a:xfrm>
            <a:off x="4995081" y="4585648"/>
            <a:ext cx="4012440" cy="155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是否支持试学</a:t>
            </a:r>
          </a:p>
          <a:p>
            <a:r>
              <a:rPr lang="en-US" altLang="zh-CN" dirty="0"/>
              <a:t>Number</a:t>
            </a:r>
          </a:p>
          <a:p>
            <a:r>
              <a:rPr lang="zh-CN" altLang="en-US" dirty="0"/>
              <a:t>是</a:t>
            </a:r>
            <a:r>
              <a:rPr lang="en-US" altLang="zh-CN" dirty="0"/>
              <a:t>0: </a:t>
            </a:r>
            <a:r>
              <a:rPr lang="zh-CN" altLang="en-US" dirty="0"/>
              <a:t>否</a:t>
            </a:r>
            <a:r>
              <a:rPr lang="en-US" altLang="zh-CN" dirty="0"/>
              <a:t>1: </a:t>
            </a:r>
          </a:p>
          <a:p>
            <a:endParaRPr lang="en-US" altLang="zh-CN" dirty="0"/>
          </a:p>
          <a:p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覆盖接口字段所有枚举值</a:t>
            </a:r>
          </a:p>
        </p:txBody>
      </p:sp>
    </p:spTree>
    <p:extLst>
      <p:ext uri="{BB962C8B-B14F-4D97-AF65-F5344CB8AC3E}">
        <p14:creationId xmlns:p14="http://schemas.microsoft.com/office/powerpoint/2010/main" val="219695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D5D8D1-696F-4342-9524-734B0BAB9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9ED7E-3AB1-483F-B728-C21BE57D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0" y="1727757"/>
            <a:ext cx="11400939" cy="47471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苏宁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爱奇艺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网易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依图科技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商汤科技</a:t>
            </a:r>
            <a:endParaRPr lang="en-US" altLang="zh-CN" b="0" dirty="0"/>
          </a:p>
          <a:p>
            <a:pPr>
              <a:lnSpc>
                <a:spcPct val="200000"/>
              </a:lnSpc>
            </a:pPr>
            <a:endParaRPr lang="en-US" altLang="zh-CN" b="0" dirty="0"/>
          </a:p>
          <a:p>
            <a:pPr>
              <a:lnSpc>
                <a:spcPct val="200000"/>
              </a:lnSpc>
            </a:pPr>
            <a:endParaRPr lang="en-US" altLang="zh-CN" b="0" dirty="0"/>
          </a:p>
          <a:p>
            <a:pPr marL="0" indent="0">
              <a:lnSpc>
                <a:spcPct val="200000"/>
              </a:lnSpc>
              <a:buNone/>
            </a:pPr>
            <a:endParaRPr lang="en-US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D36BD6-36E6-4C0D-B5EF-0F421B1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zh-CN" altLang="en-US" b="0" dirty="0">
                <a:solidFill>
                  <a:schemeClr val="accent1"/>
                </a:solidFill>
              </a:rPr>
              <a:t>业界自动化测试调研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6D5BC-04A5-40D1-9681-4B6C857B8E1A}"/>
              </a:ext>
            </a:extLst>
          </p:cNvPr>
          <p:cNvSpPr/>
          <p:nvPr/>
        </p:nvSpPr>
        <p:spPr>
          <a:xfrm>
            <a:off x="494466" y="1266093"/>
            <a:ext cx="384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ct val="0"/>
              </a:spcBef>
            </a:pPr>
            <a:r>
              <a:rPr lang="zh-CN" altLang="en-US" sz="2400" b="1" dirty="0">
                <a:solidFill>
                  <a:srgbClr val="7A899A"/>
                </a:solidFill>
                <a:latin typeface="+mj-lt"/>
                <a:ea typeface="+mj-ea"/>
                <a:cs typeface="+mj-cs"/>
              </a:rPr>
              <a:t>调研的一些公司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199539-A312-4B65-A8D9-B175939486F6}"/>
              </a:ext>
            </a:extLst>
          </p:cNvPr>
          <p:cNvSpPr txBox="1"/>
          <p:nvPr/>
        </p:nvSpPr>
        <p:spPr>
          <a:xfrm>
            <a:off x="4664713" y="2361071"/>
            <a:ext cx="30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专职的自动化测试团队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F7D83C-7065-4206-8833-F6B5BE46FEA5}"/>
              </a:ext>
            </a:extLst>
          </p:cNvPr>
          <p:cNvSpPr txBox="1"/>
          <p:nvPr/>
        </p:nvSpPr>
        <p:spPr>
          <a:xfrm>
            <a:off x="4694824" y="3425593"/>
            <a:ext cx="23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自动化测试平台框架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5685E5-A93B-4D78-A540-41586D560ECC}"/>
              </a:ext>
            </a:extLst>
          </p:cNvPr>
          <p:cNvSpPr txBox="1"/>
          <p:nvPr/>
        </p:nvSpPr>
        <p:spPr>
          <a:xfrm>
            <a:off x="4722124" y="4503759"/>
            <a:ext cx="30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基于自动化用例覆盖考核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EA7BD1F-D59A-40F6-88F9-BA00B3A000FE}"/>
              </a:ext>
            </a:extLst>
          </p:cNvPr>
          <p:cNvSpPr/>
          <p:nvPr/>
        </p:nvSpPr>
        <p:spPr>
          <a:xfrm>
            <a:off x="7970293" y="2920621"/>
            <a:ext cx="545910" cy="1378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A879AA-6698-4247-AE36-5E908E36C0DF}"/>
              </a:ext>
            </a:extLst>
          </p:cNvPr>
          <p:cNvSpPr txBox="1"/>
          <p:nvPr/>
        </p:nvSpPr>
        <p:spPr>
          <a:xfrm>
            <a:off x="9661494" y="2356847"/>
            <a:ext cx="492443" cy="26390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自动化测试重要性</a:t>
            </a:r>
          </a:p>
        </p:txBody>
      </p:sp>
    </p:spTree>
    <p:extLst>
      <p:ext uri="{BB962C8B-B14F-4D97-AF65-F5344CB8AC3E}">
        <p14:creationId xmlns:p14="http://schemas.microsoft.com/office/powerpoint/2010/main" val="25351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D5D8D1-696F-4342-9524-734B0BAB9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9ED7E-3AB1-483F-B728-C21BE57D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0" y="1727757"/>
            <a:ext cx="11400939" cy="47471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b="0" dirty="0"/>
              <a:t>Python</a:t>
            </a:r>
          </a:p>
          <a:p>
            <a:pPr>
              <a:lnSpc>
                <a:spcPct val="200000"/>
              </a:lnSpc>
            </a:pPr>
            <a:r>
              <a:rPr lang="en-US" altLang="zh-CN" b="0" dirty="0"/>
              <a:t>Java</a:t>
            </a:r>
          </a:p>
          <a:p>
            <a:pPr>
              <a:lnSpc>
                <a:spcPct val="200000"/>
              </a:lnSpc>
            </a:pPr>
            <a:r>
              <a:rPr lang="en-US" altLang="zh-CN" b="0" dirty="0"/>
              <a:t>Node.js</a:t>
            </a:r>
          </a:p>
          <a:p>
            <a:pPr>
              <a:lnSpc>
                <a:spcPct val="200000"/>
              </a:lnSpc>
            </a:pPr>
            <a:r>
              <a:rPr lang="en-US" altLang="zh-CN" b="0" dirty="0"/>
              <a:t>ruby</a:t>
            </a:r>
          </a:p>
          <a:p>
            <a:pPr>
              <a:lnSpc>
                <a:spcPct val="200000"/>
              </a:lnSpc>
            </a:pPr>
            <a:endParaRPr lang="en-US" altLang="zh-CN" b="0" dirty="0"/>
          </a:p>
          <a:p>
            <a:pPr marL="0" indent="0">
              <a:lnSpc>
                <a:spcPct val="200000"/>
              </a:lnSpc>
              <a:buNone/>
            </a:pPr>
            <a:endParaRPr lang="en-US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D36BD6-36E6-4C0D-B5EF-0F421B1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主流自动化测试框架及工具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6D5BC-04A5-40D1-9681-4B6C857B8E1A}"/>
              </a:ext>
            </a:extLst>
          </p:cNvPr>
          <p:cNvSpPr/>
          <p:nvPr/>
        </p:nvSpPr>
        <p:spPr>
          <a:xfrm>
            <a:off x="494466" y="1266093"/>
            <a:ext cx="384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ct val="0"/>
              </a:spcBef>
            </a:pPr>
            <a:r>
              <a:rPr lang="zh-CN" altLang="en-US" sz="2400" b="1" dirty="0">
                <a:solidFill>
                  <a:srgbClr val="7A899A"/>
                </a:solidFill>
                <a:latin typeface="+mj-lt"/>
                <a:ea typeface="+mj-ea"/>
                <a:cs typeface="+mj-cs"/>
              </a:rPr>
              <a:t>主流开发语言</a:t>
            </a:r>
          </a:p>
        </p:txBody>
      </p:sp>
    </p:spTree>
    <p:extLst>
      <p:ext uri="{BB962C8B-B14F-4D97-AF65-F5344CB8AC3E}">
        <p14:creationId xmlns:p14="http://schemas.microsoft.com/office/powerpoint/2010/main" val="29457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D5D8D1-696F-4342-9524-734B0BAB9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9ED7E-3AB1-483F-B728-C21BE57D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0" y="1727757"/>
            <a:ext cx="11400939" cy="47471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b="0" dirty="0" err="1"/>
              <a:t>junit</a:t>
            </a:r>
            <a:r>
              <a:rPr lang="en-US" altLang="zh-CN" b="0" dirty="0"/>
              <a:t>  </a:t>
            </a:r>
            <a:r>
              <a:rPr lang="en-US" altLang="zh-CN" b="0" dirty="0" err="1"/>
              <a:t>testNg</a:t>
            </a:r>
            <a:r>
              <a:rPr lang="en-US" altLang="zh-CN" b="0" dirty="0"/>
              <a:t>  cucumber Spock</a:t>
            </a:r>
          </a:p>
          <a:p>
            <a:pPr>
              <a:lnSpc>
                <a:spcPct val="200000"/>
              </a:lnSpc>
            </a:pPr>
            <a:r>
              <a:rPr lang="en-US" altLang="zh-CN" b="0" dirty="0" err="1"/>
              <a:t>pyresttest</a:t>
            </a:r>
            <a:r>
              <a:rPr lang="en-US" altLang="zh-CN" b="0" dirty="0"/>
              <a:t>  </a:t>
            </a:r>
            <a:r>
              <a:rPr lang="en-US" altLang="zh-CN" b="0" dirty="0" err="1"/>
              <a:t>HttpRunner</a:t>
            </a:r>
            <a:r>
              <a:rPr lang="en-US" altLang="zh-CN" b="0" dirty="0"/>
              <a:t>  Hypothesis </a:t>
            </a:r>
            <a:r>
              <a:rPr lang="en-US" altLang="zh-CN" b="0" dirty="0" err="1"/>
              <a:t>unittest</a:t>
            </a:r>
            <a:r>
              <a:rPr lang="en-US" altLang="zh-CN" b="0" dirty="0"/>
              <a:t>  mamba   nose   </a:t>
            </a:r>
            <a:r>
              <a:rPr lang="en-US" altLang="zh-CN" b="0" dirty="0" err="1"/>
              <a:t>pytest</a:t>
            </a:r>
            <a:r>
              <a:rPr lang="en-US" altLang="zh-CN" b="0" dirty="0"/>
              <a:t> testify  Robot Framework lettuce  </a:t>
            </a:r>
            <a:r>
              <a:rPr lang="en-US" altLang="zh-CN" b="0" dirty="0" err="1"/>
              <a:t>pyccuracy</a:t>
            </a:r>
            <a:r>
              <a:rPr lang="en-US" altLang="zh-CN" b="0" dirty="0"/>
              <a:t> </a:t>
            </a:r>
            <a:r>
              <a:rPr lang="en-US" altLang="zh-CN" b="0" dirty="0" err="1"/>
              <a:t>ddt</a:t>
            </a:r>
            <a:r>
              <a:rPr lang="en-US" altLang="zh-CN" b="0" dirty="0"/>
              <a:t>  behave  lettuce</a:t>
            </a:r>
          </a:p>
          <a:p>
            <a:pPr>
              <a:lnSpc>
                <a:spcPct val="200000"/>
              </a:lnSpc>
            </a:pPr>
            <a:r>
              <a:rPr lang="en-US" altLang="zh-CN" b="0" dirty="0"/>
              <a:t>UI Recorder  cucumber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D36BD6-36E6-4C0D-B5EF-0F421B1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主流自动化测试框架及工具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6D5BC-04A5-40D1-9681-4B6C857B8E1A}"/>
              </a:ext>
            </a:extLst>
          </p:cNvPr>
          <p:cNvSpPr/>
          <p:nvPr/>
        </p:nvSpPr>
        <p:spPr>
          <a:xfrm>
            <a:off x="494466" y="1266093"/>
            <a:ext cx="384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ct val="0"/>
              </a:spcBef>
            </a:pPr>
            <a:r>
              <a:rPr lang="zh-CN" altLang="en-US" sz="2400" b="1" dirty="0">
                <a:solidFill>
                  <a:srgbClr val="7A899A"/>
                </a:solidFill>
                <a:latin typeface="+mj-lt"/>
                <a:ea typeface="+mj-ea"/>
                <a:cs typeface="+mj-cs"/>
              </a:rPr>
              <a:t>主流测试框架</a:t>
            </a:r>
          </a:p>
        </p:txBody>
      </p:sp>
    </p:spTree>
    <p:extLst>
      <p:ext uri="{BB962C8B-B14F-4D97-AF65-F5344CB8AC3E}">
        <p14:creationId xmlns:p14="http://schemas.microsoft.com/office/powerpoint/2010/main" val="371779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D5D8D1-696F-4342-9524-734B0BAB9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9ED7E-3AB1-483F-B728-C21BE57D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0" y="1727757"/>
            <a:ext cx="11400939" cy="47471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b="0" dirty="0"/>
              <a:t>UI-WEB</a:t>
            </a:r>
            <a:r>
              <a:rPr lang="zh-CN" altLang="en-US" b="0" dirty="0"/>
              <a:t>自动化测试工具      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移动测试自动化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en-US" altLang="zh-CN" b="0" dirty="0"/>
              <a:t>Windows UI</a:t>
            </a:r>
            <a:r>
              <a:rPr lang="zh-CN" altLang="en-US" b="0" dirty="0"/>
              <a:t>测试自动化</a:t>
            </a:r>
            <a:endParaRPr lang="en-US" altLang="zh-CN" b="0" dirty="0"/>
          </a:p>
          <a:p>
            <a:pPr marL="0" indent="0">
              <a:lnSpc>
                <a:spcPct val="200000"/>
              </a:lnSpc>
              <a:buNone/>
            </a:pPr>
            <a:endParaRPr lang="en-US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D36BD6-36E6-4C0D-B5EF-0F421B1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主流自动化测试框架及工具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6D5BC-04A5-40D1-9681-4B6C857B8E1A}"/>
              </a:ext>
            </a:extLst>
          </p:cNvPr>
          <p:cNvSpPr/>
          <p:nvPr/>
        </p:nvSpPr>
        <p:spPr>
          <a:xfrm>
            <a:off x="494466" y="1266093"/>
            <a:ext cx="384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ct val="0"/>
              </a:spcBef>
            </a:pPr>
            <a:r>
              <a:rPr lang="zh-CN" altLang="en-US" sz="2400" b="1" dirty="0">
                <a:solidFill>
                  <a:srgbClr val="7A899A"/>
                </a:solidFill>
                <a:latin typeface="+mj-lt"/>
                <a:ea typeface="+mj-ea"/>
                <a:cs typeface="+mj-cs"/>
              </a:rPr>
              <a:t>测试工具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B0BB0B0-69BD-4363-8823-66C879702EC0}"/>
              </a:ext>
            </a:extLst>
          </p:cNvPr>
          <p:cNvSpPr/>
          <p:nvPr/>
        </p:nvSpPr>
        <p:spPr>
          <a:xfrm>
            <a:off x="5127009" y="2103738"/>
            <a:ext cx="1583141" cy="15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F8339C3-4885-48A0-B7A4-FB831282BFCB}"/>
              </a:ext>
            </a:extLst>
          </p:cNvPr>
          <p:cNvSpPr/>
          <p:nvPr/>
        </p:nvSpPr>
        <p:spPr>
          <a:xfrm>
            <a:off x="5108812" y="3076623"/>
            <a:ext cx="1583141" cy="15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46DCF57-E7BC-4027-95B4-090FCB0E9B32}"/>
              </a:ext>
            </a:extLst>
          </p:cNvPr>
          <p:cNvSpPr/>
          <p:nvPr/>
        </p:nvSpPr>
        <p:spPr>
          <a:xfrm>
            <a:off x="5156577" y="3825632"/>
            <a:ext cx="1583141" cy="15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0F919A-D326-4C00-BAE0-8D0421240DC7}"/>
              </a:ext>
            </a:extLst>
          </p:cNvPr>
          <p:cNvSpPr txBox="1"/>
          <p:nvPr/>
        </p:nvSpPr>
        <p:spPr>
          <a:xfrm>
            <a:off x="8038531" y="2019871"/>
            <a:ext cx="1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2"/>
                </a:solidFill>
              </a:rPr>
              <a:t>selnium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87EAEC-C04C-45C8-918B-9DA44D297416}"/>
              </a:ext>
            </a:extLst>
          </p:cNvPr>
          <p:cNvSpPr txBox="1"/>
          <p:nvPr/>
        </p:nvSpPr>
        <p:spPr>
          <a:xfrm>
            <a:off x="8065823" y="2960621"/>
            <a:ext cx="158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2"/>
                </a:solidFill>
              </a:rPr>
              <a:t>appium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2CF08E-9ECA-449C-BAD9-20462EAD1BB2}"/>
              </a:ext>
            </a:extLst>
          </p:cNvPr>
          <p:cNvSpPr txBox="1"/>
          <p:nvPr/>
        </p:nvSpPr>
        <p:spPr>
          <a:xfrm>
            <a:off x="8038531" y="3825632"/>
            <a:ext cx="1610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2"/>
                </a:solidFill>
              </a:rPr>
              <a:t>autopy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上市公司过渡模板-169">
  <a:themeElements>
    <a:clrScheme name="OPG">
      <a:dk1>
        <a:sysClr val="windowText" lastClr="000000"/>
      </a:dk1>
      <a:lt1>
        <a:sysClr val="window" lastClr="FFFFFF"/>
      </a:lt1>
      <a:dk2>
        <a:srgbClr val="1F497D"/>
      </a:dk2>
      <a:lt2>
        <a:srgbClr val="DB1B26"/>
      </a:lt2>
      <a:accent1>
        <a:srgbClr val="E05B3E"/>
      </a:accent1>
      <a:accent2>
        <a:srgbClr val="4D6070"/>
      </a:accent2>
      <a:accent3>
        <a:srgbClr val="F4AC42"/>
      </a:accent3>
      <a:accent4>
        <a:srgbClr val="27ACAD"/>
      </a:accent4>
      <a:accent5>
        <a:srgbClr val="660066"/>
      </a:accent5>
      <a:accent6>
        <a:srgbClr val="76777B"/>
      </a:accent6>
      <a:hlink>
        <a:srgbClr val="CE8C8D"/>
      </a:hlink>
      <a:folHlink>
        <a:srgbClr val="9AAFCA"/>
      </a:folHlink>
    </a:clrScheme>
    <a:fontScheme name="东方明珠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东方明珠_ULM_[XXX主题]_V1.0_2016XXXX(模板)" id="{F5FC492D-ED08-4FC3-9EE0-3F90E1DFB665}" vid="{DBF9D909-D14A-44F7-A806-BD8CC6DC78D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9290</TotalTime>
  <Words>2036</Words>
  <Application>Microsoft Office PowerPoint</Application>
  <PresentationFormat>宽屏</PresentationFormat>
  <Paragraphs>228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Wingdings</vt:lpstr>
      <vt:lpstr>上市公司过渡模板-169</vt:lpstr>
      <vt:lpstr>自动化测试需求搜集</vt:lpstr>
      <vt:lpstr>自动化测试需求搜集</vt:lpstr>
      <vt:lpstr>Steam项目目前自动化情况</vt:lpstr>
      <vt:lpstr>Steam项目目前自动化情况</vt:lpstr>
      <vt:lpstr>Steam项目目前自动化情况</vt:lpstr>
      <vt:lpstr>业界自动化测试调研</vt:lpstr>
      <vt:lpstr>主流自动化测试框架及工具</vt:lpstr>
      <vt:lpstr>主流自动化测试框架及工具</vt:lpstr>
      <vt:lpstr>主流自动化测试框架及工具</vt:lpstr>
      <vt:lpstr>主流自动化测试框架及工具</vt:lpstr>
      <vt:lpstr>自动化测试供应商分析</vt:lpstr>
      <vt:lpstr>自动化测试供应商分析</vt:lpstr>
      <vt:lpstr>痛点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陆堃</dc:creator>
  <cp:lastModifiedBy> </cp:lastModifiedBy>
  <cp:revision>496</cp:revision>
  <dcterms:created xsi:type="dcterms:W3CDTF">2018-05-28T03:59:29Z</dcterms:created>
  <dcterms:modified xsi:type="dcterms:W3CDTF">2019-05-09T15:10:15Z</dcterms:modified>
</cp:coreProperties>
</file>