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2"/>
  </p:notesMasterIdLst>
  <p:handoutMasterIdLst>
    <p:handoutMasterId r:id="rId13"/>
  </p:handoutMasterIdLst>
  <p:sldIdLst>
    <p:sldId id="256" r:id="rId2"/>
    <p:sldId id="257" r:id="rId3"/>
    <p:sldId id="281" r:id="rId4"/>
    <p:sldId id="258" r:id="rId5"/>
    <p:sldId id="276" r:id="rId6"/>
    <p:sldId id="277" r:id="rId7"/>
    <p:sldId id="278" r:id="rId8"/>
    <p:sldId id="260" r:id="rId9"/>
    <p:sldId id="280" r:id="rId10"/>
    <p:sldId id="275" r:id="rId11"/>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3001"/>
    <a:srgbClr val="C3401C"/>
    <a:srgbClr val="4C1000"/>
    <a:srgbClr val="666666"/>
    <a:srgbClr val="373737"/>
    <a:srgbClr val="364042"/>
    <a:srgbClr val="415860"/>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29" autoAdjust="0"/>
    <p:restoredTop sz="93990"/>
  </p:normalViewPr>
  <p:slideViewPr>
    <p:cSldViewPr>
      <p:cViewPr>
        <p:scale>
          <a:sx n="61" d="100"/>
          <a:sy n="61" d="100"/>
        </p:scale>
        <p:origin x="3544" y="16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06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2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102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0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02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02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102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E69AD49-8992-4BB2-8145-0395B6E819DD}" type="slidenum">
              <a:rPr lang="en-US"/>
              <a:pPr/>
              <a:t>‹#›</a:t>
            </a:fld>
            <a:endParaRPr lang="en-US"/>
          </a:p>
        </p:txBody>
      </p:sp>
    </p:spTree>
    <p:extLst>
      <p:ext uri="{BB962C8B-B14F-4D97-AF65-F5344CB8AC3E}">
        <p14:creationId xmlns:p14="http://schemas.microsoft.com/office/powerpoint/2010/main" val="23259038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CD1780-DA84-4F72-9C2F-9AC2647A3B71}" type="slidenum">
              <a:rPr lang="en-US"/>
              <a:pPr/>
              <a:t>1</a:t>
            </a:fld>
            <a:endParaRPr lang="en-US"/>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89911-4CA4-4A44-94B4-5090F940800C}" type="slidenum">
              <a:rPr lang="en-US"/>
              <a:pPr/>
              <a:t>2</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89911-4CA4-4A44-94B4-5090F940800C}" type="slidenum">
              <a:rPr lang="en-US"/>
              <a:pPr/>
              <a:t>3</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6074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4D4924-528D-4C8D-8E59-855DE3E36A2C}" type="slidenum">
              <a:rPr lang="en-US"/>
              <a:pPr/>
              <a:t>4</a:t>
            </a:fld>
            <a:endParaRPr lang="en-US"/>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293BDB-03D0-48A9-B350-2BAAB8C51169}" type="slidenum">
              <a:rPr lang="en-US"/>
              <a:pPr/>
              <a:t>8</a:t>
            </a:fld>
            <a:endParaRPr 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293BDB-03D0-48A9-B350-2BAAB8C51169}" type="slidenum">
              <a:rPr lang="en-US"/>
              <a:pPr/>
              <a:t>9</a:t>
            </a:fld>
            <a:endParaRPr 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47495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519478-41C6-4684-ACFA-637BFCFC18D0}" type="slidenum">
              <a:rPr lang="en-US"/>
              <a:pPr/>
              <a:t>10</a:t>
            </a:fld>
            <a:endParaRPr 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3411" name="Rectangle 3"/>
          <p:cNvSpPr>
            <a:spLocks noGrp="1" noChangeArrowheads="1"/>
          </p:cNvSpPr>
          <p:nvPr>
            <p:ph type="ctrTitle"/>
          </p:nvPr>
        </p:nvSpPr>
        <p:spPr>
          <a:xfrm>
            <a:off x="2122488" y="5589588"/>
            <a:ext cx="6626225" cy="1008062"/>
          </a:xfrm>
        </p:spPr>
        <p:txBody>
          <a:bodyPr/>
          <a:lstStyle>
            <a:lvl1pPr>
              <a:defRPr>
                <a:solidFill>
                  <a:srgbClr val="000000"/>
                </a:solidFill>
              </a:defRPr>
            </a:lvl1pPr>
          </a:lstStyle>
          <a:p>
            <a:pPr lvl="0"/>
            <a:r>
              <a:rPr lang="ru-RU" noProof="0"/>
              <a:t>Click to edit Master title style</a:t>
            </a:r>
          </a:p>
        </p:txBody>
      </p:sp>
      <p:sp>
        <p:nvSpPr>
          <p:cNvPr id="273412" name="Rectangle 4"/>
          <p:cNvSpPr>
            <a:spLocks noGrp="1" noChangeArrowheads="1"/>
          </p:cNvSpPr>
          <p:nvPr>
            <p:ph type="subTitle" idx="1"/>
          </p:nvPr>
        </p:nvSpPr>
        <p:spPr>
          <a:xfrm>
            <a:off x="2122488" y="404813"/>
            <a:ext cx="6623050" cy="576262"/>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buFontTx/>
              <a:buNone/>
              <a:defRPr>
                <a:latin typeface="Futura LT Book" pitchFamily="2" charset="0"/>
              </a:defRPr>
            </a:lvl1pPr>
          </a:lstStyle>
          <a:p>
            <a:pPr lvl="0"/>
            <a:r>
              <a:rPr lang="ru-RU" noProof="0" dirty="0"/>
              <a:t>Click </a:t>
            </a:r>
            <a:r>
              <a:rPr lang="ru-RU" noProof="0" dirty="0" err="1"/>
              <a:t>to</a:t>
            </a:r>
            <a:r>
              <a:rPr lang="ru-RU" noProof="0" dirty="0"/>
              <a:t> </a:t>
            </a:r>
            <a:r>
              <a:rPr lang="ru-RU" noProof="0" dirty="0" err="1"/>
              <a:t>edit</a:t>
            </a:r>
            <a:r>
              <a:rPr lang="ru-RU" noProof="0" dirty="0"/>
              <a:t> Master </a:t>
            </a:r>
            <a:r>
              <a:rPr lang="ru-RU" noProof="0" dirty="0" err="1"/>
              <a:t>subtitle</a:t>
            </a:r>
            <a:r>
              <a:rPr lang="ru-RU" noProof="0" dirty="0"/>
              <a:t> </a:t>
            </a:r>
            <a:r>
              <a:rPr lang="ru-RU" noProof="0" dirty="0" err="1"/>
              <a:t>style</a:t>
            </a:r>
            <a:endParaRPr lang="ru-RU"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262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404813"/>
            <a:ext cx="2051050" cy="5903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404813"/>
            <a:ext cx="6005513"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1657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6725" y="404813"/>
            <a:ext cx="8208963" cy="5903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217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4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1221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2276475"/>
            <a:ext cx="4010025"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5663" y="2276475"/>
            <a:ext cx="4010025"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5043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607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39293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3548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779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0973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bwMode="auto">
          <a:xfrm>
            <a:off x="466725" y="404813"/>
            <a:ext cx="6626225"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272387" name="Rectangle 3"/>
          <p:cNvSpPr>
            <a:spLocks noGrp="1" noChangeArrowheads="1"/>
          </p:cNvSpPr>
          <p:nvPr>
            <p:ph type="body" idx="1"/>
          </p:nvPr>
        </p:nvSpPr>
        <p:spPr bwMode="auto">
          <a:xfrm>
            <a:off x="503238" y="2276475"/>
            <a:ext cx="817245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l" rtl="0" fontAlgn="base">
        <a:spcBef>
          <a:spcPct val="0"/>
        </a:spcBef>
        <a:spcAft>
          <a:spcPct val="0"/>
        </a:spcAft>
        <a:defRPr sz="3600">
          <a:solidFill>
            <a:schemeClr val="bg1"/>
          </a:solidFill>
          <a:latin typeface="+mj-lt"/>
          <a:ea typeface="+mj-ea"/>
          <a:cs typeface="+mj-cs"/>
        </a:defRPr>
      </a:lvl1pPr>
      <a:lvl2pPr algn="l" rtl="0" fontAlgn="base">
        <a:spcBef>
          <a:spcPct val="0"/>
        </a:spcBef>
        <a:spcAft>
          <a:spcPct val="0"/>
        </a:spcAft>
        <a:defRPr sz="3600">
          <a:solidFill>
            <a:schemeClr val="bg1"/>
          </a:solidFill>
          <a:latin typeface="Futura LT Book" pitchFamily="2" charset="0"/>
        </a:defRPr>
      </a:lvl2pPr>
      <a:lvl3pPr algn="l" rtl="0" fontAlgn="base">
        <a:spcBef>
          <a:spcPct val="0"/>
        </a:spcBef>
        <a:spcAft>
          <a:spcPct val="0"/>
        </a:spcAft>
        <a:defRPr sz="3600">
          <a:solidFill>
            <a:schemeClr val="bg1"/>
          </a:solidFill>
          <a:latin typeface="Futura LT Book" pitchFamily="2" charset="0"/>
        </a:defRPr>
      </a:lvl3pPr>
      <a:lvl4pPr algn="l" rtl="0" fontAlgn="base">
        <a:spcBef>
          <a:spcPct val="0"/>
        </a:spcBef>
        <a:spcAft>
          <a:spcPct val="0"/>
        </a:spcAft>
        <a:defRPr sz="3600">
          <a:solidFill>
            <a:schemeClr val="bg1"/>
          </a:solidFill>
          <a:latin typeface="Futura LT Book" pitchFamily="2" charset="0"/>
        </a:defRPr>
      </a:lvl4pPr>
      <a:lvl5pPr algn="l" rtl="0" fontAlgn="base">
        <a:spcBef>
          <a:spcPct val="0"/>
        </a:spcBef>
        <a:spcAft>
          <a:spcPct val="0"/>
        </a:spcAft>
        <a:defRPr sz="3600">
          <a:solidFill>
            <a:schemeClr val="bg1"/>
          </a:solidFill>
          <a:latin typeface="Futura LT Book" pitchFamily="2" charset="0"/>
        </a:defRPr>
      </a:lvl5pPr>
      <a:lvl6pPr marL="457200" algn="l" rtl="0" fontAlgn="base">
        <a:spcBef>
          <a:spcPct val="0"/>
        </a:spcBef>
        <a:spcAft>
          <a:spcPct val="0"/>
        </a:spcAft>
        <a:defRPr sz="3600">
          <a:solidFill>
            <a:schemeClr val="bg1"/>
          </a:solidFill>
          <a:latin typeface="Futura LT Book" pitchFamily="2" charset="0"/>
        </a:defRPr>
      </a:lvl6pPr>
      <a:lvl7pPr marL="914400" algn="l" rtl="0" fontAlgn="base">
        <a:spcBef>
          <a:spcPct val="0"/>
        </a:spcBef>
        <a:spcAft>
          <a:spcPct val="0"/>
        </a:spcAft>
        <a:defRPr sz="3600">
          <a:solidFill>
            <a:schemeClr val="bg1"/>
          </a:solidFill>
          <a:latin typeface="Futura LT Book" pitchFamily="2" charset="0"/>
        </a:defRPr>
      </a:lvl7pPr>
      <a:lvl8pPr marL="1371600" algn="l" rtl="0" fontAlgn="base">
        <a:spcBef>
          <a:spcPct val="0"/>
        </a:spcBef>
        <a:spcAft>
          <a:spcPct val="0"/>
        </a:spcAft>
        <a:defRPr sz="3600">
          <a:solidFill>
            <a:schemeClr val="bg1"/>
          </a:solidFill>
          <a:latin typeface="Futura LT Book" pitchFamily="2" charset="0"/>
        </a:defRPr>
      </a:lvl8pPr>
      <a:lvl9pPr marL="1828800" algn="l" rtl="0" fontAlgn="base">
        <a:spcBef>
          <a:spcPct val="0"/>
        </a:spcBef>
        <a:spcAft>
          <a:spcPct val="0"/>
        </a:spcAft>
        <a:defRPr sz="3600">
          <a:solidFill>
            <a:schemeClr val="bg1"/>
          </a:solidFill>
          <a:latin typeface="Futura LT Book" pitchFamily="2" charset="0"/>
        </a:defRPr>
      </a:lvl9pPr>
    </p:titleStyle>
    <p:body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publicdomainpictures.net/en/view-image.php?image=290296&amp;picture=house-sol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duperrin.com/english/2017/07/20/being-data-driven-means-being-contex-driven/data-mining-infographic/"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type="subTitle" idx="1"/>
          </p:nvPr>
        </p:nvSpPr>
        <p:spPr>
          <a:xfrm>
            <a:off x="205402" y="711583"/>
            <a:ext cx="6467475" cy="504825"/>
          </a:xfrm>
        </p:spPr>
        <p:txBody>
          <a:bodyPr/>
          <a:lstStyle/>
          <a:p>
            <a:r>
              <a:rPr lang="en-CA" sz="2400" dirty="0"/>
              <a:t>House Pricing </a:t>
            </a:r>
            <a:r>
              <a:rPr lang="en-CA" sz="2400" kern="0" dirty="0"/>
              <a:t>Prediction</a:t>
            </a:r>
            <a:endParaRPr lang="uk-UA" sz="2400" dirty="0"/>
          </a:p>
        </p:txBody>
      </p:sp>
      <p:sp>
        <p:nvSpPr>
          <p:cNvPr id="2" name="Rectangle 2">
            <a:extLst>
              <a:ext uri="{FF2B5EF4-FFF2-40B4-BE49-F238E27FC236}">
                <a16:creationId xmlns:a16="http://schemas.microsoft.com/office/drawing/2014/main" id="{D255550C-8F3C-52AC-9D47-35947085F075}"/>
              </a:ext>
            </a:extLst>
          </p:cNvPr>
          <p:cNvSpPr>
            <a:spLocks noGrp="1" noChangeArrowheads="1"/>
          </p:cNvSpPr>
          <p:nvPr>
            <p:ph type="ctrTitle"/>
          </p:nvPr>
        </p:nvSpPr>
        <p:spPr>
          <a:xfrm>
            <a:off x="205402" y="261118"/>
            <a:ext cx="4104456" cy="900931"/>
          </a:xfrm>
        </p:spPr>
        <p:txBody>
          <a:bodyPr/>
          <a:lstStyle/>
          <a:p>
            <a:r>
              <a:rPr lang="en-CA" sz="3200" dirty="0"/>
              <a:t>FINAL PROJECT</a:t>
            </a:r>
            <a:br>
              <a:rPr lang="uk-UA" sz="3200" kern="0" dirty="0"/>
            </a:br>
            <a:endParaRPr lang="uk-UA" sz="3200" dirty="0"/>
          </a:p>
        </p:txBody>
      </p:sp>
      <p:sp>
        <p:nvSpPr>
          <p:cNvPr id="3" name="Rectangle 3">
            <a:extLst>
              <a:ext uri="{FF2B5EF4-FFF2-40B4-BE49-F238E27FC236}">
                <a16:creationId xmlns:a16="http://schemas.microsoft.com/office/drawing/2014/main" id="{9BDE4C32-A0FB-6AE1-AD57-4A99624F96FA}"/>
              </a:ext>
            </a:extLst>
          </p:cNvPr>
          <p:cNvSpPr txBox="1">
            <a:spLocks noChangeArrowheads="1"/>
          </p:cNvSpPr>
          <p:nvPr/>
        </p:nvSpPr>
        <p:spPr bwMode="auto">
          <a:xfrm>
            <a:off x="6516216" y="4993233"/>
            <a:ext cx="3168278" cy="21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FontTx/>
              <a:buNone/>
              <a:defRPr sz="2000">
                <a:solidFill>
                  <a:srgbClr val="000000"/>
                </a:solidFill>
                <a:latin typeface="Futura LT Book" pitchFamily="2" charset="0"/>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r>
              <a:rPr lang="en-CA" sz="1800" u="sng" kern="0" dirty="0">
                <a:latin typeface="Verdana" pitchFamily="34" charset="0"/>
              </a:rPr>
              <a:t>Prepared by</a:t>
            </a:r>
          </a:p>
          <a:p>
            <a:r>
              <a:rPr lang="en-CA" sz="1600" kern="0" dirty="0">
                <a:latin typeface="Verdana" pitchFamily="34" charset="0"/>
              </a:rPr>
              <a:t>Aydin </a:t>
            </a:r>
            <a:r>
              <a:rPr lang="en-CA" sz="1600" kern="0" dirty="0" err="1">
                <a:latin typeface="Verdana" pitchFamily="34" charset="0"/>
              </a:rPr>
              <a:t>Gokcen</a:t>
            </a:r>
            <a:endParaRPr lang="en-CA" sz="1600" kern="0" dirty="0">
              <a:latin typeface="Verdana" pitchFamily="34" charset="0"/>
            </a:endParaRPr>
          </a:p>
          <a:p>
            <a:r>
              <a:rPr lang="en-CA" sz="1600" kern="0" dirty="0">
                <a:latin typeface="Verdana" pitchFamily="34" charset="0"/>
              </a:rPr>
              <a:t>Buck Matt</a:t>
            </a:r>
          </a:p>
          <a:p>
            <a:r>
              <a:rPr lang="en-CA" sz="1600" kern="0" dirty="0">
                <a:latin typeface="Verdana" pitchFamily="34" charset="0"/>
              </a:rPr>
              <a:t>Channer Timothy</a:t>
            </a:r>
          </a:p>
          <a:p>
            <a:r>
              <a:rPr lang="en-CA" sz="1600" kern="0" dirty="0">
                <a:latin typeface="Verdana" pitchFamily="34" charset="0"/>
              </a:rPr>
              <a:t>Le Phuong</a:t>
            </a:r>
          </a:p>
          <a:p>
            <a:r>
              <a:rPr lang="en-CA" sz="1600" kern="0" dirty="0">
                <a:latin typeface="Verdana" pitchFamily="34" charset="0"/>
              </a:rPr>
              <a:t>Russo </a:t>
            </a:r>
            <a:r>
              <a:rPr lang="en-CA" sz="1600" kern="0" dirty="0" err="1">
                <a:latin typeface="Verdana" pitchFamily="34" charset="0"/>
              </a:rPr>
              <a:t>Estel</a:t>
            </a:r>
            <a:endParaRPr lang="en-CA" sz="1600" kern="0" dirty="0">
              <a:latin typeface="Verdana" pitchFamily="34" charset="0"/>
            </a:endParaRPr>
          </a:p>
          <a:p>
            <a:endParaRPr lang="en-CA" sz="1800" kern="0" dirty="0">
              <a:latin typeface="Verdana" pitchFamily="34" charset="0"/>
            </a:endParaRPr>
          </a:p>
          <a:p>
            <a:endParaRPr lang="en-CA" sz="1800" kern="0" dirty="0">
              <a:latin typeface="Verdana" pitchFamily="34" charset="0"/>
            </a:endParaRPr>
          </a:p>
          <a:p>
            <a:endParaRPr lang="uk-UA" sz="1800" kern="0" dirty="0">
              <a:latin typeface="Verdan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ChangeArrowheads="1"/>
          </p:cNvSpPr>
          <p:nvPr/>
        </p:nvSpPr>
        <p:spPr bwMode="gray">
          <a:xfrm>
            <a:off x="2484438" y="404813"/>
            <a:ext cx="6191250" cy="5032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20000"/>
              </a:spcBef>
            </a:pPr>
            <a:endParaRPr lang="en-US" altLang="ko-KR" sz="2000" dirty="0">
              <a:solidFill>
                <a:srgbClr val="000000"/>
              </a:solidFill>
              <a:latin typeface="Futura LT Book" pitchFamily="2" charset="0"/>
              <a:ea typeface="굴림" charset="-127"/>
            </a:endParaRPr>
          </a:p>
        </p:txBody>
      </p:sp>
      <p:sp>
        <p:nvSpPr>
          <p:cNvPr id="300035" name="WordArt 3"/>
          <p:cNvSpPr>
            <a:spLocks noChangeArrowheads="1" noChangeShapeType="1" noTextEdit="1"/>
          </p:cNvSpPr>
          <p:nvPr/>
        </p:nvSpPr>
        <p:spPr bwMode="gray">
          <a:xfrm>
            <a:off x="2411413" y="5691188"/>
            <a:ext cx="4033837" cy="546100"/>
          </a:xfrm>
          <a:prstGeom prst="rect">
            <a:avLst/>
          </a:prstGeom>
        </p:spPr>
        <p:txBody>
          <a:bodyPr wrap="none" fromWordArt="1">
            <a:prstTxWarp prst="textDeflate">
              <a:avLst>
                <a:gd name="adj" fmla="val 0"/>
              </a:avLst>
            </a:prstTxWarp>
          </a:bodyPr>
          <a:lstStyle/>
          <a:p>
            <a:pPr algn="ctr"/>
            <a:r>
              <a:rPr lang="en-US" sz="3600" b="1" kern="10">
                <a:ln w="38100">
                  <a:solidFill>
                    <a:srgbClr val="FFFFFF"/>
                  </a:solidFill>
                  <a:round/>
                  <a:headEnd/>
                  <a:tailEnd/>
                </a:ln>
                <a:gradFill rotWithShape="1">
                  <a:gsLst>
                    <a:gs pos="0">
                      <a:schemeClr val="tx2"/>
                    </a:gs>
                    <a:gs pos="100000">
                      <a:schemeClr val="hlink"/>
                    </a:gs>
                  </a:gsLst>
                  <a:lin ang="0" scaled="1"/>
                </a:gradFill>
                <a:effectLst>
                  <a:outerShdw dist="107763" dir="2700000" algn="ctr" rotWithShape="0">
                    <a:srgbClr val="868686">
                      <a:alpha val="50000"/>
                    </a:srgbClr>
                  </a:outerShdw>
                </a:effectLst>
                <a:latin typeface="Arial"/>
                <a:cs typeface="Arial"/>
              </a:rPr>
              <a:t>Thank You!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00035"/>
                                        </p:tgtEl>
                                        <p:attrNameLst>
                                          <p:attrName>style.visibility</p:attrName>
                                        </p:attrNameLst>
                                      </p:cBhvr>
                                      <p:to>
                                        <p:strVal val="visible"/>
                                      </p:to>
                                    </p:set>
                                    <p:anim calcmode="lin" valueType="num">
                                      <p:cBhvr>
                                        <p:cTn id="7" dur="500" fill="hold"/>
                                        <p:tgtEl>
                                          <p:spTgt spid="300035"/>
                                        </p:tgtEl>
                                        <p:attrNameLst>
                                          <p:attrName>ppt_w</p:attrName>
                                        </p:attrNameLst>
                                      </p:cBhvr>
                                      <p:tavLst>
                                        <p:tav tm="0">
                                          <p:val>
                                            <p:fltVal val="0"/>
                                          </p:val>
                                        </p:tav>
                                        <p:tav tm="100000">
                                          <p:val>
                                            <p:strVal val="#ppt_w"/>
                                          </p:val>
                                        </p:tav>
                                      </p:tavLst>
                                    </p:anim>
                                    <p:anim calcmode="lin" valueType="num">
                                      <p:cBhvr>
                                        <p:cTn id="8" dur="500" fill="hold"/>
                                        <p:tgtEl>
                                          <p:spTgt spid="300035"/>
                                        </p:tgtEl>
                                        <p:attrNameLst>
                                          <p:attrName>ppt_h</p:attrName>
                                        </p:attrNameLst>
                                      </p:cBhvr>
                                      <p:tavLst>
                                        <p:tav tm="0">
                                          <p:val>
                                            <p:fltVal val="0"/>
                                          </p:val>
                                        </p:tav>
                                        <p:tav tm="100000">
                                          <p:val>
                                            <p:strVal val="#ppt_h"/>
                                          </p:val>
                                        </p:tav>
                                      </p:tavLst>
                                    </p:anim>
                                    <p:animEffect transition="in" filter="fade">
                                      <p:cBhvr>
                                        <p:cTn id="9" dur="500"/>
                                        <p:tgtEl>
                                          <p:spTgt spid="300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492125" y="476250"/>
            <a:ext cx="6384925" cy="1296988"/>
          </a:xfrm>
        </p:spPr>
        <p:txBody>
          <a:bodyPr/>
          <a:lstStyle/>
          <a:p>
            <a:r>
              <a:rPr lang="en-US" dirty="0"/>
              <a:t>Overview of the Project</a:t>
            </a:r>
            <a:endParaRPr lang="uk-UA" dirty="0"/>
          </a:p>
        </p:txBody>
      </p:sp>
      <p:sp>
        <p:nvSpPr>
          <p:cNvPr id="281603" name="Rectangle 3"/>
          <p:cNvSpPr>
            <a:spLocks noGrp="1" noChangeArrowheads="1"/>
          </p:cNvSpPr>
          <p:nvPr>
            <p:ph type="body" idx="1"/>
          </p:nvPr>
        </p:nvSpPr>
        <p:spPr>
          <a:xfrm>
            <a:off x="471487" y="2206625"/>
            <a:ext cx="8201025" cy="4175125"/>
          </a:xfrm>
        </p:spPr>
        <p:txBody>
          <a:bodyPr/>
          <a:lstStyle/>
          <a:p>
            <a:pPr marL="0" indent="0">
              <a:lnSpc>
                <a:spcPct val="150000"/>
              </a:lnSpc>
              <a:spcBef>
                <a:spcPts val="1200"/>
              </a:spcBef>
              <a:buNone/>
            </a:pPr>
            <a:r>
              <a:rPr lang="en-US" altLang="ko-KR" sz="2800" dirty="0">
                <a:ea typeface="굴림" charset="-127"/>
              </a:rPr>
              <a:t>Creating a machine learning model that can predict the prices of the houses in Ames City, Iowa, USA for the sellers, and create an interactive website for the users, where they can filter for multiple search criteria at the same time by entering all or some of the variables in the Dataset as an input.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492125" y="476250"/>
            <a:ext cx="6384925" cy="1296988"/>
          </a:xfrm>
        </p:spPr>
        <p:txBody>
          <a:bodyPr/>
          <a:lstStyle/>
          <a:p>
            <a:r>
              <a:rPr lang="en-US" dirty="0"/>
              <a:t>Why was This Topic Chosen?</a:t>
            </a:r>
            <a:endParaRPr lang="uk-UA" dirty="0"/>
          </a:p>
        </p:txBody>
      </p:sp>
      <p:sp>
        <p:nvSpPr>
          <p:cNvPr id="281603" name="Rectangle 3"/>
          <p:cNvSpPr>
            <a:spLocks noGrp="1" noChangeArrowheads="1"/>
          </p:cNvSpPr>
          <p:nvPr>
            <p:ph type="body" idx="1"/>
          </p:nvPr>
        </p:nvSpPr>
        <p:spPr>
          <a:xfrm>
            <a:off x="144016" y="2732890"/>
            <a:ext cx="3707904" cy="3216390"/>
          </a:xfrm>
        </p:spPr>
        <p:txBody>
          <a:bodyPr/>
          <a:lstStyle/>
          <a:p>
            <a:pPr marL="0" indent="0">
              <a:lnSpc>
                <a:spcPct val="150000"/>
              </a:lnSpc>
              <a:spcBef>
                <a:spcPts val="1200"/>
              </a:spcBef>
              <a:buNone/>
            </a:pPr>
            <a:r>
              <a:rPr lang="en-CA" dirty="0">
                <a:solidFill>
                  <a:srgbClr val="24292F"/>
                </a:solidFill>
                <a:latin typeface="-apple-system"/>
              </a:rPr>
              <a:t>1- M</a:t>
            </a:r>
            <a:r>
              <a:rPr lang="en-CA" b="0" i="0" dirty="0">
                <a:solidFill>
                  <a:srgbClr val="24292F"/>
                </a:solidFill>
                <a:effectLst/>
                <a:latin typeface="-apple-system"/>
              </a:rPr>
              <a:t>any homeowners look to sell their homes. Using our website, they will be able to pinpoint what key factors need to be taken into consideration to maximize the sale of their home. </a:t>
            </a:r>
          </a:p>
          <a:p>
            <a:pPr marL="0" indent="0">
              <a:lnSpc>
                <a:spcPct val="150000"/>
              </a:lnSpc>
              <a:spcBef>
                <a:spcPts val="1200"/>
              </a:spcBef>
              <a:buNone/>
            </a:pPr>
            <a:r>
              <a:rPr lang="en-CA" dirty="0">
                <a:solidFill>
                  <a:srgbClr val="24292F"/>
                </a:solidFill>
                <a:latin typeface="-apple-system"/>
              </a:rPr>
              <a:t>2</a:t>
            </a:r>
            <a:r>
              <a:rPr lang="en-CA" b="0" i="0" dirty="0">
                <a:solidFill>
                  <a:srgbClr val="24292F"/>
                </a:solidFill>
                <a:effectLst/>
                <a:latin typeface="-apple-system"/>
              </a:rPr>
              <a:t>- This model can be adapted to any country and city in the world.</a:t>
            </a:r>
            <a:endParaRPr lang="en-US" altLang="ko-KR" sz="2400" dirty="0">
              <a:ea typeface="굴림" charset="-127"/>
            </a:endParaRPr>
          </a:p>
        </p:txBody>
      </p:sp>
      <p:pic>
        <p:nvPicPr>
          <p:cNvPr id="3" name="Picture 2" descr="A house with a sign in front of it&#10;&#10;Description automatically generated with medium confidence">
            <a:extLst>
              <a:ext uri="{FF2B5EF4-FFF2-40B4-BE49-F238E27FC236}">
                <a16:creationId xmlns:a16="http://schemas.microsoft.com/office/drawing/2014/main" id="{49AC45A1-0255-C1BB-8E1B-F55EBF8CB48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059973" y="2996952"/>
            <a:ext cx="4919185" cy="3216390"/>
          </a:xfrm>
          <a:prstGeom prst="rect">
            <a:avLst/>
          </a:prstGeom>
        </p:spPr>
      </p:pic>
    </p:spTree>
    <p:extLst>
      <p:ext uri="{BB962C8B-B14F-4D97-AF65-F5344CB8AC3E}">
        <p14:creationId xmlns:p14="http://schemas.microsoft.com/office/powerpoint/2010/main" val="175805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63" name="AutoShape 39"/>
          <p:cNvSpPr>
            <a:spLocks noChangeArrowheads="1"/>
          </p:cNvSpPr>
          <p:nvPr/>
        </p:nvSpPr>
        <p:spPr bwMode="gray">
          <a:xfrm>
            <a:off x="4067175" y="1989138"/>
            <a:ext cx="3600450" cy="46672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r>
              <a:rPr kumimoji="1" lang="en-US" altLang="ko-KR" b="1">
                <a:ea typeface="굴림" charset="-127"/>
              </a:rPr>
              <a:t>Introduction</a:t>
            </a:r>
          </a:p>
        </p:txBody>
      </p:sp>
      <p:sp>
        <p:nvSpPr>
          <p:cNvPr id="282664" name="AutoShape 40"/>
          <p:cNvSpPr>
            <a:spLocks noChangeArrowheads="1"/>
          </p:cNvSpPr>
          <p:nvPr/>
        </p:nvSpPr>
        <p:spPr bwMode="gray">
          <a:xfrm>
            <a:off x="4643438" y="2746375"/>
            <a:ext cx="3600450" cy="46672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r>
              <a:rPr kumimoji="1" lang="en-US" altLang="ko-KR" b="1" dirty="0">
                <a:ea typeface="굴림" charset="-127"/>
              </a:rPr>
              <a:t>Strategy</a:t>
            </a:r>
          </a:p>
        </p:txBody>
      </p:sp>
      <p:sp>
        <p:nvSpPr>
          <p:cNvPr id="282665" name="AutoShape 41"/>
          <p:cNvSpPr>
            <a:spLocks noChangeArrowheads="1"/>
          </p:cNvSpPr>
          <p:nvPr/>
        </p:nvSpPr>
        <p:spPr bwMode="gray">
          <a:xfrm>
            <a:off x="4643438" y="3611563"/>
            <a:ext cx="3600450" cy="46672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accent2">
                        <a:gamma/>
                        <a:shade val="46275"/>
                        <a:invGamma/>
                      </a:schemeClr>
                    </a:gs>
                    <a:gs pos="5000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r>
              <a:rPr kumimoji="1" lang="en-US" altLang="ko-KR" b="1">
                <a:ea typeface="굴림" charset="-127"/>
              </a:rPr>
              <a:t>Challenges Forward</a:t>
            </a:r>
          </a:p>
        </p:txBody>
      </p:sp>
      <p:sp>
        <p:nvSpPr>
          <p:cNvPr id="282666" name="AutoShape 42"/>
          <p:cNvSpPr>
            <a:spLocks noChangeArrowheads="1"/>
          </p:cNvSpPr>
          <p:nvPr/>
        </p:nvSpPr>
        <p:spPr bwMode="gray">
          <a:xfrm>
            <a:off x="4140200" y="4403725"/>
            <a:ext cx="3600450" cy="46672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accent2">
                        <a:gamma/>
                        <a:shade val="46275"/>
                        <a:invGamma/>
                      </a:schemeClr>
                    </a:gs>
                    <a:gs pos="5000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r>
              <a:rPr kumimoji="1" lang="en-US" altLang="ko-KR" b="1">
                <a:ea typeface="굴림" charset="-127"/>
              </a:rPr>
              <a:t>History</a:t>
            </a:r>
          </a:p>
        </p:txBody>
      </p:sp>
      <p:sp>
        <p:nvSpPr>
          <p:cNvPr id="282667" name="Rectangle 43"/>
          <p:cNvSpPr>
            <a:spLocks noChangeArrowheads="1"/>
          </p:cNvSpPr>
          <p:nvPr/>
        </p:nvSpPr>
        <p:spPr bwMode="auto">
          <a:xfrm>
            <a:off x="2987675" y="4797425"/>
            <a:ext cx="4894263" cy="7302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68" name="Oval 44"/>
          <p:cNvSpPr>
            <a:spLocks noChangeArrowheads="1"/>
          </p:cNvSpPr>
          <p:nvPr/>
        </p:nvSpPr>
        <p:spPr bwMode="auto">
          <a:xfrm>
            <a:off x="3419475" y="4581525"/>
            <a:ext cx="504825" cy="504825"/>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69" name="Oval 45"/>
          <p:cNvSpPr>
            <a:spLocks noChangeArrowheads="1"/>
          </p:cNvSpPr>
          <p:nvPr/>
        </p:nvSpPr>
        <p:spPr bwMode="auto">
          <a:xfrm>
            <a:off x="2843213" y="4725988"/>
            <a:ext cx="215900" cy="215900"/>
          </a:xfrm>
          <a:prstGeom prst="ellipse">
            <a:avLst/>
          </a:prstGeom>
          <a:solidFill>
            <a:schemeClr val="bg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0" name="Oval 46"/>
          <p:cNvSpPr>
            <a:spLocks noChangeArrowheads="1"/>
          </p:cNvSpPr>
          <p:nvPr/>
        </p:nvSpPr>
        <p:spPr bwMode="auto">
          <a:xfrm>
            <a:off x="7812088" y="4725988"/>
            <a:ext cx="215900" cy="215900"/>
          </a:xfrm>
          <a:prstGeom prst="ellipse">
            <a:avLst/>
          </a:prstGeom>
          <a:solidFill>
            <a:schemeClr val="bg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1" name="AutoShape 47"/>
          <p:cNvSpPr>
            <a:spLocks noChangeArrowheads="1"/>
          </p:cNvSpPr>
          <p:nvPr/>
        </p:nvSpPr>
        <p:spPr bwMode="gray">
          <a:xfrm>
            <a:off x="3421063" y="4597400"/>
            <a:ext cx="504825" cy="47307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latinLnBrk="1"/>
            <a:r>
              <a:rPr kumimoji="1" lang="uk-UA" altLang="ko-KR" b="1">
                <a:solidFill>
                  <a:schemeClr val="bg1"/>
                </a:solidFill>
              </a:rPr>
              <a:t>4</a:t>
            </a:r>
            <a:endParaRPr kumimoji="1" lang="en-US" altLang="ko-KR" b="1">
              <a:solidFill>
                <a:schemeClr val="bg1"/>
              </a:solidFill>
              <a:ea typeface="굴림" charset="-127"/>
            </a:endParaRPr>
          </a:p>
        </p:txBody>
      </p:sp>
      <p:sp>
        <p:nvSpPr>
          <p:cNvPr id="282672" name="AutoShape 48"/>
          <p:cNvSpPr>
            <a:spLocks noChangeArrowheads="1"/>
          </p:cNvSpPr>
          <p:nvPr/>
        </p:nvSpPr>
        <p:spPr bwMode="auto">
          <a:xfrm>
            <a:off x="3457575" y="4618038"/>
            <a:ext cx="431800" cy="431800"/>
          </a:xfrm>
          <a:custGeom>
            <a:avLst/>
            <a:gdLst>
              <a:gd name="G0" fmla="+- 4685 0 0"/>
              <a:gd name="G1" fmla="+- 21600 0 4685"/>
              <a:gd name="G2" fmla="+- 21600 0 46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85" y="10800"/>
                </a:moveTo>
                <a:cubicBezTo>
                  <a:pt x="4685" y="14177"/>
                  <a:pt x="7423" y="16915"/>
                  <a:pt x="10800" y="16915"/>
                </a:cubicBezTo>
                <a:cubicBezTo>
                  <a:pt x="14177" y="16915"/>
                  <a:pt x="16915" y="14177"/>
                  <a:pt x="16915" y="10800"/>
                </a:cubicBezTo>
                <a:cubicBezTo>
                  <a:pt x="16915" y="7423"/>
                  <a:pt x="14177" y="4685"/>
                  <a:pt x="10800" y="4685"/>
                </a:cubicBezTo>
                <a:cubicBezTo>
                  <a:pt x="7423" y="4685"/>
                  <a:pt x="4685" y="7423"/>
                  <a:pt x="4685" y="10800"/>
                </a:cubicBezTo>
                <a:close/>
              </a:path>
            </a:pathLst>
          </a:custGeom>
          <a:gradFill rotWithShape="1">
            <a:gsLst>
              <a:gs pos="0">
                <a:schemeClr val="bg2">
                  <a:gamma/>
                  <a:tint val="30980"/>
                  <a:invGamma/>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3" name="Oval 49"/>
          <p:cNvSpPr>
            <a:spLocks noChangeArrowheads="1"/>
          </p:cNvSpPr>
          <p:nvPr/>
        </p:nvSpPr>
        <p:spPr bwMode="auto">
          <a:xfrm>
            <a:off x="3924300" y="3789363"/>
            <a:ext cx="504825" cy="50482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4" name="Rectangle 50"/>
          <p:cNvSpPr>
            <a:spLocks noChangeArrowheads="1"/>
          </p:cNvSpPr>
          <p:nvPr/>
        </p:nvSpPr>
        <p:spPr bwMode="auto">
          <a:xfrm>
            <a:off x="3492500" y="4005263"/>
            <a:ext cx="4894263" cy="730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5" name="Oval 51"/>
          <p:cNvSpPr>
            <a:spLocks noChangeArrowheads="1"/>
          </p:cNvSpPr>
          <p:nvPr/>
        </p:nvSpPr>
        <p:spPr bwMode="auto">
          <a:xfrm>
            <a:off x="3348038" y="3933825"/>
            <a:ext cx="215900" cy="215900"/>
          </a:xfrm>
          <a:prstGeom prst="ellipse">
            <a:avLst/>
          </a:prstGeom>
          <a:solidFill>
            <a:schemeClr val="bg1"/>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6" name="Oval 52"/>
          <p:cNvSpPr>
            <a:spLocks noChangeArrowheads="1"/>
          </p:cNvSpPr>
          <p:nvPr/>
        </p:nvSpPr>
        <p:spPr bwMode="auto">
          <a:xfrm>
            <a:off x="8316913" y="3933825"/>
            <a:ext cx="215900" cy="215900"/>
          </a:xfrm>
          <a:prstGeom prst="ellipse">
            <a:avLst/>
          </a:prstGeom>
          <a:solidFill>
            <a:schemeClr val="bg1"/>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7" name="AutoShape 53"/>
          <p:cNvSpPr>
            <a:spLocks noChangeArrowheads="1"/>
          </p:cNvSpPr>
          <p:nvPr/>
        </p:nvSpPr>
        <p:spPr bwMode="gray">
          <a:xfrm>
            <a:off x="3925888" y="3805238"/>
            <a:ext cx="504825" cy="47307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latinLnBrk="1"/>
            <a:r>
              <a:rPr kumimoji="1" lang="en-US" altLang="ko-KR" b="1">
                <a:solidFill>
                  <a:schemeClr val="bg1"/>
                </a:solidFill>
                <a:ea typeface="굴림" charset="-127"/>
              </a:rPr>
              <a:t>3</a:t>
            </a:r>
          </a:p>
        </p:txBody>
      </p:sp>
      <p:sp>
        <p:nvSpPr>
          <p:cNvPr id="282678" name="AutoShape 54"/>
          <p:cNvSpPr>
            <a:spLocks noChangeArrowheads="1"/>
          </p:cNvSpPr>
          <p:nvPr/>
        </p:nvSpPr>
        <p:spPr bwMode="auto">
          <a:xfrm>
            <a:off x="3962400" y="3825875"/>
            <a:ext cx="431800" cy="431800"/>
          </a:xfrm>
          <a:custGeom>
            <a:avLst/>
            <a:gdLst>
              <a:gd name="G0" fmla="+- 4685 0 0"/>
              <a:gd name="G1" fmla="+- 21600 0 4685"/>
              <a:gd name="G2" fmla="+- 21600 0 46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85" y="10800"/>
                </a:moveTo>
                <a:cubicBezTo>
                  <a:pt x="4685" y="14177"/>
                  <a:pt x="7423" y="16915"/>
                  <a:pt x="10800" y="16915"/>
                </a:cubicBezTo>
                <a:cubicBezTo>
                  <a:pt x="14177" y="16915"/>
                  <a:pt x="16915" y="14177"/>
                  <a:pt x="16915" y="10800"/>
                </a:cubicBezTo>
                <a:cubicBezTo>
                  <a:pt x="16915" y="7423"/>
                  <a:pt x="14177" y="4685"/>
                  <a:pt x="10800" y="4685"/>
                </a:cubicBezTo>
                <a:cubicBezTo>
                  <a:pt x="7423" y="4685"/>
                  <a:pt x="4685" y="7423"/>
                  <a:pt x="4685" y="10800"/>
                </a:cubicBezTo>
                <a:close/>
              </a:path>
            </a:pathLst>
          </a:custGeom>
          <a:gradFill rotWithShape="1">
            <a:gsLst>
              <a:gs pos="0">
                <a:schemeClr val="accent1">
                  <a:gamma/>
                  <a:tint val="30980"/>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9" name="Rectangle 55"/>
          <p:cNvSpPr>
            <a:spLocks noChangeArrowheads="1"/>
          </p:cNvSpPr>
          <p:nvPr/>
        </p:nvSpPr>
        <p:spPr bwMode="auto">
          <a:xfrm>
            <a:off x="3492500" y="3141663"/>
            <a:ext cx="4894263" cy="7302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0" name="Oval 56"/>
          <p:cNvSpPr>
            <a:spLocks noChangeArrowheads="1"/>
          </p:cNvSpPr>
          <p:nvPr/>
        </p:nvSpPr>
        <p:spPr bwMode="auto">
          <a:xfrm>
            <a:off x="3924300" y="2925763"/>
            <a:ext cx="504825" cy="504825"/>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1" name="Oval 57"/>
          <p:cNvSpPr>
            <a:spLocks noChangeArrowheads="1"/>
          </p:cNvSpPr>
          <p:nvPr/>
        </p:nvSpPr>
        <p:spPr bwMode="auto">
          <a:xfrm>
            <a:off x="3348038" y="3070225"/>
            <a:ext cx="215900" cy="215900"/>
          </a:xfrm>
          <a:prstGeom prst="ellipse">
            <a:avLst/>
          </a:prstGeom>
          <a:solidFill>
            <a:schemeClr val="bg1"/>
          </a:solidFill>
          <a:ln w="1905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2" name="Oval 58"/>
          <p:cNvSpPr>
            <a:spLocks noChangeArrowheads="1"/>
          </p:cNvSpPr>
          <p:nvPr/>
        </p:nvSpPr>
        <p:spPr bwMode="auto">
          <a:xfrm>
            <a:off x="8316913" y="3070225"/>
            <a:ext cx="215900" cy="215900"/>
          </a:xfrm>
          <a:prstGeom prst="ellipse">
            <a:avLst/>
          </a:prstGeom>
          <a:solidFill>
            <a:schemeClr val="bg1"/>
          </a:solidFill>
          <a:ln w="1905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3" name="AutoShape 59"/>
          <p:cNvSpPr>
            <a:spLocks noChangeArrowheads="1"/>
          </p:cNvSpPr>
          <p:nvPr/>
        </p:nvSpPr>
        <p:spPr bwMode="gray">
          <a:xfrm>
            <a:off x="3925888" y="2941638"/>
            <a:ext cx="504825" cy="47307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latinLnBrk="1"/>
            <a:r>
              <a:rPr kumimoji="1" lang="en-US" altLang="ko-KR" b="1">
                <a:solidFill>
                  <a:schemeClr val="bg1"/>
                </a:solidFill>
                <a:ea typeface="굴림" charset="-127"/>
              </a:rPr>
              <a:t>2</a:t>
            </a:r>
          </a:p>
        </p:txBody>
      </p:sp>
      <p:sp>
        <p:nvSpPr>
          <p:cNvPr id="282684" name="AutoShape 60"/>
          <p:cNvSpPr>
            <a:spLocks noChangeArrowheads="1"/>
          </p:cNvSpPr>
          <p:nvPr/>
        </p:nvSpPr>
        <p:spPr bwMode="auto">
          <a:xfrm>
            <a:off x="3962400" y="2962275"/>
            <a:ext cx="431800" cy="431800"/>
          </a:xfrm>
          <a:custGeom>
            <a:avLst/>
            <a:gdLst>
              <a:gd name="G0" fmla="+- 4685 0 0"/>
              <a:gd name="G1" fmla="+- 21600 0 4685"/>
              <a:gd name="G2" fmla="+- 21600 0 46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85" y="10800"/>
                </a:moveTo>
                <a:cubicBezTo>
                  <a:pt x="4685" y="14177"/>
                  <a:pt x="7423" y="16915"/>
                  <a:pt x="10800" y="16915"/>
                </a:cubicBezTo>
                <a:cubicBezTo>
                  <a:pt x="14177" y="16915"/>
                  <a:pt x="16915" y="14177"/>
                  <a:pt x="16915" y="10800"/>
                </a:cubicBezTo>
                <a:cubicBezTo>
                  <a:pt x="16915" y="7423"/>
                  <a:pt x="14177" y="4685"/>
                  <a:pt x="10800" y="4685"/>
                </a:cubicBezTo>
                <a:cubicBezTo>
                  <a:pt x="7423" y="4685"/>
                  <a:pt x="4685" y="7423"/>
                  <a:pt x="4685" y="10800"/>
                </a:cubicBezTo>
                <a:close/>
              </a:path>
            </a:pathLst>
          </a:custGeom>
          <a:gradFill rotWithShape="1">
            <a:gsLst>
              <a:gs pos="0">
                <a:schemeClr val="hlink">
                  <a:gamma/>
                  <a:tint val="30980"/>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5" name="Rectangle 61"/>
          <p:cNvSpPr>
            <a:spLocks noChangeArrowheads="1"/>
          </p:cNvSpPr>
          <p:nvPr/>
        </p:nvSpPr>
        <p:spPr bwMode="auto">
          <a:xfrm>
            <a:off x="2916238" y="2349500"/>
            <a:ext cx="4894262" cy="730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6" name="Oval 62"/>
          <p:cNvSpPr>
            <a:spLocks noChangeArrowheads="1"/>
          </p:cNvSpPr>
          <p:nvPr/>
        </p:nvSpPr>
        <p:spPr bwMode="auto">
          <a:xfrm>
            <a:off x="3348038" y="2133600"/>
            <a:ext cx="504825" cy="504825"/>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7" name="Oval 63"/>
          <p:cNvSpPr>
            <a:spLocks noChangeArrowheads="1"/>
          </p:cNvSpPr>
          <p:nvPr/>
        </p:nvSpPr>
        <p:spPr bwMode="auto">
          <a:xfrm>
            <a:off x="2771775" y="2278063"/>
            <a:ext cx="215900" cy="215900"/>
          </a:xfrm>
          <a:prstGeom prst="ellipse">
            <a:avLst/>
          </a:prstGeom>
          <a:solidFill>
            <a:schemeClr val="bg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8" name="Oval 64"/>
          <p:cNvSpPr>
            <a:spLocks noChangeArrowheads="1"/>
          </p:cNvSpPr>
          <p:nvPr/>
        </p:nvSpPr>
        <p:spPr bwMode="auto">
          <a:xfrm>
            <a:off x="7740650" y="2278063"/>
            <a:ext cx="215900" cy="215900"/>
          </a:xfrm>
          <a:prstGeom prst="ellipse">
            <a:avLst/>
          </a:prstGeom>
          <a:solidFill>
            <a:schemeClr val="bg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9" name="AutoShape 65"/>
          <p:cNvSpPr>
            <a:spLocks noChangeArrowheads="1"/>
          </p:cNvSpPr>
          <p:nvPr/>
        </p:nvSpPr>
        <p:spPr bwMode="gray">
          <a:xfrm>
            <a:off x="3349625" y="2149475"/>
            <a:ext cx="504825" cy="47307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latinLnBrk="1"/>
            <a:r>
              <a:rPr kumimoji="1" lang="en-US" altLang="ko-KR" b="1">
                <a:solidFill>
                  <a:schemeClr val="bg1"/>
                </a:solidFill>
                <a:ea typeface="굴림" charset="-127"/>
              </a:rPr>
              <a:t>1</a:t>
            </a:r>
          </a:p>
        </p:txBody>
      </p:sp>
      <p:sp>
        <p:nvSpPr>
          <p:cNvPr id="282690" name="AutoShape 66"/>
          <p:cNvSpPr>
            <a:spLocks noChangeArrowheads="1"/>
          </p:cNvSpPr>
          <p:nvPr/>
        </p:nvSpPr>
        <p:spPr bwMode="auto">
          <a:xfrm>
            <a:off x="3386138" y="2170113"/>
            <a:ext cx="431800" cy="431800"/>
          </a:xfrm>
          <a:custGeom>
            <a:avLst/>
            <a:gdLst>
              <a:gd name="G0" fmla="+- 4685 0 0"/>
              <a:gd name="G1" fmla="+- 21600 0 4685"/>
              <a:gd name="G2" fmla="+- 21600 0 46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85" y="10800"/>
                </a:moveTo>
                <a:cubicBezTo>
                  <a:pt x="4685" y="14177"/>
                  <a:pt x="7423" y="16915"/>
                  <a:pt x="10800" y="16915"/>
                </a:cubicBezTo>
                <a:cubicBezTo>
                  <a:pt x="14177" y="16915"/>
                  <a:pt x="16915" y="14177"/>
                  <a:pt x="16915" y="10800"/>
                </a:cubicBezTo>
                <a:cubicBezTo>
                  <a:pt x="16915" y="7423"/>
                  <a:pt x="14177" y="4685"/>
                  <a:pt x="10800" y="4685"/>
                </a:cubicBezTo>
                <a:cubicBezTo>
                  <a:pt x="7423" y="4685"/>
                  <a:pt x="4685" y="7423"/>
                  <a:pt x="4685" y="10800"/>
                </a:cubicBezTo>
                <a:close/>
              </a:path>
            </a:pathLst>
          </a:custGeom>
          <a:gradFill rotWithShape="1">
            <a:gsLst>
              <a:gs pos="0">
                <a:schemeClr val="accent2">
                  <a:gamma/>
                  <a:tint val="30980"/>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2691" name="Group 67"/>
          <p:cNvGrpSpPr>
            <a:grpSpLocks/>
          </p:cNvGrpSpPr>
          <p:nvPr/>
        </p:nvGrpSpPr>
        <p:grpSpPr bwMode="auto">
          <a:xfrm>
            <a:off x="612775" y="2278063"/>
            <a:ext cx="2663825" cy="2736850"/>
            <a:chOff x="340" y="1661"/>
            <a:chExt cx="1724" cy="1724"/>
          </a:xfrm>
        </p:grpSpPr>
        <p:sp>
          <p:nvSpPr>
            <p:cNvPr id="282692" name="Oval 68"/>
            <p:cNvSpPr>
              <a:spLocks noChangeArrowheads="1"/>
            </p:cNvSpPr>
            <p:nvPr/>
          </p:nvSpPr>
          <p:spPr bwMode="auto">
            <a:xfrm>
              <a:off x="340" y="1661"/>
              <a:ext cx="1724" cy="1724"/>
            </a:xfrm>
            <a:prstGeom prst="ellipse">
              <a:avLst/>
            </a:prstGeom>
            <a:solidFill>
              <a:schemeClr val="bg1"/>
            </a:solidFill>
            <a:ln w="444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2693" name="Group 69"/>
            <p:cNvGrpSpPr>
              <a:grpSpLocks/>
            </p:cNvGrpSpPr>
            <p:nvPr/>
          </p:nvGrpSpPr>
          <p:grpSpPr bwMode="auto">
            <a:xfrm>
              <a:off x="431" y="1752"/>
              <a:ext cx="1542" cy="1535"/>
              <a:chOff x="659" y="1525"/>
              <a:chExt cx="2278" cy="2268"/>
            </a:xfrm>
          </p:grpSpPr>
          <p:sp>
            <p:nvSpPr>
              <p:cNvPr id="282694" name="Oval 70"/>
              <p:cNvSpPr>
                <a:spLocks noChangeArrowheads="1"/>
              </p:cNvSpPr>
              <p:nvPr/>
            </p:nvSpPr>
            <p:spPr bwMode="auto">
              <a:xfrm flipH="1">
                <a:off x="659" y="1525"/>
                <a:ext cx="2278" cy="226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5" name="Oval 71"/>
              <p:cNvSpPr>
                <a:spLocks noChangeArrowheads="1"/>
              </p:cNvSpPr>
              <p:nvPr/>
            </p:nvSpPr>
            <p:spPr bwMode="auto">
              <a:xfrm flipH="1">
                <a:off x="807" y="1555"/>
                <a:ext cx="1977" cy="1638"/>
              </a:xfrm>
              <a:prstGeom prst="ellipse">
                <a:avLst/>
              </a:prstGeom>
              <a:gradFill rotWithShape="1">
                <a:gsLst>
                  <a:gs pos="0">
                    <a:schemeClr val="accent1">
                      <a:gamma/>
                      <a:tint val="3333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6" name="Oval 72"/>
              <p:cNvSpPr>
                <a:spLocks noChangeArrowheads="1"/>
              </p:cNvSpPr>
              <p:nvPr/>
            </p:nvSpPr>
            <p:spPr bwMode="auto">
              <a:xfrm flipH="1">
                <a:off x="850" y="1752"/>
                <a:ext cx="1860" cy="18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7" name="Oval 73"/>
              <p:cNvSpPr>
                <a:spLocks noChangeArrowheads="1"/>
              </p:cNvSpPr>
              <p:nvPr/>
            </p:nvSpPr>
            <p:spPr bwMode="auto">
              <a:xfrm flipH="1">
                <a:off x="1024" y="1804"/>
                <a:ext cx="1505" cy="1207"/>
              </a:xfrm>
              <a:prstGeom prst="ellipse">
                <a:avLst/>
              </a:prstGeom>
              <a:gradFill rotWithShape="1">
                <a:gsLst>
                  <a:gs pos="0">
                    <a:schemeClr val="accent2">
                      <a:gamma/>
                      <a:tint val="30980"/>
                      <a:invGamma/>
                    </a:schemeClr>
                  </a:gs>
                  <a:gs pos="100000">
                    <a:schemeClr val="accent2">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8" name="Oval 74"/>
              <p:cNvSpPr>
                <a:spLocks noChangeArrowheads="1"/>
              </p:cNvSpPr>
              <p:nvPr/>
            </p:nvSpPr>
            <p:spPr bwMode="auto">
              <a:xfrm flipH="1">
                <a:off x="1077" y="1978"/>
                <a:ext cx="1407" cy="1407"/>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9" name="Oval 75"/>
              <p:cNvSpPr>
                <a:spLocks noChangeArrowheads="1"/>
              </p:cNvSpPr>
              <p:nvPr/>
            </p:nvSpPr>
            <p:spPr bwMode="auto">
              <a:xfrm flipH="1">
                <a:off x="1206" y="2018"/>
                <a:ext cx="1138" cy="925"/>
              </a:xfrm>
              <a:prstGeom prst="ellipse">
                <a:avLst/>
              </a:prstGeom>
              <a:gradFill rotWithShape="1">
                <a:gsLst>
                  <a:gs pos="0">
                    <a:schemeClr val="hlink">
                      <a:gamma/>
                      <a:tint val="24314"/>
                      <a:invGamma/>
                    </a:schemeClr>
                  </a:gs>
                  <a:gs pos="100000">
                    <a:schemeClr val="hlink">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700" name="Oval 76"/>
              <p:cNvSpPr>
                <a:spLocks noChangeArrowheads="1"/>
              </p:cNvSpPr>
              <p:nvPr/>
            </p:nvSpPr>
            <p:spPr bwMode="auto">
              <a:xfrm flipH="1">
                <a:off x="1259" y="2211"/>
                <a:ext cx="998" cy="947"/>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701" name="Oval 77"/>
              <p:cNvSpPr>
                <a:spLocks noChangeArrowheads="1"/>
              </p:cNvSpPr>
              <p:nvPr/>
            </p:nvSpPr>
            <p:spPr bwMode="auto">
              <a:xfrm flipH="1">
                <a:off x="1353" y="2240"/>
                <a:ext cx="808" cy="624"/>
              </a:xfrm>
              <a:prstGeom prst="ellipse">
                <a:avLst/>
              </a:prstGeom>
              <a:gradFill rotWithShape="1">
                <a:gsLst>
                  <a:gs pos="0">
                    <a:schemeClr val="bg2">
                      <a:gamma/>
                      <a:tint val="30980"/>
                      <a:invGamma/>
                    </a:schemeClr>
                  </a:gs>
                  <a:gs pos="100000">
                    <a:schemeClr val="bg2">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98BB-C9D7-FA9E-D1DC-94393089294D}"/>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B00DFEE8-D733-9080-092A-6B782F761754}"/>
              </a:ext>
            </a:extLst>
          </p:cNvPr>
          <p:cNvSpPr>
            <a:spLocks noGrp="1"/>
          </p:cNvSpPr>
          <p:nvPr>
            <p:ph idx="1"/>
          </p:nvPr>
        </p:nvSpPr>
        <p:spPr>
          <a:xfrm>
            <a:off x="5004048" y="2708920"/>
            <a:ext cx="3816424" cy="3305046"/>
          </a:xfrm>
        </p:spPr>
        <p:txBody>
          <a:bodyPr/>
          <a:lstStyle/>
          <a:p>
            <a:pPr>
              <a:lnSpc>
                <a:spcPct val="200000"/>
              </a:lnSpc>
            </a:pPr>
            <a:r>
              <a:rPr lang="en-US" dirty="0"/>
              <a:t>The origin Data was composed of 81 columns and 1460 rows</a:t>
            </a:r>
          </a:p>
          <a:p>
            <a:pPr>
              <a:lnSpc>
                <a:spcPct val="200000"/>
              </a:lnSpc>
            </a:pPr>
            <a:r>
              <a:rPr lang="en-US" dirty="0"/>
              <a:t>Our filtered  data contains 18 columns and 1150 rows </a:t>
            </a:r>
          </a:p>
          <a:p>
            <a:pPr marL="0" indent="0">
              <a:buNone/>
            </a:pPr>
            <a:r>
              <a:rPr lang="en-US" dirty="0"/>
              <a:t>			</a:t>
            </a:r>
          </a:p>
          <a:p>
            <a:pPr marL="0" indent="0">
              <a:buNone/>
            </a:pPr>
            <a:endParaRPr lang="en-US" dirty="0"/>
          </a:p>
        </p:txBody>
      </p:sp>
      <p:pic>
        <p:nvPicPr>
          <p:cNvPr id="6" name="Picture 5" descr="Graphical user interface&#10;&#10;Description automatically generated">
            <a:extLst>
              <a:ext uri="{FF2B5EF4-FFF2-40B4-BE49-F238E27FC236}">
                <a16:creationId xmlns:a16="http://schemas.microsoft.com/office/drawing/2014/main" id="{0260DE5D-E1F1-6C97-1593-1827A1EED38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23528" y="2852936"/>
            <a:ext cx="4660708" cy="3161030"/>
          </a:xfrm>
          <a:prstGeom prst="rect">
            <a:avLst/>
          </a:prstGeom>
        </p:spPr>
      </p:pic>
      <p:sp>
        <p:nvSpPr>
          <p:cNvPr id="7" name="TextBox 6">
            <a:extLst>
              <a:ext uri="{FF2B5EF4-FFF2-40B4-BE49-F238E27FC236}">
                <a16:creationId xmlns:a16="http://schemas.microsoft.com/office/drawing/2014/main" id="{268807F1-E4AA-2063-A708-AF132E56E7E8}"/>
              </a:ext>
            </a:extLst>
          </p:cNvPr>
          <p:cNvSpPr txBox="1"/>
          <p:nvPr/>
        </p:nvSpPr>
        <p:spPr>
          <a:xfrm>
            <a:off x="806009" y="5805264"/>
            <a:ext cx="4139952" cy="230832"/>
          </a:xfrm>
          <a:prstGeom prst="rect">
            <a:avLst/>
          </a:prstGeom>
          <a:noFill/>
        </p:spPr>
        <p:txBody>
          <a:bodyPr wrap="square" rtlCol="0">
            <a:spAutoFit/>
          </a:bodyPr>
          <a:lstStyle/>
          <a:p>
            <a:r>
              <a:rPr lang="en-US" sz="900" dirty="0">
                <a:hlinkClick r:id="rId3" tooltip="https://www.duperrin.com/english/2017/07/20/being-data-driven-means-being-contex-driven/data-mining-infographic/"/>
              </a:rPr>
              <a:t>This Photo</a:t>
            </a:r>
            <a:r>
              <a:rPr lang="en-US" sz="900" dirty="0"/>
              <a:t> by Unknown Author is licensed under </a:t>
            </a:r>
            <a:r>
              <a:rPr lang="en-US" sz="900" dirty="0">
                <a:hlinkClick r:id="rId4" tooltip="https://creativecommons.org/licenses/by-nc-sa/3.0/"/>
              </a:rPr>
              <a:t>CC BY-SA-NC</a:t>
            </a:r>
            <a:endParaRPr lang="en-US" sz="900" dirty="0"/>
          </a:p>
        </p:txBody>
      </p:sp>
    </p:spTree>
    <p:extLst>
      <p:ext uri="{BB962C8B-B14F-4D97-AF65-F5344CB8AC3E}">
        <p14:creationId xmlns:p14="http://schemas.microsoft.com/office/powerpoint/2010/main" val="352565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839B-B955-98C5-C6C4-856EC64AF344}"/>
              </a:ext>
            </a:extLst>
          </p:cNvPr>
          <p:cNvSpPr>
            <a:spLocks noGrp="1"/>
          </p:cNvSpPr>
          <p:nvPr>
            <p:ph type="title"/>
          </p:nvPr>
        </p:nvSpPr>
        <p:spPr/>
        <p:txBody>
          <a:bodyPr/>
          <a:lstStyle/>
          <a:p>
            <a:r>
              <a:rPr lang="en-US" dirty="0"/>
              <a:t>Data Description</a:t>
            </a:r>
            <a:br>
              <a:rPr lang="en-US" dirty="0"/>
            </a:br>
            <a:r>
              <a:rPr lang="en-US" sz="3200" i="1" dirty="0"/>
              <a:t>The Fields</a:t>
            </a:r>
            <a:endParaRPr lang="en-US" i="1" dirty="0"/>
          </a:p>
        </p:txBody>
      </p:sp>
      <p:sp>
        <p:nvSpPr>
          <p:cNvPr id="16" name="Content Placeholder 15">
            <a:extLst>
              <a:ext uri="{FF2B5EF4-FFF2-40B4-BE49-F238E27FC236}">
                <a16:creationId xmlns:a16="http://schemas.microsoft.com/office/drawing/2014/main" id="{C574BAF0-C698-D5E6-D121-1E0BF359C778}"/>
              </a:ext>
            </a:extLst>
          </p:cNvPr>
          <p:cNvSpPr>
            <a:spLocks noGrp="1"/>
          </p:cNvSpPr>
          <p:nvPr>
            <p:ph idx="1"/>
          </p:nvPr>
        </p:nvSpPr>
        <p:spPr>
          <a:xfrm>
            <a:off x="0" y="2565102"/>
            <a:ext cx="4644826" cy="4032250"/>
          </a:xfrm>
        </p:spPr>
        <p:txBody>
          <a:bodyPr/>
          <a:lstStyle/>
          <a:p>
            <a:pPr algn="l">
              <a:buFont typeface="Arial" panose="020B0604020202020204" pitchFamily="34" charset="0"/>
              <a:buChar char="•"/>
            </a:pPr>
            <a:r>
              <a:rPr lang="en-CA" sz="1800" b="0" i="0" dirty="0">
                <a:solidFill>
                  <a:srgbClr val="24292F"/>
                </a:solidFill>
                <a:effectLst/>
                <a:latin typeface="-apple-system"/>
              </a:rPr>
              <a:t>Lot Area (Lot size in square feet)</a:t>
            </a:r>
          </a:p>
          <a:p>
            <a:pPr algn="l">
              <a:buFont typeface="Arial" panose="020B0604020202020204" pitchFamily="34" charset="0"/>
              <a:buChar char="•"/>
            </a:pPr>
            <a:r>
              <a:rPr lang="en-CA" sz="1800" b="0" i="0" dirty="0">
                <a:solidFill>
                  <a:srgbClr val="24292F"/>
                </a:solidFill>
                <a:effectLst/>
                <a:latin typeface="-apple-system"/>
              </a:rPr>
              <a:t>Lot Shape (General shape of property)</a:t>
            </a:r>
          </a:p>
          <a:p>
            <a:pPr algn="l">
              <a:buFont typeface="Arial" panose="020B0604020202020204" pitchFamily="34" charset="0"/>
              <a:buChar char="•"/>
            </a:pPr>
            <a:r>
              <a:rPr lang="en-CA" sz="1800" b="0" i="0" dirty="0">
                <a:solidFill>
                  <a:srgbClr val="24292F"/>
                </a:solidFill>
                <a:effectLst/>
                <a:latin typeface="-apple-system"/>
              </a:rPr>
              <a:t>Neighbourhood (Physical locations within Ames city limits)</a:t>
            </a:r>
          </a:p>
          <a:p>
            <a:pPr algn="l">
              <a:buFont typeface="Arial" panose="020B0604020202020204" pitchFamily="34" charset="0"/>
              <a:buChar char="•"/>
            </a:pPr>
            <a:r>
              <a:rPr lang="en-CA" sz="1800" b="0" i="0" dirty="0">
                <a:solidFill>
                  <a:srgbClr val="24292F"/>
                </a:solidFill>
                <a:effectLst/>
                <a:latin typeface="-apple-system"/>
              </a:rPr>
              <a:t>Building Type (Type of dwelling)</a:t>
            </a:r>
          </a:p>
          <a:p>
            <a:pPr algn="l">
              <a:buFont typeface="Arial" panose="020B0604020202020204" pitchFamily="34" charset="0"/>
              <a:buChar char="•"/>
            </a:pPr>
            <a:r>
              <a:rPr lang="en-CA" sz="1800" b="0" i="0" dirty="0">
                <a:solidFill>
                  <a:srgbClr val="24292F"/>
                </a:solidFill>
                <a:effectLst/>
                <a:latin typeface="-apple-system"/>
              </a:rPr>
              <a:t>Year Built (Original construction date)</a:t>
            </a:r>
          </a:p>
          <a:p>
            <a:pPr algn="l">
              <a:buFont typeface="Arial" panose="020B0604020202020204" pitchFamily="34" charset="0"/>
              <a:buChar char="•"/>
            </a:pPr>
            <a:r>
              <a:rPr lang="en-CA" sz="1800" b="0" i="0" dirty="0">
                <a:solidFill>
                  <a:srgbClr val="24292F"/>
                </a:solidFill>
                <a:effectLst/>
                <a:latin typeface="-apple-system"/>
              </a:rPr>
              <a:t>Year Remodeled (Same date as construction date if no remodeling or additions)</a:t>
            </a:r>
          </a:p>
          <a:p>
            <a:pPr algn="l">
              <a:buFont typeface="Arial" panose="020B0604020202020204" pitchFamily="34" charset="0"/>
              <a:buChar char="•"/>
            </a:pPr>
            <a:r>
              <a:rPr lang="en-CA" sz="1800" b="0" i="0" dirty="0">
                <a:solidFill>
                  <a:srgbClr val="24292F"/>
                </a:solidFill>
                <a:effectLst/>
                <a:latin typeface="-apple-system"/>
              </a:rPr>
              <a:t>Heating Type (Type of heating)</a:t>
            </a:r>
          </a:p>
          <a:p>
            <a:pPr algn="l">
              <a:buFont typeface="Arial" panose="020B0604020202020204" pitchFamily="34" charset="0"/>
              <a:buChar char="•"/>
            </a:pPr>
            <a:r>
              <a:rPr lang="en-CA" sz="1800" b="0" i="0" dirty="0">
                <a:solidFill>
                  <a:srgbClr val="24292F"/>
                </a:solidFill>
                <a:effectLst/>
                <a:latin typeface="-apple-system"/>
              </a:rPr>
              <a:t>Total House Square Feet (Total area of the house in square feet)</a:t>
            </a:r>
          </a:p>
          <a:p>
            <a:pPr>
              <a:buFont typeface="Arial" panose="020B0604020202020204" pitchFamily="34" charset="0"/>
              <a:buChar char="•"/>
            </a:pPr>
            <a:r>
              <a:rPr lang="en-CA" sz="1800" b="0" i="0" dirty="0">
                <a:solidFill>
                  <a:srgbClr val="24292F"/>
                </a:solidFill>
                <a:effectLst/>
                <a:latin typeface="-apple-system"/>
              </a:rPr>
              <a:t>Number of Full Bathrooms (Full bathrooms above grade)</a:t>
            </a:r>
          </a:p>
          <a:p>
            <a:pPr marL="0" indent="0" algn="l">
              <a:buNone/>
            </a:pPr>
            <a:endParaRPr lang="en-CA" sz="1800" b="0" i="0" dirty="0">
              <a:solidFill>
                <a:srgbClr val="24292F"/>
              </a:solidFill>
              <a:effectLst/>
              <a:latin typeface="-apple-system"/>
            </a:endParaRPr>
          </a:p>
          <a:p>
            <a:pPr marL="0" indent="0">
              <a:buNone/>
            </a:pPr>
            <a:endParaRPr lang="en-US" sz="1800" dirty="0"/>
          </a:p>
        </p:txBody>
      </p:sp>
      <p:sp>
        <p:nvSpPr>
          <p:cNvPr id="17" name="Content Placeholder 15">
            <a:extLst>
              <a:ext uri="{FF2B5EF4-FFF2-40B4-BE49-F238E27FC236}">
                <a16:creationId xmlns:a16="http://schemas.microsoft.com/office/drawing/2014/main" id="{B563C3D2-763E-320A-95A8-D08D7807860B}"/>
              </a:ext>
            </a:extLst>
          </p:cNvPr>
          <p:cNvSpPr txBox="1">
            <a:spLocks/>
          </p:cNvSpPr>
          <p:nvPr/>
        </p:nvSpPr>
        <p:spPr bwMode="auto">
          <a:xfrm>
            <a:off x="4679702" y="2565102"/>
            <a:ext cx="4284786"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pPr algn="l">
              <a:buFont typeface="Arial" panose="020B0604020202020204" pitchFamily="34" charset="0"/>
              <a:buChar char="•"/>
            </a:pPr>
            <a:r>
              <a:rPr lang="en-CA" sz="1800" b="0" i="0" dirty="0">
                <a:solidFill>
                  <a:srgbClr val="24292F"/>
                </a:solidFill>
                <a:effectLst/>
                <a:latin typeface="-apple-system"/>
              </a:rPr>
              <a:t>Number of Half Bathrooms (Half baths above grade)</a:t>
            </a:r>
          </a:p>
          <a:p>
            <a:pPr algn="l">
              <a:buFont typeface="Arial" panose="020B0604020202020204" pitchFamily="34" charset="0"/>
              <a:buChar char="•"/>
            </a:pPr>
            <a:r>
              <a:rPr lang="en-CA" sz="1800" b="0" i="0" dirty="0">
                <a:solidFill>
                  <a:srgbClr val="24292F"/>
                </a:solidFill>
                <a:effectLst/>
                <a:latin typeface="-apple-system"/>
              </a:rPr>
              <a:t>Number of Bedrooms above ground floor (Does NOT include basement bedrooms)</a:t>
            </a:r>
          </a:p>
          <a:p>
            <a:pPr algn="l">
              <a:buFont typeface="Arial" panose="020B0604020202020204" pitchFamily="34" charset="0"/>
              <a:buChar char="•"/>
            </a:pPr>
            <a:r>
              <a:rPr lang="en-CA" sz="1800" b="0" i="0" dirty="0">
                <a:solidFill>
                  <a:srgbClr val="24292F"/>
                </a:solidFill>
                <a:effectLst/>
                <a:latin typeface="-apple-system"/>
              </a:rPr>
              <a:t>Fireplaces (Yes/No)</a:t>
            </a:r>
          </a:p>
          <a:p>
            <a:pPr algn="l">
              <a:buFont typeface="Arial" panose="020B0604020202020204" pitchFamily="34" charset="0"/>
              <a:buChar char="•"/>
            </a:pPr>
            <a:r>
              <a:rPr lang="en-CA" sz="1800" b="0" i="0" dirty="0">
                <a:solidFill>
                  <a:srgbClr val="24292F"/>
                </a:solidFill>
                <a:effectLst/>
                <a:latin typeface="-apple-system"/>
              </a:rPr>
              <a:t>Garage Type (Garage location)</a:t>
            </a:r>
          </a:p>
          <a:p>
            <a:pPr algn="l">
              <a:buFont typeface="Arial" panose="020B0604020202020204" pitchFamily="34" charset="0"/>
              <a:buChar char="•"/>
            </a:pPr>
            <a:r>
              <a:rPr lang="en-CA" sz="1800" b="0" i="0" dirty="0">
                <a:solidFill>
                  <a:srgbClr val="24292F"/>
                </a:solidFill>
                <a:effectLst/>
                <a:latin typeface="-apple-system"/>
              </a:rPr>
              <a:t>Garage Cars (Size of garage in car capacity)</a:t>
            </a:r>
          </a:p>
          <a:p>
            <a:pPr algn="l">
              <a:buFont typeface="Arial" panose="020B0604020202020204" pitchFamily="34" charset="0"/>
              <a:buChar char="•"/>
            </a:pPr>
            <a:r>
              <a:rPr lang="en-CA" sz="1800" b="0" i="0" dirty="0">
                <a:solidFill>
                  <a:srgbClr val="24292F"/>
                </a:solidFill>
                <a:effectLst/>
                <a:latin typeface="-apple-system"/>
              </a:rPr>
              <a:t>Paved Drive (Paved driveway)</a:t>
            </a:r>
          </a:p>
          <a:p>
            <a:pPr algn="l">
              <a:buFont typeface="Arial" panose="020B0604020202020204" pitchFamily="34" charset="0"/>
              <a:buChar char="•"/>
            </a:pPr>
            <a:r>
              <a:rPr lang="en-CA" sz="1800" b="0" i="0" dirty="0">
                <a:solidFill>
                  <a:srgbClr val="24292F"/>
                </a:solidFill>
                <a:effectLst/>
                <a:latin typeface="-apple-system"/>
              </a:rPr>
              <a:t>Pool (Yes/No)</a:t>
            </a:r>
          </a:p>
          <a:p>
            <a:pPr algn="l">
              <a:buFont typeface="Arial" panose="020B0604020202020204" pitchFamily="34" charset="0"/>
              <a:buChar char="•"/>
            </a:pPr>
            <a:r>
              <a:rPr lang="en-CA" sz="1800" b="0" i="0" dirty="0">
                <a:solidFill>
                  <a:srgbClr val="24292F"/>
                </a:solidFill>
                <a:effectLst/>
                <a:latin typeface="-apple-system"/>
              </a:rPr>
              <a:t>Year Sold (YYYY-MM-DD)</a:t>
            </a:r>
          </a:p>
          <a:p>
            <a:pPr algn="l">
              <a:buFont typeface="Arial" panose="020B0604020202020204" pitchFamily="34" charset="0"/>
              <a:buChar char="•"/>
            </a:pPr>
            <a:r>
              <a:rPr lang="en-CA" sz="1800" b="0" i="0" dirty="0">
                <a:solidFill>
                  <a:srgbClr val="24292F"/>
                </a:solidFill>
                <a:effectLst/>
                <a:latin typeface="-apple-system"/>
              </a:rPr>
              <a:t>Sale Price</a:t>
            </a:r>
          </a:p>
        </p:txBody>
      </p:sp>
    </p:spTree>
    <p:extLst>
      <p:ext uri="{BB962C8B-B14F-4D97-AF65-F5344CB8AC3E}">
        <p14:creationId xmlns:p14="http://schemas.microsoft.com/office/powerpoint/2010/main" val="164526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027B-4012-E1C9-41B9-E4C5982ECD89}"/>
              </a:ext>
            </a:extLst>
          </p:cNvPr>
          <p:cNvSpPr>
            <a:spLocks noGrp="1"/>
          </p:cNvSpPr>
          <p:nvPr>
            <p:ph type="title"/>
          </p:nvPr>
        </p:nvSpPr>
        <p:spPr/>
        <p:txBody>
          <a:bodyPr/>
          <a:lstStyle/>
          <a:p>
            <a:r>
              <a:rPr lang="en-US" dirty="0"/>
              <a:t>Database (7 Tables)</a:t>
            </a:r>
          </a:p>
        </p:txBody>
      </p:sp>
      <p:sp>
        <p:nvSpPr>
          <p:cNvPr id="9" name="Content Placeholder 8">
            <a:extLst>
              <a:ext uri="{FF2B5EF4-FFF2-40B4-BE49-F238E27FC236}">
                <a16:creationId xmlns:a16="http://schemas.microsoft.com/office/drawing/2014/main" id="{9BE20AE4-DF9C-E79D-55C8-C7BE67BA8816}"/>
              </a:ext>
            </a:extLst>
          </p:cNvPr>
          <p:cNvSpPr>
            <a:spLocks noGrp="1"/>
          </p:cNvSpPr>
          <p:nvPr>
            <p:ph idx="1"/>
          </p:nvPr>
        </p:nvSpPr>
        <p:spPr>
          <a:xfrm>
            <a:off x="179512" y="2420937"/>
            <a:ext cx="5626095" cy="4032250"/>
          </a:xfrm>
        </p:spPr>
        <p:txBody>
          <a:bodyPr/>
          <a:lstStyle/>
          <a:p>
            <a:pPr marL="457200" indent="-457200" algn="l">
              <a:buFont typeface="+mj-lt"/>
              <a:buAutoNum type="arabicPeriod"/>
            </a:pPr>
            <a:r>
              <a:rPr lang="en-CA" b="0" i="0" dirty="0">
                <a:solidFill>
                  <a:srgbClr val="24292F"/>
                </a:solidFill>
                <a:effectLst/>
                <a:latin typeface="-apple-system"/>
              </a:rPr>
              <a:t>House Type: The list of types of houses</a:t>
            </a:r>
          </a:p>
          <a:p>
            <a:pPr marL="457200" indent="-457200" algn="l">
              <a:buFont typeface="+mj-lt"/>
              <a:buAutoNum type="arabicPeriod"/>
            </a:pPr>
            <a:r>
              <a:rPr lang="en-CA" b="0" i="0" dirty="0">
                <a:solidFill>
                  <a:srgbClr val="24292F"/>
                </a:solidFill>
                <a:effectLst/>
                <a:latin typeface="-apple-system"/>
              </a:rPr>
              <a:t>Garage Type: A list of types of garages</a:t>
            </a:r>
          </a:p>
          <a:p>
            <a:pPr marL="457200" indent="-457200" algn="l">
              <a:buFont typeface="+mj-lt"/>
              <a:buAutoNum type="arabicPeriod"/>
            </a:pPr>
            <a:r>
              <a:rPr lang="en-CA" b="0" i="0" dirty="0">
                <a:solidFill>
                  <a:srgbClr val="24292F"/>
                </a:solidFill>
                <a:effectLst/>
                <a:latin typeface="-apple-system"/>
              </a:rPr>
              <a:t>Neighbourhood: A list of neighborhoods in the City of Ames</a:t>
            </a:r>
          </a:p>
          <a:p>
            <a:pPr marL="457200" indent="-457200" algn="l">
              <a:buFont typeface="+mj-lt"/>
              <a:buAutoNum type="arabicPeriod"/>
            </a:pPr>
            <a:r>
              <a:rPr lang="en-CA" b="0" i="0" dirty="0">
                <a:solidFill>
                  <a:srgbClr val="24292F"/>
                </a:solidFill>
                <a:effectLst/>
                <a:latin typeface="-apple-system"/>
              </a:rPr>
              <a:t>Lot shape: A list of lot</a:t>
            </a:r>
          </a:p>
          <a:p>
            <a:pPr marL="457200" indent="-457200" algn="l">
              <a:buFont typeface="+mj-lt"/>
              <a:buAutoNum type="arabicPeriod"/>
            </a:pPr>
            <a:r>
              <a:rPr lang="en-CA" b="0" i="0" dirty="0">
                <a:solidFill>
                  <a:srgbClr val="24292F"/>
                </a:solidFill>
                <a:effectLst/>
                <a:latin typeface="-apple-system"/>
              </a:rPr>
              <a:t>Heating: A list of types of heating such as steam heat</a:t>
            </a:r>
          </a:p>
          <a:p>
            <a:pPr marL="457200" indent="-457200" algn="l">
              <a:buFont typeface="+mj-lt"/>
              <a:buAutoNum type="arabicPeriod"/>
            </a:pPr>
            <a:r>
              <a:rPr lang="en-CA" b="0" i="0" dirty="0">
                <a:solidFill>
                  <a:srgbClr val="24292F"/>
                </a:solidFill>
                <a:effectLst/>
                <a:latin typeface="-apple-system"/>
              </a:rPr>
              <a:t>House Sale History: A table includes house sales transactions in the City of Ames</a:t>
            </a:r>
          </a:p>
          <a:p>
            <a:pPr marL="457200" indent="-457200" algn="l">
              <a:buFont typeface="+mj-lt"/>
              <a:buAutoNum type="arabicPeriod"/>
            </a:pPr>
            <a:r>
              <a:rPr lang="en-CA" b="0" i="0" dirty="0">
                <a:solidFill>
                  <a:srgbClr val="24292F"/>
                </a:solidFill>
                <a:effectLst/>
                <a:latin typeface="-apple-system"/>
              </a:rPr>
              <a:t>House Sale Prediction: A table keep tracks all predictions made by the ML model when time allows us to do so.</a:t>
            </a:r>
          </a:p>
          <a:p>
            <a:endParaRPr lang="en-US" dirty="0"/>
          </a:p>
        </p:txBody>
      </p:sp>
      <p:pic>
        <p:nvPicPr>
          <p:cNvPr id="11" name="Picture 10" descr="Graphical user interface, application&#10;&#10;Description automatically generated">
            <a:extLst>
              <a:ext uri="{FF2B5EF4-FFF2-40B4-BE49-F238E27FC236}">
                <a16:creationId xmlns:a16="http://schemas.microsoft.com/office/drawing/2014/main" id="{871884B3-C697-5F82-D413-6EBD49C00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426" y="1880004"/>
            <a:ext cx="3440167" cy="4869160"/>
          </a:xfrm>
          <a:prstGeom prst="rect">
            <a:avLst/>
          </a:prstGeom>
        </p:spPr>
      </p:pic>
    </p:spTree>
    <p:extLst>
      <p:ext uri="{BB962C8B-B14F-4D97-AF65-F5344CB8AC3E}">
        <p14:creationId xmlns:p14="http://schemas.microsoft.com/office/powerpoint/2010/main" val="91740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AutoShape 2"/>
          <p:cNvSpPr>
            <a:spLocks noChangeArrowheads="1"/>
          </p:cNvSpPr>
          <p:nvPr/>
        </p:nvSpPr>
        <p:spPr bwMode="auto">
          <a:xfrm>
            <a:off x="757238" y="2636838"/>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5" name="AutoShape 3"/>
          <p:cNvSpPr>
            <a:spLocks noChangeArrowheads="1"/>
          </p:cNvSpPr>
          <p:nvPr/>
        </p:nvSpPr>
        <p:spPr bwMode="auto">
          <a:xfrm flipV="1">
            <a:off x="828675" y="2565400"/>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6" name="AutoShape 4"/>
          <p:cNvSpPr>
            <a:spLocks noChangeArrowheads="1"/>
          </p:cNvSpPr>
          <p:nvPr/>
        </p:nvSpPr>
        <p:spPr bwMode="auto">
          <a:xfrm>
            <a:off x="4787900" y="2636838"/>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7" name="AutoShape 5"/>
          <p:cNvSpPr>
            <a:spLocks noChangeArrowheads="1"/>
          </p:cNvSpPr>
          <p:nvPr/>
        </p:nvSpPr>
        <p:spPr bwMode="auto">
          <a:xfrm flipV="1">
            <a:off x="4859338" y="2565400"/>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8" name="Text Box 6"/>
          <p:cNvSpPr txBox="1">
            <a:spLocks noChangeArrowheads="1"/>
          </p:cNvSpPr>
          <p:nvPr/>
        </p:nvSpPr>
        <p:spPr bwMode="auto">
          <a:xfrm>
            <a:off x="4787900" y="3284538"/>
            <a:ext cx="1584325" cy="861774"/>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altLang="ko-KR" b="1" dirty="0">
                <a:latin typeface="Verdana" pitchFamily="34" charset="0"/>
                <a:ea typeface="굴림" charset="-127"/>
              </a:rPr>
              <a:t>ERD</a:t>
            </a:r>
          </a:p>
          <a:p>
            <a:pPr algn="ctr" eaLnBrk="0" hangingPunct="0"/>
            <a:endParaRPr lang="en-US" altLang="ko-KR" b="1" dirty="0">
              <a:latin typeface="Verdana" pitchFamily="34" charset="0"/>
              <a:ea typeface="굴림" charset="-127"/>
            </a:endParaRPr>
          </a:p>
          <a:p>
            <a:pPr algn="ctr" eaLnBrk="0" hangingPunct="0">
              <a:buFontTx/>
              <a:buChar char="•"/>
            </a:pPr>
            <a:endParaRPr lang="en-US" altLang="ko-KR" sz="1400" b="1" dirty="0">
              <a:latin typeface="Verdana" pitchFamily="34" charset="0"/>
              <a:ea typeface="굴림" charset="-127"/>
            </a:endParaRPr>
          </a:p>
        </p:txBody>
      </p:sp>
      <p:sp>
        <p:nvSpPr>
          <p:cNvPr id="284679" name="AutoShape 7"/>
          <p:cNvSpPr>
            <a:spLocks noChangeArrowheads="1"/>
          </p:cNvSpPr>
          <p:nvPr/>
        </p:nvSpPr>
        <p:spPr bwMode="auto">
          <a:xfrm>
            <a:off x="2771775" y="2636838"/>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0" name="AutoShape 8"/>
          <p:cNvSpPr>
            <a:spLocks noChangeArrowheads="1"/>
          </p:cNvSpPr>
          <p:nvPr/>
        </p:nvSpPr>
        <p:spPr bwMode="auto">
          <a:xfrm flipV="1">
            <a:off x="2843213" y="2565400"/>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1" name="Text Box 9"/>
          <p:cNvSpPr txBox="1">
            <a:spLocks noChangeArrowheads="1"/>
          </p:cNvSpPr>
          <p:nvPr/>
        </p:nvSpPr>
        <p:spPr bwMode="auto">
          <a:xfrm>
            <a:off x="2452540" y="3035300"/>
            <a:ext cx="2091107" cy="923330"/>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endParaRPr lang="en-US" b="1" dirty="0">
              <a:latin typeface="Verdana" pitchFamily="34" charset="0"/>
              <a:ea typeface="굴림" charset="-127"/>
            </a:endParaRPr>
          </a:p>
          <a:p>
            <a:pPr algn="ctr" eaLnBrk="0" hangingPunct="0"/>
            <a:r>
              <a:rPr lang="en-CA" b="1" dirty="0">
                <a:latin typeface="Verdana" pitchFamily="34" charset="0"/>
                <a:ea typeface="굴림" charset="-127"/>
              </a:rPr>
              <a:t>Tableau</a:t>
            </a:r>
          </a:p>
          <a:p>
            <a:pPr algn="ctr" eaLnBrk="0" hangingPunct="0">
              <a:buFontTx/>
              <a:buChar char="•"/>
            </a:pPr>
            <a:endParaRPr lang="en-US" altLang="ko-KR" b="1" dirty="0">
              <a:latin typeface="Verdana" pitchFamily="34" charset="0"/>
              <a:ea typeface="굴림" charset="-127"/>
            </a:endParaRPr>
          </a:p>
        </p:txBody>
      </p:sp>
      <p:sp>
        <p:nvSpPr>
          <p:cNvPr id="284682" name="Text Box 10"/>
          <p:cNvSpPr txBox="1">
            <a:spLocks noChangeArrowheads="1"/>
          </p:cNvSpPr>
          <p:nvPr/>
        </p:nvSpPr>
        <p:spPr bwMode="auto">
          <a:xfrm>
            <a:off x="755650" y="2799735"/>
            <a:ext cx="1571907" cy="2554545"/>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endParaRPr lang="en-US" altLang="ko-KR" b="1" dirty="0">
              <a:latin typeface="Verdana" pitchFamily="34" charset="0"/>
              <a:ea typeface="굴림" charset="-127"/>
            </a:endParaRPr>
          </a:p>
          <a:p>
            <a:pPr algn="ctr" eaLnBrk="0" hangingPunct="0">
              <a:buFontTx/>
              <a:buChar char="•"/>
            </a:pPr>
            <a:endParaRPr lang="en-US" altLang="ko-KR" sz="1400" b="1" dirty="0">
              <a:latin typeface="Verdana" pitchFamily="34" charset="0"/>
              <a:ea typeface="굴림" charset="-127"/>
            </a:endParaRPr>
          </a:p>
          <a:p>
            <a:pPr algn="ctr" eaLnBrk="0" hangingPunct="0"/>
            <a:r>
              <a:rPr lang="en-US" altLang="ko-KR" b="1" dirty="0" err="1">
                <a:latin typeface="Verdana" pitchFamily="34" charset="0"/>
                <a:ea typeface="굴림" charset="-127"/>
              </a:rPr>
              <a:t>Jupyter</a:t>
            </a:r>
            <a:r>
              <a:rPr lang="en-US" altLang="ko-KR" b="1" dirty="0">
                <a:latin typeface="Verdana" pitchFamily="34" charset="0"/>
                <a:ea typeface="굴림" charset="-127"/>
              </a:rPr>
              <a:t> Notebook</a:t>
            </a:r>
            <a:endParaRPr lang="en-US" altLang="ko-KR" sz="1400" b="1" dirty="0">
              <a:latin typeface="Verdana" pitchFamily="34" charset="0"/>
              <a:ea typeface="굴림" charset="-127"/>
            </a:endParaRPr>
          </a:p>
          <a:p>
            <a:pPr algn="ctr" eaLnBrk="0" hangingPunct="0"/>
            <a:endParaRPr lang="en-US" altLang="ko-KR" sz="800" b="1" dirty="0">
              <a:latin typeface="Verdana" pitchFamily="34" charset="0"/>
              <a:ea typeface="굴림" charset="-127"/>
            </a:endParaRPr>
          </a:p>
          <a:p>
            <a:pPr algn="ctr" eaLnBrk="0" hangingPunct="0"/>
            <a:r>
              <a:rPr lang="en-US" altLang="ko-KR" b="1" dirty="0">
                <a:latin typeface="Verdana" pitchFamily="34" charset="0"/>
                <a:ea typeface="굴림" charset="-127"/>
              </a:rPr>
              <a:t>Pandas</a:t>
            </a:r>
          </a:p>
          <a:p>
            <a:pPr algn="ctr" eaLnBrk="0" hangingPunct="0"/>
            <a:endParaRPr lang="en-US" altLang="ko-KR" sz="800" b="1" dirty="0">
              <a:latin typeface="Verdana" pitchFamily="34" charset="0"/>
              <a:ea typeface="굴림" charset="-127"/>
            </a:endParaRPr>
          </a:p>
          <a:p>
            <a:pPr algn="ctr" eaLnBrk="0" hangingPunct="0"/>
            <a:r>
              <a:rPr lang="en-US" altLang="ko-KR" b="1" dirty="0" err="1">
                <a:latin typeface="Verdana" pitchFamily="34" charset="0"/>
                <a:ea typeface="굴림" charset="-127"/>
              </a:rPr>
              <a:t>Numpy</a:t>
            </a:r>
            <a:endParaRPr lang="en-US" altLang="ko-KR" b="1" dirty="0">
              <a:latin typeface="Verdana" pitchFamily="34" charset="0"/>
              <a:ea typeface="굴림" charset="-127"/>
            </a:endParaRPr>
          </a:p>
          <a:p>
            <a:pPr algn="ctr" eaLnBrk="0" hangingPunct="0">
              <a:buFontTx/>
              <a:buChar char="•"/>
            </a:pPr>
            <a:endParaRPr lang="en-US" altLang="ko-KR" sz="800" b="1" dirty="0">
              <a:latin typeface="Verdana" pitchFamily="34" charset="0"/>
              <a:ea typeface="굴림" charset="-127"/>
            </a:endParaRPr>
          </a:p>
          <a:p>
            <a:pPr algn="ctr" eaLnBrk="0" hangingPunct="0"/>
            <a:r>
              <a:rPr lang="en-US" altLang="ko-KR" b="1" dirty="0">
                <a:latin typeface="Verdana" pitchFamily="34" charset="0"/>
                <a:ea typeface="굴림" charset="-127"/>
              </a:rPr>
              <a:t>Matplotlib</a:t>
            </a:r>
          </a:p>
          <a:p>
            <a:pPr algn="ctr" eaLnBrk="0" hangingPunct="0">
              <a:buFontTx/>
              <a:buChar char="•"/>
            </a:pPr>
            <a:endParaRPr lang="en-US" altLang="ko-KR" sz="1400" b="1" dirty="0">
              <a:latin typeface="Verdana" pitchFamily="34" charset="0"/>
              <a:ea typeface="굴림" charset="-127"/>
            </a:endParaRPr>
          </a:p>
        </p:txBody>
      </p:sp>
      <p:sp>
        <p:nvSpPr>
          <p:cNvPr id="284683" name="AutoShape 11"/>
          <p:cNvSpPr>
            <a:spLocks noChangeArrowheads="1"/>
          </p:cNvSpPr>
          <p:nvPr/>
        </p:nvSpPr>
        <p:spPr bwMode="auto">
          <a:xfrm>
            <a:off x="6804025" y="2636838"/>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4" name="AutoShape 12"/>
          <p:cNvSpPr>
            <a:spLocks noChangeArrowheads="1"/>
          </p:cNvSpPr>
          <p:nvPr/>
        </p:nvSpPr>
        <p:spPr bwMode="auto">
          <a:xfrm flipV="1">
            <a:off x="6875463" y="2565400"/>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5" name="Text Box 13"/>
          <p:cNvSpPr txBox="1">
            <a:spLocks noChangeArrowheads="1"/>
          </p:cNvSpPr>
          <p:nvPr/>
        </p:nvSpPr>
        <p:spPr bwMode="auto">
          <a:xfrm>
            <a:off x="6802439" y="3356992"/>
            <a:ext cx="1585912" cy="769441"/>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r>
              <a:rPr lang="en-US" altLang="ko-KR" sz="1600" b="1" dirty="0">
                <a:latin typeface="Verdana" pitchFamily="34" charset="0"/>
                <a:ea typeface="굴림" charset="-127"/>
              </a:rPr>
              <a:t>PostgreSQL</a:t>
            </a:r>
          </a:p>
          <a:p>
            <a:pPr algn="ctr" eaLnBrk="0" hangingPunct="0"/>
            <a:endParaRPr lang="en-US" altLang="ko-KR" sz="1600" b="1" dirty="0">
              <a:latin typeface="Verdana" pitchFamily="34" charset="0"/>
              <a:ea typeface="굴림" charset="-127"/>
            </a:endParaRPr>
          </a:p>
          <a:p>
            <a:pPr algn="ctr" eaLnBrk="0" hangingPunct="0">
              <a:buFontTx/>
              <a:buChar char="•"/>
            </a:pPr>
            <a:endParaRPr lang="en-US" altLang="ko-KR" sz="1200" b="1" dirty="0">
              <a:latin typeface="Verdana" pitchFamily="34" charset="0"/>
              <a:ea typeface="굴림" charset="-127"/>
            </a:endParaRPr>
          </a:p>
        </p:txBody>
      </p:sp>
      <p:grpSp>
        <p:nvGrpSpPr>
          <p:cNvPr id="284686" name="Group 14"/>
          <p:cNvGrpSpPr>
            <a:grpSpLocks/>
          </p:cNvGrpSpPr>
          <p:nvPr/>
        </p:nvGrpSpPr>
        <p:grpSpPr bwMode="auto">
          <a:xfrm>
            <a:off x="-215900" y="1557340"/>
            <a:ext cx="2627313" cy="4227514"/>
            <a:chOff x="-90" y="2750"/>
            <a:chExt cx="1655" cy="2663"/>
          </a:xfrm>
        </p:grpSpPr>
        <p:grpSp>
          <p:nvGrpSpPr>
            <p:cNvPr id="284688" name="Group 16"/>
            <p:cNvGrpSpPr>
              <a:grpSpLocks/>
            </p:cNvGrpSpPr>
            <p:nvPr/>
          </p:nvGrpSpPr>
          <p:grpSpPr bwMode="auto">
            <a:xfrm>
              <a:off x="431" y="2750"/>
              <a:ext cx="1134" cy="993"/>
              <a:chOff x="868" y="1477"/>
              <a:chExt cx="4251" cy="2141"/>
            </a:xfrm>
          </p:grpSpPr>
          <p:sp>
            <p:nvSpPr>
              <p:cNvPr id="284689" name="Oval 17"/>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0" name="Oval 18"/>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693" name="Rectangle 21"/>
            <p:cNvSpPr>
              <a:spLocks noChangeArrowheads="1"/>
            </p:cNvSpPr>
            <p:nvPr/>
          </p:nvSpPr>
          <p:spPr bwMode="auto">
            <a:xfrm>
              <a:off x="-90" y="5200"/>
              <a:ext cx="108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endParaRPr lang="en-US" sz="2400" b="1" baseline="-25000" dirty="0">
                <a:solidFill>
                  <a:schemeClr val="bg1"/>
                </a:solidFill>
              </a:endParaRPr>
            </a:p>
          </p:txBody>
        </p:sp>
      </p:grpSp>
      <p:grpSp>
        <p:nvGrpSpPr>
          <p:cNvPr id="284702" name="Group 30"/>
          <p:cNvGrpSpPr>
            <a:grpSpLocks/>
          </p:cNvGrpSpPr>
          <p:nvPr/>
        </p:nvGrpSpPr>
        <p:grpSpPr bwMode="auto">
          <a:xfrm>
            <a:off x="2627313" y="1557338"/>
            <a:ext cx="1800225" cy="1576387"/>
            <a:chOff x="1111" y="1394"/>
            <a:chExt cx="1134" cy="993"/>
          </a:xfrm>
        </p:grpSpPr>
        <p:grpSp>
          <p:nvGrpSpPr>
            <p:cNvPr id="284703" name="Group 31"/>
            <p:cNvGrpSpPr>
              <a:grpSpLocks/>
            </p:cNvGrpSpPr>
            <p:nvPr/>
          </p:nvGrpSpPr>
          <p:grpSpPr bwMode="auto">
            <a:xfrm>
              <a:off x="1111" y="1394"/>
              <a:ext cx="1134" cy="993"/>
              <a:chOff x="2336" y="3117"/>
              <a:chExt cx="1134" cy="993"/>
            </a:xfrm>
          </p:grpSpPr>
          <p:grpSp>
            <p:nvGrpSpPr>
              <p:cNvPr id="284704" name="Group 32"/>
              <p:cNvGrpSpPr>
                <a:grpSpLocks/>
              </p:cNvGrpSpPr>
              <p:nvPr/>
            </p:nvGrpSpPr>
            <p:grpSpPr bwMode="auto">
              <a:xfrm>
                <a:off x="2336" y="3117"/>
                <a:ext cx="1134" cy="993"/>
                <a:chOff x="868" y="1477"/>
                <a:chExt cx="4251" cy="2141"/>
              </a:xfrm>
            </p:grpSpPr>
            <p:sp>
              <p:nvSpPr>
                <p:cNvPr id="284705" name="Oval 33"/>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6" name="Oval 34"/>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707" name="Oval 35"/>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708" name="Oval 36"/>
              <p:cNvSpPr>
                <a:spLocks noChangeArrowheads="1"/>
              </p:cNvSpPr>
              <p:nvPr/>
            </p:nvSpPr>
            <p:spPr bwMode="auto">
              <a:xfrm flipH="1">
                <a:off x="2515" y="3207"/>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284709" name="Rectangle 37"/>
            <p:cNvSpPr>
              <a:spLocks noChangeArrowheads="1"/>
            </p:cNvSpPr>
            <p:nvPr/>
          </p:nvSpPr>
          <p:spPr bwMode="auto">
            <a:xfrm>
              <a:off x="1157" y="1706"/>
              <a:ext cx="102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800" b="1" baseline="-25000" dirty="0">
                  <a:solidFill>
                    <a:schemeClr val="bg1"/>
                  </a:solidFill>
                  <a:ea typeface="굴림" charset="-127"/>
                </a:rPr>
                <a:t>Geocoding</a:t>
              </a:r>
              <a:endParaRPr lang="en-US" sz="2800" b="1" baseline="-25000" dirty="0">
                <a:solidFill>
                  <a:schemeClr val="bg1"/>
                </a:solidFill>
              </a:endParaRPr>
            </a:p>
          </p:txBody>
        </p:sp>
      </p:grpSp>
      <p:sp>
        <p:nvSpPr>
          <p:cNvPr id="4" name="Title 1">
            <a:extLst>
              <a:ext uri="{FF2B5EF4-FFF2-40B4-BE49-F238E27FC236}">
                <a16:creationId xmlns:a16="http://schemas.microsoft.com/office/drawing/2014/main" id="{2F03A077-C250-E0A2-4FA9-44989D5466B0}"/>
              </a:ext>
            </a:extLst>
          </p:cNvPr>
          <p:cNvSpPr>
            <a:spLocks noGrp="1"/>
          </p:cNvSpPr>
          <p:nvPr>
            <p:ph type="title"/>
          </p:nvPr>
        </p:nvSpPr>
        <p:spPr>
          <a:xfrm>
            <a:off x="179513" y="398463"/>
            <a:ext cx="6913438" cy="1374775"/>
          </a:xfrm>
        </p:spPr>
        <p:txBody>
          <a:bodyPr/>
          <a:lstStyle/>
          <a:p>
            <a:pPr algn="l"/>
            <a:r>
              <a:rPr lang="en-CA" b="1" i="0" dirty="0">
                <a:effectLst/>
                <a:latin typeface="-apple-system"/>
              </a:rPr>
              <a:t>Technologies Used in the Project</a:t>
            </a:r>
            <a:endParaRPr lang="en-CA" b="0" i="0" dirty="0">
              <a:effectLst/>
              <a:latin typeface="-apple-system"/>
            </a:endParaRPr>
          </a:p>
        </p:txBody>
      </p:sp>
      <p:grpSp>
        <p:nvGrpSpPr>
          <p:cNvPr id="15" name="Group 30">
            <a:extLst>
              <a:ext uri="{FF2B5EF4-FFF2-40B4-BE49-F238E27FC236}">
                <a16:creationId xmlns:a16="http://schemas.microsoft.com/office/drawing/2014/main" id="{51C16849-365A-331A-932D-5E51833DB33F}"/>
              </a:ext>
            </a:extLst>
          </p:cNvPr>
          <p:cNvGrpSpPr>
            <a:grpSpLocks/>
          </p:cNvGrpSpPr>
          <p:nvPr/>
        </p:nvGrpSpPr>
        <p:grpSpPr bwMode="auto">
          <a:xfrm>
            <a:off x="591708" y="1589756"/>
            <a:ext cx="1800225" cy="1576387"/>
            <a:chOff x="1111" y="1394"/>
            <a:chExt cx="1134" cy="993"/>
          </a:xfrm>
        </p:grpSpPr>
        <p:grpSp>
          <p:nvGrpSpPr>
            <p:cNvPr id="16" name="Group 31">
              <a:extLst>
                <a:ext uri="{FF2B5EF4-FFF2-40B4-BE49-F238E27FC236}">
                  <a16:creationId xmlns:a16="http://schemas.microsoft.com/office/drawing/2014/main" id="{85449A2A-9DB1-4FB8-A94B-0E3DCA0AA706}"/>
                </a:ext>
              </a:extLst>
            </p:cNvPr>
            <p:cNvGrpSpPr>
              <a:grpSpLocks/>
            </p:cNvGrpSpPr>
            <p:nvPr/>
          </p:nvGrpSpPr>
          <p:grpSpPr bwMode="auto">
            <a:xfrm>
              <a:off x="1111" y="1394"/>
              <a:ext cx="1134" cy="993"/>
              <a:chOff x="2336" y="3117"/>
              <a:chExt cx="1134" cy="993"/>
            </a:xfrm>
          </p:grpSpPr>
          <p:grpSp>
            <p:nvGrpSpPr>
              <p:cNvPr id="18" name="Group 32">
                <a:extLst>
                  <a:ext uri="{FF2B5EF4-FFF2-40B4-BE49-F238E27FC236}">
                    <a16:creationId xmlns:a16="http://schemas.microsoft.com/office/drawing/2014/main" id="{A2BF1AF6-6048-184A-A819-AC4DA4A131B8}"/>
                  </a:ext>
                </a:extLst>
              </p:cNvPr>
              <p:cNvGrpSpPr>
                <a:grpSpLocks/>
              </p:cNvGrpSpPr>
              <p:nvPr/>
            </p:nvGrpSpPr>
            <p:grpSpPr bwMode="auto">
              <a:xfrm>
                <a:off x="2336" y="3117"/>
                <a:ext cx="1134" cy="993"/>
                <a:chOff x="868" y="1477"/>
                <a:chExt cx="4251" cy="2141"/>
              </a:xfrm>
            </p:grpSpPr>
            <p:sp>
              <p:nvSpPr>
                <p:cNvPr id="21" name="Oval 33">
                  <a:extLst>
                    <a:ext uri="{FF2B5EF4-FFF2-40B4-BE49-F238E27FC236}">
                      <a16:creationId xmlns:a16="http://schemas.microsoft.com/office/drawing/2014/main" id="{595A1119-5B5F-3B85-1FEF-487C05A13F01}"/>
                    </a:ext>
                  </a:extLst>
                </p:cNvPr>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34">
                  <a:extLst>
                    <a:ext uri="{FF2B5EF4-FFF2-40B4-BE49-F238E27FC236}">
                      <a16:creationId xmlns:a16="http://schemas.microsoft.com/office/drawing/2014/main" id="{5F6DA86F-5CE1-D8AE-1B8E-4ABB5A64CE26}"/>
                    </a:ext>
                  </a:extLst>
                </p:cNvPr>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 name="Oval 35">
                <a:extLst>
                  <a:ext uri="{FF2B5EF4-FFF2-40B4-BE49-F238E27FC236}">
                    <a16:creationId xmlns:a16="http://schemas.microsoft.com/office/drawing/2014/main" id="{A369D4AA-B525-5CC4-0CAB-6681F80C3D00}"/>
                  </a:ext>
                </a:extLst>
              </p:cNvPr>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0" name="Oval 36">
                <a:extLst>
                  <a:ext uri="{FF2B5EF4-FFF2-40B4-BE49-F238E27FC236}">
                    <a16:creationId xmlns:a16="http://schemas.microsoft.com/office/drawing/2014/main" id="{8ED072F0-BE4D-BEB1-0ADE-E07D7DE4EA7F}"/>
                  </a:ext>
                </a:extLst>
              </p:cNvPr>
              <p:cNvSpPr>
                <a:spLocks noChangeArrowheads="1"/>
              </p:cNvSpPr>
              <p:nvPr/>
            </p:nvSpPr>
            <p:spPr bwMode="auto">
              <a:xfrm flipH="1">
                <a:off x="2515" y="3229"/>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17" name="Rectangle 37">
              <a:extLst>
                <a:ext uri="{FF2B5EF4-FFF2-40B4-BE49-F238E27FC236}">
                  <a16:creationId xmlns:a16="http://schemas.microsoft.com/office/drawing/2014/main" id="{C5555950-15FB-584D-6C31-BEAEA0FC11C2}"/>
                </a:ext>
              </a:extLst>
            </p:cNvPr>
            <p:cNvSpPr>
              <a:spLocks noChangeArrowheads="1"/>
            </p:cNvSpPr>
            <p:nvPr/>
          </p:nvSpPr>
          <p:spPr bwMode="auto">
            <a:xfrm>
              <a:off x="1290" y="1504"/>
              <a:ext cx="771"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000" b="1" baseline="-25000" dirty="0">
                  <a:solidFill>
                    <a:schemeClr val="bg1"/>
                  </a:solidFill>
                  <a:ea typeface="굴림" charset="-127"/>
                </a:rPr>
                <a:t>Cleaning, Preparing and </a:t>
              </a:r>
              <a:r>
                <a:rPr lang="en-US" altLang="ko-KR" sz="2000" b="1" baseline="-25000" dirty="0" err="1">
                  <a:solidFill>
                    <a:schemeClr val="bg1"/>
                  </a:solidFill>
                  <a:ea typeface="굴림" charset="-127"/>
                </a:rPr>
                <a:t>Exporing</a:t>
              </a:r>
              <a:endParaRPr lang="en-US" altLang="ko-KR" sz="2000" b="1" baseline="-25000" dirty="0">
                <a:solidFill>
                  <a:schemeClr val="bg1"/>
                </a:solidFill>
                <a:ea typeface="굴림" charset="-127"/>
              </a:endParaRPr>
            </a:p>
            <a:p>
              <a:pPr algn="ctr"/>
              <a:r>
                <a:rPr lang="en-US" altLang="ko-KR" sz="2000" b="1" baseline="-25000" dirty="0">
                  <a:solidFill>
                    <a:schemeClr val="bg1"/>
                  </a:solidFill>
                  <a:ea typeface="굴림" charset="-127"/>
                </a:rPr>
                <a:t> the Data</a:t>
              </a:r>
              <a:endParaRPr lang="en-US" sz="2000" b="1" baseline="-25000" dirty="0">
                <a:solidFill>
                  <a:schemeClr val="bg1"/>
                </a:solidFill>
              </a:endParaRPr>
            </a:p>
          </p:txBody>
        </p:sp>
      </p:grpSp>
      <p:grpSp>
        <p:nvGrpSpPr>
          <p:cNvPr id="25" name="Group 30">
            <a:extLst>
              <a:ext uri="{FF2B5EF4-FFF2-40B4-BE49-F238E27FC236}">
                <a16:creationId xmlns:a16="http://schemas.microsoft.com/office/drawing/2014/main" id="{DFBD8724-A888-6E9F-C38E-A25835ACB11C}"/>
              </a:ext>
            </a:extLst>
          </p:cNvPr>
          <p:cNvGrpSpPr>
            <a:grpSpLocks/>
          </p:cNvGrpSpPr>
          <p:nvPr/>
        </p:nvGrpSpPr>
        <p:grpSpPr bwMode="auto">
          <a:xfrm>
            <a:off x="4616127" y="1701800"/>
            <a:ext cx="1800225" cy="1576387"/>
            <a:chOff x="1111" y="1394"/>
            <a:chExt cx="1134" cy="993"/>
          </a:xfrm>
        </p:grpSpPr>
        <p:grpSp>
          <p:nvGrpSpPr>
            <p:cNvPr id="26" name="Group 31">
              <a:extLst>
                <a:ext uri="{FF2B5EF4-FFF2-40B4-BE49-F238E27FC236}">
                  <a16:creationId xmlns:a16="http://schemas.microsoft.com/office/drawing/2014/main" id="{ECAFE729-FE2C-5D4D-5479-BEBE0A6EB438}"/>
                </a:ext>
              </a:extLst>
            </p:cNvPr>
            <p:cNvGrpSpPr>
              <a:grpSpLocks/>
            </p:cNvGrpSpPr>
            <p:nvPr/>
          </p:nvGrpSpPr>
          <p:grpSpPr bwMode="auto">
            <a:xfrm>
              <a:off x="1111" y="1394"/>
              <a:ext cx="1134" cy="993"/>
              <a:chOff x="2336" y="3117"/>
              <a:chExt cx="1134" cy="993"/>
            </a:xfrm>
          </p:grpSpPr>
          <p:grpSp>
            <p:nvGrpSpPr>
              <p:cNvPr id="28" name="Group 32">
                <a:extLst>
                  <a:ext uri="{FF2B5EF4-FFF2-40B4-BE49-F238E27FC236}">
                    <a16:creationId xmlns:a16="http://schemas.microsoft.com/office/drawing/2014/main" id="{491AB631-4BC3-C7B9-2423-CEC1910A0E28}"/>
                  </a:ext>
                </a:extLst>
              </p:cNvPr>
              <p:cNvGrpSpPr>
                <a:grpSpLocks/>
              </p:cNvGrpSpPr>
              <p:nvPr/>
            </p:nvGrpSpPr>
            <p:grpSpPr bwMode="auto">
              <a:xfrm>
                <a:off x="2336" y="3117"/>
                <a:ext cx="1134" cy="993"/>
                <a:chOff x="868" y="1477"/>
                <a:chExt cx="4251" cy="2141"/>
              </a:xfrm>
            </p:grpSpPr>
            <p:sp>
              <p:nvSpPr>
                <p:cNvPr id="31" name="Oval 33">
                  <a:extLst>
                    <a:ext uri="{FF2B5EF4-FFF2-40B4-BE49-F238E27FC236}">
                      <a16:creationId xmlns:a16="http://schemas.microsoft.com/office/drawing/2014/main" id="{638DF186-E9EF-36CA-80E1-F4DBECFC93A0}"/>
                    </a:ext>
                  </a:extLst>
                </p:cNvPr>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34">
                  <a:extLst>
                    <a:ext uri="{FF2B5EF4-FFF2-40B4-BE49-F238E27FC236}">
                      <a16:creationId xmlns:a16="http://schemas.microsoft.com/office/drawing/2014/main" id="{5D3BBCC5-4729-5784-A3E6-B048B6E4B700}"/>
                    </a:ext>
                  </a:extLst>
                </p:cNvPr>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 name="Oval 35">
                <a:extLst>
                  <a:ext uri="{FF2B5EF4-FFF2-40B4-BE49-F238E27FC236}">
                    <a16:creationId xmlns:a16="http://schemas.microsoft.com/office/drawing/2014/main" id="{24511669-4917-94EE-4D5A-0D80D698D173}"/>
                  </a:ext>
                </a:extLst>
              </p:cNvPr>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30" name="Oval 36">
                <a:extLst>
                  <a:ext uri="{FF2B5EF4-FFF2-40B4-BE49-F238E27FC236}">
                    <a16:creationId xmlns:a16="http://schemas.microsoft.com/office/drawing/2014/main" id="{8327745D-231D-947E-96BC-C18C8C3D9FC3}"/>
                  </a:ext>
                </a:extLst>
              </p:cNvPr>
              <p:cNvSpPr>
                <a:spLocks noChangeArrowheads="1"/>
              </p:cNvSpPr>
              <p:nvPr/>
            </p:nvSpPr>
            <p:spPr bwMode="auto">
              <a:xfrm flipH="1">
                <a:off x="2515" y="3229"/>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dirty="0">
                  <a:solidFill>
                    <a:schemeClr val="bg1"/>
                  </a:solidFill>
                </a:endParaRPr>
              </a:p>
            </p:txBody>
          </p:sp>
        </p:grpSp>
        <p:sp>
          <p:nvSpPr>
            <p:cNvPr id="27" name="Rectangle 37">
              <a:extLst>
                <a:ext uri="{FF2B5EF4-FFF2-40B4-BE49-F238E27FC236}">
                  <a16:creationId xmlns:a16="http://schemas.microsoft.com/office/drawing/2014/main" id="{A539CDED-F332-52B5-3E1D-741C1CDE525E}"/>
                </a:ext>
              </a:extLst>
            </p:cNvPr>
            <p:cNvSpPr>
              <a:spLocks noChangeArrowheads="1"/>
            </p:cNvSpPr>
            <p:nvPr/>
          </p:nvSpPr>
          <p:spPr bwMode="auto">
            <a:xfrm>
              <a:off x="1245" y="1551"/>
              <a:ext cx="8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400" b="1" baseline="-25000" dirty="0">
                  <a:solidFill>
                    <a:schemeClr val="bg1"/>
                  </a:solidFill>
                  <a:ea typeface="굴림" charset="-127"/>
                </a:rPr>
                <a:t>Visualizing Database</a:t>
              </a:r>
              <a:br>
                <a:rPr lang="en-US" altLang="ko-KR" sz="2400" b="1" baseline="-25000" dirty="0">
                  <a:solidFill>
                    <a:schemeClr val="bg1"/>
                  </a:solidFill>
                  <a:ea typeface="굴림" charset="-127"/>
                </a:rPr>
              </a:br>
              <a:endParaRPr lang="en-US" altLang="ko-KR" sz="2400" b="1" baseline="-25000" dirty="0">
                <a:solidFill>
                  <a:schemeClr val="bg1"/>
                </a:solidFill>
                <a:ea typeface="굴림" charset="-127"/>
              </a:endParaRPr>
            </a:p>
          </p:txBody>
        </p:sp>
      </p:grpSp>
      <p:grpSp>
        <p:nvGrpSpPr>
          <p:cNvPr id="44" name="Group 30">
            <a:extLst>
              <a:ext uri="{FF2B5EF4-FFF2-40B4-BE49-F238E27FC236}">
                <a16:creationId xmlns:a16="http://schemas.microsoft.com/office/drawing/2014/main" id="{292FB41C-8294-B53D-61C4-FCCAEECD5A40}"/>
              </a:ext>
            </a:extLst>
          </p:cNvPr>
          <p:cNvGrpSpPr>
            <a:grpSpLocks/>
          </p:cNvGrpSpPr>
          <p:nvPr/>
        </p:nvGrpSpPr>
        <p:grpSpPr bwMode="auto">
          <a:xfrm>
            <a:off x="6745911" y="1718008"/>
            <a:ext cx="1800225" cy="1576387"/>
            <a:chOff x="1111" y="1394"/>
            <a:chExt cx="1134" cy="993"/>
          </a:xfrm>
        </p:grpSpPr>
        <p:grpSp>
          <p:nvGrpSpPr>
            <p:cNvPr id="45" name="Group 31">
              <a:extLst>
                <a:ext uri="{FF2B5EF4-FFF2-40B4-BE49-F238E27FC236}">
                  <a16:creationId xmlns:a16="http://schemas.microsoft.com/office/drawing/2014/main" id="{E0CF35A5-58A2-35AB-C57A-E4BA91A0BB48}"/>
                </a:ext>
              </a:extLst>
            </p:cNvPr>
            <p:cNvGrpSpPr>
              <a:grpSpLocks/>
            </p:cNvGrpSpPr>
            <p:nvPr/>
          </p:nvGrpSpPr>
          <p:grpSpPr bwMode="auto">
            <a:xfrm>
              <a:off x="1111" y="1394"/>
              <a:ext cx="1134" cy="993"/>
              <a:chOff x="2336" y="3117"/>
              <a:chExt cx="1134" cy="993"/>
            </a:xfrm>
          </p:grpSpPr>
          <p:grpSp>
            <p:nvGrpSpPr>
              <p:cNvPr id="47" name="Group 32">
                <a:extLst>
                  <a:ext uri="{FF2B5EF4-FFF2-40B4-BE49-F238E27FC236}">
                    <a16:creationId xmlns:a16="http://schemas.microsoft.com/office/drawing/2014/main" id="{47B47340-C189-43E2-1615-7A43C76395CC}"/>
                  </a:ext>
                </a:extLst>
              </p:cNvPr>
              <p:cNvGrpSpPr>
                <a:grpSpLocks/>
              </p:cNvGrpSpPr>
              <p:nvPr/>
            </p:nvGrpSpPr>
            <p:grpSpPr bwMode="auto">
              <a:xfrm>
                <a:off x="2336" y="3117"/>
                <a:ext cx="1134" cy="993"/>
                <a:chOff x="868" y="1477"/>
                <a:chExt cx="4251" cy="2141"/>
              </a:xfrm>
            </p:grpSpPr>
            <p:sp>
              <p:nvSpPr>
                <p:cNvPr id="50" name="Oval 33">
                  <a:extLst>
                    <a:ext uri="{FF2B5EF4-FFF2-40B4-BE49-F238E27FC236}">
                      <a16:creationId xmlns:a16="http://schemas.microsoft.com/office/drawing/2014/main" id="{8B169D37-B043-2C9C-CBEB-A1267080F74E}"/>
                    </a:ext>
                  </a:extLst>
                </p:cNvPr>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34">
                  <a:extLst>
                    <a:ext uri="{FF2B5EF4-FFF2-40B4-BE49-F238E27FC236}">
                      <a16:creationId xmlns:a16="http://schemas.microsoft.com/office/drawing/2014/main" id="{7CF4AE8E-9DC9-8080-6200-54F28A1E52E8}"/>
                    </a:ext>
                  </a:extLst>
                </p:cNvPr>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8" name="Oval 35">
                <a:extLst>
                  <a:ext uri="{FF2B5EF4-FFF2-40B4-BE49-F238E27FC236}">
                    <a16:creationId xmlns:a16="http://schemas.microsoft.com/office/drawing/2014/main" id="{7607C0CB-8CA2-7CCE-A53C-005C41D9BA79}"/>
                  </a:ext>
                </a:extLst>
              </p:cNvPr>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49" name="Oval 36">
                <a:extLst>
                  <a:ext uri="{FF2B5EF4-FFF2-40B4-BE49-F238E27FC236}">
                    <a16:creationId xmlns:a16="http://schemas.microsoft.com/office/drawing/2014/main" id="{E3E6BD74-9FF3-02F7-17F4-193E84DCAB75}"/>
                  </a:ext>
                </a:extLst>
              </p:cNvPr>
              <p:cNvSpPr>
                <a:spLocks noChangeArrowheads="1"/>
              </p:cNvSpPr>
              <p:nvPr/>
            </p:nvSpPr>
            <p:spPr bwMode="auto">
              <a:xfrm flipH="1">
                <a:off x="2515" y="3219"/>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dirty="0" err="1">
                    <a:solidFill>
                      <a:schemeClr val="bg1"/>
                    </a:solidFill>
                  </a:rPr>
                  <a:t>DataBase</a:t>
                </a:r>
                <a:endParaRPr lang="en-US" sz="2000" b="1" dirty="0">
                  <a:solidFill>
                    <a:schemeClr val="bg1"/>
                  </a:solidFill>
                </a:endParaRPr>
              </a:p>
            </p:txBody>
          </p:sp>
        </p:grpSp>
        <p:sp>
          <p:nvSpPr>
            <p:cNvPr id="46" name="Rectangle 37">
              <a:extLst>
                <a:ext uri="{FF2B5EF4-FFF2-40B4-BE49-F238E27FC236}">
                  <a16:creationId xmlns:a16="http://schemas.microsoft.com/office/drawing/2014/main" id="{909F80B3-D21A-8E56-C8C5-F64A6309C07C}"/>
                </a:ext>
              </a:extLst>
            </p:cNvPr>
            <p:cNvSpPr>
              <a:spLocks noChangeArrowheads="1"/>
            </p:cNvSpPr>
            <p:nvPr/>
          </p:nvSpPr>
          <p:spPr bwMode="auto">
            <a:xfrm>
              <a:off x="1290" y="1504"/>
              <a:ext cx="771"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endParaRPr lang="en-US" sz="2000" b="1" baseline="-25000" dirty="0">
                <a:solidFill>
                  <a:schemeClr val="bg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AutoShape 2"/>
          <p:cNvSpPr>
            <a:spLocks noChangeArrowheads="1"/>
          </p:cNvSpPr>
          <p:nvPr/>
        </p:nvSpPr>
        <p:spPr bwMode="auto">
          <a:xfrm>
            <a:off x="1206684" y="2830007"/>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5" name="AutoShape 3"/>
          <p:cNvSpPr>
            <a:spLocks noChangeArrowheads="1"/>
          </p:cNvSpPr>
          <p:nvPr/>
        </p:nvSpPr>
        <p:spPr bwMode="auto">
          <a:xfrm flipV="1">
            <a:off x="1278121" y="2758569"/>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6" name="AutoShape 4"/>
          <p:cNvSpPr>
            <a:spLocks noChangeArrowheads="1"/>
          </p:cNvSpPr>
          <p:nvPr/>
        </p:nvSpPr>
        <p:spPr bwMode="auto">
          <a:xfrm>
            <a:off x="6536168" y="2696393"/>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7" name="AutoShape 5"/>
          <p:cNvSpPr>
            <a:spLocks noChangeArrowheads="1"/>
          </p:cNvSpPr>
          <p:nvPr/>
        </p:nvSpPr>
        <p:spPr bwMode="auto">
          <a:xfrm flipV="1">
            <a:off x="6607606" y="2624955"/>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8" name="Text Box 6"/>
          <p:cNvSpPr txBox="1">
            <a:spLocks noChangeArrowheads="1"/>
          </p:cNvSpPr>
          <p:nvPr/>
        </p:nvSpPr>
        <p:spPr bwMode="auto">
          <a:xfrm>
            <a:off x="6535274" y="3814138"/>
            <a:ext cx="1584325" cy="861774"/>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altLang="ko-KR" b="1" dirty="0">
                <a:latin typeface="Verdana" pitchFamily="34" charset="0"/>
                <a:ea typeface="굴림" charset="-127"/>
              </a:rPr>
              <a:t>Flask</a:t>
            </a:r>
          </a:p>
          <a:p>
            <a:pPr algn="ctr" eaLnBrk="0" hangingPunct="0"/>
            <a:endParaRPr lang="en-US" altLang="ko-KR" b="1" dirty="0">
              <a:latin typeface="Verdana" pitchFamily="34" charset="0"/>
              <a:ea typeface="굴림" charset="-127"/>
            </a:endParaRPr>
          </a:p>
          <a:p>
            <a:pPr algn="ctr" eaLnBrk="0" hangingPunct="0">
              <a:buFontTx/>
              <a:buChar char="•"/>
            </a:pPr>
            <a:endParaRPr lang="en-US" altLang="ko-KR" sz="1400" b="1" dirty="0">
              <a:latin typeface="Verdana" pitchFamily="34" charset="0"/>
              <a:ea typeface="굴림" charset="-127"/>
            </a:endParaRPr>
          </a:p>
        </p:txBody>
      </p:sp>
      <p:sp>
        <p:nvSpPr>
          <p:cNvPr id="284679" name="AutoShape 7"/>
          <p:cNvSpPr>
            <a:spLocks noChangeArrowheads="1"/>
          </p:cNvSpPr>
          <p:nvPr/>
        </p:nvSpPr>
        <p:spPr bwMode="auto">
          <a:xfrm>
            <a:off x="3852069" y="2831594"/>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0" name="AutoShape 8"/>
          <p:cNvSpPr>
            <a:spLocks noChangeArrowheads="1"/>
          </p:cNvSpPr>
          <p:nvPr/>
        </p:nvSpPr>
        <p:spPr bwMode="auto">
          <a:xfrm flipV="1">
            <a:off x="3923507" y="2760156"/>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1" name="Text Box 9"/>
          <p:cNvSpPr txBox="1">
            <a:spLocks noChangeArrowheads="1"/>
          </p:cNvSpPr>
          <p:nvPr/>
        </p:nvSpPr>
        <p:spPr bwMode="auto">
          <a:xfrm>
            <a:off x="3851771" y="3734880"/>
            <a:ext cx="1584325" cy="1969770"/>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altLang="ko-KR" b="1" dirty="0">
                <a:latin typeface="Verdana" pitchFamily="34" charset="0"/>
                <a:ea typeface="굴림" charset="-127"/>
              </a:rPr>
              <a:t>HTML</a:t>
            </a:r>
          </a:p>
          <a:p>
            <a:pPr algn="ctr" eaLnBrk="0" hangingPunct="0"/>
            <a:endParaRPr lang="en-US" altLang="ko-KR" b="1" dirty="0">
              <a:latin typeface="Verdana" pitchFamily="34" charset="0"/>
              <a:ea typeface="굴림" charset="-127"/>
            </a:endParaRPr>
          </a:p>
          <a:p>
            <a:pPr algn="ctr" eaLnBrk="0" hangingPunct="0"/>
            <a:r>
              <a:rPr lang="en-US" altLang="ko-KR" b="1" dirty="0">
                <a:latin typeface="Verdana" pitchFamily="34" charset="0"/>
                <a:ea typeface="굴림" charset="-127"/>
              </a:rPr>
              <a:t> </a:t>
            </a:r>
            <a:r>
              <a:rPr lang="en-US" altLang="ko-KR" b="1" dirty="0" err="1">
                <a:latin typeface="Verdana" pitchFamily="34" charset="0"/>
                <a:ea typeface="굴림" charset="-127"/>
              </a:rPr>
              <a:t>Javascript</a:t>
            </a:r>
            <a:endParaRPr lang="en-US" altLang="ko-KR" b="1" dirty="0">
              <a:latin typeface="Verdana" pitchFamily="34" charset="0"/>
              <a:ea typeface="굴림" charset="-127"/>
            </a:endParaRPr>
          </a:p>
          <a:p>
            <a:pPr algn="ctr" eaLnBrk="0" hangingPunct="0"/>
            <a:endParaRPr lang="en-US" altLang="ko-KR" b="1" dirty="0">
              <a:latin typeface="Verdana" pitchFamily="34" charset="0"/>
              <a:ea typeface="굴림" charset="-127"/>
            </a:endParaRPr>
          </a:p>
          <a:p>
            <a:pPr algn="ctr" eaLnBrk="0" hangingPunct="0"/>
            <a:r>
              <a:rPr lang="en-US" altLang="ko-KR" b="1" dirty="0">
                <a:latin typeface="Verdana" pitchFamily="34" charset="0"/>
                <a:ea typeface="굴림" charset="-127"/>
              </a:rPr>
              <a:t> CSS</a:t>
            </a:r>
          </a:p>
          <a:p>
            <a:pPr algn="ctr" eaLnBrk="0" hangingPunct="0"/>
            <a:endParaRPr lang="en-US" altLang="ko-KR" b="1" dirty="0">
              <a:latin typeface="Verdana" pitchFamily="34" charset="0"/>
              <a:ea typeface="굴림" charset="-127"/>
            </a:endParaRPr>
          </a:p>
          <a:p>
            <a:pPr algn="ctr" eaLnBrk="0" hangingPunct="0">
              <a:buFontTx/>
              <a:buChar char="•"/>
            </a:pPr>
            <a:endParaRPr lang="en-US" altLang="ko-KR" sz="1400" b="1" dirty="0">
              <a:latin typeface="Verdana" pitchFamily="34" charset="0"/>
              <a:ea typeface="굴림" charset="-127"/>
            </a:endParaRPr>
          </a:p>
        </p:txBody>
      </p:sp>
      <p:sp>
        <p:nvSpPr>
          <p:cNvPr id="284682" name="Text Box 10"/>
          <p:cNvSpPr txBox="1">
            <a:spLocks noChangeArrowheads="1"/>
          </p:cNvSpPr>
          <p:nvPr/>
        </p:nvSpPr>
        <p:spPr bwMode="auto">
          <a:xfrm>
            <a:off x="1182514" y="3685401"/>
            <a:ext cx="1584325" cy="1415772"/>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altLang="ko-KR" b="1" dirty="0">
                <a:latin typeface="Verdana" pitchFamily="34" charset="0"/>
                <a:ea typeface="굴림" charset="-127"/>
              </a:rPr>
              <a:t>AWS</a:t>
            </a:r>
          </a:p>
          <a:p>
            <a:pPr algn="ctr" eaLnBrk="0" hangingPunct="0"/>
            <a:endParaRPr lang="en-US" altLang="ko-KR" b="1" dirty="0">
              <a:latin typeface="Verdana" pitchFamily="34" charset="0"/>
              <a:ea typeface="굴림" charset="-127"/>
            </a:endParaRPr>
          </a:p>
          <a:p>
            <a:pPr algn="ctr" eaLnBrk="0" hangingPunct="0"/>
            <a:r>
              <a:rPr lang="en-US" altLang="ko-KR" b="1" dirty="0">
                <a:latin typeface="Verdana" pitchFamily="34" charset="0"/>
                <a:ea typeface="굴림" charset="-127"/>
              </a:rPr>
              <a:t> Machine Learning</a:t>
            </a:r>
          </a:p>
          <a:p>
            <a:pPr algn="ctr" eaLnBrk="0" hangingPunct="0">
              <a:buFontTx/>
              <a:buChar char="•"/>
            </a:pPr>
            <a:endParaRPr lang="en-US" altLang="ko-KR" sz="1400" b="1" dirty="0">
              <a:latin typeface="Verdana" pitchFamily="34" charset="0"/>
              <a:ea typeface="굴림" charset="-127"/>
            </a:endParaRPr>
          </a:p>
        </p:txBody>
      </p:sp>
      <p:grpSp>
        <p:nvGrpSpPr>
          <p:cNvPr id="284702" name="Group 30"/>
          <p:cNvGrpSpPr>
            <a:grpSpLocks/>
          </p:cNvGrpSpPr>
          <p:nvPr/>
        </p:nvGrpSpPr>
        <p:grpSpPr bwMode="auto">
          <a:xfrm>
            <a:off x="3707607" y="1752094"/>
            <a:ext cx="1800225" cy="1576387"/>
            <a:chOff x="1111" y="1394"/>
            <a:chExt cx="1134" cy="993"/>
          </a:xfrm>
        </p:grpSpPr>
        <p:grpSp>
          <p:nvGrpSpPr>
            <p:cNvPr id="284703" name="Group 31"/>
            <p:cNvGrpSpPr>
              <a:grpSpLocks/>
            </p:cNvGrpSpPr>
            <p:nvPr/>
          </p:nvGrpSpPr>
          <p:grpSpPr bwMode="auto">
            <a:xfrm>
              <a:off x="1111" y="1394"/>
              <a:ext cx="1134" cy="993"/>
              <a:chOff x="2336" y="3117"/>
              <a:chExt cx="1134" cy="993"/>
            </a:xfrm>
          </p:grpSpPr>
          <p:grpSp>
            <p:nvGrpSpPr>
              <p:cNvPr id="284704" name="Group 32"/>
              <p:cNvGrpSpPr>
                <a:grpSpLocks/>
              </p:cNvGrpSpPr>
              <p:nvPr/>
            </p:nvGrpSpPr>
            <p:grpSpPr bwMode="auto">
              <a:xfrm>
                <a:off x="2336" y="3117"/>
                <a:ext cx="1134" cy="993"/>
                <a:chOff x="868" y="1477"/>
                <a:chExt cx="4251" cy="2141"/>
              </a:xfrm>
            </p:grpSpPr>
            <p:sp>
              <p:nvSpPr>
                <p:cNvPr id="284705" name="Oval 33"/>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6" name="Oval 34"/>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707" name="Oval 35"/>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708" name="Oval 36"/>
              <p:cNvSpPr>
                <a:spLocks noChangeArrowheads="1"/>
              </p:cNvSpPr>
              <p:nvPr/>
            </p:nvSpPr>
            <p:spPr bwMode="auto">
              <a:xfrm flipH="1">
                <a:off x="2515" y="3229"/>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284709" name="Rectangle 37"/>
            <p:cNvSpPr>
              <a:spLocks noChangeArrowheads="1"/>
            </p:cNvSpPr>
            <p:nvPr/>
          </p:nvSpPr>
          <p:spPr bwMode="auto">
            <a:xfrm>
              <a:off x="1157" y="1666"/>
              <a:ext cx="1027"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000" b="1" baseline="-25000" dirty="0">
                  <a:solidFill>
                    <a:schemeClr val="bg1"/>
                  </a:solidFill>
                  <a:ea typeface="굴림" charset="-127"/>
                </a:rPr>
                <a:t>Presentation of Data Visualization</a:t>
              </a:r>
              <a:endParaRPr lang="en-US" sz="2000" b="1" baseline="-25000" dirty="0">
                <a:solidFill>
                  <a:schemeClr val="bg1"/>
                </a:solidFill>
              </a:endParaRPr>
            </a:p>
          </p:txBody>
        </p:sp>
      </p:grpSp>
      <p:sp>
        <p:nvSpPr>
          <p:cNvPr id="4" name="Title 1">
            <a:extLst>
              <a:ext uri="{FF2B5EF4-FFF2-40B4-BE49-F238E27FC236}">
                <a16:creationId xmlns:a16="http://schemas.microsoft.com/office/drawing/2014/main" id="{2F03A077-C250-E0A2-4FA9-44989D5466B0}"/>
              </a:ext>
            </a:extLst>
          </p:cNvPr>
          <p:cNvSpPr>
            <a:spLocks noGrp="1"/>
          </p:cNvSpPr>
          <p:nvPr>
            <p:ph type="title"/>
          </p:nvPr>
        </p:nvSpPr>
        <p:spPr>
          <a:xfrm>
            <a:off x="179513" y="398463"/>
            <a:ext cx="6913438" cy="1374775"/>
          </a:xfrm>
        </p:spPr>
        <p:txBody>
          <a:bodyPr/>
          <a:lstStyle/>
          <a:p>
            <a:pPr algn="l"/>
            <a:r>
              <a:rPr lang="en-CA" b="1" i="0" dirty="0">
                <a:effectLst/>
                <a:latin typeface="-apple-system"/>
              </a:rPr>
              <a:t>Technologies Used in the Project</a:t>
            </a:r>
            <a:endParaRPr lang="en-CA" b="0" i="0" dirty="0">
              <a:effectLst/>
              <a:latin typeface="-apple-system"/>
            </a:endParaRPr>
          </a:p>
        </p:txBody>
      </p:sp>
      <p:grpSp>
        <p:nvGrpSpPr>
          <p:cNvPr id="2" name="Group 30">
            <a:extLst>
              <a:ext uri="{FF2B5EF4-FFF2-40B4-BE49-F238E27FC236}">
                <a16:creationId xmlns:a16="http://schemas.microsoft.com/office/drawing/2014/main" id="{07F82A91-35D4-D620-7828-B8B5A0CE2B1C}"/>
              </a:ext>
            </a:extLst>
          </p:cNvPr>
          <p:cNvGrpSpPr>
            <a:grpSpLocks/>
          </p:cNvGrpSpPr>
          <p:nvPr/>
        </p:nvGrpSpPr>
        <p:grpSpPr bwMode="auto">
          <a:xfrm>
            <a:off x="1099615" y="1812444"/>
            <a:ext cx="1800225" cy="1576387"/>
            <a:chOff x="1111" y="1394"/>
            <a:chExt cx="1134" cy="993"/>
          </a:xfrm>
        </p:grpSpPr>
        <p:grpSp>
          <p:nvGrpSpPr>
            <p:cNvPr id="3" name="Group 31">
              <a:extLst>
                <a:ext uri="{FF2B5EF4-FFF2-40B4-BE49-F238E27FC236}">
                  <a16:creationId xmlns:a16="http://schemas.microsoft.com/office/drawing/2014/main" id="{5F78F59E-4497-3EA2-5938-29E13093112B}"/>
                </a:ext>
              </a:extLst>
            </p:cNvPr>
            <p:cNvGrpSpPr>
              <a:grpSpLocks/>
            </p:cNvGrpSpPr>
            <p:nvPr/>
          </p:nvGrpSpPr>
          <p:grpSpPr bwMode="auto">
            <a:xfrm>
              <a:off x="1111" y="1394"/>
              <a:ext cx="1134" cy="993"/>
              <a:chOff x="2336" y="3117"/>
              <a:chExt cx="1134" cy="993"/>
            </a:xfrm>
          </p:grpSpPr>
          <p:grpSp>
            <p:nvGrpSpPr>
              <p:cNvPr id="6" name="Group 32">
                <a:extLst>
                  <a:ext uri="{FF2B5EF4-FFF2-40B4-BE49-F238E27FC236}">
                    <a16:creationId xmlns:a16="http://schemas.microsoft.com/office/drawing/2014/main" id="{94B71C68-5EA1-9424-BB50-41FB536E0839}"/>
                  </a:ext>
                </a:extLst>
              </p:cNvPr>
              <p:cNvGrpSpPr>
                <a:grpSpLocks/>
              </p:cNvGrpSpPr>
              <p:nvPr/>
            </p:nvGrpSpPr>
            <p:grpSpPr bwMode="auto">
              <a:xfrm>
                <a:off x="2336" y="3117"/>
                <a:ext cx="1134" cy="993"/>
                <a:chOff x="868" y="1477"/>
                <a:chExt cx="4251" cy="2141"/>
              </a:xfrm>
            </p:grpSpPr>
            <p:sp>
              <p:nvSpPr>
                <p:cNvPr id="9" name="Oval 33">
                  <a:extLst>
                    <a:ext uri="{FF2B5EF4-FFF2-40B4-BE49-F238E27FC236}">
                      <a16:creationId xmlns:a16="http://schemas.microsoft.com/office/drawing/2014/main" id="{4565C8D7-571E-4AAB-17C7-847287E3BB85}"/>
                    </a:ext>
                  </a:extLst>
                </p:cNvPr>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34">
                  <a:extLst>
                    <a:ext uri="{FF2B5EF4-FFF2-40B4-BE49-F238E27FC236}">
                      <a16:creationId xmlns:a16="http://schemas.microsoft.com/office/drawing/2014/main" id="{BE0D2A59-B0A3-9468-6E0E-7D34464A5401}"/>
                    </a:ext>
                  </a:extLst>
                </p:cNvPr>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Oval 35">
                <a:extLst>
                  <a:ext uri="{FF2B5EF4-FFF2-40B4-BE49-F238E27FC236}">
                    <a16:creationId xmlns:a16="http://schemas.microsoft.com/office/drawing/2014/main" id="{0585A4C0-3682-87D8-6F68-2A7B175AEA0F}"/>
                  </a:ext>
                </a:extLst>
              </p:cNvPr>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8" name="Oval 36">
                <a:extLst>
                  <a:ext uri="{FF2B5EF4-FFF2-40B4-BE49-F238E27FC236}">
                    <a16:creationId xmlns:a16="http://schemas.microsoft.com/office/drawing/2014/main" id="{C420D2CF-B971-DD38-3452-4BC31D8A3339}"/>
                  </a:ext>
                </a:extLst>
              </p:cNvPr>
              <p:cNvSpPr>
                <a:spLocks noChangeArrowheads="1"/>
              </p:cNvSpPr>
              <p:nvPr/>
            </p:nvSpPr>
            <p:spPr bwMode="auto">
              <a:xfrm flipH="1">
                <a:off x="2515" y="3229"/>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5" name="Rectangle 37">
              <a:extLst>
                <a:ext uri="{FF2B5EF4-FFF2-40B4-BE49-F238E27FC236}">
                  <a16:creationId xmlns:a16="http://schemas.microsoft.com/office/drawing/2014/main" id="{3435271F-7D88-DF94-E0F0-B3ABE50DDACC}"/>
                </a:ext>
              </a:extLst>
            </p:cNvPr>
            <p:cNvSpPr>
              <a:spLocks noChangeArrowheads="1"/>
            </p:cNvSpPr>
            <p:nvPr/>
          </p:nvSpPr>
          <p:spPr bwMode="auto">
            <a:xfrm>
              <a:off x="1127" y="1504"/>
              <a:ext cx="1044"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b="1" baseline="-25000" dirty="0">
                  <a:solidFill>
                    <a:schemeClr val="bg1"/>
                  </a:solidFill>
                  <a:ea typeface="굴림" charset="-127"/>
                </a:rPr>
                <a:t>Training</a:t>
              </a:r>
            </a:p>
            <a:p>
              <a:pPr algn="ctr"/>
              <a:r>
                <a:rPr lang="en-US" altLang="ko-KR" b="1" baseline="-25000" dirty="0">
                  <a:solidFill>
                    <a:schemeClr val="bg1"/>
                  </a:solidFill>
                  <a:ea typeface="굴림" charset="-127"/>
                </a:rPr>
                <a:t> and Executing Machine Learning </a:t>
              </a:r>
            </a:p>
            <a:p>
              <a:pPr algn="ctr"/>
              <a:r>
                <a:rPr lang="en-US" altLang="ko-KR" b="1" baseline="-25000" dirty="0">
                  <a:solidFill>
                    <a:schemeClr val="bg1"/>
                  </a:solidFill>
                  <a:ea typeface="굴림" charset="-127"/>
                </a:rPr>
                <a:t>Model</a:t>
              </a:r>
              <a:br>
                <a:rPr lang="en-US" altLang="ko-KR" b="1" baseline="-25000" dirty="0">
                  <a:solidFill>
                    <a:schemeClr val="bg1"/>
                  </a:solidFill>
                  <a:ea typeface="굴림" charset="-127"/>
                </a:rPr>
              </a:br>
              <a:endParaRPr lang="en-US" b="1" baseline="-25000" dirty="0">
                <a:solidFill>
                  <a:schemeClr val="bg1"/>
                </a:solidFill>
              </a:endParaRPr>
            </a:p>
          </p:txBody>
        </p:sp>
      </p:grpSp>
      <p:grpSp>
        <p:nvGrpSpPr>
          <p:cNvPr id="13" name="Group 30">
            <a:extLst>
              <a:ext uri="{FF2B5EF4-FFF2-40B4-BE49-F238E27FC236}">
                <a16:creationId xmlns:a16="http://schemas.microsoft.com/office/drawing/2014/main" id="{B276B4A7-6C86-9183-92E9-B98F188CAC11}"/>
              </a:ext>
            </a:extLst>
          </p:cNvPr>
          <p:cNvGrpSpPr>
            <a:grpSpLocks/>
          </p:cNvGrpSpPr>
          <p:nvPr/>
        </p:nvGrpSpPr>
        <p:grpSpPr bwMode="auto">
          <a:xfrm>
            <a:off x="6377471" y="1616387"/>
            <a:ext cx="1800225" cy="1576387"/>
            <a:chOff x="1111" y="1394"/>
            <a:chExt cx="1134" cy="993"/>
          </a:xfrm>
        </p:grpSpPr>
        <p:grpSp>
          <p:nvGrpSpPr>
            <p:cNvPr id="14" name="Group 31">
              <a:extLst>
                <a:ext uri="{FF2B5EF4-FFF2-40B4-BE49-F238E27FC236}">
                  <a16:creationId xmlns:a16="http://schemas.microsoft.com/office/drawing/2014/main" id="{369CBC8F-A2A4-1929-3EA5-9E1FA20D5A28}"/>
                </a:ext>
              </a:extLst>
            </p:cNvPr>
            <p:cNvGrpSpPr>
              <a:grpSpLocks/>
            </p:cNvGrpSpPr>
            <p:nvPr/>
          </p:nvGrpSpPr>
          <p:grpSpPr bwMode="auto">
            <a:xfrm>
              <a:off x="1111" y="1394"/>
              <a:ext cx="1134" cy="993"/>
              <a:chOff x="2336" y="3117"/>
              <a:chExt cx="1134" cy="993"/>
            </a:xfrm>
          </p:grpSpPr>
          <p:grpSp>
            <p:nvGrpSpPr>
              <p:cNvPr id="16" name="Group 32">
                <a:extLst>
                  <a:ext uri="{FF2B5EF4-FFF2-40B4-BE49-F238E27FC236}">
                    <a16:creationId xmlns:a16="http://schemas.microsoft.com/office/drawing/2014/main" id="{45A5CEC5-896C-C92A-AF84-20B1C4A1264D}"/>
                  </a:ext>
                </a:extLst>
              </p:cNvPr>
              <p:cNvGrpSpPr>
                <a:grpSpLocks/>
              </p:cNvGrpSpPr>
              <p:nvPr/>
            </p:nvGrpSpPr>
            <p:grpSpPr bwMode="auto">
              <a:xfrm>
                <a:off x="2336" y="3117"/>
                <a:ext cx="1134" cy="993"/>
                <a:chOff x="868" y="1477"/>
                <a:chExt cx="4251" cy="2141"/>
              </a:xfrm>
            </p:grpSpPr>
            <p:sp>
              <p:nvSpPr>
                <p:cNvPr id="19" name="Oval 33">
                  <a:extLst>
                    <a:ext uri="{FF2B5EF4-FFF2-40B4-BE49-F238E27FC236}">
                      <a16:creationId xmlns:a16="http://schemas.microsoft.com/office/drawing/2014/main" id="{CE506C5C-E8CA-A314-C576-42B3B0F1FF41}"/>
                    </a:ext>
                  </a:extLst>
                </p:cNvPr>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34">
                  <a:extLst>
                    <a:ext uri="{FF2B5EF4-FFF2-40B4-BE49-F238E27FC236}">
                      <a16:creationId xmlns:a16="http://schemas.microsoft.com/office/drawing/2014/main" id="{B62474C6-098F-1225-A283-76B4E3E921A1}"/>
                    </a:ext>
                  </a:extLst>
                </p:cNvPr>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Oval 35">
                <a:extLst>
                  <a:ext uri="{FF2B5EF4-FFF2-40B4-BE49-F238E27FC236}">
                    <a16:creationId xmlns:a16="http://schemas.microsoft.com/office/drawing/2014/main" id="{435DBF8E-CAD9-021C-7F18-131386F598D3}"/>
                  </a:ext>
                </a:extLst>
              </p:cNvPr>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dirty="0">
                  <a:solidFill>
                    <a:schemeClr val="bg1"/>
                  </a:solidFill>
                </a:endParaRPr>
              </a:p>
            </p:txBody>
          </p:sp>
          <p:sp>
            <p:nvSpPr>
              <p:cNvPr id="18" name="Oval 36">
                <a:extLst>
                  <a:ext uri="{FF2B5EF4-FFF2-40B4-BE49-F238E27FC236}">
                    <a16:creationId xmlns:a16="http://schemas.microsoft.com/office/drawing/2014/main" id="{BF6753DE-092A-49F2-2533-532028289FB2}"/>
                  </a:ext>
                </a:extLst>
              </p:cNvPr>
              <p:cNvSpPr>
                <a:spLocks noChangeArrowheads="1"/>
              </p:cNvSpPr>
              <p:nvPr/>
            </p:nvSpPr>
            <p:spPr bwMode="auto">
              <a:xfrm flipH="1">
                <a:off x="2515" y="3229"/>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15" name="Rectangle 37">
              <a:extLst>
                <a:ext uri="{FF2B5EF4-FFF2-40B4-BE49-F238E27FC236}">
                  <a16:creationId xmlns:a16="http://schemas.microsoft.com/office/drawing/2014/main" id="{2B002C07-03E9-7D83-1640-A4A1C3D1B2C6}"/>
                </a:ext>
              </a:extLst>
            </p:cNvPr>
            <p:cNvSpPr>
              <a:spLocks noChangeArrowheads="1"/>
            </p:cNvSpPr>
            <p:nvPr/>
          </p:nvSpPr>
          <p:spPr bwMode="auto">
            <a:xfrm>
              <a:off x="1127" y="1538"/>
              <a:ext cx="1044"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CA" sz="1800" b="0" i="0" dirty="0">
                  <a:solidFill>
                    <a:schemeClr val="bg1"/>
                  </a:solidFill>
                  <a:effectLst/>
                  <a:latin typeface="-apple-system"/>
                </a:rPr>
                <a:t>Calling</a:t>
              </a:r>
            </a:p>
            <a:p>
              <a:pPr algn="ctr"/>
              <a:r>
                <a:rPr lang="en-CA" sz="1800" b="0" i="0" dirty="0">
                  <a:solidFill>
                    <a:schemeClr val="bg1"/>
                  </a:solidFill>
                  <a:effectLst/>
                  <a:latin typeface="-apple-system"/>
                </a:rPr>
                <a:t> a Model</a:t>
              </a:r>
              <a:br>
                <a:rPr lang="en-CA" sz="1800" b="0" i="0" dirty="0">
                  <a:solidFill>
                    <a:schemeClr val="bg1"/>
                  </a:solidFill>
                  <a:effectLst/>
                  <a:latin typeface="-apple-system"/>
                </a:rPr>
              </a:br>
              <a:endParaRPr lang="en-CA" sz="1800" b="0" i="0" dirty="0">
                <a:solidFill>
                  <a:schemeClr val="bg1"/>
                </a:solidFill>
                <a:effectLst/>
                <a:latin typeface="-apple-system"/>
              </a:endParaRPr>
            </a:p>
            <a:p>
              <a:pPr algn="ctr"/>
              <a:endParaRPr lang="en-US" b="1" baseline="-25000" dirty="0">
                <a:solidFill>
                  <a:schemeClr val="bg1"/>
                </a:solidFill>
              </a:endParaRPr>
            </a:p>
          </p:txBody>
        </p:sp>
      </p:grpSp>
    </p:spTree>
    <p:extLst>
      <p:ext uri="{BB962C8B-B14F-4D97-AF65-F5344CB8AC3E}">
        <p14:creationId xmlns:p14="http://schemas.microsoft.com/office/powerpoint/2010/main" val="2846902169"/>
      </p:ext>
    </p:extLst>
  </p:cSld>
  <p:clrMapOvr>
    <a:masterClrMapping/>
  </p:clrMapOvr>
</p:sld>
</file>

<file path=ppt/theme/theme1.xml><?xml version="1.0" encoding="utf-8"?>
<a:theme xmlns:a="http://schemas.openxmlformats.org/drawingml/2006/main" name="template">
  <a:themeElements>
    <a:clrScheme name="">
      <a:dk1>
        <a:srgbClr val="1C1C1C"/>
      </a:dk1>
      <a:lt1>
        <a:srgbClr val="FFFFFF"/>
      </a:lt1>
      <a:dk2>
        <a:srgbClr val="4D4D4D"/>
      </a:dk2>
      <a:lt2>
        <a:srgbClr val="1D1D1D"/>
      </a:lt2>
      <a:accent1>
        <a:srgbClr val="494949"/>
      </a:accent1>
      <a:accent2>
        <a:srgbClr val="FF9000"/>
      </a:accent2>
      <a:accent3>
        <a:srgbClr val="FFFFFF"/>
      </a:accent3>
      <a:accent4>
        <a:srgbClr val="161616"/>
      </a:accent4>
      <a:accent5>
        <a:srgbClr val="B1B1B1"/>
      </a:accent5>
      <a:accent6>
        <a:srgbClr val="E78200"/>
      </a:accent6>
      <a:hlink>
        <a:srgbClr val="BDBDBD"/>
      </a:hlink>
      <a:folHlink>
        <a:srgbClr val="DDDDDD"/>
      </a:folHlink>
    </a:clrScheme>
    <a:fontScheme name="template">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1F3F6F"/>
        </a:accent1>
        <a:accent2>
          <a:srgbClr val="3C68A2"/>
        </a:accent2>
        <a:accent3>
          <a:srgbClr val="FFFFFF"/>
        </a:accent3>
        <a:accent4>
          <a:srgbClr val="404040"/>
        </a:accent4>
        <a:accent5>
          <a:srgbClr val="ABAFBB"/>
        </a:accent5>
        <a:accent6>
          <a:srgbClr val="355E92"/>
        </a:accent6>
        <a:hlink>
          <a:srgbClr val="285290"/>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82828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F5054"/>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C6CCC6"/>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303030"/>
        </a:lt2>
        <a:accent1>
          <a:srgbClr val="C6714B"/>
        </a:accent1>
        <a:accent2>
          <a:srgbClr val="7FC3C3"/>
        </a:accent2>
        <a:accent3>
          <a:srgbClr val="FFFFFF"/>
        </a:accent3>
        <a:accent4>
          <a:srgbClr val="404040"/>
        </a:accent4>
        <a:accent5>
          <a:srgbClr val="DFBBB1"/>
        </a:accent5>
        <a:accent6>
          <a:srgbClr val="72B0B0"/>
        </a:accent6>
        <a:hlink>
          <a:srgbClr val="5D5D5D"/>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292929"/>
        </a:lt2>
        <a:accent1>
          <a:srgbClr val="4D4D4D"/>
        </a:accent1>
        <a:accent2>
          <a:srgbClr val="808080"/>
        </a:accent2>
        <a:accent3>
          <a:srgbClr val="FFFFFF"/>
        </a:accent3>
        <a:accent4>
          <a:srgbClr val="404040"/>
        </a:accent4>
        <a:accent5>
          <a:srgbClr val="B2B2B2"/>
        </a:accent5>
        <a:accent6>
          <a:srgbClr val="737373"/>
        </a:accent6>
        <a:hlink>
          <a:srgbClr val="969696"/>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BCC3C4"/>
        </a:lt2>
        <a:accent1>
          <a:srgbClr val="DE6900"/>
        </a:accent1>
        <a:accent2>
          <a:srgbClr val="647580"/>
        </a:accent2>
        <a:accent3>
          <a:srgbClr val="FFFFFF"/>
        </a:accent3>
        <a:accent4>
          <a:srgbClr val="404040"/>
        </a:accent4>
        <a:accent5>
          <a:srgbClr val="ECB9AA"/>
        </a:accent5>
        <a:accent6>
          <a:srgbClr val="5A6973"/>
        </a:accent6>
        <a:hlink>
          <a:srgbClr val="93A359"/>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A2621"/>
        </a:lt2>
        <a:accent1>
          <a:srgbClr val="B9B9B9"/>
        </a:accent1>
        <a:accent2>
          <a:srgbClr val="5F331B"/>
        </a:accent2>
        <a:accent3>
          <a:srgbClr val="FFFFFF"/>
        </a:accent3>
        <a:accent4>
          <a:srgbClr val="404040"/>
        </a:accent4>
        <a:accent5>
          <a:srgbClr val="D9D9D9"/>
        </a:accent5>
        <a:accent6>
          <a:srgbClr val="552D17"/>
        </a:accent6>
        <a:hlink>
          <a:srgbClr val="C4BBAD"/>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2A2621"/>
        </a:lt2>
        <a:accent1>
          <a:srgbClr val="B9B9B9"/>
        </a:accent1>
        <a:accent2>
          <a:srgbClr val="6C4321"/>
        </a:accent2>
        <a:accent3>
          <a:srgbClr val="FFFFFF"/>
        </a:accent3>
        <a:accent4>
          <a:srgbClr val="404040"/>
        </a:accent4>
        <a:accent5>
          <a:srgbClr val="D9D9D9"/>
        </a:accent5>
        <a:accent6>
          <a:srgbClr val="613C1D"/>
        </a:accent6>
        <a:hlink>
          <a:srgbClr val="C4BBAD"/>
        </a:hlink>
        <a:folHlink>
          <a:srgbClr val="DDDDDD"/>
        </a:folHlink>
      </a:clrScheme>
      <a:clrMap bg1="lt1" tx1="dk1" bg2="lt2" tx2="dk2" accent1="accent1" accent2="accent2" accent3="accent3" accent4="accent4" accent5="accent5" accent6="accent6" hlink="hlink" folHlink="folHlink"/>
    </a:extraClrScheme>
    <a:extraClrScheme>
      <a:clrScheme name="template 16">
        <a:dk1>
          <a:srgbClr val="4D4D4D"/>
        </a:dk1>
        <a:lt1>
          <a:srgbClr val="FFFFFF"/>
        </a:lt1>
        <a:dk2>
          <a:srgbClr val="4D4D4D"/>
        </a:dk2>
        <a:lt2>
          <a:srgbClr val="393432"/>
        </a:lt2>
        <a:accent1>
          <a:srgbClr val="C1C1C1"/>
        </a:accent1>
        <a:accent2>
          <a:srgbClr val="F1D356"/>
        </a:accent2>
        <a:accent3>
          <a:srgbClr val="FFFFFF"/>
        </a:accent3>
        <a:accent4>
          <a:srgbClr val="404040"/>
        </a:accent4>
        <a:accent5>
          <a:srgbClr val="DDDDDD"/>
        </a:accent5>
        <a:accent6>
          <a:srgbClr val="DABF4D"/>
        </a:accent6>
        <a:hlink>
          <a:srgbClr val="787C7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11051</TotalTime>
  <Words>496</Words>
  <Application>Microsoft Macintosh PowerPoint</Application>
  <PresentationFormat>On-screen Show (4:3)</PresentationFormat>
  <Paragraphs>97</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Futura LT Book</vt:lpstr>
      <vt:lpstr>Verdana</vt:lpstr>
      <vt:lpstr>template</vt:lpstr>
      <vt:lpstr>FINAL PROJECT </vt:lpstr>
      <vt:lpstr>Overview of the Project</vt:lpstr>
      <vt:lpstr>Why was This Topic Chosen?</vt:lpstr>
      <vt:lpstr>PowerPoint Presentation</vt:lpstr>
      <vt:lpstr>Data Description</vt:lpstr>
      <vt:lpstr>Data Description The Fields</vt:lpstr>
      <vt:lpstr>Database (7 Tables)</vt:lpstr>
      <vt:lpstr>Technologies Used in the Project</vt:lpstr>
      <vt:lpstr>Technologies Used in the Project</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Lara Russo</cp:lastModifiedBy>
  <cp:revision>100</cp:revision>
  <dcterms:created xsi:type="dcterms:W3CDTF">2006-06-13T13:40:09Z</dcterms:created>
  <dcterms:modified xsi:type="dcterms:W3CDTF">2023-01-30T23:57:15Z</dcterms:modified>
</cp:coreProperties>
</file>