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4"/>
  </p:notesMasterIdLst>
  <p:handoutMasterIdLst>
    <p:handoutMasterId r:id="rId15"/>
  </p:handoutMasterIdLst>
  <p:sldIdLst>
    <p:sldId id="256" r:id="rId2"/>
    <p:sldId id="257" r:id="rId3"/>
    <p:sldId id="258" r:id="rId4"/>
    <p:sldId id="276" r:id="rId5"/>
    <p:sldId id="277" r:id="rId6"/>
    <p:sldId id="278" r:id="rId7"/>
    <p:sldId id="260" r:id="rId8"/>
    <p:sldId id="280" r:id="rId9"/>
    <p:sldId id="281" r:id="rId10"/>
    <p:sldId id="282" r:id="rId11"/>
    <p:sldId id="283" r:id="rId12"/>
    <p:sldId id="275"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001"/>
    <a:srgbClr val="C3401C"/>
    <a:srgbClr val="4C1000"/>
    <a:srgbClr val="666666"/>
    <a:srgbClr val="373737"/>
    <a:srgbClr val="364042"/>
    <a:srgbClr val="41586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3" autoAdjust="0"/>
    <p:restoredTop sz="94648"/>
  </p:normalViewPr>
  <p:slideViewPr>
    <p:cSldViewPr>
      <p:cViewPr varScale="1">
        <p:scale>
          <a:sx n="84" d="100"/>
          <a:sy n="84" d="100"/>
        </p:scale>
        <p:origin x="108"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6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0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0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E69AD49-8992-4BB2-8145-0395B6E819DD}" type="slidenum">
              <a:rPr lang="en-US"/>
              <a:pPr/>
              <a:t>‹#›</a:t>
            </a:fld>
            <a:endParaRPr lang="en-US"/>
          </a:p>
        </p:txBody>
      </p:sp>
    </p:spTree>
    <p:extLst>
      <p:ext uri="{BB962C8B-B14F-4D97-AF65-F5344CB8AC3E}">
        <p14:creationId xmlns:p14="http://schemas.microsoft.com/office/powerpoint/2010/main" val="23259038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D1780-DA84-4F72-9C2F-9AC2647A3B71}" type="slidenum">
              <a:rPr lang="en-US"/>
              <a:pPr/>
              <a:t>1</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2</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D4924-528D-4C8D-8E59-855DE3E36A2C}" type="slidenum">
              <a:rPr lang="en-US"/>
              <a:pPr/>
              <a:t>3</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7</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8</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7495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9AD49-8992-4BB2-8145-0395B6E819DD}" type="slidenum">
              <a:rPr lang="en-US" smtClean="0"/>
              <a:pPr/>
              <a:t>10</a:t>
            </a:fld>
            <a:endParaRPr lang="en-US"/>
          </a:p>
        </p:txBody>
      </p:sp>
    </p:spTree>
    <p:extLst>
      <p:ext uri="{BB962C8B-B14F-4D97-AF65-F5344CB8AC3E}">
        <p14:creationId xmlns:p14="http://schemas.microsoft.com/office/powerpoint/2010/main" val="237567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19478-41C6-4684-ACFA-637BFCFC18D0}" type="slidenum">
              <a:rPr lang="en-US"/>
              <a:pPr/>
              <a:t>12</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3411" name="Rectangle 3"/>
          <p:cNvSpPr>
            <a:spLocks noGrp="1" noChangeArrowheads="1"/>
          </p:cNvSpPr>
          <p:nvPr>
            <p:ph type="ctrTitle"/>
          </p:nvPr>
        </p:nvSpPr>
        <p:spPr>
          <a:xfrm>
            <a:off x="2122488" y="5589588"/>
            <a:ext cx="6626225" cy="1008062"/>
          </a:xfrm>
        </p:spPr>
        <p:txBody>
          <a:bodyPr/>
          <a:lstStyle>
            <a:lvl1pPr>
              <a:defRPr>
                <a:solidFill>
                  <a:srgbClr val="000000"/>
                </a:solidFill>
              </a:defRPr>
            </a:lvl1pPr>
          </a:lstStyle>
          <a:p>
            <a:pPr lvl="0"/>
            <a:r>
              <a:rPr lang="ru-RU" noProof="0"/>
              <a:t>Click to edit Master title style</a:t>
            </a:r>
          </a:p>
        </p:txBody>
      </p:sp>
      <p:sp>
        <p:nvSpPr>
          <p:cNvPr id="273412" name="Rectangle 4"/>
          <p:cNvSpPr>
            <a:spLocks noGrp="1" noChangeArrowheads="1"/>
          </p:cNvSpPr>
          <p:nvPr>
            <p:ph type="subTitle" idx="1"/>
          </p:nvPr>
        </p:nvSpPr>
        <p:spPr>
          <a:xfrm>
            <a:off x="2122488" y="404813"/>
            <a:ext cx="6623050" cy="5762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a:latin typeface="Futura LT Book" pitchFamily="2" charset="0"/>
              </a:defRPr>
            </a:lvl1pPr>
          </a:lstStyle>
          <a:p>
            <a:pPr lvl="0"/>
            <a:r>
              <a:rPr lang="ru-RU" noProof="0" dirty="0"/>
              <a:t>Click </a:t>
            </a:r>
            <a:r>
              <a:rPr lang="ru-RU" noProof="0" dirty="0" err="1"/>
              <a:t>to</a:t>
            </a:r>
            <a:r>
              <a:rPr lang="ru-RU" noProof="0" dirty="0"/>
              <a:t> </a:t>
            </a:r>
            <a:r>
              <a:rPr lang="ru-RU" noProof="0" dirty="0" err="1"/>
              <a:t>edit</a:t>
            </a:r>
            <a:r>
              <a:rPr lang="ru-RU" noProof="0" dirty="0"/>
              <a:t> Master </a:t>
            </a:r>
            <a:r>
              <a:rPr lang="ru-RU" noProof="0" dirty="0" err="1"/>
              <a:t>subtitle</a:t>
            </a:r>
            <a:r>
              <a:rPr lang="ru-RU" noProof="0" dirty="0"/>
              <a:t> </a:t>
            </a:r>
            <a:r>
              <a:rPr lang="ru-RU" noProof="0" dirty="0" err="1"/>
              <a:t>style</a:t>
            </a:r>
            <a:endParaRPr lang="ru-RU"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62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404813"/>
            <a:ext cx="2051050" cy="5903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404813"/>
            <a:ext cx="6005513"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16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6725" y="404813"/>
            <a:ext cx="8208963" cy="590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1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22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04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9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54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779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097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466725" y="404813"/>
            <a:ext cx="662622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72387" name="Rectangle 3"/>
          <p:cNvSpPr>
            <a:spLocks noGrp="1" noChangeArrowheads="1"/>
          </p:cNvSpPr>
          <p:nvPr>
            <p:ph type="body" idx="1"/>
          </p:nvPr>
        </p:nvSpPr>
        <p:spPr bwMode="auto">
          <a:xfrm>
            <a:off x="503238" y="2276475"/>
            <a:ext cx="81724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utura LT Book" pitchFamily="2" charset="0"/>
        </a:defRPr>
      </a:lvl2pPr>
      <a:lvl3pPr algn="l" rtl="0" fontAlgn="base">
        <a:spcBef>
          <a:spcPct val="0"/>
        </a:spcBef>
        <a:spcAft>
          <a:spcPct val="0"/>
        </a:spcAft>
        <a:defRPr sz="3600">
          <a:solidFill>
            <a:schemeClr val="bg1"/>
          </a:solidFill>
          <a:latin typeface="Futura LT Book" pitchFamily="2" charset="0"/>
        </a:defRPr>
      </a:lvl3pPr>
      <a:lvl4pPr algn="l" rtl="0" fontAlgn="base">
        <a:spcBef>
          <a:spcPct val="0"/>
        </a:spcBef>
        <a:spcAft>
          <a:spcPct val="0"/>
        </a:spcAft>
        <a:defRPr sz="3600">
          <a:solidFill>
            <a:schemeClr val="bg1"/>
          </a:solidFill>
          <a:latin typeface="Futura LT Book" pitchFamily="2" charset="0"/>
        </a:defRPr>
      </a:lvl4pPr>
      <a:lvl5pPr algn="l" rtl="0" fontAlgn="base">
        <a:spcBef>
          <a:spcPct val="0"/>
        </a:spcBef>
        <a:spcAft>
          <a:spcPct val="0"/>
        </a:spcAft>
        <a:defRPr sz="3600">
          <a:solidFill>
            <a:schemeClr val="bg1"/>
          </a:solidFill>
          <a:latin typeface="Futura LT Book" pitchFamily="2" charset="0"/>
        </a:defRPr>
      </a:lvl5pPr>
      <a:lvl6pPr marL="457200" algn="l" rtl="0" fontAlgn="base">
        <a:spcBef>
          <a:spcPct val="0"/>
        </a:spcBef>
        <a:spcAft>
          <a:spcPct val="0"/>
        </a:spcAft>
        <a:defRPr sz="3600">
          <a:solidFill>
            <a:schemeClr val="bg1"/>
          </a:solidFill>
          <a:latin typeface="Futura LT Book" pitchFamily="2" charset="0"/>
        </a:defRPr>
      </a:lvl6pPr>
      <a:lvl7pPr marL="914400" algn="l" rtl="0" fontAlgn="base">
        <a:spcBef>
          <a:spcPct val="0"/>
        </a:spcBef>
        <a:spcAft>
          <a:spcPct val="0"/>
        </a:spcAft>
        <a:defRPr sz="3600">
          <a:solidFill>
            <a:schemeClr val="bg1"/>
          </a:solidFill>
          <a:latin typeface="Futura LT Book" pitchFamily="2" charset="0"/>
        </a:defRPr>
      </a:lvl7pPr>
      <a:lvl8pPr marL="1371600" algn="l" rtl="0" fontAlgn="base">
        <a:spcBef>
          <a:spcPct val="0"/>
        </a:spcBef>
        <a:spcAft>
          <a:spcPct val="0"/>
        </a:spcAft>
        <a:defRPr sz="3600">
          <a:solidFill>
            <a:schemeClr val="bg1"/>
          </a:solidFill>
          <a:latin typeface="Futura LT Book" pitchFamily="2" charset="0"/>
        </a:defRPr>
      </a:lvl8pPr>
      <a:lvl9pPr marL="1828800" algn="l" rtl="0" fontAlgn="base">
        <a:spcBef>
          <a:spcPct val="0"/>
        </a:spcBef>
        <a:spcAft>
          <a:spcPct val="0"/>
        </a:spcAft>
        <a:defRPr sz="3600">
          <a:solidFill>
            <a:schemeClr val="bg1"/>
          </a:solidFill>
          <a:latin typeface="Futura LT Book" pitchFamily="2"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subTitle" idx="1"/>
          </p:nvPr>
        </p:nvSpPr>
        <p:spPr>
          <a:xfrm>
            <a:off x="205402" y="711583"/>
            <a:ext cx="6467475" cy="504825"/>
          </a:xfrm>
        </p:spPr>
        <p:txBody>
          <a:bodyPr/>
          <a:lstStyle/>
          <a:p>
            <a:r>
              <a:rPr lang="en-CA" sz="2400" dirty="0"/>
              <a:t>House Pricing </a:t>
            </a:r>
            <a:r>
              <a:rPr lang="en-CA" sz="2400" kern="0" dirty="0"/>
              <a:t>Prediction</a:t>
            </a:r>
            <a:endParaRPr lang="uk-UA" sz="2400" dirty="0"/>
          </a:p>
        </p:txBody>
      </p:sp>
      <p:sp>
        <p:nvSpPr>
          <p:cNvPr id="2" name="Rectangle 2">
            <a:extLst>
              <a:ext uri="{FF2B5EF4-FFF2-40B4-BE49-F238E27FC236}">
                <a16:creationId xmlns:a16="http://schemas.microsoft.com/office/drawing/2014/main" id="{D255550C-8F3C-52AC-9D47-35947085F075}"/>
              </a:ext>
            </a:extLst>
          </p:cNvPr>
          <p:cNvSpPr>
            <a:spLocks noGrp="1" noChangeArrowheads="1"/>
          </p:cNvSpPr>
          <p:nvPr>
            <p:ph type="ctrTitle"/>
          </p:nvPr>
        </p:nvSpPr>
        <p:spPr>
          <a:xfrm>
            <a:off x="205402" y="261118"/>
            <a:ext cx="4104456" cy="900931"/>
          </a:xfrm>
        </p:spPr>
        <p:txBody>
          <a:bodyPr/>
          <a:lstStyle/>
          <a:p>
            <a:r>
              <a:rPr lang="en-CA" sz="3200" dirty="0"/>
              <a:t>FINAL PROJECT</a:t>
            </a:r>
            <a:br>
              <a:rPr lang="uk-UA" sz="3200" kern="0" dirty="0"/>
            </a:br>
            <a:endParaRPr lang="uk-UA" sz="3200" dirty="0"/>
          </a:p>
        </p:txBody>
      </p:sp>
      <p:sp>
        <p:nvSpPr>
          <p:cNvPr id="3" name="Rectangle 3">
            <a:extLst>
              <a:ext uri="{FF2B5EF4-FFF2-40B4-BE49-F238E27FC236}">
                <a16:creationId xmlns:a16="http://schemas.microsoft.com/office/drawing/2014/main" id="{9BDE4C32-A0FB-6AE1-AD57-4A99624F96FA}"/>
              </a:ext>
            </a:extLst>
          </p:cNvPr>
          <p:cNvSpPr txBox="1">
            <a:spLocks noChangeArrowheads="1"/>
          </p:cNvSpPr>
          <p:nvPr/>
        </p:nvSpPr>
        <p:spPr bwMode="auto">
          <a:xfrm>
            <a:off x="6516216" y="4993233"/>
            <a:ext cx="3168278" cy="21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a:solidFill>
                  <a:srgbClr val="000000"/>
                </a:solidFill>
                <a:latin typeface="Futura LT Book" pitchFamily="2" charset="0"/>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CA" sz="1800" u="sng" kern="0" dirty="0">
                <a:latin typeface="Verdana" pitchFamily="34" charset="0"/>
              </a:rPr>
              <a:t>Prepared by</a:t>
            </a:r>
          </a:p>
          <a:p>
            <a:r>
              <a:rPr lang="en-CA" sz="1600" kern="0" dirty="0">
                <a:latin typeface="Verdana" pitchFamily="34" charset="0"/>
              </a:rPr>
              <a:t>Aydin </a:t>
            </a:r>
            <a:r>
              <a:rPr lang="en-CA" sz="1600" kern="0" dirty="0" err="1">
                <a:latin typeface="Verdana" pitchFamily="34" charset="0"/>
              </a:rPr>
              <a:t>Gokcen</a:t>
            </a:r>
            <a:endParaRPr lang="en-CA" sz="1600" kern="0" dirty="0">
              <a:latin typeface="Verdana" pitchFamily="34" charset="0"/>
            </a:endParaRPr>
          </a:p>
          <a:p>
            <a:r>
              <a:rPr lang="en-CA" sz="1600" kern="0" dirty="0">
                <a:latin typeface="Verdana" pitchFamily="34" charset="0"/>
              </a:rPr>
              <a:t>Buck Matt</a:t>
            </a:r>
          </a:p>
          <a:p>
            <a:r>
              <a:rPr lang="en-CA" sz="1600" kern="0" dirty="0">
                <a:latin typeface="Verdana" pitchFamily="34" charset="0"/>
              </a:rPr>
              <a:t>Channer Timothy</a:t>
            </a:r>
          </a:p>
          <a:p>
            <a:r>
              <a:rPr lang="en-CA" sz="1600" kern="0" dirty="0">
                <a:latin typeface="Verdana" pitchFamily="34" charset="0"/>
              </a:rPr>
              <a:t>Le Phuong</a:t>
            </a:r>
          </a:p>
          <a:p>
            <a:r>
              <a:rPr lang="en-CA" sz="1600" kern="0" dirty="0">
                <a:latin typeface="Verdana" pitchFamily="34" charset="0"/>
              </a:rPr>
              <a:t>Russo </a:t>
            </a:r>
            <a:r>
              <a:rPr lang="en-CA" sz="1600" kern="0" dirty="0" err="1">
                <a:latin typeface="Verdana" pitchFamily="34" charset="0"/>
              </a:rPr>
              <a:t>Estel</a:t>
            </a:r>
            <a:endParaRPr lang="en-CA" sz="1600" kern="0" dirty="0">
              <a:latin typeface="Verdana" pitchFamily="34" charset="0"/>
            </a:endParaRPr>
          </a:p>
          <a:p>
            <a:endParaRPr lang="en-CA" sz="1800" kern="0" dirty="0">
              <a:latin typeface="Verdana" pitchFamily="34" charset="0"/>
            </a:endParaRPr>
          </a:p>
          <a:p>
            <a:endParaRPr lang="en-CA" sz="1800" kern="0" dirty="0">
              <a:latin typeface="Verdana" pitchFamily="34" charset="0"/>
            </a:endParaRPr>
          </a:p>
          <a:p>
            <a:endParaRPr lang="uk-UA" sz="1800" kern="0"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0A64-DC12-5625-1EE3-845958FC7F13}"/>
              </a:ext>
            </a:extLst>
          </p:cNvPr>
          <p:cNvSpPr>
            <a:spLocks noGrp="1"/>
          </p:cNvSpPr>
          <p:nvPr>
            <p:ph type="title"/>
          </p:nvPr>
        </p:nvSpPr>
        <p:spPr>
          <a:xfrm>
            <a:off x="466725" y="404813"/>
            <a:ext cx="6985595" cy="1368425"/>
          </a:xfrm>
        </p:spPr>
        <p:txBody>
          <a:bodyPr/>
          <a:lstStyle/>
          <a:p>
            <a:r>
              <a:rPr lang="en-US" dirty="0"/>
              <a:t>Static Statistical Analysis (Pt. 1)</a:t>
            </a:r>
          </a:p>
        </p:txBody>
      </p:sp>
      <p:sp>
        <p:nvSpPr>
          <p:cNvPr id="8" name="Content Placeholder 7">
            <a:extLst>
              <a:ext uri="{FF2B5EF4-FFF2-40B4-BE49-F238E27FC236}">
                <a16:creationId xmlns:a16="http://schemas.microsoft.com/office/drawing/2014/main" id="{D35F3EDB-C2C3-2BE5-41C2-42F2B6A4A6CD}"/>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153038E1-A9C5-CD83-08B0-B561D14E28D3}"/>
              </a:ext>
            </a:extLst>
          </p:cNvPr>
          <p:cNvPicPr>
            <a:picLocks noChangeAspect="1"/>
          </p:cNvPicPr>
          <p:nvPr/>
        </p:nvPicPr>
        <p:blipFill>
          <a:blip r:embed="rId3"/>
          <a:stretch>
            <a:fillRect/>
          </a:stretch>
        </p:blipFill>
        <p:spPr>
          <a:xfrm>
            <a:off x="0" y="2132856"/>
            <a:ext cx="9144000" cy="4939997"/>
          </a:xfrm>
          <a:prstGeom prst="rect">
            <a:avLst/>
          </a:prstGeom>
        </p:spPr>
      </p:pic>
    </p:spTree>
    <p:extLst>
      <p:ext uri="{BB962C8B-B14F-4D97-AF65-F5344CB8AC3E}">
        <p14:creationId xmlns:p14="http://schemas.microsoft.com/office/powerpoint/2010/main" val="385060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18C5-A882-113F-9711-6102DD6FA41F}"/>
              </a:ext>
            </a:extLst>
          </p:cNvPr>
          <p:cNvSpPr>
            <a:spLocks noGrp="1"/>
          </p:cNvSpPr>
          <p:nvPr>
            <p:ph type="title"/>
          </p:nvPr>
        </p:nvSpPr>
        <p:spPr>
          <a:xfrm>
            <a:off x="466725" y="404813"/>
            <a:ext cx="6985595" cy="1368425"/>
          </a:xfrm>
        </p:spPr>
        <p:txBody>
          <a:bodyPr/>
          <a:lstStyle/>
          <a:p>
            <a:r>
              <a:rPr lang="en-US" dirty="0"/>
              <a:t>Static Statistical Analysis (Pt.2)</a:t>
            </a:r>
          </a:p>
        </p:txBody>
      </p:sp>
      <p:sp>
        <p:nvSpPr>
          <p:cNvPr id="3" name="Content Placeholder 2">
            <a:extLst>
              <a:ext uri="{FF2B5EF4-FFF2-40B4-BE49-F238E27FC236}">
                <a16:creationId xmlns:a16="http://schemas.microsoft.com/office/drawing/2014/main" id="{DB7B901B-7B99-8F30-F6A9-260E63D0EC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11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gray">
          <a:xfrm>
            <a:off x="2484438" y="404813"/>
            <a:ext cx="6191250" cy="503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endParaRPr lang="en-US" altLang="ko-KR" sz="2000" dirty="0">
              <a:solidFill>
                <a:srgbClr val="000000"/>
              </a:solidFill>
              <a:latin typeface="Futura LT Book" pitchFamily="2" charset="0"/>
              <a:ea typeface="굴림" charset="-127"/>
            </a:endParaRPr>
          </a:p>
        </p:txBody>
      </p:sp>
      <p:sp>
        <p:nvSpPr>
          <p:cNvPr id="300035" name="WordArt 3"/>
          <p:cNvSpPr>
            <a:spLocks noChangeArrowheads="1" noChangeShapeType="1" noTextEdit="1"/>
          </p:cNvSpPr>
          <p:nvPr/>
        </p:nvSpPr>
        <p:spPr bwMode="gray">
          <a:xfrm>
            <a:off x="2411413" y="5691188"/>
            <a:ext cx="4033837" cy="546100"/>
          </a:xfrm>
          <a:prstGeom prst="rect">
            <a:avLst/>
          </a:prstGeom>
        </p:spPr>
        <p:txBody>
          <a:bodyPr wrap="none" fromWordArt="1">
            <a:prstTxWarp prst="textDeflate">
              <a:avLst>
                <a:gd name="adj" fmla="val 0"/>
              </a:avLst>
            </a:prstTxWarp>
          </a:bodyPr>
          <a:lstStyle/>
          <a:p>
            <a:pPr algn="ctr"/>
            <a:r>
              <a:rPr lang="en-US" sz="3600" b="1" kern="10">
                <a:ln w="38100">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00035"/>
                                        </p:tgtEl>
                                        <p:attrNameLst>
                                          <p:attrName>style.visibility</p:attrName>
                                        </p:attrNameLst>
                                      </p:cBhvr>
                                      <p:to>
                                        <p:strVal val="visible"/>
                                      </p:to>
                                    </p:set>
                                    <p:anim calcmode="lin" valueType="num">
                                      <p:cBhvr>
                                        <p:cTn id="7" dur="500" fill="hold"/>
                                        <p:tgtEl>
                                          <p:spTgt spid="300035"/>
                                        </p:tgtEl>
                                        <p:attrNameLst>
                                          <p:attrName>ppt_w</p:attrName>
                                        </p:attrNameLst>
                                      </p:cBhvr>
                                      <p:tavLst>
                                        <p:tav tm="0">
                                          <p:val>
                                            <p:fltVal val="0"/>
                                          </p:val>
                                        </p:tav>
                                        <p:tav tm="100000">
                                          <p:val>
                                            <p:strVal val="#ppt_w"/>
                                          </p:val>
                                        </p:tav>
                                      </p:tavLst>
                                    </p:anim>
                                    <p:anim calcmode="lin" valueType="num">
                                      <p:cBhvr>
                                        <p:cTn id="8" dur="500" fill="hold"/>
                                        <p:tgtEl>
                                          <p:spTgt spid="300035"/>
                                        </p:tgtEl>
                                        <p:attrNameLst>
                                          <p:attrName>ppt_h</p:attrName>
                                        </p:attrNameLst>
                                      </p:cBhvr>
                                      <p:tavLst>
                                        <p:tav tm="0">
                                          <p:val>
                                            <p:fltVal val="0"/>
                                          </p:val>
                                        </p:tav>
                                        <p:tav tm="100000">
                                          <p:val>
                                            <p:strVal val="#ppt_h"/>
                                          </p:val>
                                        </p:tav>
                                      </p:tavLst>
                                    </p:anim>
                                    <p:animEffect transition="in" filter="fade">
                                      <p:cBhvr>
                                        <p:cTn id="9" dur="500"/>
                                        <p:tgtEl>
                                          <p:spTgt spid="30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Overview of the Project</a:t>
            </a:r>
            <a:endParaRPr lang="uk-UA" dirty="0"/>
          </a:p>
        </p:txBody>
      </p:sp>
      <p:sp>
        <p:nvSpPr>
          <p:cNvPr id="281603" name="Rectangle 3"/>
          <p:cNvSpPr>
            <a:spLocks noGrp="1" noChangeArrowheads="1"/>
          </p:cNvSpPr>
          <p:nvPr>
            <p:ph type="body" idx="1"/>
          </p:nvPr>
        </p:nvSpPr>
        <p:spPr>
          <a:xfrm>
            <a:off x="471487" y="2206625"/>
            <a:ext cx="8201025" cy="4175125"/>
          </a:xfrm>
        </p:spPr>
        <p:txBody>
          <a:bodyPr/>
          <a:lstStyle/>
          <a:p>
            <a:pPr marL="0" indent="0">
              <a:lnSpc>
                <a:spcPct val="150000"/>
              </a:lnSpc>
              <a:spcBef>
                <a:spcPts val="1200"/>
              </a:spcBef>
              <a:buNone/>
            </a:pPr>
            <a:r>
              <a:rPr lang="en-US" altLang="ko-KR" sz="2800" dirty="0">
                <a:ea typeface="굴림" charset="-127"/>
              </a:rPr>
              <a:t>Creating a machine learning model that can predict the prices of the houses in Ames City, Iowa, USA for the sellers, and create an interactive website for the users, where they can filter for multiple search criteria at the same time by entering all or some of the variables in the Dataset as an input.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3" name="AutoShape 39"/>
          <p:cNvSpPr>
            <a:spLocks noChangeArrowheads="1"/>
          </p:cNvSpPr>
          <p:nvPr/>
        </p:nvSpPr>
        <p:spPr bwMode="gray">
          <a:xfrm>
            <a:off x="4067175" y="1989138"/>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Introduction</a:t>
            </a:r>
          </a:p>
        </p:txBody>
      </p:sp>
      <p:sp>
        <p:nvSpPr>
          <p:cNvPr id="282664" name="AutoShape 40"/>
          <p:cNvSpPr>
            <a:spLocks noChangeArrowheads="1"/>
          </p:cNvSpPr>
          <p:nvPr/>
        </p:nvSpPr>
        <p:spPr bwMode="gray">
          <a:xfrm>
            <a:off x="4643438" y="274637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Strategy</a:t>
            </a:r>
          </a:p>
        </p:txBody>
      </p:sp>
      <p:sp>
        <p:nvSpPr>
          <p:cNvPr id="282665" name="AutoShape 41"/>
          <p:cNvSpPr>
            <a:spLocks noChangeArrowheads="1"/>
          </p:cNvSpPr>
          <p:nvPr/>
        </p:nvSpPr>
        <p:spPr bwMode="gray">
          <a:xfrm>
            <a:off x="4643438" y="3611563"/>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Challenges Forward</a:t>
            </a:r>
          </a:p>
        </p:txBody>
      </p:sp>
      <p:sp>
        <p:nvSpPr>
          <p:cNvPr id="282666" name="AutoShape 42"/>
          <p:cNvSpPr>
            <a:spLocks noChangeArrowheads="1"/>
          </p:cNvSpPr>
          <p:nvPr/>
        </p:nvSpPr>
        <p:spPr bwMode="gray">
          <a:xfrm>
            <a:off x="4140200" y="440372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History</a:t>
            </a:r>
          </a:p>
        </p:txBody>
      </p:sp>
      <p:sp>
        <p:nvSpPr>
          <p:cNvPr id="282667" name="Rectangle 43"/>
          <p:cNvSpPr>
            <a:spLocks noChangeArrowheads="1"/>
          </p:cNvSpPr>
          <p:nvPr/>
        </p:nvSpPr>
        <p:spPr bwMode="auto">
          <a:xfrm>
            <a:off x="2987675" y="4797425"/>
            <a:ext cx="4894263" cy="730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8" name="Oval 44"/>
          <p:cNvSpPr>
            <a:spLocks noChangeArrowheads="1"/>
          </p:cNvSpPr>
          <p:nvPr/>
        </p:nvSpPr>
        <p:spPr bwMode="auto">
          <a:xfrm>
            <a:off x="3419475" y="4581525"/>
            <a:ext cx="504825" cy="50482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9" name="Oval 45"/>
          <p:cNvSpPr>
            <a:spLocks noChangeArrowheads="1"/>
          </p:cNvSpPr>
          <p:nvPr/>
        </p:nvSpPr>
        <p:spPr bwMode="auto">
          <a:xfrm>
            <a:off x="2843213"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0" name="Oval 46"/>
          <p:cNvSpPr>
            <a:spLocks noChangeArrowheads="1"/>
          </p:cNvSpPr>
          <p:nvPr/>
        </p:nvSpPr>
        <p:spPr bwMode="auto">
          <a:xfrm>
            <a:off x="7812088"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1" name="AutoShape 47"/>
          <p:cNvSpPr>
            <a:spLocks noChangeArrowheads="1"/>
          </p:cNvSpPr>
          <p:nvPr/>
        </p:nvSpPr>
        <p:spPr bwMode="gray">
          <a:xfrm>
            <a:off x="3421063" y="4597400"/>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uk-UA" altLang="ko-KR" b="1">
                <a:solidFill>
                  <a:schemeClr val="bg1"/>
                </a:solidFill>
              </a:rPr>
              <a:t>4</a:t>
            </a:r>
            <a:endParaRPr kumimoji="1" lang="en-US" altLang="ko-KR" b="1">
              <a:solidFill>
                <a:schemeClr val="bg1"/>
              </a:solidFill>
              <a:ea typeface="굴림" charset="-127"/>
            </a:endParaRPr>
          </a:p>
        </p:txBody>
      </p:sp>
      <p:sp>
        <p:nvSpPr>
          <p:cNvPr id="282672" name="AutoShape 48"/>
          <p:cNvSpPr>
            <a:spLocks noChangeArrowheads="1"/>
          </p:cNvSpPr>
          <p:nvPr/>
        </p:nvSpPr>
        <p:spPr bwMode="auto">
          <a:xfrm>
            <a:off x="3457575" y="4618038"/>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bg2">
                  <a:gamma/>
                  <a:tint val="30980"/>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3" name="Oval 49"/>
          <p:cNvSpPr>
            <a:spLocks noChangeArrowheads="1"/>
          </p:cNvSpPr>
          <p:nvPr/>
        </p:nvSpPr>
        <p:spPr bwMode="auto">
          <a:xfrm>
            <a:off x="3924300" y="3789363"/>
            <a:ext cx="504825" cy="50482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4" name="Rectangle 50"/>
          <p:cNvSpPr>
            <a:spLocks noChangeArrowheads="1"/>
          </p:cNvSpPr>
          <p:nvPr/>
        </p:nvSpPr>
        <p:spPr bwMode="auto">
          <a:xfrm>
            <a:off x="3492500" y="4005263"/>
            <a:ext cx="4894263" cy="73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5" name="Oval 51"/>
          <p:cNvSpPr>
            <a:spLocks noChangeArrowheads="1"/>
          </p:cNvSpPr>
          <p:nvPr/>
        </p:nvSpPr>
        <p:spPr bwMode="auto">
          <a:xfrm>
            <a:off x="3348038"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6" name="Oval 52"/>
          <p:cNvSpPr>
            <a:spLocks noChangeArrowheads="1"/>
          </p:cNvSpPr>
          <p:nvPr/>
        </p:nvSpPr>
        <p:spPr bwMode="auto">
          <a:xfrm>
            <a:off x="8316913"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7" name="AutoShape 53"/>
          <p:cNvSpPr>
            <a:spLocks noChangeArrowheads="1"/>
          </p:cNvSpPr>
          <p:nvPr/>
        </p:nvSpPr>
        <p:spPr bwMode="gray">
          <a:xfrm>
            <a:off x="3925888" y="38052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3</a:t>
            </a:r>
          </a:p>
        </p:txBody>
      </p:sp>
      <p:sp>
        <p:nvSpPr>
          <p:cNvPr id="282678" name="AutoShape 54"/>
          <p:cNvSpPr>
            <a:spLocks noChangeArrowheads="1"/>
          </p:cNvSpPr>
          <p:nvPr/>
        </p:nvSpPr>
        <p:spPr bwMode="auto">
          <a:xfrm>
            <a:off x="3962400" y="38258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1">
                  <a:gamma/>
                  <a:tint val="3098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9" name="Rectangle 55"/>
          <p:cNvSpPr>
            <a:spLocks noChangeArrowheads="1"/>
          </p:cNvSpPr>
          <p:nvPr/>
        </p:nvSpPr>
        <p:spPr bwMode="auto">
          <a:xfrm>
            <a:off x="3492500" y="3141663"/>
            <a:ext cx="4894263" cy="730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0" name="Oval 56"/>
          <p:cNvSpPr>
            <a:spLocks noChangeArrowheads="1"/>
          </p:cNvSpPr>
          <p:nvPr/>
        </p:nvSpPr>
        <p:spPr bwMode="auto">
          <a:xfrm>
            <a:off x="3924300" y="2925763"/>
            <a:ext cx="504825" cy="50482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1" name="Oval 57"/>
          <p:cNvSpPr>
            <a:spLocks noChangeArrowheads="1"/>
          </p:cNvSpPr>
          <p:nvPr/>
        </p:nvSpPr>
        <p:spPr bwMode="auto">
          <a:xfrm>
            <a:off x="3348038"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2" name="Oval 58"/>
          <p:cNvSpPr>
            <a:spLocks noChangeArrowheads="1"/>
          </p:cNvSpPr>
          <p:nvPr/>
        </p:nvSpPr>
        <p:spPr bwMode="auto">
          <a:xfrm>
            <a:off x="8316913"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3" name="AutoShape 59"/>
          <p:cNvSpPr>
            <a:spLocks noChangeArrowheads="1"/>
          </p:cNvSpPr>
          <p:nvPr/>
        </p:nvSpPr>
        <p:spPr bwMode="gray">
          <a:xfrm>
            <a:off x="3925888" y="29416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2</a:t>
            </a:r>
          </a:p>
        </p:txBody>
      </p:sp>
      <p:sp>
        <p:nvSpPr>
          <p:cNvPr id="282684" name="AutoShape 60"/>
          <p:cNvSpPr>
            <a:spLocks noChangeArrowheads="1"/>
          </p:cNvSpPr>
          <p:nvPr/>
        </p:nvSpPr>
        <p:spPr bwMode="auto">
          <a:xfrm>
            <a:off x="3962400" y="29622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hlink">
                  <a:gamma/>
                  <a:tint val="30980"/>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5" name="Rectangle 61"/>
          <p:cNvSpPr>
            <a:spLocks noChangeArrowheads="1"/>
          </p:cNvSpPr>
          <p:nvPr/>
        </p:nvSpPr>
        <p:spPr bwMode="auto">
          <a:xfrm>
            <a:off x="2916238" y="2349500"/>
            <a:ext cx="4894262" cy="73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6" name="Oval 62"/>
          <p:cNvSpPr>
            <a:spLocks noChangeArrowheads="1"/>
          </p:cNvSpPr>
          <p:nvPr/>
        </p:nvSpPr>
        <p:spPr bwMode="auto">
          <a:xfrm>
            <a:off x="3348038" y="2133600"/>
            <a:ext cx="504825" cy="50482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7" name="Oval 63"/>
          <p:cNvSpPr>
            <a:spLocks noChangeArrowheads="1"/>
          </p:cNvSpPr>
          <p:nvPr/>
        </p:nvSpPr>
        <p:spPr bwMode="auto">
          <a:xfrm>
            <a:off x="2771775"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8" name="Oval 64"/>
          <p:cNvSpPr>
            <a:spLocks noChangeArrowheads="1"/>
          </p:cNvSpPr>
          <p:nvPr/>
        </p:nvSpPr>
        <p:spPr bwMode="auto">
          <a:xfrm>
            <a:off x="7740650"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9" name="AutoShape 65"/>
          <p:cNvSpPr>
            <a:spLocks noChangeArrowheads="1"/>
          </p:cNvSpPr>
          <p:nvPr/>
        </p:nvSpPr>
        <p:spPr bwMode="gray">
          <a:xfrm>
            <a:off x="3349625" y="2149475"/>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1</a:t>
            </a:r>
          </a:p>
        </p:txBody>
      </p:sp>
      <p:sp>
        <p:nvSpPr>
          <p:cNvPr id="282690" name="AutoShape 66"/>
          <p:cNvSpPr>
            <a:spLocks noChangeArrowheads="1"/>
          </p:cNvSpPr>
          <p:nvPr/>
        </p:nvSpPr>
        <p:spPr bwMode="auto">
          <a:xfrm>
            <a:off x="3386138" y="2170113"/>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2">
                  <a:gamma/>
                  <a:tint val="3098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1" name="Group 67"/>
          <p:cNvGrpSpPr>
            <a:grpSpLocks/>
          </p:cNvGrpSpPr>
          <p:nvPr/>
        </p:nvGrpSpPr>
        <p:grpSpPr bwMode="auto">
          <a:xfrm>
            <a:off x="612775" y="2278063"/>
            <a:ext cx="2663825" cy="2736850"/>
            <a:chOff x="340" y="1661"/>
            <a:chExt cx="1724" cy="1724"/>
          </a:xfrm>
        </p:grpSpPr>
        <p:sp>
          <p:nvSpPr>
            <p:cNvPr id="282692" name="Oval 68"/>
            <p:cNvSpPr>
              <a:spLocks noChangeArrowheads="1"/>
            </p:cNvSpPr>
            <p:nvPr/>
          </p:nvSpPr>
          <p:spPr bwMode="auto">
            <a:xfrm>
              <a:off x="340" y="1661"/>
              <a:ext cx="1724" cy="1724"/>
            </a:xfrm>
            <a:prstGeom prst="ellipse">
              <a:avLst/>
            </a:prstGeom>
            <a:solidFill>
              <a:schemeClr val="bg1"/>
            </a:solidFill>
            <a:ln w="444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3" name="Group 69"/>
            <p:cNvGrpSpPr>
              <a:grpSpLocks/>
            </p:cNvGrpSpPr>
            <p:nvPr/>
          </p:nvGrpSpPr>
          <p:grpSpPr bwMode="auto">
            <a:xfrm>
              <a:off x="431" y="1752"/>
              <a:ext cx="1542" cy="1535"/>
              <a:chOff x="659" y="1525"/>
              <a:chExt cx="2278" cy="2268"/>
            </a:xfrm>
          </p:grpSpPr>
          <p:sp>
            <p:nvSpPr>
              <p:cNvPr id="282694" name="Oval 70"/>
              <p:cNvSpPr>
                <a:spLocks noChangeArrowheads="1"/>
              </p:cNvSpPr>
              <p:nvPr/>
            </p:nvSpPr>
            <p:spPr bwMode="auto">
              <a:xfrm flipH="1">
                <a:off x="659" y="1525"/>
                <a:ext cx="2278" cy="22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5" name="Oval 71"/>
              <p:cNvSpPr>
                <a:spLocks noChangeArrowheads="1"/>
              </p:cNvSpPr>
              <p:nvPr/>
            </p:nvSpPr>
            <p:spPr bwMode="auto">
              <a:xfrm flipH="1">
                <a:off x="807" y="1555"/>
                <a:ext cx="1977" cy="1638"/>
              </a:xfrm>
              <a:prstGeom prst="ellipse">
                <a:avLst/>
              </a:prstGeom>
              <a:gradFill rotWithShape="1">
                <a:gsLst>
                  <a:gs pos="0">
                    <a:schemeClr val="accent1">
                      <a:gamma/>
                      <a:tint val="3333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6" name="Oval 72"/>
              <p:cNvSpPr>
                <a:spLocks noChangeArrowheads="1"/>
              </p:cNvSpPr>
              <p:nvPr/>
            </p:nvSpPr>
            <p:spPr bwMode="auto">
              <a:xfrm flipH="1">
                <a:off x="850" y="1752"/>
                <a:ext cx="1860" cy="18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7" name="Oval 73"/>
              <p:cNvSpPr>
                <a:spLocks noChangeArrowheads="1"/>
              </p:cNvSpPr>
              <p:nvPr/>
            </p:nvSpPr>
            <p:spPr bwMode="auto">
              <a:xfrm flipH="1">
                <a:off x="1024" y="1804"/>
                <a:ext cx="1505" cy="1207"/>
              </a:xfrm>
              <a:prstGeom prst="ellipse">
                <a:avLst/>
              </a:prstGeom>
              <a:gradFill rotWithShape="1">
                <a:gsLst>
                  <a:gs pos="0">
                    <a:schemeClr val="accent2">
                      <a:gamma/>
                      <a:tint val="30980"/>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8" name="Oval 74"/>
              <p:cNvSpPr>
                <a:spLocks noChangeArrowheads="1"/>
              </p:cNvSpPr>
              <p:nvPr/>
            </p:nvSpPr>
            <p:spPr bwMode="auto">
              <a:xfrm flipH="1">
                <a:off x="1077" y="1978"/>
                <a:ext cx="1407" cy="140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9" name="Oval 75"/>
              <p:cNvSpPr>
                <a:spLocks noChangeArrowheads="1"/>
              </p:cNvSpPr>
              <p:nvPr/>
            </p:nvSpPr>
            <p:spPr bwMode="auto">
              <a:xfrm flipH="1">
                <a:off x="1206" y="2018"/>
                <a:ext cx="1138" cy="925"/>
              </a:xfrm>
              <a:prstGeom prst="ellipse">
                <a:avLst/>
              </a:prstGeom>
              <a:gradFill rotWithShape="1">
                <a:gsLst>
                  <a:gs pos="0">
                    <a:schemeClr val="hlink">
                      <a:gamma/>
                      <a:tint val="24314"/>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0" name="Oval 76"/>
              <p:cNvSpPr>
                <a:spLocks noChangeArrowheads="1"/>
              </p:cNvSpPr>
              <p:nvPr/>
            </p:nvSpPr>
            <p:spPr bwMode="auto">
              <a:xfrm flipH="1">
                <a:off x="1259" y="2211"/>
                <a:ext cx="998" cy="94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1" name="Oval 77"/>
              <p:cNvSpPr>
                <a:spLocks noChangeArrowheads="1"/>
              </p:cNvSpPr>
              <p:nvPr/>
            </p:nvSpPr>
            <p:spPr bwMode="auto">
              <a:xfrm flipH="1">
                <a:off x="1353" y="2240"/>
                <a:ext cx="808" cy="624"/>
              </a:xfrm>
              <a:prstGeom prst="ellipse">
                <a:avLst/>
              </a:prstGeom>
              <a:gradFill rotWithShape="1">
                <a:gsLst>
                  <a:gs pos="0">
                    <a:schemeClr val="bg2">
                      <a:gamma/>
                      <a:tint val="30980"/>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8BB-C9D7-FA9E-D1DC-94393089294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00DFEE8-D733-9080-092A-6B782F761754}"/>
              </a:ext>
            </a:extLst>
          </p:cNvPr>
          <p:cNvSpPr>
            <a:spLocks noGrp="1"/>
          </p:cNvSpPr>
          <p:nvPr>
            <p:ph idx="1"/>
          </p:nvPr>
        </p:nvSpPr>
        <p:spPr>
          <a:xfrm>
            <a:off x="503238" y="2276475"/>
            <a:ext cx="8856786" cy="4032250"/>
          </a:xfrm>
        </p:spPr>
        <p:txBody>
          <a:bodyPr/>
          <a:lstStyle/>
          <a:p>
            <a:pPr>
              <a:lnSpc>
                <a:spcPct val="200000"/>
              </a:lnSpc>
            </a:pPr>
            <a:r>
              <a:rPr lang="en-US" dirty="0"/>
              <a:t>The origin Data was composed of 81 columns and 1460 rows</a:t>
            </a:r>
          </a:p>
          <a:p>
            <a:pPr>
              <a:lnSpc>
                <a:spcPct val="200000"/>
              </a:lnSpc>
            </a:pPr>
            <a:r>
              <a:rPr lang="en-US" dirty="0"/>
              <a:t>Our filtered  data contains 20 columns and 1236 rows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256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39B-B955-98C5-C6C4-856EC64AF344}"/>
              </a:ext>
            </a:extLst>
          </p:cNvPr>
          <p:cNvSpPr>
            <a:spLocks noGrp="1"/>
          </p:cNvSpPr>
          <p:nvPr>
            <p:ph type="title"/>
          </p:nvPr>
        </p:nvSpPr>
        <p:spPr/>
        <p:txBody>
          <a:bodyPr/>
          <a:lstStyle/>
          <a:p>
            <a:endParaRPr lang="en-US"/>
          </a:p>
        </p:txBody>
      </p:sp>
      <p:pic>
        <p:nvPicPr>
          <p:cNvPr id="14" name="Content Placeholder 13" descr="Text&#10;&#10;Description automatically generated">
            <a:extLst>
              <a:ext uri="{FF2B5EF4-FFF2-40B4-BE49-F238E27FC236}">
                <a16:creationId xmlns:a16="http://schemas.microsoft.com/office/drawing/2014/main" id="{85BF50BD-E461-3F20-7F19-891F69017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2409442"/>
            <a:ext cx="6728347" cy="4077072"/>
          </a:xfrm>
        </p:spPr>
      </p:pic>
    </p:spTree>
    <p:extLst>
      <p:ext uri="{BB962C8B-B14F-4D97-AF65-F5344CB8AC3E}">
        <p14:creationId xmlns:p14="http://schemas.microsoft.com/office/powerpoint/2010/main" val="164526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027B-4012-E1C9-41B9-E4C5982ECD89}"/>
              </a:ext>
            </a:extLst>
          </p:cNvPr>
          <p:cNvSpPr>
            <a:spLocks noGrp="1"/>
          </p:cNvSpPr>
          <p:nvPr>
            <p:ph type="title"/>
          </p:nvPr>
        </p:nvSpPr>
        <p:spPr/>
        <p:txBody>
          <a:bodyPr/>
          <a:lstStyle/>
          <a:p>
            <a:r>
              <a:rPr lang="en-US" dirty="0"/>
              <a:t>Database (7 Tables)</a:t>
            </a:r>
          </a:p>
        </p:txBody>
      </p:sp>
      <p:pic>
        <p:nvPicPr>
          <p:cNvPr id="8" name="Content Placeholder 7" descr="Graphical user interface, text, application&#10;&#10;Description automatically generated">
            <a:extLst>
              <a:ext uri="{FF2B5EF4-FFF2-40B4-BE49-F238E27FC236}">
                <a16:creationId xmlns:a16="http://schemas.microsoft.com/office/drawing/2014/main" id="{CE742B82-37C2-B2B7-0D3E-F3765D3A5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421" y="2422880"/>
            <a:ext cx="6663157" cy="4032250"/>
          </a:xfrm>
        </p:spPr>
      </p:pic>
    </p:spTree>
    <p:extLst>
      <p:ext uri="{BB962C8B-B14F-4D97-AF65-F5344CB8AC3E}">
        <p14:creationId xmlns:p14="http://schemas.microsoft.com/office/powerpoint/2010/main" val="91740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757238"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828675"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4787900"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4859338"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4787900" y="32845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ERD</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277177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284321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2452540" y="3035300"/>
            <a:ext cx="2091107" cy="92333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b="1" dirty="0">
              <a:latin typeface="Verdana" pitchFamily="34" charset="0"/>
              <a:ea typeface="굴림" charset="-127"/>
            </a:endParaRPr>
          </a:p>
          <a:p>
            <a:pPr algn="ctr" eaLnBrk="0" hangingPunct="0"/>
            <a:r>
              <a:rPr lang="en-CA" b="1" dirty="0">
                <a:latin typeface="Verdana" pitchFamily="34" charset="0"/>
                <a:ea typeface="굴림" charset="-127"/>
              </a:rPr>
              <a:t>Tableau</a:t>
            </a:r>
          </a:p>
          <a:p>
            <a:pPr algn="ctr" eaLnBrk="0" hangingPunct="0">
              <a:buFontTx/>
              <a:buChar char="•"/>
            </a:pPr>
            <a:endParaRPr lang="en-US" altLang="ko-KR" b="1" dirty="0">
              <a:latin typeface="Verdana" pitchFamily="34" charset="0"/>
              <a:ea typeface="굴림" charset="-127"/>
            </a:endParaRPr>
          </a:p>
        </p:txBody>
      </p:sp>
      <p:sp>
        <p:nvSpPr>
          <p:cNvPr id="284682" name="Text Box 10"/>
          <p:cNvSpPr txBox="1">
            <a:spLocks noChangeArrowheads="1"/>
          </p:cNvSpPr>
          <p:nvPr/>
        </p:nvSpPr>
        <p:spPr bwMode="auto">
          <a:xfrm>
            <a:off x="755650" y="2799735"/>
            <a:ext cx="1571907" cy="2554545"/>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a:p>
            <a:pPr algn="ctr" eaLnBrk="0" hangingPunct="0"/>
            <a:r>
              <a:rPr lang="en-US" altLang="ko-KR" b="1" dirty="0" err="1">
                <a:latin typeface="Verdana" pitchFamily="34" charset="0"/>
                <a:ea typeface="굴림" charset="-127"/>
              </a:rPr>
              <a:t>Jupyter</a:t>
            </a:r>
            <a:r>
              <a:rPr lang="en-US" altLang="ko-KR" b="1" dirty="0">
                <a:latin typeface="Verdana" pitchFamily="34" charset="0"/>
                <a:ea typeface="굴림" charset="-127"/>
              </a:rPr>
              <a:t> Notebook</a:t>
            </a:r>
            <a:endParaRPr lang="en-US" altLang="ko-KR" sz="1400" b="1" dirty="0">
              <a:latin typeface="Verdana" pitchFamily="34" charset="0"/>
              <a:ea typeface="굴림" charset="-127"/>
            </a:endParaRPr>
          </a:p>
          <a:p>
            <a:pPr algn="ctr" eaLnBrk="0" hangingPunct="0"/>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Pandas</a:t>
            </a:r>
          </a:p>
          <a:p>
            <a:pPr algn="ctr" eaLnBrk="0" hangingPunct="0"/>
            <a:endParaRPr lang="en-US" altLang="ko-KR" sz="800" b="1" dirty="0">
              <a:latin typeface="Verdana" pitchFamily="34" charset="0"/>
              <a:ea typeface="굴림" charset="-127"/>
            </a:endParaRPr>
          </a:p>
          <a:p>
            <a:pPr algn="ctr" eaLnBrk="0" hangingPunct="0"/>
            <a:r>
              <a:rPr lang="en-US" altLang="ko-KR" b="1" dirty="0" err="1">
                <a:latin typeface="Verdana" pitchFamily="34" charset="0"/>
                <a:ea typeface="굴림" charset="-127"/>
              </a:rPr>
              <a:t>Numpy</a:t>
            </a:r>
            <a:endParaRPr lang="en-US" altLang="ko-KR" b="1" dirty="0">
              <a:latin typeface="Verdana" pitchFamily="34" charset="0"/>
              <a:ea typeface="굴림" charset="-127"/>
            </a:endParaRPr>
          </a:p>
          <a:p>
            <a:pPr algn="ctr" eaLnBrk="0" hangingPunct="0">
              <a:buFontTx/>
              <a:buChar char="•"/>
            </a:pPr>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Matplotlib</a:t>
            </a:r>
          </a:p>
          <a:p>
            <a:pPr algn="ctr" eaLnBrk="0" hangingPunct="0">
              <a:buFontTx/>
              <a:buChar char="•"/>
            </a:pPr>
            <a:endParaRPr lang="en-US" altLang="ko-KR" sz="1400" b="1" dirty="0">
              <a:latin typeface="Verdana" pitchFamily="34" charset="0"/>
              <a:ea typeface="굴림" charset="-127"/>
            </a:endParaRPr>
          </a:p>
        </p:txBody>
      </p:sp>
      <p:sp>
        <p:nvSpPr>
          <p:cNvPr id="284683" name="AutoShape 11"/>
          <p:cNvSpPr>
            <a:spLocks noChangeArrowheads="1"/>
          </p:cNvSpPr>
          <p:nvPr/>
        </p:nvSpPr>
        <p:spPr bwMode="auto">
          <a:xfrm>
            <a:off x="680402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4" name="AutoShape 12"/>
          <p:cNvSpPr>
            <a:spLocks noChangeArrowheads="1"/>
          </p:cNvSpPr>
          <p:nvPr/>
        </p:nvSpPr>
        <p:spPr bwMode="auto">
          <a:xfrm flipV="1">
            <a:off x="687546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5" name="Text Box 13"/>
          <p:cNvSpPr txBox="1">
            <a:spLocks noChangeArrowheads="1"/>
          </p:cNvSpPr>
          <p:nvPr/>
        </p:nvSpPr>
        <p:spPr bwMode="auto">
          <a:xfrm>
            <a:off x="6802439" y="3356992"/>
            <a:ext cx="1585912" cy="769441"/>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ko-KR" sz="1600" b="1" dirty="0">
                <a:latin typeface="Verdana" pitchFamily="34" charset="0"/>
                <a:ea typeface="굴림" charset="-127"/>
              </a:rPr>
              <a:t>PostgreSQL</a:t>
            </a:r>
          </a:p>
          <a:p>
            <a:pPr algn="ctr" eaLnBrk="0" hangingPunct="0"/>
            <a:endParaRPr lang="en-US" altLang="ko-KR" sz="1600" b="1" dirty="0">
              <a:latin typeface="Verdana" pitchFamily="34" charset="0"/>
              <a:ea typeface="굴림" charset="-127"/>
            </a:endParaRPr>
          </a:p>
          <a:p>
            <a:pPr algn="ctr" eaLnBrk="0" hangingPunct="0">
              <a:buFontTx/>
              <a:buChar char="•"/>
            </a:pPr>
            <a:endParaRPr lang="en-US" altLang="ko-KR" sz="1200" b="1" dirty="0">
              <a:latin typeface="Verdana" pitchFamily="34" charset="0"/>
              <a:ea typeface="굴림" charset="-127"/>
            </a:endParaRPr>
          </a:p>
        </p:txBody>
      </p:sp>
      <p:grpSp>
        <p:nvGrpSpPr>
          <p:cNvPr id="284686" name="Group 14"/>
          <p:cNvGrpSpPr>
            <a:grpSpLocks/>
          </p:cNvGrpSpPr>
          <p:nvPr/>
        </p:nvGrpSpPr>
        <p:grpSpPr bwMode="auto">
          <a:xfrm>
            <a:off x="611188" y="1557340"/>
            <a:ext cx="1800225" cy="1576388"/>
            <a:chOff x="431" y="2750"/>
            <a:chExt cx="1134" cy="993"/>
          </a:xfrm>
        </p:grpSpPr>
        <p:grpSp>
          <p:nvGrpSpPr>
            <p:cNvPr id="284687" name="Group 15"/>
            <p:cNvGrpSpPr>
              <a:grpSpLocks/>
            </p:cNvGrpSpPr>
            <p:nvPr/>
          </p:nvGrpSpPr>
          <p:grpSpPr bwMode="auto">
            <a:xfrm>
              <a:off x="431" y="2750"/>
              <a:ext cx="1134" cy="993"/>
              <a:chOff x="431" y="2750"/>
              <a:chExt cx="1134" cy="99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1" name="Oval 19"/>
              <p:cNvSpPr>
                <a:spLocks noChangeArrowheads="1"/>
              </p:cNvSpPr>
              <p:nvPr/>
            </p:nvSpPr>
            <p:spPr bwMode="auto">
              <a:xfrm flipH="1">
                <a:off x="522" y="2840"/>
                <a:ext cx="953" cy="79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692" name="Oval 20"/>
              <p:cNvSpPr>
                <a:spLocks noChangeArrowheads="1"/>
              </p:cNvSpPr>
              <p:nvPr/>
            </p:nvSpPr>
            <p:spPr bwMode="auto">
              <a:xfrm flipH="1">
                <a:off x="611" y="2862"/>
                <a:ext cx="771" cy="522"/>
              </a:xfrm>
              <a:prstGeom prst="ellipse">
                <a:avLst/>
              </a:prstGeom>
              <a:gradFill rotWithShape="1">
                <a:gsLst>
                  <a:gs pos="0">
                    <a:schemeClr val="accent2">
                      <a:gamma/>
                      <a:tint val="35686"/>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84693" name="Rectangle 21"/>
            <p:cNvSpPr>
              <a:spLocks noChangeArrowheads="1"/>
            </p:cNvSpPr>
            <p:nvPr/>
          </p:nvSpPr>
          <p:spPr bwMode="auto">
            <a:xfrm>
              <a:off x="434" y="2893"/>
              <a:ext cx="1086"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Cleaning, Preparing and Exploring</a:t>
              </a:r>
            </a:p>
            <a:p>
              <a:pPr algn="ctr"/>
              <a:r>
                <a:rPr lang="en-US" altLang="ko-KR" sz="2400" b="1" baseline="-25000" dirty="0">
                  <a:solidFill>
                    <a:schemeClr val="bg1"/>
                  </a:solidFill>
                  <a:ea typeface="굴림" charset="-127"/>
                </a:rPr>
                <a:t> the Data</a:t>
              </a:r>
              <a:endParaRPr lang="en-US" sz="2400" b="1" baseline="-25000" dirty="0">
                <a:solidFill>
                  <a:schemeClr val="bg1"/>
                </a:solidFill>
              </a:endParaRPr>
            </a:p>
          </p:txBody>
        </p:sp>
      </p:grpSp>
      <p:grpSp>
        <p:nvGrpSpPr>
          <p:cNvPr id="284694" name="Group 22"/>
          <p:cNvGrpSpPr>
            <a:grpSpLocks/>
          </p:cNvGrpSpPr>
          <p:nvPr/>
        </p:nvGrpSpPr>
        <p:grpSpPr bwMode="auto">
          <a:xfrm>
            <a:off x="6659563" y="1565275"/>
            <a:ext cx="1800225" cy="1576388"/>
            <a:chOff x="4195" y="2750"/>
            <a:chExt cx="1134" cy="993"/>
          </a:xfrm>
        </p:grpSpPr>
        <p:grpSp>
          <p:nvGrpSpPr>
            <p:cNvPr id="284695" name="Group 23"/>
            <p:cNvGrpSpPr>
              <a:grpSpLocks/>
            </p:cNvGrpSpPr>
            <p:nvPr/>
          </p:nvGrpSpPr>
          <p:grpSpPr bwMode="auto">
            <a:xfrm>
              <a:off x="4195" y="2750"/>
              <a:ext cx="1134" cy="993"/>
              <a:chOff x="4195" y="2750"/>
              <a:chExt cx="1134" cy="993"/>
            </a:xfrm>
          </p:grpSpPr>
          <p:grpSp>
            <p:nvGrpSpPr>
              <p:cNvPr id="284696" name="Group 24"/>
              <p:cNvGrpSpPr>
                <a:grpSpLocks/>
              </p:cNvGrpSpPr>
              <p:nvPr/>
            </p:nvGrpSpPr>
            <p:grpSpPr bwMode="auto">
              <a:xfrm>
                <a:off x="4195" y="2750"/>
                <a:ext cx="1134" cy="993"/>
                <a:chOff x="868" y="1477"/>
                <a:chExt cx="4251" cy="2141"/>
              </a:xfrm>
            </p:grpSpPr>
            <p:sp>
              <p:nvSpPr>
                <p:cNvPr id="284697" name="Oval 25"/>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8" name="Oval 26"/>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9" name="Oval 27"/>
              <p:cNvSpPr>
                <a:spLocks noChangeArrowheads="1"/>
              </p:cNvSpPr>
              <p:nvPr/>
            </p:nvSpPr>
            <p:spPr bwMode="auto">
              <a:xfrm flipH="1">
                <a:off x="4285" y="2841"/>
                <a:ext cx="953" cy="791"/>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0" name="Oval 28"/>
              <p:cNvSpPr>
                <a:spLocks noChangeArrowheads="1"/>
              </p:cNvSpPr>
              <p:nvPr/>
            </p:nvSpPr>
            <p:spPr bwMode="auto">
              <a:xfrm flipH="1">
                <a:off x="4375" y="2865"/>
                <a:ext cx="771" cy="522"/>
              </a:xfrm>
              <a:prstGeom prst="ellipse">
                <a:avLst/>
              </a:prstGeom>
              <a:gradFill rotWithShape="1">
                <a:gsLst>
                  <a:gs pos="0">
                    <a:schemeClr val="bg2">
                      <a:gamma/>
                      <a:tint val="35686"/>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1" name="Rectangle 29"/>
            <p:cNvSpPr>
              <a:spLocks noChangeArrowheads="1"/>
            </p:cNvSpPr>
            <p:nvPr/>
          </p:nvSpPr>
          <p:spPr bwMode="auto">
            <a:xfrm>
              <a:off x="4377" y="2971"/>
              <a:ext cx="771"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2800" b="1" baseline="-25000" dirty="0">
                  <a:solidFill>
                    <a:schemeClr val="bg1"/>
                  </a:solidFill>
                  <a:ea typeface="굴림" charset="-127"/>
                </a:rPr>
                <a:t>Creating Tables</a:t>
              </a:r>
              <a:endParaRPr lang="en-US" sz="2800" b="1" baseline="-25000" dirty="0">
                <a:solidFill>
                  <a:schemeClr val="bg1"/>
                </a:solidFill>
              </a:endParaRPr>
            </a:p>
          </p:txBody>
        </p:sp>
      </p:grpSp>
      <p:grpSp>
        <p:nvGrpSpPr>
          <p:cNvPr id="284702" name="Group 30"/>
          <p:cNvGrpSpPr>
            <a:grpSpLocks/>
          </p:cNvGrpSpPr>
          <p:nvPr/>
        </p:nvGrpSpPr>
        <p:grpSpPr bwMode="auto">
          <a:xfrm>
            <a:off x="2627313" y="1557338"/>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706"/>
              <a:ext cx="102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800" b="1" baseline="-25000" dirty="0">
                  <a:solidFill>
                    <a:schemeClr val="bg1"/>
                  </a:solidFill>
                  <a:ea typeface="굴림" charset="-127"/>
                </a:rPr>
                <a:t>Geocoding</a:t>
              </a:r>
              <a:endParaRPr lang="en-US" sz="2800" b="1" baseline="-25000" dirty="0">
                <a:solidFill>
                  <a:schemeClr val="bg1"/>
                </a:solidFill>
              </a:endParaRPr>
            </a:p>
          </p:txBody>
        </p:sp>
      </p:grpSp>
      <p:grpSp>
        <p:nvGrpSpPr>
          <p:cNvPr id="284710" name="Group 38"/>
          <p:cNvGrpSpPr>
            <a:grpSpLocks/>
          </p:cNvGrpSpPr>
          <p:nvPr/>
        </p:nvGrpSpPr>
        <p:grpSpPr bwMode="auto">
          <a:xfrm>
            <a:off x="4643438" y="1557340"/>
            <a:ext cx="1800225" cy="1576388"/>
            <a:chOff x="4195" y="2750"/>
            <a:chExt cx="1134" cy="993"/>
          </a:xfrm>
        </p:grpSpPr>
        <p:grpSp>
          <p:nvGrpSpPr>
            <p:cNvPr id="284711" name="Group 39"/>
            <p:cNvGrpSpPr>
              <a:grpSpLocks/>
            </p:cNvGrpSpPr>
            <p:nvPr/>
          </p:nvGrpSpPr>
          <p:grpSpPr bwMode="auto">
            <a:xfrm>
              <a:off x="4195" y="2750"/>
              <a:ext cx="1134" cy="993"/>
              <a:chOff x="4195" y="2750"/>
              <a:chExt cx="1134" cy="993"/>
            </a:xfrm>
          </p:grpSpPr>
          <p:grpSp>
            <p:nvGrpSpPr>
              <p:cNvPr id="284712" name="Group 40"/>
              <p:cNvGrpSpPr>
                <a:grpSpLocks/>
              </p:cNvGrpSpPr>
              <p:nvPr/>
            </p:nvGrpSpPr>
            <p:grpSpPr bwMode="auto">
              <a:xfrm>
                <a:off x="4195" y="2750"/>
                <a:ext cx="1134" cy="993"/>
                <a:chOff x="868" y="1477"/>
                <a:chExt cx="4251" cy="2141"/>
              </a:xfrm>
            </p:grpSpPr>
            <p:sp>
              <p:nvSpPr>
                <p:cNvPr id="284713" name="Oval 41"/>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4" name="Oval 42"/>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15" name="Oval 43"/>
              <p:cNvSpPr>
                <a:spLocks noChangeArrowheads="1"/>
              </p:cNvSpPr>
              <p:nvPr/>
            </p:nvSpPr>
            <p:spPr bwMode="auto">
              <a:xfrm flipH="1">
                <a:off x="4285" y="2841"/>
                <a:ext cx="953" cy="79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16" name="Oval 44"/>
              <p:cNvSpPr>
                <a:spLocks noChangeArrowheads="1"/>
              </p:cNvSpPr>
              <p:nvPr/>
            </p:nvSpPr>
            <p:spPr bwMode="auto">
              <a:xfrm flipH="1">
                <a:off x="4375" y="2865"/>
                <a:ext cx="771" cy="522"/>
              </a:xfrm>
              <a:prstGeom prst="ellipse">
                <a:avLst/>
              </a:prstGeom>
              <a:gradFill rotWithShape="1">
                <a:gsLst>
                  <a:gs pos="0">
                    <a:schemeClr val="hlink">
                      <a:gamma/>
                      <a:tint val="35686"/>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17" name="Rectangle 45"/>
            <p:cNvSpPr>
              <a:spLocks noChangeArrowheads="1"/>
            </p:cNvSpPr>
            <p:nvPr/>
          </p:nvSpPr>
          <p:spPr bwMode="auto">
            <a:xfrm>
              <a:off x="4349" y="2997"/>
              <a:ext cx="85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Visualizing Database</a:t>
              </a:r>
              <a:br>
                <a:rPr lang="en-US" altLang="ko-KR" sz="2400" b="1" baseline="-25000" dirty="0">
                  <a:solidFill>
                    <a:schemeClr val="bg1"/>
                  </a:solidFill>
                  <a:ea typeface="굴림" charset="-127"/>
                </a:rPr>
              </a:br>
              <a:endParaRPr lang="en-US" altLang="ko-KR" sz="2400" b="1" baseline="-25000" dirty="0">
                <a:solidFill>
                  <a:schemeClr val="bg1"/>
                </a:solidFill>
                <a:ea typeface="굴림" charset="-127"/>
              </a:endParaRPr>
            </a:p>
            <a:p>
              <a:pPr algn="ctr"/>
              <a:endParaRPr lang="en-US"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206684" y="2830007"/>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1278121" y="2758569"/>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6536168" y="2696393"/>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6607606" y="2624955"/>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6535274" y="38141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Flask</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3852069" y="2831594"/>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3923507" y="2760156"/>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3851771" y="3734880"/>
            <a:ext cx="1584325" cy="196977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HTML</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a:t>
            </a:r>
            <a:r>
              <a:rPr lang="en-US" altLang="ko-KR" b="1" dirty="0" err="1">
                <a:latin typeface="Verdana" pitchFamily="34" charset="0"/>
                <a:ea typeface="굴림" charset="-127"/>
              </a:rPr>
              <a:t>Javascript</a:t>
            </a:r>
            <a:endParaRPr lang="en-US" altLang="ko-KR" b="1" dirty="0">
              <a:latin typeface="Verdana" pitchFamily="34" charset="0"/>
              <a:ea typeface="굴림" charset="-127"/>
            </a:endParaRP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CSS</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82" name="Text Box 10"/>
          <p:cNvSpPr txBox="1">
            <a:spLocks noChangeArrowheads="1"/>
          </p:cNvSpPr>
          <p:nvPr/>
        </p:nvSpPr>
        <p:spPr bwMode="auto">
          <a:xfrm>
            <a:off x="1182514" y="3685401"/>
            <a:ext cx="1584325" cy="1415772"/>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AWS</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Machine Learning</a:t>
            </a:r>
          </a:p>
          <a:p>
            <a:pPr algn="ctr" eaLnBrk="0" hangingPunct="0">
              <a:buFontTx/>
              <a:buChar char="•"/>
            </a:pPr>
            <a:endParaRPr lang="en-US" altLang="ko-KR" sz="1400" b="1" dirty="0">
              <a:latin typeface="Verdana" pitchFamily="34" charset="0"/>
              <a:ea typeface="굴림" charset="-127"/>
            </a:endParaRPr>
          </a:p>
        </p:txBody>
      </p:sp>
      <p:grpSp>
        <p:nvGrpSpPr>
          <p:cNvPr id="284686" name="Group 14"/>
          <p:cNvGrpSpPr>
            <a:grpSpLocks/>
          </p:cNvGrpSpPr>
          <p:nvPr/>
        </p:nvGrpSpPr>
        <p:grpSpPr bwMode="auto">
          <a:xfrm>
            <a:off x="1060634" y="1750509"/>
            <a:ext cx="1800225" cy="1576388"/>
            <a:chOff x="431" y="2750"/>
            <a:chExt cx="1134" cy="993"/>
          </a:xfrm>
        </p:grpSpPr>
        <p:grpSp>
          <p:nvGrpSpPr>
            <p:cNvPr id="284687" name="Group 15"/>
            <p:cNvGrpSpPr>
              <a:grpSpLocks/>
            </p:cNvGrpSpPr>
            <p:nvPr/>
          </p:nvGrpSpPr>
          <p:grpSpPr bwMode="auto">
            <a:xfrm>
              <a:off x="431" y="2750"/>
              <a:ext cx="1134" cy="993"/>
              <a:chOff x="431" y="2750"/>
              <a:chExt cx="1134" cy="99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1" name="Oval 19"/>
              <p:cNvSpPr>
                <a:spLocks noChangeArrowheads="1"/>
              </p:cNvSpPr>
              <p:nvPr/>
            </p:nvSpPr>
            <p:spPr bwMode="auto">
              <a:xfrm flipH="1">
                <a:off x="522" y="2840"/>
                <a:ext cx="953" cy="79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692" name="Oval 20"/>
              <p:cNvSpPr>
                <a:spLocks noChangeArrowheads="1"/>
              </p:cNvSpPr>
              <p:nvPr/>
            </p:nvSpPr>
            <p:spPr bwMode="auto">
              <a:xfrm flipH="1">
                <a:off x="611" y="2862"/>
                <a:ext cx="771" cy="522"/>
              </a:xfrm>
              <a:prstGeom prst="ellipse">
                <a:avLst/>
              </a:prstGeom>
              <a:gradFill rotWithShape="1">
                <a:gsLst>
                  <a:gs pos="0">
                    <a:schemeClr val="accent2">
                      <a:gamma/>
                      <a:tint val="35686"/>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84693" name="Rectangle 21"/>
            <p:cNvSpPr>
              <a:spLocks noChangeArrowheads="1"/>
            </p:cNvSpPr>
            <p:nvPr/>
          </p:nvSpPr>
          <p:spPr bwMode="auto">
            <a:xfrm>
              <a:off x="431" y="2931"/>
              <a:ext cx="108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Training</a:t>
              </a:r>
            </a:p>
            <a:p>
              <a:pPr algn="ctr"/>
              <a:r>
                <a:rPr lang="en-US" altLang="ko-KR" sz="2000" b="1" baseline="-25000" dirty="0">
                  <a:solidFill>
                    <a:schemeClr val="bg1"/>
                  </a:solidFill>
                  <a:ea typeface="굴림" charset="-127"/>
                </a:rPr>
                <a:t> and Executing Machine Learning </a:t>
              </a:r>
            </a:p>
            <a:p>
              <a:pPr algn="ctr"/>
              <a:r>
                <a:rPr lang="en-US" altLang="ko-KR" sz="2000" b="1" baseline="-25000" dirty="0">
                  <a:solidFill>
                    <a:schemeClr val="bg1"/>
                  </a:solidFill>
                  <a:ea typeface="굴림" charset="-127"/>
                </a:rPr>
                <a:t>Model</a:t>
              </a:r>
              <a:br>
                <a:rPr lang="en-US" altLang="ko-KR" sz="2000" b="1" baseline="-25000" dirty="0">
                  <a:solidFill>
                    <a:schemeClr val="bg1"/>
                  </a:solidFill>
                  <a:ea typeface="굴림" charset="-127"/>
                </a:rPr>
              </a:br>
              <a:endParaRPr lang="en-US" altLang="ko-KR" sz="2000" b="1" baseline="-25000" dirty="0">
                <a:solidFill>
                  <a:schemeClr val="bg1"/>
                </a:solidFill>
                <a:ea typeface="굴림" charset="-127"/>
              </a:endParaRPr>
            </a:p>
          </p:txBody>
        </p:sp>
      </p:grpSp>
      <p:grpSp>
        <p:nvGrpSpPr>
          <p:cNvPr id="284702" name="Group 30"/>
          <p:cNvGrpSpPr>
            <a:grpSpLocks/>
          </p:cNvGrpSpPr>
          <p:nvPr/>
        </p:nvGrpSpPr>
        <p:grpSpPr bwMode="auto">
          <a:xfrm>
            <a:off x="3707607" y="1752094"/>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666"/>
              <a:ext cx="10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Presentation of Data Visualization</a:t>
              </a:r>
              <a:endParaRPr lang="en-US" sz="2000" b="1" baseline="-25000" dirty="0">
                <a:solidFill>
                  <a:schemeClr val="bg1"/>
                </a:solidFill>
              </a:endParaRPr>
            </a:p>
          </p:txBody>
        </p:sp>
      </p:grpSp>
      <p:grpSp>
        <p:nvGrpSpPr>
          <p:cNvPr id="284710" name="Group 38"/>
          <p:cNvGrpSpPr>
            <a:grpSpLocks/>
          </p:cNvGrpSpPr>
          <p:nvPr/>
        </p:nvGrpSpPr>
        <p:grpSpPr bwMode="auto">
          <a:xfrm>
            <a:off x="6391706" y="1616895"/>
            <a:ext cx="1800225" cy="1776413"/>
            <a:chOff x="4195" y="2750"/>
            <a:chExt cx="1134" cy="1119"/>
          </a:xfrm>
        </p:grpSpPr>
        <p:grpSp>
          <p:nvGrpSpPr>
            <p:cNvPr id="284711" name="Group 39"/>
            <p:cNvGrpSpPr>
              <a:grpSpLocks/>
            </p:cNvGrpSpPr>
            <p:nvPr/>
          </p:nvGrpSpPr>
          <p:grpSpPr bwMode="auto">
            <a:xfrm>
              <a:off x="4195" y="2750"/>
              <a:ext cx="1134" cy="993"/>
              <a:chOff x="4195" y="2750"/>
              <a:chExt cx="1134" cy="993"/>
            </a:xfrm>
          </p:grpSpPr>
          <p:grpSp>
            <p:nvGrpSpPr>
              <p:cNvPr id="284712" name="Group 40"/>
              <p:cNvGrpSpPr>
                <a:grpSpLocks/>
              </p:cNvGrpSpPr>
              <p:nvPr/>
            </p:nvGrpSpPr>
            <p:grpSpPr bwMode="auto">
              <a:xfrm>
                <a:off x="4195" y="2750"/>
                <a:ext cx="1134" cy="993"/>
                <a:chOff x="868" y="1477"/>
                <a:chExt cx="4251" cy="2141"/>
              </a:xfrm>
            </p:grpSpPr>
            <p:sp>
              <p:nvSpPr>
                <p:cNvPr id="284713" name="Oval 41"/>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4" name="Oval 42"/>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15" name="Oval 43"/>
              <p:cNvSpPr>
                <a:spLocks noChangeArrowheads="1"/>
              </p:cNvSpPr>
              <p:nvPr/>
            </p:nvSpPr>
            <p:spPr bwMode="auto">
              <a:xfrm flipH="1">
                <a:off x="4285" y="2841"/>
                <a:ext cx="953" cy="79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16" name="Oval 44"/>
              <p:cNvSpPr>
                <a:spLocks noChangeArrowheads="1"/>
              </p:cNvSpPr>
              <p:nvPr/>
            </p:nvSpPr>
            <p:spPr bwMode="auto">
              <a:xfrm flipH="1">
                <a:off x="4375" y="2865"/>
                <a:ext cx="771" cy="522"/>
              </a:xfrm>
              <a:prstGeom prst="ellipse">
                <a:avLst/>
              </a:prstGeom>
              <a:gradFill rotWithShape="1">
                <a:gsLst>
                  <a:gs pos="0">
                    <a:schemeClr val="hlink">
                      <a:gamma/>
                      <a:tint val="35686"/>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17" name="Rectangle 45"/>
            <p:cNvSpPr>
              <a:spLocks noChangeArrowheads="1"/>
            </p:cNvSpPr>
            <p:nvPr/>
          </p:nvSpPr>
          <p:spPr bwMode="auto">
            <a:xfrm>
              <a:off x="4349" y="2997"/>
              <a:ext cx="85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CA" sz="2400" b="0" i="0" dirty="0">
                  <a:solidFill>
                    <a:schemeClr val="bg1"/>
                  </a:solidFill>
                  <a:effectLst/>
                  <a:latin typeface="-apple-system"/>
                </a:rPr>
                <a:t>Calling a Model</a:t>
              </a:r>
              <a:br>
                <a:rPr lang="en-CA" sz="2400" b="0" i="0" dirty="0">
                  <a:solidFill>
                    <a:schemeClr val="bg1"/>
                  </a:solidFill>
                  <a:effectLst/>
                  <a:latin typeface="-apple-system"/>
                </a:rPr>
              </a:br>
              <a:endParaRPr lang="en-CA" sz="2400" b="0" i="0" dirty="0">
                <a:solidFill>
                  <a:schemeClr val="bg1"/>
                </a:solidFill>
                <a:effectLst/>
                <a:latin typeface="-apple-system"/>
              </a:endParaRPr>
            </a:p>
            <a:p>
              <a:pPr algn="ctr"/>
              <a:endParaRPr lang="en-US"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spTree>
    <p:extLst>
      <p:ext uri="{BB962C8B-B14F-4D97-AF65-F5344CB8AC3E}">
        <p14:creationId xmlns:p14="http://schemas.microsoft.com/office/powerpoint/2010/main" val="284690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E09B-07D5-C258-5473-EC0C8BC6E1F2}"/>
              </a:ext>
            </a:extLst>
          </p:cNvPr>
          <p:cNvSpPr>
            <a:spLocks noGrp="1"/>
          </p:cNvSpPr>
          <p:nvPr>
            <p:ph type="title"/>
          </p:nvPr>
        </p:nvSpPr>
        <p:spPr/>
        <p:txBody>
          <a:bodyPr/>
          <a:lstStyle/>
          <a:p>
            <a:r>
              <a:rPr lang="en-US" dirty="0"/>
              <a:t>Why did we choose this project?</a:t>
            </a:r>
          </a:p>
        </p:txBody>
      </p:sp>
      <p:sp>
        <p:nvSpPr>
          <p:cNvPr id="3" name="Content Placeholder 2">
            <a:extLst>
              <a:ext uri="{FF2B5EF4-FFF2-40B4-BE49-F238E27FC236}">
                <a16:creationId xmlns:a16="http://schemas.microsoft.com/office/drawing/2014/main" id="{D7C9035F-21EB-A201-3A25-979B4D123D83}"/>
              </a:ext>
            </a:extLst>
          </p:cNvPr>
          <p:cNvSpPr>
            <a:spLocks noGrp="1"/>
          </p:cNvSpPr>
          <p:nvPr>
            <p:ph idx="1"/>
          </p:nvPr>
        </p:nvSpPr>
        <p:spPr/>
        <p:txBody>
          <a:bodyPr/>
          <a:lstStyle/>
          <a:p>
            <a:r>
              <a:rPr lang="en-US" dirty="0"/>
              <a:t>There is significant need for such a service</a:t>
            </a:r>
          </a:p>
          <a:p>
            <a:r>
              <a:rPr lang="en-US" dirty="0"/>
              <a:t>The model can be adapted to service other areas</a:t>
            </a:r>
          </a:p>
          <a:p>
            <a:r>
              <a:rPr lang="en-US" dirty="0"/>
              <a:t>Creating an easy way to estimate which feature(s) impact house value</a:t>
            </a:r>
          </a:p>
          <a:p>
            <a:r>
              <a:rPr lang="en-US" dirty="0"/>
              <a:t>Practical implications:</a:t>
            </a:r>
          </a:p>
          <a:p>
            <a:pPr lvl="1"/>
            <a:r>
              <a:rPr lang="en-US" dirty="0"/>
              <a:t>You can estimate the value of the house if you were to remodel</a:t>
            </a:r>
          </a:p>
          <a:p>
            <a:pPr lvl="1"/>
            <a:r>
              <a:rPr lang="en-US" dirty="0"/>
              <a:t>You can find an appropriate price for your house so you know what you can afford in a new house</a:t>
            </a:r>
          </a:p>
        </p:txBody>
      </p:sp>
    </p:spTree>
    <p:extLst>
      <p:ext uri="{BB962C8B-B14F-4D97-AF65-F5344CB8AC3E}">
        <p14:creationId xmlns:p14="http://schemas.microsoft.com/office/powerpoint/2010/main" val="2380469877"/>
      </p:ext>
    </p:extLst>
  </p:cSld>
  <p:clrMapOvr>
    <a:masterClrMapping/>
  </p:clrMapOvr>
</p:sld>
</file>

<file path=ppt/theme/theme1.xml><?xml version="1.0" encoding="utf-8"?>
<a:theme xmlns:a="http://schemas.openxmlformats.org/drawingml/2006/main" name="template">
  <a:themeElements>
    <a:clrScheme name="">
      <a:dk1>
        <a:srgbClr val="1C1C1C"/>
      </a:dk1>
      <a:lt1>
        <a:srgbClr val="FFFFFF"/>
      </a:lt1>
      <a:dk2>
        <a:srgbClr val="4D4D4D"/>
      </a:dk2>
      <a:lt2>
        <a:srgbClr val="1D1D1D"/>
      </a:lt2>
      <a:accent1>
        <a:srgbClr val="494949"/>
      </a:accent1>
      <a:accent2>
        <a:srgbClr val="FF9000"/>
      </a:accent2>
      <a:accent3>
        <a:srgbClr val="FFFFFF"/>
      </a:accent3>
      <a:accent4>
        <a:srgbClr val="161616"/>
      </a:accent4>
      <a:accent5>
        <a:srgbClr val="B1B1B1"/>
      </a:accent5>
      <a:accent6>
        <a:srgbClr val="E78200"/>
      </a:accent6>
      <a:hlink>
        <a:srgbClr val="BDBDBD"/>
      </a:hlink>
      <a:folHlink>
        <a:srgbClr val="DDDDDD"/>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1F3F6F"/>
        </a:accent1>
        <a:accent2>
          <a:srgbClr val="3C68A2"/>
        </a:accent2>
        <a:accent3>
          <a:srgbClr val="FFFFFF"/>
        </a:accent3>
        <a:accent4>
          <a:srgbClr val="404040"/>
        </a:accent4>
        <a:accent5>
          <a:srgbClr val="ABAFBB"/>
        </a:accent5>
        <a:accent6>
          <a:srgbClr val="355E92"/>
        </a:accent6>
        <a:hlink>
          <a:srgbClr val="28529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82828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4"/>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C6CCC6"/>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808080"/>
        </a:accent2>
        <a:accent3>
          <a:srgbClr val="FFFFFF"/>
        </a:accent3>
        <a:accent4>
          <a:srgbClr val="404040"/>
        </a:accent4>
        <a:accent5>
          <a:srgbClr val="B2B2B2"/>
        </a:accent5>
        <a:accent6>
          <a:srgbClr val="737373"/>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BCC3C4"/>
        </a:lt2>
        <a:accent1>
          <a:srgbClr val="DE6900"/>
        </a:accent1>
        <a:accent2>
          <a:srgbClr val="647580"/>
        </a:accent2>
        <a:accent3>
          <a:srgbClr val="FFFFFF"/>
        </a:accent3>
        <a:accent4>
          <a:srgbClr val="404040"/>
        </a:accent4>
        <a:accent5>
          <a:srgbClr val="ECB9AA"/>
        </a:accent5>
        <a:accent6>
          <a:srgbClr val="5A6973"/>
        </a:accent6>
        <a:hlink>
          <a:srgbClr val="93A359"/>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A2621"/>
        </a:lt2>
        <a:accent1>
          <a:srgbClr val="B9B9B9"/>
        </a:accent1>
        <a:accent2>
          <a:srgbClr val="5F331B"/>
        </a:accent2>
        <a:accent3>
          <a:srgbClr val="FFFFFF"/>
        </a:accent3>
        <a:accent4>
          <a:srgbClr val="404040"/>
        </a:accent4>
        <a:accent5>
          <a:srgbClr val="D9D9D9"/>
        </a:accent5>
        <a:accent6>
          <a:srgbClr val="552D17"/>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2A2621"/>
        </a:lt2>
        <a:accent1>
          <a:srgbClr val="B9B9B9"/>
        </a:accent1>
        <a:accent2>
          <a:srgbClr val="6C4321"/>
        </a:accent2>
        <a:accent3>
          <a:srgbClr val="FFFFFF"/>
        </a:accent3>
        <a:accent4>
          <a:srgbClr val="404040"/>
        </a:accent4>
        <a:accent5>
          <a:srgbClr val="D9D9D9"/>
        </a:accent5>
        <a:accent6>
          <a:srgbClr val="613C1D"/>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6">
        <a:dk1>
          <a:srgbClr val="4D4D4D"/>
        </a:dk1>
        <a:lt1>
          <a:srgbClr val="FFFFFF"/>
        </a:lt1>
        <a:dk2>
          <a:srgbClr val="4D4D4D"/>
        </a:dk2>
        <a:lt2>
          <a:srgbClr val="393432"/>
        </a:lt2>
        <a:accent1>
          <a:srgbClr val="C1C1C1"/>
        </a:accent1>
        <a:accent2>
          <a:srgbClr val="F1D356"/>
        </a:accent2>
        <a:accent3>
          <a:srgbClr val="FFFFFF"/>
        </a:accent3>
        <a:accent4>
          <a:srgbClr val="404040"/>
        </a:accent4>
        <a:accent5>
          <a:srgbClr val="DDDDDD"/>
        </a:accent5>
        <a:accent6>
          <a:srgbClr val="DABF4D"/>
        </a:accent6>
        <a:hlink>
          <a:srgbClr val="787C7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954</TotalTime>
  <Words>279</Words>
  <Application>Microsoft Office PowerPoint</Application>
  <PresentationFormat>On-screen Show (4:3)</PresentationFormat>
  <Paragraphs>75</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Futura LT Book</vt:lpstr>
      <vt:lpstr>Verdana</vt:lpstr>
      <vt:lpstr>template</vt:lpstr>
      <vt:lpstr>FINAL PROJECT </vt:lpstr>
      <vt:lpstr>Overview of the Project</vt:lpstr>
      <vt:lpstr>PowerPoint Presentation</vt:lpstr>
      <vt:lpstr>Data Description</vt:lpstr>
      <vt:lpstr>PowerPoint Presentation</vt:lpstr>
      <vt:lpstr>Database (7 Tables)</vt:lpstr>
      <vt:lpstr>Technologies Used in the Project</vt:lpstr>
      <vt:lpstr>Technologies Used in the Project</vt:lpstr>
      <vt:lpstr>Why did we choose this project?</vt:lpstr>
      <vt:lpstr>Static Statistical Analysis (Pt. 1)</vt:lpstr>
      <vt:lpstr>Static Statistical Analysis (Pt.2)</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Matt Buck</cp:lastModifiedBy>
  <cp:revision>97</cp:revision>
  <dcterms:created xsi:type="dcterms:W3CDTF">2006-06-13T13:40:09Z</dcterms:created>
  <dcterms:modified xsi:type="dcterms:W3CDTF">2023-01-29T01:23:44Z</dcterms:modified>
</cp:coreProperties>
</file>