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0" r:id="rId4"/>
    <p:sldId id="257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2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3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50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3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38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66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4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20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92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77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20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0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E1260-BDD1-43CE-88D4-981C7FF86022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8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2483709" y="3195726"/>
            <a:ext cx="1172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Identifier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256314" y="3195726"/>
            <a:ext cx="1820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Key=Value Pair </a:t>
            </a:r>
          </a:p>
        </p:txBody>
      </p:sp>
      <p:sp>
        <p:nvSpPr>
          <p:cNvPr id="26" name="Arc 25"/>
          <p:cNvSpPr/>
          <p:nvPr/>
        </p:nvSpPr>
        <p:spPr>
          <a:xfrm rot="8184322">
            <a:off x="5928653" y="787486"/>
            <a:ext cx="2207740" cy="2207740"/>
          </a:xfrm>
          <a:prstGeom prst="arc">
            <a:avLst/>
          </a:prstGeom>
          <a:ln w="76200">
            <a:solidFill>
              <a:srgbClr val="C00000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flipH="1">
            <a:off x="2458986" y="3716866"/>
            <a:ext cx="6311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</a:rPr>
              <a:t>Person 1                                        </a:t>
            </a:r>
            <a:r>
              <a:rPr lang="en-US" sz="2400" dirty="0" err="1">
                <a:latin typeface="Calibri Light" panose="020F0302020204030204" pitchFamily="34" charset="0"/>
              </a:rPr>
              <a:t>givenName</a:t>
            </a:r>
            <a:r>
              <a:rPr lang="en-US" sz="2400" dirty="0">
                <a:latin typeface="Calibri Light" panose="020F0302020204030204" pitchFamily="34" charset="0"/>
              </a:rPr>
              <a:t>=’Bob’</a:t>
            </a:r>
          </a:p>
          <a:p>
            <a:endParaRPr lang="en-US" sz="2400" dirty="0">
              <a:latin typeface="Calibri Light" panose="020F0302020204030204" pitchFamily="34" charset="0"/>
            </a:endParaRPr>
          </a:p>
          <a:p>
            <a:pPr algn="ctr"/>
            <a:r>
              <a:rPr lang="en-US" sz="2400" dirty="0">
                <a:latin typeface="Calibri Light" panose="020F0302020204030204" pitchFamily="34" charset="0"/>
              </a:rPr>
              <a:t>“ Person1 </a:t>
            </a:r>
            <a:r>
              <a:rPr lang="en-US" sz="2400" b="1" i="1" dirty="0">
                <a:latin typeface="Calibri Light" panose="020F0302020204030204" pitchFamily="34" charset="0"/>
              </a:rPr>
              <a:t>has given name</a:t>
            </a:r>
            <a:r>
              <a:rPr lang="en-US" sz="2400" dirty="0">
                <a:latin typeface="Calibri Light" panose="020F0302020204030204" pitchFamily="34" charset="0"/>
              </a:rPr>
              <a:t> ‘Bob’ ”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1976108" y="2086008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eg:Person1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7268332" y="2086008"/>
            <a:ext cx="2103064" cy="36572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Bob</a:t>
            </a:r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>
            <a:off x="4079172" y="2268869"/>
            <a:ext cx="318916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33841" y="1891782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schema:givenName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934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2483709" y="3195726"/>
            <a:ext cx="1172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Identifier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256314" y="3195726"/>
            <a:ext cx="1820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Key=Value Pair </a:t>
            </a:r>
          </a:p>
        </p:txBody>
      </p:sp>
      <p:sp>
        <p:nvSpPr>
          <p:cNvPr id="26" name="Arc 25"/>
          <p:cNvSpPr/>
          <p:nvPr/>
        </p:nvSpPr>
        <p:spPr>
          <a:xfrm rot="8184322">
            <a:off x="5928653" y="787486"/>
            <a:ext cx="2207740" cy="2207740"/>
          </a:xfrm>
          <a:prstGeom prst="arc">
            <a:avLst/>
          </a:prstGeom>
          <a:ln w="76200">
            <a:solidFill>
              <a:srgbClr val="C00000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flipH="1">
            <a:off x="2458985" y="3716866"/>
            <a:ext cx="57509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</a:rPr>
              <a:t>Drug 1                                            study=Study1</a:t>
            </a:r>
          </a:p>
          <a:p>
            <a:endParaRPr lang="en-US" sz="2400" dirty="0">
              <a:latin typeface="Calibri Light" panose="020F0302020204030204" pitchFamily="34" charset="0"/>
            </a:endParaRPr>
          </a:p>
          <a:p>
            <a:pPr algn="ctr"/>
            <a:r>
              <a:rPr lang="en-US" sz="2400" dirty="0">
                <a:latin typeface="Calibri Light" panose="020F0302020204030204" pitchFamily="34" charset="0"/>
              </a:rPr>
              <a:t>“ Drug1 </a:t>
            </a:r>
            <a:r>
              <a:rPr lang="en-US" sz="2400" b="1" i="1" dirty="0">
                <a:latin typeface="Calibri Light" panose="020F0302020204030204" pitchFamily="34" charset="0"/>
              </a:rPr>
              <a:t>has study</a:t>
            </a:r>
            <a:r>
              <a:rPr lang="en-US" sz="2400" dirty="0">
                <a:latin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</a:rPr>
              <a:t>Study</a:t>
            </a:r>
            <a:r>
              <a:rPr lang="en-US" sz="2400" dirty="0">
                <a:latin typeface="Calibri Light" panose="020F0302020204030204" pitchFamily="34" charset="0"/>
              </a:rPr>
              <a:t> 1”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1976108" y="2086008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eg:Drug1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7268332" y="2086008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eg:Study1</a:t>
            </a:r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>
            <a:off x="4079172" y="2268869"/>
            <a:ext cx="318916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33841" y="1891782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ncit:study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591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521" y="582827"/>
            <a:ext cx="7867650" cy="30480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2065042" y="1638864"/>
            <a:ext cx="2551235" cy="1791908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891451" y="1685213"/>
            <a:ext cx="2565405" cy="1745559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25225" y="2196451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423475" y="2251483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C0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244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/>
        </p:nvCxnSpPr>
        <p:spPr>
          <a:xfrm flipH="1">
            <a:off x="5904417" y="839174"/>
            <a:ext cx="54948" cy="2552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166144" y="1137383"/>
            <a:ext cx="1777456" cy="2228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230350" y="1640544"/>
            <a:ext cx="2713250" cy="1751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736900" y="2301427"/>
            <a:ext cx="3206700" cy="1087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600958" y="2885609"/>
            <a:ext cx="3358406" cy="517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2402816" y="3446375"/>
            <a:ext cx="3556548" cy="116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2385847" y="3452740"/>
            <a:ext cx="3573517" cy="710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2721670" y="3466590"/>
            <a:ext cx="3221930" cy="1299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3276493" y="3481557"/>
            <a:ext cx="2682871" cy="197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370867" y="3488118"/>
            <a:ext cx="1572733" cy="2489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5940046" y="3532833"/>
            <a:ext cx="77532" cy="2757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5959364" y="3461847"/>
            <a:ext cx="1689161" cy="2500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6017578" y="3478587"/>
            <a:ext cx="2477916" cy="1896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5940046" y="3441809"/>
            <a:ext cx="3202448" cy="1325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5976333" y="3446375"/>
            <a:ext cx="3606095" cy="747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975128" y="3441809"/>
            <a:ext cx="3487317" cy="172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5999457" y="2958452"/>
            <a:ext cx="3354750" cy="444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6015179" y="2409208"/>
            <a:ext cx="3127315" cy="982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5975128" y="1742801"/>
            <a:ext cx="2753881" cy="1623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5983692" y="1115802"/>
            <a:ext cx="1795688" cy="2234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4884755" y="2437661"/>
            <a:ext cx="2094271" cy="18484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/>
              <a:t>Drug1Pool</a:t>
            </a:r>
          </a:p>
        </p:txBody>
      </p:sp>
      <p:sp>
        <p:nvSpPr>
          <p:cNvPr id="5" name="Oval 4"/>
          <p:cNvSpPr/>
          <p:nvPr/>
        </p:nvSpPr>
        <p:spPr>
          <a:xfrm>
            <a:off x="5056833" y="522804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</a:t>
            </a:r>
          </a:p>
        </p:txBody>
      </p:sp>
      <p:sp>
        <p:nvSpPr>
          <p:cNvPr id="7" name="Oval 6"/>
          <p:cNvSpPr/>
          <p:nvPr/>
        </p:nvSpPr>
        <p:spPr>
          <a:xfrm>
            <a:off x="3240193" y="813193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Study2</a:t>
            </a:r>
          </a:p>
        </p:txBody>
      </p:sp>
      <p:sp>
        <p:nvSpPr>
          <p:cNvPr id="8" name="Oval 7"/>
          <p:cNvSpPr/>
          <p:nvPr/>
        </p:nvSpPr>
        <p:spPr>
          <a:xfrm>
            <a:off x="2297528" y="1356765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Study3</a:t>
            </a:r>
          </a:p>
        </p:txBody>
      </p:sp>
      <p:sp>
        <p:nvSpPr>
          <p:cNvPr id="9" name="Oval 8"/>
          <p:cNvSpPr/>
          <p:nvPr/>
        </p:nvSpPr>
        <p:spPr>
          <a:xfrm>
            <a:off x="1754719" y="1962077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Study4</a:t>
            </a:r>
          </a:p>
        </p:txBody>
      </p:sp>
      <p:sp>
        <p:nvSpPr>
          <p:cNvPr id="10" name="Oval 9"/>
          <p:cNvSpPr/>
          <p:nvPr/>
        </p:nvSpPr>
        <p:spPr>
          <a:xfrm>
            <a:off x="1494081" y="2576395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Study5</a:t>
            </a:r>
          </a:p>
        </p:txBody>
      </p:sp>
      <p:sp>
        <p:nvSpPr>
          <p:cNvPr id="11" name="Oval 10"/>
          <p:cNvSpPr/>
          <p:nvPr/>
        </p:nvSpPr>
        <p:spPr>
          <a:xfrm>
            <a:off x="3240192" y="5693895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Study10</a:t>
            </a:r>
          </a:p>
        </p:txBody>
      </p:sp>
      <p:sp>
        <p:nvSpPr>
          <p:cNvPr id="12" name="Oval 11"/>
          <p:cNvSpPr/>
          <p:nvPr/>
        </p:nvSpPr>
        <p:spPr>
          <a:xfrm>
            <a:off x="1418896" y="3223966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Study6</a:t>
            </a:r>
          </a:p>
        </p:txBody>
      </p:sp>
      <p:sp>
        <p:nvSpPr>
          <p:cNvPr id="13" name="Oval 12"/>
          <p:cNvSpPr/>
          <p:nvPr/>
        </p:nvSpPr>
        <p:spPr>
          <a:xfrm>
            <a:off x="1470013" y="3865986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Study7</a:t>
            </a:r>
          </a:p>
        </p:txBody>
      </p:sp>
      <p:sp>
        <p:nvSpPr>
          <p:cNvPr id="14" name="Oval 13"/>
          <p:cNvSpPr/>
          <p:nvPr/>
        </p:nvSpPr>
        <p:spPr>
          <a:xfrm>
            <a:off x="1754719" y="4483170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Study8</a:t>
            </a:r>
          </a:p>
        </p:txBody>
      </p:sp>
      <p:sp>
        <p:nvSpPr>
          <p:cNvPr id="15" name="Oval 14"/>
          <p:cNvSpPr/>
          <p:nvPr/>
        </p:nvSpPr>
        <p:spPr>
          <a:xfrm>
            <a:off x="2309542" y="5097749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Study9</a:t>
            </a:r>
          </a:p>
        </p:txBody>
      </p:sp>
      <p:sp>
        <p:nvSpPr>
          <p:cNvPr id="16" name="Oval 15"/>
          <p:cNvSpPr/>
          <p:nvPr/>
        </p:nvSpPr>
        <p:spPr>
          <a:xfrm>
            <a:off x="4992413" y="5982417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Study11</a:t>
            </a:r>
          </a:p>
        </p:txBody>
      </p:sp>
      <p:sp>
        <p:nvSpPr>
          <p:cNvPr id="17" name="Oval 16"/>
          <p:cNvSpPr/>
          <p:nvPr/>
        </p:nvSpPr>
        <p:spPr>
          <a:xfrm>
            <a:off x="8495494" y="3918381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Study15</a:t>
            </a:r>
          </a:p>
        </p:txBody>
      </p:sp>
      <p:sp>
        <p:nvSpPr>
          <p:cNvPr id="18" name="Oval 17"/>
          <p:cNvSpPr/>
          <p:nvPr/>
        </p:nvSpPr>
        <p:spPr>
          <a:xfrm>
            <a:off x="6740645" y="5678600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Study12</a:t>
            </a:r>
          </a:p>
        </p:txBody>
      </p:sp>
      <p:sp>
        <p:nvSpPr>
          <p:cNvPr id="19" name="Oval 18"/>
          <p:cNvSpPr/>
          <p:nvPr/>
        </p:nvSpPr>
        <p:spPr>
          <a:xfrm>
            <a:off x="7648525" y="5130682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Study13</a:t>
            </a:r>
          </a:p>
        </p:txBody>
      </p:sp>
      <p:sp>
        <p:nvSpPr>
          <p:cNvPr id="20" name="Oval 19"/>
          <p:cNvSpPr/>
          <p:nvPr/>
        </p:nvSpPr>
        <p:spPr>
          <a:xfrm>
            <a:off x="8175543" y="4529784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Study14</a:t>
            </a:r>
          </a:p>
        </p:txBody>
      </p:sp>
      <p:sp>
        <p:nvSpPr>
          <p:cNvPr id="21" name="Oval 20"/>
          <p:cNvSpPr/>
          <p:nvPr/>
        </p:nvSpPr>
        <p:spPr>
          <a:xfrm>
            <a:off x="8596616" y="3310414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Study16</a:t>
            </a:r>
          </a:p>
        </p:txBody>
      </p:sp>
      <p:sp>
        <p:nvSpPr>
          <p:cNvPr id="22" name="Oval 21"/>
          <p:cNvSpPr/>
          <p:nvPr/>
        </p:nvSpPr>
        <p:spPr>
          <a:xfrm>
            <a:off x="8495494" y="2692988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Study17</a:t>
            </a:r>
          </a:p>
        </p:txBody>
      </p:sp>
      <p:sp>
        <p:nvSpPr>
          <p:cNvPr id="23" name="Oval 22"/>
          <p:cNvSpPr/>
          <p:nvPr/>
        </p:nvSpPr>
        <p:spPr>
          <a:xfrm>
            <a:off x="8298805" y="2080292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Study18</a:t>
            </a:r>
          </a:p>
        </p:txBody>
      </p:sp>
      <p:sp>
        <p:nvSpPr>
          <p:cNvPr id="24" name="Oval 23"/>
          <p:cNvSpPr/>
          <p:nvPr/>
        </p:nvSpPr>
        <p:spPr>
          <a:xfrm>
            <a:off x="7839210" y="1451870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Study19</a:t>
            </a:r>
          </a:p>
        </p:txBody>
      </p:sp>
      <p:sp>
        <p:nvSpPr>
          <p:cNvPr id="25" name="Oval 24"/>
          <p:cNvSpPr/>
          <p:nvPr/>
        </p:nvSpPr>
        <p:spPr>
          <a:xfrm>
            <a:off x="6934897" y="839174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Study20</a:t>
            </a:r>
          </a:p>
        </p:txBody>
      </p:sp>
    </p:spTree>
    <p:extLst>
      <p:ext uri="{BB962C8B-B14F-4D97-AF65-F5344CB8AC3E}">
        <p14:creationId xmlns:p14="http://schemas.microsoft.com/office/powerpoint/2010/main" val="71188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2483709" y="3195726"/>
            <a:ext cx="1172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Identifier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256314" y="3195726"/>
            <a:ext cx="1820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Key=Value Pair </a:t>
            </a:r>
          </a:p>
        </p:txBody>
      </p:sp>
      <p:sp>
        <p:nvSpPr>
          <p:cNvPr id="26" name="Arc 25"/>
          <p:cNvSpPr/>
          <p:nvPr/>
        </p:nvSpPr>
        <p:spPr>
          <a:xfrm rot="8184322">
            <a:off x="5928653" y="787486"/>
            <a:ext cx="2207740" cy="2207740"/>
          </a:xfrm>
          <a:prstGeom prst="arc">
            <a:avLst/>
          </a:prstGeom>
          <a:ln w="76200">
            <a:solidFill>
              <a:srgbClr val="C00000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flipH="1">
            <a:off x="2458986" y="3716866"/>
            <a:ext cx="6134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</a:rPr>
              <a:t>  Person 1                             </a:t>
            </a:r>
            <a:r>
              <a:rPr lang="en-US" sz="2400" dirty="0" err="1">
                <a:latin typeface="Calibri Light" panose="020F0302020204030204" pitchFamily="34" charset="0"/>
              </a:rPr>
              <a:t>participatesIn</a:t>
            </a:r>
            <a:r>
              <a:rPr lang="en-US" sz="2400" dirty="0">
                <a:latin typeface="Calibri Light" panose="020F0302020204030204" pitchFamily="34" charset="0"/>
              </a:rPr>
              <a:t>=Study1</a:t>
            </a:r>
          </a:p>
          <a:p>
            <a:endParaRPr lang="en-US" sz="2400" dirty="0">
              <a:latin typeface="Calibri Light" panose="020F0302020204030204" pitchFamily="34" charset="0"/>
            </a:endParaRPr>
          </a:p>
          <a:p>
            <a:pPr algn="ctr"/>
            <a:r>
              <a:rPr lang="en-US" sz="2400" dirty="0">
                <a:latin typeface="Calibri Light" panose="020F0302020204030204" pitchFamily="34" charset="0"/>
              </a:rPr>
              <a:t>“ Person1 participates in Study 1”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1976108" y="2086008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eg:Person1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7268332" y="2086008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eg:Study1</a:t>
            </a:r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>
            <a:off x="4079172" y="2268869"/>
            <a:ext cx="318916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33841" y="1891782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eg:participatesIn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973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OLDE SLIDES</a:t>
            </a:r>
          </a:p>
        </p:txBody>
      </p:sp>
    </p:spTree>
    <p:extLst>
      <p:ext uri="{BB962C8B-B14F-4D97-AF65-F5344CB8AC3E}">
        <p14:creationId xmlns:p14="http://schemas.microsoft.com/office/powerpoint/2010/main" val="1009182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105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OLDE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Williams Tim</dc:creator>
  <cp:lastModifiedBy>Williams Tim</cp:lastModifiedBy>
  <cp:revision>14</cp:revision>
  <dcterms:created xsi:type="dcterms:W3CDTF">2018-02-10T18:28:12Z</dcterms:created>
  <dcterms:modified xsi:type="dcterms:W3CDTF">2018-02-14T01:00:40Z</dcterms:modified>
</cp:coreProperties>
</file>