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1" r:id="rId6"/>
    <p:sldId id="263" r:id="rId7"/>
    <p:sldId id="264" r:id="rId8"/>
    <p:sldId id="260" r:id="rId9"/>
    <p:sldId id="257" r:id="rId10"/>
    <p:sldId id="259" r:id="rId11"/>
    <p:sldId id="268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0" y="-3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31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Person 1           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givenName</a:t>
            </a:r>
            <a:r>
              <a:rPr lang="en-US" sz="2400" dirty="0">
                <a:latin typeface="Calibri Light" panose="020F0302020204030204" pitchFamily="34" charset="0"/>
              </a:rPr>
              <a:t>=’Bob’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</a:t>
            </a:r>
            <a:r>
              <a:rPr lang="en-US" sz="2400" b="1" i="1" dirty="0">
                <a:latin typeface="Calibri Light" panose="020F0302020204030204" pitchFamily="34" charset="0"/>
              </a:rPr>
              <a:t>has given name</a:t>
            </a:r>
            <a:r>
              <a:rPr lang="en-US" sz="2400" dirty="0"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3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9013" y="34264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549416" y="365362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eg:Study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7662077" y="525510"/>
            <a:ext cx="1887339" cy="227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8413" y="17889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549416" y="131618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eg:Person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  <a:r>
              <a:rPr lang="en-US" b="1" dirty="0">
                <a:solidFill>
                  <a:schemeClr val="tx1"/>
                </a:solidFill>
              </a:rPr>
              <a:t>(n2)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623158" y="208413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T</a:t>
            </a:r>
            <a:r>
              <a:rPr lang="en-US" b="1" dirty="0" err="1">
                <a:solidFill>
                  <a:schemeClr val="tx1"/>
                </a:solidFill>
              </a:rPr>
              <a:t>rt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A</a:t>
            </a:r>
            <a:r>
              <a:rPr lang="en-US" b="1" dirty="0" err="1">
                <a:solidFill>
                  <a:schemeClr val="tx1"/>
                </a:solidFill>
              </a:rPr>
              <a:t>rm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(n)-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&lt;1,2&gt;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232" y="1027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978" y="1333525"/>
            <a:ext cx="184731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318" y="868416"/>
            <a:ext cx="8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Links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616" y="178890"/>
            <a:ext cx="244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GRAPH QC Checks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0140" y="189766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03413"/>
              </p:ext>
            </p:extLst>
          </p:nvPr>
        </p:nvGraphicFramePr>
        <p:xfrm>
          <a:off x="865632" y="1224122"/>
          <a:ext cx="2584704" cy="4539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4704">
                  <a:extLst>
                    <a:ext uri="{9D8B030D-6E8A-4147-A177-3AD203B41FA5}">
                      <a16:colId xmlns:a16="http://schemas.microsoft.com/office/drawing/2014/main" val="1988749366"/>
                    </a:ext>
                  </a:extLst>
                </a:gridCol>
              </a:tblGrid>
              <a:tr h="476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solidFill>
                            <a:srgbClr val="0070C0"/>
                          </a:solidFill>
                          <a:effectLst/>
                        </a:rPr>
                        <a:t>NODES</a:t>
                      </a:r>
                      <a:endParaRPr lang="en-US" sz="23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2135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tudy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04651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  <a:r>
                        <a:rPr lang="en-US" sz="23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&lt;x&gt;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7343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erson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&lt;n&gt;&lt;y&gt;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2370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lacebo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61636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LDE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xpert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46079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hase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&lt;z&gt;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91329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ale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7574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emale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9818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46990"/>
              </p:ext>
            </p:extLst>
          </p:nvPr>
        </p:nvGraphicFramePr>
        <p:xfrm>
          <a:off x="4108704" y="1224122"/>
          <a:ext cx="5222277" cy="5240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2277">
                  <a:extLst>
                    <a:ext uri="{9D8B030D-6E8A-4147-A177-3AD203B41FA5}">
                      <a16:colId xmlns:a16="http://schemas.microsoft.com/office/drawing/2014/main" val="691544491"/>
                    </a:ext>
                  </a:extLst>
                </a:gridCol>
              </a:tblGrid>
              <a:tr h="462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LINKS</a:t>
                      </a: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028425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eg:age</a:t>
                      </a: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04082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LDE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xpert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95761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eg:participates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16396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eg:randomized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83611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eg:trt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94664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eg:trt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ype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529045"/>
                  </a:ext>
                </a:extLst>
              </a:tr>
              <a:tr h="702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ncit:gender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861425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ncit:phase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2934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ncit:study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91216"/>
                  </a:ext>
                </a:extLst>
              </a:tr>
              <a:tr h="702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schema:given</a:t>
                      </a: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84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2837159" y="2014856"/>
            <a:ext cx="374338" cy="89497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33175" y="314387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&lt;y&gt; </a:t>
            </a:r>
            <a:r>
              <a:rPr lang="en-US" dirty="0"/>
              <a:t>Number:  1, 2 or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6298" y="1694917"/>
            <a:ext cx="50913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&lt;n&gt;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Study number. Same for Study, </a:t>
            </a:r>
            <a:r>
              <a:rPr lang="en-US" dirty="0" err="1"/>
              <a:t>TrtArm</a:t>
            </a:r>
            <a:r>
              <a:rPr lang="en-US" dirty="0"/>
              <a:t>, Person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957" y="276731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 &lt;x&gt; </a:t>
            </a:r>
            <a:r>
              <a:rPr lang="en-US" dirty="0"/>
              <a:t>= Number:  1, or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4613" y="3821406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&lt;z&gt;</a:t>
            </a:r>
            <a:r>
              <a:rPr lang="en-US" dirty="0"/>
              <a:t> = Number:  2, 3 or 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89516" y="4006072"/>
            <a:ext cx="7976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52843" y="2014856"/>
            <a:ext cx="864590" cy="51679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053884" y="2006891"/>
            <a:ext cx="157614" cy="126144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54613" y="2951976"/>
            <a:ext cx="7976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3888" y="1879583"/>
            <a:ext cx="126945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NODES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1205" y="2375341"/>
            <a:ext cx="333017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err="1"/>
              <a:t>eg:Study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</a:p>
          <a:p>
            <a:r>
              <a:rPr lang="en-US" sz="2300" b="1" dirty="0"/>
              <a:t>     </a:t>
            </a:r>
            <a:r>
              <a:rPr lang="en-US" sz="2300" b="1" dirty="0" err="1"/>
              <a:t>eg:TrtArm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  <a:r>
              <a:rPr lang="en-US" sz="2300" dirty="0"/>
              <a:t>-</a:t>
            </a:r>
            <a:r>
              <a:rPr lang="en-US" sz="2300" i="1" dirty="0">
                <a:solidFill>
                  <a:schemeClr val="bg1">
                    <a:lumMod val="65000"/>
                  </a:schemeClr>
                </a:solidFill>
              </a:rPr>
              <a:t>&lt;x&gt;</a:t>
            </a:r>
          </a:p>
          <a:p>
            <a:r>
              <a:rPr lang="en-US" sz="2300" b="1" dirty="0"/>
              <a:t>         </a:t>
            </a:r>
            <a:r>
              <a:rPr lang="en-US" sz="2300" b="1" dirty="0" err="1"/>
              <a:t>eg:Person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  <a:r>
              <a:rPr lang="en-US" sz="2300" i="1" dirty="0">
                <a:solidFill>
                  <a:schemeClr val="bg1">
                    <a:lumMod val="65000"/>
                  </a:schemeClr>
                </a:solidFill>
              </a:rPr>
              <a:t>&lt;y&gt;</a:t>
            </a:r>
          </a:p>
          <a:p>
            <a:endParaRPr lang="en-US" sz="2300" dirty="0"/>
          </a:p>
          <a:p>
            <a:r>
              <a:rPr lang="en-US" sz="2300" b="1" dirty="0" err="1"/>
              <a:t>ncit:Phase</a:t>
            </a:r>
            <a:r>
              <a:rPr lang="en-US" sz="2300" i="1" dirty="0">
                <a:solidFill>
                  <a:schemeClr val="bg1">
                    <a:lumMod val="65000"/>
                  </a:schemeClr>
                </a:solidFill>
              </a:rPr>
              <a:t>&lt;z&gt;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735507" y="3328545"/>
            <a:ext cx="7976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2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053313" y="212955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341494" y="2124231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156377" y="2307092"/>
            <a:ext cx="2185117" cy="532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7819" y="192362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354250">
            <a:off x="4993096" y="2844221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6341494" y="3028581"/>
            <a:ext cx="2103064" cy="365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4156377" y="2312415"/>
            <a:ext cx="2185117" cy="89902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02350" y="2082397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STRING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2350" y="3028581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9490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02373" y="2515224"/>
            <a:ext cx="2103064" cy="3657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177972" y="2485822"/>
            <a:ext cx="2103064" cy="3657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5305437" y="2668683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6288" y="236959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310" y="426105"/>
            <a:ext cx="749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rdfs:domain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ncit: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7785" y="1053175"/>
            <a:ext cx="30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relation: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7605" y="1453902"/>
            <a:ext cx="1326832" cy="918943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8585" y="773723"/>
            <a:ext cx="234915" cy="1477011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3905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236317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4801" y="423064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3021" y="423064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" y="4767685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57785" y="6583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57785" y="3406962"/>
            <a:ext cx="220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</a:t>
            </a:r>
            <a:r>
              <a:rPr lang="en-US" sz="2400" b="1" i="1" dirty="0">
                <a:solidFill>
                  <a:srgbClr val="0066FF"/>
                </a:solidFill>
              </a:rPr>
              <a:t>Infers</a:t>
            </a:r>
            <a:r>
              <a:rPr lang="en-US" sz="2400" dirty="0">
                <a:solidFill>
                  <a:srgbClr val="0066FF"/>
                </a:solidFill>
              </a:rPr>
              <a:t>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7785" y="287420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202373" y="564260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177972" y="561319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6288" y="549697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44630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31238" y="5796059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27042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7785" y="5604900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57785" y="507214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190945"/>
            <a:ext cx="1209255" cy="128866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2762627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8310" y="426105"/>
            <a:ext cx="749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eg:HumanStudySubject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schema:Person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3204" y="663303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Ontology </a:t>
            </a:r>
          </a:p>
          <a:p>
            <a:r>
              <a:rPr lang="en-US" sz="2400" dirty="0">
                <a:solidFill>
                  <a:srgbClr val="0066FF"/>
                </a:solidFill>
              </a:rPr>
              <a:t>has </a:t>
            </a:r>
            <a:r>
              <a:rPr lang="en-US" sz="2400" u="sng" dirty="0">
                <a:solidFill>
                  <a:srgbClr val="0066FF"/>
                </a:solidFill>
              </a:rPr>
              <a:t>classes </a:t>
            </a:r>
            <a:r>
              <a:rPr lang="en-US" sz="2400" dirty="0">
                <a:solidFill>
                  <a:srgbClr val="0066FF"/>
                </a:solidFill>
              </a:rPr>
              <a:t>and </a:t>
            </a:r>
            <a:r>
              <a:rPr lang="en-US" sz="2400" u="sng" dirty="0">
                <a:solidFill>
                  <a:srgbClr val="0066FF"/>
                </a:solidFill>
              </a:rPr>
              <a:t>subclasses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9463" y="3876700"/>
            <a:ext cx="744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" y="4043460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23204" y="7378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3204" y="195652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300992" y="519412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276591" y="51647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24907" y="5048503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61192" y="4324201"/>
            <a:ext cx="12308" cy="816526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429857" y="5347587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3204" y="4732464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3204" y="387670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1295" y="21740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3141" y="247974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5666" y="282205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HumanStudySubject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0044" y="2281934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6859" y="2587651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86056" y="2929967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stCxn id="10" idx="4"/>
            <a:endCxn id="35" idx="2"/>
          </p:cNvCxnSpPr>
          <p:nvPr/>
        </p:nvCxnSpPr>
        <p:spPr>
          <a:xfrm rot="16200000" flipH="1">
            <a:off x="2472454" y="2410002"/>
            <a:ext cx="228962" cy="27984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35" idx="4"/>
            <a:endCxn id="36" idx="2"/>
          </p:cNvCxnSpPr>
          <p:nvPr/>
        </p:nvCxnSpPr>
        <p:spPr>
          <a:xfrm rot="16200000" flipH="1">
            <a:off x="2762161" y="2782827"/>
            <a:ext cx="265561" cy="18223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3095"/>
            <a:ext cx="1209255" cy="1288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03475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5" y="3716866"/>
            <a:ext cx="575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Drug 1                                            study=Study1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Drug1 </a:t>
            </a:r>
            <a:r>
              <a:rPr lang="en-US" sz="2400" b="1" i="1" dirty="0">
                <a:latin typeface="Calibri Light" panose="020F0302020204030204" pitchFamily="34" charset="0"/>
              </a:rPr>
              <a:t>has study</a:t>
            </a:r>
            <a:r>
              <a:rPr lang="en-US" sz="2400" dirty="0">
                <a:latin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</a:rPr>
              <a:t>Study</a:t>
            </a:r>
            <a:r>
              <a:rPr lang="en-US" sz="2400" dirty="0">
                <a:latin typeface="Calibri Light" panose="020F0302020204030204" pitchFamily="34" charset="0"/>
              </a:rPr>
              <a:t>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26325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3230" y="2086008"/>
            <a:ext cx="3692340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7268331" y="2077988"/>
            <a:ext cx="4265185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235570" y="2260849"/>
            <a:ext cx="3032761" cy="80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7514" y="3026762"/>
            <a:ext cx="6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http://ncicb.nci.nih.gov/xml/owl/EVS/Thesaurus.owl#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28" y="2072408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Drug1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331" y="2086008"/>
            <a:ext cx="38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Study1</a:t>
            </a:r>
          </a:p>
        </p:txBody>
      </p:sp>
      <p:sp>
        <p:nvSpPr>
          <p:cNvPr id="15" name="Arrow: Right 14"/>
          <p:cNvSpPr/>
          <p:nvPr/>
        </p:nvSpPr>
        <p:spPr>
          <a:xfrm rot="16200000">
            <a:off x="5086352" y="2495080"/>
            <a:ext cx="724619" cy="33874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312605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21" y="582827"/>
            <a:ext cx="7867650" cy="3048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65042" y="1638864"/>
            <a:ext cx="2551235" cy="179190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91451" y="1685213"/>
            <a:ext cx="2565405" cy="174555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5225" y="219645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3475" y="225148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450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38</cp:revision>
  <dcterms:created xsi:type="dcterms:W3CDTF">2018-02-10T18:28:12Z</dcterms:created>
  <dcterms:modified xsi:type="dcterms:W3CDTF">2018-02-28T13:31:23Z</dcterms:modified>
</cp:coreProperties>
</file>