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5" r:id="rId3"/>
    <p:sldId id="266" r:id="rId4"/>
    <p:sldId id="267" r:id="rId5"/>
    <p:sldId id="261" r:id="rId6"/>
    <p:sldId id="263" r:id="rId7"/>
    <p:sldId id="264" r:id="rId8"/>
    <p:sldId id="260" r:id="rId9"/>
    <p:sldId id="257" r:id="rId10"/>
    <p:sldId id="259" r:id="rId11"/>
    <p:sldId id="26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10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E1260-BDD1-43CE-88D4-981C7FF86022}" type="datetimeFigureOut">
              <a:rPr lang="en-US" smtClean="0"/>
              <a:t>2/23/2018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79557-21CE-4321-97E5-DD2A0ED8A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933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E1260-BDD1-43CE-88D4-981C7FF86022}" type="datetimeFigureOut">
              <a:rPr lang="en-US" smtClean="0"/>
              <a:t>2/23/2018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79557-21CE-4321-97E5-DD2A0ED8A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350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E1260-BDD1-43CE-88D4-981C7FF86022}" type="datetimeFigureOut">
              <a:rPr lang="en-US" smtClean="0"/>
              <a:t>2/23/2018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79557-21CE-4321-97E5-DD2A0ED8A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930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E1260-BDD1-43CE-88D4-981C7FF86022}" type="datetimeFigureOut">
              <a:rPr lang="en-US" smtClean="0"/>
              <a:t>2/23/2018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79557-21CE-4321-97E5-DD2A0ED8A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938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E1260-BDD1-43CE-88D4-981C7FF86022}" type="datetimeFigureOut">
              <a:rPr lang="en-US" smtClean="0"/>
              <a:t>2/23/2018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79557-21CE-4321-97E5-DD2A0ED8A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066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E1260-BDD1-43CE-88D4-981C7FF86022}" type="datetimeFigureOut">
              <a:rPr lang="en-US" smtClean="0"/>
              <a:t>2/23/2018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79557-21CE-4321-97E5-DD2A0ED8A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949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E1260-BDD1-43CE-88D4-981C7FF86022}" type="datetimeFigureOut">
              <a:rPr lang="en-US" smtClean="0"/>
              <a:t>2/23/2018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79557-21CE-4321-97E5-DD2A0ED8A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220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E1260-BDD1-43CE-88D4-981C7FF86022}" type="datetimeFigureOut">
              <a:rPr lang="en-US" smtClean="0"/>
              <a:t>2/23/2018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79557-21CE-4321-97E5-DD2A0ED8A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992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E1260-BDD1-43CE-88D4-981C7FF86022}" type="datetimeFigureOut">
              <a:rPr lang="en-US" smtClean="0"/>
              <a:t>2/23/2018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79557-21CE-4321-97E5-DD2A0ED8A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577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E1260-BDD1-43CE-88D4-981C7FF86022}" type="datetimeFigureOut">
              <a:rPr lang="en-US" smtClean="0"/>
              <a:t>2/23/2018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79557-21CE-4321-97E5-DD2A0ED8A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820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E1260-BDD1-43CE-88D4-981C7FF86022}" type="datetimeFigureOut">
              <a:rPr lang="en-US" smtClean="0"/>
              <a:t>2/23/2018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79557-21CE-4321-97E5-DD2A0ED8A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60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1E1260-BDD1-43CE-88D4-981C7FF86022}" type="datetimeFigureOut">
              <a:rPr lang="en-US" smtClean="0"/>
              <a:t>2/23/2018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879557-21CE-4321-97E5-DD2A0ED8A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685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2483709" y="3195726"/>
            <a:ext cx="11729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Identifier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256314" y="3195726"/>
            <a:ext cx="18208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Key=Value Pair </a:t>
            </a:r>
          </a:p>
        </p:txBody>
      </p:sp>
      <p:sp>
        <p:nvSpPr>
          <p:cNvPr id="26" name="Arc 25"/>
          <p:cNvSpPr/>
          <p:nvPr/>
        </p:nvSpPr>
        <p:spPr>
          <a:xfrm rot="8184322">
            <a:off x="5928653" y="787486"/>
            <a:ext cx="2207740" cy="2207740"/>
          </a:xfrm>
          <a:prstGeom prst="arc">
            <a:avLst/>
          </a:prstGeom>
          <a:ln w="76200">
            <a:solidFill>
              <a:srgbClr val="C00000"/>
            </a:solidFill>
            <a:headEnd type="triangl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 flipH="1">
            <a:off x="2458986" y="3716866"/>
            <a:ext cx="63113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libri Light" panose="020F0302020204030204" pitchFamily="34" charset="0"/>
              </a:rPr>
              <a:t>Person 1                                        </a:t>
            </a:r>
            <a:r>
              <a:rPr lang="en-US" sz="2400" dirty="0" err="1">
                <a:latin typeface="Calibri Light" panose="020F0302020204030204" pitchFamily="34" charset="0"/>
              </a:rPr>
              <a:t>givenName</a:t>
            </a:r>
            <a:r>
              <a:rPr lang="en-US" sz="2400" dirty="0">
                <a:latin typeface="Calibri Light" panose="020F0302020204030204" pitchFamily="34" charset="0"/>
              </a:rPr>
              <a:t>=’Bob’</a:t>
            </a:r>
          </a:p>
          <a:p>
            <a:endParaRPr lang="en-US" sz="2400" dirty="0">
              <a:latin typeface="Calibri Light" panose="020F0302020204030204" pitchFamily="34" charset="0"/>
            </a:endParaRPr>
          </a:p>
          <a:p>
            <a:pPr algn="ctr"/>
            <a:r>
              <a:rPr lang="en-US" sz="2400" dirty="0">
                <a:latin typeface="Calibri Light" panose="020F0302020204030204" pitchFamily="34" charset="0"/>
              </a:rPr>
              <a:t>“ Person1 </a:t>
            </a:r>
            <a:r>
              <a:rPr lang="en-US" sz="2400" b="1" i="1" dirty="0">
                <a:latin typeface="Calibri Light" panose="020F0302020204030204" pitchFamily="34" charset="0"/>
              </a:rPr>
              <a:t>has given name</a:t>
            </a:r>
            <a:r>
              <a:rPr lang="en-US" sz="2400" dirty="0">
                <a:latin typeface="Calibri Light" panose="020F0302020204030204" pitchFamily="34" charset="0"/>
              </a:rPr>
              <a:t> ‘Bob’ ”</a:t>
            </a:r>
          </a:p>
        </p:txBody>
      </p:sp>
      <p:sp>
        <p:nvSpPr>
          <p:cNvPr id="4" name="Rectangle: Rounded Corners 3"/>
          <p:cNvSpPr/>
          <p:nvPr/>
        </p:nvSpPr>
        <p:spPr>
          <a:xfrm>
            <a:off x="1976108" y="2086008"/>
            <a:ext cx="2103064" cy="36572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eg:Person1</a:t>
            </a:r>
          </a:p>
        </p:txBody>
      </p:sp>
      <p:sp>
        <p:nvSpPr>
          <p:cNvPr id="11" name="Rectangle: Rounded Corners 10"/>
          <p:cNvSpPr/>
          <p:nvPr/>
        </p:nvSpPr>
        <p:spPr>
          <a:xfrm>
            <a:off x="7268332" y="2086008"/>
            <a:ext cx="2103064" cy="365721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49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Bob</a:t>
            </a:r>
          </a:p>
        </p:txBody>
      </p:sp>
      <p:cxnSp>
        <p:nvCxnSpPr>
          <p:cNvPr id="6" name="Straight Arrow Connector 5"/>
          <p:cNvCxnSpPr>
            <a:stCxn id="4" idx="3"/>
            <a:endCxn id="11" idx="1"/>
          </p:cNvCxnSpPr>
          <p:nvPr/>
        </p:nvCxnSpPr>
        <p:spPr>
          <a:xfrm>
            <a:off x="4079172" y="2268869"/>
            <a:ext cx="3189160" cy="0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933841" y="1891782"/>
            <a:ext cx="2872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schema:givenName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99341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2483709" y="3195726"/>
            <a:ext cx="11729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Identifier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256314" y="3195726"/>
            <a:ext cx="18208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Key=Value Pair </a:t>
            </a:r>
          </a:p>
        </p:txBody>
      </p:sp>
      <p:sp>
        <p:nvSpPr>
          <p:cNvPr id="26" name="Arc 25"/>
          <p:cNvSpPr/>
          <p:nvPr/>
        </p:nvSpPr>
        <p:spPr>
          <a:xfrm rot="8184322">
            <a:off x="5928653" y="787486"/>
            <a:ext cx="2207740" cy="2207740"/>
          </a:xfrm>
          <a:prstGeom prst="arc">
            <a:avLst/>
          </a:prstGeom>
          <a:ln w="76200">
            <a:solidFill>
              <a:srgbClr val="C00000"/>
            </a:solidFill>
            <a:headEnd type="triangl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 flipH="1">
            <a:off x="2458986" y="3716866"/>
            <a:ext cx="6134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libri Light" panose="020F0302020204030204" pitchFamily="34" charset="0"/>
              </a:rPr>
              <a:t>  Person 1                             </a:t>
            </a:r>
            <a:r>
              <a:rPr lang="en-US" sz="2400" dirty="0" err="1">
                <a:latin typeface="Calibri Light" panose="020F0302020204030204" pitchFamily="34" charset="0"/>
              </a:rPr>
              <a:t>participatesIn</a:t>
            </a:r>
            <a:r>
              <a:rPr lang="en-US" sz="2400" dirty="0">
                <a:latin typeface="Calibri Light" panose="020F0302020204030204" pitchFamily="34" charset="0"/>
              </a:rPr>
              <a:t>=Study1</a:t>
            </a:r>
          </a:p>
          <a:p>
            <a:endParaRPr lang="en-US" sz="2400" dirty="0">
              <a:latin typeface="Calibri Light" panose="020F0302020204030204" pitchFamily="34" charset="0"/>
            </a:endParaRPr>
          </a:p>
          <a:p>
            <a:pPr algn="ctr"/>
            <a:r>
              <a:rPr lang="en-US" sz="2400" dirty="0">
                <a:latin typeface="Calibri Light" panose="020F0302020204030204" pitchFamily="34" charset="0"/>
              </a:rPr>
              <a:t>“ Person1 participates in Study 1”</a:t>
            </a:r>
          </a:p>
        </p:txBody>
      </p:sp>
      <p:sp>
        <p:nvSpPr>
          <p:cNvPr id="4" name="Rectangle: Rounded Corners 3"/>
          <p:cNvSpPr/>
          <p:nvPr/>
        </p:nvSpPr>
        <p:spPr>
          <a:xfrm>
            <a:off x="1976108" y="2086008"/>
            <a:ext cx="2103064" cy="36572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eg:Person1</a:t>
            </a:r>
          </a:p>
        </p:txBody>
      </p:sp>
      <p:sp>
        <p:nvSpPr>
          <p:cNvPr id="11" name="Rectangle: Rounded Corners 10"/>
          <p:cNvSpPr/>
          <p:nvPr/>
        </p:nvSpPr>
        <p:spPr>
          <a:xfrm>
            <a:off x="7268332" y="2086008"/>
            <a:ext cx="2103064" cy="36572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eg:Study1</a:t>
            </a:r>
          </a:p>
        </p:txBody>
      </p:sp>
      <p:cxnSp>
        <p:nvCxnSpPr>
          <p:cNvPr id="6" name="Straight Arrow Connector 5"/>
          <p:cNvCxnSpPr>
            <a:stCxn id="4" idx="3"/>
            <a:endCxn id="11" idx="1"/>
          </p:cNvCxnSpPr>
          <p:nvPr/>
        </p:nvCxnSpPr>
        <p:spPr>
          <a:xfrm>
            <a:off x="4079172" y="2268869"/>
            <a:ext cx="3189160" cy="0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933841" y="1891782"/>
            <a:ext cx="2872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eg:participatesIn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49733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OLDE SLIDES</a:t>
            </a:r>
          </a:p>
        </p:txBody>
      </p:sp>
    </p:spTree>
    <p:extLst>
      <p:ext uri="{BB962C8B-B14F-4D97-AF65-F5344CB8AC3E}">
        <p14:creationId xmlns:p14="http://schemas.microsoft.com/office/powerpoint/2010/main" val="1009182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/>
          <p:cNvSpPr/>
          <p:nvPr/>
        </p:nvSpPr>
        <p:spPr>
          <a:xfrm>
            <a:off x="2053313" y="2129554"/>
            <a:ext cx="2103064" cy="36572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eg:Person1</a:t>
            </a:r>
          </a:p>
        </p:txBody>
      </p:sp>
      <p:sp>
        <p:nvSpPr>
          <p:cNvPr id="11" name="Rectangle: Rounded Corners 10"/>
          <p:cNvSpPr/>
          <p:nvPr/>
        </p:nvSpPr>
        <p:spPr>
          <a:xfrm>
            <a:off x="6341494" y="2124231"/>
            <a:ext cx="2103064" cy="365721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49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Bob</a:t>
            </a:r>
          </a:p>
        </p:txBody>
      </p:sp>
      <p:cxnSp>
        <p:nvCxnSpPr>
          <p:cNvPr id="6" name="Straight Arrow Connector 5"/>
          <p:cNvCxnSpPr>
            <a:stCxn id="4" idx="3"/>
            <a:endCxn id="11" idx="1"/>
          </p:cNvCxnSpPr>
          <p:nvPr/>
        </p:nvCxnSpPr>
        <p:spPr>
          <a:xfrm flipV="1">
            <a:off x="4156377" y="2307092"/>
            <a:ext cx="2185117" cy="5323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217819" y="1923625"/>
            <a:ext cx="2872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schema:givenName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 rot="1354250">
            <a:off x="4993096" y="2844221"/>
            <a:ext cx="2872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eg:age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Rectangle: Rounded Corners 11"/>
          <p:cNvSpPr/>
          <p:nvPr/>
        </p:nvSpPr>
        <p:spPr>
          <a:xfrm>
            <a:off x="6341494" y="3028581"/>
            <a:ext cx="2103064" cy="36572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34925"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32</a:t>
            </a:r>
          </a:p>
        </p:txBody>
      </p:sp>
      <p:cxnSp>
        <p:nvCxnSpPr>
          <p:cNvPr id="13" name="Straight Arrow Connector 12"/>
          <p:cNvCxnSpPr>
            <a:stCxn id="4" idx="3"/>
            <a:endCxn id="12" idx="1"/>
          </p:cNvCxnSpPr>
          <p:nvPr/>
        </p:nvCxnSpPr>
        <p:spPr>
          <a:xfrm>
            <a:off x="4156377" y="2312415"/>
            <a:ext cx="2185117" cy="899027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702350" y="2082397"/>
            <a:ext cx="9756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</a:rPr>
              <a:t>STRING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702350" y="3028581"/>
            <a:ext cx="5485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</a:rPr>
              <a:t>INT</a:t>
            </a:r>
          </a:p>
        </p:txBody>
      </p:sp>
    </p:spTree>
    <p:extLst>
      <p:ext uri="{BB962C8B-B14F-4D97-AF65-F5344CB8AC3E}">
        <p14:creationId xmlns:p14="http://schemas.microsoft.com/office/powerpoint/2010/main" val="2949018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/>
          <p:cNvSpPr/>
          <p:nvPr/>
        </p:nvSpPr>
        <p:spPr>
          <a:xfrm>
            <a:off x="3202373" y="2515224"/>
            <a:ext cx="2103064" cy="365721"/>
          </a:xfrm>
          <a:prstGeom prst="roundRect">
            <a:avLst/>
          </a:prstGeom>
          <a:solidFill>
            <a:srgbClr val="FFFF00"/>
          </a:solidFill>
          <a:ln w="349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1" name="Rectangle: Rounded Corners 10"/>
          <p:cNvSpPr/>
          <p:nvPr/>
        </p:nvSpPr>
        <p:spPr>
          <a:xfrm>
            <a:off x="8177972" y="2485822"/>
            <a:ext cx="2103064" cy="365721"/>
          </a:xfrm>
          <a:prstGeom prst="roundRect">
            <a:avLst/>
          </a:prstGeom>
          <a:solidFill>
            <a:srgbClr val="FFFF00"/>
          </a:solidFill>
          <a:ln w="349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/>
          <p:cNvCxnSpPr>
            <a:stCxn id="4" idx="3"/>
            <a:endCxn id="11" idx="1"/>
          </p:cNvCxnSpPr>
          <p:nvPr/>
        </p:nvCxnSpPr>
        <p:spPr>
          <a:xfrm flipV="1">
            <a:off x="5305437" y="2668683"/>
            <a:ext cx="2872535" cy="29402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426288" y="2369598"/>
            <a:ext cx="2872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eg:participatesIn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88310" y="426105"/>
            <a:ext cx="74921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eg:participatesIn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rdf:type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owl:ObjectProperty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rdfs:domain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eg:</a:t>
            </a:r>
            <a:r>
              <a:rPr lang="en-US" b="1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HumanStudySubject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rdfs:range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ncit: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.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557785" y="1053175"/>
            <a:ext cx="3089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66FF"/>
                </a:solidFill>
              </a:rPr>
              <a:t>Reasoner sees relation: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4647605" y="1453902"/>
            <a:ext cx="1326832" cy="918943"/>
          </a:xfrm>
          <a:prstGeom prst="straightConnector1">
            <a:avLst/>
          </a:prstGeom>
          <a:ln w="82550">
            <a:solidFill>
              <a:srgbClr val="00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6178585" y="773723"/>
            <a:ext cx="234915" cy="1477011"/>
          </a:xfrm>
          <a:prstGeom prst="straightConnector1">
            <a:avLst/>
          </a:prstGeom>
          <a:ln w="82550">
            <a:solidFill>
              <a:srgbClr val="00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4253905" y="2880945"/>
            <a:ext cx="0" cy="1214810"/>
          </a:xfrm>
          <a:prstGeom prst="straightConnector1">
            <a:avLst/>
          </a:prstGeom>
          <a:ln w="82550">
            <a:solidFill>
              <a:srgbClr val="00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9236317" y="2880945"/>
            <a:ext cx="0" cy="1214810"/>
          </a:xfrm>
          <a:prstGeom prst="straightConnector1">
            <a:avLst/>
          </a:prstGeom>
          <a:ln w="82550">
            <a:solidFill>
              <a:srgbClr val="00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594801" y="4230643"/>
            <a:ext cx="43669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This is a </a:t>
            </a:r>
            <a:r>
              <a:rPr lang="en-US" sz="2400" b="1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HumanStudySubject</a:t>
            </a:r>
            <a:endParaRPr lang="en-US" sz="2400" b="1" dirty="0">
              <a:solidFill>
                <a:srgbClr val="0066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273021" y="4230643"/>
            <a:ext cx="21547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This is a 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Study</a:t>
            </a: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863" y="4767685"/>
            <a:ext cx="1181169" cy="1188839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1557785" y="65837"/>
            <a:ext cx="6621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066FF"/>
                </a:solidFill>
              </a:rPr>
              <a:t>1.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557785" y="3406962"/>
            <a:ext cx="22035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66FF"/>
                </a:solidFill>
              </a:rPr>
              <a:t>Reasoner </a:t>
            </a:r>
            <a:r>
              <a:rPr lang="en-US" sz="2400" b="1" i="1" dirty="0">
                <a:solidFill>
                  <a:srgbClr val="0066FF"/>
                </a:solidFill>
              </a:rPr>
              <a:t>Infers</a:t>
            </a:r>
            <a:r>
              <a:rPr lang="en-US" sz="2400" dirty="0">
                <a:solidFill>
                  <a:srgbClr val="0066FF"/>
                </a:solidFill>
              </a:rPr>
              <a:t>: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557785" y="2874209"/>
            <a:ext cx="6621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066FF"/>
                </a:solidFill>
              </a:rPr>
              <a:t>2.</a:t>
            </a:r>
          </a:p>
        </p:txBody>
      </p:sp>
      <p:sp>
        <p:nvSpPr>
          <p:cNvPr id="57" name="Rectangle: Rounded Corners 56"/>
          <p:cNvSpPr/>
          <p:nvPr/>
        </p:nvSpPr>
        <p:spPr>
          <a:xfrm>
            <a:off x="3202373" y="5642601"/>
            <a:ext cx="2103064" cy="36572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eg:Person63</a:t>
            </a:r>
          </a:p>
        </p:txBody>
      </p:sp>
      <p:sp>
        <p:nvSpPr>
          <p:cNvPr id="58" name="Rectangle: Rounded Corners 57"/>
          <p:cNvSpPr/>
          <p:nvPr/>
        </p:nvSpPr>
        <p:spPr>
          <a:xfrm>
            <a:off x="8177972" y="5613199"/>
            <a:ext cx="2103064" cy="36572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eg:Study6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5426288" y="5496975"/>
            <a:ext cx="2872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eg:participatesIn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4244630" y="4692081"/>
            <a:ext cx="9275" cy="912819"/>
          </a:xfrm>
          <a:prstGeom prst="straightConnector1">
            <a:avLst/>
          </a:prstGeom>
          <a:ln w="82550">
            <a:solidFill>
              <a:srgbClr val="00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V="1">
            <a:off x="5331238" y="5796059"/>
            <a:ext cx="2872535" cy="29402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9227042" y="4692081"/>
            <a:ext cx="9275" cy="912819"/>
          </a:xfrm>
          <a:prstGeom prst="straightConnector1">
            <a:avLst/>
          </a:prstGeom>
          <a:ln w="82550">
            <a:solidFill>
              <a:srgbClr val="00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1557785" y="5604900"/>
            <a:ext cx="14947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66FF"/>
                </a:solidFill>
              </a:rPr>
              <a:t>Therefore: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557785" y="5072147"/>
            <a:ext cx="6621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066FF"/>
                </a:solidFill>
              </a:rPr>
              <a:t>3.</a:t>
            </a:r>
          </a:p>
        </p:txBody>
      </p:sp>
      <p:pic>
        <p:nvPicPr>
          <p:cNvPr id="68" name="Picture 6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863" y="190945"/>
            <a:ext cx="1209255" cy="1288669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863" y="2762627"/>
            <a:ext cx="1209255" cy="1288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061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788310" y="426105"/>
            <a:ext cx="74921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eg:HumanStudySubject</a:t>
            </a:r>
            <a:r>
              <a:rPr lang="en-US" b="1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rdf:type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owl:Class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en-US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rdfs:subClassOf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schema:Person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523204" y="663303"/>
            <a:ext cx="34612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66FF"/>
                </a:solidFill>
              </a:rPr>
              <a:t>Reasoner sees Ontology </a:t>
            </a:r>
          </a:p>
          <a:p>
            <a:r>
              <a:rPr lang="en-US" sz="2400" dirty="0">
                <a:solidFill>
                  <a:srgbClr val="0066FF"/>
                </a:solidFill>
              </a:rPr>
              <a:t>has </a:t>
            </a:r>
            <a:r>
              <a:rPr lang="en-US" sz="2400" u="sng" dirty="0">
                <a:solidFill>
                  <a:srgbClr val="0066FF"/>
                </a:solidFill>
              </a:rPr>
              <a:t>classes </a:t>
            </a:r>
            <a:r>
              <a:rPr lang="en-US" sz="2400" dirty="0">
                <a:solidFill>
                  <a:srgbClr val="0066FF"/>
                </a:solidFill>
              </a:rPr>
              <a:t>and </a:t>
            </a:r>
            <a:r>
              <a:rPr lang="en-US" sz="2400" u="sng" dirty="0">
                <a:solidFill>
                  <a:srgbClr val="0066FF"/>
                </a:solidFill>
              </a:rPr>
              <a:t>subclasses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519463" y="3876700"/>
            <a:ext cx="74494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This is a </a:t>
            </a:r>
            <a:r>
              <a:rPr lang="en-US" sz="2400" b="1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HumanStudySubject</a:t>
            </a:r>
            <a:r>
              <a:rPr lang="en-US" sz="2400" dirty="0">
                <a:solidFill>
                  <a:srgbClr val="002060"/>
                </a:solidFill>
              </a:rPr>
              <a:t>,</a:t>
            </a:r>
            <a:r>
              <a:rPr lang="en-US" sz="2400" b="1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Person</a:t>
            </a:r>
            <a:r>
              <a:rPr lang="en-US" sz="2400" dirty="0">
                <a:solidFill>
                  <a:srgbClr val="002060"/>
                </a:solidFill>
              </a:rPr>
              <a:t>, and </a:t>
            </a:r>
            <a:r>
              <a:rPr lang="en-US" sz="2400" b="1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Thing</a:t>
            </a: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035" y="4043460"/>
            <a:ext cx="1181169" cy="1188839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1523204" y="73789"/>
            <a:ext cx="6621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066FF"/>
                </a:solidFill>
              </a:rPr>
              <a:t>1.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523204" y="1956520"/>
            <a:ext cx="6621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066FF"/>
                </a:solidFill>
              </a:rPr>
              <a:t>2.</a:t>
            </a:r>
          </a:p>
        </p:txBody>
      </p:sp>
      <p:sp>
        <p:nvSpPr>
          <p:cNvPr id="57" name="Rectangle: Rounded Corners 56"/>
          <p:cNvSpPr/>
          <p:nvPr/>
        </p:nvSpPr>
        <p:spPr>
          <a:xfrm>
            <a:off x="3300992" y="5194129"/>
            <a:ext cx="2103064" cy="36572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eg:Person63</a:t>
            </a:r>
          </a:p>
        </p:txBody>
      </p:sp>
      <p:sp>
        <p:nvSpPr>
          <p:cNvPr id="58" name="Rectangle: Rounded Corners 57"/>
          <p:cNvSpPr/>
          <p:nvPr/>
        </p:nvSpPr>
        <p:spPr>
          <a:xfrm>
            <a:off x="8276591" y="5164727"/>
            <a:ext cx="2103064" cy="36572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eg:Study6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5524907" y="5048503"/>
            <a:ext cx="2872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eg:participatesIn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3861192" y="4324201"/>
            <a:ext cx="12308" cy="816526"/>
          </a:xfrm>
          <a:prstGeom prst="straightConnector1">
            <a:avLst/>
          </a:prstGeom>
          <a:ln w="82550">
            <a:solidFill>
              <a:srgbClr val="00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V="1">
            <a:off x="5429857" y="5347587"/>
            <a:ext cx="2872535" cy="29402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1523204" y="4732464"/>
            <a:ext cx="14947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66FF"/>
                </a:solidFill>
              </a:rPr>
              <a:t>Therefore: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523204" y="3876700"/>
            <a:ext cx="6621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066FF"/>
                </a:solidFill>
              </a:rPr>
              <a:t>3.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491295" y="2174023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Thing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883141" y="2479740"/>
            <a:ext cx="823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Person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135666" y="2822056"/>
            <a:ext cx="2092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HumanStudySubject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2370044" y="2281934"/>
            <a:ext cx="153933" cy="153511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726859" y="2587651"/>
            <a:ext cx="153933" cy="153511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2986056" y="2929967"/>
            <a:ext cx="153933" cy="153511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Connector: Elbow 14"/>
          <p:cNvCxnSpPr>
            <a:stCxn id="10" idx="4"/>
            <a:endCxn id="35" idx="2"/>
          </p:cNvCxnSpPr>
          <p:nvPr/>
        </p:nvCxnSpPr>
        <p:spPr>
          <a:xfrm rot="16200000" flipH="1">
            <a:off x="2472454" y="2410002"/>
            <a:ext cx="228962" cy="279848"/>
          </a:xfrm>
          <a:prstGeom prst="bentConnector2">
            <a:avLst/>
          </a:prstGeom>
          <a:ln w="28575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/>
          <p:cNvCxnSpPr>
            <a:stCxn id="35" idx="4"/>
            <a:endCxn id="36" idx="2"/>
          </p:cNvCxnSpPr>
          <p:nvPr/>
        </p:nvCxnSpPr>
        <p:spPr>
          <a:xfrm rot="16200000" flipH="1">
            <a:off x="2762161" y="2782827"/>
            <a:ext cx="265561" cy="182230"/>
          </a:xfrm>
          <a:prstGeom prst="bentConnector2">
            <a:avLst/>
          </a:prstGeom>
          <a:ln w="28575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4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949" y="213095"/>
            <a:ext cx="1209255" cy="1288669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949" y="2103475"/>
            <a:ext cx="1209255" cy="1288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604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2483709" y="3195726"/>
            <a:ext cx="11729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Identifier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256314" y="3195726"/>
            <a:ext cx="18208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Key=Value Pair </a:t>
            </a:r>
          </a:p>
        </p:txBody>
      </p:sp>
      <p:sp>
        <p:nvSpPr>
          <p:cNvPr id="26" name="Arc 25"/>
          <p:cNvSpPr/>
          <p:nvPr/>
        </p:nvSpPr>
        <p:spPr>
          <a:xfrm rot="8184322">
            <a:off x="5928653" y="787486"/>
            <a:ext cx="2207740" cy="2207740"/>
          </a:xfrm>
          <a:prstGeom prst="arc">
            <a:avLst/>
          </a:prstGeom>
          <a:ln w="76200">
            <a:solidFill>
              <a:srgbClr val="C00000"/>
            </a:solidFill>
            <a:headEnd type="triangl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 flipH="1">
            <a:off x="2458985" y="3716866"/>
            <a:ext cx="57509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libri Light" panose="020F0302020204030204" pitchFamily="34" charset="0"/>
              </a:rPr>
              <a:t>Drug 1                                            study=Study1</a:t>
            </a:r>
          </a:p>
          <a:p>
            <a:endParaRPr lang="en-US" sz="2400" dirty="0">
              <a:latin typeface="Calibri Light" panose="020F0302020204030204" pitchFamily="34" charset="0"/>
            </a:endParaRPr>
          </a:p>
          <a:p>
            <a:pPr algn="ctr"/>
            <a:r>
              <a:rPr lang="en-US" sz="2400" dirty="0">
                <a:latin typeface="Calibri Light" panose="020F0302020204030204" pitchFamily="34" charset="0"/>
              </a:rPr>
              <a:t>“ Drug1 </a:t>
            </a:r>
            <a:r>
              <a:rPr lang="en-US" sz="2400" b="1" i="1" dirty="0">
                <a:latin typeface="Calibri Light" panose="020F0302020204030204" pitchFamily="34" charset="0"/>
              </a:rPr>
              <a:t>has study</a:t>
            </a:r>
            <a:r>
              <a:rPr lang="en-US" sz="2400" dirty="0">
                <a:latin typeface="Calibri Light" panose="020F0302020204030204" pitchFamily="34" charset="0"/>
              </a:rPr>
              <a:t> </a:t>
            </a:r>
            <a:r>
              <a:rPr lang="en-US" sz="2400" dirty="0" err="1">
                <a:latin typeface="Calibri Light" panose="020F0302020204030204" pitchFamily="34" charset="0"/>
              </a:rPr>
              <a:t>Study</a:t>
            </a:r>
            <a:r>
              <a:rPr lang="en-US" sz="2400" dirty="0">
                <a:latin typeface="Calibri Light" panose="020F0302020204030204" pitchFamily="34" charset="0"/>
              </a:rPr>
              <a:t> 1”</a:t>
            </a:r>
          </a:p>
        </p:txBody>
      </p:sp>
      <p:sp>
        <p:nvSpPr>
          <p:cNvPr id="4" name="Rectangle: Rounded Corners 3"/>
          <p:cNvSpPr/>
          <p:nvPr/>
        </p:nvSpPr>
        <p:spPr>
          <a:xfrm>
            <a:off x="1976108" y="2086008"/>
            <a:ext cx="2103064" cy="36572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eg:Drug1</a:t>
            </a:r>
          </a:p>
        </p:txBody>
      </p:sp>
      <p:sp>
        <p:nvSpPr>
          <p:cNvPr id="11" name="Rectangle: Rounded Corners 10"/>
          <p:cNvSpPr/>
          <p:nvPr/>
        </p:nvSpPr>
        <p:spPr>
          <a:xfrm>
            <a:off x="7268332" y="2086008"/>
            <a:ext cx="2103064" cy="36572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eg:Study1</a:t>
            </a:r>
          </a:p>
        </p:txBody>
      </p:sp>
      <p:cxnSp>
        <p:nvCxnSpPr>
          <p:cNvPr id="6" name="Straight Arrow Connector 5"/>
          <p:cNvCxnSpPr>
            <a:stCxn id="4" idx="3"/>
            <a:endCxn id="11" idx="1"/>
          </p:cNvCxnSpPr>
          <p:nvPr/>
        </p:nvCxnSpPr>
        <p:spPr>
          <a:xfrm>
            <a:off x="4079172" y="2268869"/>
            <a:ext cx="3189160" cy="0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933841" y="1891782"/>
            <a:ext cx="2872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ncit:study</a:t>
            </a:r>
          </a:p>
        </p:txBody>
      </p:sp>
    </p:spTree>
    <p:extLst>
      <p:ext uri="{BB962C8B-B14F-4D97-AF65-F5344CB8AC3E}">
        <p14:creationId xmlns:p14="http://schemas.microsoft.com/office/powerpoint/2010/main" val="2632591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/>
          <p:cNvSpPr/>
          <p:nvPr/>
        </p:nvSpPr>
        <p:spPr>
          <a:xfrm>
            <a:off x="543230" y="2086008"/>
            <a:ext cx="3692340" cy="36572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1" name="Rectangle: Rounded Corners 10"/>
          <p:cNvSpPr/>
          <p:nvPr/>
        </p:nvSpPr>
        <p:spPr>
          <a:xfrm>
            <a:off x="7268331" y="2077988"/>
            <a:ext cx="4265185" cy="36572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/>
          <p:cNvCxnSpPr>
            <a:stCxn id="4" idx="3"/>
            <a:endCxn id="11" idx="1"/>
          </p:cNvCxnSpPr>
          <p:nvPr/>
        </p:nvCxnSpPr>
        <p:spPr>
          <a:xfrm flipV="1">
            <a:off x="4235570" y="2260849"/>
            <a:ext cx="3032761" cy="8020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887514" y="3026762"/>
            <a:ext cx="6168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http://ncicb.nci.nih.gov/xml/owl/EVS/Thesaurus.owl#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highlight>
                  <a:srgbClr val="FFFF00"/>
                </a:highlight>
              </a:rPr>
              <a:t>study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45128" y="2072408"/>
            <a:ext cx="3761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http://www.example.org/LDW#</a:t>
            </a:r>
            <a:r>
              <a:rPr lang="en-US" b="1" dirty="0">
                <a:highlight>
                  <a:srgbClr val="FFFF00"/>
                </a:highlight>
              </a:rPr>
              <a:t>Drug1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268331" y="2086008"/>
            <a:ext cx="3816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http://www.example.org/LDW#</a:t>
            </a:r>
            <a:r>
              <a:rPr lang="en-US" b="1" dirty="0">
                <a:highlight>
                  <a:srgbClr val="FFFF00"/>
                </a:highlight>
              </a:rPr>
              <a:t>Study1</a:t>
            </a:r>
          </a:p>
        </p:txBody>
      </p:sp>
      <p:sp>
        <p:nvSpPr>
          <p:cNvPr id="15" name="Arrow: Right 14"/>
          <p:cNvSpPr/>
          <p:nvPr/>
        </p:nvSpPr>
        <p:spPr>
          <a:xfrm rot="16200000">
            <a:off x="5086352" y="2495080"/>
            <a:ext cx="724619" cy="338743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363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/>
          <p:cNvSpPr/>
          <p:nvPr/>
        </p:nvSpPr>
        <p:spPr>
          <a:xfrm>
            <a:off x="1976108" y="2086008"/>
            <a:ext cx="2103064" cy="36572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eg:Drug1</a:t>
            </a:r>
          </a:p>
        </p:txBody>
      </p:sp>
      <p:sp>
        <p:nvSpPr>
          <p:cNvPr id="11" name="Rectangle: Rounded Corners 10"/>
          <p:cNvSpPr/>
          <p:nvPr/>
        </p:nvSpPr>
        <p:spPr>
          <a:xfrm>
            <a:off x="7268332" y="2086008"/>
            <a:ext cx="2103064" cy="36572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eg:Study1</a:t>
            </a:r>
          </a:p>
        </p:txBody>
      </p:sp>
      <p:cxnSp>
        <p:nvCxnSpPr>
          <p:cNvPr id="6" name="Straight Arrow Connector 5"/>
          <p:cNvCxnSpPr>
            <a:stCxn id="4" idx="3"/>
            <a:endCxn id="11" idx="1"/>
          </p:cNvCxnSpPr>
          <p:nvPr/>
        </p:nvCxnSpPr>
        <p:spPr>
          <a:xfrm>
            <a:off x="4079172" y="2268869"/>
            <a:ext cx="3189160" cy="0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933841" y="1891782"/>
            <a:ext cx="2872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ncit:study</a:t>
            </a:r>
          </a:p>
        </p:txBody>
      </p:sp>
    </p:spTree>
    <p:extLst>
      <p:ext uri="{BB962C8B-B14F-4D97-AF65-F5344CB8AC3E}">
        <p14:creationId xmlns:p14="http://schemas.microsoft.com/office/powerpoint/2010/main" val="31260502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0521" y="582827"/>
            <a:ext cx="7867650" cy="3048000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>
            <a:off x="2065042" y="1638864"/>
            <a:ext cx="2551235" cy="1791908"/>
          </a:xfrm>
          <a:prstGeom prst="straightConnector1">
            <a:avLst/>
          </a:prstGeom>
          <a:ln w="1016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7891451" y="1685213"/>
            <a:ext cx="2565405" cy="1745559"/>
          </a:xfrm>
          <a:prstGeom prst="straightConnector1">
            <a:avLst/>
          </a:prstGeom>
          <a:ln w="1016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525225" y="2196451"/>
            <a:ext cx="5357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chemeClr val="accent1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423475" y="2251483"/>
            <a:ext cx="5357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rgbClr val="C000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62440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traight Connector 26"/>
          <p:cNvCxnSpPr/>
          <p:nvPr/>
        </p:nvCxnSpPr>
        <p:spPr>
          <a:xfrm flipH="1">
            <a:off x="5904417" y="839174"/>
            <a:ext cx="54948" cy="25529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4166144" y="1137383"/>
            <a:ext cx="1777456" cy="22289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3230350" y="1640544"/>
            <a:ext cx="2713250" cy="17515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2736900" y="2301427"/>
            <a:ext cx="3206700" cy="10875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2600958" y="2885609"/>
            <a:ext cx="3358406" cy="5175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2402816" y="3446375"/>
            <a:ext cx="3556548" cy="1166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2385847" y="3452740"/>
            <a:ext cx="3573517" cy="7108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2721670" y="3466590"/>
            <a:ext cx="3221930" cy="12998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3276493" y="3481557"/>
            <a:ext cx="2682871" cy="197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4370867" y="3488118"/>
            <a:ext cx="1572733" cy="24895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 flipV="1">
            <a:off x="5940046" y="3532833"/>
            <a:ext cx="77532" cy="27572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 flipV="1">
            <a:off x="5959364" y="3461847"/>
            <a:ext cx="1689161" cy="25005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H="1" flipV="1">
            <a:off x="6017578" y="3478587"/>
            <a:ext cx="2477916" cy="18961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H="1" flipV="1">
            <a:off x="5940046" y="3441809"/>
            <a:ext cx="3202448" cy="13251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H="1" flipV="1">
            <a:off x="5976333" y="3446375"/>
            <a:ext cx="3606095" cy="7473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 flipV="1">
            <a:off x="5975128" y="3441809"/>
            <a:ext cx="3487317" cy="1727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>
            <a:off x="5999457" y="2958452"/>
            <a:ext cx="3354750" cy="4446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H="1">
            <a:off x="6015179" y="2409208"/>
            <a:ext cx="3127315" cy="982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>
            <a:off x="5975128" y="1742801"/>
            <a:ext cx="2753881" cy="16235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H="1">
            <a:off x="5983692" y="1115802"/>
            <a:ext cx="1795688" cy="22341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4884755" y="2437661"/>
            <a:ext cx="2094271" cy="184846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00" b="1" dirty="0"/>
              <a:t>Drug1Pool</a:t>
            </a:r>
          </a:p>
        </p:txBody>
      </p:sp>
      <p:sp>
        <p:nvSpPr>
          <p:cNvPr id="5" name="Oval 4"/>
          <p:cNvSpPr/>
          <p:nvPr/>
        </p:nvSpPr>
        <p:spPr>
          <a:xfrm>
            <a:off x="5056833" y="522804"/>
            <a:ext cx="1933903" cy="56755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Study1</a:t>
            </a:r>
          </a:p>
        </p:txBody>
      </p:sp>
      <p:sp>
        <p:nvSpPr>
          <p:cNvPr id="7" name="Oval 6"/>
          <p:cNvSpPr/>
          <p:nvPr/>
        </p:nvSpPr>
        <p:spPr>
          <a:xfrm>
            <a:off x="3240193" y="813193"/>
            <a:ext cx="1933903" cy="56755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Study2</a:t>
            </a:r>
          </a:p>
        </p:txBody>
      </p:sp>
      <p:sp>
        <p:nvSpPr>
          <p:cNvPr id="8" name="Oval 7"/>
          <p:cNvSpPr/>
          <p:nvPr/>
        </p:nvSpPr>
        <p:spPr>
          <a:xfrm>
            <a:off x="2297528" y="1356765"/>
            <a:ext cx="1933903" cy="56755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Study3</a:t>
            </a:r>
          </a:p>
        </p:txBody>
      </p:sp>
      <p:sp>
        <p:nvSpPr>
          <p:cNvPr id="9" name="Oval 8"/>
          <p:cNvSpPr/>
          <p:nvPr/>
        </p:nvSpPr>
        <p:spPr>
          <a:xfrm>
            <a:off x="1754719" y="1962077"/>
            <a:ext cx="1933903" cy="56755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Study4</a:t>
            </a:r>
          </a:p>
        </p:txBody>
      </p:sp>
      <p:sp>
        <p:nvSpPr>
          <p:cNvPr id="10" name="Oval 9"/>
          <p:cNvSpPr/>
          <p:nvPr/>
        </p:nvSpPr>
        <p:spPr>
          <a:xfrm>
            <a:off x="1494081" y="2576395"/>
            <a:ext cx="1933903" cy="56755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Study5</a:t>
            </a:r>
          </a:p>
        </p:txBody>
      </p:sp>
      <p:sp>
        <p:nvSpPr>
          <p:cNvPr id="11" name="Oval 10"/>
          <p:cNvSpPr/>
          <p:nvPr/>
        </p:nvSpPr>
        <p:spPr>
          <a:xfrm>
            <a:off x="3240192" y="5693895"/>
            <a:ext cx="1933903" cy="56755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Study10</a:t>
            </a:r>
          </a:p>
        </p:txBody>
      </p:sp>
      <p:sp>
        <p:nvSpPr>
          <p:cNvPr id="12" name="Oval 11"/>
          <p:cNvSpPr/>
          <p:nvPr/>
        </p:nvSpPr>
        <p:spPr>
          <a:xfrm>
            <a:off x="1418896" y="3223966"/>
            <a:ext cx="1933903" cy="56755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Study6</a:t>
            </a:r>
          </a:p>
        </p:txBody>
      </p:sp>
      <p:sp>
        <p:nvSpPr>
          <p:cNvPr id="13" name="Oval 12"/>
          <p:cNvSpPr/>
          <p:nvPr/>
        </p:nvSpPr>
        <p:spPr>
          <a:xfrm>
            <a:off x="1470013" y="3865986"/>
            <a:ext cx="1933903" cy="56755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Study7</a:t>
            </a:r>
          </a:p>
        </p:txBody>
      </p:sp>
      <p:sp>
        <p:nvSpPr>
          <p:cNvPr id="14" name="Oval 13"/>
          <p:cNvSpPr/>
          <p:nvPr/>
        </p:nvSpPr>
        <p:spPr>
          <a:xfrm>
            <a:off x="1754719" y="4483170"/>
            <a:ext cx="1933903" cy="56755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Study8</a:t>
            </a:r>
          </a:p>
        </p:txBody>
      </p:sp>
      <p:sp>
        <p:nvSpPr>
          <p:cNvPr id="15" name="Oval 14"/>
          <p:cNvSpPr/>
          <p:nvPr/>
        </p:nvSpPr>
        <p:spPr>
          <a:xfrm>
            <a:off x="2309542" y="5097749"/>
            <a:ext cx="1933903" cy="56755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Study9</a:t>
            </a:r>
          </a:p>
        </p:txBody>
      </p:sp>
      <p:sp>
        <p:nvSpPr>
          <p:cNvPr id="16" name="Oval 15"/>
          <p:cNvSpPr/>
          <p:nvPr/>
        </p:nvSpPr>
        <p:spPr>
          <a:xfrm>
            <a:off x="4992413" y="5982417"/>
            <a:ext cx="1933903" cy="56755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Study11</a:t>
            </a:r>
          </a:p>
        </p:txBody>
      </p:sp>
      <p:sp>
        <p:nvSpPr>
          <p:cNvPr id="17" name="Oval 16"/>
          <p:cNvSpPr/>
          <p:nvPr/>
        </p:nvSpPr>
        <p:spPr>
          <a:xfrm>
            <a:off x="8495494" y="3918381"/>
            <a:ext cx="1933903" cy="56755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Study15</a:t>
            </a:r>
          </a:p>
        </p:txBody>
      </p:sp>
      <p:sp>
        <p:nvSpPr>
          <p:cNvPr id="18" name="Oval 17"/>
          <p:cNvSpPr/>
          <p:nvPr/>
        </p:nvSpPr>
        <p:spPr>
          <a:xfrm>
            <a:off x="6740645" y="5678600"/>
            <a:ext cx="1933903" cy="56755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Study12</a:t>
            </a:r>
          </a:p>
        </p:txBody>
      </p:sp>
      <p:sp>
        <p:nvSpPr>
          <p:cNvPr id="19" name="Oval 18"/>
          <p:cNvSpPr/>
          <p:nvPr/>
        </p:nvSpPr>
        <p:spPr>
          <a:xfrm>
            <a:off x="7648525" y="5130682"/>
            <a:ext cx="1933903" cy="56755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Study13</a:t>
            </a:r>
          </a:p>
        </p:txBody>
      </p:sp>
      <p:sp>
        <p:nvSpPr>
          <p:cNvPr id="20" name="Oval 19"/>
          <p:cNvSpPr/>
          <p:nvPr/>
        </p:nvSpPr>
        <p:spPr>
          <a:xfrm>
            <a:off x="8175543" y="4529784"/>
            <a:ext cx="1933903" cy="56755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Study14</a:t>
            </a:r>
          </a:p>
        </p:txBody>
      </p:sp>
      <p:sp>
        <p:nvSpPr>
          <p:cNvPr id="21" name="Oval 20"/>
          <p:cNvSpPr/>
          <p:nvPr/>
        </p:nvSpPr>
        <p:spPr>
          <a:xfrm>
            <a:off x="8596616" y="3310414"/>
            <a:ext cx="1933903" cy="56755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Study16</a:t>
            </a:r>
          </a:p>
        </p:txBody>
      </p:sp>
      <p:sp>
        <p:nvSpPr>
          <p:cNvPr id="22" name="Oval 21"/>
          <p:cNvSpPr/>
          <p:nvPr/>
        </p:nvSpPr>
        <p:spPr>
          <a:xfrm>
            <a:off x="8495494" y="2692988"/>
            <a:ext cx="1933903" cy="56755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Study17</a:t>
            </a:r>
          </a:p>
        </p:txBody>
      </p:sp>
      <p:sp>
        <p:nvSpPr>
          <p:cNvPr id="23" name="Oval 22"/>
          <p:cNvSpPr/>
          <p:nvPr/>
        </p:nvSpPr>
        <p:spPr>
          <a:xfrm>
            <a:off x="8298805" y="2080292"/>
            <a:ext cx="1933903" cy="56755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Study18</a:t>
            </a:r>
          </a:p>
        </p:txBody>
      </p:sp>
      <p:sp>
        <p:nvSpPr>
          <p:cNvPr id="24" name="Oval 23"/>
          <p:cNvSpPr/>
          <p:nvPr/>
        </p:nvSpPr>
        <p:spPr>
          <a:xfrm>
            <a:off x="7839210" y="1451870"/>
            <a:ext cx="1933903" cy="56755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Study19</a:t>
            </a:r>
          </a:p>
        </p:txBody>
      </p:sp>
      <p:sp>
        <p:nvSpPr>
          <p:cNvPr id="25" name="Oval 24"/>
          <p:cNvSpPr/>
          <p:nvPr/>
        </p:nvSpPr>
        <p:spPr>
          <a:xfrm>
            <a:off x="6934897" y="839174"/>
            <a:ext cx="1933903" cy="56755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Study20</a:t>
            </a:r>
          </a:p>
        </p:txBody>
      </p:sp>
    </p:spTree>
    <p:extLst>
      <p:ext uri="{BB962C8B-B14F-4D97-AF65-F5344CB8AC3E}">
        <p14:creationId xmlns:p14="http://schemas.microsoft.com/office/powerpoint/2010/main" val="7118840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</TotalTime>
  <Words>285</Words>
  <Application>Microsoft Office PowerPoint</Application>
  <PresentationFormat>Widescreen</PresentationFormat>
  <Paragraphs>91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OLDE SLIDES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Williams Tim</dc:creator>
  <cp:lastModifiedBy>Williams Tim</cp:lastModifiedBy>
  <cp:revision>26</cp:revision>
  <dcterms:created xsi:type="dcterms:W3CDTF">2018-02-10T18:28:12Z</dcterms:created>
  <dcterms:modified xsi:type="dcterms:W3CDTF">2018-02-23T19:53:44Z</dcterms:modified>
</cp:coreProperties>
</file>