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5" r:id="rId3"/>
    <p:sldId id="266" r:id="rId4"/>
    <p:sldId id="267" r:id="rId5"/>
    <p:sldId id="261" r:id="rId6"/>
    <p:sldId id="263" r:id="rId7"/>
    <p:sldId id="264" r:id="rId8"/>
    <p:sldId id="260" r:id="rId9"/>
    <p:sldId id="257" r:id="rId10"/>
    <p:sldId id="259" r:id="rId11"/>
    <p:sldId id="268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6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3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50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3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38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66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4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20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92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77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20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0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E1260-BDD1-43CE-88D4-981C7FF8602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8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2483709" y="3195726"/>
            <a:ext cx="1172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Identifier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256314" y="3195726"/>
            <a:ext cx="1820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Key=Value Pair </a:t>
            </a:r>
          </a:p>
        </p:txBody>
      </p:sp>
      <p:sp>
        <p:nvSpPr>
          <p:cNvPr id="26" name="Arc 25"/>
          <p:cNvSpPr/>
          <p:nvPr/>
        </p:nvSpPr>
        <p:spPr>
          <a:xfrm rot="8184322">
            <a:off x="5928653" y="787486"/>
            <a:ext cx="2207740" cy="2207740"/>
          </a:xfrm>
          <a:prstGeom prst="arc">
            <a:avLst/>
          </a:prstGeom>
          <a:ln w="76200">
            <a:solidFill>
              <a:srgbClr val="C00000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flipH="1">
            <a:off x="2458986" y="3716866"/>
            <a:ext cx="6311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</a:rPr>
              <a:t>Person 1                                        </a:t>
            </a:r>
            <a:r>
              <a:rPr lang="en-US" sz="2400" dirty="0" err="1">
                <a:latin typeface="Calibri Light" panose="020F0302020204030204" pitchFamily="34" charset="0"/>
              </a:rPr>
              <a:t>givenName</a:t>
            </a:r>
            <a:r>
              <a:rPr lang="en-US" sz="2400" dirty="0">
                <a:latin typeface="Calibri Light" panose="020F0302020204030204" pitchFamily="34" charset="0"/>
              </a:rPr>
              <a:t>=’Bob’</a:t>
            </a:r>
          </a:p>
          <a:p>
            <a:endParaRPr lang="en-US" sz="2400" dirty="0">
              <a:latin typeface="Calibri Light" panose="020F0302020204030204" pitchFamily="34" charset="0"/>
            </a:endParaRPr>
          </a:p>
          <a:p>
            <a:pPr algn="ctr"/>
            <a:r>
              <a:rPr lang="en-US" sz="2400" dirty="0">
                <a:latin typeface="Calibri Light" panose="020F0302020204030204" pitchFamily="34" charset="0"/>
              </a:rPr>
              <a:t>“ Person1 </a:t>
            </a:r>
            <a:r>
              <a:rPr lang="en-US" sz="2400" b="1" i="1" dirty="0">
                <a:latin typeface="Calibri Light" panose="020F0302020204030204" pitchFamily="34" charset="0"/>
              </a:rPr>
              <a:t>has given name</a:t>
            </a:r>
            <a:r>
              <a:rPr lang="en-US" sz="2400" dirty="0">
                <a:latin typeface="Calibri Light" panose="020F0302020204030204" pitchFamily="34" charset="0"/>
              </a:rPr>
              <a:t> ‘Bob’ ”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1976108" y="2086008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eg:Person1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7268332" y="2086008"/>
            <a:ext cx="2103064" cy="36572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Bob</a:t>
            </a:r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>
            <a:off x="4079172" y="2268869"/>
            <a:ext cx="318916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33841" y="1891782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schema:givenName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934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2483709" y="3195726"/>
            <a:ext cx="1172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Identifier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256314" y="3195726"/>
            <a:ext cx="1820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Key=Value Pair </a:t>
            </a:r>
          </a:p>
        </p:txBody>
      </p:sp>
      <p:sp>
        <p:nvSpPr>
          <p:cNvPr id="26" name="Arc 25"/>
          <p:cNvSpPr/>
          <p:nvPr/>
        </p:nvSpPr>
        <p:spPr>
          <a:xfrm rot="8184322">
            <a:off x="5928653" y="787486"/>
            <a:ext cx="2207740" cy="2207740"/>
          </a:xfrm>
          <a:prstGeom prst="arc">
            <a:avLst/>
          </a:prstGeom>
          <a:ln w="76200">
            <a:solidFill>
              <a:srgbClr val="C00000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flipH="1">
            <a:off x="2458986" y="3716866"/>
            <a:ext cx="6134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</a:rPr>
              <a:t>  Person 1                             </a:t>
            </a:r>
            <a:r>
              <a:rPr lang="en-US" sz="2400" dirty="0" err="1">
                <a:latin typeface="Calibri Light" panose="020F0302020204030204" pitchFamily="34" charset="0"/>
              </a:rPr>
              <a:t>participatesIn</a:t>
            </a:r>
            <a:r>
              <a:rPr lang="en-US" sz="2400" dirty="0">
                <a:latin typeface="Calibri Light" panose="020F0302020204030204" pitchFamily="34" charset="0"/>
              </a:rPr>
              <a:t>=Study1</a:t>
            </a:r>
          </a:p>
          <a:p>
            <a:endParaRPr lang="en-US" sz="2400" dirty="0">
              <a:latin typeface="Calibri Light" panose="020F0302020204030204" pitchFamily="34" charset="0"/>
            </a:endParaRPr>
          </a:p>
          <a:p>
            <a:pPr algn="ctr"/>
            <a:r>
              <a:rPr lang="en-US" sz="2400" dirty="0">
                <a:latin typeface="Calibri Light" panose="020F0302020204030204" pitchFamily="34" charset="0"/>
              </a:rPr>
              <a:t>“ Person1 participates in Study 1”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1976108" y="2086008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eg:Person1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7268332" y="2086008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eg:Study1</a:t>
            </a:r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>
            <a:off x="4079172" y="2268869"/>
            <a:ext cx="318916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33841" y="1891782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eg:participatesIn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973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5559013" y="342649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eg:Drug1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9549416" y="365362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eg:Study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</a:rPr>
              <a:t>(n)</a:t>
            </a:r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>
            <a:off x="7662077" y="525510"/>
            <a:ext cx="1887339" cy="22713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728413" y="178890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ncit:study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9549416" y="1316181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eg:Person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</a:rPr>
              <a:t>(n)</a:t>
            </a:r>
            <a:r>
              <a:rPr lang="en-US" b="1" dirty="0">
                <a:solidFill>
                  <a:schemeClr val="tx1"/>
                </a:solidFill>
              </a:rPr>
              <a:t>(n2)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9623158" y="2084139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eg:</a:t>
            </a:r>
            <a:r>
              <a:rPr lang="en-US" b="1" dirty="0" err="1">
                <a:solidFill>
                  <a:schemeClr val="tx1"/>
                </a:solidFill>
                <a:highlight>
                  <a:srgbClr val="FFFFCC"/>
                </a:highlight>
              </a:rPr>
              <a:t>T</a:t>
            </a:r>
            <a:r>
              <a:rPr lang="en-US" b="1" dirty="0" err="1">
                <a:solidFill>
                  <a:schemeClr val="tx1"/>
                </a:solidFill>
              </a:rPr>
              <a:t>rt</a:t>
            </a:r>
            <a:r>
              <a:rPr lang="en-US" b="1" dirty="0" err="1">
                <a:solidFill>
                  <a:schemeClr val="tx1"/>
                </a:solidFill>
                <a:highlight>
                  <a:srgbClr val="FFFFCC"/>
                </a:highlight>
              </a:rPr>
              <a:t>A</a:t>
            </a:r>
            <a:r>
              <a:rPr lang="en-US" b="1" dirty="0" err="1">
                <a:solidFill>
                  <a:schemeClr val="tx1"/>
                </a:solidFill>
              </a:rPr>
              <a:t>rm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</a:rPr>
              <a:t>(n)-</a:t>
            </a:r>
            <a:r>
              <a:rPr lang="en-US" b="1" dirty="0">
                <a:solidFill>
                  <a:schemeClr val="tx1"/>
                </a:solidFill>
                <a:highlight>
                  <a:srgbClr val="C0C0C0"/>
                </a:highlight>
              </a:rPr>
              <a:t>&lt;1,2&gt;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29232" y="1027172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Nodes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8978" y="1333525"/>
            <a:ext cx="184731" cy="8771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7318" y="868416"/>
            <a:ext cx="823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Links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37616" y="178890"/>
            <a:ext cx="244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GRAPH QC Checks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120140" y="1897667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084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803413"/>
              </p:ext>
            </p:extLst>
          </p:nvPr>
        </p:nvGraphicFramePr>
        <p:xfrm>
          <a:off x="865632" y="1224122"/>
          <a:ext cx="2584704" cy="44681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4704">
                  <a:extLst>
                    <a:ext uri="{9D8B030D-6E8A-4147-A177-3AD203B41FA5}">
                      <a16:colId xmlns:a16="http://schemas.microsoft.com/office/drawing/2014/main" val="1988749366"/>
                    </a:ext>
                  </a:extLst>
                </a:gridCol>
              </a:tblGrid>
              <a:tr h="4767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dirty="0">
                          <a:solidFill>
                            <a:srgbClr val="0070C0"/>
                          </a:solidFill>
                          <a:effectLst/>
                        </a:rPr>
                        <a:t>NODES</a:t>
                      </a:r>
                      <a:endParaRPr lang="en-US" sz="23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41557" marR="141557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321353"/>
                  </a:ext>
                </a:extLst>
              </a:tr>
              <a:tr h="3746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eg: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S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tudy</a:t>
                      </a:r>
                      <a:r>
                        <a:rPr lang="en-US" sz="2300" b="1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&lt;n&gt;</a:t>
                      </a:r>
                    </a:p>
                  </a:txBody>
                  <a:tcPr marL="141557" marR="141557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804651"/>
                  </a:ext>
                </a:extLst>
              </a:tr>
              <a:tr h="3746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eg: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T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rt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A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rm</a:t>
                      </a:r>
                      <a:r>
                        <a:rPr lang="en-US" sz="2300" b="1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&lt;n&gt;</a:t>
                      </a:r>
                      <a:r>
                        <a:rPr lang="en-US" sz="23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2300" b="1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&lt;x&gt;</a:t>
                      </a:r>
                    </a:p>
                  </a:txBody>
                  <a:tcPr marL="141557" marR="141557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473433"/>
                  </a:ext>
                </a:extLst>
              </a:tr>
              <a:tr h="3746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eg: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P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erson</a:t>
                      </a:r>
                      <a:r>
                        <a:rPr lang="en-US" sz="2300" b="1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&lt;n&gt;&lt;y&gt;</a:t>
                      </a:r>
                    </a:p>
                  </a:txBody>
                  <a:tcPr marL="141557" marR="141557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92370"/>
                  </a:ext>
                </a:extLst>
              </a:tr>
              <a:tr h="7725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eg: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P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lacebo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A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rm</a:t>
                      </a:r>
                      <a:endParaRPr lang="en-US" sz="2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41557" marR="141557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461636"/>
                  </a:ext>
                </a:extLst>
              </a:tr>
              <a:tr h="3746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eg: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LDE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xpert</a:t>
                      </a:r>
                      <a:endParaRPr lang="en-US" sz="2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41557" marR="141557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846079"/>
                  </a:ext>
                </a:extLst>
              </a:tr>
              <a:tr h="7725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ncit: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P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hase</a:t>
                      </a:r>
                      <a:r>
                        <a:rPr lang="en-US" sz="2300" b="1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&lt;z&gt;</a:t>
                      </a:r>
                    </a:p>
                  </a:txBody>
                  <a:tcPr marL="141557" marR="141557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391329"/>
                  </a:ext>
                </a:extLst>
              </a:tr>
              <a:tr h="3746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ncit: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M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ale</a:t>
                      </a:r>
                      <a:endParaRPr lang="en-US" sz="2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41557" marR="141557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57574"/>
                  </a:ext>
                </a:extLst>
              </a:tr>
              <a:tr h="3746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ncit: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F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emale</a:t>
                      </a:r>
                      <a:endParaRPr lang="en-US" sz="2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41557" marR="141557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39818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146990"/>
              </p:ext>
            </p:extLst>
          </p:nvPr>
        </p:nvGraphicFramePr>
        <p:xfrm>
          <a:off x="4108704" y="1224122"/>
          <a:ext cx="5222277" cy="49736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22277">
                  <a:extLst>
                    <a:ext uri="{9D8B030D-6E8A-4147-A177-3AD203B41FA5}">
                      <a16:colId xmlns:a16="http://schemas.microsoft.com/office/drawing/2014/main" val="691544491"/>
                    </a:ext>
                  </a:extLst>
                </a:gridCol>
              </a:tblGrid>
              <a:tr h="4621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1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LINKS</a:t>
                      </a:r>
                    </a:p>
                  </a:txBody>
                  <a:tcPr marL="128038" marR="12803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1028425"/>
                  </a:ext>
                </a:extLst>
              </a:tr>
              <a:tr h="3512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eg:age</a:t>
                      </a:r>
                    </a:p>
                  </a:txBody>
                  <a:tcPr marL="128038" marR="12803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1040827"/>
                  </a:ext>
                </a:extLst>
              </a:tr>
              <a:tr h="3512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eg:</a:t>
                      </a:r>
                      <a:r>
                        <a:rPr lang="en-US" sz="2300" b="1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LDE</a:t>
                      </a:r>
                      <a:r>
                        <a:rPr lang="en-US" sz="23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xpert</a:t>
                      </a:r>
                      <a:endParaRPr lang="en-US" sz="23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038" marR="12803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4795761"/>
                  </a:ext>
                </a:extLst>
              </a:tr>
              <a:tr h="3512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eg:participates</a:t>
                      </a:r>
                      <a:r>
                        <a:rPr lang="en-US" sz="2300" b="1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3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en-US" sz="23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038" marR="12803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5163967"/>
                  </a:ext>
                </a:extLst>
              </a:tr>
              <a:tr h="3512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eg:randomized</a:t>
                      </a:r>
                      <a:r>
                        <a:rPr lang="en-US" sz="2300" b="1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23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en-US" sz="23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038" marR="12803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1836117"/>
                  </a:ext>
                </a:extLst>
              </a:tr>
              <a:tr h="3512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eg:trt</a:t>
                      </a:r>
                      <a:r>
                        <a:rPr lang="en-US" sz="2300" b="1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3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rm</a:t>
                      </a:r>
                      <a:endParaRPr lang="en-US" sz="23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038" marR="12803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894664"/>
                  </a:ext>
                </a:extLst>
              </a:tr>
              <a:tr h="3512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eg:trt</a:t>
                      </a:r>
                      <a:r>
                        <a:rPr lang="en-US" sz="2300" b="1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3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rm</a:t>
                      </a:r>
                      <a:r>
                        <a:rPr lang="en-US" sz="2300" b="1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23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ype</a:t>
                      </a:r>
                      <a:endParaRPr lang="en-US" sz="23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038" marR="12803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1529045"/>
                  </a:ext>
                </a:extLst>
              </a:tr>
              <a:tr h="7025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ncit:gender</a:t>
                      </a:r>
                      <a:endParaRPr lang="en-US" sz="23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038" marR="12803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861425"/>
                  </a:ext>
                </a:extLst>
              </a:tr>
              <a:tr h="3512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ncit:phase</a:t>
                      </a:r>
                      <a:endParaRPr lang="en-US" sz="23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038" marR="12803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8329347"/>
                  </a:ext>
                </a:extLst>
              </a:tr>
              <a:tr h="3512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ncit:study</a:t>
                      </a:r>
                      <a:endParaRPr lang="en-US" sz="23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038" marR="12803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191216"/>
                  </a:ext>
                </a:extLst>
              </a:tr>
              <a:tr h="7025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schema:given</a:t>
                      </a:r>
                      <a:r>
                        <a:rPr lang="en-US" sz="2300" b="1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2300" b="1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ame</a:t>
                      </a:r>
                      <a:endParaRPr lang="en-US" sz="23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038" marR="12803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4843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182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2053313" y="2129554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eg:Person1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6341494" y="2124231"/>
            <a:ext cx="2103064" cy="36572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Bob</a:t>
            </a:r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 flipV="1">
            <a:off x="4156377" y="2307092"/>
            <a:ext cx="2185117" cy="5323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17819" y="1923625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schema:givenName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354250">
            <a:off x="4993096" y="2844221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eg:age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ectangle: Rounded Corners 11"/>
          <p:cNvSpPr/>
          <p:nvPr/>
        </p:nvSpPr>
        <p:spPr>
          <a:xfrm>
            <a:off x="6341494" y="3028581"/>
            <a:ext cx="2103064" cy="36572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4925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13" name="Straight Arrow Connector 12"/>
          <p:cNvCxnSpPr>
            <a:stCxn id="4" idx="3"/>
            <a:endCxn id="12" idx="1"/>
          </p:cNvCxnSpPr>
          <p:nvPr/>
        </p:nvCxnSpPr>
        <p:spPr>
          <a:xfrm>
            <a:off x="4156377" y="2312415"/>
            <a:ext cx="2185117" cy="899027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702350" y="2082397"/>
            <a:ext cx="975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STRING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702350" y="3028581"/>
            <a:ext cx="548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INT</a:t>
            </a:r>
          </a:p>
        </p:txBody>
      </p:sp>
    </p:spTree>
    <p:extLst>
      <p:ext uri="{BB962C8B-B14F-4D97-AF65-F5344CB8AC3E}">
        <p14:creationId xmlns:p14="http://schemas.microsoft.com/office/powerpoint/2010/main" val="2949018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3202373" y="2515224"/>
            <a:ext cx="2103064" cy="36572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492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8177972" y="2485822"/>
            <a:ext cx="2103064" cy="36572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492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 flipV="1">
            <a:off x="5305437" y="2668683"/>
            <a:ext cx="2872535" cy="29402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426288" y="2369598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eg:participatesIn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88310" y="426105"/>
            <a:ext cx="7492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eg:participatesIn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owl:ObjectProperty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rdfs:domain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eg:</a:t>
            </a:r>
            <a:r>
              <a:rPr lang="en-US" b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HumanStudySubject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rdfs:range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ncit: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57785" y="1053175"/>
            <a:ext cx="3089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66FF"/>
                </a:solidFill>
              </a:rPr>
              <a:t>Reasoner sees relation: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647605" y="1453902"/>
            <a:ext cx="1326832" cy="918943"/>
          </a:xfrm>
          <a:prstGeom prst="straightConnector1">
            <a:avLst/>
          </a:prstGeom>
          <a:ln w="8255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178585" y="773723"/>
            <a:ext cx="234915" cy="1477011"/>
          </a:xfrm>
          <a:prstGeom prst="straightConnector1">
            <a:avLst/>
          </a:prstGeom>
          <a:ln w="8255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253905" y="2880945"/>
            <a:ext cx="0" cy="1214810"/>
          </a:xfrm>
          <a:prstGeom prst="straightConnector1">
            <a:avLst/>
          </a:prstGeom>
          <a:ln w="8255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9236317" y="2880945"/>
            <a:ext cx="0" cy="1214810"/>
          </a:xfrm>
          <a:prstGeom prst="straightConnector1">
            <a:avLst/>
          </a:prstGeom>
          <a:ln w="8255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94801" y="4230643"/>
            <a:ext cx="4366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This is a </a:t>
            </a:r>
            <a:r>
              <a:rPr lang="en-US" sz="2400" b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HumanStudySubject</a:t>
            </a:r>
            <a:endParaRPr lang="en-US" sz="2400" b="1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273021" y="4230643"/>
            <a:ext cx="2154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This is a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63" y="4767685"/>
            <a:ext cx="1181169" cy="1188839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1557785" y="65837"/>
            <a:ext cx="662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66FF"/>
                </a:solidFill>
              </a:rPr>
              <a:t>1.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557785" y="3406962"/>
            <a:ext cx="2203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66FF"/>
                </a:solidFill>
              </a:rPr>
              <a:t>Reasoner </a:t>
            </a:r>
            <a:r>
              <a:rPr lang="en-US" sz="2400" b="1" i="1" dirty="0">
                <a:solidFill>
                  <a:srgbClr val="0066FF"/>
                </a:solidFill>
              </a:rPr>
              <a:t>Infers</a:t>
            </a:r>
            <a:r>
              <a:rPr lang="en-US" sz="2400" dirty="0">
                <a:solidFill>
                  <a:srgbClr val="0066FF"/>
                </a:solidFill>
              </a:rPr>
              <a:t>: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557785" y="2874209"/>
            <a:ext cx="662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66FF"/>
                </a:solidFill>
              </a:rPr>
              <a:t>2.</a:t>
            </a:r>
          </a:p>
        </p:txBody>
      </p:sp>
      <p:sp>
        <p:nvSpPr>
          <p:cNvPr id="57" name="Rectangle: Rounded Corners 56"/>
          <p:cNvSpPr/>
          <p:nvPr/>
        </p:nvSpPr>
        <p:spPr>
          <a:xfrm>
            <a:off x="3202373" y="5642601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eg:Person63</a:t>
            </a:r>
          </a:p>
        </p:txBody>
      </p:sp>
      <p:sp>
        <p:nvSpPr>
          <p:cNvPr id="58" name="Rectangle: Rounded Corners 57"/>
          <p:cNvSpPr/>
          <p:nvPr/>
        </p:nvSpPr>
        <p:spPr>
          <a:xfrm>
            <a:off x="8177972" y="5613199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eg:Study6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426288" y="5496975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eg:participatesIn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244630" y="4692081"/>
            <a:ext cx="9275" cy="912819"/>
          </a:xfrm>
          <a:prstGeom prst="straightConnector1">
            <a:avLst/>
          </a:prstGeom>
          <a:ln w="8255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5331238" y="5796059"/>
            <a:ext cx="2872535" cy="29402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9227042" y="4692081"/>
            <a:ext cx="9275" cy="912819"/>
          </a:xfrm>
          <a:prstGeom prst="straightConnector1">
            <a:avLst/>
          </a:prstGeom>
          <a:ln w="8255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557785" y="5604900"/>
            <a:ext cx="1494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66FF"/>
                </a:solidFill>
              </a:rPr>
              <a:t>Therefore: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557785" y="5072147"/>
            <a:ext cx="662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66FF"/>
                </a:solidFill>
              </a:rPr>
              <a:t>3.</a:t>
            </a: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63" y="190945"/>
            <a:ext cx="1209255" cy="1288669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63" y="2762627"/>
            <a:ext cx="1209255" cy="128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61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788310" y="426105"/>
            <a:ext cx="7492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eg:HumanStudySubject</a:t>
            </a:r>
            <a:r>
              <a:rPr lang="en-US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owl:Class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rdfs:subClassOf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schema:Person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23204" y="663303"/>
            <a:ext cx="34612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66FF"/>
                </a:solidFill>
              </a:rPr>
              <a:t>Reasoner sees Ontology </a:t>
            </a:r>
          </a:p>
          <a:p>
            <a:r>
              <a:rPr lang="en-US" sz="2400" dirty="0">
                <a:solidFill>
                  <a:srgbClr val="0066FF"/>
                </a:solidFill>
              </a:rPr>
              <a:t>has </a:t>
            </a:r>
            <a:r>
              <a:rPr lang="en-US" sz="2400" u="sng" dirty="0">
                <a:solidFill>
                  <a:srgbClr val="0066FF"/>
                </a:solidFill>
              </a:rPr>
              <a:t>classes </a:t>
            </a:r>
            <a:r>
              <a:rPr lang="en-US" sz="2400" dirty="0">
                <a:solidFill>
                  <a:srgbClr val="0066FF"/>
                </a:solidFill>
              </a:rPr>
              <a:t>and </a:t>
            </a:r>
            <a:r>
              <a:rPr lang="en-US" sz="2400" u="sng" dirty="0">
                <a:solidFill>
                  <a:srgbClr val="0066FF"/>
                </a:solidFill>
              </a:rPr>
              <a:t>subclasses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19463" y="3876700"/>
            <a:ext cx="7449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This is a </a:t>
            </a:r>
            <a:r>
              <a:rPr lang="en-US" sz="2400" b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HumanStudySubject</a:t>
            </a:r>
            <a:r>
              <a:rPr lang="en-US" sz="2400" dirty="0">
                <a:solidFill>
                  <a:srgbClr val="002060"/>
                </a:solidFill>
              </a:rPr>
              <a:t>,</a:t>
            </a:r>
            <a:r>
              <a:rPr lang="en-US" sz="24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</a:t>
            </a:r>
            <a:r>
              <a:rPr lang="en-US" sz="2400" dirty="0">
                <a:solidFill>
                  <a:srgbClr val="002060"/>
                </a:solidFill>
              </a:rPr>
              <a:t>, and </a:t>
            </a:r>
            <a:r>
              <a:rPr lang="en-US" sz="24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Thing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35" y="4043460"/>
            <a:ext cx="1181169" cy="1188839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1523204" y="73789"/>
            <a:ext cx="662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66FF"/>
                </a:solidFill>
              </a:rPr>
              <a:t>1.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523204" y="1956520"/>
            <a:ext cx="662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66FF"/>
                </a:solidFill>
              </a:rPr>
              <a:t>2.</a:t>
            </a:r>
          </a:p>
        </p:txBody>
      </p:sp>
      <p:sp>
        <p:nvSpPr>
          <p:cNvPr id="57" name="Rectangle: Rounded Corners 56"/>
          <p:cNvSpPr/>
          <p:nvPr/>
        </p:nvSpPr>
        <p:spPr>
          <a:xfrm>
            <a:off x="3300992" y="5194129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eg:Person63</a:t>
            </a:r>
          </a:p>
        </p:txBody>
      </p:sp>
      <p:sp>
        <p:nvSpPr>
          <p:cNvPr id="58" name="Rectangle: Rounded Corners 57"/>
          <p:cNvSpPr/>
          <p:nvPr/>
        </p:nvSpPr>
        <p:spPr>
          <a:xfrm>
            <a:off x="8276591" y="5164727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eg:Study6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524907" y="5048503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eg:participatesIn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3861192" y="4324201"/>
            <a:ext cx="12308" cy="816526"/>
          </a:xfrm>
          <a:prstGeom prst="straightConnector1">
            <a:avLst/>
          </a:prstGeom>
          <a:ln w="8255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5429857" y="5347587"/>
            <a:ext cx="2872535" cy="29402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523204" y="4732464"/>
            <a:ext cx="1494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66FF"/>
                </a:solidFill>
              </a:rPr>
              <a:t>Therefore: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523204" y="3876700"/>
            <a:ext cx="662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66FF"/>
                </a:solidFill>
              </a:rPr>
              <a:t>3.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91295" y="2174023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Thing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83141" y="2479740"/>
            <a:ext cx="82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135666" y="2822056"/>
            <a:ext cx="209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HumanStudySubject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70044" y="2281934"/>
            <a:ext cx="153933" cy="15351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726859" y="2587651"/>
            <a:ext cx="153933" cy="15351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986056" y="2929967"/>
            <a:ext cx="153933" cy="15351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or: Elbow 14"/>
          <p:cNvCxnSpPr>
            <a:stCxn id="10" idx="4"/>
            <a:endCxn id="35" idx="2"/>
          </p:cNvCxnSpPr>
          <p:nvPr/>
        </p:nvCxnSpPr>
        <p:spPr>
          <a:xfrm rot="16200000" flipH="1">
            <a:off x="2472454" y="2410002"/>
            <a:ext cx="228962" cy="279848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/>
          <p:cNvCxnSpPr>
            <a:stCxn id="35" idx="4"/>
            <a:endCxn id="36" idx="2"/>
          </p:cNvCxnSpPr>
          <p:nvPr/>
        </p:nvCxnSpPr>
        <p:spPr>
          <a:xfrm rot="16200000" flipH="1">
            <a:off x="2762161" y="2782827"/>
            <a:ext cx="265561" cy="182230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49" y="213095"/>
            <a:ext cx="1209255" cy="128866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49" y="2103475"/>
            <a:ext cx="1209255" cy="128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604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2483709" y="3195726"/>
            <a:ext cx="1172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Identifier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256314" y="3195726"/>
            <a:ext cx="1820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Key=Value Pair </a:t>
            </a:r>
          </a:p>
        </p:txBody>
      </p:sp>
      <p:sp>
        <p:nvSpPr>
          <p:cNvPr id="26" name="Arc 25"/>
          <p:cNvSpPr/>
          <p:nvPr/>
        </p:nvSpPr>
        <p:spPr>
          <a:xfrm rot="8184322">
            <a:off x="5928653" y="787486"/>
            <a:ext cx="2207740" cy="2207740"/>
          </a:xfrm>
          <a:prstGeom prst="arc">
            <a:avLst/>
          </a:prstGeom>
          <a:ln w="76200">
            <a:solidFill>
              <a:srgbClr val="C00000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flipH="1">
            <a:off x="2458985" y="3716866"/>
            <a:ext cx="57509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</a:rPr>
              <a:t>Drug 1                                            study=Study1</a:t>
            </a:r>
          </a:p>
          <a:p>
            <a:endParaRPr lang="en-US" sz="2400" dirty="0">
              <a:latin typeface="Calibri Light" panose="020F0302020204030204" pitchFamily="34" charset="0"/>
            </a:endParaRPr>
          </a:p>
          <a:p>
            <a:pPr algn="ctr"/>
            <a:r>
              <a:rPr lang="en-US" sz="2400" dirty="0">
                <a:latin typeface="Calibri Light" panose="020F0302020204030204" pitchFamily="34" charset="0"/>
              </a:rPr>
              <a:t>“ Drug1 </a:t>
            </a:r>
            <a:r>
              <a:rPr lang="en-US" sz="2400" b="1" i="1" dirty="0">
                <a:latin typeface="Calibri Light" panose="020F0302020204030204" pitchFamily="34" charset="0"/>
              </a:rPr>
              <a:t>has study</a:t>
            </a:r>
            <a:r>
              <a:rPr lang="en-US" sz="2400" dirty="0">
                <a:latin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</a:rPr>
              <a:t>Study</a:t>
            </a:r>
            <a:r>
              <a:rPr lang="en-US" sz="2400" dirty="0">
                <a:latin typeface="Calibri Light" panose="020F0302020204030204" pitchFamily="34" charset="0"/>
              </a:rPr>
              <a:t> 1”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1976108" y="2086008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eg:Drug1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7268332" y="2086008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eg:Study1</a:t>
            </a:r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>
            <a:off x="4079172" y="2268869"/>
            <a:ext cx="318916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33841" y="1891782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ncit:study</a:t>
            </a:r>
          </a:p>
        </p:txBody>
      </p:sp>
    </p:spTree>
    <p:extLst>
      <p:ext uri="{BB962C8B-B14F-4D97-AF65-F5344CB8AC3E}">
        <p14:creationId xmlns:p14="http://schemas.microsoft.com/office/powerpoint/2010/main" val="2632591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543230" y="2086008"/>
            <a:ext cx="3692340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7268331" y="2077988"/>
            <a:ext cx="4265185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 flipV="1">
            <a:off x="4235570" y="2260849"/>
            <a:ext cx="3032761" cy="802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87514" y="3026762"/>
            <a:ext cx="616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http://ncicb.nci.nih.gov/xml/owl/EVS/Thesaurus.owl#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study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5128" y="2072408"/>
            <a:ext cx="3761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http://www.example.org/LDW#</a:t>
            </a:r>
            <a:r>
              <a:rPr lang="en-US" b="1" dirty="0">
                <a:highlight>
                  <a:srgbClr val="FFFF00"/>
                </a:highlight>
              </a:rPr>
              <a:t>Drug1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68331" y="2086008"/>
            <a:ext cx="3816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http://www.example.org/LDW#</a:t>
            </a:r>
            <a:r>
              <a:rPr lang="en-US" b="1" dirty="0">
                <a:highlight>
                  <a:srgbClr val="FFFF00"/>
                </a:highlight>
              </a:rPr>
              <a:t>Study1</a:t>
            </a:r>
          </a:p>
        </p:txBody>
      </p:sp>
      <p:sp>
        <p:nvSpPr>
          <p:cNvPr id="15" name="Arrow: Right 14"/>
          <p:cNvSpPr/>
          <p:nvPr/>
        </p:nvSpPr>
        <p:spPr>
          <a:xfrm rot="16200000">
            <a:off x="5086352" y="2495080"/>
            <a:ext cx="724619" cy="338743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63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1976108" y="2086008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eg:Drug1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7268332" y="2086008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eg:Study1</a:t>
            </a:r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>
            <a:off x="4079172" y="2268869"/>
            <a:ext cx="318916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33841" y="1891782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ncit:study</a:t>
            </a:r>
          </a:p>
        </p:txBody>
      </p:sp>
    </p:spTree>
    <p:extLst>
      <p:ext uri="{BB962C8B-B14F-4D97-AF65-F5344CB8AC3E}">
        <p14:creationId xmlns:p14="http://schemas.microsoft.com/office/powerpoint/2010/main" val="3126050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521" y="582827"/>
            <a:ext cx="7867650" cy="30480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2065042" y="1638864"/>
            <a:ext cx="2551235" cy="1791908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891451" y="1685213"/>
            <a:ext cx="2565405" cy="1745559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25225" y="2196451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423475" y="2251483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C0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244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/>
        </p:nvCxnSpPr>
        <p:spPr>
          <a:xfrm flipH="1">
            <a:off x="5904417" y="839174"/>
            <a:ext cx="54948" cy="2552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166144" y="1137383"/>
            <a:ext cx="1777456" cy="2228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230350" y="1640544"/>
            <a:ext cx="2713250" cy="1751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736900" y="2301427"/>
            <a:ext cx="3206700" cy="1087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600958" y="2885609"/>
            <a:ext cx="3358406" cy="517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2402816" y="3446375"/>
            <a:ext cx="3556548" cy="116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2385847" y="3452740"/>
            <a:ext cx="3573517" cy="710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2721670" y="3466590"/>
            <a:ext cx="3221930" cy="1299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3276493" y="3481557"/>
            <a:ext cx="2682871" cy="197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370867" y="3488118"/>
            <a:ext cx="1572733" cy="2489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5940046" y="3532833"/>
            <a:ext cx="77532" cy="2757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5959364" y="3461847"/>
            <a:ext cx="1689161" cy="2500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6017578" y="3478587"/>
            <a:ext cx="2477916" cy="1896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5940046" y="3441809"/>
            <a:ext cx="3202448" cy="1325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5976333" y="3446375"/>
            <a:ext cx="3606095" cy="747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5975128" y="3441809"/>
            <a:ext cx="3487317" cy="172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5999457" y="2958452"/>
            <a:ext cx="3354750" cy="444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6015179" y="2409208"/>
            <a:ext cx="3127315" cy="982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5975128" y="1742801"/>
            <a:ext cx="2753881" cy="1623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5983692" y="1115802"/>
            <a:ext cx="1795688" cy="2234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4884755" y="2437661"/>
            <a:ext cx="2094271" cy="18484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/>
              <a:t>Drug1Pool</a:t>
            </a:r>
          </a:p>
        </p:txBody>
      </p:sp>
      <p:sp>
        <p:nvSpPr>
          <p:cNvPr id="5" name="Oval 4"/>
          <p:cNvSpPr/>
          <p:nvPr/>
        </p:nvSpPr>
        <p:spPr>
          <a:xfrm>
            <a:off x="5056833" y="522804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</a:t>
            </a:r>
          </a:p>
        </p:txBody>
      </p:sp>
      <p:sp>
        <p:nvSpPr>
          <p:cNvPr id="7" name="Oval 6"/>
          <p:cNvSpPr/>
          <p:nvPr/>
        </p:nvSpPr>
        <p:spPr>
          <a:xfrm>
            <a:off x="3240193" y="813193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Study2</a:t>
            </a:r>
          </a:p>
        </p:txBody>
      </p:sp>
      <p:sp>
        <p:nvSpPr>
          <p:cNvPr id="8" name="Oval 7"/>
          <p:cNvSpPr/>
          <p:nvPr/>
        </p:nvSpPr>
        <p:spPr>
          <a:xfrm>
            <a:off x="2297528" y="1356765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Study3</a:t>
            </a:r>
          </a:p>
        </p:txBody>
      </p:sp>
      <p:sp>
        <p:nvSpPr>
          <p:cNvPr id="9" name="Oval 8"/>
          <p:cNvSpPr/>
          <p:nvPr/>
        </p:nvSpPr>
        <p:spPr>
          <a:xfrm>
            <a:off x="1754719" y="1962077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Study4</a:t>
            </a:r>
          </a:p>
        </p:txBody>
      </p:sp>
      <p:sp>
        <p:nvSpPr>
          <p:cNvPr id="10" name="Oval 9"/>
          <p:cNvSpPr/>
          <p:nvPr/>
        </p:nvSpPr>
        <p:spPr>
          <a:xfrm>
            <a:off x="1494081" y="2576395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Study5</a:t>
            </a:r>
          </a:p>
        </p:txBody>
      </p:sp>
      <p:sp>
        <p:nvSpPr>
          <p:cNvPr id="11" name="Oval 10"/>
          <p:cNvSpPr/>
          <p:nvPr/>
        </p:nvSpPr>
        <p:spPr>
          <a:xfrm>
            <a:off x="3240192" y="5693895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Study10</a:t>
            </a:r>
          </a:p>
        </p:txBody>
      </p:sp>
      <p:sp>
        <p:nvSpPr>
          <p:cNvPr id="12" name="Oval 11"/>
          <p:cNvSpPr/>
          <p:nvPr/>
        </p:nvSpPr>
        <p:spPr>
          <a:xfrm>
            <a:off x="1418896" y="3223966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Study6</a:t>
            </a:r>
          </a:p>
        </p:txBody>
      </p:sp>
      <p:sp>
        <p:nvSpPr>
          <p:cNvPr id="13" name="Oval 12"/>
          <p:cNvSpPr/>
          <p:nvPr/>
        </p:nvSpPr>
        <p:spPr>
          <a:xfrm>
            <a:off x="1470013" y="3865986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Study7</a:t>
            </a:r>
          </a:p>
        </p:txBody>
      </p:sp>
      <p:sp>
        <p:nvSpPr>
          <p:cNvPr id="14" name="Oval 13"/>
          <p:cNvSpPr/>
          <p:nvPr/>
        </p:nvSpPr>
        <p:spPr>
          <a:xfrm>
            <a:off x="1754719" y="4483170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Study8</a:t>
            </a:r>
          </a:p>
        </p:txBody>
      </p:sp>
      <p:sp>
        <p:nvSpPr>
          <p:cNvPr id="15" name="Oval 14"/>
          <p:cNvSpPr/>
          <p:nvPr/>
        </p:nvSpPr>
        <p:spPr>
          <a:xfrm>
            <a:off x="2309542" y="5097749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Study9</a:t>
            </a:r>
          </a:p>
        </p:txBody>
      </p:sp>
      <p:sp>
        <p:nvSpPr>
          <p:cNvPr id="16" name="Oval 15"/>
          <p:cNvSpPr/>
          <p:nvPr/>
        </p:nvSpPr>
        <p:spPr>
          <a:xfrm>
            <a:off x="4992413" y="5982417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Study11</a:t>
            </a:r>
          </a:p>
        </p:txBody>
      </p:sp>
      <p:sp>
        <p:nvSpPr>
          <p:cNvPr id="17" name="Oval 16"/>
          <p:cNvSpPr/>
          <p:nvPr/>
        </p:nvSpPr>
        <p:spPr>
          <a:xfrm>
            <a:off x="8495494" y="3918381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Study15</a:t>
            </a:r>
          </a:p>
        </p:txBody>
      </p:sp>
      <p:sp>
        <p:nvSpPr>
          <p:cNvPr id="18" name="Oval 17"/>
          <p:cNvSpPr/>
          <p:nvPr/>
        </p:nvSpPr>
        <p:spPr>
          <a:xfrm>
            <a:off x="6740645" y="5678600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Study12</a:t>
            </a:r>
          </a:p>
        </p:txBody>
      </p:sp>
      <p:sp>
        <p:nvSpPr>
          <p:cNvPr id="19" name="Oval 18"/>
          <p:cNvSpPr/>
          <p:nvPr/>
        </p:nvSpPr>
        <p:spPr>
          <a:xfrm>
            <a:off x="7648525" y="5130682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Study13</a:t>
            </a:r>
          </a:p>
        </p:txBody>
      </p:sp>
      <p:sp>
        <p:nvSpPr>
          <p:cNvPr id="20" name="Oval 19"/>
          <p:cNvSpPr/>
          <p:nvPr/>
        </p:nvSpPr>
        <p:spPr>
          <a:xfrm>
            <a:off x="8175543" y="4529784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Study14</a:t>
            </a:r>
          </a:p>
        </p:txBody>
      </p:sp>
      <p:sp>
        <p:nvSpPr>
          <p:cNvPr id="21" name="Oval 20"/>
          <p:cNvSpPr/>
          <p:nvPr/>
        </p:nvSpPr>
        <p:spPr>
          <a:xfrm>
            <a:off x="8596616" y="3310414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Study16</a:t>
            </a:r>
          </a:p>
        </p:txBody>
      </p:sp>
      <p:sp>
        <p:nvSpPr>
          <p:cNvPr id="22" name="Oval 21"/>
          <p:cNvSpPr/>
          <p:nvPr/>
        </p:nvSpPr>
        <p:spPr>
          <a:xfrm>
            <a:off x="8495494" y="2692988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Study17</a:t>
            </a:r>
          </a:p>
        </p:txBody>
      </p:sp>
      <p:sp>
        <p:nvSpPr>
          <p:cNvPr id="23" name="Oval 22"/>
          <p:cNvSpPr/>
          <p:nvPr/>
        </p:nvSpPr>
        <p:spPr>
          <a:xfrm>
            <a:off x="8298805" y="2080292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Study18</a:t>
            </a:r>
          </a:p>
        </p:txBody>
      </p:sp>
      <p:sp>
        <p:nvSpPr>
          <p:cNvPr id="24" name="Oval 23"/>
          <p:cNvSpPr/>
          <p:nvPr/>
        </p:nvSpPr>
        <p:spPr>
          <a:xfrm>
            <a:off x="7839210" y="1451870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Study19</a:t>
            </a:r>
          </a:p>
        </p:txBody>
      </p:sp>
      <p:sp>
        <p:nvSpPr>
          <p:cNvPr id="25" name="Oval 24"/>
          <p:cNvSpPr/>
          <p:nvPr/>
        </p:nvSpPr>
        <p:spPr>
          <a:xfrm>
            <a:off x="6934897" y="839174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Study20</a:t>
            </a:r>
          </a:p>
        </p:txBody>
      </p:sp>
    </p:spTree>
    <p:extLst>
      <p:ext uri="{BB962C8B-B14F-4D97-AF65-F5344CB8AC3E}">
        <p14:creationId xmlns:p14="http://schemas.microsoft.com/office/powerpoint/2010/main" val="711884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373</Words>
  <Application>Microsoft Office PowerPoint</Application>
  <PresentationFormat>Widescreen</PresentationFormat>
  <Paragraphs>122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Williams Tim</dc:creator>
  <cp:lastModifiedBy>Williams Tim</cp:lastModifiedBy>
  <cp:revision>34</cp:revision>
  <dcterms:created xsi:type="dcterms:W3CDTF">2018-02-10T18:28:12Z</dcterms:created>
  <dcterms:modified xsi:type="dcterms:W3CDTF">2018-02-27T21:41:52Z</dcterms:modified>
</cp:coreProperties>
</file>