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>
        <p:scale>
          <a:sx n="140" d="100"/>
          <a:sy n="14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1312" TargetMode="External"/><Relationship Id="rId2" Type="http://schemas.openxmlformats.org/officeDocument/2006/relationships/hyperlink" Target="https://www.youtube.com/watch?v=HD2uvsAEZ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7D1A-0CDD-AA45-AC6F-51F980E51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itchFamily="2" charset="0"/>
              </a:rPr>
              <a:t>Learning Sparse Neural Networks using L0 Regularization</a:t>
            </a:r>
            <a:br>
              <a:rPr lang="en-US" sz="4000" dirty="0">
                <a:latin typeface="Times" pitchFamily="2" charset="0"/>
              </a:rPr>
            </a:br>
            <a:r>
              <a:rPr lang="en-US" sz="4000" dirty="0">
                <a:latin typeface="Times" pitchFamily="2" charset="0"/>
              </a:rPr>
              <a:t>									- </a:t>
            </a:r>
            <a:r>
              <a:rPr lang="en-US" sz="3200" dirty="0">
                <a:latin typeface="Times" pitchFamily="2" charset="0"/>
              </a:rPr>
              <a:t>Varun Reddy G</a:t>
            </a:r>
            <a:endParaRPr lang="en-US" sz="4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1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47B1-EE1F-B14A-8016-52BF0E2A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296" y="347472"/>
            <a:ext cx="9136316" cy="55637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</a:rPr>
              <a:t>So, with the above changes, the objective function is</a:t>
            </a:r>
          </a:p>
          <a:p>
            <a:endParaRPr lang="en-US" sz="1600" dirty="0">
              <a:latin typeface="Times" pitchFamily="2" charset="0"/>
            </a:endParaRPr>
          </a:p>
          <a:p>
            <a:endParaRPr lang="en-US" sz="1600" dirty="0">
              <a:latin typeface="Times" pitchFamily="2" charset="0"/>
            </a:endParaRPr>
          </a:p>
          <a:p>
            <a:endParaRPr lang="en-US" sz="1600" dirty="0">
              <a:latin typeface="Times" pitchFamily="2" charset="0"/>
            </a:endParaRPr>
          </a:p>
          <a:p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Eq. 9 </a:t>
            </a:r>
            <a:endParaRPr lang="en-US" sz="1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Times" pitchFamily="2" charset="0"/>
              </a:rPr>
              <a:t>		</a:t>
            </a:r>
            <a:endParaRPr lang="en-US" sz="1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B3299-9B20-1D48-91F8-1C06AC01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04" y="978408"/>
            <a:ext cx="6571234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A22F2-5F97-A042-9FAE-D0C42C7D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645" y="758381"/>
            <a:ext cx="8391373" cy="5583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32A29-2FC5-1C43-B77B-F5CD29C1D571}"/>
              </a:ext>
            </a:extLst>
          </p:cNvPr>
          <p:cNvSpPr txBox="1"/>
          <p:nvPr/>
        </p:nvSpPr>
        <p:spPr>
          <a:xfrm>
            <a:off x="2359152" y="228600"/>
            <a:ext cx="3191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94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5341-1575-4141-86AF-81EF9323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484632"/>
            <a:ext cx="9182036" cy="542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" pitchFamily="2" charset="0"/>
              </a:rPr>
              <a:t>Summary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Force the network weights to become absolute 0’s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To remove non-differentiability, re-parameterize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Now, to make the objective function continuous and to keep the sampling step out of the main network, use the re-parameterization trick.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Learn the parameters for the q(s) and use them at inference time, like so</a:t>
            </a:r>
            <a:endParaRPr lang="en-US" sz="12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Times" pitchFamily="2" charset="0"/>
              </a:rPr>
              <a:t>			</a:t>
            </a:r>
            <a:endParaRPr lang="en-US" sz="1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F9DA5-F87E-F345-8555-87CC47C8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831846"/>
            <a:ext cx="4953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1C2D-C030-A74B-BB2A-7ADB4B06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736" y="484632"/>
            <a:ext cx="9044876" cy="5426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 err="1"/>
              <a:t>Numenta</a:t>
            </a:r>
            <a:r>
              <a:rPr lang="en-US" dirty="0"/>
              <a:t> Journal Club </a:t>
            </a:r>
            <a:r>
              <a:rPr lang="en-IN" dirty="0">
                <a:hlinkClick r:id="rId2"/>
              </a:rPr>
              <a:t>https://www.youtube.com/watch?v=HD2uvsAEZFM</a:t>
            </a:r>
            <a:endParaRPr lang="en-US" dirty="0"/>
          </a:p>
          <a:p>
            <a:r>
              <a:rPr lang="en-US" dirty="0"/>
              <a:t>Original Paper </a:t>
            </a:r>
            <a:r>
              <a:rPr lang="en-IN" dirty="0">
                <a:hlinkClick r:id="rId3"/>
              </a:rPr>
              <a:t>https://arxiv.org/abs/1712.01312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3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D847-AE9B-6D4A-B16D-9E3012E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506"/>
          </a:xfrm>
        </p:spPr>
        <p:txBody>
          <a:bodyPr/>
          <a:lstStyle/>
          <a:p>
            <a:r>
              <a:rPr lang="en-US" dirty="0"/>
              <a:t>Neural </a:t>
            </a:r>
            <a:r>
              <a:rPr lang="en-US" dirty="0">
                <a:latin typeface="Times" pitchFamily="2" charset="0"/>
              </a:rPr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8EC7-213F-CF40-8B27-AC66E04A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9616"/>
            <a:ext cx="8915400" cy="441160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</a:rPr>
              <a:t>Very good function approximators and flexible</a:t>
            </a:r>
          </a:p>
          <a:p>
            <a:r>
              <a:rPr lang="en-US" sz="1600" dirty="0">
                <a:latin typeface="Times" pitchFamily="2" charset="0"/>
              </a:rPr>
              <a:t>Scales well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" pitchFamily="2" charset="0"/>
              </a:rPr>
              <a:t>Some problems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Highly overparameterized</a:t>
            </a:r>
          </a:p>
          <a:p>
            <a:pPr>
              <a:buAutoNum type="arabicPeriod"/>
            </a:pPr>
            <a:r>
              <a:rPr lang="en-US" sz="1600" dirty="0">
                <a:latin typeface="Times" pitchFamily="2" charset="0"/>
              </a:rPr>
              <a:t>Can easily overfit.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" pitchFamily="2" charset="0"/>
              </a:rPr>
              <a:t>One of the Solutions: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Model Compression and Sparsification</a:t>
            </a:r>
          </a:p>
        </p:txBody>
      </p:sp>
    </p:spTree>
    <p:extLst>
      <p:ext uri="{BB962C8B-B14F-4D97-AF65-F5344CB8AC3E}">
        <p14:creationId xmlns:p14="http://schemas.microsoft.com/office/powerpoint/2010/main" val="199252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C718-BA86-9545-B376-FB9B66C9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0" y="557784"/>
            <a:ext cx="8944292" cy="53534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</a:rPr>
              <a:t>A typical </a:t>
            </a:r>
            <a:r>
              <a:rPr lang="en-US" sz="1600" dirty="0" err="1">
                <a:latin typeface="Times" pitchFamily="2" charset="0"/>
              </a:rPr>
              <a:t>L</a:t>
            </a:r>
            <a:r>
              <a:rPr lang="en-US" sz="1600" baseline="-25000" dirty="0" err="1">
                <a:latin typeface="Times" pitchFamily="2" charset="0"/>
              </a:rPr>
              <a:t>p</a:t>
            </a:r>
            <a:r>
              <a:rPr lang="en-US" sz="1600" dirty="0">
                <a:latin typeface="Times" pitchFamily="2" charset="0"/>
              </a:rPr>
              <a:t> regularization loss would look like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Where </a:t>
            </a:r>
            <a:r>
              <a:rPr lang="el-GR" sz="1600" dirty="0">
                <a:latin typeface="Times" pitchFamily="2" charset="0"/>
              </a:rPr>
              <a:t>||θ</a:t>
            </a:r>
            <a:r>
              <a:rPr lang="en-US" sz="1600" dirty="0">
                <a:latin typeface="Times" pitchFamily="2" charset="0"/>
              </a:rPr>
              <a:t>|</a:t>
            </a:r>
            <a:r>
              <a:rPr lang="el-GR" sz="1600" dirty="0">
                <a:latin typeface="Times" pitchFamily="2" charset="0"/>
              </a:rPr>
              <a:t>|</a:t>
            </a:r>
            <a:r>
              <a:rPr lang="en-IN" sz="1600" dirty="0">
                <a:latin typeface="Times" pitchFamily="2" charset="0"/>
              </a:rPr>
              <a:t>p is the L p norm and</a:t>
            </a:r>
          </a:p>
          <a:p>
            <a:pPr marL="0" indent="0">
              <a:buNone/>
            </a:pPr>
            <a:r>
              <a:rPr lang="en-IN" sz="1600" dirty="0">
                <a:latin typeface="Times" pitchFamily="2" charset="0"/>
              </a:rPr>
              <a:t>L(.) is the loss function</a:t>
            </a:r>
          </a:p>
          <a:p>
            <a:pPr marL="0" indent="0">
              <a:buNone/>
            </a:pPr>
            <a:endParaRPr lang="en-IN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F6D08-2DDC-3E45-AA80-F632A954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12" y="1342644"/>
            <a:ext cx="59436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489E7-406A-D044-A0E0-BBBB527B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12" y="3284246"/>
            <a:ext cx="6455664" cy="23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283C-395E-E741-8791-0BEE139B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448056"/>
            <a:ext cx="9264332" cy="546316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L</a:t>
            </a:r>
            <a:r>
              <a:rPr lang="en-US" sz="1600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 norm essentially means counting the number of non-zero parameters in the model.</a:t>
            </a:r>
          </a:p>
          <a:p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It penalizes all non-zero values equally, unlike other </a:t>
            </a:r>
            <a:r>
              <a:rPr lang="en-US" sz="1600" dirty="0" err="1">
                <a:latin typeface="Times" pitchFamily="2" charset="0"/>
                <a:cs typeface="Arial" panose="020B0604020202020204" pitchFamily="34" charset="0"/>
              </a:rPr>
              <a:t>Lp</a:t>
            </a: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 norms which penalize on the value of </a:t>
            </a:r>
            <a:r>
              <a:rPr lang="el-GR" sz="1600" dirty="0">
                <a:latin typeface="Times" pitchFamily="2" charset="0"/>
              </a:rPr>
              <a:t>θ</a:t>
            </a:r>
            <a:r>
              <a:rPr lang="en-US" sz="1600" baseline="-25000" dirty="0">
                <a:latin typeface="Times" pitchFamily="2" charset="0"/>
              </a:rPr>
              <a:t>j</a:t>
            </a:r>
            <a:r>
              <a:rPr lang="en-US" sz="1600" dirty="0">
                <a:latin typeface="Times" pitchFamily="2" charset="0"/>
              </a:rPr>
              <a:t> causing more shrinkage on higher values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So, now the error function looks like this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But, now this function is computationally intractable given non-differentiability and combinatorial nature of the 2</a:t>
            </a:r>
            <a:r>
              <a:rPr lang="el-GR" sz="1600" dirty="0">
                <a:latin typeface="Times" pitchFamily="2" charset="0"/>
              </a:rPr>
              <a:t> </a:t>
            </a:r>
            <a:r>
              <a:rPr lang="en-US" sz="1600" baseline="30000" dirty="0">
                <a:latin typeface="Times" pitchFamily="2" charset="0"/>
              </a:rPr>
              <a:t>|</a:t>
            </a:r>
            <a:r>
              <a:rPr lang="el-GR" sz="1600" baseline="30000" dirty="0">
                <a:latin typeface="Times" pitchFamily="2" charset="0"/>
              </a:rPr>
              <a:t>θ</a:t>
            </a:r>
            <a:r>
              <a:rPr lang="en-US" sz="1600" baseline="30000" dirty="0">
                <a:latin typeface="Times" pitchFamily="2" charset="0"/>
              </a:rPr>
              <a:t>|</a:t>
            </a:r>
            <a:r>
              <a:rPr lang="en-US" sz="1600" dirty="0">
                <a:latin typeface="Times" pitchFamily="2" charset="0"/>
              </a:rPr>
              <a:t> possible states for the parameter vector </a:t>
            </a:r>
            <a:r>
              <a:rPr lang="el-GR" sz="1600" dirty="0">
                <a:latin typeface="Times" pitchFamily="2" charset="0"/>
              </a:rPr>
              <a:t>θ</a:t>
            </a: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  <a:cs typeface="Arial" panose="020B0604020202020204" pitchFamily="34" charset="0"/>
              </a:rPr>
              <a:t>So, we reformulate to try and make it continuous.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DD46B-E83D-824C-8C8E-0CD7229B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50939"/>
            <a:ext cx="6979412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C3E0-15B6-034F-92D1-8A714685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896" y="649224"/>
            <a:ext cx="8907716" cy="526199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</a:rPr>
              <a:t>Consider the following re-</a:t>
            </a:r>
            <a:r>
              <a:rPr lang="en-US" sz="1600" dirty="0" err="1">
                <a:latin typeface="Times" pitchFamily="2" charset="0"/>
              </a:rPr>
              <a:t>parametarization</a:t>
            </a:r>
            <a:r>
              <a:rPr lang="en-US" sz="1600" dirty="0">
                <a:latin typeface="Times" pitchFamily="2" charset="0"/>
              </a:rPr>
              <a:t>, </a:t>
            </a:r>
          </a:p>
          <a:p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Where, </a:t>
            </a:r>
            <a:r>
              <a:rPr lang="en-US" sz="1600" dirty="0" err="1">
                <a:latin typeface="Times" pitchFamily="2" charset="0"/>
              </a:rPr>
              <a:t>Z</a:t>
            </a:r>
            <a:r>
              <a:rPr lang="en-US" sz="1600" baseline="-25000" dirty="0" err="1">
                <a:latin typeface="Times" pitchFamily="2" charset="0"/>
              </a:rPr>
              <a:t>j</a:t>
            </a:r>
            <a:r>
              <a:rPr lang="en-US" sz="1600" dirty="0">
                <a:latin typeface="Times" pitchFamily="2" charset="0"/>
              </a:rPr>
              <a:t> corresponds to the binary gates 0, 1 representing the parameter is present or not.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Now, if we consider </a:t>
            </a:r>
            <a:r>
              <a:rPr lang="en-IN" sz="1600" dirty="0">
                <a:latin typeface="Times" pitchFamily="2" charset="0"/>
              </a:rPr>
              <a:t>q(</a:t>
            </a:r>
            <a:r>
              <a:rPr lang="en-IN" sz="1600" dirty="0" err="1">
                <a:latin typeface="Times" pitchFamily="2" charset="0"/>
              </a:rPr>
              <a:t>z</a:t>
            </a:r>
            <a:r>
              <a:rPr lang="en-IN" sz="1600" baseline="-25000" dirty="0" err="1">
                <a:latin typeface="Times" pitchFamily="2" charset="0"/>
              </a:rPr>
              <a:t>j</a:t>
            </a:r>
            <a:r>
              <a:rPr lang="en-IN" sz="1600" dirty="0">
                <a:latin typeface="Times" pitchFamily="2" charset="0"/>
              </a:rPr>
              <a:t> |</a:t>
            </a:r>
            <a:r>
              <a:rPr lang="el-GR" sz="1600" dirty="0">
                <a:latin typeface="Times" pitchFamily="2" charset="0"/>
              </a:rPr>
              <a:t>π</a:t>
            </a:r>
            <a:r>
              <a:rPr lang="en-IN" sz="1600" baseline="-25000" dirty="0">
                <a:latin typeface="Times" pitchFamily="2" charset="0"/>
              </a:rPr>
              <a:t>j</a:t>
            </a:r>
            <a:r>
              <a:rPr lang="en-IN" sz="1600" dirty="0">
                <a:latin typeface="Times" pitchFamily="2" charset="0"/>
              </a:rPr>
              <a:t> ) = Bern(</a:t>
            </a:r>
            <a:r>
              <a:rPr lang="el-GR" sz="1600" dirty="0">
                <a:latin typeface="Times" pitchFamily="2" charset="0"/>
              </a:rPr>
              <a:t>π</a:t>
            </a:r>
            <a:r>
              <a:rPr lang="en-IN" sz="1600" baseline="-25000" dirty="0">
                <a:latin typeface="Times" pitchFamily="2" charset="0"/>
              </a:rPr>
              <a:t>j</a:t>
            </a:r>
            <a:r>
              <a:rPr lang="en-IN" sz="1600" dirty="0">
                <a:latin typeface="Times" pitchFamily="2" charset="0"/>
              </a:rPr>
              <a:t>) distribution where </a:t>
            </a:r>
            <a:r>
              <a:rPr lang="el-GR" sz="1600" dirty="0">
                <a:latin typeface="Times" pitchFamily="2" charset="0"/>
              </a:rPr>
              <a:t>π</a:t>
            </a:r>
            <a:r>
              <a:rPr lang="en-US" sz="1600" baseline="-25000" dirty="0">
                <a:latin typeface="Times" pitchFamily="2" charset="0"/>
              </a:rPr>
              <a:t>j</a:t>
            </a:r>
            <a:r>
              <a:rPr lang="en-US" sz="1600" dirty="0">
                <a:latin typeface="Times" pitchFamily="2" charset="0"/>
              </a:rPr>
              <a:t> is the probability of 1, then we can reformulate the loss on average as</a:t>
            </a:r>
          </a:p>
          <a:p>
            <a:pPr marL="0" indent="0">
              <a:buNone/>
            </a:pPr>
            <a:endParaRPr lang="en-IN" sz="1600" dirty="0">
              <a:latin typeface="Times" pitchFamily="2" charset="0"/>
            </a:endParaRPr>
          </a:p>
          <a:p>
            <a:pPr marL="0" indent="0">
              <a:buNone/>
            </a:pPr>
            <a:endParaRPr lang="en-IN" sz="1600" dirty="0">
              <a:latin typeface="Times" pitchFamily="2" charset="0"/>
            </a:endParaRPr>
          </a:p>
          <a:p>
            <a:pPr marL="0" indent="0">
              <a:buNone/>
            </a:pPr>
            <a:endParaRPr lang="en-IN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Times" pitchFamily="2" charset="0"/>
              </a:rPr>
              <a:t>Now, the second term is easy to minimize, but the first term, due to the discrete nature of z, is difficult to optimize.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89B52-4AF3-4049-89F0-6AE72B86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12" y="1228090"/>
            <a:ext cx="6121400" cy="92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4AB26-E24B-884E-9177-9AF2E243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12" y="3215894"/>
            <a:ext cx="620014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5A33D-28D2-1046-BC40-9E4B47D57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3472" y="576072"/>
                <a:ext cx="8871140" cy="53351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Let </a:t>
                </a:r>
                <a:r>
                  <a:rPr lang="en-US" sz="1600" i="1" dirty="0">
                    <a:latin typeface="Times" pitchFamily="2" charset="0"/>
                  </a:rPr>
                  <a:t>s </a:t>
                </a:r>
                <a:r>
                  <a:rPr lang="en-US" sz="1600" dirty="0">
                    <a:latin typeface="Times" pitchFamily="2" charset="0"/>
                  </a:rPr>
                  <a:t>be a continuous random variable with a distribution </a:t>
                </a:r>
                <a:r>
                  <a:rPr lang="en-US" sz="1600" i="1" dirty="0">
                    <a:latin typeface="Times" pitchFamily="2" charset="0"/>
                  </a:rPr>
                  <a:t>q(s)</a:t>
                </a:r>
                <a:r>
                  <a:rPr lang="en-US" sz="1600" dirty="0">
                    <a:latin typeface="Times" pitchFamily="2" charset="0"/>
                  </a:rPr>
                  <a:t> and let the z’s be given by a hard-sigmoid rectification of s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Times" pitchFamily="2" charset="0"/>
                  </a:rPr>
                  <a:t>Hard-sigmoid</a:t>
                </a:r>
              </a:p>
              <a:p>
                <a:pPr marL="0" indent="0">
                  <a:buNone/>
                </a:pPr>
                <a:r>
                  <a:rPr lang="en-US" sz="1600" i="1" dirty="0">
                    <a:latin typeface="Times" pitchFamily="2" charset="0"/>
                  </a:rPr>
                  <a:t>				f(.) = min(1, max(0, .))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So, now z is given by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				z = min(1, max(0, s))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This is equivalent to </a:t>
                </a:r>
              </a:p>
              <a:p>
                <a:pPr marL="0" indent="0">
                  <a:buNone/>
                </a:pPr>
                <a:endParaRPr lang="en-US" sz="16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                                 z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0&lt;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So, if we look at the loss function, we have to penalize all the non-zero </a:t>
                </a:r>
                <a:r>
                  <a:rPr lang="el-GR" sz="1600" dirty="0">
                    <a:latin typeface="Times" pitchFamily="2" charset="0"/>
                  </a:rPr>
                  <a:t>θ</a:t>
                </a:r>
                <a:r>
                  <a:rPr lang="en-US" sz="1600" dirty="0">
                    <a:latin typeface="Times" pitchFamily="2" charset="0"/>
                  </a:rPr>
                  <a:t>, so, the second term is essentially the probability of s &lt; 0, which is given out by the CDF Q(s)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" pitchFamily="2" charset="0"/>
                  </a:rPr>
                  <a:t>Substituting these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5A33D-28D2-1046-BC40-9E4B47D57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472" y="576072"/>
                <a:ext cx="8871140" cy="5335150"/>
              </a:xfrm>
              <a:blipFill>
                <a:blip r:embed="rId2"/>
                <a:stretch>
                  <a:fillRect l="-286" b="-2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93EF-78B1-D840-AE5A-1CECFF22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60" y="557784"/>
            <a:ext cx="9081452" cy="53534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" pitchFamily="2" charset="0"/>
              </a:rPr>
              <a:t>Our loss function becomes</a:t>
            </a:r>
            <a:endParaRPr lang="en-US" sz="1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Times" pitchFamily="2" charset="0"/>
              </a:rPr>
              <a:t>w</a:t>
            </a:r>
            <a:r>
              <a:rPr lang="en-US" sz="1600" dirty="0">
                <a:latin typeface="Times" pitchFamily="2" charset="0"/>
              </a:rPr>
              <a:t>here g(s) is our hard-sigmoid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726E0-5354-0648-92AD-2E4ABA95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76" y="1204976"/>
            <a:ext cx="736092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70ED-B5AF-B64F-9DD1-3115AD7D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736" y="512064"/>
            <a:ext cx="9044876" cy="539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" pitchFamily="2" charset="0"/>
              </a:rPr>
              <a:t>Re-parameterization Trick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We can choose </a:t>
            </a:r>
            <a:r>
              <a:rPr lang="en-US" sz="1600" i="1" dirty="0">
                <a:latin typeface="Times" pitchFamily="2" charset="0"/>
              </a:rPr>
              <a:t>q(s), with parameters </a:t>
            </a:r>
            <a:r>
              <a:rPr lang="en-US" sz="1600" i="1" dirty="0" err="1">
                <a:latin typeface="Times" pitchFamily="2" charset="0"/>
              </a:rPr>
              <a:t>ɸ</a:t>
            </a:r>
            <a:r>
              <a:rPr lang="en-US" sz="1600" dirty="0">
                <a:latin typeface="Times" pitchFamily="2" charset="0"/>
              </a:rPr>
              <a:t> such that they allow the re-parameterization trick and express the loss function as an expectation over a parameter free noise distribution </a:t>
            </a:r>
            <a:r>
              <a:rPr lang="en-US" sz="1600" i="1" dirty="0">
                <a:latin typeface="Times" pitchFamily="2" charset="0"/>
              </a:rPr>
              <a:t>p(</a:t>
            </a:r>
            <a:r>
              <a:rPr lang="en-US" sz="1600" dirty="0">
                <a:latin typeface="Times" pitchFamily="2" charset="0"/>
              </a:rPr>
              <a:t>ϵ</a:t>
            </a:r>
            <a:r>
              <a:rPr lang="en-US" sz="1600" i="1" dirty="0">
                <a:latin typeface="Times" pitchFamily="2" charset="0"/>
              </a:rPr>
              <a:t>) </a:t>
            </a:r>
            <a:r>
              <a:rPr lang="en-US" sz="1600" dirty="0">
                <a:latin typeface="Times" pitchFamily="2" charset="0"/>
              </a:rPr>
              <a:t>and a deterministic and differentiable transformation </a:t>
            </a:r>
            <a:r>
              <a:rPr lang="en-US" sz="1600" i="1" dirty="0">
                <a:latin typeface="Times" pitchFamily="2" charset="0"/>
              </a:rPr>
              <a:t>f(.)</a:t>
            </a:r>
            <a:r>
              <a:rPr lang="en-US" sz="1600" dirty="0">
                <a:latin typeface="Times" pitchFamily="2" charset="0"/>
              </a:rPr>
              <a:t> of the parameters </a:t>
            </a:r>
            <a:r>
              <a:rPr lang="en-US" sz="1600" dirty="0" err="1">
                <a:latin typeface="Times" pitchFamily="2" charset="0"/>
              </a:rPr>
              <a:t>ɸ</a:t>
            </a:r>
            <a:r>
              <a:rPr lang="en-US" sz="1600" dirty="0">
                <a:latin typeface="Times" pitchFamily="2" charset="0"/>
              </a:rPr>
              <a:t> and ϵ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P.S variables in the above definition </a:t>
            </a:r>
            <a:r>
              <a:rPr lang="en-US" sz="1600" b="1" dirty="0">
                <a:latin typeface="Times" pitchFamily="2" charset="0"/>
              </a:rPr>
              <a:t>do not</a:t>
            </a:r>
            <a:r>
              <a:rPr lang="en-US" sz="1600" dirty="0">
                <a:latin typeface="Times" pitchFamily="2" charset="0"/>
              </a:rPr>
              <a:t> correspond to those in the picture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Therefore, the objective now becomes,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819A1-E59C-014D-97DD-CB8F45FB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96" y="2250506"/>
            <a:ext cx="2591816" cy="1775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A143F-EA36-024D-82EE-DB65BF2A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769724"/>
            <a:ext cx="6670548" cy="7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04A7-B423-514A-BA1F-35E2AC8D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0" y="429768"/>
            <a:ext cx="9035732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latin typeface="Times" pitchFamily="2" charset="0"/>
              </a:rPr>
              <a:t>Choosing the </a:t>
            </a:r>
            <a:r>
              <a:rPr lang="en-US" sz="1600" b="1" i="1" u="sng" dirty="0">
                <a:latin typeface="Times" pitchFamily="2" charset="0"/>
              </a:rPr>
              <a:t>q(s)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We are free to choose the q(s) and something that worked well in practice is a binary concrete random variable distributed in (0, 1) with probability density </a:t>
            </a:r>
            <a:r>
              <a:rPr lang="en-US" sz="1600" dirty="0" err="1">
                <a:latin typeface="Times" pitchFamily="2" charset="0"/>
              </a:rPr>
              <a:t>q</a:t>
            </a:r>
            <a:r>
              <a:rPr lang="en-US" sz="1600" baseline="-25000" dirty="0" err="1">
                <a:latin typeface="Times" pitchFamily="2" charset="0"/>
              </a:rPr>
              <a:t>s</a:t>
            </a:r>
            <a:r>
              <a:rPr lang="en-US" sz="1600" dirty="0">
                <a:latin typeface="Times" pitchFamily="2" charset="0"/>
              </a:rPr>
              <a:t> (s| </a:t>
            </a:r>
            <a:r>
              <a:rPr lang="en-US" sz="1600" dirty="0" err="1">
                <a:latin typeface="Times" pitchFamily="2" charset="0"/>
              </a:rPr>
              <a:t>ɸ</a:t>
            </a:r>
            <a:r>
              <a:rPr lang="en-US" sz="1600" dirty="0">
                <a:latin typeface="Times" pitchFamily="2" charset="0"/>
              </a:rPr>
              <a:t>) and cumulative density Q</a:t>
            </a:r>
            <a:r>
              <a:rPr lang="en-US" sz="1600" baseline="-25000" dirty="0">
                <a:latin typeface="Times" pitchFamily="2" charset="0"/>
              </a:rPr>
              <a:t>s</a:t>
            </a:r>
            <a:r>
              <a:rPr lang="en-US" sz="1600" dirty="0">
                <a:latin typeface="Times" pitchFamily="2" charset="0"/>
              </a:rPr>
              <a:t> (s | </a:t>
            </a:r>
            <a:r>
              <a:rPr lang="en-US" sz="1600" dirty="0" err="1">
                <a:latin typeface="Times" pitchFamily="2" charset="0"/>
              </a:rPr>
              <a:t>ɸ</a:t>
            </a:r>
            <a:r>
              <a:rPr lang="en-US" sz="1600" dirty="0">
                <a:latin typeface="Times" pitchFamily="2" charset="0"/>
              </a:rPr>
              <a:t>).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The parameters of this distribution are </a:t>
            </a:r>
            <a:r>
              <a:rPr lang="en-US" sz="1600" dirty="0" err="1">
                <a:latin typeface="Times" pitchFamily="2" charset="0"/>
              </a:rPr>
              <a:t>ɸ</a:t>
            </a:r>
            <a:r>
              <a:rPr lang="en-US" sz="1600" dirty="0">
                <a:latin typeface="Times" pitchFamily="2" charset="0"/>
              </a:rPr>
              <a:t> = (log ⍺, β) where, log ⍺ is location and β is temperature.</a:t>
            </a:r>
          </a:p>
          <a:p>
            <a:pPr marL="0" indent="0">
              <a:buNone/>
            </a:pPr>
            <a:r>
              <a:rPr lang="en-US" sz="1600" dirty="0">
                <a:latin typeface="Times" pitchFamily="2" charset="0"/>
              </a:rPr>
              <a:t>We stretch this distribution to an interval (</a:t>
            </a:r>
            <a:r>
              <a:rPr lang="en-US" sz="1600" dirty="0" err="1">
                <a:latin typeface="Times" pitchFamily="2" charset="0"/>
              </a:rPr>
              <a:t>ɣ</a:t>
            </a:r>
            <a:r>
              <a:rPr lang="en-US" sz="1600" dirty="0">
                <a:latin typeface="Times" pitchFamily="2" charset="0"/>
              </a:rPr>
              <a:t>, 𝛿) such that </a:t>
            </a:r>
            <a:r>
              <a:rPr lang="en-US" sz="1600" dirty="0" err="1">
                <a:latin typeface="Times" pitchFamily="2" charset="0"/>
              </a:rPr>
              <a:t>ɣ</a:t>
            </a:r>
            <a:r>
              <a:rPr lang="en-US" sz="1600" dirty="0">
                <a:latin typeface="Times" pitchFamily="2" charset="0"/>
              </a:rPr>
              <a:t> &lt; 0 and 𝛿 &gt; 0 and apply hard-sigmoid on its random samples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0CD5C-6A5D-474A-A527-3EC1AAD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52" y="2881189"/>
            <a:ext cx="6583934" cy="98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A8978-A5C5-E141-A42C-C5C7964E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72" y="3862137"/>
            <a:ext cx="7609078" cy="2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83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1250</TotalTime>
  <Words>509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Times</vt:lpstr>
      <vt:lpstr>Wingdings 3</vt:lpstr>
      <vt:lpstr>Wisp</vt:lpstr>
      <vt:lpstr>Learning Sparse Neural Networks using L0 Regularization          - Varun Reddy G</vt:lpstr>
      <vt:lpstr>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Sparse Neural Networks using L0 Regularization</dc:title>
  <dc:creator>Varun.Galyreddy</dc:creator>
  <cp:lastModifiedBy>Varun.Galyreddy</cp:lastModifiedBy>
  <cp:revision>17</cp:revision>
  <dcterms:created xsi:type="dcterms:W3CDTF">2020-04-13T09:08:47Z</dcterms:created>
  <dcterms:modified xsi:type="dcterms:W3CDTF">2020-04-14T05:58:50Z</dcterms:modified>
</cp:coreProperties>
</file>