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3"/>
    <p:sldId id="257" r:id="rId4"/>
    <p:sldId id="260" r:id="rId5"/>
    <p:sldId id="261" r:id="rId6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Backpropagation Observations</a:t>
            </a:r>
            <a:br>
              <a:rPr lang="en-US"/>
            </a:br>
            <a:r>
              <a:rPr lang="en-US"/>
              <a:t>on XOR 2-2-1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993" y="2802255"/>
            <a:ext cx="10949517" cy="1752600"/>
          </a:xfrm>
        </p:spPr>
        <p:txBody>
          <a:bodyPr/>
          <a:p>
            <a:r>
              <a:rPr lang="en-US"/>
              <a:t>Litha Thampan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Algorithm Observations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670" y="773430"/>
            <a:ext cx="5384800" cy="4953000"/>
          </a:xfrm>
        </p:spPr>
        <p:txBody>
          <a:bodyPr/>
          <a:p>
            <a:pPr lvl="1"/>
            <a:r>
              <a:rPr lang="en-US" sz="1800"/>
              <a:t>TanH function is used in the algorithm as the sigmoid function.</a:t>
            </a:r>
            <a:endParaRPr lang="en-US" sz="1800"/>
          </a:p>
          <a:p>
            <a:pPr lvl="1"/>
            <a:r>
              <a:rPr lang="en-US" sz="1800"/>
              <a:t>HyperPlane become parallel area between tangent 0,0 and 1,1 </a:t>
            </a:r>
            <a:endParaRPr lang="en-US" sz="1800"/>
          </a:p>
          <a:p>
            <a:pPr lvl="1"/>
            <a:r>
              <a:rPr lang="en-US" sz="1800">
                <a:sym typeface="+mn-ea"/>
              </a:rPr>
              <a:t>Errors mostly resolved after 2000 epochs </a:t>
            </a:r>
            <a:r>
              <a:rPr lang="en-US" sz="1800">
                <a:sym typeface="+mn-ea"/>
              </a:rPr>
              <a:t>due to gradient descent</a:t>
            </a:r>
            <a:endParaRPr lang="en-US" sz="1800">
              <a:sym typeface="+mn-ea"/>
            </a:endParaRPr>
          </a:p>
          <a:p>
            <a:pPr lvl="1"/>
            <a:r>
              <a:rPr lang="en-US" sz="1800">
                <a:sym typeface="+mn-ea"/>
              </a:rPr>
              <a:t>One of the first layer activations becomes negative when both inputs are same (0,0 and 1,1).</a:t>
            </a:r>
            <a:endParaRPr lang="en-US" sz="1800"/>
          </a:p>
          <a:p>
            <a:pPr marL="457200" lvl="1" indent="0">
              <a:buNone/>
            </a:pPr>
            <a:endParaRPr lang="en-US" sz="1800">
              <a:sym typeface="+mn-ea"/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4000"/>
          </a:p>
          <a:p>
            <a:pPr marL="457200" lvl="1" indent="0">
              <a:buNone/>
            </a:pPr>
            <a:endParaRPr lang="en-US" sz="400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7600" y="26035"/>
            <a:ext cx="5456555" cy="1939290"/>
          </a:xfrm>
          <a:prstGeom prst="rect">
            <a:avLst/>
          </a:prstGeom>
        </p:spPr>
      </p:pic>
      <p:pic>
        <p:nvPicPr>
          <p:cNvPr id="22" name="Content Placeholder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1965325"/>
            <a:ext cx="5384800" cy="22644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290" y="3572510"/>
            <a:ext cx="3855085" cy="3026410"/>
          </a:xfrm>
          <a:prstGeom prst="rect">
            <a:avLst/>
          </a:prstGeom>
        </p:spPr>
      </p:pic>
      <p:pic>
        <p:nvPicPr>
          <p:cNvPr id="29" name="Content Placeholder 20"/>
          <p:cNvPicPr>
            <a:picLocks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263640" y="4230370"/>
            <a:ext cx="3539490" cy="26200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/>
              <a:t>Weights and Bias Observations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773430"/>
            <a:ext cx="5748020" cy="4109085"/>
          </a:xfrm>
        </p:spPr>
        <p:txBody>
          <a:bodyPr/>
          <a:p>
            <a:pPr lvl="1"/>
            <a:r>
              <a:rPr lang="en-US" sz="1800">
                <a:sym typeface="+mn-ea"/>
              </a:rPr>
              <a:t>First Layer Weights and Bias tended to</a:t>
            </a:r>
            <a:endParaRPr lang="en-US" sz="1800">
              <a:sym typeface="+mn-ea"/>
            </a:endParaRPr>
          </a:p>
          <a:p>
            <a:pPr lvl="2"/>
            <a:r>
              <a:rPr lang="en-US" sz="1540">
                <a:sym typeface="+mn-ea"/>
              </a:rPr>
              <a:t>W</a:t>
            </a:r>
            <a:r>
              <a:rPr lang="en-US" sz="1540" baseline="-25000">
                <a:sym typeface="+mn-ea"/>
              </a:rPr>
              <a:t>11</a:t>
            </a:r>
            <a:r>
              <a:rPr lang="en-US" sz="1540">
                <a:sym typeface="+mn-ea"/>
              </a:rPr>
              <a:t> : -1.5 </a:t>
            </a:r>
            <a:r>
              <a:rPr lang="en-US" sz="1535">
                <a:sym typeface="+mn-ea"/>
              </a:rPr>
              <a:t>W</a:t>
            </a:r>
            <a:r>
              <a:rPr lang="en-US" sz="1535" baseline="-25000">
                <a:sym typeface="+mn-ea"/>
              </a:rPr>
              <a:t>12</a:t>
            </a:r>
            <a:r>
              <a:rPr lang="en-US" sz="1535">
                <a:sym typeface="+mn-ea"/>
              </a:rPr>
              <a:t> : 1.67 b</a:t>
            </a:r>
            <a:r>
              <a:rPr lang="en-US" sz="1535" baseline="-25000">
                <a:sym typeface="+mn-ea"/>
              </a:rPr>
              <a:t>1</a:t>
            </a:r>
            <a:r>
              <a:rPr lang="en-US" sz="1535">
                <a:sym typeface="+mn-ea"/>
              </a:rPr>
              <a:t> : 2.23</a:t>
            </a:r>
            <a:endParaRPr lang="en-US" sz="1535">
              <a:sym typeface="+mn-ea"/>
            </a:endParaRPr>
          </a:p>
          <a:p>
            <a:pPr lvl="2"/>
            <a:r>
              <a:rPr lang="en-US" sz="1535">
                <a:sym typeface="+mn-ea"/>
              </a:rPr>
              <a:t>W</a:t>
            </a:r>
            <a:r>
              <a:rPr lang="en-US" sz="1535" baseline="-25000">
                <a:sym typeface="+mn-ea"/>
              </a:rPr>
              <a:t>21</a:t>
            </a:r>
            <a:r>
              <a:rPr lang="en-US" sz="1535">
                <a:sym typeface="+mn-ea"/>
              </a:rPr>
              <a:t> : -1.5</a:t>
            </a:r>
            <a:r>
              <a:rPr lang="en-US" sz="1535">
                <a:sym typeface="+mn-ea"/>
              </a:rPr>
              <a:t> W</a:t>
            </a:r>
            <a:r>
              <a:rPr lang="en-US" sz="1535" baseline="-25000">
                <a:sym typeface="+mn-ea"/>
              </a:rPr>
              <a:t>22</a:t>
            </a:r>
            <a:r>
              <a:rPr lang="en-US" sz="1535">
                <a:sym typeface="+mn-ea"/>
              </a:rPr>
              <a:t> : 1.67</a:t>
            </a:r>
            <a:r>
              <a:rPr lang="en-US" sz="1535">
                <a:sym typeface="+mn-ea"/>
              </a:rPr>
              <a:t> b</a:t>
            </a:r>
            <a:r>
              <a:rPr lang="en-US" sz="1535" baseline="-25000">
                <a:sym typeface="+mn-ea"/>
              </a:rPr>
              <a:t>2</a:t>
            </a:r>
            <a:r>
              <a:rPr lang="en-US" sz="1535">
                <a:sym typeface="+mn-ea"/>
              </a:rPr>
              <a:t> : -0.67</a:t>
            </a:r>
            <a:endParaRPr lang="en-US" sz="1535">
              <a:sym typeface="+mn-ea"/>
            </a:endParaRPr>
          </a:p>
          <a:p>
            <a:pPr lvl="1"/>
            <a:r>
              <a:rPr lang="en-US" sz="1800">
                <a:sym typeface="+mn-ea"/>
              </a:rPr>
              <a:t>Last Layer Weights and Bias tended to</a:t>
            </a:r>
            <a:endParaRPr lang="en-US" sz="1535">
              <a:sym typeface="+mn-ea"/>
            </a:endParaRPr>
          </a:p>
          <a:p>
            <a:pPr lvl="2"/>
            <a:r>
              <a:rPr lang="en-US" sz="1535">
                <a:sym typeface="+mn-ea"/>
              </a:rPr>
              <a:t>W</a:t>
            </a:r>
            <a:r>
              <a:rPr lang="en-US" sz="1535" baseline="-25000">
                <a:sym typeface="+mn-ea"/>
              </a:rPr>
              <a:t>1</a:t>
            </a:r>
            <a:r>
              <a:rPr lang="en-US" sz="1535">
                <a:sym typeface="+mn-ea"/>
              </a:rPr>
              <a:t> : 3 W</a:t>
            </a:r>
            <a:r>
              <a:rPr lang="en-US" sz="1535" baseline="-25000">
                <a:sym typeface="+mn-ea"/>
              </a:rPr>
              <a:t>2</a:t>
            </a:r>
            <a:r>
              <a:rPr lang="en-US" sz="1535">
                <a:sym typeface="+mn-ea"/>
              </a:rPr>
              <a:t> : 3 b : -1.13</a:t>
            </a:r>
            <a:endParaRPr lang="en-US" sz="1535">
              <a:sym typeface="+mn-ea"/>
            </a:endParaRPr>
          </a:p>
          <a:p>
            <a:pPr marL="914400" lvl="2" indent="0">
              <a:buNone/>
            </a:pPr>
            <a:endParaRPr lang="en-US" sz="2400"/>
          </a:p>
          <a:p>
            <a:pPr marL="457200" lvl="1" indent="0">
              <a:buNone/>
            </a:pPr>
            <a:endParaRPr lang="en-US" sz="2400"/>
          </a:p>
        </p:txBody>
      </p:sp>
      <p:sp>
        <p:nvSpPr>
          <p:cNvPr id="6" name="Content Placeholder 5"/>
          <p:cNvSpPr/>
          <p:nvPr>
            <p:ph sz="half" idx="2"/>
          </p:nvPr>
        </p:nvSpPr>
        <p:spPr/>
        <p:txBody>
          <a:bodyPr/>
          <a:p>
            <a:pPr marL="0" indent="0">
              <a:buNone/>
            </a:pPr>
            <a:r>
              <a:rPr lang="en-US"/>
              <a:t> </a:t>
            </a:r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94145" y="285750"/>
            <a:ext cx="4225290" cy="33083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145" y="3594100"/>
            <a:ext cx="4058285" cy="3220085"/>
          </a:xfrm>
          <a:prstGeom prst="rect">
            <a:avLst/>
          </a:prstGeom>
        </p:spPr>
      </p:pic>
      <p:pic>
        <p:nvPicPr>
          <p:cNvPr id="25" name="Content Placeholder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595" y="2323465"/>
            <a:ext cx="3479165" cy="22117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240" y="4523740"/>
            <a:ext cx="3571875" cy="2290445"/>
          </a:xfrm>
          <a:prstGeom prst="rect">
            <a:avLst/>
          </a:prstGeom>
        </p:spPr>
      </p:pic>
      <p:sp>
        <p:nvSpPr>
          <p:cNvPr id="24" name="Down Arrow 23"/>
          <p:cNvSpPr/>
          <p:nvPr/>
        </p:nvSpPr>
        <p:spPr>
          <a:xfrm>
            <a:off x="2473325" y="4154805"/>
            <a:ext cx="889000" cy="533400"/>
          </a:xfrm>
          <a:prstGeom prst="down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800">
                <a:sym typeface="+mn-ea"/>
              </a:rPr>
              <a:t>Middle Layer Observations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620" y="773430"/>
            <a:ext cx="5384800" cy="4953000"/>
          </a:xfrm>
        </p:spPr>
        <p:txBody>
          <a:bodyPr/>
          <a:p>
            <a:pPr lvl="1"/>
            <a:r>
              <a:rPr lang="en-US" sz="1800">
                <a:sym typeface="+mn-ea"/>
              </a:rPr>
              <a:t>If there is no middle layer, the weights and biases cannot reach a correct value as the function would be symmetric and will not get a proper bias to overshoot the product.</a:t>
            </a:r>
            <a:endParaRPr lang="en-US" sz="1800">
              <a:sym typeface="+mn-ea"/>
            </a:endParaRPr>
          </a:p>
          <a:p>
            <a:pPr lvl="1"/>
            <a:r>
              <a:rPr lang="en-US" sz="1800">
                <a:sym typeface="+mn-ea"/>
              </a:rPr>
              <a:t>Middle Layer solves that problem and deciphers problem into Logical layers.</a:t>
            </a:r>
            <a:endParaRPr lang="en-US" sz="1800">
              <a:sym typeface="+mn-ea"/>
            </a:endParaRPr>
          </a:p>
          <a:p>
            <a:pPr lvl="1"/>
            <a:r>
              <a:rPr lang="en-US" sz="1800">
                <a:sym typeface="+mn-ea"/>
              </a:rPr>
              <a:t>Observing the behaviour of the Middle Layer, one of them acts as a NAND gate and other as an OR gate. The last layer acts as an AND gate.</a:t>
            </a:r>
            <a:endParaRPr lang="en-US" sz="1800">
              <a:sym typeface="+mn-ea"/>
            </a:endParaRPr>
          </a:p>
          <a:p>
            <a:pPr lvl="1"/>
            <a:r>
              <a:rPr lang="en-US" sz="1800">
                <a:sym typeface="+mn-ea"/>
              </a:rPr>
              <a:t>Thus XOR(X</a:t>
            </a:r>
            <a:r>
              <a:rPr lang="en-US" sz="1800" baseline="-25000">
                <a:sym typeface="+mn-ea"/>
              </a:rPr>
              <a:t>1</a:t>
            </a:r>
            <a:r>
              <a:rPr lang="en-US" sz="1800">
                <a:sym typeface="+mn-ea"/>
              </a:rPr>
              <a:t>,X</a:t>
            </a:r>
            <a:r>
              <a:rPr lang="en-US" sz="1800" baseline="-25000">
                <a:sym typeface="+mn-ea"/>
              </a:rPr>
              <a:t>2</a:t>
            </a:r>
            <a:r>
              <a:rPr lang="en-US" sz="1800">
                <a:sym typeface="+mn-ea"/>
              </a:rPr>
              <a:t>)</a:t>
            </a:r>
            <a:r>
              <a:rPr lang="en-US" sz="1800">
                <a:sym typeface="+mn-ea"/>
              </a:rPr>
              <a:t> </a:t>
            </a:r>
            <a:endParaRPr lang="en-US" sz="1800">
              <a:sym typeface="+mn-ea"/>
            </a:endParaRPr>
          </a:p>
          <a:p>
            <a:pPr marL="457200" lvl="1" indent="0">
              <a:buNone/>
            </a:pPr>
            <a:r>
              <a:rPr lang="en-US" sz="1800">
                <a:sym typeface="+mn-ea"/>
              </a:rPr>
              <a:t>	= AND(NAND(X</a:t>
            </a:r>
            <a:r>
              <a:rPr lang="en-US" sz="1800" baseline="-25000">
                <a:sym typeface="+mn-ea"/>
              </a:rPr>
              <a:t>1</a:t>
            </a:r>
            <a:r>
              <a:rPr lang="en-US" sz="1800">
                <a:sym typeface="+mn-ea"/>
              </a:rPr>
              <a:t>,X</a:t>
            </a:r>
            <a:r>
              <a:rPr lang="en-US" sz="1800" baseline="-25000">
                <a:sym typeface="+mn-ea"/>
              </a:rPr>
              <a:t>2</a:t>
            </a:r>
            <a:r>
              <a:rPr lang="en-US" sz="1800">
                <a:sym typeface="+mn-ea"/>
              </a:rPr>
              <a:t>),OR(X</a:t>
            </a:r>
            <a:r>
              <a:rPr lang="en-US" sz="1800" baseline="-25000">
                <a:sym typeface="+mn-ea"/>
              </a:rPr>
              <a:t>1</a:t>
            </a:r>
            <a:r>
              <a:rPr lang="en-US" sz="1800">
                <a:sym typeface="+mn-ea"/>
              </a:rPr>
              <a:t>,X</a:t>
            </a:r>
            <a:r>
              <a:rPr lang="en-US" sz="1800" baseline="-25000">
                <a:sym typeface="+mn-ea"/>
              </a:rPr>
              <a:t>2</a:t>
            </a:r>
            <a:r>
              <a:rPr lang="en-US" sz="1800">
                <a:sym typeface="+mn-ea"/>
              </a:rPr>
              <a:t>)</a:t>
            </a:r>
            <a:r>
              <a:rPr lang="en-US" sz="1800">
                <a:sym typeface="+mn-ea"/>
              </a:rPr>
              <a:t> ) </a:t>
            </a:r>
            <a:endParaRPr lang="en-US" sz="1800">
              <a:sym typeface="+mn-ea"/>
            </a:endParaRPr>
          </a:p>
        </p:txBody>
      </p:sp>
      <p:sp>
        <p:nvSpPr>
          <p:cNvPr id="6" name="Content Placeholder 5"/>
          <p:cNvSpPr/>
          <p:nvPr>
            <p:ph sz="half" idx="2"/>
          </p:nvPr>
        </p:nvSpPr>
        <p:spPr/>
        <p:txBody>
          <a:bodyPr/>
          <a:p>
            <a:pPr marL="0" lvl="1" indent="0">
              <a:buNone/>
            </a:pPr>
            <a:r>
              <a:rPr lang="en-US"/>
              <a:t> </a:t>
            </a:r>
            <a:endParaRPr lang="en-US" sz="3200">
              <a:sym typeface="+mn-ea"/>
            </a:endParaRPr>
          </a:p>
          <a:p>
            <a:pPr marL="0" indent="0">
              <a:buNone/>
            </a:pPr>
            <a:endParaRPr lang="en-US"/>
          </a:p>
        </p:txBody>
      </p:sp>
      <p:pic>
        <p:nvPicPr>
          <p:cNvPr id="11" name="Content Placeholder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4829810"/>
            <a:ext cx="1466850" cy="1073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595" y="4707890"/>
            <a:ext cx="2870200" cy="16700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420" y="190500"/>
            <a:ext cx="2660015" cy="665607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8070" y="190500"/>
            <a:ext cx="2731770" cy="65887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1003</Words>
  <Application>WPS Presentation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SimSun</vt:lpstr>
      <vt:lpstr>Wingdings</vt:lpstr>
      <vt:lpstr>Microsoft YaHei</vt:lpstr>
      <vt:lpstr>Arial Unicode MS</vt:lpstr>
      <vt:lpstr>Calibri</vt:lpstr>
      <vt:lpstr>Blue Waves</vt:lpstr>
      <vt:lpstr>Perceptron Observations</vt:lpstr>
      <vt:lpstr>Perceptron Standard</vt:lpstr>
      <vt:lpstr>Perceptron Averaged</vt:lpstr>
      <vt:lpstr>Perceptron Averaged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Perceptron Observations</dc:title>
  <dc:creator>litha</dc:creator>
  <cp:lastModifiedBy>litha</cp:lastModifiedBy>
  <cp:revision>26</cp:revision>
  <dcterms:created xsi:type="dcterms:W3CDTF">2019-02-09T20:16:00Z</dcterms:created>
  <dcterms:modified xsi:type="dcterms:W3CDTF">2019-02-24T01:10:31Z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