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74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65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6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8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F53B-E430-4747-9582-E8606A57DF5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1DF0-1B8D-4BED-A556-122F990F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E19AB-9CB6-4DD1-313A-ED778EE25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1" y="2365220"/>
            <a:ext cx="8789159" cy="1892882"/>
          </a:xfrm>
        </p:spPr>
        <p:txBody>
          <a:bodyPr/>
          <a:lstStyle/>
          <a:p>
            <a:r>
              <a:rPr lang="en-US" sz="2800" b="1" dirty="0"/>
              <a:t>Title:</a:t>
            </a:r>
            <a:r>
              <a:rPr lang="en-US" sz="2800" dirty="0"/>
              <a:t> Insurance Model Deployment: Predicting Attorney Involvement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5D6122-5A88-D2F9-B00A-737FCFD56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Subtitle:</a:t>
            </a:r>
            <a:r>
              <a:rPr lang="en-US" dirty="0"/>
              <a:t> Data Science Project Overview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C5F60-EB20-ABE0-1773-104878927684}"/>
              </a:ext>
            </a:extLst>
          </p:cNvPr>
          <p:cNvSpPr txBox="1"/>
          <p:nvPr/>
        </p:nvSpPr>
        <p:spPr>
          <a:xfrm>
            <a:off x="8229600" y="5186149"/>
            <a:ext cx="3821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Team:</a:t>
            </a:r>
          </a:p>
          <a:p>
            <a:r>
              <a:rPr lang="en-US" dirty="0"/>
              <a:t>Katepogu Darshith Raj</a:t>
            </a:r>
          </a:p>
          <a:p>
            <a:r>
              <a:rPr lang="en-US" dirty="0"/>
              <a:t>Tirumala </a:t>
            </a:r>
            <a:r>
              <a:rPr lang="en-US" dirty="0" err="1"/>
              <a:t>setty</a:t>
            </a:r>
            <a:r>
              <a:rPr lang="en-US" dirty="0"/>
              <a:t> </a:t>
            </a:r>
            <a:r>
              <a:rPr lang="en-US" dirty="0" err="1"/>
              <a:t>Liteesh</a:t>
            </a:r>
            <a:r>
              <a:rPr lang="en-US" dirty="0"/>
              <a:t> Kumar</a:t>
            </a:r>
          </a:p>
          <a:p>
            <a:r>
              <a:rPr lang="en-US" dirty="0" err="1"/>
              <a:t>Kakade</a:t>
            </a:r>
            <a:r>
              <a:rPr lang="en-US"/>
              <a:t> Chetan</a:t>
            </a:r>
            <a:endParaRPr lang="en-US" dirty="0"/>
          </a:p>
          <a:p>
            <a:r>
              <a:rPr lang="en-US" dirty="0"/>
              <a:t>Mohamed Ismail</a:t>
            </a:r>
          </a:p>
        </p:txBody>
      </p:sp>
    </p:spTree>
    <p:extLst>
      <p:ext uri="{BB962C8B-B14F-4D97-AF65-F5344CB8AC3E}">
        <p14:creationId xmlns:p14="http://schemas.microsoft.com/office/powerpoint/2010/main" val="161027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7DB9-23DC-90B4-2490-350AA60D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red line graph with black lines">
            <a:extLst>
              <a:ext uri="{FF2B5EF4-FFF2-40B4-BE49-F238E27FC236}">
                <a16:creationId xmlns:a16="http://schemas.microsoft.com/office/drawing/2014/main" id="{BBC46F39-0722-AC42-2399-EEFDE0FD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616751"/>
            <a:ext cx="10831358" cy="5852288"/>
          </a:xfrm>
        </p:spPr>
      </p:pic>
    </p:spTree>
    <p:extLst>
      <p:ext uri="{BB962C8B-B14F-4D97-AF65-F5344CB8AC3E}">
        <p14:creationId xmlns:p14="http://schemas.microsoft.com/office/powerpoint/2010/main" val="20556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0F89-C49C-6EE8-B078-3302E747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8850-85A2-A564-8624-34C6BA63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Deployment </a:t>
            </a:r>
            <a:r>
              <a:rPr lang="en-US" b="1" dirty="0" err="1"/>
              <a:t>tool:</a:t>
            </a:r>
            <a:r>
              <a:rPr lang="en-US" dirty="0" err="1"/>
              <a:t>Streamlit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App Features:</a:t>
            </a:r>
          </a:p>
          <a:p>
            <a:r>
              <a:rPr lang="en-US" dirty="0"/>
              <a:t>User inputs: Claimant Age, Loss Amount, Claim Amount Requested, Accident Severity.</a:t>
            </a:r>
          </a:p>
          <a:p>
            <a:r>
              <a:rPr lang="en-US" dirty="0"/>
              <a:t>Prediction output: Attorney Involved or Not.</a:t>
            </a:r>
          </a:p>
          <a:p>
            <a:r>
              <a:rPr lang="en-US" dirty="0"/>
              <a:t>Feature importance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Implementation:</a:t>
            </a:r>
          </a:p>
          <a:p>
            <a:r>
              <a:rPr lang="en-US" dirty="0"/>
              <a:t>Model file used: </a:t>
            </a:r>
            <a:r>
              <a:rPr lang="en-US" dirty="0" err="1"/>
              <a:t>grid_search_xgb.joblib</a:t>
            </a:r>
            <a:endParaRPr lang="en-US" dirty="0"/>
          </a:p>
          <a:p>
            <a:r>
              <a:rPr lang="en-US" dirty="0"/>
              <a:t>Interactive web application deployed locally.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442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B2E4-4782-5958-B5A7-2EB30F91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EA468C28-AEC8-3EC5-2C73-26C73312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600501"/>
            <a:ext cx="10831358" cy="6073253"/>
          </a:xfrm>
        </p:spPr>
      </p:pic>
    </p:spTree>
    <p:extLst>
      <p:ext uri="{BB962C8B-B14F-4D97-AF65-F5344CB8AC3E}">
        <p14:creationId xmlns:p14="http://schemas.microsoft.com/office/powerpoint/2010/main" val="16701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6C81-5F47-E17D-3312-75006EC4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2F7367CA-71D8-8652-6920-82F0A9995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617182"/>
            <a:ext cx="10831358" cy="5688084"/>
          </a:xfrm>
        </p:spPr>
      </p:pic>
    </p:spTree>
    <p:extLst>
      <p:ext uri="{BB962C8B-B14F-4D97-AF65-F5344CB8AC3E}">
        <p14:creationId xmlns:p14="http://schemas.microsoft.com/office/powerpoint/2010/main" val="230824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1526-4140-9474-C712-E6B290A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71C05CC3-9154-DCF9-F57C-EA61D378F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630830"/>
            <a:ext cx="10831358" cy="5783618"/>
          </a:xfrm>
        </p:spPr>
      </p:pic>
    </p:spTree>
    <p:extLst>
      <p:ext uri="{BB962C8B-B14F-4D97-AF65-F5344CB8AC3E}">
        <p14:creationId xmlns:p14="http://schemas.microsoft.com/office/powerpoint/2010/main" val="140397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FB42-2D82-1385-53A4-CF7FE90B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Learnings: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1340-830B-5CE6-D0DF-06590C8B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r>
              <a:rPr lang="en-US" dirty="0"/>
              <a:t>Handling missing values without impacting prediction quality.</a:t>
            </a:r>
          </a:p>
          <a:p>
            <a:r>
              <a:rPr lang="en-US" dirty="0"/>
              <a:t>Setting up </a:t>
            </a:r>
            <a:r>
              <a:rPr lang="en-US" dirty="0" err="1"/>
              <a:t>Streamlit</a:t>
            </a:r>
            <a:r>
              <a:rPr lang="en-US" dirty="0"/>
              <a:t> for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Learnings:</a:t>
            </a:r>
          </a:p>
          <a:p>
            <a:r>
              <a:rPr lang="en-US" dirty="0"/>
              <a:t>Importance of hyperparameter tuning for improved accuracy.</a:t>
            </a:r>
          </a:p>
          <a:p>
            <a:r>
              <a:rPr lang="en-US" dirty="0"/>
              <a:t>Effective feature engineering techniques.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3C94-B1D0-EAA5-A562-04E62BAE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149A-3D25-0E6D-F86A-11C7DFDC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11189"/>
            <a:ext cx="9613861" cy="342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Introduce new features for enhanced predictive power.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Experiment with advanced ensemble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Incorporate external datasets for additional context.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1E7C9-7303-6D64-A917-10C916EB1932}"/>
              </a:ext>
            </a:extLst>
          </p:cNvPr>
          <p:cNvSpPr txBox="1"/>
          <p:nvPr/>
        </p:nvSpPr>
        <p:spPr>
          <a:xfrm>
            <a:off x="2129051" y="3429000"/>
            <a:ext cx="895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6340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30BE-3A89-63BE-5D0E-2BE99375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5C8B-D9D5-CD09-3B75-FE4698A5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91213"/>
            <a:ext cx="9613861" cy="46234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Objective:</a:t>
            </a:r>
          </a:p>
          <a:p>
            <a:r>
              <a:rPr lang="en-US" dirty="0"/>
              <a:t>To predict whether an insurance claim involves an attorney based on claim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Dataset:</a:t>
            </a:r>
          </a:p>
          <a:p>
            <a:r>
              <a:rPr lang="en-US" dirty="0"/>
              <a:t>1340 rows, 13 columns.</a:t>
            </a:r>
          </a:p>
          <a:p>
            <a:r>
              <a:rPr lang="en-US" dirty="0"/>
              <a:t>Features include: Claimant Age (CLMAGE), Loss Amount (LOSS), Claim Amount Requested, Accident Severity,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Tools used: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Streamlit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42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8FB-262F-C3C5-874D-CD1A13E5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BB51-E06D-4DB2-5B6D-C595D458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78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Insights:</a:t>
            </a:r>
          </a:p>
          <a:p>
            <a:r>
              <a:rPr lang="en-US" dirty="0"/>
              <a:t>Distribution of ATTORNEY: Balanced between 0(No Attorney) and 1 (Attorney Involved).</a:t>
            </a:r>
          </a:p>
          <a:p>
            <a:r>
              <a:rPr lang="en-US" dirty="0"/>
              <a:t>High correlation observed between Loss and Claim Amount Requested</a:t>
            </a:r>
            <a:r>
              <a:rPr lang="en-US" b="1" dirty="0"/>
              <a:t>.</a:t>
            </a:r>
          </a:p>
          <a:p>
            <a:r>
              <a:rPr lang="en-US" dirty="0"/>
              <a:t>Null values identified in features like CLMAGE and SEATBELT.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Visualizations:</a:t>
            </a:r>
          </a:p>
          <a:p>
            <a:r>
              <a:rPr lang="en-US" dirty="0"/>
              <a:t>Distribution charts for categorical variables.</a:t>
            </a:r>
          </a:p>
          <a:p>
            <a:r>
              <a:rPr lang="en-US" dirty="0"/>
              <a:t>Correlation heatmap for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36452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1F82-19DE-C573-56C2-96ADBF39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929A7B0C-932C-479A-1F53-577FAAAA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753228"/>
            <a:ext cx="4687408" cy="2986259"/>
          </a:xfrm>
        </p:spPr>
      </p:pic>
      <p:pic>
        <p:nvPicPr>
          <p:cNvPr id="7" name="Picture 6" descr="A graph with blue rectangles">
            <a:extLst>
              <a:ext uri="{FF2B5EF4-FFF2-40B4-BE49-F238E27FC236}">
                <a16:creationId xmlns:a16="http://schemas.microsoft.com/office/drawing/2014/main" id="{B6B0CB14-5C9C-A9A5-4940-30811603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07" y="753228"/>
            <a:ext cx="4926453" cy="2986259"/>
          </a:xfrm>
          <a:prstGeom prst="rect">
            <a:avLst/>
          </a:prstGeom>
        </p:spPr>
      </p:pic>
      <p:pic>
        <p:nvPicPr>
          <p:cNvPr id="9" name="Picture 8" descr="A screen shot of a graph">
            <a:extLst>
              <a:ext uri="{FF2B5EF4-FFF2-40B4-BE49-F238E27FC236}">
                <a16:creationId xmlns:a16="http://schemas.microsoft.com/office/drawing/2014/main" id="{152CA62E-0AFF-6D9E-0426-C82C7607D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3798598"/>
            <a:ext cx="4687407" cy="2986259"/>
          </a:xfrm>
          <a:prstGeom prst="rect">
            <a:avLst/>
          </a:prstGeom>
        </p:spPr>
      </p:pic>
      <p:pic>
        <p:nvPicPr>
          <p:cNvPr id="11" name="Picture 10" descr="A screenshot of a graph">
            <a:extLst>
              <a:ext uri="{FF2B5EF4-FFF2-40B4-BE49-F238E27FC236}">
                <a16:creationId xmlns:a16="http://schemas.microsoft.com/office/drawing/2014/main" id="{8B97FDC7-79E9-0987-1409-61A32A14E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07" y="3798597"/>
            <a:ext cx="4926454" cy="29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A1F-349C-082A-3FF8-1A4A750A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 shot of a graph">
            <a:extLst>
              <a:ext uri="{FF2B5EF4-FFF2-40B4-BE49-F238E27FC236}">
                <a16:creationId xmlns:a16="http://schemas.microsoft.com/office/drawing/2014/main" id="{DB829FA0-F89F-594C-0E5F-8165C75A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9" y="2241266"/>
            <a:ext cx="4758112" cy="3598863"/>
          </a:xfrm>
        </p:spPr>
      </p:pic>
      <p:pic>
        <p:nvPicPr>
          <p:cNvPr id="7" name="Picture 6" descr="A screen shot of a graph">
            <a:extLst>
              <a:ext uri="{FF2B5EF4-FFF2-40B4-BE49-F238E27FC236}">
                <a16:creationId xmlns:a16="http://schemas.microsoft.com/office/drawing/2014/main" id="{4A40A936-AC63-7B68-8F71-30360B41C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1266"/>
            <a:ext cx="465837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9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525-CD92-2975-A7DD-D6274A5A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86F5-82E2-726F-39A3-D0ABC596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Steps taken: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Imputed missing values: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CLMAGE: Median imputation.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SEATBELT:</a:t>
            </a:r>
            <a:r>
              <a:rPr lang="en-US" dirty="0"/>
              <a:t> Mode imputation.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Encoded categorical variables using one-hot encoding.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Scaled numerical variables using </a:t>
            </a:r>
            <a:r>
              <a:rPr lang="en-US" dirty="0" err="1"/>
              <a:t>StandardScaler</a:t>
            </a:r>
            <a:r>
              <a:rPr lang="en-US" dirty="0"/>
              <a:t> to manage outliers.</a:t>
            </a:r>
          </a:p>
          <a:p>
            <a:pPr marL="0" indent="0">
              <a:buNone/>
            </a:pPr>
            <a:r>
              <a:rPr lang="en-US" b="1" dirty="0" err="1"/>
              <a:t>Outcome:</a:t>
            </a:r>
            <a:r>
              <a:rPr lang="en-US" dirty="0" err="1"/>
              <a:t>Cleaned</a:t>
            </a:r>
            <a:r>
              <a:rPr lang="en-US" dirty="0"/>
              <a:t> and transformed dataset ready for modeling.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6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66B8-8A6F-5B22-4F5E-C7360943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ue dots">
            <a:extLst>
              <a:ext uri="{FF2B5EF4-FFF2-40B4-BE49-F238E27FC236}">
                <a16:creationId xmlns:a16="http://schemas.microsoft.com/office/drawing/2014/main" id="{19E4EF05-1EA9-8B7A-E880-FD06CDF42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50125"/>
            <a:ext cx="10933924" cy="6564575"/>
          </a:xfrm>
        </p:spPr>
      </p:pic>
    </p:spTree>
    <p:extLst>
      <p:ext uri="{BB962C8B-B14F-4D97-AF65-F5344CB8AC3E}">
        <p14:creationId xmlns:p14="http://schemas.microsoft.com/office/powerpoint/2010/main" val="38129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A62E-DDCB-A721-F28C-FB6700EB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6503-DEC1-F4D8-CF7F-80032E77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97540"/>
            <a:ext cx="9613861" cy="42308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Models Tested: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 Tree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Gradient Boosting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XGBoost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Performance metrics:</a:t>
            </a:r>
          </a:p>
          <a:p>
            <a:r>
              <a:rPr lang="en-US" dirty="0"/>
              <a:t>Accuracy scores ranged from ~50% to 57%.</a:t>
            </a:r>
          </a:p>
          <a:p>
            <a:r>
              <a:rPr lang="en-US" dirty="0"/>
              <a:t>Gradient Boosting and </a:t>
            </a:r>
            <a:r>
              <a:rPr lang="en-US" dirty="0" err="1"/>
              <a:t>XGBoost</a:t>
            </a:r>
            <a:r>
              <a:rPr lang="en-US" dirty="0"/>
              <a:t> showed the best results.</a:t>
            </a:r>
          </a:p>
        </p:txBody>
      </p:sp>
    </p:spTree>
    <p:extLst>
      <p:ext uri="{BB962C8B-B14F-4D97-AF65-F5344CB8AC3E}">
        <p14:creationId xmlns:p14="http://schemas.microsoft.com/office/powerpoint/2010/main" val="16806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8912-A300-70E5-F79C-FF4C1FE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4DA7-58CA-69FD-D43A-07965D06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778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Results: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err="1"/>
              <a:t>XGBoost</a:t>
            </a:r>
            <a:r>
              <a:rPr lang="en-US" b="1" dirty="0"/>
              <a:t>:</a:t>
            </a:r>
          </a:p>
          <a:p>
            <a:pPr algn="just"/>
            <a:r>
              <a:rPr lang="en-US" dirty="0"/>
              <a:t>Accuracy: 57% (best model).</a:t>
            </a:r>
          </a:p>
          <a:p>
            <a:pPr algn="just"/>
            <a:r>
              <a:rPr lang="en-US" dirty="0"/>
              <a:t>Hyperparameter tuning improved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Gradient Boosting:</a:t>
            </a:r>
          </a:p>
          <a:p>
            <a:pPr algn="just"/>
            <a:r>
              <a:rPr lang="en-US" dirty="0"/>
              <a:t>Accuracy: 55%.</a:t>
            </a:r>
          </a:p>
          <a:p>
            <a:pPr algn="just"/>
            <a:r>
              <a:rPr lang="en-US" dirty="0"/>
              <a:t>Iteratively refined errors for robust predictions.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Visualizations:</a:t>
            </a:r>
          </a:p>
          <a:p>
            <a:pPr algn="just"/>
            <a:r>
              <a:rPr lang="en-US" dirty="0"/>
              <a:t>Confusion Matrices for comparison.</a:t>
            </a:r>
          </a:p>
          <a:p>
            <a:pPr algn="just"/>
            <a:r>
              <a:rPr lang="en-US" dirty="0"/>
              <a:t>ROC-AUC curves demonstrating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53251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193</TotalTime>
  <Words>398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</vt:lpstr>
      <vt:lpstr>Berlin</vt:lpstr>
      <vt:lpstr>Title: Insurance Model Deployment: Predicting Attorney Involvement </vt:lpstr>
      <vt:lpstr>Project Overview:</vt:lpstr>
      <vt:lpstr>Exploratory Data Analysis (EDA):</vt:lpstr>
      <vt:lpstr>PowerPoint Presentation</vt:lpstr>
      <vt:lpstr>PowerPoint Presentation</vt:lpstr>
      <vt:lpstr>Data Processing:</vt:lpstr>
      <vt:lpstr>PowerPoint Presentation</vt:lpstr>
      <vt:lpstr>Model Building:</vt:lpstr>
      <vt:lpstr>Model Evaluation:</vt:lpstr>
      <vt:lpstr>PowerPoint Presentation</vt:lpstr>
      <vt:lpstr>Model Deployment:</vt:lpstr>
      <vt:lpstr>PowerPoint Presentation</vt:lpstr>
      <vt:lpstr>PowerPoint Presentation</vt:lpstr>
      <vt:lpstr>PowerPoint Presentation</vt:lpstr>
      <vt:lpstr>Challenges &amp; Learnings:</vt:lpstr>
      <vt:lpstr>Future Improvements: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Darshith Raj Katepogu</dc:creator>
  <cp:lastModifiedBy>Darshith Raj Katepogu</cp:lastModifiedBy>
  <cp:revision>2</cp:revision>
  <dcterms:created xsi:type="dcterms:W3CDTF">2024-12-08T12:59:03Z</dcterms:created>
  <dcterms:modified xsi:type="dcterms:W3CDTF">2024-12-08T16:12:59Z</dcterms:modified>
</cp:coreProperties>
</file>