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0"/>
  </p:notesMasterIdLst>
  <p:sldIdLst>
    <p:sldId id="316" r:id="rId2"/>
    <p:sldId id="263" r:id="rId3"/>
    <p:sldId id="305" r:id="rId4"/>
    <p:sldId id="317" r:id="rId5"/>
    <p:sldId id="318" r:id="rId6"/>
    <p:sldId id="319" r:id="rId7"/>
    <p:sldId id="320" r:id="rId8"/>
    <p:sldId id="321" r:id="rId9"/>
  </p:sldIdLst>
  <p:sldSz cx="9144000" cy="5143500" type="screen16x9"/>
  <p:notesSz cx="6858000" cy="9144000"/>
  <p:embeddedFontLst>
    <p:embeddedFont>
      <p:font typeface="Montserrat" panose="00000500000000000000" pitchFamily="2" charset="0"/>
      <p:regular r:id="rId11"/>
      <p:bold r:id="rId12"/>
      <p:italic r:id="rId13"/>
      <p:boldItalic r:id="rId14"/>
    </p:embeddedFont>
    <p:embeddedFont>
      <p:font typeface="Montserrat ExtraBold" panose="00000900000000000000" pitchFamily="2" charset="0"/>
      <p:bold r:id="rId15"/>
      <p:boldItalic r:id="rId16"/>
    </p:embeddedFont>
    <p:embeddedFont>
      <p:font typeface="Montserrat ExtraLight" panose="000003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2637035A-CFD7-4E84-85E5-22DBC205A3F9}">
          <p14:sldIdLst>
            <p14:sldId id="316"/>
            <p14:sldId id="263"/>
            <p14:sldId id="305"/>
            <p14:sldId id="317"/>
            <p14:sldId id="318"/>
            <p14:sldId id="319"/>
            <p14:sldId id="320"/>
            <p14:sldId id="32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5E6"/>
    <a:srgbClr val="FFAB40"/>
    <a:srgbClr val="001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5F5F02-A84B-42AD-A9C7-EE71852D0A50}">
  <a:tblStyle styleId="{7C5F5F02-A84B-42AD-A9C7-EE71852D0A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f9262ee2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f9262ee2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5337175" y="1297125"/>
            <a:ext cx="2837400" cy="125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6" name="Google Shape;26;p7"/>
          <p:cNvSpPr txBox="1">
            <a:spLocks noGrp="1"/>
          </p:cNvSpPr>
          <p:nvPr>
            <p:ph type="body" idx="1"/>
          </p:nvPr>
        </p:nvSpPr>
        <p:spPr>
          <a:xfrm>
            <a:off x="5337175" y="2593875"/>
            <a:ext cx="2837400" cy="12525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lt1"/>
              </a:buClr>
              <a:buSzPts val="1600"/>
              <a:buChar char="●"/>
              <a:defRPr sz="1600">
                <a:solidFill>
                  <a:schemeClr val="lt1"/>
                </a:solidFill>
              </a:defRPr>
            </a:lvl1pPr>
            <a:lvl2pPr marL="914400" lvl="1" indent="-330200" rtl="0">
              <a:spcBef>
                <a:spcPts val="1600"/>
              </a:spcBef>
              <a:spcAft>
                <a:spcPts val="0"/>
              </a:spcAft>
              <a:buClr>
                <a:schemeClr val="lt1"/>
              </a:buClr>
              <a:buSzPts val="1600"/>
              <a:buChar char="○"/>
              <a:defRPr sz="1600">
                <a:solidFill>
                  <a:schemeClr val="lt1"/>
                </a:solidFill>
              </a:defRPr>
            </a:lvl2pPr>
            <a:lvl3pPr marL="1371600" lvl="2" indent="-330200" rtl="0">
              <a:spcBef>
                <a:spcPts val="1600"/>
              </a:spcBef>
              <a:spcAft>
                <a:spcPts val="0"/>
              </a:spcAft>
              <a:buClr>
                <a:schemeClr val="lt1"/>
              </a:buClr>
              <a:buSzPts val="1600"/>
              <a:buChar char="■"/>
              <a:defRPr sz="1600">
                <a:solidFill>
                  <a:schemeClr val="lt1"/>
                </a:solidFill>
              </a:defRPr>
            </a:lvl3pPr>
            <a:lvl4pPr marL="1828800" lvl="3" indent="-330200" rtl="0">
              <a:spcBef>
                <a:spcPts val="1600"/>
              </a:spcBef>
              <a:spcAft>
                <a:spcPts val="0"/>
              </a:spcAft>
              <a:buClr>
                <a:schemeClr val="lt1"/>
              </a:buClr>
              <a:buSzPts val="1600"/>
              <a:buChar char="●"/>
              <a:defRPr sz="1600">
                <a:solidFill>
                  <a:schemeClr val="lt1"/>
                </a:solidFill>
              </a:defRPr>
            </a:lvl4pPr>
            <a:lvl5pPr marL="2286000" lvl="4" indent="-330200" rtl="0">
              <a:spcBef>
                <a:spcPts val="1600"/>
              </a:spcBef>
              <a:spcAft>
                <a:spcPts val="0"/>
              </a:spcAft>
              <a:buClr>
                <a:schemeClr val="lt1"/>
              </a:buClr>
              <a:buSzPts val="1600"/>
              <a:buChar char="○"/>
              <a:defRPr sz="1600">
                <a:solidFill>
                  <a:schemeClr val="lt1"/>
                </a:solidFill>
              </a:defRPr>
            </a:lvl5pPr>
            <a:lvl6pPr marL="2743200" lvl="5" indent="-330200" rtl="0">
              <a:spcBef>
                <a:spcPts val="1600"/>
              </a:spcBef>
              <a:spcAft>
                <a:spcPts val="0"/>
              </a:spcAft>
              <a:buClr>
                <a:schemeClr val="lt1"/>
              </a:buClr>
              <a:buSzPts val="1600"/>
              <a:buChar char="■"/>
              <a:defRPr sz="1600">
                <a:solidFill>
                  <a:schemeClr val="lt1"/>
                </a:solidFill>
              </a:defRPr>
            </a:lvl6pPr>
            <a:lvl7pPr marL="3200400" lvl="6" indent="-330200" rtl="0">
              <a:spcBef>
                <a:spcPts val="1600"/>
              </a:spcBef>
              <a:spcAft>
                <a:spcPts val="0"/>
              </a:spcAft>
              <a:buClr>
                <a:schemeClr val="lt1"/>
              </a:buClr>
              <a:buSzPts val="1600"/>
              <a:buChar char="●"/>
              <a:defRPr sz="1600">
                <a:solidFill>
                  <a:schemeClr val="lt1"/>
                </a:solidFill>
              </a:defRPr>
            </a:lvl7pPr>
            <a:lvl8pPr marL="3657600" lvl="7" indent="-330200" rtl="0">
              <a:spcBef>
                <a:spcPts val="1600"/>
              </a:spcBef>
              <a:spcAft>
                <a:spcPts val="0"/>
              </a:spcAft>
              <a:buClr>
                <a:schemeClr val="lt1"/>
              </a:buClr>
              <a:buSzPts val="1600"/>
              <a:buChar char="○"/>
              <a:defRPr sz="1600">
                <a:solidFill>
                  <a:schemeClr val="lt1"/>
                </a:solidFill>
              </a:defRPr>
            </a:lvl8pPr>
            <a:lvl9pPr marL="4114800" lvl="8" indent="-330200" rtl="0">
              <a:spcBef>
                <a:spcPts val="1600"/>
              </a:spcBef>
              <a:spcAft>
                <a:spcPts val="1600"/>
              </a:spcAft>
              <a:buClr>
                <a:schemeClr val="lt1"/>
              </a:buClr>
              <a:buSzPts val="1600"/>
              <a:buChar char="■"/>
              <a:defRPr sz="16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Two Columns">
  <p:cSld name="SECTION_TITLE_AND_DESCRIPTION_1">
    <p:bg>
      <p:bgPr>
        <a:blipFill>
          <a:blip r:embed="rId2">
            <a:alphaModFix/>
          </a:blip>
          <a:stretch>
            <a:fillRect/>
          </a:stretch>
        </a:blipFill>
        <a:effectLst/>
      </p:bgPr>
    </p:bg>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1937338"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2" name="Google Shape;62;p17"/>
          <p:cNvSpPr txBox="1">
            <a:spLocks noGrp="1"/>
          </p:cNvSpPr>
          <p:nvPr>
            <p:ph type="subTitle" idx="1"/>
          </p:nvPr>
        </p:nvSpPr>
        <p:spPr>
          <a:xfrm>
            <a:off x="1937338"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7"/>
          <p:cNvSpPr txBox="1">
            <a:spLocks noGrp="1"/>
          </p:cNvSpPr>
          <p:nvPr>
            <p:ph type="title" idx="2"/>
          </p:nvPr>
        </p:nvSpPr>
        <p:spPr>
          <a:xfrm>
            <a:off x="4816563" y="2463175"/>
            <a:ext cx="23901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64" name="Google Shape;64;p17"/>
          <p:cNvSpPr txBox="1">
            <a:spLocks noGrp="1"/>
          </p:cNvSpPr>
          <p:nvPr>
            <p:ph type="subTitle" idx="3"/>
          </p:nvPr>
        </p:nvSpPr>
        <p:spPr>
          <a:xfrm>
            <a:off x="4816563" y="3148075"/>
            <a:ext cx="23901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5" name="Google Shape;65;p17"/>
          <p:cNvSpPr txBox="1">
            <a:spLocks noGrp="1"/>
          </p:cNvSpPr>
          <p:nvPr>
            <p:ph type="title" idx="4"/>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Design 2">
  <p:cSld name="CAPTION_ONLY_1_1_1">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22"/>
          <p:cNvSpPr txBox="1">
            <a:spLocks noGrp="1"/>
          </p:cNvSpPr>
          <p:nvPr>
            <p:ph type="title"/>
          </p:nvPr>
        </p:nvSpPr>
        <p:spPr>
          <a:xfrm>
            <a:off x="938500" y="445025"/>
            <a:ext cx="47022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63" r:id="rId5"/>
    <p:sldLayoutId id="2147483668"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8"/>
          <p:cNvSpPr txBox="1">
            <a:spLocks noGrp="1"/>
          </p:cNvSpPr>
          <p:nvPr>
            <p:ph type="ctrTitle"/>
          </p:nvPr>
        </p:nvSpPr>
        <p:spPr>
          <a:xfrm>
            <a:off x="2175900" y="1950100"/>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IN" dirty="0"/>
              <a:t>Smart HR</a:t>
            </a:r>
            <a:endParaRPr dirty="0"/>
          </a:p>
        </p:txBody>
      </p:sp>
      <p:sp>
        <p:nvSpPr>
          <p:cNvPr id="163" name="Google Shape;163;p38"/>
          <p:cNvSpPr txBox="1">
            <a:spLocks noGrp="1"/>
          </p:cNvSpPr>
          <p:nvPr>
            <p:ph type="subTitle" idx="1"/>
          </p:nvPr>
        </p:nvSpPr>
        <p:spPr>
          <a:xfrm>
            <a:off x="4902363" y="3940436"/>
            <a:ext cx="3651702" cy="11167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IN" dirty="0"/>
          </a:p>
          <a:p>
            <a:pPr marL="0" lvl="0" indent="0" algn="l" rtl="0">
              <a:spcBef>
                <a:spcPts val="0"/>
              </a:spcBef>
              <a:spcAft>
                <a:spcPts val="0"/>
              </a:spcAft>
              <a:buNone/>
            </a:pPr>
            <a:r>
              <a:rPr lang="en-IN" dirty="0"/>
              <a:t>Lithigesh P G – [CB.EN.U4CCE23025]</a:t>
            </a:r>
          </a:p>
          <a:p>
            <a:pPr marL="0" indent="0" algn="l"/>
            <a:r>
              <a:rPr lang="en-IN" dirty="0"/>
              <a:t>Nivas G – [CB.EN.U4CCE23030]</a:t>
            </a:r>
          </a:p>
          <a:p>
            <a:pPr marL="0" indent="0" algn="l"/>
            <a:r>
              <a:rPr lang="en-IN" dirty="0"/>
              <a:t>Praveen S – [CB.EN.U4CCE23035]</a:t>
            </a:r>
          </a:p>
          <a:p>
            <a:pPr marL="0" lvl="0" indent="0" algn="l" rtl="0">
              <a:spcBef>
                <a:spcPts val="0"/>
              </a:spcBef>
              <a:spcAft>
                <a:spcPts val="0"/>
              </a:spcAft>
              <a:buNone/>
            </a:pPr>
            <a:endParaRPr dirty="0"/>
          </a:p>
        </p:txBody>
      </p:sp>
      <p:sp>
        <p:nvSpPr>
          <p:cNvPr id="164" name="Google Shape;164;p38"/>
          <p:cNvSpPr txBox="1">
            <a:spLocks noGrp="1"/>
          </p:cNvSpPr>
          <p:nvPr>
            <p:ph type="ctrTitle"/>
          </p:nvPr>
        </p:nvSpPr>
        <p:spPr>
          <a:xfrm>
            <a:off x="2941650" y="2967541"/>
            <a:ext cx="3260700" cy="484662"/>
          </a:xfrm>
          <a:prstGeom prst="rect">
            <a:avLst/>
          </a:prstGeom>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IN" sz="2200" b="0" dirty="0">
                <a:latin typeface="Montserrat ExtraLight"/>
                <a:ea typeface="Montserrat ExtraLight"/>
                <a:cs typeface="Montserrat ExtraLight"/>
                <a:sym typeface="Montserrat ExtraLight"/>
              </a:rPr>
              <a:t>23CCE286 Database </a:t>
            </a:r>
            <a:r>
              <a:rPr lang="en-IN" sz="2200" b="0">
                <a:latin typeface="Montserrat ExtraLight"/>
                <a:ea typeface="Montserrat ExtraLight"/>
                <a:cs typeface="Montserrat ExtraLight"/>
                <a:sym typeface="Montserrat ExtraLight"/>
              </a:rPr>
              <a:t>Managemnet</a:t>
            </a:r>
            <a:r>
              <a:rPr lang="en-IN" sz="2200" b="0" dirty="0">
                <a:latin typeface="Montserrat ExtraLight"/>
                <a:ea typeface="Montserrat ExtraLight"/>
                <a:cs typeface="Montserrat ExtraLight"/>
                <a:sym typeface="Montserrat ExtraLight"/>
              </a:rPr>
              <a:t> System</a:t>
            </a:r>
            <a:endParaRPr sz="2200" b="0" dirty="0">
              <a:latin typeface="Montserrat ExtraLight"/>
              <a:ea typeface="Montserrat ExtraLight"/>
              <a:cs typeface="Montserrat ExtraLight"/>
              <a:sym typeface="Montserrat ExtraLight"/>
            </a:endParaRPr>
          </a:p>
        </p:txBody>
      </p:sp>
      <p:cxnSp>
        <p:nvCxnSpPr>
          <p:cNvPr id="165" name="Google Shape;165;p38"/>
          <p:cNvCxnSpPr/>
          <p:nvPr/>
        </p:nvCxnSpPr>
        <p:spPr>
          <a:xfrm>
            <a:off x="3190500" y="2565172"/>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4" name="Google Shape;2423;p73">
            <a:extLst>
              <a:ext uri="{FF2B5EF4-FFF2-40B4-BE49-F238E27FC236}">
                <a16:creationId xmlns:a16="http://schemas.microsoft.com/office/drawing/2014/main" id="{3079B2C1-4990-85CC-AE74-01EAEC346746}"/>
              </a:ext>
            </a:extLst>
          </p:cNvPr>
          <p:cNvSpPr/>
          <p:nvPr/>
        </p:nvSpPr>
        <p:spPr>
          <a:xfrm>
            <a:off x="4801955" y="4278533"/>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423;p73">
            <a:extLst>
              <a:ext uri="{FF2B5EF4-FFF2-40B4-BE49-F238E27FC236}">
                <a16:creationId xmlns:a16="http://schemas.microsoft.com/office/drawing/2014/main" id="{D324AB81-0877-3929-4C9C-61E1DCE47A8E}"/>
              </a:ext>
            </a:extLst>
          </p:cNvPr>
          <p:cNvSpPr/>
          <p:nvPr/>
        </p:nvSpPr>
        <p:spPr>
          <a:xfrm>
            <a:off x="4801955" y="4498798"/>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2423;p73">
            <a:extLst>
              <a:ext uri="{FF2B5EF4-FFF2-40B4-BE49-F238E27FC236}">
                <a16:creationId xmlns:a16="http://schemas.microsoft.com/office/drawing/2014/main" id="{E3DC5A44-7418-5CDE-7CAC-7A99F39AA799}"/>
              </a:ext>
            </a:extLst>
          </p:cNvPr>
          <p:cNvSpPr/>
          <p:nvPr/>
        </p:nvSpPr>
        <p:spPr>
          <a:xfrm>
            <a:off x="4795936" y="4719063"/>
            <a:ext cx="100408" cy="148681"/>
          </a:xfrm>
          <a:custGeom>
            <a:avLst/>
            <a:gdLst/>
            <a:ahLst/>
            <a:cxnLst/>
            <a:rect l="l" t="t" r="r" b="b"/>
            <a:pathLst>
              <a:path w="1649" h="2442" extrusionOk="0">
                <a:moveTo>
                  <a:pt x="501" y="1"/>
                </a:moveTo>
                <a:cubicBezTo>
                  <a:pt x="238" y="1"/>
                  <a:pt x="1" y="336"/>
                  <a:pt x="250" y="590"/>
                </a:cubicBezTo>
                <a:lnTo>
                  <a:pt x="841" y="1232"/>
                </a:lnTo>
                <a:lnTo>
                  <a:pt x="250" y="1874"/>
                </a:lnTo>
                <a:cubicBezTo>
                  <a:pt x="36" y="2126"/>
                  <a:pt x="260" y="2441"/>
                  <a:pt x="516" y="2441"/>
                </a:cubicBezTo>
                <a:cubicBezTo>
                  <a:pt x="596" y="2441"/>
                  <a:pt x="680" y="2410"/>
                  <a:pt x="754" y="2336"/>
                </a:cubicBezTo>
                <a:lnTo>
                  <a:pt x="1555" y="1463"/>
                </a:lnTo>
                <a:cubicBezTo>
                  <a:pt x="1613" y="1405"/>
                  <a:pt x="1641" y="1326"/>
                  <a:pt x="1649" y="1246"/>
                </a:cubicBezTo>
                <a:cubicBezTo>
                  <a:pt x="1649" y="1239"/>
                  <a:pt x="1649" y="1239"/>
                  <a:pt x="1649" y="1232"/>
                </a:cubicBezTo>
                <a:cubicBezTo>
                  <a:pt x="1649" y="1225"/>
                  <a:pt x="1649" y="1225"/>
                  <a:pt x="1649" y="1218"/>
                </a:cubicBezTo>
                <a:cubicBezTo>
                  <a:pt x="1641" y="1138"/>
                  <a:pt x="1613" y="1059"/>
                  <a:pt x="1555" y="1001"/>
                </a:cubicBezTo>
                <a:lnTo>
                  <a:pt x="754" y="129"/>
                </a:lnTo>
                <a:cubicBezTo>
                  <a:pt x="679" y="38"/>
                  <a:pt x="588" y="1"/>
                  <a:pt x="501" y="1"/>
                </a:cubicBezTo>
                <a:close/>
              </a:path>
            </a:pathLst>
          </a:custGeom>
          <a:noFill/>
          <a:ln w="9525" cap="flat" cmpd="sng">
            <a:solidFill>
              <a:srgbClr val="869FB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12" name="Google Shape;268;p34">
            <a:extLst>
              <a:ext uri="{FF2B5EF4-FFF2-40B4-BE49-F238E27FC236}">
                <a16:creationId xmlns:a16="http://schemas.microsoft.com/office/drawing/2014/main" id="{86042920-BF5E-FA7B-5403-364277CE830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800" dirty="0">
                <a:solidFill>
                  <a:srgbClr val="FFAB40"/>
                </a:solidFill>
              </a:rPr>
              <a:t>Table of contents</a:t>
            </a:r>
          </a:p>
        </p:txBody>
      </p:sp>
      <p:sp>
        <p:nvSpPr>
          <p:cNvPr id="13" name="Google Shape;269;p34">
            <a:extLst>
              <a:ext uri="{FF2B5EF4-FFF2-40B4-BE49-F238E27FC236}">
                <a16:creationId xmlns:a16="http://schemas.microsoft.com/office/drawing/2014/main" id="{4A0B99E5-5869-33F2-01CB-CC0FBD975D99}"/>
              </a:ext>
            </a:extLst>
          </p:cNvPr>
          <p:cNvSpPr txBox="1">
            <a:spLocks noGrp="1"/>
          </p:cNvSpPr>
          <p:nvPr>
            <p:ph type="title" idx="2"/>
          </p:nvPr>
        </p:nvSpPr>
        <p:spPr>
          <a:xfrm>
            <a:off x="719975" y="14046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FFAB40"/>
                </a:solidFill>
              </a:rPr>
              <a:t>01</a:t>
            </a:r>
            <a:endParaRPr dirty="0">
              <a:solidFill>
                <a:srgbClr val="FFAB40"/>
              </a:solidFill>
            </a:endParaRPr>
          </a:p>
        </p:txBody>
      </p:sp>
      <p:sp>
        <p:nvSpPr>
          <p:cNvPr id="14" name="Google Shape;270;p34">
            <a:extLst>
              <a:ext uri="{FF2B5EF4-FFF2-40B4-BE49-F238E27FC236}">
                <a16:creationId xmlns:a16="http://schemas.microsoft.com/office/drawing/2014/main" id="{BC9D2CEB-C954-BCBA-9533-B26C57D6AFFF}"/>
              </a:ext>
            </a:extLst>
          </p:cNvPr>
          <p:cNvSpPr txBox="1">
            <a:spLocks/>
          </p:cNvSpPr>
          <p:nvPr/>
        </p:nvSpPr>
        <p:spPr>
          <a:xfrm>
            <a:off x="719975" y="2990491"/>
            <a:ext cx="734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Montserrat"/>
              <a:buNone/>
              <a:defRPr sz="1400" b="0" i="0" u="none" strike="noStrike" cap="none">
                <a:solidFill>
                  <a:schemeClr val="l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2100"/>
              <a:buFont typeface="Montserrat"/>
              <a:buNone/>
              <a:defRPr sz="2100" b="0" i="0" u="none" strike="noStrike" cap="none">
                <a:solidFill>
                  <a:schemeClr val="lt1"/>
                </a:solidFill>
                <a:latin typeface="Montserrat"/>
                <a:ea typeface="Montserrat"/>
                <a:cs typeface="Montserrat"/>
                <a:sym typeface="Montserrat"/>
              </a:defRPr>
            </a:lvl9pPr>
          </a:lstStyle>
          <a:p>
            <a:pPr marL="0" indent="0" algn="l"/>
            <a:r>
              <a:rPr lang="en" sz="2400" dirty="0">
                <a:solidFill>
                  <a:srgbClr val="FFAB40"/>
                </a:solidFill>
                <a:latin typeface="Montserrat ExtraBold" panose="00000900000000000000" pitchFamily="2" charset="0"/>
              </a:rPr>
              <a:t>04</a:t>
            </a:r>
            <a:endParaRPr lang="en" dirty="0">
              <a:solidFill>
                <a:srgbClr val="FFAB40"/>
              </a:solidFill>
              <a:latin typeface="Montserrat ExtraBold" panose="00000900000000000000" pitchFamily="2" charset="0"/>
            </a:endParaRPr>
          </a:p>
        </p:txBody>
      </p:sp>
      <p:sp>
        <p:nvSpPr>
          <p:cNvPr id="15" name="Google Shape;271;p34">
            <a:extLst>
              <a:ext uri="{FF2B5EF4-FFF2-40B4-BE49-F238E27FC236}">
                <a16:creationId xmlns:a16="http://schemas.microsoft.com/office/drawing/2014/main" id="{3C99890F-0A38-DFCF-D3A7-6A283BB0F4B4}"/>
              </a:ext>
            </a:extLst>
          </p:cNvPr>
          <p:cNvSpPr txBox="1">
            <a:spLocks noGrp="1"/>
          </p:cNvSpPr>
          <p:nvPr>
            <p:ph type="title" idx="4"/>
          </p:nvPr>
        </p:nvSpPr>
        <p:spPr>
          <a:xfrm>
            <a:off x="3419250" y="14046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16" name="Google Shape;272;p34">
            <a:extLst>
              <a:ext uri="{FF2B5EF4-FFF2-40B4-BE49-F238E27FC236}">
                <a16:creationId xmlns:a16="http://schemas.microsoft.com/office/drawing/2014/main" id="{AFD9CBC4-3C89-FF31-89BE-23A905E2FBC8}"/>
              </a:ext>
            </a:extLst>
          </p:cNvPr>
          <p:cNvSpPr txBox="1">
            <a:spLocks/>
          </p:cNvSpPr>
          <p:nvPr/>
        </p:nvSpPr>
        <p:spPr>
          <a:xfrm>
            <a:off x="3419250" y="2990491"/>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400" dirty="0">
                <a:solidFill>
                  <a:srgbClr val="FFAB40"/>
                </a:solidFill>
                <a:latin typeface="Montserrat ExtraBold" panose="00000900000000000000" pitchFamily="2" charset="0"/>
              </a:rPr>
              <a:t>05</a:t>
            </a:r>
            <a:endParaRPr lang="en" dirty="0">
              <a:solidFill>
                <a:srgbClr val="FFAB40"/>
              </a:solidFill>
              <a:latin typeface="Montserrat ExtraBold" panose="00000900000000000000" pitchFamily="2" charset="0"/>
            </a:endParaRPr>
          </a:p>
        </p:txBody>
      </p:sp>
      <p:sp>
        <p:nvSpPr>
          <p:cNvPr id="17" name="Google Shape;273;p34">
            <a:extLst>
              <a:ext uri="{FF2B5EF4-FFF2-40B4-BE49-F238E27FC236}">
                <a16:creationId xmlns:a16="http://schemas.microsoft.com/office/drawing/2014/main" id="{969D8379-E109-46C8-B8B1-338E8FEA98FE}"/>
              </a:ext>
            </a:extLst>
          </p:cNvPr>
          <p:cNvSpPr txBox="1">
            <a:spLocks/>
          </p:cNvSpPr>
          <p:nvPr/>
        </p:nvSpPr>
        <p:spPr>
          <a:xfrm>
            <a:off x="6118525" y="1404683"/>
            <a:ext cx="734700" cy="44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400" dirty="0">
                <a:solidFill>
                  <a:srgbClr val="FFAB40"/>
                </a:solidFill>
                <a:latin typeface="Montserrat ExtraBold" panose="00000900000000000000" pitchFamily="2" charset="0"/>
              </a:rPr>
              <a:t>03</a:t>
            </a:r>
            <a:endParaRPr lang="en" dirty="0">
              <a:solidFill>
                <a:srgbClr val="FFAB40"/>
              </a:solidFill>
              <a:latin typeface="Montserrat ExtraBold" panose="00000900000000000000" pitchFamily="2" charset="0"/>
            </a:endParaRPr>
          </a:p>
        </p:txBody>
      </p:sp>
      <p:sp>
        <p:nvSpPr>
          <p:cNvPr id="18" name="Google Shape;275;p34">
            <a:extLst>
              <a:ext uri="{FF2B5EF4-FFF2-40B4-BE49-F238E27FC236}">
                <a16:creationId xmlns:a16="http://schemas.microsoft.com/office/drawing/2014/main" id="{77C9A104-3DED-A183-C79C-DC7D28CFCE88}"/>
              </a:ext>
            </a:extLst>
          </p:cNvPr>
          <p:cNvSpPr txBox="1">
            <a:spLocks noGrp="1"/>
          </p:cNvSpPr>
          <p:nvPr>
            <p:ph type="subTitle" idx="1"/>
          </p:nvPr>
        </p:nvSpPr>
        <p:spPr>
          <a:xfrm>
            <a:off x="719975" y="1927875"/>
            <a:ext cx="2305500" cy="7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Problem</a:t>
            </a:r>
            <a:r>
              <a:rPr lang="en" dirty="0"/>
              <a:t> Statement</a:t>
            </a:r>
            <a:endParaRPr dirty="0"/>
          </a:p>
        </p:txBody>
      </p:sp>
      <p:sp>
        <p:nvSpPr>
          <p:cNvPr id="19" name="Google Shape;276;p34">
            <a:extLst>
              <a:ext uri="{FF2B5EF4-FFF2-40B4-BE49-F238E27FC236}">
                <a16:creationId xmlns:a16="http://schemas.microsoft.com/office/drawing/2014/main" id="{C8C72B93-8A6A-4A65-9F9E-A5521A08E7A7}"/>
              </a:ext>
            </a:extLst>
          </p:cNvPr>
          <p:cNvSpPr txBox="1">
            <a:spLocks/>
          </p:cNvSpPr>
          <p:nvPr/>
        </p:nvSpPr>
        <p:spPr>
          <a:xfrm>
            <a:off x="3419250" y="1927875"/>
            <a:ext cx="2305500" cy="75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Montserrat" panose="00000500000000000000" pitchFamily="2" charset="0"/>
              </a:rPr>
              <a:t>Metadata</a:t>
            </a:r>
            <a:endParaRPr lang="en-US" dirty="0">
              <a:solidFill>
                <a:schemeClr val="bg1"/>
              </a:solidFill>
              <a:latin typeface="Montserrat" panose="00000500000000000000" pitchFamily="2" charset="0"/>
            </a:endParaRPr>
          </a:p>
        </p:txBody>
      </p:sp>
      <p:sp>
        <p:nvSpPr>
          <p:cNvPr id="20" name="Google Shape;277;p34">
            <a:extLst>
              <a:ext uri="{FF2B5EF4-FFF2-40B4-BE49-F238E27FC236}">
                <a16:creationId xmlns:a16="http://schemas.microsoft.com/office/drawing/2014/main" id="{98D2D496-B344-F765-B1C9-282A2EA4D269}"/>
              </a:ext>
            </a:extLst>
          </p:cNvPr>
          <p:cNvSpPr txBox="1">
            <a:spLocks/>
          </p:cNvSpPr>
          <p:nvPr/>
        </p:nvSpPr>
        <p:spPr>
          <a:xfrm>
            <a:off x="6118525" y="1927875"/>
            <a:ext cx="2305500" cy="75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Montserrat" panose="00000500000000000000" pitchFamily="2" charset="0"/>
              </a:rPr>
              <a:t>ML Algorithms planned to deploy</a:t>
            </a:r>
          </a:p>
        </p:txBody>
      </p:sp>
      <p:sp>
        <p:nvSpPr>
          <p:cNvPr id="21" name="Google Shape;278;p34">
            <a:extLst>
              <a:ext uri="{FF2B5EF4-FFF2-40B4-BE49-F238E27FC236}">
                <a16:creationId xmlns:a16="http://schemas.microsoft.com/office/drawing/2014/main" id="{1C178275-6E08-4AAA-18A7-14B40C79AFFB}"/>
              </a:ext>
            </a:extLst>
          </p:cNvPr>
          <p:cNvSpPr txBox="1">
            <a:spLocks/>
          </p:cNvSpPr>
          <p:nvPr/>
        </p:nvSpPr>
        <p:spPr>
          <a:xfrm>
            <a:off x="719975" y="3513750"/>
            <a:ext cx="2248413" cy="75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Montserrat" panose="00000500000000000000" pitchFamily="2" charset="0"/>
              </a:rPr>
              <a:t>Expected Outcome</a:t>
            </a:r>
          </a:p>
        </p:txBody>
      </p:sp>
      <p:sp>
        <p:nvSpPr>
          <p:cNvPr id="22" name="Google Shape;279;p34">
            <a:extLst>
              <a:ext uri="{FF2B5EF4-FFF2-40B4-BE49-F238E27FC236}">
                <a16:creationId xmlns:a16="http://schemas.microsoft.com/office/drawing/2014/main" id="{4C66381C-8873-01AD-2F83-0C0E3E0C695B}"/>
              </a:ext>
            </a:extLst>
          </p:cNvPr>
          <p:cNvSpPr txBox="1">
            <a:spLocks/>
          </p:cNvSpPr>
          <p:nvPr/>
        </p:nvSpPr>
        <p:spPr>
          <a:xfrm>
            <a:off x="3419250" y="3513750"/>
            <a:ext cx="1971616" cy="754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solidFill>
                  <a:schemeClr val="bg1"/>
                </a:solidFill>
                <a:latin typeface="Montserrat" panose="00000500000000000000" pitchFamily="2" charset="0"/>
              </a:rPr>
              <a:t>Bi-Weekly</a:t>
            </a:r>
            <a:r>
              <a:rPr lang="en-US" dirty="0"/>
              <a:t> </a:t>
            </a:r>
            <a:r>
              <a:rPr lang="en-US" sz="1600" dirty="0">
                <a:solidFill>
                  <a:schemeClr val="bg1"/>
                </a:solidFill>
                <a:latin typeface="Montserrat" panose="00000500000000000000" pitchFamily="2" charset="0"/>
              </a:rPr>
              <a:t>Plans</a:t>
            </a:r>
            <a:endParaRPr lang="en-US" dirty="0">
              <a:solidFill>
                <a:schemeClr val="bg1"/>
              </a:solidFill>
              <a:latin typeface="Montserrat" panose="000005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95983A-DAED-7146-4759-3DEAEF7AE442}"/>
              </a:ext>
            </a:extLst>
          </p:cNvPr>
          <p:cNvSpPr>
            <a:spLocks noGrp="1"/>
          </p:cNvSpPr>
          <p:nvPr>
            <p:ph type="title"/>
          </p:nvPr>
        </p:nvSpPr>
        <p:spPr>
          <a:xfrm>
            <a:off x="2518569" y="337744"/>
            <a:ext cx="4106862" cy="411343"/>
          </a:xfrm>
        </p:spPr>
        <p:txBody>
          <a:bodyPr/>
          <a:lstStyle/>
          <a:p>
            <a:pPr algn="ctr"/>
            <a:r>
              <a:rPr lang="en-US" dirty="0"/>
              <a:t>MOTIVATION</a:t>
            </a:r>
            <a:endParaRPr lang="en-IN" dirty="0"/>
          </a:p>
        </p:txBody>
      </p:sp>
      <p:sp>
        <p:nvSpPr>
          <p:cNvPr id="2" name="Text Placeholder 1">
            <a:extLst>
              <a:ext uri="{FF2B5EF4-FFF2-40B4-BE49-F238E27FC236}">
                <a16:creationId xmlns:a16="http://schemas.microsoft.com/office/drawing/2014/main" id="{5947EABD-115C-8B4A-9DD6-87F2A6687D93}"/>
              </a:ext>
            </a:extLst>
          </p:cNvPr>
          <p:cNvSpPr>
            <a:spLocks noGrp="1" noChangeArrowheads="1"/>
          </p:cNvSpPr>
          <p:nvPr>
            <p:ph type="body" idx="1"/>
          </p:nvPr>
        </p:nvSpPr>
        <p:spPr bwMode="auto">
          <a:xfrm>
            <a:off x="728291" y="826531"/>
            <a:ext cx="7356929"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85D5E6"/>
                </a:solidFill>
                <a:effectLst/>
                <a:latin typeface="Arial" panose="020B0604020202020204" pitchFamily="34" charset="0"/>
              </a:rPr>
              <a:t>Inefficiencies in Traditional HR</a:t>
            </a:r>
            <a:r>
              <a:rPr kumimoji="0" lang="en-US" altLang="en-US" sz="1400" b="0" i="0" u="none" strike="noStrike" cap="none" normalizeH="0" baseline="0" dirty="0">
                <a:ln>
                  <a:noFill/>
                </a:ln>
                <a:solidFill>
                  <a:srgbClr val="85D5E6"/>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 Manual processes in HR management lead to errors, delays, and inefficiencies.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85D5E6"/>
                </a:solidFill>
                <a:effectLst/>
                <a:latin typeface="Arial" panose="020B0604020202020204" pitchFamily="34" charset="0"/>
              </a:rPr>
              <a:t>Need for Automation</a:t>
            </a:r>
            <a:r>
              <a:rPr kumimoji="0" lang="en-US" altLang="en-US" sz="1400" b="0" i="0" u="none" strike="noStrike" cap="none" normalizeH="0" baseline="0" dirty="0">
                <a:ln>
                  <a:noFill/>
                </a:ln>
                <a:solidFill>
                  <a:srgbClr val="85D5E6"/>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 Automating tasks like payroll, employee records, and onboarding improves accuracy and saves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85D5E6"/>
                </a:solidFill>
                <a:effectLst/>
                <a:latin typeface="Arial" panose="020B0604020202020204" pitchFamily="34" charset="0"/>
              </a:rPr>
              <a:t>Enhancing Employee Experience</a:t>
            </a:r>
            <a:r>
              <a:rPr kumimoji="0" lang="en-US" altLang="en-US" sz="1400" b="0" i="0" u="none" strike="noStrike" cap="none" normalizeH="0" baseline="0" dirty="0">
                <a:ln>
                  <a:noFill/>
                </a:ln>
                <a:solidFill>
                  <a:srgbClr val="85D5E6"/>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 A centralized system simplifies access to records, benefits, and performance tracking.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85D5E6"/>
                </a:solidFill>
                <a:effectLst/>
                <a:latin typeface="Arial" panose="020B0604020202020204" pitchFamily="34" charset="0"/>
              </a:rPr>
              <a:t>Compliance &amp; Legal Adherence</a:t>
            </a:r>
            <a:r>
              <a:rPr kumimoji="0" lang="en-US" altLang="en-US" sz="1400" b="0" i="0" u="none" strike="noStrike" cap="none" normalizeH="0" baseline="0" dirty="0">
                <a:ln>
                  <a:noFill/>
                </a:ln>
                <a:solidFill>
                  <a:srgbClr val="85D5E6"/>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 Ensuring organizations follow labor laws and internal policies efficiently.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85D5E6"/>
                </a:solidFill>
                <a:effectLst/>
                <a:latin typeface="Arial" panose="020B0604020202020204" pitchFamily="34" charset="0"/>
              </a:rPr>
              <a:t>Data-Driven Decision Making</a:t>
            </a:r>
            <a:r>
              <a:rPr kumimoji="0" lang="en-US" altLang="en-US" sz="1400" b="0" i="0" u="none" strike="noStrike" cap="none" normalizeH="0" baseline="0" dirty="0">
                <a:ln>
                  <a:noFill/>
                </a:ln>
                <a:solidFill>
                  <a:srgbClr val="85D5E6"/>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 HR analytics help organizations track employee performance, training needs, and retention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rgbClr val="85D5E6"/>
                </a:solidFill>
                <a:effectLst/>
                <a:latin typeface="Arial" panose="020B0604020202020204" pitchFamily="34" charset="0"/>
              </a:rPr>
              <a:t>Scalability for Future Growth</a:t>
            </a:r>
            <a:r>
              <a:rPr kumimoji="0" lang="en-US" altLang="en-US" sz="1400" b="0" i="0" u="none" strike="noStrike" cap="none" normalizeH="0" baseline="0" dirty="0">
                <a:ln>
                  <a:noFill/>
                </a:ln>
                <a:solidFill>
                  <a:srgbClr val="85D5E6"/>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 A digital HR system can easily adapt as the company expands, reducing administrative burden. </a:t>
            </a:r>
          </a:p>
        </p:txBody>
      </p:sp>
    </p:spTree>
    <p:extLst>
      <p:ext uri="{BB962C8B-B14F-4D97-AF65-F5344CB8AC3E}">
        <p14:creationId xmlns:p14="http://schemas.microsoft.com/office/powerpoint/2010/main" val="38215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D08B3-125C-06DF-B9EF-DC16CA4E067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02180C-CC6C-0E73-D52B-2391225C916B}"/>
              </a:ext>
            </a:extLst>
          </p:cNvPr>
          <p:cNvSpPr>
            <a:spLocks noGrp="1"/>
          </p:cNvSpPr>
          <p:nvPr>
            <p:ph type="title"/>
          </p:nvPr>
        </p:nvSpPr>
        <p:spPr>
          <a:xfrm>
            <a:off x="2518569" y="185630"/>
            <a:ext cx="4106862" cy="563457"/>
          </a:xfrm>
        </p:spPr>
        <p:txBody>
          <a:bodyPr/>
          <a:lstStyle/>
          <a:p>
            <a:pPr algn="ctr"/>
            <a:r>
              <a:rPr lang="en-US" dirty="0"/>
              <a:t>OBJECTIVE</a:t>
            </a:r>
            <a:endParaRPr lang="en-IN" dirty="0"/>
          </a:p>
        </p:txBody>
      </p:sp>
      <p:sp>
        <p:nvSpPr>
          <p:cNvPr id="7" name="Rectangle 3">
            <a:extLst>
              <a:ext uri="{FF2B5EF4-FFF2-40B4-BE49-F238E27FC236}">
                <a16:creationId xmlns:a16="http://schemas.microsoft.com/office/drawing/2014/main" id="{DACAA125-B128-27B0-D565-24EB94BD2822}"/>
              </a:ext>
            </a:extLst>
          </p:cNvPr>
          <p:cNvSpPr>
            <a:spLocks noChangeArrowheads="1"/>
          </p:cNvSpPr>
          <p:nvPr/>
        </p:nvSpPr>
        <p:spPr bwMode="auto">
          <a:xfrm>
            <a:off x="495013" y="1072020"/>
            <a:ext cx="811272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ons"/>
              </a:rPr>
              <a:t>Centralized Employee Management</a:t>
            </a:r>
            <a:r>
              <a:rPr kumimoji="0" lang="en-US" altLang="en-US" b="0" i="0" u="none" strike="noStrike" cap="none" normalizeH="0" baseline="0" dirty="0">
                <a:ln>
                  <a:noFill/>
                </a:ln>
                <a:solidFill>
                  <a:schemeClr val="bg2"/>
                </a:solidFill>
                <a:effectLst/>
                <a:latin typeface="Mons"/>
              </a:rPr>
              <a:t> </a:t>
            </a:r>
            <a:r>
              <a:rPr kumimoji="0" lang="en-US" altLang="en-US" b="0" i="0" u="none" strike="noStrike" cap="none" normalizeH="0" baseline="0" dirty="0">
                <a:ln>
                  <a:noFill/>
                </a:ln>
                <a:solidFill>
                  <a:schemeClr val="bg1"/>
                </a:solidFill>
                <a:effectLst/>
                <a:latin typeface="Mons"/>
              </a:rPr>
              <a:t>– To create a unified system for storing and managing all employee-related data, including personal details, job history, and payroll records.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Mo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ons"/>
              </a:rPr>
              <a:t>Automation of HR Processes</a:t>
            </a:r>
            <a:r>
              <a:rPr kumimoji="0" lang="en-US" altLang="en-US" b="0" i="0" u="none" strike="noStrike" cap="none" normalizeH="0" baseline="0" dirty="0">
                <a:ln>
                  <a:noFill/>
                </a:ln>
                <a:solidFill>
                  <a:schemeClr val="bg2"/>
                </a:solidFill>
                <a:effectLst/>
                <a:latin typeface="Mons"/>
              </a:rPr>
              <a:t> </a:t>
            </a:r>
            <a:r>
              <a:rPr kumimoji="0" lang="en-US" altLang="en-US" b="0" i="0" u="none" strike="noStrike" cap="none" normalizeH="0" baseline="0" dirty="0">
                <a:ln>
                  <a:noFill/>
                </a:ln>
                <a:solidFill>
                  <a:schemeClr val="bg1"/>
                </a:solidFill>
                <a:effectLst/>
                <a:latin typeface="Mons"/>
              </a:rPr>
              <a:t>– To automate key HR functions such as onboarding, payroll processing, and leave management, reducing manual effort and increasing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Mo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ons"/>
              </a:rPr>
              <a:t>Improved Workforce Coordination</a:t>
            </a:r>
            <a:r>
              <a:rPr kumimoji="0" lang="en-US" altLang="en-US" b="0" i="0" u="none" strike="noStrike" cap="none" normalizeH="0" baseline="0" dirty="0">
                <a:ln>
                  <a:noFill/>
                </a:ln>
                <a:solidFill>
                  <a:schemeClr val="bg2"/>
                </a:solidFill>
                <a:effectLst/>
                <a:latin typeface="Mons"/>
              </a:rPr>
              <a:t> </a:t>
            </a:r>
            <a:r>
              <a:rPr kumimoji="0" lang="en-US" altLang="en-US" b="0" i="0" u="none" strike="noStrike" cap="none" normalizeH="0" baseline="0" dirty="0">
                <a:ln>
                  <a:noFill/>
                </a:ln>
                <a:solidFill>
                  <a:schemeClr val="bg1"/>
                </a:solidFill>
                <a:effectLst/>
                <a:latin typeface="Mons"/>
              </a:rPr>
              <a:t>– To enhance coordination between HR departments and employees by providing a structured and transparent flow of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Mo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ons"/>
              </a:rPr>
              <a:t>Enhanced Data Security</a:t>
            </a:r>
            <a:r>
              <a:rPr kumimoji="0" lang="en-US" altLang="en-US" b="0" i="0" u="none" strike="noStrike" cap="none" normalizeH="0" baseline="0" dirty="0">
                <a:ln>
                  <a:noFill/>
                </a:ln>
                <a:solidFill>
                  <a:schemeClr val="bg2"/>
                </a:solidFill>
                <a:effectLst/>
                <a:latin typeface="Mons"/>
              </a:rPr>
              <a:t> </a:t>
            </a:r>
            <a:r>
              <a:rPr kumimoji="0" lang="en-US" altLang="en-US" b="0" i="0" u="none" strike="noStrike" cap="none" normalizeH="0" baseline="0" dirty="0">
                <a:ln>
                  <a:noFill/>
                </a:ln>
                <a:solidFill>
                  <a:schemeClr val="bg1"/>
                </a:solidFill>
                <a:effectLst/>
                <a:latin typeface="Mons"/>
              </a:rPr>
              <a:t>– To ensure the confidentiality and protection of sensitive employee data, complying with organizational policies and legal regulations.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Mo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ons"/>
              </a:rPr>
              <a:t>Scalable and Efficient System</a:t>
            </a:r>
            <a:r>
              <a:rPr kumimoji="0" lang="en-US" altLang="en-US" b="0" i="0" u="none" strike="noStrike" cap="none" normalizeH="0" baseline="0" dirty="0">
                <a:ln>
                  <a:noFill/>
                </a:ln>
                <a:solidFill>
                  <a:schemeClr val="bg2"/>
                </a:solidFill>
                <a:effectLst/>
                <a:latin typeface="Mons"/>
              </a:rPr>
              <a:t> </a:t>
            </a:r>
            <a:r>
              <a:rPr kumimoji="0" lang="en-US" altLang="en-US" b="0" i="0" u="none" strike="noStrike" cap="none" normalizeH="0" baseline="0" dirty="0">
                <a:ln>
                  <a:noFill/>
                </a:ln>
                <a:solidFill>
                  <a:schemeClr val="bg1"/>
                </a:solidFill>
                <a:effectLst/>
                <a:latin typeface="Mons"/>
              </a:rPr>
              <a:t>– To develop a scalable HR solution that can adapt to the organization's growth and integrate seamlessly with other business tools.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Mon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bg2"/>
                </a:solidFill>
                <a:effectLst/>
                <a:latin typeface="Mons"/>
              </a:rPr>
              <a:t>Optimized Employee Lifecycle Management</a:t>
            </a:r>
            <a:r>
              <a:rPr kumimoji="0" lang="en-US" altLang="en-US" b="0" i="0" u="none" strike="noStrike" cap="none" normalizeH="0" baseline="0" dirty="0">
                <a:ln>
                  <a:noFill/>
                </a:ln>
                <a:solidFill>
                  <a:schemeClr val="bg2"/>
                </a:solidFill>
                <a:effectLst/>
                <a:latin typeface="Mons"/>
              </a:rPr>
              <a:t> </a:t>
            </a:r>
            <a:r>
              <a:rPr kumimoji="0" lang="en-US" altLang="en-US" b="0" i="0" u="none" strike="noStrike" cap="none" normalizeH="0" baseline="0" dirty="0">
                <a:ln>
                  <a:noFill/>
                </a:ln>
                <a:solidFill>
                  <a:schemeClr val="bg1"/>
                </a:solidFill>
                <a:effectLst/>
                <a:latin typeface="Mons"/>
              </a:rPr>
              <a:t>– To effectively manage the entire employee lifecycle, from recruitment to exit, ensuring a smooth and well-documented transition process.</a:t>
            </a:r>
          </a:p>
        </p:txBody>
      </p:sp>
    </p:spTree>
    <p:extLst>
      <p:ext uri="{BB962C8B-B14F-4D97-AF65-F5344CB8AC3E}">
        <p14:creationId xmlns:p14="http://schemas.microsoft.com/office/powerpoint/2010/main" val="522708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E2D3D-3684-1167-FB38-9FB3C104633B}"/>
            </a:ext>
          </a:extLst>
        </p:cNvPr>
        <p:cNvGrpSpPr/>
        <p:nvPr/>
      </p:nvGrpSpPr>
      <p:grpSpPr>
        <a:xfrm>
          <a:off x="0" y="0"/>
          <a:ext cx="0" cy="0"/>
          <a:chOff x="0" y="0"/>
          <a:chExt cx="0" cy="0"/>
        </a:xfrm>
      </p:grpSpPr>
      <p:sp>
        <p:nvSpPr>
          <p:cNvPr id="28" name="Title 27">
            <a:extLst>
              <a:ext uri="{FF2B5EF4-FFF2-40B4-BE49-F238E27FC236}">
                <a16:creationId xmlns:a16="http://schemas.microsoft.com/office/drawing/2014/main" id="{CA776581-A993-C9CC-449F-51431EA0F7FD}"/>
              </a:ext>
            </a:extLst>
          </p:cNvPr>
          <p:cNvSpPr>
            <a:spLocks noGrp="1"/>
          </p:cNvSpPr>
          <p:nvPr>
            <p:ph type="title"/>
          </p:nvPr>
        </p:nvSpPr>
        <p:spPr>
          <a:xfrm>
            <a:off x="2220900" y="0"/>
            <a:ext cx="4702200" cy="510626"/>
          </a:xfrm>
        </p:spPr>
        <p:txBody>
          <a:bodyPr/>
          <a:lstStyle/>
          <a:p>
            <a:pPr algn="ctr"/>
            <a:r>
              <a:rPr lang="en-IN" dirty="0"/>
              <a:t>SCHEMA DIAGRAM</a:t>
            </a:r>
          </a:p>
        </p:txBody>
      </p:sp>
      <p:pic>
        <p:nvPicPr>
          <p:cNvPr id="30" name="Picture 29">
            <a:extLst>
              <a:ext uri="{FF2B5EF4-FFF2-40B4-BE49-F238E27FC236}">
                <a16:creationId xmlns:a16="http://schemas.microsoft.com/office/drawing/2014/main" id="{4542559F-DA0D-1CAA-E375-F6BCCDB0CCBB}"/>
              </a:ext>
            </a:extLst>
          </p:cNvPr>
          <p:cNvPicPr>
            <a:picLocks noChangeAspect="1"/>
          </p:cNvPicPr>
          <p:nvPr/>
        </p:nvPicPr>
        <p:blipFill>
          <a:blip r:embed="rId2"/>
          <a:stretch>
            <a:fillRect/>
          </a:stretch>
        </p:blipFill>
        <p:spPr>
          <a:xfrm>
            <a:off x="0" y="510626"/>
            <a:ext cx="9144000" cy="4632874"/>
          </a:xfrm>
          <a:prstGeom prst="rect">
            <a:avLst/>
          </a:prstGeom>
        </p:spPr>
      </p:pic>
    </p:spTree>
    <p:extLst>
      <p:ext uri="{BB962C8B-B14F-4D97-AF65-F5344CB8AC3E}">
        <p14:creationId xmlns:p14="http://schemas.microsoft.com/office/powerpoint/2010/main" val="4094574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61C17-BF1E-231F-41DB-806643B6DA0B}"/>
            </a:ext>
          </a:extLst>
        </p:cNvPr>
        <p:cNvGrpSpPr/>
        <p:nvPr/>
      </p:nvGrpSpPr>
      <p:grpSpPr>
        <a:xfrm>
          <a:off x="0" y="0"/>
          <a:ext cx="0" cy="0"/>
          <a:chOff x="0" y="0"/>
          <a:chExt cx="0" cy="0"/>
        </a:xfrm>
      </p:grpSpPr>
      <p:sp>
        <p:nvSpPr>
          <p:cNvPr id="28" name="Title 27">
            <a:extLst>
              <a:ext uri="{FF2B5EF4-FFF2-40B4-BE49-F238E27FC236}">
                <a16:creationId xmlns:a16="http://schemas.microsoft.com/office/drawing/2014/main" id="{2EDDF6E4-8429-9043-3B23-69217FCA679B}"/>
              </a:ext>
            </a:extLst>
          </p:cNvPr>
          <p:cNvSpPr>
            <a:spLocks noGrp="1"/>
          </p:cNvSpPr>
          <p:nvPr>
            <p:ph type="title"/>
          </p:nvPr>
        </p:nvSpPr>
        <p:spPr>
          <a:xfrm>
            <a:off x="2220900" y="-63739"/>
            <a:ext cx="4702200" cy="510626"/>
          </a:xfrm>
        </p:spPr>
        <p:txBody>
          <a:bodyPr/>
          <a:lstStyle/>
          <a:p>
            <a:pPr algn="ctr"/>
            <a:r>
              <a:rPr lang="en-IN" dirty="0"/>
              <a:t>ER DIAGRAM</a:t>
            </a:r>
          </a:p>
        </p:txBody>
      </p:sp>
      <p:pic>
        <p:nvPicPr>
          <p:cNvPr id="3" name="Picture 2">
            <a:extLst>
              <a:ext uri="{FF2B5EF4-FFF2-40B4-BE49-F238E27FC236}">
                <a16:creationId xmlns:a16="http://schemas.microsoft.com/office/drawing/2014/main" id="{FA104245-AC22-8420-AB13-CDF54E15F8AE}"/>
              </a:ext>
            </a:extLst>
          </p:cNvPr>
          <p:cNvPicPr>
            <a:picLocks noChangeAspect="1"/>
          </p:cNvPicPr>
          <p:nvPr/>
        </p:nvPicPr>
        <p:blipFill>
          <a:blip r:embed="rId2"/>
          <a:stretch>
            <a:fillRect/>
          </a:stretch>
        </p:blipFill>
        <p:spPr>
          <a:xfrm>
            <a:off x="0" y="446887"/>
            <a:ext cx="9144000" cy="4696613"/>
          </a:xfrm>
          <a:prstGeom prst="rect">
            <a:avLst/>
          </a:prstGeom>
        </p:spPr>
      </p:pic>
    </p:spTree>
    <p:extLst>
      <p:ext uri="{BB962C8B-B14F-4D97-AF65-F5344CB8AC3E}">
        <p14:creationId xmlns:p14="http://schemas.microsoft.com/office/powerpoint/2010/main" val="1827228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8D93D-BA00-51EA-46E6-0BAFF969A301}"/>
            </a:ext>
          </a:extLst>
        </p:cNvPr>
        <p:cNvGrpSpPr/>
        <p:nvPr/>
      </p:nvGrpSpPr>
      <p:grpSpPr>
        <a:xfrm>
          <a:off x="0" y="0"/>
          <a:ext cx="0" cy="0"/>
          <a:chOff x="0" y="0"/>
          <a:chExt cx="0" cy="0"/>
        </a:xfrm>
      </p:grpSpPr>
      <p:sp>
        <p:nvSpPr>
          <p:cNvPr id="7" name="Rectangle 3">
            <a:extLst>
              <a:ext uri="{FF2B5EF4-FFF2-40B4-BE49-F238E27FC236}">
                <a16:creationId xmlns:a16="http://schemas.microsoft.com/office/drawing/2014/main" id="{DA91165C-445B-32C4-8AF9-8B99D051B507}"/>
              </a:ext>
            </a:extLst>
          </p:cNvPr>
          <p:cNvSpPr>
            <a:spLocks noChangeArrowheads="1"/>
          </p:cNvSpPr>
          <p:nvPr/>
        </p:nvSpPr>
        <p:spPr bwMode="auto">
          <a:xfrm>
            <a:off x="515639" y="824514"/>
            <a:ext cx="811272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dirty="0">
                <a:solidFill>
                  <a:schemeClr val="bg1"/>
                </a:solidFill>
              </a:rPr>
              <a:t>This ER diagram provides a comprehensive overview of the data structure needed to manage various HR processes, such as payroll, performance evaluation, employee training, leave requests, job postings, and exit management. It highlights the relationships between different entities, which is crucial for maintaining data integrity and ensuring efficient HR operations.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Mons"/>
            </a:endParaRPr>
          </a:p>
          <a:p>
            <a:r>
              <a:rPr lang="en-US" dirty="0">
                <a:solidFill>
                  <a:schemeClr val="bg1"/>
                </a:solidFill>
              </a:rPr>
              <a:t>This ER diagram represents the comprehensive database structure of the Smart HR System, covering essential modules for human resource management. It includes:</a:t>
            </a:r>
          </a:p>
          <a:p>
            <a:r>
              <a:rPr lang="en-US" dirty="0">
                <a:solidFill>
                  <a:schemeClr val="bg1"/>
                </a:solidFill>
              </a:rPr>
              <a:t>     </a:t>
            </a:r>
          </a:p>
          <a:p>
            <a:pPr lvl="2" eaLnBrk="0" fontAlgn="base" hangingPunct="0">
              <a:spcBef>
                <a:spcPct val="0"/>
              </a:spcBef>
              <a:spcAft>
                <a:spcPct val="0"/>
              </a:spcAft>
              <a:buClrTx/>
              <a:buFontTx/>
              <a:buChar char="•"/>
            </a:pPr>
            <a:r>
              <a:rPr kumimoji="0" lang="en-US" altLang="en-US" b="0" i="0" u="none" strike="noStrike" cap="none" normalizeH="0" baseline="0" dirty="0">
                <a:ln>
                  <a:noFill/>
                </a:ln>
                <a:solidFill>
                  <a:schemeClr val="bg1"/>
                </a:solidFill>
                <a:effectLst/>
                <a:latin typeface="Arial" panose="020B0604020202020204" pitchFamily="34" charset="0"/>
              </a:rPr>
              <a:t>Centralized employee records linked to departments, payroll, performance reviews, and training.</a:t>
            </a:r>
          </a:p>
          <a:p>
            <a:pPr lvl="1" eaLnBrk="0" fontAlgn="base" hangingPunct="0">
              <a:spcBef>
                <a:spcPct val="0"/>
              </a:spcBef>
              <a:spcAft>
                <a:spcPct val="0"/>
              </a:spcAft>
              <a:buClrTx/>
              <a:buFontTx/>
              <a:buChar char="•"/>
            </a:pPr>
            <a:r>
              <a:rPr kumimoji="0" lang="en-US" altLang="en-US" b="0" i="0" u="none" strike="noStrike" cap="none" normalizeH="0" baseline="0" dirty="0">
                <a:ln>
                  <a:noFill/>
                </a:ln>
                <a:solidFill>
                  <a:schemeClr val="bg1"/>
                </a:solidFill>
                <a:effectLst/>
                <a:latin typeface="Arial" panose="020B0604020202020204" pitchFamily="34" charset="0"/>
              </a:rPr>
              <a:t>Tracking of applicants through job postings and interview processes.</a:t>
            </a:r>
          </a:p>
          <a:p>
            <a:pPr lvl="1" eaLnBrk="0" fontAlgn="base" hangingPunct="0">
              <a:spcBef>
                <a:spcPct val="0"/>
              </a:spcBef>
              <a:spcAft>
                <a:spcPct val="0"/>
              </a:spcAft>
              <a:buClrTx/>
              <a:buFontTx/>
              <a:buChar char="•"/>
            </a:pPr>
            <a:r>
              <a:rPr kumimoji="0" lang="en-US" altLang="en-US" b="0" i="0" u="none" strike="noStrike" cap="none" normalizeH="0" baseline="0" dirty="0">
                <a:ln>
                  <a:noFill/>
                </a:ln>
                <a:solidFill>
                  <a:schemeClr val="bg1"/>
                </a:solidFill>
                <a:effectLst/>
                <a:latin typeface="Arial" panose="020B0604020202020204" pitchFamily="34" charset="0"/>
              </a:rPr>
              <a:t>Management of employee leave requests with detailed statuses.</a:t>
            </a:r>
          </a:p>
          <a:p>
            <a:pPr lvl="1" eaLnBrk="0" fontAlgn="base" hangingPunct="0">
              <a:spcBef>
                <a:spcPct val="0"/>
              </a:spcBef>
              <a:spcAft>
                <a:spcPct val="0"/>
              </a:spcAft>
              <a:buClrTx/>
              <a:buFontTx/>
              <a:buChar char="•"/>
            </a:pPr>
            <a:r>
              <a:rPr kumimoji="0" lang="en-US" altLang="en-US" b="0" i="0" u="none" strike="noStrike" cap="none" normalizeH="0" baseline="0" dirty="0">
                <a:ln>
                  <a:noFill/>
                </a:ln>
                <a:solidFill>
                  <a:schemeClr val="bg1"/>
                </a:solidFill>
                <a:effectLst/>
                <a:latin typeface="Arial" panose="020B0604020202020204" pitchFamily="34" charset="0"/>
              </a:rPr>
              <a:t>Salary calculations with tax deductions, bonuses, and allowances.</a:t>
            </a:r>
          </a:p>
          <a:p>
            <a:pPr lvl="1" eaLnBrk="0" fontAlgn="base" hangingPunct="0">
              <a:spcBef>
                <a:spcPct val="0"/>
              </a:spcBef>
              <a:spcAft>
                <a:spcPct val="0"/>
              </a:spcAft>
              <a:buClrTx/>
              <a:buFontTx/>
              <a:buChar char="•"/>
            </a:pPr>
            <a:r>
              <a:rPr kumimoji="0" lang="en-US" altLang="en-US" b="0" i="0" u="none" strike="noStrike" cap="none" normalizeH="0" baseline="0" dirty="0">
                <a:ln>
                  <a:noFill/>
                </a:ln>
                <a:solidFill>
                  <a:schemeClr val="bg1"/>
                </a:solidFill>
                <a:effectLst/>
                <a:latin typeface="Arial" panose="020B0604020202020204" pitchFamily="34" charset="0"/>
              </a:rPr>
              <a:t>Mapping of training programs and skill acquisition to employees.</a:t>
            </a:r>
          </a:p>
          <a:p>
            <a:pPr lvl="1" eaLnBrk="0" fontAlgn="base" hangingPunct="0">
              <a:spcBef>
                <a:spcPct val="0"/>
              </a:spcBef>
              <a:spcAft>
                <a:spcPct val="0"/>
              </a:spcAft>
              <a:buClrTx/>
              <a:buFontTx/>
              <a:buChar char="•"/>
            </a:pPr>
            <a:r>
              <a:rPr kumimoji="0" lang="en-US" altLang="en-US" b="0" i="0" u="none" strike="noStrike" cap="none" normalizeH="0" baseline="0" dirty="0">
                <a:ln>
                  <a:noFill/>
                </a:ln>
                <a:solidFill>
                  <a:schemeClr val="bg1"/>
                </a:solidFill>
                <a:effectLst/>
                <a:latin typeface="Arial" panose="020B0604020202020204" pitchFamily="34" charset="0"/>
              </a:rPr>
              <a:t>Tracking of employee resignations and exit reasons for seamless offboarding. </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285750" lvl="1" indent="-285750">
              <a:buClr>
                <a:schemeClr val="bg1"/>
              </a:buClr>
              <a:buFont typeface="Arial" panose="020B0604020202020204" pitchFamily="34" charset="0"/>
              <a:buChar char="•"/>
            </a:pPr>
            <a:endParaRPr lang="en-US" dirty="0">
              <a:solidFill>
                <a:schemeClr val="bg1"/>
              </a:solidFill>
            </a:endParaRPr>
          </a:p>
          <a:p>
            <a:r>
              <a:rPr lang="en-US" dirty="0">
                <a:solidFill>
                  <a:schemeClr val="bg1"/>
                </a:solidFill>
              </a:rPr>
              <a:t>This relational model ensures robust data relationships for efficient HR operations.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bg1"/>
              </a:solidFill>
              <a:effectLst/>
              <a:latin typeface="Mons"/>
            </a:endParaRPr>
          </a:p>
        </p:txBody>
      </p:sp>
    </p:spTree>
    <p:extLst>
      <p:ext uri="{BB962C8B-B14F-4D97-AF65-F5344CB8AC3E}">
        <p14:creationId xmlns:p14="http://schemas.microsoft.com/office/powerpoint/2010/main" val="109997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D00E4-31F1-385A-B33C-2EDB265C2D8A}"/>
              </a:ext>
            </a:extLst>
          </p:cNvPr>
          <p:cNvSpPr>
            <a:spLocks noGrp="1"/>
          </p:cNvSpPr>
          <p:nvPr>
            <p:ph type="title"/>
          </p:nvPr>
        </p:nvSpPr>
        <p:spPr>
          <a:xfrm>
            <a:off x="2007555" y="148969"/>
            <a:ext cx="3953233" cy="524799"/>
          </a:xfrm>
        </p:spPr>
        <p:txBody>
          <a:bodyPr/>
          <a:lstStyle/>
          <a:p>
            <a:pPr algn="ctr"/>
            <a:r>
              <a:rPr lang="en-IN" dirty="0"/>
              <a:t>PROGRESS ACHIEVED</a:t>
            </a:r>
          </a:p>
        </p:txBody>
      </p:sp>
      <p:sp>
        <p:nvSpPr>
          <p:cNvPr id="3" name="Text Placeholder 2">
            <a:extLst>
              <a:ext uri="{FF2B5EF4-FFF2-40B4-BE49-F238E27FC236}">
                <a16:creationId xmlns:a16="http://schemas.microsoft.com/office/drawing/2014/main" id="{76A43E1E-294C-FF67-35E2-D1B0FCB0BCEB}"/>
              </a:ext>
            </a:extLst>
          </p:cNvPr>
          <p:cNvSpPr>
            <a:spLocks noGrp="1"/>
          </p:cNvSpPr>
          <p:nvPr>
            <p:ph type="body" idx="1"/>
          </p:nvPr>
        </p:nvSpPr>
        <p:spPr>
          <a:xfrm>
            <a:off x="1034727" y="930078"/>
            <a:ext cx="7074545" cy="3621295"/>
          </a:xfrm>
        </p:spPr>
        <p:txBody>
          <a:bodyPr/>
          <a:lstStyle/>
          <a:p>
            <a:r>
              <a:rPr lang="en-IN" dirty="0"/>
              <a:t>ER diagram, Schema diagram, Web Layout has been completed.</a:t>
            </a:r>
          </a:p>
          <a:p>
            <a:endParaRPr lang="en-IN" dirty="0"/>
          </a:p>
          <a:p>
            <a:r>
              <a:rPr lang="en-IN" dirty="0"/>
              <a:t>Completed the user interface(UI) for Login, Dashboard, Recruitment, Relations, Payroll, Training, Performance, Leave request</a:t>
            </a:r>
          </a:p>
          <a:p>
            <a:endParaRPr lang="en-IN" dirty="0"/>
          </a:p>
          <a:p>
            <a:r>
              <a:rPr lang="en-IN" dirty="0"/>
              <a:t>Done responsive design which is suitable for both mobile and desktop’s</a:t>
            </a:r>
          </a:p>
          <a:p>
            <a:endParaRPr lang="en-IN" dirty="0"/>
          </a:p>
          <a:p>
            <a:endParaRPr lang="en-IN" dirty="0"/>
          </a:p>
        </p:txBody>
      </p:sp>
    </p:spTree>
    <p:extLst>
      <p:ext uri="{BB962C8B-B14F-4D97-AF65-F5344CB8AC3E}">
        <p14:creationId xmlns:p14="http://schemas.microsoft.com/office/powerpoint/2010/main" val="2381445780"/>
      </p:ext>
    </p:extLst>
  </p:cSld>
  <p:clrMapOvr>
    <a:masterClrMapping/>
  </p:clrMapOvr>
</p:sld>
</file>

<file path=ppt/theme/theme1.xml><?xml version="1.0" encoding="utf-8"?>
<a:theme xmlns:a="http://schemas.openxmlformats.org/drawingml/2006/main" name="Futuristic Background by Slidesgo">
  <a:themeElements>
    <a:clrScheme name="Simple Light">
      <a:dk1>
        <a:srgbClr val="001633"/>
      </a:dk1>
      <a:lt1>
        <a:srgbClr val="FFFFFF"/>
      </a:lt1>
      <a:dk2>
        <a:srgbClr val="85D5E6"/>
      </a:dk2>
      <a:lt2>
        <a:srgbClr val="FFAB40"/>
      </a:lt2>
      <a:accent1>
        <a:srgbClr val="FFAB40"/>
      </a:accent1>
      <a:accent2>
        <a:srgbClr val="85D5E6"/>
      </a:accent2>
      <a:accent3>
        <a:srgbClr val="78909C"/>
      </a:accent3>
      <a:accent4>
        <a:srgbClr val="FFAB40"/>
      </a:accent4>
      <a:accent5>
        <a:srgbClr val="0097A7"/>
      </a:accent5>
      <a:accent6>
        <a:srgbClr val="001633"/>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540</Words>
  <Application>Microsoft Office PowerPoint</Application>
  <PresentationFormat>On-screen Show (16:9)</PresentationFormat>
  <Paragraphs>61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Montserrat ExtraBold</vt:lpstr>
      <vt:lpstr>Montserrat ExtraLight</vt:lpstr>
      <vt:lpstr>Arial</vt:lpstr>
      <vt:lpstr>Mons</vt:lpstr>
      <vt:lpstr>Montserrat</vt:lpstr>
      <vt:lpstr>Futuristic Background by Slidesgo</vt:lpstr>
      <vt:lpstr>Smart HR</vt:lpstr>
      <vt:lpstr>Table of contents</vt:lpstr>
      <vt:lpstr>MOTIVATION</vt:lpstr>
      <vt:lpstr>OBJECTIVE</vt:lpstr>
      <vt:lpstr>SCHEMA DIAGRAM</vt:lpstr>
      <vt:lpstr>ER DIAGRAM</vt:lpstr>
      <vt:lpstr>PowerPoint Presentation</vt:lpstr>
      <vt:lpstr>PROGRESS ACHIEVED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LITHIGESH P G</dc:creator>
  <cp:lastModifiedBy>LITHIGESH P G</cp:lastModifiedBy>
  <cp:revision>2</cp:revision>
  <dcterms:modified xsi:type="dcterms:W3CDTF">2025-01-22T18:41:17Z</dcterms:modified>
</cp:coreProperties>
</file>