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379" r:id="rId6"/>
    <p:sldId id="261" r:id="rId7"/>
    <p:sldId id="380" r:id="rId8"/>
    <p:sldId id="408" r:id="rId9"/>
    <p:sldId id="409" r:id="rId10"/>
    <p:sldId id="377" r:id="rId11"/>
    <p:sldId id="354" r:id="rId12"/>
    <p:sldId id="419" r:id="rId13"/>
    <p:sldId id="418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285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3649" autoAdjust="0"/>
  </p:normalViewPr>
  <p:slideViewPr>
    <p:cSldViewPr snapToGrid="0">
      <p:cViewPr varScale="1">
        <p:scale>
          <a:sx n="81" d="100"/>
          <a:sy n="81" d="100"/>
        </p:scale>
        <p:origin x="129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8608-5738-4567-A4C0-301A00B8F7CF}" type="datetimeFigureOut">
              <a:rPr lang="en-SG" smtClean="0"/>
              <a:t>25/3/2022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53F16-868A-4EF7-93F1-C105D922F92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7059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142FC-E5BF-4C5B-975D-EB70B34CEC89}" type="datetimeFigureOut">
              <a:rPr lang="en-SG" smtClean="0"/>
              <a:t>25/3/2022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FFDDE-8267-4D6F-BD4C-782A0A6BA34D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203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FFDDE-8267-4D6F-BD4C-782A0A6BA34D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97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45F16B2A-3EC4-4AC5-96FD-0DBE7F0D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F93F05C-77E7-42BC-ABA5-21EC3AAB4B7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464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F183CC6A-EDF4-4474-928D-08610999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85ABB535-F1FC-4894-B5BF-FF592151193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147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8AE61B4F-674D-403A-B438-9A272DA3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42B1C84-84E3-4C0E-87DB-483E1EB5E3C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583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215E75BC-25B1-495D-9C52-713DF2AC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838C15D-1509-4BE3-82E7-1F88934132C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8917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365B07-8297-485F-A1EC-A57F2A03AA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3F5F0D0C-E4D7-4562-A0CB-9C856F9D8A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FFDDE-8267-4D6F-BD4C-782A0A6BA34D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123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F89FBE41-BBAD-4A21-8800-1A746DC553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C931637-CA9E-4C8A-A74C-EDB0FDAF08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873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10C8E2E6-0CF7-4595-973B-E9C9C8F154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C16A1562-5541-436A-9C37-4A470D82CB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330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FFDDE-8267-4D6F-BD4C-782A0A6BA34D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59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A46810A5-0091-435F-9DAF-08B43944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C485AE3-F754-4C80-BA34-98CB43250F7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837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D571CFD1-433F-49E2-A2A3-2D860BD1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B52C0BB-299A-4D37-9E64-50D314AD5BB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227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65FB90B5-632E-4DE8-80AC-CB004CBA2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BEEC899-2D58-4609-AF58-AA6360F6AD4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590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C003F1F4-8E90-4688-9863-7BE69FBF6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6340329-9EBC-47A3-9FC2-6B922985C4F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93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2017 Cov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7" name="Shape 24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178500" y="150238"/>
            <a:ext cx="2616299" cy="8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6324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3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0A06-870E-40EE-A425-14F6A688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40" y="568861"/>
            <a:ext cx="7804800" cy="11420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72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4DFC-F7ED-4E77-A476-13CE89DD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28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yond 2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615827"/>
          </a:xfrm>
        </p:spPr>
        <p:txBody>
          <a:bodyPr anchor="t" anchorCtr="0">
            <a:sp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3939841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20486" y="6342714"/>
            <a:ext cx="9179985" cy="527519"/>
          </a:xfrm>
          <a:prstGeom prst="rect">
            <a:avLst/>
          </a:prstGeom>
          <a:solidFill>
            <a:srgbClr val="6FB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0"/>
          </p:nvPr>
        </p:nvSpPr>
        <p:spPr>
          <a:xfrm>
            <a:off x="1140506" y="4368473"/>
            <a:ext cx="6858000" cy="70571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3630538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23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5" y="2879445"/>
            <a:ext cx="7772400" cy="2387600"/>
          </a:xfrm>
        </p:spPr>
        <p:txBody>
          <a:bodyPr anchor="b">
            <a:normAutofit/>
          </a:bodyPr>
          <a:lstStyle>
            <a:lvl1pPr algn="ctr">
              <a:defRPr sz="55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06" y="5542755"/>
            <a:ext cx="6858000" cy="320162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cxnSp>
        <p:nvCxnSpPr>
          <p:cNvPr id="22" name="Shape 244"/>
          <p:cNvCxnSpPr/>
          <p:nvPr userDrawn="1"/>
        </p:nvCxnSpPr>
        <p:spPr>
          <a:xfrm rot="10800000" flipH="1">
            <a:off x="2361806" y="5423479"/>
            <a:ext cx="4415400" cy="11700"/>
          </a:xfrm>
          <a:prstGeom prst="straightConnector1">
            <a:avLst/>
          </a:prstGeom>
          <a:noFill/>
          <a:ln w="19050" cap="flat" cmpd="sng">
            <a:solidFill>
              <a:srgbClr val="AEABAB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7" name="Picture 16" descr="Description: RP_Email_Logo_Tagline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40" y="290047"/>
            <a:ext cx="1905000" cy="82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4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9877"/>
            <a:ext cx="7886700" cy="453642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255" y="365126"/>
            <a:ext cx="7463491" cy="632945"/>
          </a:xfrm>
        </p:spPr>
        <p:txBody>
          <a:bodyPr/>
          <a:lstStyle>
            <a:lvl1pPr algn="ctr">
              <a:defRPr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598811" y="-1191026"/>
            <a:ext cx="18000" cy="468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261643" y="1418997"/>
            <a:ext cx="8620714" cy="36363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9914" y="3172372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596" y="4201634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755331" y="2626031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4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aption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546" y="4267035"/>
            <a:ext cx="3088834" cy="848659"/>
          </a:xfrm>
        </p:spPr>
        <p:txBody>
          <a:bodyPr anchor="b">
            <a:noAutofit/>
          </a:bodyPr>
          <a:lstStyle>
            <a:lvl1pPr algn="ctr">
              <a:defRPr sz="24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3228" y="5296297"/>
            <a:ext cx="4197470" cy="320162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0" y="-1"/>
            <a:ext cx="4572000" cy="6753497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6862963" y="3720694"/>
            <a:ext cx="18000" cy="277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572000" y="688332"/>
            <a:ext cx="4572000" cy="3314700"/>
          </a:xfrm>
        </p:spPr>
        <p:txBody>
          <a:bodyPr/>
          <a:lstStyle>
            <a:lvl1pPr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461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1754326"/>
          </a:xfrm>
        </p:spPr>
        <p:txBody>
          <a:bodyPr anchor="t" anchorCtr="0">
            <a:spAutoFit/>
          </a:bodyPr>
          <a:lstStyle>
            <a:lvl1pPr algn="ctr">
              <a:defRPr sz="6000">
                <a:solidFill>
                  <a:srgbClr val="6FB0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64027" y="168668"/>
            <a:ext cx="506671" cy="5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0252-76A8-49E7-B152-6C07C188CE15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MSIPCMContentMarking" descr="{&quot;HashCode&quot;:-574504238,&quot;Placement&quot;:&quot;Header&quot;,&quot;Top&quot;:0.0,&quot;Left&quot;:273.375916,&quot;SlideWidth&quot;:720,&quot;SlideHeight&quot;:540}">
            <a:extLst>
              <a:ext uri="{FF2B5EF4-FFF2-40B4-BE49-F238E27FC236}">
                <a16:creationId xmlns:a16="http://schemas.microsoft.com/office/drawing/2014/main" id="{2C0438A9-F9CD-4F9F-948D-61AB17806558}"/>
              </a:ext>
            </a:extLst>
          </p:cNvPr>
          <p:cNvSpPr txBox="1"/>
          <p:nvPr userDrawn="1"/>
        </p:nvSpPr>
        <p:spPr>
          <a:xfrm>
            <a:off x="3471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 dirty="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207420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3" r:id="rId3"/>
    <p:sldLayoutId id="2147483662" r:id="rId4"/>
    <p:sldLayoutId id="2147483682" r:id="rId5"/>
    <p:sldLayoutId id="2147483681" r:id="rId6"/>
    <p:sldLayoutId id="2147483675" r:id="rId7"/>
    <p:sldLayoutId id="2147483680" r:id="rId8"/>
    <p:sldLayoutId id="2147483677" r:id="rId9"/>
    <p:sldLayoutId id="2147483667" r:id="rId10"/>
    <p:sldLayoutId id="2147483683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109"/>
            <a:ext cx="7772400" cy="1754326"/>
          </a:xfrm>
        </p:spPr>
        <p:txBody>
          <a:bodyPr/>
          <a:lstStyle/>
          <a:p>
            <a:r>
              <a:rPr lang="en-SG" sz="4000" dirty="0"/>
              <a:t>DV1C04</a:t>
            </a:r>
            <a:br>
              <a:rPr lang="en-SG" sz="4000" dirty="0"/>
            </a:br>
            <a:r>
              <a:rPr lang="en-SG" sz="4000" dirty="0"/>
              <a:t>Continuous Monitoring</a:t>
            </a:r>
            <a:br>
              <a:rPr lang="en-SG" sz="4000" dirty="0"/>
            </a:br>
            <a:r>
              <a:rPr lang="en-SG" sz="4000" dirty="0"/>
              <a:t> in DevOps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0506" y="3940563"/>
            <a:ext cx="6858000" cy="549863"/>
          </a:xfrm>
        </p:spPr>
        <p:txBody>
          <a:bodyPr>
            <a:noAutofit/>
          </a:bodyPr>
          <a:lstStyle/>
          <a:p>
            <a:r>
              <a:rPr lang="en-US" sz="2800" dirty="0"/>
              <a:t>L12</a:t>
            </a:r>
            <a:endParaRPr lang="en-SG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680812" y="4606699"/>
            <a:ext cx="7777388" cy="705710"/>
          </a:xfrm>
        </p:spPr>
        <p:txBody>
          <a:bodyPr>
            <a:normAutofit/>
          </a:bodyPr>
          <a:lstStyle/>
          <a:p>
            <a:r>
              <a:rPr lang="en-US" sz="2800" dirty="0"/>
              <a:t>Nagios Installation and Configuration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734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923330"/>
          </a:xfrm>
        </p:spPr>
        <p:txBody>
          <a:bodyPr/>
          <a:lstStyle/>
          <a:p>
            <a:r>
              <a:rPr lang="en-SG" dirty="0"/>
              <a:t>Debrief</a:t>
            </a:r>
          </a:p>
        </p:txBody>
      </p:sp>
    </p:spTree>
    <p:extLst>
      <p:ext uri="{BB962C8B-B14F-4D97-AF65-F5344CB8AC3E}">
        <p14:creationId xmlns:p14="http://schemas.microsoft.com/office/powerpoint/2010/main" val="16819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135C3743-B2F4-4B44-8594-144F19AF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80" y="201960"/>
            <a:ext cx="7050240" cy="5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 marL="739775" indent="-525463"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39775" algn="l"/>
                <a:tab pos="1187450" algn="l"/>
                <a:tab pos="1636713" algn="l"/>
                <a:tab pos="2085975" algn="l"/>
                <a:tab pos="2535238" algn="l"/>
                <a:tab pos="2984500" algn="l"/>
                <a:tab pos="3433763" algn="l"/>
                <a:tab pos="3883025" algn="l"/>
                <a:tab pos="4332288" algn="l"/>
                <a:tab pos="4781550" algn="l"/>
                <a:tab pos="5230813" algn="l"/>
                <a:tab pos="5680075" algn="l"/>
                <a:tab pos="6129338" algn="l"/>
                <a:tab pos="6578600" algn="l"/>
                <a:tab pos="7027863" algn="l"/>
                <a:tab pos="7477125" algn="l"/>
                <a:tab pos="7926388" algn="l"/>
                <a:tab pos="8375650" algn="l"/>
                <a:tab pos="8824913" algn="l"/>
                <a:tab pos="9274175" algn="l"/>
                <a:tab pos="97234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lvl="1" algn="ctr">
              <a:lnSpc>
                <a:spcPct val="93000"/>
              </a:lnSpc>
              <a:spcBef>
                <a:spcPts val="533"/>
              </a:spcBef>
              <a:buFont typeface="Symbol" panose="05050102010706020507" pitchFamily="18" charset="2"/>
              <a:buChar char=""/>
            </a:pPr>
            <a:r>
              <a:rPr lang="en-GB" altLang="en-US" sz="2177" b="1" dirty="0">
                <a:solidFill>
                  <a:srgbClr val="000080"/>
                </a:solidFill>
                <a:cs typeface="Times New Roman" panose="02020603050405020304" pitchFamily="18" charset="0"/>
              </a:rPr>
              <a:t>Nagios Status Detail screen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41D9CFC8-DDD7-49B3-9A03-F32203C41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80" y="1106280"/>
            <a:ext cx="7119360" cy="47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 marL="739775" indent="-525463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  <a:spcBef>
                <a:spcPts val="533"/>
              </a:spcBef>
              <a:buClr>
                <a:srgbClr val="003366"/>
              </a:buClr>
              <a:buSzPct val="75000"/>
            </a:pPr>
            <a:endParaRPr lang="en-GB" altLang="en-US" sz="2177" dirty="0">
              <a:solidFill>
                <a:srgbClr val="00008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7000"/>
              </a:lnSpc>
              <a:spcBef>
                <a:spcPts val="533"/>
              </a:spcBef>
              <a:buClr>
                <a:srgbClr val="003366"/>
              </a:buClr>
              <a:buSzPct val="85000"/>
            </a:pPr>
            <a:endParaRPr lang="en-GB" altLang="en-US" sz="2177" dirty="0">
              <a:solidFill>
                <a:srgbClr val="000080"/>
              </a:solidFill>
              <a:cs typeface="Times New Roman" panose="02020603050405020304" pitchFamily="18" charset="0"/>
            </a:endParaRP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9747A6C2-4943-4778-BEB9-1AECC142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0" y="765001"/>
            <a:ext cx="9144001" cy="609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997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06064E2D-263A-4329-8407-E7C35F105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80" y="49321"/>
            <a:ext cx="7050240" cy="59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en-US" sz="2903" dirty="0">
                <a:solidFill>
                  <a:srgbClr val="000080"/>
                </a:solidFill>
              </a:rPr>
              <a:t>Tactical Overview Of Nagios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6A2199A5-C0D7-42BD-B483-4A67511F1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80" y="1106280"/>
            <a:ext cx="7119360" cy="47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 marL="739775" indent="-525463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  <a:spcBef>
                <a:spcPts val="533"/>
              </a:spcBef>
              <a:buClr>
                <a:srgbClr val="003366"/>
              </a:buClr>
              <a:buSzPct val="75000"/>
            </a:pPr>
            <a:endParaRPr lang="en-GB" altLang="en-US" sz="2177" dirty="0">
              <a:solidFill>
                <a:srgbClr val="003366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7000"/>
              </a:lnSpc>
              <a:spcBef>
                <a:spcPts val="533"/>
              </a:spcBef>
              <a:buClr>
                <a:srgbClr val="003366"/>
              </a:buClr>
              <a:buSzPct val="85000"/>
            </a:pPr>
            <a:endParaRPr lang="en-GB" altLang="en-US" sz="2177" dirty="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BAE381F1-481C-4CE5-9419-F7A0758C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0" y="765001"/>
            <a:ext cx="9144001" cy="609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92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F806027-4848-4EF4-8B7E-DA3E03ACE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80" y="203401"/>
            <a:ext cx="7050240" cy="5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en-US" sz="2903" b="1" dirty="0">
                <a:solidFill>
                  <a:srgbClr val="000080"/>
                </a:solidFill>
              </a:rPr>
              <a:t>Service Detail of Nagios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EE9DD8C3-BF47-404C-BF68-A3771F75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80" y="1106280"/>
            <a:ext cx="7119360" cy="47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 marL="739775" indent="-525463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  <a:spcBef>
                <a:spcPts val="533"/>
              </a:spcBef>
              <a:buClr>
                <a:srgbClr val="003366"/>
              </a:buClr>
              <a:buSzPct val="75000"/>
            </a:pPr>
            <a:endParaRPr lang="en-GB" altLang="en-US" sz="2177" dirty="0">
              <a:solidFill>
                <a:srgbClr val="00008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7000"/>
              </a:lnSpc>
              <a:spcBef>
                <a:spcPts val="533"/>
              </a:spcBef>
              <a:buClr>
                <a:srgbClr val="003366"/>
              </a:buClr>
              <a:buSzPct val="85000"/>
            </a:pPr>
            <a:endParaRPr lang="en-GB" altLang="en-US" sz="2177" dirty="0">
              <a:solidFill>
                <a:srgbClr val="000080"/>
              </a:solidFill>
              <a:cs typeface="Times New Roman" panose="02020603050405020304" pitchFamily="18" charset="0"/>
            </a:endParaRP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8C6A61D6-5709-4C2F-8CB9-CDAB35AD9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0" y="753481"/>
            <a:ext cx="9144001" cy="603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098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55A95D2A-5BAA-4BCE-A988-8491F811D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80" y="203401"/>
            <a:ext cx="7050240" cy="5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en-US" sz="2177" b="1" dirty="0">
                <a:solidFill>
                  <a:srgbClr val="003366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903" b="1" dirty="0">
                <a:solidFill>
                  <a:srgbClr val="000080"/>
                </a:solidFill>
              </a:rPr>
              <a:t>Service Types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7D7E0318-92E8-45E1-87B1-D7DDC2BD9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80" y="1106280"/>
            <a:ext cx="7119360" cy="476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/>
          <a:lstStyle>
            <a:lvl1pPr marL="339725" indent="-339725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 marL="739775" indent="-525463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  <a:spcBef>
                <a:spcPts val="533"/>
              </a:spcBef>
              <a:buClr>
                <a:srgbClr val="003366"/>
              </a:buClr>
              <a:buSzPct val="75000"/>
            </a:pPr>
            <a:endParaRPr lang="en-GB" altLang="en-US" sz="2177" dirty="0">
              <a:solidFill>
                <a:srgbClr val="00008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7000"/>
              </a:lnSpc>
              <a:spcBef>
                <a:spcPts val="533"/>
              </a:spcBef>
              <a:buClr>
                <a:srgbClr val="003366"/>
              </a:buClr>
              <a:buSzPct val="85000"/>
            </a:pPr>
            <a:endParaRPr lang="en-GB" altLang="en-US" sz="2177" dirty="0">
              <a:solidFill>
                <a:srgbClr val="000080"/>
              </a:solidFill>
              <a:cs typeface="Times New Roman" panose="02020603050405020304" pitchFamily="18" charset="0"/>
            </a:endParaRP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F1E5EE70-0B12-4D4B-92D3-F6B40EAD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0" y="703081"/>
            <a:ext cx="9144001" cy="615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70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>
            <a:extLst>
              <a:ext uri="{FF2B5EF4-FFF2-40B4-BE49-F238E27FC236}">
                <a16:creationId xmlns:a16="http://schemas.microsoft.com/office/drawing/2014/main" id="{0E6C4C79-A6EB-43AF-B263-6DEA405AE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479" y="-2520"/>
            <a:ext cx="9732960" cy="686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0" name="AutoShape 2">
            <a:extLst>
              <a:ext uri="{FF2B5EF4-FFF2-40B4-BE49-F238E27FC236}">
                <a16:creationId xmlns:a16="http://schemas.microsoft.com/office/drawing/2014/main" id="{E77BB5B6-ED9A-4BB6-A261-366908BF0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281" y="284041"/>
            <a:ext cx="5050080" cy="360000"/>
          </a:xfrm>
          <a:prstGeom prst="roundRect">
            <a:avLst>
              <a:gd name="adj" fmla="val 39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altLang="en-US" sz="2358" dirty="0">
                <a:solidFill>
                  <a:srgbClr val="000080"/>
                </a:solidFill>
              </a:rPr>
              <a:t>Status Map of MC Network From Nagios </a:t>
            </a:r>
          </a:p>
        </p:txBody>
      </p:sp>
    </p:spTree>
    <p:extLst>
      <p:ext uri="{BB962C8B-B14F-4D97-AF65-F5344CB8AC3E}">
        <p14:creationId xmlns:p14="http://schemas.microsoft.com/office/powerpoint/2010/main" val="20085433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E3DC9422-27DB-4B67-8C0A-D661AAE21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20" y="360"/>
            <a:ext cx="7050240" cy="5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en-US" sz="2903" b="1" dirty="0">
                <a:solidFill>
                  <a:srgbClr val="000080"/>
                </a:solidFill>
              </a:rPr>
              <a:t>Status Overview from Nagios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314ABE0-196D-4615-B3BD-FF23D9D0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0" y="691561"/>
            <a:ext cx="9144001" cy="61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611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>
            <a:extLst>
              <a:ext uri="{FF2B5EF4-FFF2-40B4-BE49-F238E27FC236}">
                <a16:creationId xmlns:a16="http://schemas.microsoft.com/office/drawing/2014/main" id="{6AE13549-58F1-4920-A7E8-E92E223A7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" y="740520"/>
            <a:ext cx="9056160" cy="611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4" name="AutoShape 2">
            <a:extLst>
              <a:ext uri="{FF2B5EF4-FFF2-40B4-BE49-F238E27FC236}">
                <a16:creationId xmlns:a16="http://schemas.microsoft.com/office/drawing/2014/main" id="{8E89A964-0CB1-47DF-8D96-243E8B85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120" y="173160"/>
            <a:ext cx="2736000" cy="443520"/>
          </a:xfrm>
          <a:prstGeom prst="roundRect">
            <a:avLst>
              <a:gd name="adj" fmla="val 3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altLang="en-US" sz="2903" dirty="0">
                <a:solidFill>
                  <a:srgbClr val="92D050"/>
                </a:solidFill>
              </a:rPr>
              <a:t>Who is Notified?</a:t>
            </a:r>
          </a:p>
        </p:txBody>
      </p:sp>
    </p:spTree>
    <p:extLst>
      <p:ext uri="{BB962C8B-B14F-4D97-AF65-F5344CB8AC3E}">
        <p14:creationId xmlns:p14="http://schemas.microsoft.com/office/powerpoint/2010/main" val="3014086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61EEDF02-A469-4CD0-94D8-A6B12EB0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41" y="569161"/>
            <a:ext cx="7807680" cy="114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 algn="ctr">
              <a:lnSpc>
                <a:spcPct val="102000"/>
              </a:lnSpc>
            </a:pPr>
            <a:r>
              <a:rPr lang="en-GB" altLang="en-US" sz="3991" b="1" dirty="0">
                <a:solidFill>
                  <a:srgbClr val="92D050"/>
                </a:solidFill>
                <a:latin typeface="Verdana" panose="020B0604030504040204" pitchFamily="34" charset="0"/>
              </a:rPr>
              <a:t>Notification Email Sample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2A5117C4-5EF2-47AC-9A90-FEA317EF2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41" y="1906921"/>
            <a:ext cx="7807680" cy="44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0213" indent="-323850"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1pPr>
            <a:lvl2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2pPr>
            <a:lvl3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3pPr>
            <a:lvl4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4pPr>
            <a:lvl5pPr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5pPr>
            <a:lvl6pPr marL="15351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6pPr>
            <a:lvl7pPr marL="19923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7pPr>
            <a:lvl8pPr marL="24495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8pPr>
            <a:lvl9pPr marL="2906713" indent="-215900"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430213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3463" algn="l"/>
                <a:tab pos="4022725" algn="l"/>
                <a:tab pos="4471988" algn="l"/>
                <a:tab pos="4921250" algn="l"/>
                <a:tab pos="5370513" algn="l"/>
                <a:tab pos="5819775" algn="l"/>
                <a:tab pos="6269038" algn="l"/>
                <a:tab pos="6718300" algn="l"/>
                <a:tab pos="7167563" algn="l"/>
                <a:tab pos="7616825" algn="l"/>
                <a:tab pos="8066088" algn="l"/>
                <a:tab pos="8515350" algn="l"/>
                <a:tab pos="8964613" algn="l"/>
                <a:tab pos="94138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mincho" charset="0"/>
              </a:defRPr>
            </a:lvl9pPr>
          </a:lstStyle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From: nagios@thuldai.mos.com.np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To: "ishwars@mos.com.np" &lt;ishwars@mos.com.np&gt;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Subject: Host DOWN alert for WORLDBANK-L!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Date: 05/02/04 11:09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***** Nagios *****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Notification Type: PROBLEM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Host: WORLDBANK-L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State: DOWN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Address: 202.52.239.70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Info: PING CRITICAL - Packet loss = 100%</a:t>
            </a:r>
          </a:p>
          <a:p>
            <a:pPr>
              <a:lnSpc>
                <a:spcPct val="87000"/>
              </a:lnSpc>
              <a:spcAft>
                <a:spcPts val="1282"/>
              </a:spcAft>
            </a:pPr>
            <a:r>
              <a:rPr lang="en-GB" altLang="en-US" sz="1814" dirty="0">
                <a:latin typeface="Courier New" panose="02070309020205020404" pitchFamily="49" charset="0"/>
              </a:rPr>
              <a:t>Date/Time: Thu Feb 5 11:06:38 NPT 2004</a:t>
            </a:r>
          </a:p>
        </p:txBody>
      </p:sp>
    </p:spTree>
    <p:extLst>
      <p:ext uri="{BB962C8B-B14F-4D97-AF65-F5344CB8AC3E}">
        <p14:creationId xmlns:p14="http://schemas.microsoft.com/office/powerpoint/2010/main" val="208847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B535A713-308E-4145-BB43-FFD914967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041" y="569161"/>
            <a:ext cx="7806240" cy="578919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2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Nagios Resources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AF44066-D96A-4EC4-A7AF-0B6087C49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458686"/>
            <a:ext cx="8013600" cy="4771115"/>
          </a:xfrm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02000"/>
              </a:lnSpc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>
                <a:solidFill>
                  <a:srgbClr val="0000FF"/>
                </a:solidFill>
                <a:latin typeface="+mj-lt"/>
              </a:rPr>
              <a:t>Nagios Home</a:t>
            </a:r>
            <a:br>
              <a:rPr lang="en-GB" altLang="en-US" u="sng" dirty="0">
                <a:latin typeface="+mj-lt"/>
              </a:rPr>
            </a:b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http://www.nagios.org/</a:t>
            </a:r>
          </a:p>
          <a:p>
            <a:pPr>
              <a:lnSpc>
                <a:spcPct val="102000"/>
              </a:lnSpc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>
                <a:solidFill>
                  <a:srgbClr val="0000FF"/>
                </a:solidFill>
                <a:latin typeface="+mj-lt"/>
              </a:rPr>
              <a:t>Nagios Plugins and Add-Ons Exchange</a:t>
            </a:r>
            <a:br>
              <a:rPr lang="en-GB" altLang="en-US" dirty="0">
                <a:latin typeface="+mj-lt"/>
              </a:rPr>
            </a:b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http://www.nagiosexchange.com/</a:t>
            </a:r>
          </a:p>
          <a:p>
            <a:pPr>
              <a:lnSpc>
                <a:spcPct val="102000"/>
              </a:lnSpc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>
                <a:solidFill>
                  <a:srgbClr val="0000FF"/>
                </a:solidFill>
                <a:latin typeface="+mj-lt"/>
              </a:rPr>
              <a:t>Nagios Tutorial for Debian</a:t>
            </a:r>
            <a:br>
              <a:rPr lang="en-GB" altLang="en-US" dirty="0">
                <a:latin typeface="+mj-lt"/>
              </a:rPr>
            </a:b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http://www.debianhelp.co.uk/nagios.htm</a:t>
            </a:r>
          </a:p>
          <a:p>
            <a:pPr>
              <a:lnSpc>
                <a:spcPct val="102000"/>
              </a:lnSpc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>
                <a:solidFill>
                  <a:srgbClr val="0000FF"/>
                </a:solidFill>
                <a:latin typeface="+mj-lt"/>
              </a:rPr>
              <a:t>Nagios Commercial Support</a:t>
            </a:r>
            <a:br>
              <a:rPr lang="en-GB" altLang="en-US" dirty="0">
                <a:latin typeface="+mj-lt"/>
              </a:rPr>
            </a:b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http://www.nagios.com/</a:t>
            </a:r>
          </a:p>
          <a:p>
            <a:pPr>
              <a:lnSpc>
                <a:spcPct val="102000"/>
              </a:lnSpc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>
                <a:solidFill>
                  <a:srgbClr val="0000FF"/>
                </a:solidFill>
                <a:latin typeface="+mj-lt"/>
              </a:rPr>
              <a:t>Nagios Videos</a:t>
            </a:r>
            <a:br>
              <a:rPr lang="en-GB" altLang="en-US" dirty="0">
                <a:latin typeface="+mj-lt"/>
              </a:rPr>
            </a:b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https://www.youtube.com/channel/UCiv97WODwd6sgIgmsy3vqaA</a:t>
            </a:r>
          </a:p>
          <a:p>
            <a:pPr>
              <a:lnSpc>
                <a:spcPct val="102000"/>
              </a:lnSpc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altLang="en-US" dirty="0">
                <a:solidFill>
                  <a:srgbClr val="0000FF"/>
                </a:solidFill>
              </a:rPr>
              <a:t>How to Monitor SNMP (Series)</a:t>
            </a:r>
            <a:br>
              <a:rPr lang="en-GB" altLang="en-US" dirty="0"/>
            </a:b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https://www.youtube.com/watch?v=oT0tPsrEQgQ&amp;list=PLN-ryIrpC_mAFLgaaA61U0tjH0qV1HP57&amp;index=1</a:t>
            </a:r>
          </a:p>
          <a:p>
            <a:pPr>
              <a:lnSpc>
                <a:spcPct val="102000"/>
              </a:lnSpc>
              <a:buNone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altLang="en-US" dirty="0">
                <a:solidFill>
                  <a:srgbClr val="0000FF"/>
                </a:solidFill>
              </a:rPr>
              <a:t>How SNMP Traps Work in Nagios XI network monitor</a:t>
            </a:r>
            <a:br>
              <a:rPr lang="en-GB" altLang="en-US" dirty="0"/>
            </a:b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https://www.youtube.com/watch?v=RRhp8tQcJyU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54DEF-BE25-45AF-9FD5-BDF35E46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Lessons Overview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4359-A5A5-4491-BA31-0DCA47C7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435"/>
            <a:ext cx="7886700" cy="4760535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>
                <a:solidFill>
                  <a:srgbClr val="FF0000"/>
                </a:solidFill>
              </a:rPr>
              <a:t>Lesson 11</a:t>
            </a:r>
            <a:r>
              <a:rPr lang="en-US" sz="2800" dirty="0"/>
              <a:t>: Intro to Continuous Monitoring and Nagios. Download and prep lab.  Configure SSH (secure remote execution).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Lesson 12</a:t>
            </a:r>
            <a:r>
              <a:rPr lang="en-US" sz="2800" dirty="0"/>
              <a:t>: Install and configure Nagios.  Implement local and remote monitoring of servers in a network.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Lesson 13</a:t>
            </a:r>
            <a:r>
              <a:rPr lang="en-US" sz="2800" dirty="0"/>
              <a:t>: Configure and implement Nagios monitoring (nagios.cfg, timeperiods, commands, hosts, services, dependencies)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Lesson 14</a:t>
            </a:r>
            <a:r>
              <a:rPr lang="en-US" sz="2800" dirty="0"/>
              <a:t>: Automate and customize visualization dashboard.  Learn and implement security monitoring.</a:t>
            </a:r>
          </a:p>
        </p:txBody>
      </p:sp>
    </p:spTree>
    <p:extLst>
      <p:ext uri="{BB962C8B-B14F-4D97-AF65-F5344CB8AC3E}">
        <p14:creationId xmlns:p14="http://schemas.microsoft.com/office/powerpoint/2010/main" val="15966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54DEF-BE25-45AF-9FD5-BDF35E46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 – L12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4359-A5A5-4491-BA31-0DCA47C7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36569"/>
            <a:ext cx="8128851" cy="4956305"/>
          </a:xfrm>
        </p:spPr>
        <p:txBody>
          <a:bodyPr>
            <a:normAutofit/>
          </a:bodyPr>
          <a:lstStyle/>
          <a:p>
            <a:r>
              <a:rPr lang="en-SG" sz="2800" dirty="0"/>
              <a:t>Describe overview of </a:t>
            </a:r>
            <a:r>
              <a:rPr lang="en-SG" sz="2800" dirty="0">
                <a:solidFill>
                  <a:srgbClr val="0070C0"/>
                </a:solidFill>
              </a:rPr>
              <a:t>Continuous Monitoring</a:t>
            </a:r>
            <a:r>
              <a:rPr lang="en-SG" sz="2800" dirty="0"/>
              <a:t>.</a:t>
            </a:r>
          </a:p>
          <a:p>
            <a:r>
              <a:rPr lang="en-US" sz="2800" dirty="0"/>
              <a:t>Relate to </a:t>
            </a:r>
            <a:r>
              <a:rPr lang="en-US" sz="2800" dirty="0">
                <a:solidFill>
                  <a:srgbClr val="0070C0"/>
                </a:solidFill>
              </a:rPr>
              <a:t>DevOps Monitor</a:t>
            </a:r>
            <a:r>
              <a:rPr lang="en-US" sz="2800" dirty="0"/>
              <a:t> phase.</a:t>
            </a:r>
          </a:p>
          <a:p>
            <a:r>
              <a:rPr lang="en-SG" sz="2800" dirty="0"/>
              <a:t>Describe the mechanics of </a:t>
            </a:r>
            <a:r>
              <a:rPr lang="en-SG" sz="2800" dirty="0">
                <a:solidFill>
                  <a:srgbClr val="0070C0"/>
                </a:solidFill>
              </a:rPr>
              <a:t>Nagios</a:t>
            </a:r>
            <a:r>
              <a:rPr lang="en-SG" sz="2800" dirty="0"/>
              <a:t> </a:t>
            </a:r>
            <a:r>
              <a:rPr lang="en-SG" sz="2800" dirty="0">
                <a:solidFill>
                  <a:srgbClr val="0070C0"/>
                </a:solidFill>
              </a:rPr>
              <a:t>monitoring</a:t>
            </a:r>
            <a:r>
              <a:rPr lang="en-SG" sz="2800" dirty="0"/>
              <a:t> tool.</a:t>
            </a:r>
          </a:p>
          <a:p>
            <a:r>
              <a:rPr lang="en-US" sz="2800" dirty="0"/>
              <a:t>Utilize </a:t>
            </a:r>
            <a:r>
              <a:rPr lang="en-US" sz="2800" dirty="0">
                <a:solidFill>
                  <a:srgbClr val="0070C0"/>
                </a:solidFill>
              </a:rPr>
              <a:t>Nagios monitoring</a:t>
            </a:r>
            <a:r>
              <a:rPr lang="en-US" sz="2800" dirty="0"/>
              <a:t> tool to monitor local and remote server applications and services.</a:t>
            </a:r>
          </a:p>
          <a:p>
            <a:r>
              <a:rPr lang="en-US" sz="2800" dirty="0"/>
              <a:t>Utilize </a:t>
            </a:r>
            <a:r>
              <a:rPr lang="en-US" sz="2800" dirty="0">
                <a:solidFill>
                  <a:srgbClr val="0070C0"/>
                </a:solidFill>
              </a:rPr>
              <a:t>encrypted channels </a:t>
            </a:r>
            <a:r>
              <a:rPr lang="en-US" sz="2800" dirty="0"/>
              <a:t>for remote monitoring across enterprise networks.</a:t>
            </a:r>
          </a:p>
        </p:txBody>
      </p:sp>
    </p:spTree>
    <p:extLst>
      <p:ext uri="{BB962C8B-B14F-4D97-AF65-F5344CB8AC3E}">
        <p14:creationId xmlns:p14="http://schemas.microsoft.com/office/powerpoint/2010/main" val="377051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654DEF-BE25-45AF-9FD5-BDF35E46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Lesson Flow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E4359-A5A5-4491-BA31-0DCA47C7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435"/>
            <a:ext cx="7886700" cy="4760535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Brief on Nagios installation and infrastructure</a:t>
            </a:r>
          </a:p>
          <a:p>
            <a:r>
              <a:rPr lang="en-US" sz="2800" dirty="0"/>
              <a:t>Lab on Nagios installation and configuration.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Break</a:t>
            </a:r>
          </a:p>
          <a:p>
            <a:pPr lvl="0"/>
            <a:r>
              <a:rPr lang="en-US" sz="2800" dirty="0"/>
              <a:t>Lab: Set up and configure client containers</a:t>
            </a:r>
            <a:endParaRPr lang="en-SG" sz="2800" dirty="0"/>
          </a:p>
          <a:p>
            <a:pPr lvl="0"/>
            <a:r>
              <a:rPr lang="en-SG" sz="2800" dirty="0"/>
              <a:t>Lab: Implement SSH secure network communications using private-public keys</a:t>
            </a:r>
          </a:p>
          <a:p>
            <a:r>
              <a:rPr lang="en-US" sz="2800" dirty="0"/>
              <a:t>Lab on Nagios local and remote monitoring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Debrief</a:t>
            </a:r>
            <a:r>
              <a:rPr lang="en-US" sz="2800" dirty="0"/>
              <a:t> </a:t>
            </a:r>
            <a:endParaRPr lang="en-SG" sz="2800" dirty="0"/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324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88751"/>
            <a:ext cx="7886700" cy="632945"/>
          </a:xfrm>
        </p:spPr>
        <p:txBody>
          <a:bodyPr>
            <a:normAutofit/>
          </a:bodyPr>
          <a:lstStyle/>
          <a:p>
            <a:r>
              <a:rPr lang="en-GB" sz="3600" dirty="0"/>
              <a:t>Nagios Plugins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417320"/>
            <a:ext cx="7886700" cy="4495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/>
              <a:t>The </a:t>
            </a:r>
            <a:r>
              <a:rPr lang="en-GB" b="0" dirty="0">
                <a:solidFill>
                  <a:srgbClr val="FF0000"/>
                </a:solidFill>
              </a:rPr>
              <a:t>Nagios</a:t>
            </a:r>
            <a:r>
              <a:rPr lang="en-GB" b="0" dirty="0"/>
              <a:t> package in </a:t>
            </a:r>
            <a:r>
              <a:rPr lang="en-GB" b="0" dirty="0">
                <a:solidFill>
                  <a:srgbClr val="0070C0"/>
                </a:solidFill>
              </a:rPr>
              <a:t>Ubuntu</a:t>
            </a:r>
            <a:r>
              <a:rPr lang="en-GB" b="0" dirty="0"/>
              <a:t> comes with a number of </a:t>
            </a:r>
            <a:r>
              <a:rPr lang="en-GB" dirty="0">
                <a:solidFill>
                  <a:srgbClr val="0070C0"/>
                </a:solidFill>
              </a:rPr>
              <a:t>pre-installed plugins</a:t>
            </a:r>
            <a:r>
              <a:rPr lang="en-GB" b="0" dirty="0"/>
              <a:t>: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apt.cfg  breeze.cfg  dhcp.cfg  disk-smb.cfg  disk.cfg  dns.cfg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dummy.cfg  flexlm.cfg  fping.cfg  ftp.cfg  games.cfg  hppjd.cfg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http.cfg  ifstatus.cfg  ldap.cfg  load.cfg  mail.cfg  mrtg.cfg  mysql.cfg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netware.cfg  news.cfg  nt.cfg  ntp.cfg  pgsql.cfg  ping.cfg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procs.cfg  radius.cfg  real.cfg  rpc-nfs.cfg  snmp.cfg  ssh.cfg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rgbClr val="0070C0"/>
                </a:solidFill>
              </a:rPr>
              <a:t>tcp_udp.cfg  telnet.cfg  users.cfg  vsz.cfg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GB" b="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GB" b="0" dirty="0">
                <a:solidFill>
                  <a:schemeClr val="bg1"/>
                </a:solidFill>
              </a:rPr>
              <a:t>There are many more available… Just google “nagios plugins”</a:t>
            </a:r>
          </a:p>
        </p:txBody>
      </p:sp>
    </p:spTree>
    <p:extLst>
      <p:ext uri="{BB962C8B-B14F-4D97-AF65-F5344CB8AC3E}">
        <p14:creationId xmlns:p14="http://schemas.microsoft.com/office/powerpoint/2010/main" val="254332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DF4C509-2B9C-4E3B-9F27-78D4B96C7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041" y="308521"/>
            <a:ext cx="7806240" cy="446400"/>
          </a:xfrm>
          <a:ln/>
        </p:spPr>
        <p:txBody>
          <a:bodyPr/>
          <a:lstStyle/>
          <a:p>
            <a:pPr>
              <a:lnSpc>
                <a:spcPct val="102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sz="2177" dirty="0"/>
              <a:t>Nagios Configuration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21A4602-368A-4373-97F1-0079321C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1" y="875881"/>
            <a:ext cx="7662240" cy="518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54720">
                <a:solidFill>
                  <a:srgbClr val="23B8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56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51837"/>
            <a:ext cx="7772400" cy="923330"/>
          </a:xfrm>
        </p:spPr>
        <p:txBody>
          <a:bodyPr/>
          <a:lstStyle/>
          <a:p>
            <a:r>
              <a:rPr lang="en-SG" dirty="0"/>
              <a:t>Lab Time</a:t>
            </a:r>
          </a:p>
        </p:txBody>
      </p:sp>
    </p:spTree>
    <p:extLst>
      <p:ext uri="{BB962C8B-B14F-4D97-AF65-F5344CB8AC3E}">
        <p14:creationId xmlns:p14="http://schemas.microsoft.com/office/powerpoint/2010/main" val="9469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A3A7EC75-1592-4B7C-B824-E67934E10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041" y="540880"/>
            <a:ext cx="7806240" cy="568759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102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Nagios Configuration Files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071C886-F0C1-4A0B-BA4C-A05E8F6C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041" y="1906921"/>
            <a:ext cx="7806240" cy="4318560"/>
          </a:xfrm>
          <a:ln/>
        </p:spPr>
        <p:txBody>
          <a:bodyPr/>
          <a:lstStyle/>
          <a:p>
            <a:pPr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Located in /etc/nagios/</a:t>
            </a:r>
          </a:p>
          <a:p>
            <a:pPr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Important files:</a:t>
            </a:r>
          </a:p>
          <a:p>
            <a:pPr lvl="1"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cgi.cfg   -   controls the Web Interface options security</a:t>
            </a:r>
          </a:p>
          <a:p>
            <a:pPr lvl="1"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commands.cfg   -   commands that Nagios uses to notify</a:t>
            </a:r>
          </a:p>
          <a:p>
            <a:pPr lvl="1"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nagios.cfg   -   main Nagios configuration file</a:t>
            </a:r>
          </a:p>
          <a:p>
            <a:pPr lvl="1">
              <a:lnSpc>
                <a:spcPct val="102000"/>
              </a:lnSpc>
              <a:spcAft>
                <a:spcPts val="1200"/>
              </a:spcAft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altLang="en-US" dirty="0"/>
              <a:t>conf.d/*   -   the core of the config files</a:t>
            </a:r>
          </a:p>
        </p:txBody>
      </p:sp>
    </p:spTree>
    <p:extLst>
      <p:ext uri="{BB962C8B-B14F-4D97-AF65-F5344CB8AC3E}">
        <p14:creationId xmlns:p14="http://schemas.microsoft.com/office/powerpoint/2010/main" val="1051397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EF0F-E1B5-4532-BDB9-BBD81FAC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Nagios GUI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4A9ADC-0DF5-40A1-886A-11EE1A0576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492" y="1064654"/>
            <a:ext cx="7903016" cy="56849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070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B01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D06A52611B14C9717DDED9444698B" ma:contentTypeVersion="0" ma:contentTypeDescription="Create a new document." ma:contentTypeScope="" ma:versionID="de94e96b6af7332522c21a008194e1ad">
  <xsd:schema xmlns:xsd="http://www.w3.org/2001/XMLSchema" xmlns:xs="http://www.w3.org/2001/XMLSchema" xmlns:p="http://schemas.microsoft.com/office/2006/metadata/properties" xmlns:ns2="aca15370-b66d-4dc7-9202-5fcf368e698e" targetNamespace="http://schemas.microsoft.com/office/2006/metadata/properties" ma:root="true" ma:fieldsID="b185c4686459132a4a725881514001db" ns2:_="">
    <xsd:import namespace="aca15370-b66d-4dc7-9202-5fcf368e698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15370-b66d-4dc7-9202-5fcf368e698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ca15370-b66d-4dc7-9202-5fcf368e698e">66KPCN672TWP-1890525894-45</_dlc_DocId>
    <_dlc_DocIdUrl xmlns="aca15370-b66d-4dc7-9202-5fcf368e698e">
      <Url>https://rp-sp.rp.edu.sg/sites/LCMS_02918252-7e3d-ec11-812e-5cb901e2a858/_layouts/15/DocIdRedir.aspx?ID=66KPCN672TWP-1890525894-45</Url>
      <Description>66KPCN672TWP-1890525894-45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45900E9-1BB7-4E1F-B8B4-CAE5FA5A109A}"/>
</file>

<file path=customXml/itemProps2.xml><?xml version="1.0" encoding="utf-8"?>
<ds:datastoreItem xmlns:ds="http://schemas.openxmlformats.org/officeDocument/2006/customXml" ds:itemID="{E1F5BE8A-C7F0-41CF-A319-76917FB86DFD}"/>
</file>

<file path=customXml/itemProps3.xml><?xml version="1.0" encoding="utf-8"?>
<ds:datastoreItem xmlns:ds="http://schemas.openxmlformats.org/officeDocument/2006/customXml" ds:itemID="{7FEBB9B9-6A17-4385-9DE5-351FD0D10A9B}"/>
</file>

<file path=customXml/itemProps4.xml><?xml version="1.0" encoding="utf-8"?>
<ds:datastoreItem xmlns:ds="http://schemas.openxmlformats.org/officeDocument/2006/customXml" ds:itemID="{467F56F6-105A-49DB-A030-3B6254CEA6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4660</TotalTime>
  <Words>620</Words>
  <Application>Microsoft Office PowerPoint</Application>
  <PresentationFormat>On-screen Show (4:3)</PresentationFormat>
  <Paragraphs>74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msmincho</vt:lpstr>
      <vt:lpstr>Arial</vt:lpstr>
      <vt:lpstr>Calibri</vt:lpstr>
      <vt:lpstr>Courier New</vt:lpstr>
      <vt:lpstr>Symbol</vt:lpstr>
      <vt:lpstr>Times New Roman</vt:lpstr>
      <vt:lpstr>Verdana</vt:lpstr>
      <vt:lpstr>Office Theme</vt:lpstr>
      <vt:lpstr>DV1C04 Continuous Monitoring  in DevOps </vt:lpstr>
      <vt:lpstr>Lessons Overview</vt:lpstr>
      <vt:lpstr>Learning Objectives – L12</vt:lpstr>
      <vt:lpstr>Today’s Lesson Flow</vt:lpstr>
      <vt:lpstr>Nagios Plugins</vt:lpstr>
      <vt:lpstr>Nagios Configuration</vt:lpstr>
      <vt:lpstr>Lab Time</vt:lpstr>
      <vt:lpstr>Nagios Configuration Files</vt:lpstr>
      <vt:lpstr>Nagios GUI</vt:lpstr>
      <vt:lpstr>Debrief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Nagios Resources</vt:lpstr>
      <vt:lpstr>Thank you</vt:lpstr>
    </vt:vector>
  </TitlesOfParts>
  <Company>Republic Polytechinc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 OCC</dc:creator>
  <cp:lastModifiedBy>Derrick Wong (RP)</cp:lastModifiedBy>
  <cp:revision>189</cp:revision>
  <dcterms:created xsi:type="dcterms:W3CDTF">2016-12-14T07:14:02Z</dcterms:created>
  <dcterms:modified xsi:type="dcterms:W3CDTF">2022-03-25T10:40:39Z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0x0101008A2D06A52611B14C9717DDED9444698B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2021-12-22T06:55:26Z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e50f80dd-020a-4841-9c6d-95d81907b26e</vt:lpwstr>
  </property>
  <property fmtid="{D5CDD505-2E9C-101B-9397-08002B2CF9AE}" pid="9" name="MSIP_Label_b70f6a2e-9a0b-44bc-9fcb-55781401e2f0_ContentBits">
    <vt:lpwstr>1</vt:lpwstr>
  </property>
  <property fmtid="{D5CDD505-2E9C-101B-9397-08002B2CF9AE}" pid="10" name="_dlc_DocIdItemGuid">
    <vt:lpwstr>637e62ac-927c-445b-8303-9284223261c0</vt:lpwstr>
  </property>
</Properties>
</file>