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56" r:id="rId5"/>
    <p:sldId id="372" r:id="rId6"/>
    <p:sldId id="371" r:id="rId7"/>
    <p:sldId id="395" r:id="rId8"/>
    <p:sldId id="393" r:id="rId9"/>
    <p:sldId id="408" r:id="rId10"/>
    <p:sldId id="261" r:id="rId11"/>
    <p:sldId id="262" r:id="rId12"/>
    <p:sldId id="263" r:id="rId13"/>
    <p:sldId id="409" r:id="rId14"/>
    <p:sldId id="265" r:id="rId15"/>
    <p:sldId id="410" r:id="rId16"/>
    <p:sldId id="276" r:id="rId17"/>
    <p:sldId id="413" r:id="rId18"/>
    <p:sldId id="411" r:id="rId19"/>
    <p:sldId id="416" r:id="rId20"/>
    <p:sldId id="417" r:id="rId21"/>
    <p:sldId id="381" r:id="rId22"/>
    <p:sldId id="394" r:id="rId23"/>
    <p:sldId id="412" r:id="rId24"/>
    <p:sldId id="260" r:id="rId25"/>
    <p:sldId id="378" r:id="rId26"/>
    <p:sldId id="414" r:id="rId27"/>
    <p:sldId id="415" r:id="rId28"/>
    <p:sldId id="418" r:id="rId29"/>
    <p:sldId id="419" r:id="rId30"/>
    <p:sldId id="420" r:id="rId31"/>
    <p:sldId id="388" r:id="rId32"/>
    <p:sldId id="391" r:id="rId33"/>
    <p:sldId id="421" r:id="rId34"/>
    <p:sldId id="25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9539" autoAdjust="0"/>
  </p:normalViewPr>
  <p:slideViewPr>
    <p:cSldViewPr snapToGrid="0">
      <p:cViewPr varScale="1">
        <p:scale>
          <a:sx n="77" d="100"/>
          <a:sy n="77" d="100"/>
        </p:scale>
        <p:origin x="1416" y="72"/>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31/3/2022</a:t>
            </a:fld>
            <a:endParaRPr lang="en-SG"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dirty="0"/>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31/3/2022</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dirty="0"/>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a:t>
            </a:fld>
            <a:endParaRPr lang="en-SG" dirty="0"/>
          </a:p>
        </p:txBody>
      </p:sp>
    </p:spTree>
    <p:extLst>
      <p:ext uri="{BB962C8B-B14F-4D97-AF65-F5344CB8AC3E}">
        <p14:creationId xmlns:p14="http://schemas.microsoft.com/office/powerpoint/2010/main" val="259297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https://www.youtube.com/watch?v=2IXP0TkwNJU</a:t>
            </a:r>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26</a:t>
            </a:fld>
            <a:endParaRPr lang="en-SG" dirty="0"/>
          </a:p>
        </p:txBody>
      </p:sp>
    </p:spTree>
    <p:extLst>
      <p:ext uri="{BB962C8B-B14F-4D97-AF65-F5344CB8AC3E}">
        <p14:creationId xmlns:p14="http://schemas.microsoft.com/office/powerpoint/2010/main" val="342045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https://www.youtube.com/watch?v=NgceiOe9SO0</a:t>
            </a:r>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27</a:t>
            </a:fld>
            <a:endParaRPr lang="en-SG" dirty="0"/>
          </a:p>
        </p:txBody>
      </p:sp>
    </p:spTree>
    <p:extLst>
      <p:ext uri="{BB962C8B-B14F-4D97-AF65-F5344CB8AC3E}">
        <p14:creationId xmlns:p14="http://schemas.microsoft.com/office/powerpoint/2010/main" val="303417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365B07-8297-485F-A1EC-A57F2A03AA5C}"/>
              </a:ext>
            </a:extLst>
          </p:cNvPr>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3F5F0D0C-E4D7-4562-A0CB-9C856F9D8AD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08188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6</a:t>
            </a:fld>
            <a:endParaRPr lang="en-SG" dirty="0"/>
          </a:p>
        </p:txBody>
      </p:sp>
    </p:spTree>
    <p:extLst>
      <p:ext uri="{BB962C8B-B14F-4D97-AF65-F5344CB8AC3E}">
        <p14:creationId xmlns:p14="http://schemas.microsoft.com/office/powerpoint/2010/main" val="102123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14</a:t>
            </a:fld>
            <a:endParaRPr lang="en-SG" dirty="0"/>
          </a:p>
        </p:txBody>
      </p:sp>
    </p:spTree>
    <p:extLst>
      <p:ext uri="{BB962C8B-B14F-4D97-AF65-F5344CB8AC3E}">
        <p14:creationId xmlns:p14="http://schemas.microsoft.com/office/powerpoint/2010/main" val="35959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Nagios Plugins</a:t>
            </a:r>
          </a:p>
          <a:p>
            <a:endParaRPr lang="en-US" dirty="0"/>
          </a:p>
          <a:p>
            <a:r>
              <a:rPr lang="en-US" dirty="0"/>
              <a:t>Plugins are stand-alone add-ons and extensions that allow users to:</a:t>
            </a:r>
          </a:p>
          <a:p>
            <a:r>
              <a:rPr lang="en-US" dirty="0"/>
              <a:t>- Define targets and parameters on monitored systems.</a:t>
            </a:r>
          </a:p>
          <a:p>
            <a:r>
              <a:rPr lang="en-US" dirty="0"/>
              <a:t>- Check the state of a host or service.</a:t>
            </a:r>
          </a:p>
          <a:p>
            <a:endParaRPr lang="en-US" dirty="0"/>
          </a:p>
          <a:p>
            <a:r>
              <a:rPr lang="en-US" dirty="0"/>
              <a:t>Plugins are either compiled binaries (written in C, C++, etc.) or executable scripts (Shell, Perl, PHP, etc.) users run from a command line. Plugins run on the Nagios server and enable users to monitor both remote and local hosts via agents or local protocols. Nagios uses the results generated by a plugin to determine:</a:t>
            </a:r>
          </a:p>
          <a:p>
            <a:r>
              <a:rPr lang="en-US" dirty="0"/>
              <a:t>- The status of the host.</a:t>
            </a:r>
          </a:p>
          <a:p>
            <a:r>
              <a:rPr lang="en-US" dirty="0"/>
              <a:t>- If the event requires an immediate alert or a simple log on the GUI.</a:t>
            </a:r>
          </a:p>
          <a:p>
            <a:r>
              <a:rPr lang="en-US" dirty="0"/>
              <a:t>- Whether to run an automatic script for fixing the issue.</a:t>
            </a:r>
          </a:p>
          <a:p>
            <a:endParaRPr lang="en-US" dirty="0"/>
          </a:p>
          <a:p>
            <a:r>
              <a:rPr lang="en-US" dirty="0"/>
              <a:t>Nagios plugins come in three types:</a:t>
            </a:r>
          </a:p>
          <a:p>
            <a:r>
              <a:rPr lang="en-US" dirty="0"/>
              <a:t>- </a:t>
            </a:r>
            <a:r>
              <a:rPr lang="en-US" b="1" dirty="0"/>
              <a:t>Official plugins</a:t>
            </a:r>
            <a:r>
              <a:rPr lang="en-US" dirty="0"/>
              <a:t>: Nagios develops and maintains around 50 official add-ons.</a:t>
            </a:r>
          </a:p>
          <a:p>
            <a:r>
              <a:rPr lang="en-US" dirty="0"/>
              <a:t>- </a:t>
            </a:r>
            <a:r>
              <a:rPr lang="en-US" b="1" dirty="0"/>
              <a:t>Community plugins</a:t>
            </a:r>
            <a:r>
              <a:rPr lang="en-US" dirty="0"/>
              <a:t>: There are over </a:t>
            </a:r>
            <a:r>
              <a:rPr lang="en-US" b="1" i="1" dirty="0"/>
              <a:t>3,000 available third-party plugins</a:t>
            </a:r>
            <a:r>
              <a:rPr lang="en-US" dirty="0"/>
              <a:t> developed by community members.</a:t>
            </a:r>
          </a:p>
          <a:p>
            <a:r>
              <a:rPr lang="en-US" dirty="0"/>
              <a:t>- </a:t>
            </a:r>
            <a:r>
              <a:rPr lang="en-US" b="1" dirty="0"/>
              <a:t>Custom add-ons</a:t>
            </a:r>
            <a:r>
              <a:rPr lang="en-US" dirty="0"/>
              <a:t>: If your team has the right skills, the open-source nature of the tool allows you to create custom plugins.</a:t>
            </a:r>
          </a:p>
          <a:p>
            <a:endParaRPr lang="en-US" dirty="0"/>
          </a:p>
          <a:p>
            <a:r>
              <a:rPr lang="en-US" dirty="0"/>
              <a:t>All plugins follow a status code. The table below explains the default exit code statuses and their descriptions:</a:t>
            </a:r>
          </a:p>
          <a:p>
            <a:endParaRPr lang="en-US" dirty="0"/>
          </a:p>
          <a:p>
            <a:r>
              <a:rPr lang="en-US" dirty="0"/>
              <a:t>EXIT CODE	STATUS	DESCRIPTION</a:t>
            </a:r>
          </a:p>
          <a:p>
            <a:r>
              <a:rPr lang="en-US" dirty="0"/>
              <a:t>0	OK	The system is working fine.</a:t>
            </a:r>
          </a:p>
          <a:p>
            <a:r>
              <a:rPr lang="en-US" dirty="0"/>
              <a:t>1	WARNING	The system continues to operate but requires attention.</a:t>
            </a:r>
          </a:p>
          <a:p>
            <a:r>
              <a:rPr lang="en-US" dirty="0"/>
              <a:t>2	CRITICAL	The system is not working correctly.</a:t>
            </a:r>
          </a:p>
          <a:p>
            <a:pPr marL="0" indent="0">
              <a:buNone/>
            </a:pPr>
            <a:r>
              <a:rPr lang="en-US" dirty="0"/>
              <a:t>3	UNKNOWN	The plugin cannot assess the status of the host or service.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a:t>Ref: https://phoenixnap.com/blog/nagios-monitoring-tutorial</a:t>
            </a:r>
          </a:p>
          <a:p>
            <a:endParaRPr lang="en-US" dirty="0"/>
          </a:p>
          <a:p>
            <a:r>
              <a:rPr lang="en-US" dirty="0"/>
              <a:t>=</a:t>
            </a:r>
            <a:r>
              <a:rPr lang="en-SG" dirty="0"/>
              <a:t>==</a:t>
            </a:r>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15</a:t>
            </a:fld>
            <a:endParaRPr lang="en-SG" dirty="0"/>
          </a:p>
        </p:txBody>
      </p:sp>
    </p:spTree>
    <p:extLst>
      <p:ext uri="{BB962C8B-B14F-4D97-AF65-F5344CB8AC3E}">
        <p14:creationId xmlns:p14="http://schemas.microsoft.com/office/powerpoint/2010/main" val="295466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16</a:t>
            </a:fld>
            <a:endParaRPr lang="en-SG" dirty="0"/>
          </a:p>
        </p:txBody>
      </p:sp>
    </p:spTree>
    <p:extLst>
      <p:ext uri="{BB962C8B-B14F-4D97-AF65-F5344CB8AC3E}">
        <p14:creationId xmlns:p14="http://schemas.microsoft.com/office/powerpoint/2010/main" val="108807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17</a:t>
            </a:fld>
            <a:endParaRPr lang="en-SG" dirty="0"/>
          </a:p>
        </p:txBody>
      </p:sp>
    </p:spTree>
    <p:extLst>
      <p:ext uri="{BB962C8B-B14F-4D97-AF65-F5344CB8AC3E}">
        <p14:creationId xmlns:p14="http://schemas.microsoft.com/office/powerpoint/2010/main" val="54039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20</a:t>
            </a:fld>
            <a:endParaRPr lang="en-SG" dirty="0"/>
          </a:p>
        </p:txBody>
      </p:sp>
    </p:spTree>
    <p:extLst>
      <p:ext uri="{BB962C8B-B14F-4D97-AF65-F5344CB8AC3E}">
        <p14:creationId xmlns:p14="http://schemas.microsoft.com/office/powerpoint/2010/main" val="176462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23</a:t>
            </a:fld>
            <a:endParaRPr lang="en-SG" dirty="0"/>
          </a:p>
        </p:txBody>
      </p:sp>
    </p:spTree>
    <p:extLst>
      <p:ext uri="{BB962C8B-B14F-4D97-AF65-F5344CB8AC3E}">
        <p14:creationId xmlns:p14="http://schemas.microsoft.com/office/powerpoint/2010/main" val="2551227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SNMP is a unique, simple-to-use-and-understand, light-weight Network Management Protocol, UDP based.</a:t>
            </a:r>
          </a:p>
          <a:p>
            <a:r>
              <a:rPr lang="en-US" dirty="0"/>
              <a:t>There are newer generation protocols like Netflow, and NETCONF; But they add more overheads to do same thing.</a:t>
            </a:r>
          </a:p>
          <a:p>
            <a:endParaRPr lang="en-US" dirty="0"/>
          </a:p>
          <a:p>
            <a:r>
              <a:rPr lang="en-US" dirty="0"/>
              <a:t>===</a:t>
            </a:r>
          </a:p>
          <a:p>
            <a:endParaRPr lang="en-US" dirty="0"/>
          </a:p>
          <a:p>
            <a:r>
              <a:rPr lang="en-US" dirty="0"/>
              <a:t>SNMP simplifies device management by enabling centralized discovery, monitoring, and configuration of devices on the network (routers, switches, printers and others).</a:t>
            </a:r>
          </a:p>
          <a:p>
            <a:r>
              <a:rPr lang="en-US" dirty="0"/>
              <a:t>It is difficult to find a complete alternative to SNMP because it has been implemented into millions of systems and software over the last 30 years.</a:t>
            </a:r>
          </a:p>
          <a:p>
            <a:r>
              <a:rPr lang="en-US" dirty="0"/>
              <a:t>If SNMP works for you, then there is no need for an alternative.</a:t>
            </a:r>
          </a:p>
          <a:p>
            <a:endParaRPr lang="en-US" dirty="0"/>
          </a:p>
          <a:p>
            <a:r>
              <a:rPr lang="en-US" dirty="0"/>
              <a:t>===</a:t>
            </a:r>
          </a:p>
          <a:p>
            <a:endParaRPr lang="en-US" dirty="0"/>
          </a:p>
          <a:p>
            <a:r>
              <a:rPr lang="en-US" b="1" dirty="0"/>
              <a:t>Question: What is the difference between SNMP v1,v2,v3?</a:t>
            </a:r>
          </a:p>
          <a:p>
            <a:endParaRPr lang="en-US" dirty="0"/>
          </a:p>
          <a:p>
            <a:r>
              <a:rPr lang="en-US" dirty="0"/>
              <a:t>v1 and v2 are authenticated by community.  The message is plain. </a:t>
            </a:r>
          </a:p>
          <a:p>
            <a:r>
              <a:rPr lang="en-US" dirty="0"/>
              <a:t>V3 is more secure, which transfers messages with ciphers.  V3 introduced two models: </a:t>
            </a:r>
            <a:r>
              <a:rPr lang="en-US" dirty="0" err="1"/>
              <a:t>usm</a:t>
            </a:r>
            <a:r>
              <a:rPr lang="en-US" dirty="0"/>
              <a:t> and </a:t>
            </a:r>
            <a:r>
              <a:rPr lang="en-US" dirty="0" err="1"/>
              <a:t>vacm</a:t>
            </a:r>
            <a:r>
              <a:rPr lang="en-US" dirty="0"/>
              <a:t> to ensure authentication and authorization security.</a:t>
            </a:r>
          </a:p>
          <a:p>
            <a:r>
              <a:rPr lang="en-US" dirty="0"/>
              <a:t>Compared with v1, v2 has another function called </a:t>
            </a:r>
            <a:r>
              <a:rPr lang="en-US" dirty="0" err="1"/>
              <a:t>getbulk</a:t>
            </a:r>
            <a:r>
              <a:rPr lang="en-US" dirty="0"/>
              <a:t>.</a:t>
            </a:r>
          </a:p>
          <a:p>
            <a:r>
              <a:rPr lang="en-US" dirty="0"/>
              <a:t>The version v2 is actually called v2c.  What's more, there is another v2u version, which is not used now, and v3 is developed based upon v2u.</a:t>
            </a:r>
          </a:p>
          <a:p>
            <a:endParaRPr lang="en-US" dirty="0"/>
          </a:p>
          <a:p>
            <a:r>
              <a:rPr lang="en-US" dirty="0"/>
              <a:t>===</a:t>
            </a:r>
          </a:p>
          <a:p>
            <a:endParaRPr lang="en-US" dirty="0"/>
          </a:p>
          <a:p>
            <a:r>
              <a:rPr lang="en-US" b="1" dirty="0"/>
              <a:t>Question: What is the OID and SNMP?</a:t>
            </a:r>
          </a:p>
          <a:p>
            <a:endParaRPr lang="en-US" dirty="0"/>
          </a:p>
          <a:p>
            <a:r>
              <a:rPr lang="en-US" dirty="0"/>
              <a:t>1: OID = Object Identifier used by SNMP to identify an item used by SNMP to get or set a value, e.g., hostname, memory usage, space available on hard drive, etc.</a:t>
            </a:r>
          </a:p>
          <a:p>
            <a:endParaRPr lang="en-US" dirty="0"/>
          </a:p>
          <a:p>
            <a:r>
              <a:rPr lang="en-US" dirty="0"/>
              <a:t>2: SNMP = Simple Network Management Protocol.  Used to query or transmit values (get or set) from a device on a network to another device that is asking for information or attempting to set a value on the target device.</a:t>
            </a:r>
          </a:p>
          <a:p>
            <a:endParaRPr lang="en-US" dirty="0"/>
          </a:p>
          <a:p>
            <a:r>
              <a:rPr lang="en-US" b="1" u="sng" dirty="0"/>
              <a:t>SNMP uses MIB databases identified with OID.  </a:t>
            </a:r>
          </a:p>
          <a:p>
            <a:r>
              <a:rPr lang="en-US" dirty="0"/>
              <a:t>A management information base (MIB) is a database used for managing the entities in a communication network. Most often associated with the Simple Network Management Protocol (SNMP), the term is also used more generically in contexts such as in OSI/ISO Network management model. </a:t>
            </a:r>
          </a:p>
          <a:p>
            <a:endParaRPr lang="en-US" dirty="0"/>
          </a:p>
          <a:p>
            <a:r>
              <a:rPr lang="en-US" dirty="0"/>
              <a:t>Objects in the MIB are defined using a subset of Abstract Syntax Notation One (ASN.1) called "Structure of Management Information Version 2 (SMIv2)" RFC 2578. The software that performs the parsing is a MIB compiler.</a:t>
            </a:r>
          </a:p>
          <a:p>
            <a:endParaRPr lang="en-US" dirty="0"/>
          </a:p>
          <a:p>
            <a:r>
              <a:rPr lang="en-US" dirty="0"/>
              <a:t>The database is hierarchical (tree-structured) and each entry is addressed through an object identifier (OID). Internet documentation RFCs discuss MIBs, notably RFC 1155, "Structure and Identification of Management Information for TCP/IP based internets", and its two companions, RFC 1213, "Management Information Base for Network Management of TCP/IP-based internets", and RFC 1157, "A Simple Network Management Protocol".</a:t>
            </a:r>
          </a:p>
          <a:p>
            <a:endParaRPr lang="en-US" dirty="0"/>
          </a:p>
          <a:p>
            <a:r>
              <a:rPr lang="en-US" i="1" dirty="0"/>
              <a:t>Ref: https://en.wikipedia.org/wiki/Management_information_base</a:t>
            </a:r>
          </a:p>
          <a:p>
            <a:endParaRPr lang="en-US" dirty="0"/>
          </a:p>
          <a:p>
            <a:r>
              <a:rPr lang="en-US" dirty="0"/>
              <a:t>===</a:t>
            </a:r>
          </a:p>
          <a:p>
            <a:endParaRPr lang="en-US" dirty="0"/>
          </a:p>
          <a:p>
            <a:r>
              <a:rPr lang="en-US" b="1" dirty="0"/>
              <a:t>Question: What is SNMP?</a:t>
            </a:r>
          </a:p>
          <a:p>
            <a:endParaRPr lang="en-US" dirty="0"/>
          </a:p>
          <a:p>
            <a:r>
              <a:rPr lang="en-US" dirty="0"/>
              <a:t>Simple Network Management Protocol (SNMP) is a popular protocol for network management. It is used for collecting information from, and configuring, network devices, such as servers, printers, hubs, switches, and routers on an Internet Protocol (IP) network. Microsoft Windows Server 2003 provides SNMP agent software that works with third-party SNMP management software to monitor the status of managed devices and applications.</a:t>
            </a:r>
          </a:p>
          <a:p>
            <a:endParaRPr lang="en-US" dirty="0"/>
          </a:p>
          <a:p>
            <a:r>
              <a:rPr lang="en-US" dirty="0"/>
              <a:t>Large networks with hundreds or thousands of nodes are difficult to manage without a large staff to monitor every computer. SNMP, which is widely used in local area networks (LANs), lets you monitor network nodes from a management host. You can monitor network devices such as servers, workstations, printers, routers, bridges, and hubs, as well as services such as Dynamic Host Configuration Protocol (DHCP) or Windows Internet Name Service (WINS).</a:t>
            </a:r>
          </a:p>
          <a:p>
            <a:endParaRPr lang="en-US" dirty="0"/>
          </a:p>
          <a:p>
            <a:r>
              <a:rPr lang="en-US" dirty="0"/>
              <a:t>Use SNMP management software to monitor any network device on which you install SNMP agent software. The SNMP agent, which is an optional component of Windows Server 2003, interacts with third-party SNMP management software to enable the sharing of network status information between monitored devices and applications and the SNMP management system that monitors them.</a:t>
            </a:r>
          </a:p>
          <a:p>
            <a:endParaRPr lang="en-US" dirty="0"/>
          </a:p>
          <a:p>
            <a:r>
              <a:rPr lang="en-US" dirty="0"/>
              <a:t>===</a:t>
            </a:r>
          </a:p>
          <a:p>
            <a:endParaRPr lang="en-US" dirty="0"/>
          </a:p>
          <a:p>
            <a:r>
              <a:rPr lang="en-US" dirty="0"/>
              <a:t>One of the most prominent alternative to SNMP is CMIP (https://www.wikiwand.com/en/Common_Management_Information_Protocol) which is still widely used. </a:t>
            </a:r>
          </a:p>
          <a:p>
            <a:r>
              <a:rPr lang="en-US" dirty="0"/>
              <a:t>CMIP is more powerful in terms of operations supported, hence is more complex.</a:t>
            </a:r>
          </a:p>
          <a:p>
            <a:endParaRPr lang="en-US" dirty="0"/>
          </a:p>
          <a:p>
            <a:r>
              <a:rPr lang="en-US" dirty="0"/>
              <a:t>The main reason SNMP became the front-runner for network management is because of its simplicity (hence the name) compared to other protocols.</a:t>
            </a:r>
          </a:p>
          <a:p>
            <a:r>
              <a:rPr lang="en-US" dirty="0"/>
              <a:t>Fault management with SNMP works very well due to its simplicity and speed.</a:t>
            </a:r>
          </a:p>
          <a:p>
            <a:endParaRPr lang="en-US" dirty="0"/>
          </a:p>
          <a:p>
            <a:r>
              <a:rPr lang="en-US" dirty="0"/>
              <a:t>===</a:t>
            </a:r>
          </a:p>
          <a:p>
            <a:endParaRPr lang="en-US" dirty="0"/>
          </a:p>
          <a:p>
            <a:r>
              <a:rPr lang="en-US" b="1" dirty="0"/>
              <a:t>Question: How will you explain SNMP (Simple Network Management Protocol) to a layman?</a:t>
            </a:r>
          </a:p>
          <a:p>
            <a:endParaRPr lang="en-US" dirty="0"/>
          </a:p>
          <a:p>
            <a:r>
              <a:rPr lang="en-US" dirty="0"/>
              <a:t>I would explain it with a Car Analogy.</a:t>
            </a:r>
          </a:p>
          <a:p>
            <a:endParaRPr lang="en-US" dirty="0"/>
          </a:p>
          <a:p>
            <a:r>
              <a:rPr lang="en-US" dirty="0"/>
              <a:t>You are driving your car (not a vintage one, but a modern one with electronics). You don't see your engine, but you can read how fast you are going via the hand of a gauge on your dashboard, and can also accelerate or decelerate using the accelerator and brake pedals.</a:t>
            </a:r>
          </a:p>
          <a:p>
            <a:endParaRPr lang="en-US" dirty="0"/>
          </a:p>
          <a:p>
            <a:r>
              <a:rPr lang="en-US" dirty="0"/>
              <a:t>Now, imagine if you could change your car's speed by simply turning the hand of the gauge, without using pedals at all. While that's impractical for humans, it's quite logical at the same time: If you turn the hand clockwise, you accelerate to the given speed, and if you turn the hand counter-clockwise, you brake down to the given speed.</a:t>
            </a:r>
          </a:p>
          <a:p>
            <a:endParaRPr lang="en-US" dirty="0"/>
          </a:p>
          <a:p>
            <a:r>
              <a:rPr lang="en-US" dirty="0"/>
              <a:t>That's the principle behind SNMP, which is a network protocol to both gather information (the speed) about network equipment (the engine) in the form of values, and also to change its configuration by telling the equipment to change that same values (the trick with the gauge's hand).</a:t>
            </a:r>
          </a:p>
          <a:p>
            <a:endParaRPr lang="en-US" dirty="0"/>
          </a:p>
          <a:p>
            <a:r>
              <a:rPr lang="en-US" dirty="0"/>
              <a:t>The meaning of many values is standardized, so they can be properly understood independently from the network equipment peculiarities, while the meaning of other values are not (and are meaningful only for that particular brand and model of network equipment).</a:t>
            </a:r>
          </a:p>
          <a:p>
            <a:endParaRPr lang="en-US" dirty="0"/>
          </a:p>
          <a:p>
            <a:r>
              <a:rPr lang="en-US" dirty="0"/>
              <a:t>Many values can just be read (via SNMP get operation), while others can be both read and changed (via SNMP set operations).  In many cases, you can also add new values, and after adding them you can change some of them to tell the network equipment to go apply them.</a:t>
            </a:r>
          </a:p>
          <a:p>
            <a:endParaRPr lang="en-US" dirty="0"/>
          </a:p>
          <a:p>
            <a:r>
              <a:rPr lang="en-US" dirty="0"/>
              <a:t>Finally, like a car dashboard where you have indicators lighting up when something special happens, you can be notified by network equipment of peculiar conditions (via SNMP traps).</a:t>
            </a:r>
          </a:p>
          <a:p>
            <a:endParaRPr lang="en-US" dirty="0"/>
          </a:p>
          <a:p>
            <a:r>
              <a:rPr lang="en-US" dirty="0"/>
              <a:t>The interesting thing of SNMP is that reading and changing values is not limited to one piece of network equipment a time, but can also happen for all network devices which are part of a given community.  For example, you can send a request to all network devices attached to your network to read a certain value, specifying that only members of a given community (identified by a brief text identifier) should reply with an answer.</a:t>
            </a:r>
          </a:p>
          <a:p>
            <a:endParaRPr lang="en-US" dirty="0"/>
          </a:p>
          <a:p>
            <a:r>
              <a:rPr lang="en-US" dirty="0"/>
              <a:t>SNMP was (and, in the end, still is) popular because:</a:t>
            </a:r>
          </a:p>
          <a:p>
            <a:r>
              <a:rPr lang="en-US" dirty="0"/>
              <a:t>- quite vendor-neutral (because the meaning of many values are standardized by third-party bodies);</a:t>
            </a:r>
          </a:p>
          <a:p>
            <a:r>
              <a:rPr lang="en-US" dirty="0"/>
              <a:t>- overall simple (the "S" in "SNMP" stands for simple); and</a:t>
            </a:r>
          </a:p>
          <a:p>
            <a:r>
              <a:rPr lang="en-US" dirty="0"/>
              <a:t>- does the job at the end of the day.</a:t>
            </a:r>
          </a:p>
          <a:p>
            <a:endParaRPr lang="en-US" dirty="0"/>
          </a:p>
          <a:p>
            <a:r>
              <a:rPr lang="en-US" dirty="0"/>
              <a:t>SNMP is quite old, and there are several versions out there which add some functionalities (for example, SNMPv3 adds encryption). While there are better designed protocols now (like NETCONF), they usually lack a standardization of the values and of their meaning, which greatly reduce their usefulness and advantage over SNMP.</a:t>
            </a:r>
          </a:p>
          <a:p>
            <a:endParaRPr lang="en-US" dirty="0"/>
          </a:p>
          <a:p>
            <a:r>
              <a:rPr lang="en-US" dirty="0"/>
              <a:t>Hope this helps.</a:t>
            </a:r>
          </a:p>
          <a:p>
            <a:endParaRPr lang="en-US" dirty="0"/>
          </a:p>
          <a:p>
            <a:r>
              <a:rPr lang="en-US" dirty="0"/>
              <a:t>===</a:t>
            </a:r>
          </a:p>
          <a:p>
            <a:endParaRPr lang="en-US" dirty="0"/>
          </a:p>
          <a:p>
            <a:r>
              <a:rPr lang="en-US" b="1" dirty="0"/>
              <a:t>Question: Why and how do NETCONF and YANG differ from SNMP and MIB?</a:t>
            </a:r>
          </a:p>
          <a:p>
            <a:endParaRPr lang="en-US" dirty="0"/>
          </a:p>
          <a:p>
            <a:r>
              <a:rPr lang="en-US" dirty="0"/>
              <a:t>Initially, SNMP was meant to be used to configure Network appliances. With earlier versions of SNMP (e.g. Version 1 and Version 2) security and reliability was a key issue.</a:t>
            </a:r>
          </a:p>
          <a:p>
            <a:endParaRPr lang="en-US" dirty="0"/>
          </a:p>
          <a:p>
            <a:r>
              <a:rPr lang="en-US" dirty="0"/>
              <a:t>With NFV / SDN appliances, NETCONF, YANG and OpenFlow is now a part of the IT Networking landscape.</a:t>
            </a:r>
          </a:p>
          <a:p>
            <a:endParaRPr lang="en-US" dirty="0"/>
          </a:p>
          <a:p>
            <a:r>
              <a:rPr lang="en-US" dirty="0"/>
              <a:t>NETCONF/YANG provides a standardized way to programmatically update and modify the configuration of a network device. YANG is the modelling language that describes the configuration changes. Whereas NETCONF is the protocol that applies the changes to the Networking Device. The device will maintain the updated configuration.</a:t>
            </a:r>
          </a:p>
          <a:p>
            <a:endParaRPr lang="en-US" dirty="0"/>
          </a:p>
          <a:p>
            <a:r>
              <a:rPr lang="en-US" dirty="0"/>
              <a:t>Terms:</a:t>
            </a:r>
          </a:p>
          <a:p>
            <a:r>
              <a:rPr lang="en-US" dirty="0"/>
              <a:t>NETCONF = Network Configuration</a:t>
            </a:r>
          </a:p>
          <a:p>
            <a:r>
              <a:rPr lang="en-US" dirty="0"/>
              <a:t>YANG = Yet Another Next Generation</a:t>
            </a:r>
          </a:p>
          <a:p>
            <a:endParaRPr lang="en-US" dirty="0"/>
          </a:p>
          <a:p>
            <a:r>
              <a:rPr lang="en-US" i="1" dirty="0"/>
              <a:t>Ref: https://www.fir3net.com/Networking/Protocols/an-introduction-to-netconf-yang.html</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dirty="0"/>
          </a:p>
        </p:txBody>
      </p:sp>
    </p:spTree>
    <p:extLst>
      <p:ext uri="{BB962C8B-B14F-4D97-AF65-F5344CB8AC3E}">
        <p14:creationId xmlns:p14="http://schemas.microsoft.com/office/powerpoint/2010/main" val="939440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0A06-870E-40EE-A425-14F6A6887075}"/>
              </a:ext>
            </a:extLst>
          </p:cNvPr>
          <p:cNvSpPr>
            <a:spLocks noGrp="1"/>
          </p:cNvSpPr>
          <p:nvPr>
            <p:ph type="title"/>
          </p:nvPr>
        </p:nvSpPr>
        <p:spPr>
          <a:xfrm>
            <a:off x="671040" y="568861"/>
            <a:ext cx="7804800" cy="1142039"/>
          </a:xfrm>
        </p:spPr>
        <p:txBody>
          <a:bodyPr/>
          <a:lstStyle/>
          <a:p>
            <a:r>
              <a:rPr lang="en-US"/>
              <a:t>Click to edit Master title style</a:t>
            </a:r>
            <a:endParaRPr lang="en-SG"/>
          </a:p>
        </p:txBody>
      </p:sp>
    </p:spTree>
    <p:extLst>
      <p:ext uri="{BB962C8B-B14F-4D97-AF65-F5344CB8AC3E}">
        <p14:creationId xmlns:p14="http://schemas.microsoft.com/office/powerpoint/2010/main" val="183172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8626" y="256032"/>
            <a:ext cx="8287892" cy="1220723"/>
          </a:xfrm>
          <a:prstGeom prst="rect">
            <a:avLst/>
          </a:prstGeom>
          <a:blipFill>
            <a:blip r:embed="rId2" cstate="print"/>
            <a:stretch>
              <a:fillRect/>
            </a:stretch>
          </a:blipFill>
        </p:spPr>
        <p:txBody>
          <a:bodyPr wrap="square" lIns="0" tIns="0" rIns="0" bIns="0" rtlCol="0"/>
          <a:lstStyle/>
          <a:p>
            <a:endParaRPr sz="1350"/>
          </a:p>
        </p:txBody>
      </p:sp>
      <p:sp>
        <p:nvSpPr>
          <p:cNvPr id="17" name="bg object 17"/>
          <p:cNvSpPr/>
          <p:nvPr/>
        </p:nvSpPr>
        <p:spPr>
          <a:xfrm>
            <a:off x="457200" y="274700"/>
            <a:ext cx="8229600" cy="1143000"/>
          </a:xfrm>
          <a:prstGeom prst="rect">
            <a:avLst/>
          </a:prstGeom>
          <a:blipFill>
            <a:blip r:embed="rId3"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1060133" y="1637791"/>
            <a:ext cx="2025015" cy="155812"/>
          </a:xfrm>
          <a:prstGeom prst="rect">
            <a:avLst/>
          </a:prstGeom>
        </p:spPr>
        <p:txBody>
          <a:bodyPr wrap="square" lIns="0" tIns="0" rIns="0" bIns="0">
            <a:spAutoFit/>
          </a:bodyPr>
          <a:lstStyle>
            <a:lvl1pPr>
              <a:defRPr sz="1125" b="0" i="0">
                <a:solidFill>
                  <a:schemeClr val="tx1"/>
                </a:solidFill>
                <a:latin typeface="Carlito"/>
                <a:cs typeface="Carlito"/>
              </a:defRPr>
            </a:lvl1pPr>
          </a:lstStyle>
          <a:p>
            <a:endParaRPr/>
          </a:p>
        </p:txBody>
      </p:sp>
      <p:sp>
        <p:nvSpPr>
          <p:cNvPr id="4" name="Holder 4"/>
          <p:cNvSpPr>
            <a:spLocks noGrp="1"/>
          </p:cNvSpPr>
          <p:nvPr>
            <p:ph sz="half" idx="3"/>
          </p:nvPr>
        </p:nvSpPr>
        <p:spPr>
          <a:xfrm>
            <a:off x="4711612" y="1577340"/>
            <a:ext cx="3979712"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800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dirty="0">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dirty="0"/>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dirty="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 id="2147483683"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ideo" Target="https://www.youtube.com/embed/2IXP0TkwNJU" TargetMode="External"/><Relationship Id="rId5" Type="http://schemas.openxmlformats.org/officeDocument/2006/relationships/image" Target="../media/image27.jpeg"/><Relationship Id="rId4" Type="http://schemas.openxmlformats.org/officeDocument/2006/relationships/hyperlink" Target="https://www.youtube.com/watch?v=2IXP0TkwNJU"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ideo" Target="https://www.youtube.com/embed/NgceiOe9SO0" TargetMode="External"/><Relationship Id="rId5" Type="http://schemas.openxmlformats.org/officeDocument/2006/relationships/image" Target="../media/image28.jpeg"/><Relationship Id="rId4" Type="http://schemas.openxmlformats.org/officeDocument/2006/relationships/hyperlink" Target="https://www.youtube.com/watch?v=NgceiOe9SO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4.xml"/><Relationship Id="rId1" Type="http://schemas.openxmlformats.org/officeDocument/2006/relationships/video" Target="https://www.youtube.com/embed/RRhp8tQcJyU"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754326"/>
          </a:xfrm>
        </p:spPr>
        <p:txBody>
          <a:bodyPr/>
          <a:lstStyle/>
          <a:p>
            <a:r>
              <a:rPr lang="en-SG" sz="4000" dirty="0"/>
              <a:t>DV1C04</a:t>
            </a:r>
            <a:br>
              <a:rPr lang="en-SG" sz="4000" dirty="0"/>
            </a:br>
            <a:r>
              <a:rPr lang="en-SG" sz="4000" dirty="0"/>
              <a:t>Continuous Monitoring</a:t>
            </a:r>
            <a:br>
              <a:rPr lang="en-SG" sz="4000" dirty="0"/>
            </a:br>
            <a:r>
              <a:rPr lang="en-SG" sz="4000" dirty="0"/>
              <a:t> in DevOps </a:t>
            </a:r>
          </a:p>
        </p:txBody>
      </p:sp>
      <p:sp>
        <p:nvSpPr>
          <p:cNvPr id="5" name="Subtitle 4"/>
          <p:cNvSpPr>
            <a:spLocks noGrp="1"/>
          </p:cNvSpPr>
          <p:nvPr>
            <p:ph type="subTitle" idx="1"/>
          </p:nvPr>
        </p:nvSpPr>
        <p:spPr>
          <a:xfrm>
            <a:off x="1140506" y="3940563"/>
            <a:ext cx="6858000" cy="549863"/>
          </a:xfrm>
        </p:spPr>
        <p:txBody>
          <a:bodyPr>
            <a:noAutofit/>
          </a:bodyPr>
          <a:lstStyle/>
          <a:p>
            <a:r>
              <a:rPr lang="en-US" sz="2800" dirty="0"/>
              <a:t>L14</a:t>
            </a:r>
            <a:endParaRPr lang="en-SG" sz="2800" dirty="0"/>
          </a:p>
        </p:txBody>
      </p:sp>
      <p:sp>
        <p:nvSpPr>
          <p:cNvPr id="6" name="Text Placeholder 5"/>
          <p:cNvSpPr>
            <a:spLocks noGrp="1"/>
          </p:cNvSpPr>
          <p:nvPr>
            <p:ph type="body" idx="10"/>
          </p:nvPr>
        </p:nvSpPr>
        <p:spPr>
          <a:xfrm>
            <a:off x="680812" y="4606699"/>
            <a:ext cx="7777388" cy="705710"/>
          </a:xfrm>
        </p:spPr>
        <p:txBody>
          <a:bodyPr>
            <a:normAutofit/>
          </a:bodyPr>
          <a:lstStyle/>
          <a:p>
            <a:r>
              <a:rPr lang="en-US" sz="2800" dirty="0"/>
              <a:t>Nagios Visualization and Security</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625" y="1049274"/>
            <a:ext cx="8288179" cy="915829"/>
            <a:chOff x="571500" y="256031"/>
            <a:chExt cx="11050905" cy="1221105"/>
          </a:xfrm>
        </p:grpSpPr>
        <p:sp>
          <p:nvSpPr>
            <p:cNvPr id="3" name="object 3"/>
            <p:cNvSpPr/>
            <p:nvPr/>
          </p:nvSpPr>
          <p:spPr>
            <a:xfrm>
              <a:off x="571500" y="256031"/>
              <a:ext cx="11050523" cy="122072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609600" y="274700"/>
              <a:ext cx="10972800" cy="1143000"/>
            </a:xfrm>
            <a:prstGeom prst="rect">
              <a:avLst/>
            </a:prstGeom>
            <a:blipFill>
              <a:blip r:embed="rId3" cstate="print"/>
              <a:stretch>
                <a:fillRect/>
              </a:stretch>
            </a:blipFill>
          </p:spPr>
          <p:txBody>
            <a:bodyPr wrap="square" lIns="0" tIns="0" rIns="0" bIns="0" rtlCol="0"/>
            <a:lstStyle/>
            <a:p>
              <a:endParaRPr sz="1350"/>
            </a:p>
          </p:txBody>
        </p:sp>
      </p:grpSp>
      <p:sp>
        <p:nvSpPr>
          <p:cNvPr id="5" name="object 5"/>
          <p:cNvSpPr txBox="1">
            <a:spLocks noGrp="1"/>
          </p:cNvSpPr>
          <p:nvPr>
            <p:ph type="title"/>
          </p:nvPr>
        </p:nvSpPr>
        <p:spPr>
          <a:xfrm>
            <a:off x="457200" y="1162724"/>
            <a:ext cx="8229600" cy="658353"/>
          </a:xfrm>
          <a:prstGeom prst="rect">
            <a:avLst/>
          </a:prstGeom>
          <a:ln w="12700">
            <a:solidFill>
              <a:srgbClr val="D45311"/>
            </a:solidFill>
          </a:ln>
        </p:spPr>
        <p:txBody>
          <a:bodyPr vert="horz" wrap="square" lIns="0" tIns="149066" rIns="0" bIns="0" rtlCol="0" anchor="ctr">
            <a:spAutoFit/>
          </a:bodyPr>
          <a:lstStyle/>
          <a:p>
            <a:pPr marL="1905">
              <a:lnSpc>
                <a:spcPct val="100000"/>
              </a:lnSpc>
              <a:spcBef>
                <a:spcPts val="1174"/>
              </a:spcBef>
            </a:pPr>
            <a:r>
              <a:rPr sz="3300" spc="-8" dirty="0"/>
              <a:t>Individual </a:t>
            </a:r>
            <a:r>
              <a:rPr sz="3300" dirty="0"/>
              <a:t>service</a:t>
            </a:r>
            <a:r>
              <a:rPr sz="3300" spc="41" dirty="0"/>
              <a:t> </a:t>
            </a:r>
            <a:r>
              <a:rPr sz="3300" spc="-19" dirty="0"/>
              <a:t>configuration</a:t>
            </a:r>
            <a:endParaRPr sz="3300"/>
          </a:p>
        </p:txBody>
      </p:sp>
      <p:grpSp>
        <p:nvGrpSpPr>
          <p:cNvPr id="6" name="object 6"/>
          <p:cNvGrpSpPr/>
          <p:nvPr/>
        </p:nvGrpSpPr>
        <p:grpSpPr>
          <a:xfrm>
            <a:off x="757809" y="2379725"/>
            <a:ext cx="7711916" cy="1941195"/>
            <a:chOff x="1010411" y="2029967"/>
            <a:chExt cx="10282555" cy="2588260"/>
          </a:xfrm>
        </p:grpSpPr>
        <p:sp>
          <p:nvSpPr>
            <p:cNvPr id="7" name="object 7"/>
            <p:cNvSpPr/>
            <p:nvPr/>
          </p:nvSpPr>
          <p:spPr>
            <a:xfrm>
              <a:off x="1046987" y="2029967"/>
              <a:ext cx="10245852" cy="2587751"/>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1010411" y="2043683"/>
              <a:ext cx="4064508" cy="2500884"/>
            </a:xfrm>
            <a:prstGeom prst="rect">
              <a:avLst/>
            </a:prstGeom>
            <a:blipFill>
              <a:blip r:embed="rId5" cstate="print"/>
              <a:stretch>
                <a:fillRect/>
              </a:stretch>
            </a:blipFill>
          </p:spPr>
          <p:txBody>
            <a:bodyPr wrap="square" lIns="0" tIns="0" rIns="0" bIns="0" rtlCol="0"/>
            <a:lstStyle/>
            <a:p>
              <a:endParaRPr sz="1350"/>
            </a:p>
          </p:txBody>
        </p:sp>
      </p:grpSp>
      <p:sp>
        <p:nvSpPr>
          <p:cNvPr id="9" name="object 9"/>
          <p:cNvSpPr txBox="1"/>
          <p:nvPr/>
        </p:nvSpPr>
        <p:spPr>
          <a:xfrm>
            <a:off x="709612" y="2305051"/>
            <a:ext cx="7672388" cy="1881861"/>
          </a:xfrm>
          <a:prstGeom prst="rect">
            <a:avLst/>
          </a:prstGeom>
          <a:solidFill>
            <a:srgbClr val="99CCFF"/>
          </a:solidFill>
          <a:ln w="12700">
            <a:solidFill>
              <a:srgbClr val="000000"/>
            </a:solidFill>
          </a:ln>
        </p:spPr>
        <p:txBody>
          <a:bodyPr vert="horz" wrap="square" lIns="0" tIns="46672" rIns="0" bIns="0" rtlCol="0">
            <a:spAutoFit/>
          </a:bodyPr>
          <a:lstStyle/>
          <a:p>
            <a:pPr marL="61436">
              <a:spcBef>
                <a:spcPts val="367"/>
              </a:spcBef>
            </a:pPr>
            <a:r>
              <a:rPr sz="1163" spc="4" dirty="0">
                <a:latin typeface="Carlito"/>
                <a:cs typeface="Carlito"/>
              </a:rPr>
              <a:t>define </a:t>
            </a:r>
            <a:r>
              <a:rPr sz="1163" spc="8" dirty="0">
                <a:latin typeface="Carlito"/>
                <a:cs typeface="Carlito"/>
              </a:rPr>
              <a:t>service{</a:t>
            </a:r>
            <a:endParaRPr sz="1163">
              <a:latin typeface="Carlito"/>
              <a:cs typeface="Carlito"/>
            </a:endParaRPr>
          </a:p>
          <a:p>
            <a:pPr marL="335756">
              <a:spcBef>
                <a:spcPts val="38"/>
              </a:spcBef>
              <a:tabLst>
                <a:tab pos="1927384" algn="l"/>
              </a:tabLst>
            </a:pPr>
            <a:r>
              <a:rPr sz="1163" spc="8" dirty="0">
                <a:latin typeface="Carlito"/>
                <a:cs typeface="Carlito"/>
              </a:rPr>
              <a:t>host_name	</a:t>
            </a:r>
            <a:r>
              <a:rPr sz="1163" spc="4" dirty="0">
                <a:latin typeface="Carlito"/>
                <a:cs typeface="Carlito"/>
              </a:rPr>
              <a:t>switch1</a:t>
            </a:r>
            <a:endParaRPr sz="1163">
              <a:latin typeface="Carlito"/>
              <a:cs typeface="Carlito"/>
            </a:endParaRPr>
          </a:p>
          <a:p>
            <a:pPr marL="335756">
              <a:spcBef>
                <a:spcPts val="34"/>
              </a:spcBef>
              <a:tabLst>
                <a:tab pos="1927384" algn="l"/>
              </a:tabLst>
            </a:pPr>
            <a:r>
              <a:rPr sz="1163" spc="4" dirty="0">
                <a:latin typeface="Carlito"/>
                <a:cs typeface="Carlito"/>
              </a:rPr>
              <a:t>use	</a:t>
            </a:r>
            <a:r>
              <a:rPr sz="1163" spc="8" dirty="0">
                <a:latin typeface="Carlito"/>
                <a:cs typeface="Carlito"/>
              </a:rPr>
              <a:t>generic-service</a:t>
            </a:r>
            <a:endParaRPr sz="1163">
              <a:latin typeface="Carlito"/>
              <a:cs typeface="Carlito"/>
            </a:endParaRPr>
          </a:p>
          <a:p>
            <a:pPr marL="335756" marR="4744403">
              <a:lnSpc>
                <a:spcPct val="102600"/>
              </a:lnSpc>
              <a:spcBef>
                <a:spcPts val="30"/>
              </a:spcBef>
              <a:tabLst>
                <a:tab pos="1927384" algn="l"/>
                <a:tab pos="2239328" algn="l"/>
              </a:tabLst>
            </a:pPr>
            <a:r>
              <a:rPr sz="1163" spc="8" dirty="0">
                <a:latin typeface="Carlito"/>
                <a:cs typeface="Carlito"/>
              </a:rPr>
              <a:t>service_description		PING  </a:t>
            </a:r>
            <a:r>
              <a:rPr sz="1163" spc="15" dirty="0">
                <a:latin typeface="Carlito"/>
                <a:cs typeface="Carlito"/>
              </a:rPr>
              <a:t>c</a:t>
            </a:r>
            <a:r>
              <a:rPr sz="1163" spc="8" dirty="0">
                <a:latin typeface="Carlito"/>
                <a:cs typeface="Carlito"/>
              </a:rPr>
              <a:t>he</a:t>
            </a:r>
            <a:r>
              <a:rPr sz="1163" spc="15" dirty="0">
                <a:latin typeface="Carlito"/>
                <a:cs typeface="Carlito"/>
              </a:rPr>
              <a:t>c</a:t>
            </a:r>
            <a:r>
              <a:rPr sz="1163" spc="11" dirty="0">
                <a:latin typeface="Carlito"/>
                <a:cs typeface="Carlito"/>
              </a:rPr>
              <a:t>k_</a:t>
            </a:r>
            <a:r>
              <a:rPr sz="1163" spc="15" dirty="0">
                <a:latin typeface="Carlito"/>
                <a:cs typeface="Carlito"/>
              </a:rPr>
              <a:t>c</a:t>
            </a:r>
            <a:r>
              <a:rPr sz="1163" spc="8" dirty="0">
                <a:latin typeface="Carlito"/>
                <a:cs typeface="Carlito"/>
              </a:rPr>
              <a:t>omm</a:t>
            </a:r>
            <a:r>
              <a:rPr sz="1163" spc="11" dirty="0">
                <a:latin typeface="Carlito"/>
                <a:cs typeface="Carlito"/>
              </a:rPr>
              <a:t>a</a:t>
            </a:r>
            <a:r>
              <a:rPr sz="1163" spc="4" dirty="0">
                <a:latin typeface="Carlito"/>
                <a:cs typeface="Carlito"/>
              </a:rPr>
              <a:t>n</a:t>
            </a:r>
            <a:r>
              <a:rPr sz="1163" spc="11" dirty="0">
                <a:latin typeface="Carlito"/>
                <a:cs typeface="Carlito"/>
              </a:rPr>
              <a:t>d</a:t>
            </a:r>
            <a:r>
              <a:rPr sz="1163" dirty="0">
                <a:latin typeface="Carlito"/>
                <a:cs typeface="Carlito"/>
              </a:rPr>
              <a:t>	</a:t>
            </a:r>
            <a:r>
              <a:rPr sz="1163" spc="15" dirty="0">
                <a:latin typeface="Carlito"/>
                <a:cs typeface="Carlito"/>
              </a:rPr>
              <a:t>c</a:t>
            </a:r>
            <a:r>
              <a:rPr sz="1163" spc="8" dirty="0">
                <a:latin typeface="Carlito"/>
                <a:cs typeface="Carlito"/>
              </a:rPr>
              <a:t>he</a:t>
            </a:r>
            <a:r>
              <a:rPr sz="1163" spc="15" dirty="0">
                <a:latin typeface="Carlito"/>
                <a:cs typeface="Carlito"/>
              </a:rPr>
              <a:t>ck</a:t>
            </a:r>
            <a:r>
              <a:rPr sz="1163" spc="-8" dirty="0">
                <a:latin typeface="Carlito"/>
                <a:cs typeface="Carlito"/>
              </a:rPr>
              <a:t>-</a:t>
            </a:r>
            <a:r>
              <a:rPr sz="1163" spc="8" dirty="0">
                <a:latin typeface="Carlito"/>
                <a:cs typeface="Carlito"/>
              </a:rPr>
              <a:t>h</a:t>
            </a:r>
            <a:r>
              <a:rPr sz="1163" dirty="0">
                <a:latin typeface="Carlito"/>
                <a:cs typeface="Carlito"/>
              </a:rPr>
              <a:t>os</a:t>
            </a:r>
            <a:r>
              <a:rPr sz="1163" spc="15" dirty="0">
                <a:latin typeface="Carlito"/>
                <a:cs typeface="Carlito"/>
              </a:rPr>
              <a:t>t</a:t>
            </a:r>
            <a:r>
              <a:rPr sz="1163" spc="-8" dirty="0">
                <a:latin typeface="Carlito"/>
                <a:cs typeface="Carlito"/>
              </a:rPr>
              <a:t>-</a:t>
            </a:r>
            <a:r>
              <a:rPr sz="1163" spc="11" dirty="0">
                <a:latin typeface="Carlito"/>
                <a:cs typeface="Carlito"/>
              </a:rPr>
              <a:t>a</a:t>
            </a:r>
            <a:r>
              <a:rPr sz="1163" spc="-4" dirty="0">
                <a:latin typeface="Carlito"/>
                <a:cs typeface="Carlito"/>
              </a:rPr>
              <a:t>l</a:t>
            </a:r>
            <a:r>
              <a:rPr sz="1163" spc="8" dirty="0">
                <a:latin typeface="Carlito"/>
                <a:cs typeface="Carlito"/>
              </a:rPr>
              <a:t>ive  max_check_attempts	</a:t>
            </a:r>
            <a:r>
              <a:rPr sz="1163" spc="11" dirty="0">
                <a:latin typeface="Carlito"/>
                <a:cs typeface="Carlito"/>
              </a:rPr>
              <a:t>5</a:t>
            </a:r>
            <a:endParaRPr sz="1163">
              <a:latin typeface="Carlito"/>
              <a:cs typeface="Carlito"/>
            </a:endParaRPr>
          </a:p>
          <a:p>
            <a:pPr marL="335756" marR="4945856">
              <a:lnSpc>
                <a:spcPct val="102699"/>
              </a:lnSpc>
              <a:spcBef>
                <a:spcPts val="26"/>
              </a:spcBef>
              <a:tabLst>
                <a:tab pos="1927384" algn="l"/>
                <a:tab pos="2239328" algn="l"/>
              </a:tabLst>
            </a:pPr>
            <a:r>
              <a:rPr sz="1163" spc="8" dirty="0">
                <a:latin typeface="Carlito"/>
                <a:cs typeface="Carlito"/>
              </a:rPr>
              <a:t>normal_check_interval	</a:t>
            </a:r>
            <a:r>
              <a:rPr sz="1163" spc="11" dirty="0">
                <a:latin typeface="Carlito"/>
                <a:cs typeface="Carlito"/>
              </a:rPr>
              <a:t>5  </a:t>
            </a:r>
            <a:r>
              <a:rPr sz="1163" spc="4" dirty="0">
                <a:latin typeface="Carlito"/>
                <a:cs typeface="Carlito"/>
              </a:rPr>
              <a:t>notification_options		</a:t>
            </a:r>
            <a:r>
              <a:rPr sz="1163" spc="-15" dirty="0">
                <a:latin typeface="Carlito"/>
                <a:cs typeface="Carlito"/>
              </a:rPr>
              <a:t>c,r,f  </a:t>
            </a:r>
            <a:r>
              <a:rPr sz="1163" spc="19" dirty="0">
                <a:latin typeface="Carlito"/>
                <a:cs typeface="Carlito"/>
              </a:rPr>
              <a:t>c</a:t>
            </a:r>
            <a:r>
              <a:rPr sz="1163" spc="4" dirty="0">
                <a:latin typeface="Carlito"/>
                <a:cs typeface="Carlito"/>
              </a:rPr>
              <a:t>on</a:t>
            </a:r>
            <a:r>
              <a:rPr sz="1163" spc="-15" dirty="0">
                <a:latin typeface="Carlito"/>
                <a:cs typeface="Carlito"/>
              </a:rPr>
              <a:t>t</a:t>
            </a:r>
            <a:r>
              <a:rPr sz="1163" spc="11" dirty="0">
                <a:latin typeface="Carlito"/>
                <a:cs typeface="Carlito"/>
              </a:rPr>
              <a:t>act</a:t>
            </a:r>
            <a:r>
              <a:rPr sz="1163" spc="8" dirty="0">
                <a:latin typeface="Carlito"/>
                <a:cs typeface="Carlito"/>
              </a:rPr>
              <a:t>_</a:t>
            </a:r>
            <a:r>
              <a:rPr sz="1163" spc="15" dirty="0">
                <a:latin typeface="Carlito"/>
                <a:cs typeface="Carlito"/>
              </a:rPr>
              <a:t>g</a:t>
            </a:r>
            <a:r>
              <a:rPr sz="1163" spc="-30" dirty="0">
                <a:latin typeface="Carlito"/>
                <a:cs typeface="Carlito"/>
              </a:rPr>
              <a:t>r</a:t>
            </a:r>
            <a:r>
              <a:rPr sz="1163" spc="4" dirty="0">
                <a:latin typeface="Carlito"/>
                <a:cs typeface="Carlito"/>
              </a:rPr>
              <a:t>oup</a:t>
            </a:r>
            <a:r>
              <a:rPr sz="1163" spc="8" dirty="0">
                <a:latin typeface="Carlito"/>
                <a:cs typeface="Carlito"/>
              </a:rPr>
              <a:t>s</a:t>
            </a:r>
            <a:r>
              <a:rPr sz="1163" dirty="0">
                <a:latin typeface="Carlito"/>
                <a:cs typeface="Carlito"/>
              </a:rPr>
              <a:t>	s</a:t>
            </a:r>
            <a:r>
              <a:rPr sz="1163" spc="4" dirty="0">
                <a:latin typeface="Carlito"/>
                <a:cs typeface="Carlito"/>
              </a:rPr>
              <a:t>w</a:t>
            </a:r>
            <a:r>
              <a:rPr sz="1163" dirty="0">
                <a:latin typeface="Carlito"/>
                <a:cs typeface="Carlito"/>
              </a:rPr>
              <a:t>i</a:t>
            </a:r>
            <a:r>
              <a:rPr sz="1163" spc="-15" dirty="0">
                <a:latin typeface="Carlito"/>
                <a:cs typeface="Carlito"/>
              </a:rPr>
              <a:t>t</a:t>
            </a:r>
            <a:r>
              <a:rPr sz="1163" spc="19" dirty="0">
                <a:latin typeface="Carlito"/>
                <a:cs typeface="Carlito"/>
              </a:rPr>
              <a:t>c</a:t>
            </a:r>
            <a:r>
              <a:rPr sz="1163" spc="8" dirty="0">
                <a:latin typeface="Carlito"/>
                <a:cs typeface="Carlito"/>
              </a:rPr>
              <a:t>h</a:t>
            </a:r>
            <a:r>
              <a:rPr sz="1163" spc="-8" dirty="0">
                <a:latin typeface="Carlito"/>
                <a:cs typeface="Carlito"/>
              </a:rPr>
              <a:t>-</a:t>
            </a:r>
            <a:r>
              <a:rPr sz="1163" spc="15" dirty="0">
                <a:latin typeface="Carlito"/>
                <a:cs typeface="Carlito"/>
              </a:rPr>
              <a:t>g</a:t>
            </a:r>
            <a:r>
              <a:rPr sz="1163" spc="-30" dirty="0">
                <a:latin typeface="Carlito"/>
                <a:cs typeface="Carlito"/>
              </a:rPr>
              <a:t>r</a:t>
            </a:r>
            <a:r>
              <a:rPr sz="1163" spc="4" dirty="0">
                <a:latin typeface="Carlito"/>
                <a:cs typeface="Carlito"/>
              </a:rPr>
              <a:t>ou</a:t>
            </a:r>
            <a:r>
              <a:rPr sz="1163" spc="11" dirty="0">
                <a:latin typeface="Carlito"/>
                <a:cs typeface="Carlito"/>
              </a:rPr>
              <a:t>p</a:t>
            </a:r>
            <a:endParaRPr sz="1163">
              <a:latin typeface="Carlito"/>
              <a:cs typeface="Carlito"/>
            </a:endParaRPr>
          </a:p>
          <a:p>
            <a:pPr marL="61436">
              <a:spcBef>
                <a:spcPts val="60"/>
              </a:spcBef>
            </a:pPr>
            <a:r>
              <a:rPr sz="1163" spc="8" dirty="0">
                <a:latin typeface="Carlito"/>
                <a:cs typeface="Carlito"/>
              </a:rPr>
              <a:t>}</a:t>
            </a:r>
            <a:endParaRPr sz="1163">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625" y="1049274"/>
            <a:ext cx="8288179" cy="915829"/>
            <a:chOff x="571500" y="256031"/>
            <a:chExt cx="11050905" cy="1221105"/>
          </a:xfrm>
        </p:grpSpPr>
        <p:sp>
          <p:nvSpPr>
            <p:cNvPr id="3" name="object 3"/>
            <p:cNvSpPr/>
            <p:nvPr/>
          </p:nvSpPr>
          <p:spPr>
            <a:xfrm>
              <a:off x="571500" y="256031"/>
              <a:ext cx="11050523" cy="122072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609600" y="274700"/>
              <a:ext cx="10972800" cy="1143000"/>
            </a:xfrm>
            <a:prstGeom prst="rect">
              <a:avLst/>
            </a:prstGeom>
            <a:blipFill>
              <a:blip r:embed="rId3" cstate="print"/>
              <a:stretch>
                <a:fillRect/>
              </a:stretch>
            </a:blipFill>
          </p:spPr>
          <p:txBody>
            <a:bodyPr wrap="square" lIns="0" tIns="0" rIns="0" bIns="0" rtlCol="0"/>
            <a:lstStyle/>
            <a:p>
              <a:endParaRPr sz="1350"/>
            </a:p>
          </p:txBody>
        </p:sp>
      </p:grpSp>
      <p:sp>
        <p:nvSpPr>
          <p:cNvPr id="5" name="object 5"/>
          <p:cNvSpPr txBox="1">
            <a:spLocks noGrp="1"/>
          </p:cNvSpPr>
          <p:nvPr>
            <p:ph type="title"/>
          </p:nvPr>
        </p:nvSpPr>
        <p:spPr>
          <a:xfrm>
            <a:off x="457200" y="1162724"/>
            <a:ext cx="8229600" cy="658353"/>
          </a:xfrm>
          <a:prstGeom prst="rect">
            <a:avLst/>
          </a:prstGeom>
          <a:ln w="12700">
            <a:solidFill>
              <a:srgbClr val="D45311"/>
            </a:solidFill>
          </a:ln>
        </p:spPr>
        <p:txBody>
          <a:bodyPr vert="horz" wrap="square" lIns="0" tIns="149066" rIns="0" bIns="0" rtlCol="0" anchor="ctr">
            <a:spAutoFit/>
          </a:bodyPr>
          <a:lstStyle/>
          <a:p>
            <a:pPr marL="1905">
              <a:lnSpc>
                <a:spcPct val="100000"/>
              </a:lnSpc>
              <a:spcBef>
                <a:spcPts val="1174"/>
              </a:spcBef>
            </a:pPr>
            <a:r>
              <a:rPr sz="3300" spc="-8" dirty="0"/>
              <a:t>Individual </a:t>
            </a:r>
            <a:r>
              <a:rPr sz="3300" dirty="0"/>
              <a:t>service</a:t>
            </a:r>
            <a:r>
              <a:rPr sz="3300" spc="41" dirty="0"/>
              <a:t> </a:t>
            </a:r>
            <a:r>
              <a:rPr sz="3300" spc="-19" dirty="0"/>
              <a:t>configuration</a:t>
            </a:r>
            <a:endParaRPr sz="3300"/>
          </a:p>
        </p:txBody>
      </p:sp>
      <p:grpSp>
        <p:nvGrpSpPr>
          <p:cNvPr id="6" name="object 6"/>
          <p:cNvGrpSpPr/>
          <p:nvPr/>
        </p:nvGrpSpPr>
        <p:grpSpPr>
          <a:xfrm>
            <a:off x="757809" y="2379725"/>
            <a:ext cx="7711916" cy="1941195"/>
            <a:chOff x="1010411" y="2029967"/>
            <a:chExt cx="10282555" cy="2588260"/>
          </a:xfrm>
        </p:grpSpPr>
        <p:sp>
          <p:nvSpPr>
            <p:cNvPr id="7" name="object 7"/>
            <p:cNvSpPr/>
            <p:nvPr/>
          </p:nvSpPr>
          <p:spPr>
            <a:xfrm>
              <a:off x="1046987" y="2029967"/>
              <a:ext cx="10245852" cy="2587751"/>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1010411" y="2043683"/>
              <a:ext cx="4064508" cy="2500884"/>
            </a:xfrm>
            <a:prstGeom prst="rect">
              <a:avLst/>
            </a:prstGeom>
            <a:blipFill>
              <a:blip r:embed="rId5" cstate="print"/>
              <a:stretch>
                <a:fillRect/>
              </a:stretch>
            </a:blipFill>
          </p:spPr>
          <p:txBody>
            <a:bodyPr wrap="square" lIns="0" tIns="0" rIns="0" bIns="0" rtlCol="0"/>
            <a:lstStyle/>
            <a:p>
              <a:endParaRPr sz="1350"/>
            </a:p>
          </p:txBody>
        </p:sp>
      </p:grpSp>
      <p:sp>
        <p:nvSpPr>
          <p:cNvPr id="9" name="object 9"/>
          <p:cNvSpPr txBox="1"/>
          <p:nvPr/>
        </p:nvSpPr>
        <p:spPr>
          <a:xfrm>
            <a:off x="709612" y="2305051"/>
            <a:ext cx="7672388" cy="1881861"/>
          </a:xfrm>
          <a:prstGeom prst="rect">
            <a:avLst/>
          </a:prstGeom>
          <a:solidFill>
            <a:srgbClr val="99CCFF"/>
          </a:solidFill>
          <a:ln w="12700">
            <a:solidFill>
              <a:srgbClr val="000000"/>
            </a:solidFill>
          </a:ln>
        </p:spPr>
        <p:txBody>
          <a:bodyPr vert="horz" wrap="square" lIns="0" tIns="46672" rIns="0" bIns="0" rtlCol="0">
            <a:spAutoFit/>
          </a:bodyPr>
          <a:lstStyle/>
          <a:p>
            <a:pPr marL="61436">
              <a:spcBef>
                <a:spcPts val="367"/>
              </a:spcBef>
            </a:pPr>
            <a:r>
              <a:rPr sz="1163" spc="4" dirty="0">
                <a:latin typeface="Carlito"/>
                <a:cs typeface="Carlito"/>
              </a:rPr>
              <a:t>define </a:t>
            </a:r>
            <a:r>
              <a:rPr sz="1163" spc="8" dirty="0">
                <a:latin typeface="Carlito"/>
                <a:cs typeface="Carlito"/>
              </a:rPr>
              <a:t>service{</a:t>
            </a:r>
            <a:endParaRPr sz="1163">
              <a:latin typeface="Carlito"/>
              <a:cs typeface="Carlito"/>
            </a:endParaRPr>
          </a:p>
          <a:p>
            <a:pPr marL="335756">
              <a:spcBef>
                <a:spcPts val="38"/>
              </a:spcBef>
              <a:tabLst>
                <a:tab pos="1927384" algn="l"/>
              </a:tabLst>
            </a:pPr>
            <a:r>
              <a:rPr sz="1163" spc="8" dirty="0">
                <a:latin typeface="Carlito"/>
                <a:cs typeface="Carlito"/>
              </a:rPr>
              <a:t>host_name	</a:t>
            </a:r>
            <a:r>
              <a:rPr sz="1163" spc="4" dirty="0">
                <a:latin typeface="Carlito"/>
                <a:cs typeface="Carlito"/>
              </a:rPr>
              <a:t>switch1</a:t>
            </a:r>
            <a:endParaRPr sz="1163">
              <a:latin typeface="Carlito"/>
              <a:cs typeface="Carlito"/>
            </a:endParaRPr>
          </a:p>
          <a:p>
            <a:pPr marL="335756">
              <a:spcBef>
                <a:spcPts val="34"/>
              </a:spcBef>
              <a:tabLst>
                <a:tab pos="1927384" algn="l"/>
              </a:tabLst>
            </a:pPr>
            <a:r>
              <a:rPr sz="1163" spc="4" dirty="0">
                <a:latin typeface="Carlito"/>
                <a:cs typeface="Carlito"/>
              </a:rPr>
              <a:t>use	</a:t>
            </a:r>
            <a:r>
              <a:rPr sz="1163" spc="8" dirty="0">
                <a:latin typeface="Carlito"/>
                <a:cs typeface="Carlito"/>
              </a:rPr>
              <a:t>generic-service</a:t>
            </a:r>
            <a:endParaRPr sz="1163">
              <a:latin typeface="Carlito"/>
              <a:cs typeface="Carlito"/>
            </a:endParaRPr>
          </a:p>
          <a:p>
            <a:pPr marL="335756" marR="4744403">
              <a:lnSpc>
                <a:spcPct val="102600"/>
              </a:lnSpc>
              <a:spcBef>
                <a:spcPts val="30"/>
              </a:spcBef>
              <a:tabLst>
                <a:tab pos="1927384" algn="l"/>
                <a:tab pos="2239328" algn="l"/>
              </a:tabLst>
            </a:pPr>
            <a:r>
              <a:rPr sz="1163" spc="8" dirty="0">
                <a:latin typeface="Carlito"/>
                <a:cs typeface="Carlito"/>
              </a:rPr>
              <a:t>service_description		PING  </a:t>
            </a:r>
            <a:r>
              <a:rPr sz="1163" spc="15" dirty="0">
                <a:latin typeface="Carlito"/>
                <a:cs typeface="Carlito"/>
              </a:rPr>
              <a:t>c</a:t>
            </a:r>
            <a:r>
              <a:rPr sz="1163" spc="8" dirty="0">
                <a:latin typeface="Carlito"/>
                <a:cs typeface="Carlito"/>
              </a:rPr>
              <a:t>he</a:t>
            </a:r>
            <a:r>
              <a:rPr sz="1163" spc="15" dirty="0">
                <a:latin typeface="Carlito"/>
                <a:cs typeface="Carlito"/>
              </a:rPr>
              <a:t>c</a:t>
            </a:r>
            <a:r>
              <a:rPr sz="1163" spc="11" dirty="0">
                <a:latin typeface="Carlito"/>
                <a:cs typeface="Carlito"/>
              </a:rPr>
              <a:t>k_</a:t>
            </a:r>
            <a:r>
              <a:rPr sz="1163" spc="15" dirty="0">
                <a:latin typeface="Carlito"/>
                <a:cs typeface="Carlito"/>
              </a:rPr>
              <a:t>c</a:t>
            </a:r>
            <a:r>
              <a:rPr sz="1163" spc="8" dirty="0">
                <a:latin typeface="Carlito"/>
                <a:cs typeface="Carlito"/>
              </a:rPr>
              <a:t>omm</a:t>
            </a:r>
            <a:r>
              <a:rPr sz="1163" spc="11" dirty="0">
                <a:latin typeface="Carlito"/>
                <a:cs typeface="Carlito"/>
              </a:rPr>
              <a:t>a</a:t>
            </a:r>
            <a:r>
              <a:rPr sz="1163" spc="4" dirty="0">
                <a:latin typeface="Carlito"/>
                <a:cs typeface="Carlito"/>
              </a:rPr>
              <a:t>n</a:t>
            </a:r>
            <a:r>
              <a:rPr sz="1163" spc="11" dirty="0">
                <a:latin typeface="Carlito"/>
                <a:cs typeface="Carlito"/>
              </a:rPr>
              <a:t>d</a:t>
            </a:r>
            <a:r>
              <a:rPr sz="1163" dirty="0">
                <a:latin typeface="Carlito"/>
                <a:cs typeface="Carlito"/>
              </a:rPr>
              <a:t>	</a:t>
            </a:r>
            <a:r>
              <a:rPr sz="1163" spc="15" dirty="0">
                <a:latin typeface="Carlito"/>
                <a:cs typeface="Carlito"/>
              </a:rPr>
              <a:t>c</a:t>
            </a:r>
            <a:r>
              <a:rPr sz="1163" spc="8" dirty="0">
                <a:latin typeface="Carlito"/>
                <a:cs typeface="Carlito"/>
              </a:rPr>
              <a:t>he</a:t>
            </a:r>
            <a:r>
              <a:rPr sz="1163" spc="15" dirty="0">
                <a:latin typeface="Carlito"/>
                <a:cs typeface="Carlito"/>
              </a:rPr>
              <a:t>ck</a:t>
            </a:r>
            <a:r>
              <a:rPr sz="1163" spc="-8" dirty="0">
                <a:latin typeface="Carlito"/>
                <a:cs typeface="Carlito"/>
              </a:rPr>
              <a:t>-</a:t>
            </a:r>
            <a:r>
              <a:rPr sz="1163" spc="8" dirty="0">
                <a:latin typeface="Carlito"/>
                <a:cs typeface="Carlito"/>
              </a:rPr>
              <a:t>h</a:t>
            </a:r>
            <a:r>
              <a:rPr sz="1163" dirty="0">
                <a:latin typeface="Carlito"/>
                <a:cs typeface="Carlito"/>
              </a:rPr>
              <a:t>os</a:t>
            </a:r>
            <a:r>
              <a:rPr sz="1163" spc="15" dirty="0">
                <a:latin typeface="Carlito"/>
                <a:cs typeface="Carlito"/>
              </a:rPr>
              <a:t>t</a:t>
            </a:r>
            <a:r>
              <a:rPr sz="1163" spc="-8" dirty="0">
                <a:latin typeface="Carlito"/>
                <a:cs typeface="Carlito"/>
              </a:rPr>
              <a:t>-</a:t>
            </a:r>
            <a:r>
              <a:rPr sz="1163" spc="11" dirty="0">
                <a:latin typeface="Carlito"/>
                <a:cs typeface="Carlito"/>
              </a:rPr>
              <a:t>a</a:t>
            </a:r>
            <a:r>
              <a:rPr sz="1163" spc="-4" dirty="0">
                <a:latin typeface="Carlito"/>
                <a:cs typeface="Carlito"/>
              </a:rPr>
              <a:t>l</a:t>
            </a:r>
            <a:r>
              <a:rPr sz="1163" spc="8" dirty="0">
                <a:latin typeface="Carlito"/>
                <a:cs typeface="Carlito"/>
              </a:rPr>
              <a:t>ive  max_check_attempts	</a:t>
            </a:r>
            <a:r>
              <a:rPr sz="1163" spc="11" dirty="0">
                <a:latin typeface="Carlito"/>
                <a:cs typeface="Carlito"/>
              </a:rPr>
              <a:t>5</a:t>
            </a:r>
            <a:endParaRPr sz="1163">
              <a:latin typeface="Carlito"/>
              <a:cs typeface="Carlito"/>
            </a:endParaRPr>
          </a:p>
          <a:p>
            <a:pPr marL="335756" marR="4945856">
              <a:lnSpc>
                <a:spcPct val="102699"/>
              </a:lnSpc>
              <a:spcBef>
                <a:spcPts val="26"/>
              </a:spcBef>
              <a:tabLst>
                <a:tab pos="1927384" algn="l"/>
                <a:tab pos="2239328" algn="l"/>
              </a:tabLst>
            </a:pPr>
            <a:r>
              <a:rPr sz="1163" spc="8" dirty="0">
                <a:latin typeface="Carlito"/>
                <a:cs typeface="Carlito"/>
              </a:rPr>
              <a:t>normal_check_interval	</a:t>
            </a:r>
            <a:r>
              <a:rPr sz="1163" spc="11" dirty="0">
                <a:latin typeface="Carlito"/>
                <a:cs typeface="Carlito"/>
              </a:rPr>
              <a:t>5  </a:t>
            </a:r>
            <a:r>
              <a:rPr sz="1163" spc="4" dirty="0">
                <a:latin typeface="Carlito"/>
                <a:cs typeface="Carlito"/>
              </a:rPr>
              <a:t>notification_options		</a:t>
            </a:r>
            <a:r>
              <a:rPr sz="1163" spc="-15" dirty="0">
                <a:latin typeface="Carlito"/>
                <a:cs typeface="Carlito"/>
              </a:rPr>
              <a:t>c,r,f  </a:t>
            </a:r>
            <a:r>
              <a:rPr sz="1163" spc="19" dirty="0">
                <a:latin typeface="Carlito"/>
                <a:cs typeface="Carlito"/>
              </a:rPr>
              <a:t>c</a:t>
            </a:r>
            <a:r>
              <a:rPr sz="1163" spc="4" dirty="0">
                <a:latin typeface="Carlito"/>
                <a:cs typeface="Carlito"/>
              </a:rPr>
              <a:t>on</a:t>
            </a:r>
            <a:r>
              <a:rPr sz="1163" spc="-15" dirty="0">
                <a:latin typeface="Carlito"/>
                <a:cs typeface="Carlito"/>
              </a:rPr>
              <a:t>t</a:t>
            </a:r>
            <a:r>
              <a:rPr sz="1163" spc="11" dirty="0">
                <a:latin typeface="Carlito"/>
                <a:cs typeface="Carlito"/>
              </a:rPr>
              <a:t>act</a:t>
            </a:r>
            <a:r>
              <a:rPr sz="1163" spc="8" dirty="0">
                <a:latin typeface="Carlito"/>
                <a:cs typeface="Carlito"/>
              </a:rPr>
              <a:t>_</a:t>
            </a:r>
            <a:r>
              <a:rPr sz="1163" spc="15" dirty="0">
                <a:latin typeface="Carlito"/>
                <a:cs typeface="Carlito"/>
              </a:rPr>
              <a:t>g</a:t>
            </a:r>
            <a:r>
              <a:rPr sz="1163" spc="-30" dirty="0">
                <a:latin typeface="Carlito"/>
                <a:cs typeface="Carlito"/>
              </a:rPr>
              <a:t>r</a:t>
            </a:r>
            <a:r>
              <a:rPr sz="1163" spc="4" dirty="0">
                <a:latin typeface="Carlito"/>
                <a:cs typeface="Carlito"/>
              </a:rPr>
              <a:t>oup</a:t>
            </a:r>
            <a:r>
              <a:rPr sz="1163" spc="8" dirty="0">
                <a:latin typeface="Carlito"/>
                <a:cs typeface="Carlito"/>
              </a:rPr>
              <a:t>s</a:t>
            </a:r>
            <a:r>
              <a:rPr sz="1163" dirty="0">
                <a:latin typeface="Carlito"/>
                <a:cs typeface="Carlito"/>
              </a:rPr>
              <a:t>	s</a:t>
            </a:r>
            <a:r>
              <a:rPr sz="1163" spc="4" dirty="0">
                <a:latin typeface="Carlito"/>
                <a:cs typeface="Carlito"/>
              </a:rPr>
              <a:t>w</a:t>
            </a:r>
            <a:r>
              <a:rPr sz="1163" dirty="0">
                <a:latin typeface="Carlito"/>
                <a:cs typeface="Carlito"/>
              </a:rPr>
              <a:t>i</a:t>
            </a:r>
            <a:r>
              <a:rPr sz="1163" spc="-15" dirty="0">
                <a:latin typeface="Carlito"/>
                <a:cs typeface="Carlito"/>
              </a:rPr>
              <a:t>t</a:t>
            </a:r>
            <a:r>
              <a:rPr sz="1163" spc="19" dirty="0">
                <a:latin typeface="Carlito"/>
                <a:cs typeface="Carlito"/>
              </a:rPr>
              <a:t>c</a:t>
            </a:r>
            <a:r>
              <a:rPr sz="1163" spc="8" dirty="0">
                <a:latin typeface="Carlito"/>
                <a:cs typeface="Carlito"/>
              </a:rPr>
              <a:t>h</a:t>
            </a:r>
            <a:r>
              <a:rPr sz="1163" spc="-8" dirty="0">
                <a:latin typeface="Carlito"/>
                <a:cs typeface="Carlito"/>
              </a:rPr>
              <a:t>-</a:t>
            </a:r>
            <a:r>
              <a:rPr sz="1163" spc="15" dirty="0">
                <a:latin typeface="Carlito"/>
                <a:cs typeface="Carlito"/>
              </a:rPr>
              <a:t>g</a:t>
            </a:r>
            <a:r>
              <a:rPr sz="1163" spc="-30" dirty="0">
                <a:latin typeface="Carlito"/>
                <a:cs typeface="Carlito"/>
              </a:rPr>
              <a:t>r</a:t>
            </a:r>
            <a:r>
              <a:rPr sz="1163" spc="4" dirty="0">
                <a:latin typeface="Carlito"/>
                <a:cs typeface="Carlito"/>
              </a:rPr>
              <a:t>ou</a:t>
            </a:r>
            <a:r>
              <a:rPr sz="1163" spc="11" dirty="0">
                <a:latin typeface="Carlito"/>
                <a:cs typeface="Carlito"/>
              </a:rPr>
              <a:t>p</a:t>
            </a:r>
            <a:endParaRPr sz="1163">
              <a:latin typeface="Carlito"/>
              <a:cs typeface="Carlito"/>
            </a:endParaRPr>
          </a:p>
          <a:p>
            <a:pPr marL="61436">
              <a:spcBef>
                <a:spcPts val="60"/>
              </a:spcBef>
            </a:pPr>
            <a:r>
              <a:rPr sz="1163" spc="8" dirty="0">
                <a:latin typeface="Carlito"/>
                <a:cs typeface="Carlito"/>
              </a:rPr>
              <a:t>}</a:t>
            </a:r>
            <a:endParaRPr sz="1163">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535638" y="445014"/>
            <a:ext cx="4072723" cy="688169"/>
          </a:xfrm>
          <a:prstGeom prst="rect">
            <a:avLst/>
          </a:prstGeom>
        </p:spPr>
        <p:txBody>
          <a:bodyPr vert="horz" wrap="square" lIns="0" tIns="10954" rIns="0" bIns="0" rtlCol="0" anchor="ctr">
            <a:spAutoFit/>
          </a:bodyPr>
          <a:lstStyle/>
          <a:p>
            <a:pPr marL="9525">
              <a:lnSpc>
                <a:spcPct val="100000"/>
              </a:lnSpc>
              <a:spcBef>
                <a:spcPts val="86"/>
              </a:spcBef>
            </a:pPr>
            <a:r>
              <a:rPr b="1" spc="8" dirty="0">
                <a:solidFill>
                  <a:srgbClr val="4BAAE1"/>
                </a:solidFill>
                <a:latin typeface="Arial"/>
                <a:cs typeface="Arial"/>
              </a:rPr>
              <a:t>S</a:t>
            </a:r>
            <a:r>
              <a:rPr b="1" spc="-4" dirty="0">
                <a:solidFill>
                  <a:srgbClr val="4BAAE1"/>
                </a:solidFill>
                <a:latin typeface="Arial"/>
                <a:cs typeface="Arial"/>
              </a:rPr>
              <a:t>e</a:t>
            </a:r>
            <a:r>
              <a:rPr b="1" spc="4" dirty="0">
                <a:solidFill>
                  <a:srgbClr val="4BAAE1"/>
                </a:solidFill>
                <a:latin typeface="Arial"/>
                <a:cs typeface="Arial"/>
              </a:rPr>
              <a:t>r</a:t>
            </a:r>
            <a:r>
              <a:rPr b="1" spc="-8" dirty="0">
                <a:solidFill>
                  <a:srgbClr val="4BAAE1"/>
                </a:solidFill>
                <a:latin typeface="Arial"/>
                <a:cs typeface="Arial"/>
              </a:rPr>
              <a:t>v</a:t>
            </a:r>
            <a:r>
              <a:rPr b="1" spc="4" dirty="0">
                <a:solidFill>
                  <a:srgbClr val="4BAAE1"/>
                </a:solidFill>
                <a:latin typeface="Arial"/>
                <a:cs typeface="Arial"/>
              </a:rPr>
              <a:t>i</a:t>
            </a:r>
            <a:r>
              <a:rPr b="1" spc="-4" dirty="0">
                <a:solidFill>
                  <a:srgbClr val="4BAAE1"/>
                </a:solidFill>
                <a:latin typeface="Arial"/>
                <a:cs typeface="Arial"/>
              </a:rPr>
              <a:t>ce</a:t>
            </a:r>
            <a:r>
              <a:rPr b="1" spc="4" dirty="0">
                <a:solidFill>
                  <a:srgbClr val="4BAAE1"/>
                </a:solidFill>
                <a:latin typeface="Arial"/>
                <a:cs typeface="Arial"/>
              </a:rPr>
              <a:t>s</a:t>
            </a:r>
          </a:p>
        </p:txBody>
      </p:sp>
      <p:sp>
        <p:nvSpPr>
          <p:cNvPr id="7" name="object 7"/>
          <p:cNvSpPr txBox="1"/>
          <p:nvPr/>
        </p:nvSpPr>
        <p:spPr>
          <a:xfrm>
            <a:off x="859383" y="1818380"/>
            <a:ext cx="2687003" cy="2502608"/>
          </a:xfrm>
          <a:prstGeom prst="rect">
            <a:avLst/>
          </a:prstGeom>
        </p:spPr>
        <p:txBody>
          <a:bodyPr vert="horz" wrap="square" lIns="0" tIns="9525" rIns="0" bIns="0" rtlCol="0">
            <a:spAutoFit/>
          </a:bodyPr>
          <a:lstStyle/>
          <a:p>
            <a:pPr marL="9525">
              <a:spcBef>
                <a:spcPts val="75"/>
              </a:spcBef>
            </a:pPr>
            <a:r>
              <a:rPr sz="1350" spc="-4" dirty="0">
                <a:latin typeface="Courier New"/>
                <a:cs typeface="Courier New"/>
              </a:rPr>
              <a:t>define</a:t>
            </a:r>
            <a:r>
              <a:rPr sz="1350" spc="-64" dirty="0">
                <a:latin typeface="Courier New"/>
                <a:cs typeface="Courier New"/>
              </a:rPr>
              <a:t> </a:t>
            </a:r>
            <a:r>
              <a:rPr sz="1350" spc="-4" dirty="0">
                <a:latin typeface="Courier New"/>
                <a:cs typeface="Courier New"/>
              </a:rPr>
              <a:t>service{</a:t>
            </a:r>
            <a:endParaRPr sz="1350">
              <a:latin typeface="Courier New"/>
              <a:cs typeface="Courier New"/>
            </a:endParaRPr>
          </a:p>
          <a:p>
            <a:pPr marL="517208" marR="3810"/>
            <a:r>
              <a:rPr sz="1350" spc="-4" dirty="0">
                <a:latin typeface="Courier New"/>
                <a:cs typeface="Courier New"/>
              </a:rPr>
              <a:t>name  service_description  is_volatile  check_period  max_check_attempts  normal_check_interval  retry_check_interval  contact_groups  notification_options  notification_interval  notification_period</a:t>
            </a:r>
            <a:endParaRPr sz="1350">
              <a:latin typeface="Courier New"/>
              <a:cs typeface="Courier New"/>
            </a:endParaRPr>
          </a:p>
        </p:txBody>
      </p:sp>
      <p:sp>
        <p:nvSpPr>
          <p:cNvPr id="8" name="object 8"/>
          <p:cNvSpPr txBox="1"/>
          <p:nvPr/>
        </p:nvSpPr>
        <p:spPr>
          <a:xfrm>
            <a:off x="4644877" y="2024348"/>
            <a:ext cx="1255395" cy="2294859"/>
          </a:xfrm>
          <a:prstGeom prst="rect">
            <a:avLst/>
          </a:prstGeom>
        </p:spPr>
        <p:txBody>
          <a:bodyPr vert="horz" wrap="square" lIns="0" tIns="9525" rIns="0" bIns="0" rtlCol="0">
            <a:spAutoFit/>
          </a:bodyPr>
          <a:lstStyle/>
          <a:p>
            <a:pPr marL="9525">
              <a:spcBef>
                <a:spcPts val="75"/>
              </a:spcBef>
            </a:pPr>
            <a:r>
              <a:rPr sz="1350" spc="-4" dirty="0">
                <a:latin typeface="Courier New"/>
                <a:cs typeface="Courier New"/>
              </a:rPr>
              <a:t>ping-service</a:t>
            </a:r>
            <a:endParaRPr sz="1350">
              <a:latin typeface="Courier New"/>
              <a:cs typeface="Courier New"/>
            </a:endParaRPr>
          </a:p>
          <a:p>
            <a:pPr marL="9525"/>
            <a:r>
              <a:rPr sz="1350" spc="-4" dirty="0">
                <a:latin typeface="Courier New"/>
                <a:cs typeface="Courier New"/>
              </a:rPr>
              <a:t>PING</a:t>
            </a:r>
            <a:endParaRPr sz="1350">
              <a:latin typeface="Courier New"/>
              <a:cs typeface="Courier New"/>
            </a:endParaRPr>
          </a:p>
          <a:p>
            <a:pPr marL="9525"/>
            <a:r>
              <a:rPr sz="1350" dirty="0">
                <a:latin typeface="Courier New"/>
                <a:cs typeface="Courier New"/>
              </a:rPr>
              <a:t>0</a:t>
            </a:r>
            <a:endParaRPr sz="1350">
              <a:latin typeface="Courier New"/>
              <a:cs typeface="Courier New"/>
            </a:endParaRPr>
          </a:p>
          <a:p>
            <a:pPr marL="9525">
              <a:spcBef>
                <a:spcPts val="4"/>
              </a:spcBef>
            </a:pPr>
            <a:r>
              <a:rPr sz="1350" spc="-4" dirty="0">
                <a:latin typeface="Courier New"/>
                <a:cs typeface="Courier New"/>
              </a:rPr>
              <a:t>24x7</a:t>
            </a:r>
            <a:endParaRPr sz="1350">
              <a:latin typeface="Courier New"/>
              <a:cs typeface="Courier New"/>
            </a:endParaRPr>
          </a:p>
          <a:p>
            <a:pPr marL="9525"/>
            <a:r>
              <a:rPr sz="1350" dirty="0">
                <a:latin typeface="Courier New"/>
                <a:cs typeface="Courier New"/>
              </a:rPr>
              <a:t>4</a:t>
            </a:r>
            <a:endParaRPr sz="1350">
              <a:latin typeface="Courier New"/>
              <a:cs typeface="Courier New"/>
            </a:endParaRPr>
          </a:p>
          <a:p>
            <a:pPr marL="9525"/>
            <a:r>
              <a:rPr sz="1350" dirty="0">
                <a:latin typeface="Courier New"/>
                <a:cs typeface="Courier New"/>
              </a:rPr>
              <a:t>5</a:t>
            </a:r>
            <a:endParaRPr sz="1350">
              <a:latin typeface="Courier New"/>
              <a:cs typeface="Courier New"/>
            </a:endParaRPr>
          </a:p>
          <a:p>
            <a:pPr marL="9525">
              <a:spcBef>
                <a:spcPts val="4"/>
              </a:spcBef>
            </a:pPr>
            <a:r>
              <a:rPr sz="1350" dirty="0">
                <a:latin typeface="Courier New"/>
                <a:cs typeface="Courier New"/>
              </a:rPr>
              <a:t>1</a:t>
            </a:r>
            <a:endParaRPr sz="1350">
              <a:latin typeface="Courier New"/>
              <a:cs typeface="Courier New"/>
            </a:endParaRPr>
          </a:p>
          <a:p>
            <a:pPr marL="9525"/>
            <a:r>
              <a:rPr sz="1350" spc="-4" dirty="0">
                <a:latin typeface="Courier New"/>
                <a:cs typeface="Courier New"/>
              </a:rPr>
              <a:t>unix-admins</a:t>
            </a:r>
            <a:endParaRPr sz="1350">
              <a:latin typeface="Courier New"/>
              <a:cs typeface="Courier New"/>
            </a:endParaRPr>
          </a:p>
          <a:p>
            <a:pPr marL="9525"/>
            <a:r>
              <a:rPr sz="1350" spc="-4" dirty="0">
                <a:latin typeface="Courier New"/>
                <a:cs typeface="Courier New"/>
              </a:rPr>
              <a:t>w,u,c,r</a:t>
            </a:r>
            <a:endParaRPr sz="1350">
              <a:latin typeface="Courier New"/>
              <a:cs typeface="Courier New"/>
            </a:endParaRPr>
          </a:p>
          <a:p>
            <a:pPr marL="9525">
              <a:spcBef>
                <a:spcPts val="4"/>
              </a:spcBef>
            </a:pPr>
            <a:r>
              <a:rPr sz="1350" spc="-4" dirty="0">
                <a:latin typeface="Courier New"/>
                <a:cs typeface="Courier New"/>
              </a:rPr>
              <a:t>960</a:t>
            </a:r>
            <a:endParaRPr sz="1350">
              <a:latin typeface="Courier New"/>
              <a:cs typeface="Courier New"/>
            </a:endParaRPr>
          </a:p>
          <a:p>
            <a:pPr marL="9525"/>
            <a:r>
              <a:rPr sz="1350" spc="-4" dirty="0">
                <a:latin typeface="Courier New"/>
                <a:cs typeface="Courier New"/>
              </a:rPr>
              <a:t>24x7</a:t>
            </a:r>
            <a:endParaRPr sz="1350">
              <a:latin typeface="Courier New"/>
              <a:cs typeface="Courier New"/>
            </a:endParaRPr>
          </a:p>
        </p:txBody>
      </p:sp>
      <p:sp>
        <p:nvSpPr>
          <p:cNvPr id="9" name="object 9"/>
          <p:cNvSpPr txBox="1"/>
          <p:nvPr/>
        </p:nvSpPr>
        <p:spPr>
          <a:xfrm>
            <a:off x="3108828" y="4288879"/>
            <a:ext cx="3105150" cy="632866"/>
          </a:xfrm>
          <a:prstGeom prst="rect">
            <a:avLst/>
          </a:prstGeom>
        </p:spPr>
        <p:txBody>
          <a:bodyPr vert="horz" wrap="square" lIns="0" tIns="9525" rIns="0" bIns="0" rtlCol="0">
            <a:spAutoFit/>
          </a:bodyPr>
          <a:lstStyle/>
          <a:p>
            <a:pPr marL="9525">
              <a:spcBef>
                <a:spcPts val="75"/>
              </a:spcBef>
            </a:pPr>
            <a:r>
              <a:rPr sz="1350" spc="-4" dirty="0">
                <a:latin typeface="Courier New"/>
                <a:cs typeface="Courier New"/>
              </a:rPr>
              <a:t>check_ping!100.0,20%!500.0,60%</a:t>
            </a:r>
            <a:endParaRPr sz="1350">
              <a:latin typeface="Courier New"/>
              <a:cs typeface="Courier New"/>
            </a:endParaRPr>
          </a:p>
          <a:p>
            <a:pPr marL="1545908">
              <a:spcBef>
                <a:spcPts val="4"/>
              </a:spcBef>
            </a:pPr>
            <a:r>
              <a:rPr sz="1350" spc="-4" dirty="0">
                <a:latin typeface="Courier New"/>
                <a:cs typeface="Courier New"/>
              </a:rPr>
              <a:t>my-host</a:t>
            </a:r>
            <a:endParaRPr sz="1350">
              <a:latin typeface="Courier New"/>
              <a:cs typeface="Courier New"/>
            </a:endParaRPr>
          </a:p>
          <a:p>
            <a:pPr marL="1545431"/>
            <a:r>
              <a:rPr sz="1350" dirty="0">
                <a:latin typeface="Courier New"/>
                <a:cs typeface="Courier New"/>
              </a:rPr>
              <a:t>1</a:t>
            </a:r>
            <a:endParaRPr sz="1350">
              <a:latin typeface="Courier New"/>
              <a:cs typeface="Courier New"/>
            </a:endParaRPr>
          </a:p>
        </p:txBody>
      </p:sp>
      <p:sp>
        <p:nvSpPr>
          <p:cNvPr id="10" name="object 10"/>
          <p:cNvSpPr txBox="1"/>
          <p:nvPr/>
        </p:nvSpPr>
        <p:spPr>
          <a:xfrm>
            <a:off x="1367123" y="4288879"/>
            <a:ext cx="1356360" cy="840615"/>
          </a:xfrm>
          <a:prstGeom prst="rect">
            <a:avLst/>
          </a:prstGeom>
        </p:spPr>
        <p:txBody>
          <a:bodyPr vert="horz" wrap="square" lIns="0" tIns="9525" rIns="0" bIns="0" rtlCol="0">
            <a:spAutoFit/>
          </a:bodyPr>
          <a:lstStyle/>
          <a:p>
            <a:pPr marL="9525" marR="3810">
              <a:spcBef>
                <a:spcPts val="75"/>
              </a:spcBef>
            </a:pPr>
            <a:r>
              <a:rPr sz="1350" spc="-4" dirty="0">
                <a:latin typeface="Courier New"/>
                <a:cs typeface="Courier New"/>
              </a:rPr>
              <a:t>check_command  hosts  register</a:t>
            </a:r>
            <a:endParaRPr sz="1350">
              <a:latin typeface="Courier New"/>
              <a:cs typeface="Courier New"/>
            </a:endParaRPr>
          </a:p>
          <a:p>
            <a:pPr marL="9525">
              <a:spcBef>
                <a:spcPts val="4"/>
              </a:spcBef>
            </a:pPr>
            <a:r>
              <a:rPr sz="1350" dirty="0">
                <a:latin typeface="Courier New"/>
                <a:cs typeface="Courier New"/>
              </a:rPr>
              <a:t>}</a:t>
            </a:r>
            <a:endParaRPr sz="135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93671" y="461250"/>
            <a:ext cx="7389190" cy="688169"/>
          </a:xfrm>
          <a:prstGeom prst="rect">
            <a:avLst/>
          </a:prstGeom>
        </p:spPr>
        <p:txBody>
          <a:bodyPr vert="horz" wrap="square" lIns="0" tIns="10954" rIns="0" bIns="0" rtlCol="0" anchor="ctr">
            <a:spAutoFit/>
          </a:bodyPr>
          <a:lstStyle/>
          <a:p>
            <a:pPr marL="9525">
              <a:lnSpc>
                <a:spcPct val="100000"/>
              </a:lnSpc>
              <a:spcBef>
                <a:spcPts val="86"/>
              </a:spcBef>
            </a:pPr>
            <a:r>
              <a:rPr b="1" dirty="0">
                <a:solidFill>
                  <a:srgbClr val="4BAAE1"/>
                </a:solidFill>
                <a:latin typeface="Arial"/>
                <a:cs typeface="Arial"/>
              </a:rPr>
              <a:t>Host </a:t>
            </a:r>
            <a:r>
              <a:rPr b="1" spc="4" dirty="0">
                <a:solidFill>
                  <a:srgbClr val="4BAAE1"/>
                </a:solidFill>
                <a:latin typeface="Arial"/>
                <a:cs typeface="Arial"/>
              </a:rPr>
              <a:t>and </a:t>
            </a:r>
            <a:r>
              <a:rPr b="1" dirty="0">
                <a:solidFill>
                  <a:srgbClr val="4BAAE1"/>
                </a:solidFill>
                <a:latin typeface="Arial"/>
                <a:cs typeface="Arial"/>
              </a:rPr>
              <a:t>Service</a:t>
            </a:r>
            <a:r>
              <a:rPr b="1" spc="-139" dirty="0">
                <a:solidFill>
                  <a:srgbClr val="4BAAE1"/>
                </a:solidFill>
                <a:latin typeface="Arial"/>
                <a:cs typeface="Arial"/>
              </a:rPr>
              <a:t> </a:t>
            </a:r>
            <a:r>
              <a:rPr b="1" spc="4" dirty="0">
                <a:solidFill>
                  <a:srgbClr val="4BAAE1"/>
                </a:solidFill>
                <a:latin typeface="Arial"/>
                <a:cs typeface="Arial"/>
              </a:rPr>
              <a:t>Groups</a:t>
            </a:r>
          </a:p>
        </p:txBody>
      </p:sp>
      <p:sp>
        <p:nvSpPr>
          <p:cNvPr id="7" name="object 7"/>
          <p:cNvSpPr/>
          <p:nvPr/>
        </p:nvSpPr>
        <p:spPr>
          <a:xfrm>
            <a:off x="525781" y="1930145"/>
            <a:ext cx="123443" cy="147447"/>
          </a:xfrm>
          <a:prstGeom prst="rect">
            <a:avLst/>
          </a:prstGeom>
          <a:blipFill>
            <a:blip r:embed="rId2" cstate="print"/>
            <a:stretch>
              <a:fillRect/>
            </a:stretch>
          </a:blipFill>
        </p:spPr>
        <p:txBody>
          <a:bodyPr wrap="square" lIns="0" tIns="0" rIns="0" bIns="0" rtlCol="0"/>
          <a:lstStyle/>
          <a:p>
            <a:endParaRPr sz="1350"/>
          </a:p>
        </p:txBody>
      </p:sp>
      <p:sp>
        <p:nvSpPr>
          <p:cNvPr id="8" name="object 8"/>
          <p:cNvSpPr txBox="1"/>
          <p:nvPr/>
        </p:nvSpPr>
        <p:spPr>
          <a:xfrm>
            <a:off x="773658" y="1856098"/>
            <a:ext cx="6263640" cy="263053"/>
          </a:xfrm>
          <a:prstGeom prst="rect">
            <a:avLst/>
          </a:prstGeom>
        </p:spPr>
        <p:txBody>
          <a:bodyPr vert="horz" wrap="square" lIns="0" tIns="9049" rIns="0" bIns="0" rtlCol="0">
            <a:spAutoFit/>
          </a:bodyPr>
          <a:lstStyle/>
          <a:p>
            <a:pPr marL="9525">
              <a:spcBef>
                <a:spcPts val="71"/>
              </a:spcBef>
            </a:pPr>
            <a:r>
              <a:rPr sz="1650" spc="-11" dirty="0">
                <a:latin typeface="Carlito"/>
                <a:cs typeface="Carlito"/>
              </a:rPr>
              <a:t>Host </a:t>
            </a:r>
            <a:r>
              <a:rPr sz="1650" spc="-8" dirty="0">
                <a:latin typeface="Carlito"/>
                <a:cs typeface="Carlito"/>
              </a:rPr>
              <a:t>and </a:t>
            </a:r>
            <a:r>
              <a:rPr sz="1650" dirty="0">
                <a:latin typeface="Carlito"/>
                <a:cs typeface="Carlito"/>
              </a:rPr>
              <a:t>service </a:t>
            </a:r>
            <a:r>
              <a:rPr sz="1650" spc="-11" dirty="0">
                <a:latin typeface="Carlito"/>
                <a:cs typeface="Carlito"/>
              </a:rPr>
              <a:t>groups </a:t>
            </a:r>
            <a:r>
              <a:rPr sz="1650" spc="-8" dirty="0">
                <a:latin typeface="Carlito"/>
                <a:cs typeface="Carlito"/>
              </a:rPr>
              <a:t>let </a:t>
            </a:r>
            <a:r>
              <a:rPr sz="1650" spc="-11" dirty="0">
                <a:latin typeface="Carlito"/>
                <a:cs typeface="Carlito"/>
              </a:rPr>
              <a:t>you group </a:t>
            </a:r>
            <a:r>
              <a:rPr sz="1650" spc="-15" dirty="0">
                <a:latin typeface="Carlito"/>
                <a:cs typeface="Carlito"/>
              </a:rPr>
              <a:t>together </a:t>
            </a:r>
            <a:r>
              <a:rPr sz="1650" spc="-4" dirty="0">
                <a:latin typeface="Carlito"/>
                <a:cs typeface="Carlito"/>
              </a:rPr>
              <a:t>similar </a:t>
            </a:r>
            <a:r>
              <a:rPr sz="1650" spc="-11" dirty="0">
                <a:latin typeface="Carlito"/>
                <a:cs typeface="Carlito"/>
              </a:rPr>
              <a:t>hosts </a:t>
            </a:r>
            <a:r>
              <a:rPr sz="1650" spc="-8" dirty="0">
                <a:latin typeface="Carlito"/>
                <a:cs typeface="Carlito"/>
              </a:rPr>
              <a:t>and</a:t>
            </a:r>
            <a:r>
              <a:rPr sz="1650" spc="176" dirty="0">
                <a:latin typeface="Carlito"/>
                <a:cs typeface="Carlito"/>
              </a:rPr>
              <a:t> </a:t>
            </a:r>
            <a:r>
              <a:rPr sz="1650" spc="-4" dirty="0">
                <a:latin typeface="Carlito"/>
                <a:cs typeface="Carlito"/>
              </a:rPr>
              <a:t>services:</a:t>
            </a:r>
            <a:endParaRPr sz="1650">
              <a:latin typeface="Carlito"/>
              <a:cs typeface="Carlito"/>
            </a:endParaRPr>
          </a:p>
        </p:txBody>
      </p:sp>
      <p:sp>
        <p:nvSpPr>
          <p:cNvPr id="9" name="object 9"/>
          <p:cNvSpPr txBox="1"/>
          <p:nvPr/>
        </p:nvSpPr>
        <p:spPr>
          <a:xfrm>
            <a:off x="859383" y="2140934"/>
            <a:ext cx="555784" cy="191464"/>
          </a:xfrm>
          <a:prstGeom prst="rect">
            <a:avLst/>
          </a:prstGeom>
        </p:spPr>
        <p:txBody>
          <a:bodyPr vert="horz" wrap="square" lIns="0" tIns="12383" rIns="0" bIns="0" rtlCol="0">
            <a:spAutoFit/>
          </a:bodyPr>
          <a:lstStyle/>
          <a:p>
            <a:pPr marL="9525">
              <a:spcBef>
                <a:spcPts val="98"/>
              </a:spcBef>
            </a:pPr>
            <a:r>
              <a:rPr sz="1163" spc="4" dirty="0">
                <a:latin typeface="Courier New"/>
                <a:cs typeface="Courier New"/>
              </a:rPr>
              <a:t>defin</a:t>
            </a:r>
            <a:r>
              <a:rPr sz="1163" spc="15" dirty="0">
                <a:latin typeface="Courier New"/>
                <a:cs typeface="Courier New"/>
              </a:rPr>
              <a:t>e</a:t>
            </a:r>
            <a:endParaRPr sz="1163">
              <a:latin typeface="Courier New"/>
              <a:cs typeface="Courier New"/>
            </a:endParaRPr>
          </a:p>
        </p:txBody>
      </p:sp>
      <p:sp>
        <p:nvSpPr>
          <p:cNvPr id="10" name="object 10"/>
          <p:cNvSpPr txBox="1"/>
          <p:nvPr/>
        </p:nvSpPr>
        <p:spPr>
          <a:xfrm>
            <a:off x="1497136" y="2102339"/>
            <a:ext cx="1382078" cy="1109279"/>
          </a:xfrm>
          <a:prstGeom prst="rect">
            <a:avLst/>
          </a:prstGeom>
        </p:spPr>
        <p:txBody>
          <a:bodyPr vert="horz" wrap="square" lIns="0" tIns="8573" rIns="0" bIns="0" rtlCol="0">
            <a:spAutoFit/>
          </a:bodyPr>
          <a:lstStyle/>
          <a:p>
            <a:pPr marL="102394" marR="3810" indent="-93345">
              <a:lnSpc>
                <a:spcPct val="124000"/>
              </a:lnSpc>
              <a:spcBef>
                <a:spcPts val="68"/>
              </a:spcBef>
            </a:pPr>
            <a:r>
              <a:rPr sz="1163" spc="15" dirty="0">
                <a:latin typeface="Courier New"/>
                <a:cs typeface="Courier New"/>
              </a:rPr>
              <a:t>hostgroup{  </a:t>
            </a:r>
            <a:r>
              <a:rPr sz="1163" spc="4" dirty="0">
                <a:latin typeface="Courier New"/>
                <a:cs typeface="Courier New"/>
              </a:rPr>
              <a:t>hostg</a:t>
            </a:r>
            <a:r>
              <a:rPr sz="1163" spc="30" dirty="0">
                <a:latin typeface="Courier New"/>
                <a:cs typeface="Courier New"/>
              </a:rPr>
              <a:t>rou</a:t>
            </a:r>
            <a:r>
              <a:rPr sz="1163" spc="4" dirty="0">
                <a:latin typeface="Courier New"/>
                <a:cs typeface="Courier New"/>
              </a:rPr>
              <a:t>p</a:t>
            </a:r>
            <a:r>
              <a:rPr sz="1163" spc="30" dirty="0">
                <a:latin typeface="Courier New"/>
                <a:cs typeface="Courier New"/>
              </a:rPr>
              <a:t>_n</a:t>
            </a:r>
            <a:r>
              <a:rPr sz="1163" spc="4" dirty="0">
                <a:latin typeface="Courier New"/>
                <a:cs typeface="Courier New"/>
              </a:rPr>
              <a:t>a</a:t>
            </a:r>
            <a:r>
              <a:rPr sz="1163" spc="30" dirty="0">
                <a:latin typeface="Courier New"/>
                <a:cs typeface="Courier New"/>
              </a:rPr>
              <a:t>m</a:t>
            </a:r>
            <a:r>
              <a:rPr sz="1163" spc="15" dirty="0">
                <a:latin typeface="Courier New"/>
                <a:cs typeface="Courier New"/>
              </a:rPr>
              <a:t>e  </a:t>
            </a:r>
            <a:r>
              <a:rPr sz="1163" spc="4" dirty="0">
                <a:latin typeface="Courier New"/>
                <a:cs typeface="Courier New"/>
              </a:rPr>
              <a:t>alias</a:t>
            </a:r>
            <a:endParaRPr sz="1163">
              <a:latin typeface="Courier New"/>
              <a:cs typeface="Courier New"/>
            </a:endParaRPr>
          </a:p>
          <a:p>
            <a:pPr marL="102394">
              <a:spcBef>
                <a:spcPts val="334"/>
              </a:spcBef>
            </a:pPr>
            <a:r>
              <a:rPr sz="1163" spc="15" dirty="0">
                <a:latin typeface="Courier New"/>
                <a:cs typeface="Courier New"/>
              </a:rPr>
              <a:t>}</a:t>
            </a:r>
            <a:endParaRPr sz="1163">
              <a:latin typeface="Courier New"/>
              <a:cs typeface="Courier New"/>
            </a:endParaRPr>
          </a:p>
          <a:p>
            <a:pPr marL="9525">
              <a:spcBef>
                <a:spcPts val="334"/>
              </a:spcBef>
            </a:pPr>
            <a:r>
              <a:rPr sz="1163" spc="15" dirty="0">
                <a:latin typeface="Courier New"/>
                <a:cs typeface="Courier New"/>
              </a:rPr>
              <a:t>servicegroup{</a:t>
            </a:r>
            <a:endParaRPr sz="1163">
              <a:latin typeface="Courier New"/>
              <a:cs typeface="Courier New"/>
            </a:endParaRPr>
          </a:p>
        </p:txBody>
      </p:sp>
      <p:sp>
        <p:nvSpPr>
          <p:cNvPr id="11" name="object 11"/>
          <p:cNvSpPr txBox="1"/>
          <p:nvPr/>
        </p:nvSpPr>
        <p:spPr>
          <a:xfrm>
            <a:off x="3056820" y="2322178"/>
            <a:ext cx="1748314" cy="447847"/>
          </a:xfrm>
          <a:prstGeom prst="rect">
            <a:avLst/>
          </a:prstGeom>
        </p:spPr>
        <p:txBody>
          <a:bodyPr vert="horz" wrap="square" lIns="0" tIns="50959" rIns="0" bIns="0" rtlCol="0">
            <a:spAutoFit/>
          </a:bodyPr>
          <a:lstStyle/>
          <a:p>
            <a:pPr marL="9525">
              <a:spcBef>
                <a:spcPts val="401"/>
              </a:spcBef>
            </a:pPr>
            <a:r>
              <a:rPr sz="1163" spc="15" dirty="0">
                <a:latin typeface="Courier New"/>
                <a:cs typeface="Courier New"/>
              </a:rPr>
              <a:t>4-ServiceNodes</a:t>
            </a:r>
            <a:endParaRPr sz="1163">
              <a:latin typeface="Courier New"/>
              <a:cs typeface="Courier New"/>
            </a:endParaRPr>
          </a:p>
          <a:p>
            <a:pPr marL="9525">
              <a:spcBef>
                <a:spcPts val="338"/>
              </a:spcBef>
            </a:pPr>
            <a:r>
              <a:rPr sz="1163" spc="4" dirty="0">
                <a:latin typeface="Courier New"/>
                <a:cs typeface="Courier New"/>
              </a:rPr>
              <a:t>RALPP Service</a:t>
            </a:r>
            <a:r>
              <a:rPr sz="1163" spc="176" dirty="0">
                <a:latin typeface="Courier New"/>
                <a:cs typeface="Courier New"/>
              </a:rPr>
              <a:t> </a:t>
            </a:r>
            <a:r>
              <a:rPr sz="1163" spc="4" dirty="0">
                <a:latin typeface="Courier New"/>
                <a:cs typeface="Courier New"/>
              </a:rPr>
              <a:t>Nodes</a:t>
            </a:r>
            <a:endParaRPr sz="1163">
              <a:latin typeface="Courier New"/>
              <a:cs typeface="Courier New"/>
            </a:endParaRPr>
          </a:p>
        </p:txBody>
      </p:sp>
      <p:sp>
        <p:nvSpPr>
          <p:cNvPr id="12" name="object 12"/>
          <p:cNvSpPr txBox="1"/>
          <p:nvPr/>
        </p:nvSpPr>
        <p:spPr>
          <a:xfrm>
            <a:off x="859383" y="3019426"/>
            <a:ext cx="555784" cy="191464"/>
          </a:xfrm>
          <a:prstGeom prst="rect">
            <a:avLst/>
          </a:prstGeom>
        </p:spPr>
        <p:txBody>
          <a:bodyPr vert="horz" wrap="square" lIns="0" tIns="12383" rIns="0" bIns="0" rtlCol="0">
            <a:spAutoFit/>
          </a:bodyPr>
          <a:lstStyle/>
          <a:p>
            <a:pPr marL="9525">
              <a:spcBef>
                <a:spcPts val="98"/>
              </a:spcBef>
            </a:pPr>
            <a:r>
              <a:rPr sz="1163" spc="4" dirty="0">
                <a:latin typeface="Courier New"/>
                <a:cs typeface="Courier New"/>
              </a:rPr>
              <a:t>defin</a:t>
            </a:r>
            <a:r>
              <a:rPr sz="1163" spc="15" dirty="0">
                <a:latin typeface="Courier New"/>
                <a:cs typeface="Courier New"/>
              </a:rPr>
              <a:t>e</a:t>
            </a:r>
            <a:endParaRPr sz="1163">
              <a:latin typeface="Courier New"/>
              <a:cs typeface="Courier New"/>
            </a:endParaRPr>
          </a:p>
        </p:txBody>
      </p:sp>
      <p:sp>
        <p:nvSpPr>
          <p:cNvPr id="13" name="object 13"/>
          <p:cNvSpPr txBox="1"/>
          <p:nvPr/>
        </p:nvSpPr>
        <p:spPr>
          <a:xfrm>
            <a:off x="1590198" y="3200426"/>
            <a:ext cx="1563053" cy="665760"/>
          </a:xfrm>
          <a:prstGeom prst="rect">
            <a:avLst/>
          </a:prstGeom>
        </p:spPr>
        <p:txBody>
          <a:bodyPr vert="horz" wrap="square" lIns="0" tIns="51435" rIns="0" bIns="0" rtlCol="0">
            <a:spAutoFit/>
          </a:bodyPr>
          <a:lstStyle/>
          <a:p>
            <a:pPr marL="9525">
              <a:spcBef>
                <a:spcPts val="405"/>
              </a:spcBef>
            </a:pPr>
            <a:r>
              <a:rPr sz="1163" spc="11" dirty="0">
                <a:latin typeface="Courier New"/>
                <a:cs typeface="Courier New"/>
              </a:rPr>
              <a:t>servicegroup_name</a:t>
            </a:r>
            <a:endParaRPr sz="1163">
              <a:latin typeface="Courier New"/>
              <a:cs typeface="Courier New"/>
            </a:endParaRPr>
          </a:p>
          <a:p>
            <a:pPr marL="9525">
              <a:spcBef>
                <a:spcPts val="330"/>
              </a:spcBef>
            </a:pPr>
            <a:r>
              <a:rPr sz="1163" spc="4" dirty="0">
                <a:latin typeface="Courier New"/>
                <a:cs typeface="Courier New"/>
              </a:rPr>
              <a:t>alias</a:t>
            </a:r>
            <a:endParaRPr sz="1163">
              <a:latin typeface="Courier New"/>
              <a:cs typeface="Courier New"/>
            </a:endParaRPr>
          </a:p>
          <a:p>
            <a:pPr marL="9525">
              <a:spcBef>
                <a:spcPts val="338"/>
              </a:spcBef>
            </a:pPr>
            <a:r>
              <a:rPr sz="1163" spc="15" dirty="0">
                <a:latin typeface="Courier New"/>
                <a:cs typeface="Courier New"/>
              </a:rPr>
              <a:t>}</a:t>
            </a:r>
            <a:endParaRPr sz="1163">
              <a:latin typeface="Courier New"/>
              <a:cs typeface="Courier New"/>
            </a:endParaRPr>
          </a:p>
        </p:txBody>
      </p:sp>
      <p:sp>
        <p:nvSpPr>
          <p:cNvPr id="14" name="object 14"/>
          <p:cNvSpPr txBox="1"/>
          <p:nvPr/>
        </p:nvSpPr>
        <p:spPr>
          <a:xfrm>
            <a:off x="3789980" y="3200426"/>
            <a:ext cx="1563529" cy="448328"/>
          </a:xfrm>
          <a:prstGeom prst="rect">
            <a:avLst/>
          </a:prstGeom>
        </p:spPr>
        <p:txBody>
          <a:bodyPr vert="horz" wrap="square" lIns="0" tIns="51435" rIns="0" bIns="0" rtlCol="0">
            <a:spAutoFit/>
          </a:bodyPr>
          <a:lstStyle/>
          <a:p>
            <a:pPr marL="9525">
              <a:spcBef>
                <a:spcPts val="405"/>
              </a:spcBef>
            </a:pPr>
            <a:r>
              <a:rPr sz="1163" spc="4" dirty="0">
                <a:latin typeface="Courier New"/>
                <a:cs typeface="Courier New"/>
              </a:rPr>
              <a:t>topgrid</a:t>
            </a:r>
            <a:endParaRPr sz="1163">
              <a:latin typeface="Courier New"/>
              <a:cs typeface="Courier New"/>
            </a:endParaRPr>
          </a:p>
          <a:p>
            <a:pPr marL="9525">
              <a:spcBef>
                <a:spcPts val="330"/>
              </a:spcBef>
            </a:pPr>
            <a:r>
              <a:rPr sz="1163" spc="8" dirty="0">
                <a:latin typeface="Courier New"/>
                <a:cs typeface="Courier New"/>
              </a:rPr>
              <a:t>Top </a:t>
            </a:r>
            <a:r>
              <a:rPr sz="1163" spc="4" dirty="0">
                <a:latin typeface="Courier New"/>
                <a:cs typeface="Courier New"/>
              </a:rPr>
              <a:t>Grid</a:t>
            </a:r>
            <a:r>
              <a:rPr sz="1163" spc="83" dirty="0">
                <a:latin typeface="Courier New"/>
                <a:cs typeface="Courier New"/>
              </a:rPr>
              <a:t> </a:t>
            </a:r>
            <a:r>
              <a:rPr sz="1163" spc="11" dirty="0">
                <a:latin typeface="Courier New"/>
                <a:cs typeface="Courier New"/>
              </a:rPr>
              <a:t>Services</a:t>
            </a:r>
            <a:endParaRPr sz="1163">
              <a:latin typeface="Courier New"/>
              <a:cs typeface="Courier New"/>
            </a:endParaRPr>
          </a:p>
        </p:txBody>
      </p:sp>
      <p:sp>
        <p:nvSpPr>
          <p:cNvPr id="15" name="object 15"/>
          <p:cNvSpPr/>
          <p:nvPr/>
        </p:nvSpPr>
        <p:spPr>
          <a:xfrm>
            <a:off x="525781" y="3987547"/>
            <a:ext cx="123443" cy="147446"/>
          </a:xfrm>
          <a:prstGeom prst="rect">
            <a:avLst/>
          </a:prstGeom>
          <a:blipFill>
            <a:blip r:embed="rId2" cstate="print"/>
            <a:stretch>
              <a:fillRect/>
            </a:stretch>
          </a:blipFill>
        </p:spPr>
        <p:txBody>
          <a:bodyPr wrap="square" lIns="0" tIns="0" rIns="0" bIns="0" rtlCol="0"/>
          <a:lstStyle/>
          <a:p>
            <a:endParaRPr sz="1350"/>
          </a:p>
        </p:txBody>
      </p:sp>
      <p:sp>
        <p:nvSpPr>
          <p:cNvPr id="16" name="object 16"/>
          <p:cNvSpPr txBox="1"/>
          <p:nvPr/>
        </p:nvSpPr>
        <p:spPr>
          <a:xfrm>
            <a:off x="773658" y="3914832"/>
            <a:ext cx="6157913" cy="263053"/>
          </a:xfrm>
          <a:prstGeom prst="rect">
            <a:avLst/>
          </a:prstGeom>
        </p:spPr>
        <p:txBody>
          <a:bodyPr vert="horz" wrap="square" lIns="0" tIns="9049" rIns="0" bIns="0" rtlCol="0">
            <a:spAutoFit/>
          </a:bodyPr>
          <a:lstStyle/>
          <a:p>
            <a:pPr marL="9525">
              <a:spcBef>
                <a:spcPts val="71"/>
              </a:spcBef>
            </a:pPr>
            <a:r>
              <a:rPr sz="1650" dirty="0">
                <a:latin typeface="Carlito"/>
                <a:cs typeface="Carlito"/>
              </a:rPr>
              <a:t>Plus </a:t>
            </a:r>
            <a:r>
              <a:rPr sz="1650" spc="-4" dirty="0">
                <a:latin typeface="Carlito"/>
                <a:cs typeface="Carlito"/>
              </a:rPr>
              <a:t>a </a:t>
            </a:r>
            <a:r>
              <a:rPr sz="1650" spc="-11" dirty="0">
                <a:latin typeface="Carlito"/>
                <a:cs typeface="Carlito"/>
              </a:rPr>
              <a:t>hostgroups </a:t>
            </a:r>
            <a:r>
              <a:rPr sz="1650" spc="-4" dirty="0">
                <a:latin typeface="Carlito"/>
                <a:cs typeface="Carlito"/>
              </a:rPr>
              <a:t>or a </a:t>
            </a:r>
            <a:r>
              <a:rPr sz="1650" spc="-8" dirty="0">
                <a:latin typeface="Carlito"/>
                <a:cs typeface="Carlito"/>
              </a:rPr>
              <a:t>servicegroups </a:t>
            </a:r>
            <a:r>
              <a:rPr sz="1650" spc="-4" dirty="0">
                <a:latin typeface="Carlito"/>
                <a:cs typeface="Carlito"/>
              </a:rPr>
              <a:t>line in </a:t>
            </a:r>
            <a:r>
              <a:rPr sz="1650" spc="-8" dirty="0">
                <a:latin typeface="Carlito"/>
                <a:cs typeface="Carlito"/>
              </a:rPr>
              <a:t>the </a:t>
            </a:r>
            <a:r>
              <a:rPr sz="1650" spc="-11" dirty="0">
                <a:latin typeface="Carlito"/>
                <a:cs typeface="Carlito"/>
              </a:rPr>
              <a:t>host </a:t>
            </a:r>
            <a:r>
              <a:rPr sz="1650" spc="-4" dirty="0">
                <a:latin typeface="Carlito"/>
                <a:cs typeface="Carlito"/>
              </a:rPr>
              <a:t>or </a:t>
            </a:r>
            <a:r>
              <a:rPr sz="1650" dirty="0">
                <a:latin typeface="Carlito"/>
                <a:cs typeface="Carlito"/>
              </a:rPr>
              <a:t>service</a:t>
            </a:r>
            <a:r>
              <a:rPr sz="1650" spc="56" dirty="0">
                <a:latin typeface="Carlito"/>
                <a:cs typeface="Carlito"/>
              </a:rPr>
              <a:t> </a:t>
            </a:r>
            <a:r>
              <a:rPr sz="1650" spc="-8" dirty="0">
                <a:latin typeface="Carlito"/>
                <a:cs typeface="Carlito"/>
              </a:rPr>
              <a:t>definition</a:t>
            </a:r>
            <a:endParaRPr sz="165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Simple Nagios GUI</a:t>
            </a:r>
            <a:endParaRPr lang="en-SG" dirty="0"/>
          </a:p>
        </p:txBody>
      </p:sp>
      <p:sp>
        <p:nvSpPr>
          <p:cNvPr id="4" name="TextBox 3">
            <a:extLst>
              <a:ext uri="{FF2B5EF4-FFF2-40B4-BE49-F238E27FC236}">
                <a16:creationId xmlns:a16="http://schemas.microsoft.com/office/drawing/2014/main" id="{C357E901-65BC-4F3B-BBDB-75372FAEB353}"/>
              </a:ext>
            </a:extLst>
          </p:cNvPr>
          <p:cNvSpPr txBox="1"/>
          <p:nvPr/>
        </p:nvSpPr>
        <p:spPr>
          <a:xfrm>
            <a:off x="3043632" y="6403236"/>
            <a:ext cx="3056734"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p>
        </p:txBody>
      </p:sp>
      <p:pic>
        <p:nvPicPr>
          <p:cNvPr id="6" name="Picture 5">
            <a:extLst>
              <a:ext uri="{FF2B5EF4-FFF2-40B4-BE49-F238E27FC236}">
                <a16:creationId xmlns:a16="http://schemas.microsoft.com/office/drawing/2014/main" id="{19074655-CDA7-47C3-B290-525C6E93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33" y="3429000"/>
            <a:ext cx="8702532" cy="2656392"/>
          </a:xfrm>
          <a:prstGeom prst="rect">
            <a:avLst/>
          </a:prstGeom>
          <a:ln>
            <a:solidFill>
              <a:schemeClr val="bg1">
                <a:lumMod val="75000"/>
              </a:schemeClr>
            </a:solidFill>
          </a:ln>
        </p:spPr>
      </p:pic>
      <p:sp>
        <p:nvSpPr>
          <p:cNvPr id="8" name="Content Placeholder 4">
            <a:extLst>
              <a:ext uri="{FF2B5EF4-FFF2-40B4-BE49-F238E27FC236}">
                <a16:creationId xmlns:a16="http://schemas.microsoft.com/office/drawing/2014/main" id="{D0643959-3954-4EF8-9FC8-53C3E4FD5963}"/>
              </a:ext>
            </a:extLst>
          </p:cNvPr>
          <p:cNvSpPr>
            <a:spLocks noGrp="1"/>
          </p:cNvSpPr>
          <p:nvPr>
            <p:ph idx="1"/>
          </p:nvPr>
        </p:nvSpPr>
        <p:spPr>
          <a:xfrm>
            <a:off x="628650" y="1316735"/>
            <a:ext cx="7886700" cy="1993623"/>
          </a:xfrm>
        </p:spPr>
        <p:txBody>
          <a:bodyPr>
            <a:normAutofit fontScale="85000" lnSpcReduction="20000"/>
          </a:bodyPr>
          <a:lstStyle/>
          <a:p>
            <a:pPr algn="just">
              <a:lnSpc>
                <a:spcPct val="100000"/>
              </a:lnSpc>
              <a:spcBef>
                <a:spcPts val="1200"/>
              </a:spcBef>
            </a:pPr>
            <a:r>
              <a:rPr lang="en-US" b="0" dirty="0"/>
              <a:t>A </a:t>
            </a:r>
            <a:r>
              <a:rPr lang="en-US" b="0" dirty="0">
                <a:solidFill>
                  <a:srgbClr val="0070C0"/>
                </a:solidFill>
              </a:rPr>
              <a:t>web interface</a:t>
            </a:r>
            <a:r>
              <a:rPr lang="en-US" b="0" dirty="0"/>
              <a:t> is used to display the Nagios monitored hosts and services.  This is powered by </a:t>
            </a:r>
            <a:r>
              <a:rPr lang="en-US" b="0" dirty="0">
                <a:solidFill>
                  <a:srgbClr val="0070C0"/>
                </a:solidFill>
              </a:rPr>
              <a:t>Apache</a:t>
            </a:r>
            <a:r>
              <a:rPr lang="en-US" b="0" dirty="0"/>
              <a:t> using </a:t>
            </a:r>
            <a:r>
              <a:rPr lang="en-US" b="0" dirty="0">
                <a:solidFill>
                  <a:srgbClr val="0070C0"/>
                </a:solidFill>
              </a:rPr>
              <a:t>CGI</a:t>
            </a:r>
            <a:r>
              <a:rPr lang="en-US" b="0" dirty="0"/>
              <a:t> to generate the dynamic web pages.  The symbols on the web page can change to </a:t>
            </a:r>
            <a:r>
              <a:rPr lang="en-US" b="0" dirty="0">
                <a:solidFill>
                  <a:schemeClr val="accent6"/>
                </a:solidFill>
              </a:rPr>
              <a:t>green</a:t>
            </a:r>
            <a:r>
              <a:rPr lang="en-US" b="0" dirty="0"/>
              <a:t> or </a:t>
            </a:r>
            <a:r>
              <a:rPr lang="en-US" b="0" dirty="0">
                <a:solidFill>
                  <a:srgbClr val="FF0000"/>
                </a:solidFill>
              </a:rPr>
              <a:t>red</a:t>
            </a:r>
            <a:r>
              <a:rPr lang="en-US" b="0" dirty="0"/>
              <a:t>.  The output can be sound, graph, etc.</a:t>
            </a:r>
          </a:p>
          <a:p>
            <a:pPr algn="just">
              <a:lnSpc>
                <a:spcPct val="100000"/>
              </a:lnSpc>
              <a:spcBef>
                <a:spcPts val="1200"/>
              </a:spcBef>
            </a:pPr>
            <a:r>
              <a:rPr lang="en-US" b="0" dirty="0"/>
              <a:t>When soft alerts are raised many times, a hard alert is raised.  This then triggers the Nagios server to send a notification to the pre-determined administrator.</a:t>
            </a:r>
          </a:p>
          <a:p>
            <a:pPr marL="0" indent="0">
              <a:lnSpc>
                <a:spcPct val="100000"/>
              </a:lnSpc>
              <a:spcBef>
                <a:spcPts val="1200"/>
              </a:spcBef>
              <a:buNone/>
            </a:pPr>
            <a:endParaRPr lang="en-SG" b="0" dirty="0"/>
          </a:p>
        </p:txBody>
      </p:sp>
    </p:spTree>
    <p:extLst>
      <p:ext uri="{BB962C8B-B14F-4D97-AF65-F5344CB8AC3E}">
        <p14:creationId xmlns:p14="http://schemas.microsoft.com/office/powerpoint/2010/main" val="32007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rmAutofit fontScale="90000"/>
          </a:bodyPr>
          <a:lstStyle/>
          <a:p>
            <a:r>
              <a:rPr lang="en-US" dirty="0"/>
              <a:t>Nagios Plugins</a:t>
            </a:r>
            <a:endParaRPr lang="en-SG" dirty="0"/>
          </a:p>
        </p:txBody>
      </p:sp>
      <p:sp>
        <p:nvSpPr>
          <p:cNvPr id="4" name="TextBox 3">
            <a:extLst>
              <a:ext uri="{FF2B5EF4-FFF2-40B4-BE49-F238E27FC236}">
                <a16:creationId xmlns:a16="http://schemas.microsoft.com/office/drawing/2014/main" id="{8FC28155-A946-48B5-B11A-CAF4ABA11194}"/>
              </a:ext>
            </a:extLst>
          </p:cNvPr>
          <p:cNvSpPr txBox="1"/>
          <p:nvPr/>
        </p:nvSpPr>
        <p:spPr>
          <a:xfrm>
            <a:off x="3760091" y="5309887"/>
            <a:ext cx="3056734"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https://www.DevOpsSchool.com/</a:t>
            </a:r>
          </a:p>
        </p:txBody>
      </p:sp>
      <p:pic>
        <p:nvPicPr>
          <p:cNvPr id="5" name="Picture 4">
            <a:extLst>
              <a:ext uri="{FF2B5EF4-FFF2-40B4-BE49-F238E27FC236}">
                <a16:creationId xmlns:a16="http://schemas.microsoft.com/office/drawing/2014/main" id="{0405E009-33E7-4F0E-BC0D-74C6ABD1E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
        <p:nvSpPr>
          <p:cNvPr id="6" name="Content Placeholder 4">
            <a:extLst>
              <a:ext uri="{FF2B5EF4-FFF2-40B4-BE49-F238E27FC236}">
                <a16:creationId xmlns:a16="http://schemas.microsoft.com/office/drawing/2014/main" id="{D615B15D-18FB-4D8C-A525-41DB3F0F4ECB}"/>
              </a:ext>
            </a:extLst>
          </p:cNvPr>
          <p:cNvSpPr>
            <a:spLocks noGrp="1"/>
          </p:cNvSpPr>
          <p:nvPr>
            <p:ph idx="1"/>
          </p:nvPr>
        </p:nvSpPr>
        <p:spPr>
          <a:xfrm>
            <a:off x="628650" y="1316736"/>
            <a:ext cx="7886700" cy="1700784"/>
          </a:xfrm>
        </p:spPr>
        <p:txBody>
          <a:bodyPr>
            <a:normAutofit lnSpcReduction="10000"/>
          </a:bodyPr>
          <a:lstStyle/>
          <a:p>
            <a:pPr marL="0" indent="0" algn="just">
              <a:lnSpc>
                <a:spcPct val="100000"/>
              </a:lnSpc>
              <a:buNone/>
            </a:pPr>
            <a:r>
              <a:rPr lang="en-US" b="0" dirty="0">
                <a:solidFill>
                  <a:srgbClr val="FF0000"/>
                </a:solidFill>
              </a:rPr>
              <a:t>Nagios Plugins</a:t>
            </a:r>
            <a:r>
              <a:rPr lang="en-US" b="0" dirty="0"/>
              <a:t> provide </a:t>
            </a:r>
            <a:r>
              <a:rPr lang="en-US" b="0" dirty="0">
                <a:solidFill>
                  <a:srgbClr val="0070C0"/>
                </a:solidFill>
              </a:rPr>
              <a:t>low-level intelligence</a:t>
            </a:r>
            <a:r>
              <a:rPr lang="en-US" b="0" dirty="0"/>
              <a:t> on how to monitor anything and everything with </a:t>
            </a:r>
            <a:r>
              <a:rPr lang="en-US" b="0" dirty="0">
                <a:solidFill>
                  <a:srgbClr val="FF0000"/>
                </a:solidFill>
              </a:rPr>
              <a:t>Nagios Core</a:t>
            </a:r>
            <a:r>
              <a:rPr lang="en-US" b="0" dirty="0"/>
              <a:t>. Plugins operates as </a:t>
            </a:r>
            <a:r>
              <a:rPr lang="en-US" dirty="0">
                <a:solidFill>
                  <a:srgbClr val="0070C0"/>
                </a:solidFill>
              </a:rPr>
              <a:t>standalone applications</a:t>
            </a:r>
            <a:r>
              <a:rPr lang="en-US" b="0" dirty="0"/>
              <a:t>, but they are designed to be executed by </a:t>
            </a:r>
            <a:r>
              <a:rPr lang="en-US" b="0" dirty="0">
                <a:solidFill>
                  <a:srgbClr val="FF0000"/>
                </a:solidFill>
              </a:rPr>
              <a:t>Nagios Core</a:t>
            </a:r>
            <a:r>
              <a:rPr lang="en-US" b="0" dirty="0"/>
              <a:t>. It connects to </a:t>
            </a:r>
            <a:r>
              <a:rPr lang="en-US" b="0" dirty="0">
                <a:solidFill>
                  <a:srgbClr val="0070C0"/>
                </a:solidFill>
              </a:rPr>
              <a:t>Apache</a:t>
            </a:r>
            <a:r>
              <a:rPr lang="en-US" b="0" dirty="0"/>
              <a:t> that is controlled by </a:t>
            </a:r>
            <a:r>
              <a:rPr lang="en-US" b="0" dirty="0">
                <a:solidFill>
                  <a:srgbClr val="0070C0"/>
                </a:solidFill>
              </a:rPr>
              <a:t>CGI</a:t>
            </a:r>
            <a:r>
              <a:rPr lang="en-US" b="0" dirty="0"/>
              <a:t> to display the results.</a:t>
            </a:r>
          </a:p>
          <a:p>
            <a:pPr marL="0" indent="0">
              <a:lnSpc>
                <a:spcPct val="100000"/>
              </a:lnSpc>
              <a:buNone/>
            </a:pPr>
            <a:endParaRPr lang="en-SG" b="0" dirty="0"/>
          </a:p>
        </p:txBody>
      </p:sp>
      <p:pic>
        <p:nvPicPr>
          <p:cNvPr id="8" name="Picture 7">
            <a:extLst>
              <a:ext uri="{FF2B5EF4-FFF2-40B4-BE49-F238E27FC236}">
                <a16:creationId xmlns:a16="http://schemas.microsoft.com/office/drawing/2014/main" id="{1C95C5CA-31EF-4839-A63C-FCCA8F239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10" y="3017520"/>
            <a:ext cx="6529445" cy="2292367"/>
          </a:xfrm>
          <a:prstGeom prst="rect">
            <a:avLst/>
          </a:prstGeom>
        </p:spPr>
      </p:pic>
      <p:sp>
        <p:nvSpPr>
          <p:cNvPr id="9" name="Content Placeholder 4">
            <a:extLst>
              <a:ext uri="{FF2B5EF4-FFF2-40B4-BE49-F238E27FC236}">
                <a16:creationId xmlns:a16="http://schemas.microsoft.com/office/drawing/2014/main" id="{F86E48B8-2269-41B6-B91B-9DC53CD60984}"/>
              </a:ext>
            </a:extLst>
          </p:cNvPr>
          <p:cNvSpPr txBox="1">
            <a:spLocks/>
          </p:cNvSpPr>
          <p:nvPr/>
        </p:nvSpPr>
        <p:spPr>
          <a:xfrm>
            <a:off x="6850552" y="2805124"/>
            <a:ext cx="2204752" cy="2935276"/>
          </a:xfrm>
          <a:prstGeom prst="rect">
            <a:avLst/>
          </a:prstGeom>
          <a:solidFill>
            <a:schemeClr val="bg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indent="-91440">
              <a:lnSpc>
                <a:spcPct val="100000"/>
              </a:lnSpc>
            </a:pPr>
            <a:r>
              <a:rPr lang="en-US" dirty="0">
                <a:solidFill>
                  <a:srgbClr val="FF0000"/>
                </a:solidFill>
              </a:rPr>
              <a:t>Check_nt</a:t>
            </a:r>
            <a:r>
              <a:rPr lang="en-US" b="0" dirty="0"/>
              <a:t> is a plugin to monitor a windows machine which is mostly available in the monitoring server.</a:t>
            </a:r>
          </a:p>
          <a:p>
            <a:pPr marL="91440" indent="-91440">
              <a:lnSpc>
                <a:spcPct val="100000"/>
              </a:lnSpc>
            </a:pPr>
            <a:r>
              <a:rPr lang="en-US" dirty="0">
                <a:solidFill>
                  <a:srgbClr val="FF0000"/>
                </a:solidFill>
              </a:rPr>
              <a:t>NSClient++</a:t>
            </a:r>
            <a:r>
              <a:rPr lang="en-US" b="0" dirty="0"/>
              <a:t> should be installed in every Windows machine that you wants to monitor.</a:t>
            </a:r>
          </a:p>
          <a:p>
            <a:pPr marL="91440" indent="-91440">
              <a:lnSpc>
                <a:spcPct val="100000"/>
              </a:lnSpc>
            </a:pPr>
            <a:r>
              <a:rPr lang="en-US" b="0" dirty="0"/>
              <a:t>There is an </a:t>
            </a:r>
            <a:r>
              <a:rPr lang="en-US" dirty="0">
                <a:solidFill>
                  <a:srgbClr val="FF0000"/>
                </a:solidFill>
              </a:rPr>
              <a:t>SSL</a:t>
            </a:r>
            <a:r>
              <a:rPr lang="en-US" b="0" dirty="0"/>
              <a:t> connection between the server and the host which continuously exchange information with each other.</a:t>
            </a:r>
          </a:p>
        </p:txBody>
      </p:sp>
      <p:sp>
        <p:nvSpPr>
          <p:cNvPr id="10" name="Content Placeholder 4">
            <a:extLst>
              <a:ext uri="{FF2B5EF4-FFF2-40B4-BE49-F238E27FC236}">
                <a16:creationId xmlns:a16="http://schemas.microsoft.com/office/drawing/2014/main" id="{5373EDF1-E79A-4BB3-B5F7-16D142AB7D00}"/>
              </a:ext>
            </a:extLst>
          </p:cNvPr>
          <p:cNvSpPr txBox="1">
            <a:spLocks/>
          </p:cNvSpPr>
          <p:nvPr/>
        </p:nvSpPr>
        <p:spPr>
          <a:xfrm>
            <a:off x="232410" y="5076983"/>
            <a:ext cx="6618142" cy="168425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600"/>
              </a:spcBef>
              <a:buNone/>
            </a:pPr>
            <a:r>
              <a:rPr lang="en-US" b="0" dirty="0">
                <a:solidFill>
                  <a:srgbClr val="0070C0"/>
                </a:solidFill>
              </a:rPr>
              <a:t>All plugins follow a status code. </a:t>
            </a:r>
          </a:p>
          <a:p>
            <a:pPr marL="0" indent="0" algn="just">
              <a:lnSpc>
                <a:spcPct val="100000"/>
              </a:lnSpc>
              <a:spcBef>
                <a:spcPts val="600"/>
              </a:spcBef>
              <a:buNone/>
            </a:pPr>
            <a:r>
              <a:rPr lang="en-US" b="0" dirty="0">
                <a:solidFill>
                  <a:srgbClr val="0070C0"/>
                </a:solidFill>
              </a:rPr>
              <a:t>The default exit code statuses are:</a:t>
            </a:r>
          </a:p>
          <a:p>
            <a:pPr marL="0" indent="0" algn="just">
              <a:lnSpc>
                <a:spcPct val="100000"/>
              </a:lnSpc>
              <a:spcBef>
                <a:spcPts val="600"/>
              </a:spcBef>
              <a:buNone/>
            </a:pPr>
            <a:r>
              <a:rPr lang="en-US" dirty="0">
                <a:solidFill>
                  <a:srgbClr val="0070C0"/>
                </a:solidFill>
              </a:rPr>
              <a:t>0 (OK) -The system is working fine; </a:t>
            </a:r>
          </a:p>
          <a:p>
            <a:pPr marL="0" indent="0" algn="just">
              <a:lnSpc>
                <a:spcPct val="100000"/>
              </a:lnSpc>
              <a:spcBef>
                <a:spcPts val="600"/>
              </a:spcBef>
              <a:buNone/>
            </a:pPr>
            <a:r>
              <a:rPr lang="en-US" dirty="0">
                <a:solidFill>
                  <a:srgbClr val="0070C0"/>
                </a:solidFill>
              </a:rPr>
              <a:t>1 (WARNING) - The system continues to operate but requires attention.</a:t>
            </a:r>
          </a:p>
          <a:p>
            <a:pPr marL="0" indent="0" algn="just">
              <a:lnSpc>
                <a:spcPct val="100000"/>
              </a:lnSpc>
              <a:spcBef>
                <a:spcPts val="600"/>
              </a:spcBef>
              <a:buNone/>
            </a:pPr>
            <a:r>
              <a:rPr lang="en-US" dirty="0">
                <a:solidFill>
                  <a:srgbClr val="0070C0"/>
                </a:solidFill>
              </a:rPr>
              <a:t>2 (CRITICAL) - The system is not working correctly.</a:t>
            </a:r>
          </a:p>
          <a:p>
            <a:pPr marL="0" indent="0" algn="just">
              <a:lnSpc>
                <a:spcPct val="100000"/>
              </a:lnSpc>
              <a:spcBef>
                <a:spcPts val="600"/>
              </a:spcBef>
              <a:buNone/>
            </a:pPr>
            <a:r>
              <a:rPr lang="en-US" dirty="0">
                <a:solidFill>
                  <a:srgbClr val="0070C0"/>
                </a:solidFill>
              </a:rPr>
              <a:t>3 (UNKNOWN) - The plugin cannot assess the status of the host or service.</a:t>
            </a:r>
          </a:p>
        </p:txBody>
      </p:sp>
    </p:spTree>
    <p:extLst>
      <p:ext uri="{BB962C8B-B14F-4D97-AF65-F5344CB8AC3E}">
        <p14:creationId xmlns:p14="http://schemas.microsoft.com/office/powerpoint/2010/main" val="1058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F0F-E1B5-4532-BDB9-BBD81FACD7F1}"/>
              </a:ext>
            </a:extLst>
          </p:cNvPr>
          <p:cNvSpPr>
            <a:spLocks noGrp="1"/>
          </p:cNvSpPr>
          <p:nvPr>
            <p:ph type="title"/>
          </p:nvPr>
        </p:nvSpPr>
        <p:spPr/>
        <p:txBody>
          <a:bodyPr>
            <a:noAutofit/>
          </a:bodyPr>
          <a:lstStyle/>
          <a:p>
            <a:r>
              <a:rPr lang="en-US" sz="3200" dirty="0"/>
              <a:t>Nagios Remote Plugin Executor (NRPE)</a:t>
            </a:r>
            <a:endParaRPr lang="en-SG" sz="3200" dirty="0"/>
          </a:p>
        </p:txBody>
      </p:sp>
      <p:sp>
        <p:nvSpPr>
          <p:cNvPr id="6" name="TextBox 5">
            <a:extLst>
              <a:ext uri="{FF2B5EF4-FFF2-40B4-BE49-F238E27FC236}">
                <a16:creationId xmlns:a16="http://schemas.microsoft.com/office/drawing/2014/main" id="{7D2B96E7-DF45-42D1-A1BE-02140FABAB3D}"/>
              </a:ext>
            </a:extLst>
          </p:cNvPr>
          <p:cNvSpPr txBox="1"/>
          <p:nvPr/>
        </p:nvSpPr>
        <p:spPr>
          <a:xfrm>
            <a:off x="3419285" y="6508875"/>
            <a:ext cx="2305438" cy="249684"/>
          </a:xfrm>
          <a:prstGeom prst="rect">
            <a:avLst/>
          </a:prstGeom>
          <a:noFill/>
        </p:spPr>
        <p:txBody>
          <a:bodyPr wrap="none" rtlCol="0">
            <a:spAutoFit/>
          </a:bodyPr>
          <a:lstStyle/>
          <a:p>
            <a:pPr algn="ctr">
              <a:lnSpc>
                <a:spcPct val="107000"/>
              </a:lnSpc>
              <a:spcAft>
                <a:spcPts val="800"/>
              </a:spcAft>
            </a:pPr>
            <a:r>
              <a:rPr lang="en-GB" sz="1000" b="1" i="1" dirty="0">
                <a:latin typeface="Calibri" panose="020F0502020204030204" pitchFamily="34" charset="0"/>
                <a:ea typeface="Calibri" panose="020F0502020204030204" pitchFamily="34" charset="0"/>
                <a:cs typeface="Times New Roman" panose="02020603050405020304" pitchFamily="18" charset="0"/>
              </a:rPr>
              <a:t>Credits: </a:t>
            </a:r>
            <a:r>
              <a:rPr lang="en-GB" sz="1000" b="1" i="1" u="sng" dirty="0">
                <a:latin typeface="Calibri" panose="020F0502020204030204" pitchFamily="34" charset="0"/>
                <a:ea typeface="Calibri" panose="020F0502020204030204" pitchFamily="34" charset="0"/>
                <a:cs typeface="Times New Roman" panose="02020603050405020304" pitchFamily="18" charset="0"/>
              </a:rPr>
              <a:t>Slide Team</a:t>
            </a:r>
            <a:r>
              <a:rPr lang="en-GB" sz="1000" b="1" i="1" dirty="0">
                <a:latin typeface="Calibri" panose="020F0502020204030204" pitchFamily="34" charset="0"/>
                <a:ea typeface="Calibri" panose="020F0502020204030204" pitchFamily="34" charset="0"/>
                <a:cs typeface="Times New Roman" panose="02020603050405020304" pitchFamily="18" charset="0"/>
              </a:rPr>
              <a:t> Icons and Resources</a:t>
            </a:r>
            <a:endParaRPr lang="en-SG" sz="1000" b="1"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256" name="Content Placeholder 4">
            <a:extLst>
              <a:ext uri="{FF2B5EF4-FFF2-40B4-BE49-F238E27FC236}">
                <a16:creationId xmlns:a16="http://schemas.microsoft.com/office/drawing/2014/main" id="{155444F0-9426-4F10-9A2C-84440E4F48AB}"/>
              </a:ext>
            </a:extLst>
          </p:cNvPr>
          <p:cNvSpPr>
            <a:spLocks noGrp="1"/>
          </p:cNvSpPr>
          <p:nvPr>
            <p:ph idx="1"/>
          </p:nvPr>
        </p:nvSpPr>
        <p:spPr>
          <a:xfrm>
            <a:off x="520862" y="1316736"/>
            <a:ext cx="8102276" cy="923330"/>
          </a:xfrm>
        </p:spPr>
        <p:txBody>
          <a:bodyPr wrap="square">
            <a:spAutoFit/>
          </a:bodyPr>
          <a:lstStyle/>
          <a:p>
            <a:pPr marL="0" indent="0">
              <a:buNone/>
            </a:pPr>
            <a:r>
              <a:rPr lang="en-US" sz="2000" dirty="0">
                <a:solidFill>
                  <a:srgbClr val="FF0000"/>
                </a:solidFill>
              </a:rPr>
              <a:t>Nagios Remote Plugin  Executor (NRPE)</a:t>
            </a:r>
            <a:r>
              <a:rPr lang="en-US" sz="2000" b="0" dirty="0"/>
              <a:t> is a </a:t>
            </a:r>
            <a:r>
              <a:rPr lang="en-US" sz="2000" dirty="0">
                <a:solidFill>
                  <a:srgbClr val="0070C0"/>
                </a:solidFill>
              </a:rPr>
              <a:t>Nagios agent</a:t>
            </a:r>
            <a:r>
              <a:rPr lang="en-US" sz="2000" b="0" dirty="0"/>
              <a:t> that permits the central </a:t>
            </a:r>
            <a:r>
              <a:rPr lang="en-US" sz="2000" b="0" dirty="0">
                <a:solidFill>
                  <a:srgbClr val="0070C0"/>
                </a:solidFill>
              </a:rPr>
              <a:t>Nagios server</a:t>
            </a:r>
            <a:r>
              <a:rPr lang="en-US" sz="2000" b="0" dirty="0"/>
              <a:t> to monitor remote client systems, by executing scripts on the remote hosts and watching for any issue.</a:t>
            </a:r>
          </a:p>
        </p:txBody>
      </p:sp>
      <p:sp>
        <p:nvSpPr>
          <p:cNvPr id="354" name="Content Placeholder 4">
            <a:extLst>
              <a:ext uri="{FF2B5EF4-FFF2-40B4-BE49-F238E27FC236}">
                <a16:creationId xmlns:a16="http://schemas.microsoft.com/office/drawing/2014/main" id="{F74DAAD9-6067-4A87-9156-4C21AF18623A}"/>
              </a:ext>
            </a:extLst>
          </p:cNvPr>
          <p:cNvSpPr txBox="1">
            <a:spLocks/>
          </p:cNvSpPr>
          <p:nvPr/>
        </p:nvSpPr>
        <p:spPr>
          <a:xfrm>
            <a:off x="6577473" y="2240066"/>
            <a:ext cx="2044354" cy="397031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dirty="0"/>
              <a:t>It permits for </a:t>
            </a:r>
            <a:r>
              <a:rPr lang="en-US" sz="2000" b="0" dirty="0">
                <a:solidFill>
                  <a:srgbClr val="0070C0"/>
                </a:solidFill>
              </a:rPr>
              <a:t>watching of resources like disk usage, system load or the number of users currently logged in at the remote system</a:t>
            </a:r>
            <a:r>
              <a:rPr lang="en-US" sz="2000" b="0" dirty="0"/>
              <a:t>.  This is done through a </a:t>
            </a:r>
            <a:r>
              <a:rPr lang="en-US" sz="2000" dirty="0">
                <a:highlight>
                  <a:srgbClr val="FFFF00"/>
                </a:highlight>
              </a:rPr>
              <a:t>secure</a:t>
            </a:r>
            <a:r>
              <a:rPr lang="en-US" sz="2000" b="0" dirty="0">
                <a:highlight>
                  <a:srgbClr val="FFFF00"/>
                </a:highlight>
              </a:rPr>
              <a:t> communications channel</a:t>
            </a:r>
            <a:r>
              <a:rPr lang="en-US" sz="2000" b="0" dirty="0"/>
              <a:t>.</a:t>
            </a:r>
          </a:p>
        </p:txBody>
      </p:sp>
      <p:grpSp>
        <p:nvGrpSpPr>
          <p:cNvPr id="8" name="Group 7">
            <a:extLst>
              <a:ext uri="{FF2B5EF4-FFF2-40B4-BE49-F238E27FC236}">
                <a16:creationId xmlns:a16="http://schemas.microsoft.com/office/drawing/2014/main" id="{1E464AAF-1293-4FB8-AAD2-6D614426305B}"/>
              </a:ext>
            </a:extLst>
          </p:cNvPr>
          <p:cNvGrpSpPr/>
          <p:nvPr/>
        </p:nvGrpSpPr>
        <p:grpSpPr>
          <a:xfrm>
            <a:off x="593037" y="2703582"/>
            <a:ext cx="5652495" cy="3075439"/>
            <a:chOff x="593037" y="2836751"/>
            <a:chExt cx="5652495" cy="3075439"/>
          </a:xfrm>
        </p:grpSpPr>
        <p:grpSp>
          <p:nvGrpSpPr>
            <p:cNvPr id="306" name="object 2">
              <a:extLst>
                <a:ext uri="{FF2B5EF4-FFF2-40B4-BE49-F238E27FC236}">
                  <a16:creationId xmlns:a16="http://schemas.microsoft.com/office/drawing/2014/main" id="{DB9A15AC-0259-4AA6-865D-2EBD979BAE9E}"/>
                </a:ext>
              </a:extLst>
            </p:cNvPr>
            <p:cNvGrpSpPr/>
            <p:nvPr/>
          </p:nvGrpSpPr>
          <p:grpSpPr>
            <a:xfrm>
              <a:off x="3512480" y="3814258"/>
              <a:ext cx="2733052" cy="2097932"/>
              <a:chOff x="3404425" y="2532697"/>
              <a:chExt cx="2873375" cy="2123440"/>
            </a:xfrm>
          </p:grpSpPr>
          <p:sp>
            <p:nvSpPr>
              <p:cNvPr id="344" name="object 3">
                <a:extLst>
                  <a:ext uri="{FF2B5EF4-FFF2-40B4-BE49-F238E27FC236}">
                    <a16:creationId xmlns:a16="http://schemas.microsoft.com/office/drawing/2014/main" id="{2CA0E043-502C-4E95-AC27-8F3F49ED8C50}"/>
                  </a:ext>
                </a:extLst>
              </p:cNvPr>
              <p:cNvSpPr/>
              <p:nvPr/>
            </p:nvSpPr>
            <p:spPr>
              <a:xfrm>
                <a:off x="3405378" y="2533650"/>
                <a:ext cx="2871470" cy="2121535"/>
              </a:xfrm>
              <a:custGeom>
                <a:avLst/>
                <a:gdLst/>
                <a:ahLst/>
                <a:cxnLst/>
                <a:rect l="l" t="t" r="r" b="b"/>
                <a:pathLst>
                  <a:path w="2871470" h="2121535">
                    <a:moveTo>
                      <a:pt x="0" y="2121408"/>
                    </a:moveTo>
                    <a:lnTo>
                      <a:pt x="0" y="0"/>
                    </a:lnTo>
                    <a:lnTo>
                      <a:pt x="2871216" y="0"/>
                    </a:lnTo>
                    <a:lnTo>
                      <a:pt x="2871216" y="2121408"/>
                    </a:lnTo>
                  </a:path>
                </a:pathLst>
              </a:custGeom>
              <a:ln w="3175">
                <a:solidFill>
                  <a:srgbClr val="D9D9D9"/>
                </a:solidFill>
              </a:ln>
            </p:spPr>
            <p:txBody>
              <a:bodyPr wrap="square" lIns="0" tIns="0" rIns="0" bIns="0" rtlCol="0"/>
              <a:lstStyle/>
              <a:p>
                <a:endParaRPr sz="1350" dirty="0"/>
              </a:p>
            </p:txBody>
          </p:sp>
          <p:sp>
            <p:nvSpPr>
              <p:cNvPr id="345" name="object 4">
                <a:extLst>
                  <a:ext uri="{FF2B5EF4-FFF2-40B4-BE49-F238E27FC236}">
                    <a16:creationId xmlns:a16="http://schemas.microsoft.com/office/drawing/2014/main" id="{269DFCC8-3D6D-495F-B5A9-4CF9806EC265}"/>
                  </a:ext>
                </a:extLst>
              </p:cNvPr>
              <p:cNvSpPr/>
              <p:nvPr/>
            </p:nvSpPr>
            <p:spPr>
              <a:xfrm>
                <a:off x="3555492" y="3023616"/>
                <a:ext cx="942340" cy="1209040"/>
              </a:xfrm>
              <a:custGeom>
                <a:avLst/>
                <a:gdLst/>
                <a:ahLst/>
                <a:cxnLst/>
                <a:rect l="l" t="t" r="r" b="b"/>
                <a:pathLst>
                  <a:path w="942339" h="1209039">
                    <a:moveTo>
                      <a:pt x="0" y="1208531"/>
                    </a:moveTo>
                    <a:lnTo>
                      <a:pt x="941832" y="1208531"/>
                    </a:lnTo>
                    <a:lnTo>
                      <a:pt x="941832" y="0"/>
                    </a:lnTo>
                    <a:lnTo>
                      <a:pt x="0" y="0"/>
                    </a:lnTo>
                    <a:lnTo>
                      <a:pt x="0" y="1208531"/>
                    </a:lnTo>
                    <a:close/>
                  </a:path>
                </a:pathLst>
              </a:custGeom>
              <a:ln w="6350">
                <a:solidFill>
                  <a:srgbClr val="D9D9D9"/>
                </a:solidFill>
              </a:ln>
            </p:spPr>
            <p:txBody>
              <a:bodyPr wrap="square" lIns="0" tIns="0" rIns="0" bIns="0" rtlCol="0"/>
              <a:lstStyle/>
              <a:p>
                <a:endParaRPr sz="1350" dirty="0"/>
              </a:p>
            </p:txBody>
          </p:sp>
          <p:sp>
            <p:nvSpPr>
              <p:cNvPr id="346" name="object 5">
                <a:extLst>
                  <a:ext uri="{FF2B5EF4-FFF2-40B4-BE49-F238E27FC236}">
                    <a16:creationId xmlns:a16="http://schemas.microsoft.com/office/drawing/2014/main" id="{85A404C7-EBE2-4258-B093-7321F3A01D36}"/>
                  </a:ext>
                </a:extLst>
              </p:cNvPr>
              <p:cNvSpPr/>
              <p:nvPr/>
            </p:nvSpPr>
            <p:spPr>
              <a:xfrm>
                <a:off x="4536186" y="3114294"/>
                <a:ext cx="350520" cy="76200"/>
              </a:xfrm>
              <a:custGeom>
                <a:avLst/>
                <a:gdLst/>
                <a:ahLst/>
                <a:cxnLst/>
                <a:rect l="l" t="t" r="r" b="b"/>
                <a:pathLst>
                  <a:path w="350520" h="76200">
                    <a:moveTo>
                      <a:pt x="76200" y="0"/>
                    </a:moveTo>
                    <a:lnTo>
                      <a:pt x="0" y="38100"/>
                    </a:lnTo>
                    <a:lnTo>
                      <a:pt x="76200" y="76200"/>
                    </a:lnTo>
                    <a:lnTo>
                      <a:pt x="76200" y="44450"/>
                    </a:lnTo>
                    <a:lnTo>
                      <a:pt x="63500" y="44450"/>
                    </a:lnTo>
                    <a:lnTo>
                      <a:pt x="63500" y="31750"/>
                    </a:lnTo>
                    <a:lnTo>
                      <a:pt x="76200" y="31750"/>
                    </a:lnTo>
                    <a:lnTo>
                      <a:pt x="76200" y="0"/>
                    </a:lnTo>
                    <a:close/>
                  </a:path>
                  <a:path w="350520" h="76200">
                    <a:moveTo>
                      <a:pt x="274192" y="0"/>
                    </a:moveTo>
                    <a:lnTo>
                      <a:pt x="274192" y="76200"/>
                    </a:lnTo>
                    <a:lnTo>
                      <a:pt x="337692" y="44450"/>
                    </a:lnTo>
                    <a:lnTo>
                      <a:pt x="286892" y="44450"/>
                    </a:lnTo>
                    <a:lnTo>
                      <a:pt x="286892" y="31750"/>
                    </a:lnTo>
                    <a:lnTo>
                      <a:pt x="337692" y="31750"/>
                    </a:lnTo>
                    <a:lnTo>
                      <a:pt x="274192" y="0"/>
                    </a:lnTo>
                    <a:close/>
                  </a:path>
                  <a:path w="350520" h="76200">
                    <a:moveTo>
                      <a:pt x="76200" y="31750"/>
                    </a:moveTo>
                    <a:lnTo>
                      <a:pt x="63500" y="31750"/>
                    </a:lnTo>
                    <a:lnTo>
                      <a:pt x="63500" y="44450"/>
                    </a:lnTo>
                    <a:lnTo>
                      <a:pt x="76200" y="44450"/>
                    </a:lnTo>
                    <a:lnTo>
                      <a:pt x="76200" y="31750"/>
                    </a:lnTo>
                    <a:close/>
                  </a:path>
                  <a:path w="350520" h="76200">
                    <a:moveTo>
                      <a:pt x="274192" y="31750"/>
                    </a:moveTo>
                    <a:lnTo>
                      <a:pt x="76200" y="31750"/>
                    </a:lnTo>
                    <a:lnTo>
                      <a:pt x="76200" y="44450"/>
                    </a:lnTo>
                    <a:lnTo>
                      <a:pt x="274192" y="44450"/>
                    </a:lnTo>
                    <a:lnTo>
                      <a:pt x="274192" y="31750"/>
                    </a:lnTo>
                    <a:close/>
                  </a:path>
                  <a:path w="350520" h="76200">
                    <a:moveTo>
                      <a:pt x="337692" y="31750"/>
                    </a:moveTo>
                    <a:lnTo>
                      <a:pt x="286892" y="31750"/>
                    </a:lnTo>
                    <a:lnTo>
                      <a:pt x="286892" y="44450"/>
                    </a:lnTo>
                    <a:lnTo>
                      <a:pt x="337692" y="44450"/>
                    </a:lnTo>
                    <a:lnTo>
                      <a:pt x="350392" y="38100"/>
                    </a:lnTo>
                    <a:lnTo>
                      <a:pt x="337692" y="31750"/>
                    </a:lnTo>
                    <a:close/>
                  </a:path>
                </a:pathLst>
              </a:custGeom>
              <a:solidFill>
                <a:srgbClr val="D9D9D9"/>
              </a:solidFill>
            </p:spPr>
            <p:txBody>
              <a:bodyPr wrap="square" lIns="0" tIns="0" rIns="0" bIns="0" rtlCol="0"/>
              <a:lstStyle/>
              <a:p>
                <a:endParaRPr sz="1350" dirty="0"/>
              </a:p>
            </p:txBody>
          </p:sp>
          <p:sp>
            <p:nvSpPr>
              <p:cNvPr id="347" name="object 6">
                <a:extLst>
                  <a:ext uri="{FF2B5EF4-FFF2-40B4-BE49-F238E27FC236}">
                    <a16:creationId xmlns:a16="http://schemas.microsoft.com/office/drawing/2014/main" id="{80F1CFCD-7479-4F60-A4F3-FADB6354BCFC}"/>
                  </a:ext>
                </a:extLst>
              </p:cNvPr>
              <p:cNvSpPr/>
              <p:nvPr/>
            </p:nvSpPr>
            <p:spPr>
              <a:xfrm>
                <a:off x="4922520" y="3023615"/>
                <a:ext cx="1240790" cy="1209040"/>
              </a:xfrm>
              <a:custGeom>
                <a:avLst/>
                <a:gdLst/>
                <a:ahLst/>
                <a:cxnLst/>
                <a:rect l="l" t="t" r="r" b="b"/>
                <a:pathLst>
                  <a:path w="1240789" h="1209039">
                    <a:moveTo>
                      <a:pt x="1240536" y="954036"/>
                    </a:moveTo>
                    <a:lnTo>
                      <a:pt x="0" y="954036"/>
                    </a:lnTo>
                    <a:lnTo>
                      <a:pt x="0" y="1208532"/>
                    </a:lnTo>
                    <a:lnTo>
                      <a:pt x="1240536" y="1208532"/>
                    </a:lnTo>
                    <a:lnTo>
                      <a:pt x="1240536" y="954036"/>
                    </a:lnTo>
                    <a:close/>
                  </a:path>
                  <a:path w="1240789" h="1209039">
                    <a:moveTo>
                      <a:pt x="1240536" y="477012"/>
                    </a:moveTo>
                    <a:lnTo>
                      <a:pt x="0" y="477012"/>
                    </a:lnTo>
                    <a:lnTo>
                      <a:pt x="0" y="731520"/>
                    </a:lnTo>
                    <a:lnTo>
                      <a:pt x="1240536" y="731520"/>
                    </a:lnTo>
                    <a:lnTo>
                      <a:pt x="1240536" y="477012"/>
                    </a:lnTo>
                    <a:close/>
                  </a:path>
                  <a:path w="1240789" h="1209039">
                    <a:moveTo>
                      <a:pt x="1240536" y="0"/>
                    </a:moveTo>
                    <a:lnTo>
                      <a:pt x="0" y="0"/>
                    </a:lnTo>
                    <a:lnTo>
                      <a:pt x="0" y="254508"/>
                    </a:lnTo>
                    <a:lnTo>
                      <a:pt x="1240536" y="254508"/>
                    </a:lnTo>
                    <a:lnTo>
                      <a:pt x="1240536" y="0"/>
                    </a:lnTo>
                    <a:close/>
                  </a:path>
                </a:pathLst>
              </a:custGeom>
              <a:solidFill>
                <a:srgbClr val="A6E3FA"/>
              </a:solidFill>
            </p:spPr>
            <p:txBody>
              <a:bodyPr wrap="square" lIns="0" tIns="0" rIns="0" bIns="0" rtlCol="0"/>
              <a:lstStyle/>
              <a:p>
                <a:endParaRPr sz="1350" dirty="0"/>
              </a:p>
            </p:txBody>
          </p:sp>
          <p:sp>
            <p:nvSpPr>
              <p:cNvPr id="348" name="object 7">
                <a:extLst>
                  <a:ext uri="{FF2B5EF4-FFF2-40B4-BE49-F238E27FC236}">
                    <a16:creationId xmlns:a16="http://schemas.microsoft.com/office/drawing/2014/main" id="{165CC183-F734-40EA-8C16-7E03D511BB8F}"/>
                  </a:ext>
                </a:extLst>
              </p:cNvPr>
              <p:cNvSpPr/>
              <p:nvPr/>
            </p:nvSpPr>
            <p:spPr>
              <a:xfrm>
                <a:off x="4536186" y="3591305"/>
                <a:ext cx="350520" cy="553720"/>
              </a:xfrm>
              <a:custGeom>
                <a:avLst/>
                <a:gdLst/>
                <a:ahLst/>
                <a:cxnLst/>
                <a:rect l="l" t="t" r="r" b="b"/>
                <a:pathLst>
                  <a:path w="350520" h="553720">
                    <a:moveTo>
                      <a:pt x="350393" y="515112"/>
                    </a:moveTo>
                    <a:lnTo>
                      <a:pt x="337693" y="508762"/>
                    </a:lnTo>
                    <a:lnTo>
                      <a:pt x="274193" y="477012"/>
                    </a:lnTo>
                    <a:lnTo>
                      <a:pt x="274193" y="508762"/>
                    </a:lnTo>
                    <a:lnTo>
                      <a:pt x="76200" y="508762"/>
                    </a:lnTo>
                    <a:lnTo>
                      <a:pt x="76200" y="477012"/>
                    </a:lnTo>
                    <a:lnTo>
                      <a:pt x="0" y="515112"/>
                    </a:lnTo>
                    <a:lnTo>
                      <a:pt x="76200" y="553212"/>
                    </a:lnTo>
                    <a:lnTo>
                      <a:pt x="76200" y="521462"/>
                    </a:lnTo>
                    <a:lnTo>
                      <a:pt x="274193" y="521462"/>
                    </a:lnTo>
                    <a:lnTo>
                      <a:pt x="274193" y="553212"/>
                    </a:lnTo>
                    <a:lnTo>
                      <a:pt x="337693" y="521462"/>
                    </a:lnTo>
                    <a:lnTo>
                      <a:pt x="350393" y="515112"/>
                    </a:lnTo>
                    <a:close/>
                  </a:path>
                  <a:path w="350520" h="553720">
                    <a:moveTo>
                      <a:pt x="350393" y="38100"/>
                    </a:moveTo>
                    <a:lnTo>
                      <a:pt x="337693" y="31750"/>
                    </a:lnTo>
                    <a:lnTo>
                      <a:pt x="274193" y="0"/>
                    </a:lnTo>
                    <a:lnTo>
                      <a:pt x="274193" y="31750"/>
                    </a:lnTo>
                    <a:lnTo>
                      <a:pt x="76200" y="31750"/>
                    </a:lnTo>
                    <a:lnTo>
                      <a:pt x="76200" y="0"/>
                    </a:lnTo>
                    <a:lnTo>
                      <a:pt x="0" y="38100"/>
                    </a:lnTo>
                    <a:lnTo>
                      <a:pt x="76200" y="76200"/>
                    </a:lnTo>
                    <a:lnTo>
                      <a:pt x="76200" y="44450"/>
                    </a:lnTo>
                    <a:lnTo>
                      <a:pt x="274193" y="44450"/>
                    </a:lnTo>
                    <a:lnTo>
                      <a:pt x="274193" y="76200"/>
                    </a:lnTo>
                    <a:lnTo>
                      <a:pt x="337693" y="44450"/>
                    </a:lnTo>
                    <a:lnTo>
                      <a:pt x="350393" y="38100"/>
                    </a:lnTo>
                    <a:close/>
                  </a:path>
                </a:pathLst>
              </a:custGeom>
              <a:solidFill>
                <a:srgbClr val="D9D9D9"/>
              </a:solidFill>
            </p:spPr>
            <p:txBody>
              <a:bodyPr wrap="square" lIns="0" tIns="0" rIns="0" bIns="0" rtlCol="0"/>
              <a:lstStyle/>
              <a:p>
                <a:endParaRPr sz="1350" dirty="0"/>
              </a:p>
            </p:txBody>
          </p:sp>
          <p:sp>
            <p:nvSpPr>
              <p:cNvPr id="349" name="object 8">
                <a:extLst>
                  <a:ext uri="{FF2B5EF4-FFF2-40B4-BE49-F238E27FC236}">
                    <a16:creationId xmlns:a16="http://schemas.microsoft.com/office/drawing/2014/main" id="{340E5191-A88A-4153-922C-8C8440D12724}"/>
                  </a:ext>
                </a:extLst>
              </p:cNvPr>
              <p:cNvSpPr/>
              <p:nvPr/>
            </p:nvSpPr>
            <p:spPr>
              <a:xfrm>
                <a:off x="4986527" y="3093720"/>
                <a:ext cx="131063" cy="114300"/>
              </a:xfrm>
              <a:prstGeom prst="rect">
                <a:avLst/>
              </a:prstGeom>
              <a:blipFill>
                <a:blip r:embed="rId3" cstate="print"/>
                <a:stretch>
                  <a:fillRect/>
                </a:stretch>
              </a:blipFill>
            </p:spPr>
            <p:txBody>
              <a:bodyPr wrap="square" lIns="0" tIns="0" rIns="0" bIns="0" rtlCol="0"/>
              <a:lstStyle/>
              <a:p>
                <a:endParaRPr sz="1350" dirty="0"/>
              </a:p>
            </p:txBody>
          </p:sp>
          <p:sp>
            <p:nvSpPr>
              <p:cNvPr id="350" name="object 9">
                <a:extLst>
                  <a:ext uri="{FF2B5EF4-FFF2-40B4-BE49-F238E27FC236}">
                    <a16:creationId xmlns:a16="http://schemas.microsoft.com/office/drawing/2014/main" id="{2F0FFA42-9D41-4139-9939-73B486765B8F}"/>
                  </a:ext>
                </a:extLst>
              </p:cNvPr>
              <p:cNvSpPr/>
              <p:nvPr/>
            </p:nvSpPr>
            <p:spPr>
              <a:xfrm>
                <a:off x="4974336" y="3550920"/>
                <a:ext cx="155575" cy="154304"/>
              </a:xfrm>
              <a:prstGeom prst="rect">
                <a:avLst/>
              </a:prstGeom>
              <a:blipFill>
                <a:blip r:embed="rId4" cstate="print"/>
                <a:stretch>
                  <a:fillRect/>
                </a:stretch>
              </a:blipFill>
            </p:spPr>
            <p:txBody>
              <a:bodyPr wrap="square" lIns="0" tIns="0" rIns="0" bIns="0" rtlCol="0"/>
              <a:lstStyle/>
              <a:p>
                <a:endParaRPr sz="1350" dirty="0"/>
              </a:p>
            </p:txBody>
          </p:sp>
          <p:sp>
            <p:nvSpPr>
              <p:cNvPr id="351" name="object 10">
                <a:extLst>
                  <a:ext uri="{FF2B5EF4-FFF2-40B4-BE49-F238E27FC236}">
                    <a16:creationId xmlns:a16="http://schemas.microsoft.com/office/drawing/2014/main" id="{7008B8A9-5784-4CE7-9B2E-242276996E5D}"/>
                  </a:ext>
                </a:extLst>
              </p:cNvPr>
              <p:cNvSpPr/>
              <p:nvPr/>
            </p:nvSpPr>
            <p:spPr>
              <a:xfrm>
                <a:off x="4994148" y="4030980"/>
                <a:ext cx="116331" cy="147827"/>
              </a:xfrm>
              <a:prstGeom prst="rect">
                <a:avLst/>
              </a:prstGeom>
              <a:blipFill>
                <a:blip r:embed="rId5" cstate="print"/>
                <a:stretch>
                  <a:fillRect/>
                </a:stretch>
              </a:blipFill>
            </p:spPr>
            <p:txBody>
              <a:bodyPr wrap="square" lIns="0" tIns="0" rIns="0" bIns="0" rtlCol="0"/>
              <a:lstStyle/>
              <a:p>
                <a:endParaRPr sz="1350" dirty="0"/>
              </a:p>
            </p:txBody>
          </p:sp>
          <p:sp>
            <p:nvSpPr>
              <p:cNvPr id="352" name="object 11">
                <a:extLst>
                  <a:ext uri="{FF2B5EF4-FFF2-40B4-BE49-F238E27FC236}">
                    <a16:creationId xmlns:a16="http://schemas.microsoft.com/office/drawing/2014/main" id="{19F77BA2-7584-46D4-8AB5-22E76B9CDD53}"/>
                  </a:ext>
                </a:extLst>
              </p:cNvPr>
              <p:cNvSpPr/>
              <p:nvPr/>
            </p:nvSpPr>
            <p:spPr>
              <a:xfrm>
                <a:off x="3668268" y="3243072"/>
                <a:ext cx="716280" cy="769620"/>
              </a:xfrm>
              <a:custGeom>
                <a:avLst/>
                <a:gdLst/>
                <a:ahLst/>
                <a:cxnLst/>
                <a:rect l="l" t="t" r="r" b="b"/>
                <a:pathLst>
                  <a:path w="716279" h="769620">
                    <a:moveTo>
                      <a:pt x="239964" y="458144"/>
                    </a:moveTo>
                    <a:lnTo>
                      <a:pt x="193373" y="462248"/>
                    </a:lnTo>
                    <a:lnTo>
                      <a:pt x="149568" y="478877"/>
                    </a:lnTo>
                    <a:lnTo>
                      <a:pt x="111252" y="507364"/>
                    </a:lnTo>
                    <a:lnTo>
                      <a:pt x="0" y="618108"/>
                    </a:lnTo>
                    <a:lnTo>
                      <a:pt x="155067" y="769619"/>
                    </a:lnTo>
                    <a:lnTo>
                      <a:pt x="198120" y="725677"/>
                    </a:lnTo>
                    <a:lnTo>
                      <a:pt x="448818" y="725677"/>
                    </a:lnTo>
                    <a:lnTo>
                      <a:pt x="497744" y="715327"/>
                    </a:lnTo>
                    <a:lnTo>
                      <a:pt x="537337" y="685545"/>
                    </a:lnTo>
                    <a:lnTo>
                      <a:pt x="605673" y="607059"/>
                    </a:lnTo>
                    <a:lnTo>
                      <a:pt x="368935" y="607059"/>
                    </a:lnTo>
                    <a:lnTo>
                      <a:pt x="362152" y="605670"/>
                    </a:lnTo>
                    <a:lnTo>
                      <a:pt x="356393" y="601852"/>
                    </a:lnTo>
                    <a:lnTo>
                      <a:pt x="352397" y="596130"/>
                    </a:lnTo>
                    <a:lnTo>
                      <a:pt x="350901" y="589026"/>
                    </a:lnTo>
                    <a:lnTo>
                      <a:pt x="352290" y="582243"/>
                    </a:lnTo>
                    <a:lnTo>
                      <a:pt x="356108" y="576484"/>
                    </a:lnTo>
                    <a:lnTo>
                      <a:pt x="361830" y="572488"/>
                    </a:lnTo>
                    <a:lnTo>
                      <a:pt x="368935" y="570991"/>
                    </a:lnTo>
                    <a:lnTo>
                      <a:pt x="458978" y="570991"/>
                    </a:lnTo>
                    <a:lnTo>
                      <a:pt x="477446" y="567392"/>
                    </a:lnTo>
                    <a:lnTo>
                      <a:pt x="492998" y="557529"/>
                    </a:lnTo>
                    <a:lnTo>
                      <a:pt x="503858" y="542809"/>
                    </a:lnTo>
                    <a:lnTo>
                      <a:pt x="508254" y="524636"/>
                    </a:lnTo>
                    <a:lnTo>
                      <a:pt x="505037" y="505712"/>
                    </a:lnTo>
                    <a:lnTo>
                      <a:pt x="495093" y="490204"/>
                    </a:lnTo>
                    <a:lnTo>
                      <a:pt x="479982" y="479720"/>
                    </a:lnTo>
                    <a:lnTo>
                      <a:pt x="461264" y="475869"/>
                    </a:lnTo>
                    <a:lnTo>
                      <a:pt x="310896" y="475869"/>
                    </a:lnTo>
                    <a:lnTo>
                      <a:pt x="286639" y="467232"/>
                    </a:lnTo>
                    <a:lnTo>
                      <a:pt x="239964" y="458144"/>
                    </a:lnTo>
                    <a:close/>
                  </a:path>
                  <a:path w="716279" h="769620">
                    <a:moveTo>
                      <a:pt x="663384" y="412988"/>
                    </a:moveTo>
                    <a:lnTo>
                      <a:pt x="645203" y="418343"/>
                    </a:lnTo>
                    <a:lnTo>
                      <a:pt x="629666" y="430402"/>
                    </a:lnTo>
                    <a:lnTo>
                      <a:pt x="545846" y="524636"/>
                    </a:lnTo>
                    <a:lnTo>
                      <a:pt x="545846" y="525398"/>
                    </a:lnTo>
                    <a:lnTo>
                      <a:pt x="538249" y="557018"/>
                    </a:lnTo>
                    <a:lnTo>
                      <a:pt x="519557" y="582993"/>
                    </a:lnTo>
                    <a:lnTo>
                      <a:pt x="492482" y="600586"/>
                    </a:lnTo>
                    <a:lnTo>
                      <a:pt x="459740" y="607059"/>
                    </a:lnTo>
                    <a:lnTo>
                      <a:pt x="605673" y="607059"/>
                    </a:lnTo>
                    <a:lnTo>
                      <a:pt x="704088" y="494029"/>
                    </a:lnTo>
                    <a:lnTo>
                      <a:pt x="713837" y="476886"/>
                    </a:lnTo>
                    <a:lnTo>
                      <a:pt x="716168" y="457755"/>
                    </a:lnTo>
                    <a:lnTo>
                      <a:pt x="711285" y="439076"/>
                    </a:lnTo>
                    <a:lnTo>
                      <a:pt x="699389" y="423290"/>
                    </a:lnTo>
                    <a:lnTo>
                      <a:pt x="682136" y="414561"/>
                    </a:lnTo>
                    <a:lnTo>
                      <a:pt x="663384" y="412988"/>
                    </a:lnTo>
                    <a:close/>
                  </a:path>
                  <a:path w="716279" h="769620">
                    <a:moveTo>
                      <a:pt x="498856" y="363600"/>
                    </a:moveTo>
                    <a:lnTo>
                      <a:pt x="330581" y="363600"/>
                    </a:lnTo>
                    <a:lnTo>
                      <a:pt x="340199" y="368627"/>
                    </a:lnTo>
                    <a:lnTo>
                      <a:pt x="350281" y="373046"/>
                    </a:lnTo>
                    <a:lnTo>
                      <a:pt x="360674" y="376870"/>
                    </a:lnTo>
                    <a:lnTo>
                      <a:pt x="371221" y="380110"/>
                    </a:lnTo>
                    <a:lnTo>
                      <a:pt x="376682" y="412241"/>
                    </a:lnTo>
                    <a:lnTo>
                      <a:pt x="379527" y="420419"/>
                    </a:lnTo>
                    <a:lnTo>
                      <a:pt x="385064" y="426894"/>
                    </a:lnTo>
                    <a:lnTo>
                      <a:pt x="392505" y="431155"/>
                    </a:lnTo>
                    <a:lnTo>
                      <a:pt x="401066" y="432688"/>
                    </a:lnTo>
                    <a:lnTo>
                      <a:pt x="428371" y="432688"/>
                    </a:lnTo>
                    <a:lnTo>
                      <a:pt x="458216" y="380110"/>
                    </a:lnTo>
                    <a:lnTo>
                      <a:pt x="469084" y="376870"/>
                    </a:lnTo>
                    <a:lnTo>
                      <a:pt x="479440" y="373046"/>
                    </a:lnTo>
                    <a:lnTo>
                      <a:pt x="489344" y="368627"/>
                    </a:lnTo>
                    <a:lnTo>
                      <a:pt x="498856" y="363600"/>
                    </a:lnTo>
                    <a:close/>
                  </a:path>
                  <a:path w="716279" h="769620">
                    <a:moveTo>
                      <a:pt x="573298" y="363600"/>
                    </a:moveTo>
                    <a:lnTo>
                      <a:pt x="498856" y="363600"/>
                    </a:lnTo>
                    <a:lnTo>
                      <a:pt x="524764" y="383285"/>
                    </a:lnTo>
                    <a:lnTo>
                      <a:pt x="532856" y="386629"/>
                    </a:lnTo>
                    <a:lnTo>
                      <a:pt x="541401" y="387270"/>
                    </a:lnTo>
                    <a:lnTo>
                      <a:pt x="549659" y="385125"/>
                    </a:lnTo>
                    <a:lnTo>
                      <a:pt x="556895" y="380110"/>
                    </a:lnTo>
                    <a:lnTo>
                      <a:pt x="573298" y="363600"/>
                    </a:lnTo>
                    <a:close/>
                  </a:path>
                  <a:path w="716279" h="769620">
                    <a:moveTo>
                      <a:pt x="286464" y="46735"/>
                    </a:moveTo>
                    <a:lnTo>
                      <a:pt x="251460" y="73787"/>
                    </a:lnTo>
                    <a:lnTo>
                      <a:pt x="243966" y="89296"/>
                    </a:lnTo>
                    <a:lnTo>
                      <a:pt x="244566" y="97879"/>
                    </a:lnTo>
                    <a:lnTo>
                      <a:pt x="248285" y="106044"/>
                    </a:lnTo>
                    <a:lnTo>
                      <a:pt x="267081" y="132714"/>
                    </a:lnTo>
                    <a:lnTo>
                      <a:pt x="262054" y="142408"/>
                    </a:lnTo>
                    <a:lnTo>
                      <a:pt x="257635" y="152542"/>
                    </a:lnTo>
                    <a:lnTo>
                      <a:pt x="253811" y="162986"/>
                    </a:lnTo>
                    <a:lnTo>
                      <a:pt x="250571" y="173608"/>
                    </a:lnTo>
                    <a:lnTo>
                      <a:pt x="218567" y="179069"/>
                    </a:lnTo>
                    <a:lnTo>
                      <a:pt x="210389" y="181862"/>
                    </a:lnTo>
                    <a:lnTo>
                      <a:pt x="203914" y="187404"/>
                    </a:lnTo>
                    <a:lnTo>
                      <a:pt x="199653" y="194875"/>
                    </a:lnTo>
                    <a:lnTo>
                      <a:pt x="198120" y="203453"/>
                    </a:lnTo>
                    <a:lnTo>
                      <a:pt x="198120" y="230886"/>
                    </a:lnTo>
                    <a:lnTo>
                      <a:pt x="250571" y="259968"/>
                    </a:lnTo>
                    <a:lnTo>
                      <a:pt x="253811" y="270839"/>
                    </a:lnTo>
                    <a:lnTo>
                      <a:pt x="257635" y="281209"/>
                    </a:lnTo>
                    <a:lnTo>
                      <a:pt x="262054" y="291151"/>
                    </a:lnTo>
                    <a:lnTo>
                      <a:pt x="267081" y="300736"/>
                    </a:lnTo>
                    <a:lnTo>
                      <a:pt x="248285" y="327532"/>
                    </a:lnTo>
                    <a:lnTo>
                      <a:pt x="244941" y="335625"/>
                    </a:lnTo>
                    <a:lnTo>
                      <a:pt x="244300" y="344170"/>
                    </a:lnTo>
                    <a:lnTo>
                      <a:pt x="246445" y="352428"/>
                    </a:lnTo>
                    <a:lnTo>
                      <a:pt x="251460" y="359663"/>
                    </a:lnTo>
                    <a:lnTo>
                      <a:pt x="271018" y="379348"/>
                    </a:lnTo>
                    <a:lnTo>
                      <a:pt x="278235" y="384468"/>
                    </a:lnTo>
                    <a:lnTo>
                      <a:pt x="286464" y="386778"/>
                    </a:lnTo>
                    <a:lnTo>
                      <a:pt x="295003" y="386135"/>
                    </a:lnTo>
                    <a:lnTo>
                      <a:pt x="303149" y="382396"/>
                    </a:lnTo>
                    <a:lnTo>
                      <a:pt x="330581" y="363600"/>
                    </a:lnTo>
                    <a:lnTo>
                      <a:pt x="573298" y="363600"/>
                    </a:lnTo>
                    <a:lnTo>
                      <a:pt x="576453" y="360425"/>
                    </a:lnTo>
                    <a:lnTo>
                      <a:pt x="581574" y="353190"/>
                    </a:lnTo>
                    <a:lnTo>
                      <a:pt x="583898" y="344931"/>
                    </a:lnTo>
                    <a:lnTo>
                      <a:pt x="583293" y="336387"/>
                    </a:lnTo>
                    <a:lnTo>
                      <a:pt x="579628" y="328294"/>
                    </a:lnTo>
                    <a:lnTo>
                      <a:pt x="560832" y="301625"/>
                    </a:lnTo>
                    <a:lnTo>
                      <a:pt x="565785" y="291913"/>
                    </a:lnTo>
                    <a:lnTo>
                      <a:pt x="566033" y="291338"/>
                    </a:lnTo>
                    <a:lnTo>
                      <a:pt x="414274" y="291338"/>
                    </a:lnTo>
                    <a:lnTo>
                      <a:pt x="385198" y="285422"/>
                    </a:lnTo>
                    <a:lnTo>
                      <a:pt x="361600" y="269351"/>
                    </a:lnTo>
                    <a:lnTo>
                      <a:pt x="345765" y="245635"/>
                    </a:lnTo>
                    <a:lnTo>
                      <a:pt x="339979" y="216788"/>
                    </a:lnTo>
                    <a:lnTo>
                      <a:pt x="345765" y="187868"/>
                    </a:lnTo>
                    <a:lnTo>
                      <a:pt x="361600" y="164115"/>
                    </a:lnTo>
                    <a:lnTo>
                      <a:pt x="385198" y="148030"/>
                    </a:lnTo>
                    <a:lnTo>
                      <a:pt x="414274" y="142112"/>
                    </a:lnTo>
                    <a:lnTo>
                      <a:pt x="566449" y="142112"/>
                    </a:lnTo>
                    <a:lnTo>
                      <a:pt x="561594" y="132714"/>
                    </a:lnTo>
                    <a:lnTo>
                      <a:pt x="580390" y="106044"/>
                    </a:lnTo>
                    <a:lnTo>
                      <a:pt x="583733" y="97879"/>
                    </a:lnTo>
                    <a:lnTo>
                      <a:pt x="584374" y="89296"/>
                    </a:lnTo>
                    <a:lnTo>
                      <a:pt x="582229" y="81024"/>
                    </a:lnTo>
                    <a:lnTo>
                      <a:pt x="577215" y="73787"/>
                    </a:lnTo>
                    <a:lnTo>
                      <a:pt x="573278" y="69850"/>
                    </a:lnTo>
                    <a:lnTo>
                      <a:pt x="329692" y="69850"/>
                    </a:lnTo>
                    <a:lnTo>
                      <a:pt x="303149" y="51053"/>
                    </a:lnTo>
                    <a:lnTo>
                      <a:pt x="295003" y="47335"/>
                    </a:lnTo>
                    <a:lnTo>
                      <a:pt x="286464" y="46735"/>
                    </a:lnTo>
                    <a:close/>
                  </a:path>
                  <a:path w="716279" h="769620">
                    <a:moveTo>
                      <a:pt x="566449" y="142112"/>
                    </a:moveTo>
                    <a:lnTo>
                      <a:pt x="414274" y="142112"/>
                    </a:lnTo>
                    <a:lnTo>
                      <a:pt x="443422" y="148030"/>
                    </a:lnTo>
                    <a:lnTo>
                      <a:pt x="467058" y="164115"/>
                    </a:lnTo>
                    <a:lnTo>
                      <a:pt x="482907" y="187868"/>
                    </a:lnTo>
                    <a:lnTo>
                      <a:pt x="488696" y="216788"/>
                    </a:lnTo>
                    <a:lnTo>
                      <a:pt x="482907" y="245957"/>
                    </a:lnTo>
                    <a:lnTo>
                      <a:pt x="467058" y="269636"/>
                    </a:lnTo>
                    <a:lnTo>
                      <a:pt x="443422" y="285529"/>
                    </a:lnTo>
                    <a:lnTo>
                      <a:pt x="414274" y="291338"/>
                    </a:lnTo>
                    <a:lnTo>
                      <a:pt x="566033" y="291338"/>
                    </a:lnTo>
                    <a:lnTo>
                      <a:pt x="570166" y="281749"/>
                    </a:lnTo>
                    <a:lnTo>
                      <a:pt x="573976" y="271299"/>
                    </a:lnTo>
                    <a:lnTo>
                      <a:pt x="577215" y="260730"/>
                    </a:lnTo>
                    <a:lnTo>
                      <a:pt x="610108" y="255269"/>
                    </a:lnTo>
                    <a:lnTo>
                      <a:pt x="618285" y="252424"/>
                    </a:lnTo>
                    <a:lnTo>
                      <a:pt x="624760" y="246887"/>
                    </a:lnTo>
                    <a:lnTo>
                      <a:pt x="629021" y="239446"/>
                    </a:lnTo>
                    <a:lnTo>
                      <a:pt x="630555" y="230886"/>
                    </a:lnTo>
                    <a:lnTo>
                      <a:pt x="630555" y="203453"/>
                    </a:lnTo>
                    <a:lnTo>
                      <a:pt x="577977" y="173608"/>
                    </a:lnTo>
                    <a:lnTo>
                      <a:pt x="574738" y="162665"/>
                    </a:lnTo>
                    <a:lnTo>
                      <a:pt x="570928" y="152257"/>
                    </a:lnTo>
                    <a:lnTo>
                      <a:pt x="566547" y="142301"/>
                    </a:lnTo>
                    <a:lnTo>
                      <a:pt x="566449" y="142112"/>
                    </a:lnTo>
                    <a:close/>
                  </a:path>
                  <a:path w="716279" h="769620">
                    <a:moveTo>
                      <a:pt x="428371" y="0"/>
                    </a:moveTo>
                    <a:lnTo>
                      <a:pt x="400177" y="0"/>
                    </a:lnTo>
                    <a:lnTo>
                      <a:pt x="391796" y="1545"/>
                    </a:lnTo>
                    <a:lnTo>
                      <a:pt x="384571" y="5889"/>
                    </a:lnTo>
                    <a:lnTo>
                      <a:pt x="379085" y="12590"/>
                    </a:lnTo>
                    <a:lnTo>
                      <a:pt x="375920" y="21208"/>
                    </a:lnTo>
                    <a:lnTo>
                      <a:pt x="370459" y="53339"/>
                    </a:lnTo>
                    <a:lnTo>
                      <a:pt x="359910" y="56598"/>
                    </a:lnTo>
                    <a:lnTo>
                      <a:pt x="349504" y="60451"/>
                    </a:lnTo>
                    <a:lnTo>
                      <a:pt x="339383" y="64877"/>
                    </a:lnTo>
                    <a:lnTo>
                      <a:pt x="329692" y="69850"/>
                    </a:lnTo>
                    <a:lnTo>
                      <a:pt x="498856" y="69850"/>
                    </a:lnTo>
                    <a:lnTo>
                      <a:pt x="489237" y="64865"/>
                    </a:lnTo>
                    <a:lnTo>
                      <a:pt x="479155" y="60356"/>
                    </a:lnTo>
                    <a:lnTo>
                      <a:pt x="468762" y="56276"/>
                    </a:lnTo>
                    <a:lnTo>
                      <a:pt x="458216" y="52577"/>
                    </a:lnTo>
                    <a:lnTo>
                      <a:pt x="452755" y="20447"/>
                    </a:lnTo>
                    <a:lnTo>
                      <a:pt x="449909" y="12269"/>
                    </a:lnTo>
                    <a:lnTo>
                      <a:pt x="444373" y="5794"/>
                    </a:lnTo>
                    <a:lnTo>
                      <a:pt x="436931" y="1533"/>
                    </a:lnTo>
                    <a:lnTo>
                      <a:pt x="428371" y="0"/>
                    </a:lnTo>
                    <a:close/>
                  </a:path>
                  <a:path w="716279" h="769620">
                    <a:moveTo>
                      <a:pt x="542163" y="46735"/>
                    </a:moveTo>
                    <a:lnTo>
                      <a:pt x="533618" y="47335"/>
                    </a:lnTo>
                    <a:lnTo>
                      <a:pt x="525526" y="51053"/>
                    </a:lnTo>
                    <a:lnTo>
                      <a:pt x="498856" y="69850"/>
                    </a:lnTo>
                    <a:lnTo>
                      <a:pt x="573278" y="69850"/>
                    </a:lnTo>
                    <a:lnTo>
                      <a:pt x="557657" y="54228"/>
                    </a:lnTo>
                    <a:lnTo>
                      <a:pt x="550421" y="49089"/>
                    </a:lnTo>
                    <a:lnTo>
                      <a:pt x="542163" y="46735"/>
                    </a:lnTo>
                    <a:close/>
                  </a:path>
                </a:pathLst>
              </a:custGeom>
              <a:solidFill>
                <a:srgbClr val="004E83"/>
              </a:solidFill>
            </p:spPr>
            <p:txBody>
              <a:bodyPr wrap="square" lIns="0" tIns="0" rIns="0" bIns="0" rtlCol="0"/>
              <a:lstStyle/>
              <a:p>
                <a:endParaRPr sz="1350" dirty="0"/>
              </a:p>
            </p:txBody>
          </p:sp>
        </p:grpSp>
        <p:grpSp>
          <p:nvGrpSpPr>
            <p:cNvPr id="307" name="object 12">
              <a:extLst>
                <a:ext uri="{FF2B5EF4-FFF2-40B4-BE49-F238E27FC236}">
                  <a16:creationId xmlns:a16="http://schemas.microsoft.com/office/drawing/2014/main" id="{CBF7C483-2A90-4AC3-B2C0-0C111A1051A7}"/>
                </a:ext>
              </a:extLst>
            </p:cNvPr>
            <p:cNvGrpSpPr/>
            <p:nvPr/>
          </p:nvGrpSpPr>
          <p:grpSpPr>
            <a:xfrm>
              <a:off x="593037" y="3814258"/>
              <a:ext cx="1828276" cy="2097932"/>
              <a:chOff x="335089" y="2532697"/>
              <a:chExt cx="1922145" cy="2123440"/>
            </a:xfrm>
          </p:grpSpPr>
          <p:sp>
            <p:nvSpPr>
              <p:cNvPr id="341" name="object 13">
                <a:extLst>
                  <a:ext uri="{FF2B5EF4-FFF2-40B4-BE49-F238E27FC236}">
                    <a16:creationId xmlns:a16="http://schemas.microsoft.com/office/drawing/2014/main" id="{6DDAB0B2-CEB4-4292-BF77-9B27DEEC47A0}"/>
                  </a:ext>
                </a:extLst>
              </p:cNvPr>
              <p:cNvSpPr/>
              <p:nvPr/>
            </p:nvSpPr>
            <p:spPr>
              <a:xfrm>
                <a:off x="336042" y="2533650"/>
                <a:ext cx="1920239" cy="2121535"/>
              </a:xfrm>
              <a:custGeom>
                <a:avLst/>
                <a:gdLst/>
                <a:ahLst/>
                <a:cxnLst/>
                <a:rect l="l" t="t" r="r" b="b"/>
                <a:pathLst>
                  <a:path w="1920239" h="2121535">
                    <a:moveTo>
                      <a:pt x="0" y="2121408"/>
                    </a:moveTo>
                    <a:lnTo>
                      <a:pt x="0" y="0"/>
                    </a:lnTo>
                    <a:lnTo>
                      <a:pt x="1920239" y="0"/>
                    </a:lnTo>
                    <a:lnTo>
                      <a:pt x="1920239" y="2121408"/>
                    </a:lnTo>
                  </a:path>
                </a:pathLst>
              </a:custGeom>
              <a:ln w="3175">
                <a:solidFill>
                  <a:srgbClr val="D9D9D9"/>
                </a:solidFill>
              </a:ln>
            </p:spPr>
            <p:txBody>
              <a:bodyPr wrap="square" lIns="0" tIns="0" rIns="0" bIns="0" rtlCol="0"/>
              <a:lstStyle/>
              <a:p>
                <a:endParaRPr sz="1350" dirty="0"/>
              </a:p>
            </p:txBody>
          </p:sp>
          <p:sp>
            <p:nvSpPr>
              <p:cNvPr id="342" name="object 14">
                <a:extLst>
                  <a:ext uri="{FF2B5EF4-FFF2-40B4-BE49-F238E27FC236}">
                    <a16:creationId xmlns:a16="http://schemas.microsoft.com/office/drawing/2014/main" id="{A2273C6B-D6BB-44C3-A7CF-532414CD9EE2}"/>
                  </a:ext>
                </a:extLst>
              </p:cNvPr>
              <p:cNvSpPr/>
              <p:nvPr/>
            </p:nvSpPr>
            <p:spPr>
              <a:xfrm>
                <a:off x="876300" y="3185160"/>
                <a:ext cx="840105" cy="701040"/>
              </a:xfrm>
              <a:custGeom>
                <a:avLst/>
                <a:gdLst/>
                <a:ahLst/>
                <a:cxnLst/>
                <a:rect l="l" t="t" r="r" b="b"/>
                <a:pathLst>
                  <a:path w="840105" h="701039">
                    <a:moveTo>
                      <a:pt x="0" y="701039"/>
                    </a:moveTo>
                    <a:lnTo>
                      <a:pt x="839724" y="701039"/>
                    </a:lnTo>
                    <a:lnTo>
                      <a:pt x="839724" y="0"/>
                    </a:lnTo>
                    <a:lnTo>
                      <a:pt x="0" y="0"/>
                    </a:lnTo>
                    <a:lnTo>
                      <a:pt x="0" y="701039"/>
                    </a:lnTo>
                    <a:close/>
                  </a:path>
                </a:pathLst>
              </a:custGeom>
              <a:ln w="6350">
                <a:solidFill>
                  <a:srgbClr val="D9D9D9"/>
                </a:solidFill>
              </a:ln>
            </p:spPr>
            <p:txBody>
              <a:bodyPr wrap="square" lIns="0" tIns="0" rIns="0" bIns="0" rtlCol="0"/>
              <a:lstStyle/>
              <a:p>
                <a:endParaRPr sz="1350" dirty="0"/>
              </a:p>
            </p:txBody>
          </p:sp>
          <p:sp>
            <p:nvSpPr>
              <p:cNvPr id="343" name="object 15">
                <a:extLst>
                  <a:ext uri="{FF2B5EF4-FFF2-40B4-BE49-F238E27FC236}">
                    <a16:creationId xmlns:a16="http://schemas.microsoft.com/office/drawing/2014/main" id="{D1C1A733-6275-4BBF-BF5E-0C5321A80718}"/>
                  </a:ext>
                </a:extLst>
              </p:cNvPr>
              <p:cNvSpPr/>
              <p:nvPr/>
            </p:nvSpPr>
            <p:spPr>
              <a:xfrm>
                <a:off x="1068324" y="3256788"/>
                <a:ext cx="454659" cy="579120"/>
              </a:xfrm>
              <a:custGeom>
                <a:avLst/>
                <a:gdLst/>
                <a:ahLst/>
                <a:cxnLst/>
                <a:rect l="l" t="t" r="r" b="b"/>
                <a:pathLst>
                  <a:path w="454659" h="579120">
                    <a:moveTo>
                      <a:pt x="41287" y="86487"/>
                    </a:moveTo>
                    <a:lnTo>
                      <a:pt x="24436" y="95613"/>
                    </a:lnTo>
                    <a:lnTo>
                      <a:pt x="11418" y="109108"/>
                    </a:lnTo>
                    <a:lnTo>
                      <a:pt x="3013" y="125866"/>
                    </a:lnTo>
                    <a:lnTo>
                      <a:pt x="0" y="144779"/>
                    </a:lnTo>
                    <a:lnTo>
                      <a:pt x="0" y="517017"/>
                    </a:lnTo>
                    <a:lnTo>
                      <a:pt x="4885" y="541186"/>
                    </a:lnTo>
                    <a:lnTo>
                      <a:pt x="18161" y="560927"/>
                    </a:lnTo>
                    <a:lnTo>
                      <a:pt x="37836" y="574238"/>
                    </a:lnTo>
                    <a:lnTo>
                      <a:pt x="61925" y="579119"/>
                    </a:lnTo>
                    <a:lnTo>
                      <a:pt x="309625" y="579119"/>
                    </a:lnTo>
                    <a:lnTo>
                      <a:pt x="328519" y="576079"/>
                    </a:lnTo>
                    <a:lnTo>
                      <a:pt x="345233" y="567658"/>
                    </a:lnTo>
                    <a:lnTo>
                      <a:pt x="358685" y="554616"/>
                    </a:lnTo>
                    <a:lnTo>
                      <a:pt x="367791" y="537718"/>
                    </a:lnTo>
                    <a:lnTo>
                      <a:pt x="144500" y="537718"/>
                    </a:lnTo>
                    <a:lnTo>
                      <a:pt x="104347" y="529601"/>
                    </a:lnTo>
                    <a:lnTo>
                      <a:pt x="71553" y="507460"/>
                    </a:lnTo>
                    <a:lnTo>
                      <a:pt x="49429" y="474602"/>
                    </a:lnTo>
                    <a:lnTo>
                      <a:pt x="41287" y="434339"/>
                    </a:lnTo>
                    <a:lnTo>
                      <a:pt x="41287" y="86487"/>
                    </a:lnTo>
                    <a:close/>
                  </a:path>
                  <a:path w="454659" h="579120">
                    <a:moveTo>
                      <a:pt x="309625" y="0"/>
                    </a:moveTo>
                    <a:lnTo>
                      <a:pt x="144500" y="0"/>
                    </a:lnTo>
                    <a:lnTo>
                      <a:pt x="120406" y="4881"/>
                    </a:lnTo>
                    <a:lnTo>
                      <a:pt x="100731" y="18192"/>
                    </a:lnTo>
                    <a:lnTo>
                      <a:pt x="87459" y="37933"/>
                    </a:lnTo>
                    <a:lnTo>
                      <a:pt x="82575" y="62102"/>
                    </a:lnTo>
                    <a:lnTo>
                      <a:pt x="82575" y="434339"/>
                    </a:lnTo>
                    <a:lnTo>
                      <a:pt x="87459" y="458491"/>
                    </a:lnTo>
                    <a:lnTo>
                      <a:pt x="100731" y="478202"/>
                    </a:lnTo>
                    <a:lnTo>
                      <a:pt x="120406" y="491507"/>
                    </a:lnTo>
                    <a:lnTo>
                      <a:pt x="144500" y="496443"/>
                    </a:lnTo>
                    <a:lnTo>
                      <a:pt x="392175" y="496443"/>
                    </a:lnTo>
                    <a:lnTo>
                      <a:pt x="416325" y="491507"/>
                    </a:lnTo>
                    <a:lnTo>
                      <a:pt x="436022" y="478202"/>
                    </a:lnTo>
                    <a:lnTo>
                      <a:pt x="449290" y="458491"/>
                    </a:lnTo>
                    <a:lnTo>
                      <a:pt x="454151" y="434339"/>
                    </a:lnTo>
                    <a:lnTo>
                      <a:pt x="454151" y="351615"/>
                    </a:lnTo>
                    <a:lnTo>
                      <a:pt x="246554" y="351615"/>
                    </a:lnTo>
                    <a:lnTo>
                      <a:pt x="239404" y="349894"/>
                    </a:lnTo>
                    <a:lnTo>
                      <a:pt x="233172" y="345566"/>
                    </a:lnTo>
                    <a:lnTo>
                      <a:pt x="191833" y="304164"/>
                    </a:lnTo>
                    <a:lnTo>
                      <a:pt x="187490" y="297430"/>
                    </a:lnTo>
                    <a:lnTo>
                      <a:pt x="186042" y="289813"/>
                    </a:lnTo>
                    <a:lnTo>
                      <a:pt x="187490" y="282197"/>
                    </a:lnTo>
                    <a:lnTo>
                      <a:pt x="191833" y="275463"/>
                    </a:lnTo>
                    <a:lnTo>
                      <a:pt x="198587" y="270775"/>
                    </a:lnTo>
                    <a:lnTo>
                      <a:pt x="206330" y="269113"/>
                    </a:lnTo>
                    <a:lnTo>
                      <a:pt x="291785" y="269113"/>
                    </a:lnTo>
                    <a:lnTo>
                      <a:pt x="338073" y="232028"/>
                    </a:lnTo>
                    <a:lnTo>
                      <a:pt x="345348" y="228274"/>
                    </a:lnTo>
                    <a:lnTo>
                      <a:pt x="353218" y="227615"/>
                    </a:lnTo>
                    <a:lnTo>
                      <a:pt x="454151" y="227615"/>
                    </a:lnTo>
                    <a:lnTo>
                      <a:pt x="454151" y="144779"/>
                    </a:lnTo>
                    <a:lnTo>
                      <a:pt x="330326" y="144779"/>
                    </a:lnTo>
                    <a:lnTo>
                      <a:pt x="322270" y="143152"/>
                    </a:lnTo>
                    <a:lnTo>
                      <a:pt x="315690" y="138715"/>
                    </a:lnTo>
                    <a:lnTo>
                      <a:pt x="311253" y="132135"/>
                    </a:lnTo>
                    <a:lnTo>
                      <a:pt x="309625" y="124078"/>
                    </a:lnTo>
                    <a:lnTo>
                      <a:pt x="309625" y="0"/>
                    </a:lnTo>
                    <a:close/>
                  </a:path>
                  <a:path w="454659" h="579120">
                    <a:moveTo>
                      <a:pt x="454151" y="227615"/>
                    </a:moveTo>
                    <a:lnTo>
                      <a:pt x="353218" y="227615"/>
                    </a:lnTo>
                    <a:lnTo>
                      <a:pt x="360755" y="229957"/>
                    </a:lnTo>
                    <a:lnTo>
                      <a:pt x="367029" y="235203"/>
                    </a:lnTo>
                    <a:lnTo>
                      <a:pt x="370784" y="242554"/>
                    </a:lnTo>
                    <a:lnTo>
                      <a:pt x="371443" y="250475"/>
                    </a:lnTo>
                    <a:lnTo>
                      <a:pt x="369101" y="258063"/>
                    </a:lnTo>
                    <a:lnTo>
                      <a:pt x="363854" y="264413"/>
                    </a:lnTo>
                    <a:lnTo>
                      <a:pt x="260603" y="347090"/>
                    </a:lnTo>
                    <a:lnTo>
                      <a:pt x="253871" y="350692"/>
                    </a:lnTo>
                    <a:lnTo>
                      <a:pt x="246554" y="351615"/>
                    </a:lnTo>
                    <a:lnTo>
                      <a:pt x="454151" y="351615"/>
                    </a:lnTo>
                    <a:lnTo>
                      <a:pt x="454151" y="227615"/>
                    </a:lnTo>
                    <a:close/>
                  </a:path>
                  <a:path w="454659" h="579120">
                    <a:moveTo>
                      <a:pt x="291785" y="269113"/>
                    </a:moveTo>
                    <a:lnTo>
                      <a:pt x="206330" y="269113"/>
                    </a:lnTo>
                    <a:lnTo>
                      <a:pt x="214111" y="270498"/>
                    </a:lnTo>
                    <a:lnTo>
                      <a:pt x="220979" y="274954"/>
                    </a:lnTo>
                    <a:lnTo>
                      <a:pt x="249300" y="303149"/>
                    </a:lnTo>
                    <a:lnTo>
                      <a:pt x="291785" y="269113"/>
                    </a:lnTo>
                    <a:close/>
                  </a:path>
                  <a:path w="454659" h="579120">
                    <a:moveTo>
                      <a:pt x="350900" y="12064"/>
                    </a:moveTo>
                    <a:lnTo>
                      <a:pt x="350900" y="103377"/>
                    </a:lnTo>
                    <a:lnTo>
                      <a:pt x="442087" y="103377"/>
                    </a:lnTo>
                    <a:lnTo>
                      <a:pt x="350900" y="12064"/>
                    </a:lnTo>
                    <a:close/>
                  </a:path>
                </a:pathLst>
              </a:custGeom>
              <a:solidFill>
                <a:srgbClr val="004E83"/>
              </a:solidFill>
            </p:spPr>
            <p:txBody>
              <a:bodyPr wrap="square" lIns="0" tIns="0" rIns="0" bIns="0" rtlCol="0"/>
              <a:lstStyle/>
              <a:p>
                <a:endParaRPr sz="1350" dirty="0"/>
              </a:p>
            </p:txBody>
          </p:sp>
        </p:grpSp>
        <p:sp>
          <p:nvSpPr>
            <p:cNvPr id="308" name="object 16">
              <a:extLst>
                <a:ext uri="{FF2B5EF4-FFF2-40B4-BE49-F238E27FC236}">
                  <a16:creationId xmlns:a16="http://schemas.microsoft.com/office/drawing/2014/main" id="{2BFDAF5E-9D69-43E0-9826-E7A17D749794}"/>
                </a:ext>
              </a:extLst>
            </p:cNvPr>
            <p:cNvSpPr txBox="1"/>
            <p:nvPr/>
          </p:nvSpPr>
          <p:spPr>
            <a:xfrm>
              <a:off x="680870" y="2836751"/>
              <a:ext cx="1651911" cy="498564"/>
            </a:xfrm>
            <a:prstGeom prst="rect">
              <a:avLst/>
            </a:prstGeom>
          </p:spPr>
          <p:txBody>
            <a:bodyPr vert="horz" wrap="square" lIns="0" tIns="9049" rIns="0" bIns="0" rtlCol="0">
              <a:spAutoFit/>
            </a:bodyPr>
            <a:lstStyle/>
            <a:p>
              <a:pPr algn="ctr">
                <a:spcBef>
                  <a:spcPts val="71"/>
                </a:spcBef>
              </a:pPr>
              <a:r>
                <a:rPr sz="1200" b="1" spc="-4" dirty="0">
                  <a:latin typeface="Gothic Uralic"/>
                  <a:cs typeface="Gothic Uralic"/>
                </a:rPr>
                <a:t>Nagios</a:t>
              </a:r>
              <a:endParaRPr sz="1200" dirty="0">
                <a:latin typeface="Gothic Uralic"/>
                <a:cs typeface="Gothic Uralic"/>
              </a:endParaRPr>
            </a:p>
            <a:p>
              <a:pPr algn="ctr">
                <a:lnSpc>
                  <a:spcPct val="100000"/>
                </a:lnSpc>
              </a:pPr>
              <a:r>
                <a:rPr sz="1200" b="1" spc="-4" dirty="0">
                  <a:latin typeface="Gothic Uralic"/>
                  <a:cs typeface="Gothic Uralic"/>
                </a:rPr>
                <a:t>Monitoring</a:t>
              </a:r>
              <a:r>
                <a:rPr sz="1200" b="1" spc="-15" dirty="0">
                  <a:latin typeface="Gothic Uralic"/>
                  <a:cs typeface="Gothic Uralic"/>
                </a:rPr>
                <a:t> </a:t>
              </a:r>
              <a:r>
                <a:rPr sz="1200" b="1" spc="-4" dirty="0">
                  <a:latin typeface="Gothic Uralic"/>
                  <a:cs typeface="Gothic Uralic"/>
                </a:rPr>
                <a:t>Server</a:t>
              </a:r>
              <a:endParaRPr sz="1200" dirty="0">
                <a:latin typeface="Gothic Uralic"/>
                <a:cs typeface="Gothic Uralic"/>
              </a:endParaRPr>
            </a:p>
          </p:txBody>
        </p:sp>
        <p:sp>
          <p:nvSpPr>
            <p:cNvPr id="309" name="object 17">
              <a:extLst>
                <a:ext uri="{FF2B5EF4-FFF2-40B4-BE49-F238E27FC236}">
                  <a16:creationId xmlns:a16="http://schemas.microsoft.com/office/drawing/2014/main" id="{969F84D5-C9FE-4011-AAC9-C6990E2DCAEA}"/>
                </a:ext>
              </a:extLst>
            </p:cNvPr>
            <p:cNvSpPr txBox="1"/>
            <p:nvPr/>
          </p:nvSpPr>
          <p:spPr>
            <a:xfrm>
              <a:off x="4505982" y="2853941"/>
              <a:ext cx="745324" cy="498564"/>
            </a:xfrm>
            <a:prstGeom prst="rect">
              <a:avLst/>
            </a:prstGeom>
          </p:spPr>
          <p:txBody>
            <a:bodyPr vert="horz" wrap="square" lIns="0" tIns="9049" rIns="0" bIns="0" rtlCol="0">
              <a:spAutoFit/>
            </a:bodyPr>
            <a:lstStyle/>
            <a:p>
              <a:pPr marL="136208" marR="3810" indent="-127159">
                <a:spcBef>
                  <a:spcPts val="71"/>
                </a:spcBef>
              </a:pPr>
              <a:r>
                <a:rPr sz="1200" b="1" spc="-8" dirty="0">
                  <a:latin typeface="Gothic Uralic"/>
                  <a:cs typeface="Gothic Uralic"/>
                </a:rPr>
                <a:t>Remo</a:t>
              </a:r>
              <a:r>
                <a:rPr sz="1200" b="1" spc="-4" dirty="0">
                  <a:latin typeface="Gothic Uralic"/>
                  <a:cs typeface="Gothic Uralic"/>
                </a:rPr>
                <a:t>te  </a:t>
              </a:r>
              <a:r>
                <a:rPr sz="1200" b="1" spc="-8" dirty="0">
                  <a:latin typeface="Gothic Uralic"/>
                  <a:cs typeface="Gothic Uralic"/>
                </a:rPr>
                <a:t>Host</a:t>
              </a:r>
              <a:endParaRPr sz="1200" dirty="0">
                <a:latin typeface="Gothic Uralic"/>
                <a:cs typeface="Gothic Uralic"/>
              </a:endParaRPr>
            </a:p>
          </p:txBody>
        </p:sp>
        <p:sp>
          <p:nvSpPr>
            <p:cNvPr id="310" name="object 18">
              <a:extLst>
                <a:ext uri="{FF2B5EF4-FFF2-40B4-BE49-F238E27FC236}">
                  <a16:creationId xmlns:a16="http://schemas.microsoft.com/office/drawing/2014/main" id="{0108207B-BDB1-4FB4-8E5E-AF938493FA3C}"/>
                </a:ext>
              </a:extLst>
            </p:cNvPr>
            <p:cNvSpPr txBox="1"/>
            <p:nvPr/>
          </p:nvSpPr>
          <p:spPr>
            <a:xfrm>
              <a:off x="2620690" y="4188862"/>
              <a:ext cx="690964" cy="173030"/>
            </a:xfrm>
            <a:prstGeom prst="rect">
              <a:avLst/>
            </a:prstGeom>
          </p:spPr>
          <p:txBody>
            <a:bodyPr vert="horz" wrap="square" lIns="0" tIns="10001" rIns="0" bIns="0" rtlCol="0">
              <a:spAutoFit/>
            </a:bodyPr>
            <a:lstStyle/>
            <a:p>
              <a:pPr marL="9525">
                <a:spcBef>
                  <a:spcPts val="79"/>
                </a:spcBef>
              </a:pPr>
              <a:r>
                <a:rPr sz="788" b="1" dirty="0">
                  <a:solidFill>
                    <a:srgbClr val="404040"/>
                  </a:solidFill>
                  <a:latin typeface="Gothic Uralic"/>
                  <a:cs typeface="Gothic Uralic"/>
                </a:rPr>
                <a:t>C</a:t>
              </a:r>
              <a:r>
                <a:rPr sz="788" b="1" spc="-4" dirty="0">
                  <a:solidFill>
                    <a:srgbClr val="404040"/>
                  </a:solidFill>
                  <a:latin typeface="Gothic Uralic"/>
                  <a:cs typeface="Gothic Uralic"/>
                </a:rPr>
                <a:t>o</a:t>
              </a:r>
              <a:r>
                <a:rPr sz="788" b="1" spc="4" dirty="0">
                  <a:solidFill>
                    <a:srgbClr val="404040"/>
                  </a:solidFill>
                  <a:latin typeface="Gothic Uralic"/>
                  <a:cs typeface="Gothic Uralic"/>
                </a:rPr>
                <a:t>mm</a:t>
              </a:r>
              <a:r>
                <a:rPr sz="788" b="1" spc="-4" dirty="0">
                  <a:solidFill>
                    <a:srgbClr val="404040"/>
                  </a:solidFill>
                  <a:latin typeface="Gothic Uralic"/>
                  <a:cs typeface="Gothic Uralic"/>
                </a:rPr>
                <a:t>and</a:t>
              </a:r>
              <a:endParaRPr sz="788" dirty="0">
                <a:latin typeface="Gothic Uralic"/>
                <a:cs typeface="Gothic Uralic"/>
              </a:endParaRPr>
            </a:p>
          </p:txBody>
        </p:sp>
        <p:sp>
          <p:nvSpPr>
            <p:cNvPr id="311" name="object 19">
              <a:extLst>
                <a:ext uri="{FF2B5EF4-FFF2-40B4-BE49-F238E27FC236}">
                  <a16:creationId xmlns:a16="http://schemas.microsoft.com/office/drawing/2014/main" id="{4636E16B-39BE-4EBE-9A03-656B91A5F0F8}"/>
                </a:ext>
              </a:extLst>
            </p:cNvPr>
            <p:cNvSpPr txBox="1"/>
            <p:nvPr/>
          </p:nvSpPr>
          <p:spPr>
            <a:xfrm>
              <a:off x="2774345" y="4970567"/>
              <a:ext cx="381118" cy="173030"/>
            </a:xfrm>
            <a:prstGeom prst="rect">
              <a:avLst/>
            </a:prstGeom>
          </p:spPr>
          <p:txBody>
            <a:bodyPr vert="horz" wrap="square" lIns="0" tIns="10001" rIns="0" bIns="0" rtlCol="0">
              <a:spAutoFit/>
            </a:bodyPr>
            <a:lstStyle/>
            <a:p>
              <a:pPr marL="9525">
                <a:spcBef>
                  <a:spcPts val="79"/>
                </a:spcBef>
              </a:pPr>
              <a:r>
                <a:rPr sz="788" b="1" spc="-4" dirty="0">
                  <a:solidFill>
                    <a:srgbClr val="404040"/>
                  </a:solidFill>
                  <a:latin typeface="Gothic Uralic"/>
                  <a:cs typeface="Gothic Uralic"/>
                </a:rPr>
                <a:t>Result</a:t>
              </a:r>
              <a:endParaRPr sz="788" dirty="0">
                <a:latin typeface="Gothic Uralic"/>
                <a:cs typeface="Gothic Uralic"/>
              </a:endParaRPr>
            </a:p>
          </p:txBody>
        </p:sp>
        <p:sp>
          <p:nvSpPr>
            <p:cNvPr id="312" name="object 20">
              <a:extLst>
                <a:ext uri="{FF2B5EF4-FFF2-40B4-BE49-F238E27FC236}">
                  <a16:creationId xmlns:a16="http://schemas.microsoft.com/office/drawing/2014/main" id="{466C07B4-E0FD-4135-B188-DA230898CC77}"/>
                </a:ext>
              </a:extLst>
            </p:cNvPr>
            <p:cNvSpPr/>
            <p:nvPr/>
          </p:nvSpPr>
          <p:spPr>
            <a:xfrm>
              <a:off x="2516078" y="4587619"/>
              <a:ext cx="899945" cy="75285"/>
            </a:xfrm>
            <a:custGeom>
              <a:avLst/>
              <a:gdLst/>
              <a:ahLst/>
              <a:cxnLst/>
              <a:rect l="l" t="t" r="r" b="b"/>
              <a:pathLst>
                <a:path w="946150" h="76200">
                  <a:moveTo>
                    <a:pt x="869695" y="0"/>
                  </a:moveTo>
                  <a:lnTo>
                    <a:pt x="869695" y="76200"/>
                  </a:lnTo>
                  <a:lnTo>
                    <a:pt x="933195" y="44450"/>
                  </a:lnTo>
                  <a:lnTo>
                    <a:pt x="882395" y="44450"/>
                  </a:lnTo>
                  <a:lnTo>
                    <a:pt x="882395" y="31750"/>
                  </a:lnTo>
                  <a:lnTo>
                    <a:pt x="933195" y="31750"/>
                  </a:lnTo>
                  <a:lnTo>
                    <a:pt x="869695" y="0"/>
                  </a:lnTo>
                  <a:close/>
                </a:path>
                <a:path w="946150" h="76200">
                  <a:moveTo>
                    <a:pt x="869695" y="31750"/>
                  </a:moveTo>
                  <a:lnTo>
                    <a:pt x="0" y="31750"/>
                  </a:lnTo>
                  <a:lnTo>
                    <a:pt x="0" y="44450"/>
                  </a:lnTo>
                  <a:lnTo>
                    <a:pt x="869695" y="44450"/>
                  </a:lnTo>
                  <a:lnTo>
                    <a:pt x="869695" y="31750"/>
                  </a:lnTo>
                  <a:close/>
                </a:path>
                <a:path w="946150" h="76200">
                  <a:moveTo>
                    <a:pt x="933195" y="31750"/>
                  </a:moveTo>
                  <a:lnTo>
                    <a:pt x="882395" y="31750"/>
                  </a:lnTo>
                  <a:lnTo>
                    <a:pt x="882395" y="44450"/>
                  </a:lnTo>
                  <a:lnTo>
                    <a:pt x="933195" y="44450"/>
                  </a:lnTo>
                  <a:lnTo>
                    <a:pt x="945895" y="38100"/>
                  </a:lnTo>
                  <a:lnTo>
                    <a:pt x="933195" y="31750"/>
                  </a:lnTo>
                  <a:close/>
                </a:path>
              </a:pathLst>
            </a:custGeom>
            <a:solidFill>
              <a:srgbClr val="D9D9D9"/>
            </a:solidFill>
          </p:spPr>
          <p:txBody>
            <a:bodyPr wrap="square" lIns="0" tIns="0" rIns="0" bIns="0" rtlCol="0"/>
            <a:lstStyle/>
            <a:p>
              <a:endParaRPr sz="1350" dirty="0"/>
            </a:p>
          </p:txBody>
        </p:sp>
        <p:sp>
          <p:nvSpPr>
            <p:cNvPr id="313" name="object 21">
              <a:extLst>
                <a:ext uri="{FF2B5EF4-FFF2-40B4-BE49-F238E27FC236}">
                  <a16:creationId xmlns:a16="http://schemas.microsoft.com/office/drawing/2014/main" id="{D742E4A6-A998-4E32-8E6F-4509491CFD09}"/>
                </a:ext>
              </a:extLst>
            </p:cNvPr>
            <p:cNvSpPr txBox="1"/>
            <p:nvPr/>
          </p:nvSpPr>
          <p:spPr>
            <a:xfrm>
              <a:off x="3854520" y="5517510"/>
              <a:ext cx="499500" cy="347158"/>
            </a:xfrm>
            <a:prstGeom prst="rect">
              <a:avLst/>
            </a:prstGeom>
          </p:spPr>
          <p:txBody>
            <a:bodyPr vert="horz" wrap="square" lIns="0" tIns="9525" rIns="0" bIns="0" rtlCol="0">
              <a:spAutoFit/>
            </a:bodyPr>
            <a:lstStyle/>
            <a:p>
              <a:pPr marL="70961">
                <a:spcBef>
                  <a:spcPts val="75"/>
                </a:spcBef>
              </a:pPr>
              <a:r>
                <a:rPr sz="825" b="1" spc="-4" dirty="0">
                  <a:solidFill>
                    <a:srgbClr val="404040"/>
                  </a:solidFill>
                  <a:latin typeface="Gothic Uralic"/>
                  <a:cs typeface="Gothic Uralic"/>
                </a:rPr>
                <a:t>NRPE</a:t>
              </a:r>
              <a:endParaRPr sz="825" dirty="0">
                <a:latin typeface="Gothic Uralic"/>
                <a:cs typeface="Gothic Uralic"/>
              </a:endParaRPr>
            </a:p>
            <a:p>
              <a:pPr marL="9525"/>
              <a:r>
                <a:rPr sz="825" b="1" dirty="0">
                  <a:solidFill>
                    <a:srgbClr val="404040"/>
                  </a:solidFill>
                  <a:latin typeface="Gothic Uralic"/>
                  <a:cs typeface="Gothic Uralic"/>
                </a:rPr>
                <a:t>Se</a:t>
              </a:r>
              <a:r>
                <a:rPr sz="825" b="1" spc="-8" dirty="0">
                  <a:solidFill>
                    <a:srgbClr val="404040"/>
                  </a:solidFill>
                  <a:latin typeface="Gothic Uralic"/>
                  <a:cs typeface="Gothic Uralic"/>
                </a:rPr>
                <a:t>r</a:t>
              </a:r>
              <a:r>
                <a:rPr sz="825" b="1" dirty="0">
                  <a:solidFill>
                    <a:srgbClr val="404040"/>
                  </a:solidFill>
                  <a:latin typeface="Gothic Uralic"/>
                  <a:cs typeface="Gothic Uralic"/>
                </a:rPr>
                <a:t>vice</a:t>
              </a:r>
              <a:endParaRPr sz="825" dirty="0">
                <a:latin typeface="Gothic Uralic"/>
                <a:cs typeface="Gothic Uralic"/>
              </a:endParaRPr>
            </a:p>
          </p:txBody>
        </p:sp>
        <p:sp>
          <p:nvSpPr>
            <p:cNvPr id="314" name="object 22">
              <a:extLst>
                <a:ext uri="{FF2B5EF4-FFF2-40B4-BE49-F238E27FC236}">
                  <a16:creationId xmlns:a16="http://schemas.microsoft.com/office/drawing/2014/main" id="{C055FCC1-6ED3-4AD8-8582-9B8E49776035}"/>
                </a:ext>
              </a:extLst>
            </p:cNvPr>
            <p:cNvSpPr txBox="1"/>
            <p:nvPr/>
          </p:nvSpPr>
          <p:spPr>
            <a:xfrm>
              <a:off x="927296" y="5386516"/>
              <a:ext cx="1160868" cy="255300"/>
            </a:xfrm>
            <a:prstGeom prst="rect">
              <a:avLst/>
            </a:prstGeom>
          </p:spPr>
          <p:txBody>
            <a:bodyPr vert="horz" wrap="square" lIns="0" tIns="9049" rIns="0" bIns="0" rtlCol="0">
              <a:spAutoFit/>
            </a:bodyPr>
            <a:lstStyle/>
            <a:p>
              <a:pPr marL="9525">
                <a:spcBef>
                  <a:spcPts val="71"/>
                </a:spcBef>
              </a:pPr>
              <a:r>
                <a:rPr sz="1200" b="1" spc="-4" dirty="0">
                  <a:solidFill>
                    <a:srgbClr val="404040"/>
                  </a:solidFill>
                  <a:latin typeface="Gothic Uralic"/>
                  <a:cs typeface="Gothic Uralic"/>
                </a:rPr>
                <a:t>Check</a:t>
              </a:r>
              <a:r>
                <a:rPr sz="1200" b="1" spc="-41" dirty="0">
                  <a:solidFill>
                    <a:srgbClr val="404040"/>
                  </a:solidFill>
                  <a:latin typeface="Gothic Uralic"/>
                  <a:cs typeface="Gothic Uralic"/>
                </a:rPr>
                <a:t> </a:t>
              </a:r>
              <a:r>
                <a:rPr sz="1200" b="1" spc="-4" dirty="0">
                  <a:solidFill>
                    <a:srgbClr val="404040"/>
                  </a:solidFill>
                  <a:latin typeface="Gothic Uralic"/>
                  <a:cs typeface="Gothic Uralic"/>
                </a:rPr>
                <a:t>NRPF</a:t>
              </a:r>
              <a:endParaRPr sz="1200" dirty="0">
                <a:latin typeface="Gothic Uralic"/>
                <a:cs typeface="Gothic Uralic"/>
              </a:endParaRPr>
            </a:p>
          </p:txBody>
        </p:sp>
        <p:sp>
          <p:nvSpPr>
            <p:cNvPr id="315" name="object 23">
              <a:extLst>
                <a:ext uri="{FF2B5EF4-FFF2-40B4-BE49-F238E27FC236}">
                  <a16:creationId xmlns:a16="http://schemas.microsoft.com/office/drawing/2014/main" id="{8C183D1E-7536-4AC9-9968-84F55BFDDD0A}"/>
                </a:ext>
              </a:extLst>
            </p:cNvPr>
            <p:cNvSpPr/>
            <p:nvPr/>
          </p:nvSpPr>
          <p:spPr>
            <a:xfrm>
              <a:off x="2516078" y="4717110"/>
              <a:ext cx="899945" cy="75285"/>
            </a:xfrm>
            <a:custGeom>
              <a:avLst/>
              <a:gdLst/>
              <a:ahLst/>
              <a:cxnLst/>
              <a:rect l="l" t="t" r="r" b="b"/>
              <a:pathLst>
                <a:path w="946150" h="76200">
                  <a:moveTo>
                    <a:pt x="76200" y="0"/>
                  </a:moveTo>
                  <a:lnTo>
                    <a:pt x="0" y="38100"/>
                  </a:lnTo>
                  <a:lnTo>
                    <a:pt x="76200" y="76200"/>
                  </a:lnTo>
                  <a:lnTo>
                    <a:pt x="76200" y="44450"/>
                  </a:lnTo>
                  <a:lnTo>
                    <a:pt x="63500" y="44450"/>
                  </a:lnTo>
                  <a:lnTo>
                    <a:pt x="63500" y="31750"/>
                  </a:lnTo>
                  <a:lnTo>
                    <a:pt x="76200" y="31750"/>
                  </a:lnTo>
                  <a:lnTo>
                    <a:pt x="76200" y="0"/>
                  </a:lnTo>
                  <a:close/>
                </a:path>
                <a:path w="946150" h="76200">
                  <a:moveTo>
                    <a:pt x="76200" y="31750"/>
                  </a:moveTo>
                  <a:lnTo>
                    <a:pt x="63500" y="31750"/>
                  </a:lnTo>
                  <a:lnTo>
                    <a:pt x="63500" y="44450"/>
                  </a:lnTo>
                  <a:lnTo>
                    <a:pt x="76200" y="44450"/>
                  </a:lnTo>
                  <a:lnTo>
                    <a:pt x="76200" y="31750"/>
                  </a:lnTo>
                  <a:close/>
                </a:path>
                <a:path w="946150" h="76200">
                  <a:moveTo>
                    <a:pt x="945895" y="31750"/>
                  </a:moveTo>
                  <a:lnTo>
                    <a:pt x="76200" y="31750"/>
                  </a:lnTo>
                  <a:lnTo>
                    <a:pt x="76200" y="44450"/>
                  </a:lnTo>
                  <a:lnTo>
                    <a:pt x="945895" y="44450"/>
                  </a:lnTo>
                  <a:lnTo>
                    <a:pt x="945895" y="31750"/>
                  </a:lnTo>
                  <a:close/>
                </a:path>
              </a:pathLst>
            </a:custGeom>
            <a:solidFill>
              <a:srgbClr val="D9D9D9"/>
            </a:solidFill>
          </p:spPr>
          <p:txBody>
            <a:bodyPr wrap="square" lIns="0" tIns="0" rIns="0" bIns="0" rtlCol="0"/>
            <a:lstStyle/>
            <a:p>
              <a:endParaRPr sz="1350" dirty="0"/>
            </a:p>
          </p:txBody>
        </p:sp>
        <p:sp>
          <p:nvSpPr>
            <p:cNvPr id="316" name="object 24">
              <a:extLst>
                <a:ext uri="{FF2B5EF4-FFF2-40B4-BE49-F238E27FC236}">
                  <a16:creationId xmlns:a16="http://schemas.microsoft.com/office/drawing/2014/main" id="{06703298-AA34-494F-90DB-CB5B46B5261E}"/>
                </a:ext>
              </a:extLst>
            </p:cNvPr>
            <p:cNvSpPr txBox="1"/>
            <p:nvPr/>
          </p:nvSpPr>
          <p:spPr>
            <a:xfrm>
              <a:off x="5196342" y="5274215"/>
              <a:ext cx="845585" cy="149506"/>
            </a:xfrm>
            <a:prstGeom prst="rect">
              <a:avLst/>
            </a:prstGeom>
          </p:spPr>
          <p:txBody>
            <a:bodyPr vert="horz" wrap="square" lIns="0" tIns="9525" rIns="0" bIns="0" rtlCol="0">
              <a:spAutoFit/>
            </a:bodyPr>
            <a:lstStyle/>
            <a:p>
              <a:pPr marL="9525">
                <a:spcBef>
                  <a:spcPts val="75"/>
                </a:spcBef>
              </a:pPr>
              <a:r>
                <a:rPr sz="675" b="1" spc="-4" dirty="0">
                  <a:latin typeface="Gothic Uralic"/>
                  <a:cs typeface="Gothic Uralic"/>
                </a:rPr>
                <a:t>Check</a:t>
              </a:r>
              <a:r>
                <a:rPr sz="675" b="1" spc="-38" dirty="0">
                  <a:latin typeface="Gothic Uralic"/>
                  <a:cs typeface="Gothic Uralic"/>
                </a:rPr>
                <a:t> </a:t>
              </a:r>
              <a:r>
                <a:rPr sz="675" b="1" spc="-4" dirty="0">
                  <a:latin typeface="Gothic Uralic"/>
                  <a:cs typeface="Gothic Uralic"/>
                </a:rPr>
                <a:t>Memory</a:t>
              </a:r>
              <a:endParaRPr sz="675" dirty="0">
                <a:latin typeface="Gothic Uralic"/>
                <a:cs typeface="Gothic Uralic"/>
              </a:endParaRPr>
            </a:p>
          </p:txBody>
        </p:sp>
        <p:sp>
          <p:nvSpPr>
            <p:cNvPr id="317" name="object 25">
              <a:extLst>
                <a:ext uri="{FF2B5EF4-FFF2-40B4-BE49-F238E27FC236}">
                  <a16:creationId xmlns:a16="http://schemas.microsoft.com/office/drawing/2014/main" id="{01979187-02FD-4593-8C02-34CF569F087C}"/>
                </a:ext>
              </a:extLst>
            </p:cNvPr>
            <p:cNvSpPr txBox="1"/>
            <p:nvPr/>
          </p:nvSpPr>
          <p:spPr>
            <a:xfrm>
              <a:off x="5196342" y="4331276"/>
              <a:ext cx="738679" cy="586827"/>
            </a:xfrm>
            <a:prstGeom prst="rect">
              <a:avLst/>
            </a:prstGeom>
          </p:spPr>
          <p:txBody>
            <a:bodyPr vert="horz" wrap="square" lIns="0" tIns="9525" rIns="0" bIns="0" rtlCol="0">
              <a:spAutoFit/>
            </a:bodyPr>
            <a:lstStyle/>
            <a:p>
              <a:pPr marL="9525">
                <a:spcBef>
                  <a:spcPts val="75"/>
                </a:spcBef>
              </a:pPr>
              <a:r>
                <a:rPr sz="675" b="1" spc="-4" dirty="0">
                  <a:latin typeface="Gothic Uralic"/>
                  <a:cs typeface="Gothic Uralic"/>
                </a:rPr>
                <a:t>Check</a:t>
              </a:r>
              <a:r>
                <a:rPr sz="675" b="1" spc="-11" dirty="0">
                  <a:latin typeface="Gothic Uralic"/>
                  <a:cs typeface="Gothic Uralic"/>
                </a:rPr>
                <a:t> </a:t>
              </a:r>
              <a:r>
                <a:rPr sz="675" b="1" dirty="0">
                  <a:latin typeface="Gothic Uralic"/>
                  <a:cs typeface="Gothic Uralic"/>
                </a:rPr>
                <a:t>Disk</a:t>
              </a:r>
              <a:endParaRPr sz="675" dirty="0">
                <a:latin typeface="Gothic Uralic"/>
                <a:cs typeface="Gothic Uralic"/>
              </a:endParaRPr>
            </a:p>
            <a:p>
              <a:pPr>
                <a:lnSpc>
                  <a:spcPct val="100000"/>
                </a:lnSpc>
              </a:pPr>
              <a:endParaRPr sz="825" dirty="0">
                <a:latin typeface="Gothic Uralic"/>
                <a:cs typeface="Gothic Uralic"/>
              </a:endParaRPr>
            </a:p>
            <a:p>
              <a:pPr>
                <a:spcBef>
                  <a:spcPts val="41"/>
                </a:spcBef>
              </a:pPr>
              <a:endParaRPr lang="en-US" sz="788" dirty="0">
                <a:latin typeface="Gothic Uralic"/>
                <a:cs typeface="Gothic Uralic"/>
              </a:endParaRPr>
            </a:p>
            <a:p>
              <a:pPr>
                <a:spcBef>
                  <a:spcPts val="41"/>
                </a:spcBef>
              </a:pPr>
              <a:endParaRPr sz="788" dirty="0">
                <a:latin typeface="Gothic Uralic"/>
                <a:cs typeface="Gothic Uralic"/>
              </a:endParaRPr>
            </a:p>
            <a:p>
              <a:pPr marL="9525"/>
              <a:r>
                <a:rPr sz="675" b="1" spc="-4" dirty="0">
                  <a:latin typeface="Gothic Uralic"/>
                  <a:cs typeface="Gothic Uralic"/>
                </a:rPr>
                <a:t>Check</a:t>
              </a:r>
              <a:r>
                <a:rPr sz="675" b="1" spc="-49" dirty="0">
                  <a:latin typeface="Gothic Uralic"/>
                  <a:cs typeface="Gothic Uralic"/>
                </a:rPr>
                <a:t> </a:t>
              </a:r>
              <a:r>
                <a:rPr sz="675" b="1" dirty="0">
                  <a:latin typeface="Gothic Uralic"/>
                  <a:cs typeface="Gothic Uralic"/>
                </a:rPr>
                <a:t>Usage</a:t>
              </a:r>
              <a:endParaRPr sz="675" dirty="0">
                <a:latin typeface="Gothic Uralic"/>
                <a:cs typeface="Gothic Uralic"/>
              </a:endParaRPr>
            </a:p>
          </p:txBody>
        </p:sp>
        <p:grpSp>
          <p:nvGrpSpPr>
            <p:cNvPr id="318" name="object 27">
              <a:extLst>
                <a:ext uri="{FF2B5EF4-FFF2-40B4-BE49-F238E27FC236}">
                  <a16:creationId xmlns:a16="http://schemas.microsoft.com/office/drawing/2014/main" id="{954B7FDD-F595-4B8C-8913-C5A45FF40C1A}"/>
                </a:ext>
              </a:extLst>
            </p:cNvPr>
            <p:cNvGrpSpPr/>
            <p:nvPr/>
          </p:nvGrpSpPr>
          <p:grpSpPr>
            <a:xfrm>
              <a:off x="1132461" y="3437998"/>
              <a:ext cx="756798" cy="786097"/>
              <a:chOff x="902208" y="2151862"/>
              <a:chExt cx="795655" cy="795655"/>
            </a:xfrm>
          </p:grpSpPr>
          <p:sp>
            <p:nvSpPr>
              <p:cNvPr id="330" name="object 28">
                <a:extLst>
                  <a:ext uri="{FF2B5EF4-FFF2-40B4-BE49-F238E27FC236}">
                    <a16:creationId xmlns:a16="http://schemas.microsoft.com/office/drawing/2014/main" id="{5F2723C9-719B-44BD-B78B-C56D90D43520}"/>
                  </a:ext>
                </a:extLst>
              </p:cNvPr>
              <p:cNvSpPr/>
              <p:nvPr/>
            </p:nvSpPr>
            <p:spPr>
              <a:xfrm>
                <a:off x="946404" y="2196084"/>
                <a:ext cx="710565" cy="710565"/>
              </a:xfrm>
              <a:custGeom>
                <a:avLst/>
                <a:gdLst/>
                <a:ahLst/>
                <a:cxnLst/>
                <a:rect l="l" t="t" r="r" b="b"/>
                <a:pathLst>
                  <a:path w="710564" h="710564">
                    <a:moveTo>
                      <a:pt x="355092" y="0"/>
                    </a:moveTo>
                    <a:lnTo>
                      <a:pt x="306907" y="3242"/>
                    </a:lnTo>
                    <a:lnTo>
                      <a:pt x="260693" y="12685"/>
                    </a:lnTo>
                    <a:lnTo>
                      <a:pt x="216873" y="27908"/>
                    </a:lnTo>
                    <a:lnTo>
                      <a:pt x="175869" y="48485"/>
                    </a:lnTo>
                    <a:lnTo>
                      <a:pt x="138105" y="73995"/>
                    </a:lnTo>
                    <a:lnTo>
                      <a:pt x="104003" y="104012"/>
                    </a:lnTo>
                    <a:lnTo>
                      <a:pt x="73987" y="138116"/>
                    </a:lnTo>
                    <a:lnTo>
                      <a:pt x="48480" y="175880"/>
                    </a:lnTo>
                    <a:lnTo>
                      <a:pt x="27904" y="216884"/>
                    </a:lnTo>
                    <a:lnTo>
                      <a:pt x="12684" y="260702"/>
                    </a:lnTo>
                    <a:lnTo>
                      <a:pt x="3241" y="306913"/>
                    </a:lnTo>
                    <a:lnTo>
                      <a:pt x="0" y="355091"/>
                    </a:lnTo>
                    <a:lnTo>
                      <a:pt x="3241" y="403270"/>
                    </a:lnTo>
                    <a:lnTo>
                      <a:pt x="12684" y="449481"/>
                    </a:lnTo>
                    <a:lnTo>
                      <a:pt x="27904" y="493299"/>
                    </a:lnTo>
                    <a:lnTo>
                      <a:pt x="48480" y="534303"/>
                    </a:lnTo>
                    <a:lnTo>
                      <a:pt x="73987" y="572067"/>
                    </a:lnTo>
                    <a:lnTo>
                      <a:pt x="104003" y="606170"/>
                    </a:lnTo>
                    <a:lnTo>
                      <a:pt x="138105" y="636188"/>
                    </a:lnTo>
                    <a:lnTo>
                      <a:pt x="175869" y="661698"/>
                    </a:lnTo>
                    <a:lnTo>
                      <a:pt x="216873" y="682275"/>
                    </a:lnTo>
                    <a:lnTo>
                      <a:pt x="260693" y="697498"/>
                    </a:lnTo>
                    <a:lnTo>
                      <a:pt x="306907" y="706941"/>
                    </a:lnTo>
                    <a:lnTo>
                      <a:pt x="355092" y="710183"/>
                    </a:lnTo>
                    <a:lnTo>
                      <a:pt x="403270" y="706941"/>
                    </a:lnTo>
                    <a:lnTo>
                      <a:pt x="449481" y="697498"/>
                    </a:lnTo>
                    <a:lnTo>
                      <a:pt x="493299" y="682275"/>
                    </a:lnTo>
                    <a:lnTo>
                      <a:pt x="534303" y="661698"/>
                    </a:lnTo>
                    <a:lnTo>
                      <a:pt x="572067" y="636188"/>
                    </a:lnTo>
                    <a:lnTo>
                      <a:pt x="606170" y="606170"/>
                    </a:lnTo>
                    <a:lnTo>
                      <a:pt x="636188" y="572067"/>
                    </a:lnTo>
                    <a:lnTo>
                      <a:pt x="661698" y="534303"/>
                    </a:lnTo>
                    <a:lnTo>
                      <a:pt x="682275" y="493299"/>
                    </a:lnTo>
                    <a:lnTo>
                      <a:pt x="697498" y="449481"/>
                    </a:lnTo>
                    <a:lnTo>
                      <a:pt x="706941" y="403270"/>
                    </a:lnTo>
                    <a:lnTo>
                      <a:pt x="710184" y="355091"/>
                    </a:lnTo>
                    <a:lnTo>
                      <a:pt x="706941" y="306913"/>
                    </a:lnTo>
                    <a:lnTo>
                      <a:pt x="697498" y="260702"/>
                    </a:lnTo>
                    <a:lnTo>
                      <a:pt x="682275" y="216884"/>
                    </a:lnTo>
                    <a:lnTo>
                      <a:pt x="661698" y="175880"/>
                    </a:lnTo>
                    <a:lnTo>
                      <a:pt x="636188" y="138116"/>
                    </a:lnTo>
                    <a:lnTo>
                      <a:pt x="606170" y="104013"/>
                    </a:lnTo>
                    <a:lnTo>
                      <a:pt x="572067" y="73995"/>
                    </a:lnTo>
                    <a:lnTo>
                      <a:pt x="534303" y="48485"/>
                    </a:lnTo>
                    <a:lnTo>
                      <a:pt x="493299" y="27908"/>
                    </a:lnTo>
                    <a:lnTo>
                      <a:pt x="449481" y="12685"/>
                    </a:lnTo>
                    <a:lnTo>
                      <a:pt x="403270" y="3242"/>
                    </a:lnTo>
                    <a:lnTo>
                      <a:pt x="355092" y="0"/>
                    </a:lnTo>
                    <a:close/>
                  </a:path>
                </a:pathLst>
              </a:custGeom>
              <a:solidFill>
                <a:srgbClr val="1FBBF4"/>
              </a:solidFill>
            </p:spPr>
            <p:txBody>
              <a:bodyPr wrap="square" lIns="0" tIns="0" rIns="0" bIns="0" rtlCol="0"/>
              <a:lstStyle/>
              <a:p>
                <a:endParaRPr sz="1350" dirty="0"/>
              </a:p>
            </p:txBody>
          </p:sp>
          <p:sp>
            <p:nvSpPr>
              <p:cNvPr id="331" name="object 29">
                <a:extLst>
                  <a:ext uri="{FF2B5EF4-FFF2-40B4-BE49-F238E27FC236}">
                    <a16:creationId xmlns:a16="http://schemas.microsoft.com/office/drawing/2014/main" id="{0D96401D-011F-4AD3-A03E-375E4E726148}"/>
                  </a:ext>
                </a:extLst>
              </p:cNvPr>
              <p:cNvSpPr/>
              <p:nvPr/>
            </p:nvSpPr>
            <p:spPr>
              <a:xfrm>
                <a:off x="902208" y="2151862"/>
                <a:ext cx="795553" cy="795553"/>
              </a:xfrm>
              <a:prstGeom prst="rect">
                <a:avLst/>
              </a:prstGeom>
              <a:blipFill>
                <a:blip r:embed="rId6" cstate="print"/>
                <a:stretch>
                  <a:fillRect/>
                </a:stretch>
              </a:blipFill>
            </p:spPr>
            <p:txBody>
              <a:bodyPr wrap="square" lIns="0" tIns="0" rIns="0" bIns="0" rtlCol="0"/>
              <a:lstStyle/>
              <a:p>
                <a:endParaRPr sz="1350" dirty="0"/>
              </a:p>
            </p:txBody>
          </p:sp>
          <p:sp>
            <p:nvSpPr>
              <p:cNvPr id="332" name="object 30">
                <a:extLst>
                  <a:ext uri="{FF2B5EF4-FFF2-40B4-BE49-F238E27FC236}">
                    <a16:creationId xmlns:a16="http://schemas.microsoft.com/office/drawing/2014/main" id="{0295F89B-DF05-4B8F-8420-F3180D29F51D}"/>
                  </a:ext>
                </a:extLst>
              </p:cNvPr>
              <p:cNvSpPr/>
              <p:nvPr/>
            </p:nvSpPr>
            <p:spPr>
              <a:xfrm>
                <a:off x="983742" y="2233422"/>
                <a:ext cx="637540" cy="637540"/>
              </a:xfrm>
              <a:custGeom>
                <a:avLst/>
                <a:gdLst/>
                <a:ahLst/>
                <a:cxnLst/>
                <a:rect l="l" t="t" r="r" b="b"/>
                <a:pathLst>
                  <a:path w="637540" h="637539">
                    <a:moveTo>
                      <a:pt x="318516" y="0"/>
                    </a:moveTo>
                    <a:lnTo>
                      <a:pt x="271448" y="3453"/>
                    </a:lnTo>
                    <a:lnTo>
                      <a:pt x="226525" y="13486"/>
                    </a:lnTo>
                    <a:lnTo>
                      <a:pt x="184239" y="29606"/>
                    </a:lnTo>
                    <a:lnTo>
                      <a:pt x="145082" y="51319"/>
                    </a:lnTo>
                    <a:lnTo>
                      <a:pt x="109547" y="78132"/>
                    </a:lnTo>
                    <a:lnTo>
                      <a:pt x="78127" y="109552"/>
                    </a:lnTo>
                    <a:lnTo>
                      <a:pt x="51315" y="145088"/>
                    </a:lnTo>
                    <a:lnTo>
                      <a:pt x="29604" y="184244"/>
                    </a:lnTo>
                    <a:lnTo>
                      <a:pt x="13485" y="226530"/>
                    </a:lnTo>
                    <a:lnTo>
                      <a:pt x="3453" y="271451"/>
                    </a:lnTo>
                    <a:lnTo>
                      <a:pt x="0" y="318515"/>
                    </a:lnTo>
                    <a:lnTo>
                      <a:pt x="3453" y="365580"/>
                    </a:lnTo>
                    <a:lnTo>
                      <a:pt x="13485" y="410501"/>
                    </a:lnTo>
                    <a:lnTo>
                      <a:pt x="29604" y="452787"/>
                    </a:lnTo>
                    <a:lnTo>
                      <a:pt x="51315" y="491943"/>
                    </a:lnTo>
                    <a:lnTo>
                      <a:pt x="78127" y="527479"/>
                    </a:lnTo>
                    <a:lnTo>
                      <a:pt x="109547" y="558899"/>
                    </a:lnTo>
                    <a:lnTo>
                      <a:pt x="145082" y="585712"/>
                    </a:lnTo>
                    <a:lnTo>
                      <a:pt x="184239" y="607425"/>
                    </a:lnTo>
                    <a:lnTo>
                      <a:pt x="226525" y="623545"/>
                    </a:lnTo>
                    <a:lnTo>
                      <a:pt x="271448" y="633578"/>
                    </a:lnTo>
                    <a:lnTo>
                      <a:pt x="318516" y="637031"/>
                    </a:lnTo>
                    <a:lnTo>
                      <a:pt x="365580" y="633578"/>
                    </a:lnTo>
                    <a:lnTo>
                      <a:pt x="410501" y="623545"/>
                    </a:lnTo>
                    <a:lnTo>
                      <a:pt x="452787" y="607425"/>
                    </a:lnTo>
                    <a:lnTo>
                      <a:pt x="491943" y="585712"/>
                    </a:lnTo>
                    <a:lnTo>
                      <a:pt x="527479" y="558899"/>
                    </a:lnTo>
                    <a:lnTo>
                      <a:pt x="558899" y="527479"/>
                    </a:lnTo>
                    <a:lnTo>
                      <a:pt x="585712" y="491943"/>
                    </a:lnTo>
                    <a:lnTo>
                      <a:pt x="607425" y="452787"/>
                    </a:lnTo>
                    <a:lnTo>
                      <a:pt x="623545" y="410501"/>
                    </a:lnTo>
                    <a:lnTo>
                      <a:pt x="633578" y="365580"/>
                    </a:lnTo>
                    <a:lnTo>
                      <a:pt x="637032" y="318515"/>
                    </a:lnTo>
                    <a:lnTo>
                      <a:pt x="633578" y="271451"/>
                    </a:lnTo>
                    <a:lnTo>
                      <a:pt x="623545" y="226530"/>
                    </a:lnTo>
                    <a:lnTo>
                      <a:pt x="607425" y="184244"/>
                    </a:lnTo>
                    <a:lnTo>
                      <a:pt x="585712" y="145088"/>
                    </a:lnTo>
                    <a:lnTo>
                      <a:pt x="558899" y="109552"/>
                    </a:lnTo>
                    <a:lnTo>
                      <a:pt x="527479" y="78132"/>
                    </a:lnTo>
                    <a:lnTo>
                      <a:pt x="491943" y="51319"/>
                    </a:lnTo>
                    <a:lnTo>
                      <a:pt x="452787" y="29606"/>
                    </a:lnTo>
                    <a:lnTo>
                      <a:pt x="410501" y="13486"/>
                    </a:lnTo>
                    <a:lnTo>
                      <a:pt x="365580" y="3453"/>
                    </a:lnTo>
                    <a:lnTo>
                      <a:pt x="318516" y="0"/>
                    </a:lnTo>
                    <a:close/>
                  </a:path>
                </a:pathLst>
              </a:custGeom>
              <a:solidFill>
                <a:srgbClr val="FFFFFF"/>
              </a:solidFill>
            </p:spPr>
            <p:txBody>
              <a:bodyPr wrap="square" lIns="0" tIns="0" rIns="0" bIns="0" rtlCol="0"/>
              <a:lstStyle/>
              <a:p>
                <a:endParaRPr sz="1350" dirty="0"/>
              </a:p>
            </p:txBody>
          </p:sp>
          <p:sp>
            <p:nvSpPr>
              <p:cNvPr id="333" name="object 31">
                <a:extLst>
                  <a:ext uri="{FF2B5EF4-FFF2-40B4-BE49-F238E27FC236}">
                    <a16:creationId xmlns:a16="http://schemas.microsoft.com/office/drawing/2014/main" id="{AB3131B3-BFAE-4A2E-A27C-8C6A690782B2}"/>
                  </a:ext>
                </a:extLst>
              </p:cNvPr>
              <p:cNvSpPr/>
              <p:nvPr/>
            </p:nvSpPr>
            <p:spPr>
              <a:xfrm>
                <a:off x="983742" y="2233422"/>
                <a:ext cx="637540" cy="637540"/>
              </a:xfrm>
              <a:custGeom>
                <a:avLst/>
                <a:gdLst/>
                <a:ahLst/>
                <a:cxnLst/>
                <a:rect l="l" t="t" r="r" b="b"/>
                <a:pathLst>
                  <a:path w="637540" h="637539">
                    <a:moveTo>
                      <a:pt x="0" y="318515"/>
                    </a:moveTo>
                    <a:lnTo>
                      <a:pt x="3453" y="271451"/>
                    </a:lnTo>
                    <a:lnTo>
                      <a:pt x="13485" y="226530"/>
                    </a:lnTo>
                    <a:lnTo>
                      <a:pt x="29604" y="184244"/>
                    </a:lnTo>
                    <a:lnTo>
                      <a:pt x="51315" y="145088"/>
                    </a:lnTo>
                    <a:lnTo>
                      <a:pt x="78127" y="109552"/>
                    </a:lnTo>
                    <a:lnTo>
                      <a:pt x="109547" y="78132"/>
                    </a:lnTo>
                    <a:lnTo>
                      <a:pt x="145082" y="51319"/>
                    </a:lnTo>
                    <a:lnTo>
                      <a:pt x="184239" y="29606"/>
                    </a:lnTo>
                    <a:lnTo>
                      <a:pt x="226525" y="13486"/>
                    </a:lnTo>
                    <a:lnTo>
                      <a:pt x="271448" y="3453"/>
                    </a:lnTo>
                    <a:lnTo>
                      <a:pt x="318516" y="0"/>
                    </a:lnTo>
                    <a:lnTo>
                      <a:pt x="365580" y="3453"/>
                    </a:lnTo>
                    <a:lnTo>
                      <a:pt x="410501" y="13486"/>
                    </a:lnTo>
                    <a:lnTo>
                      <a:pt x="452787" y="29606"/>
                    </a:lnTo>
                    <a:lnTo>
                      <a:pt x="491943" y="51319"/>
                    </a:lnTo>
                    <a:lnTo>
                      <a:pt x="527479" y="78132"/>
                    </a:lnTo>
                    <a:lnTo>
                      <a:pt x="558899" y="109552"/>
                    </a:lnTo>
                    <a:lnTo>
                      <a:pt x="585712" y="145088"/>
                    </a:lnTo>
                    <a:lnTo>
                      <a:pt x="607425" y="184244"/>
                    </a:lnTo>
                    <a:lnTo>
                      <a:pt x="623545" y="226530"/>
                    </a:lnTo>
                    <a:lnTo>
                      <a:pt x="633578" y="271451"/>
                    </a:lnTo>
                    <a:lnTo>
                      <a:pt x="637032" y="318515"/>
                    </a:lnTo>
                    <a:lnTo>
                      <a:pt x="633578" y="365580"/>
                    </a:lnTo>
                    <a:lnTo>
                      <a:pt x="623545" y="410501"/>
                    </a:lnTo>
                    <a:lnTo>
                      <a:pt x="607425" y="452787"/>
                    </a:lnTo>
                    <a:lnTo>
                      <a:pt x="585712" y="491943"/>
                    </a:lnTo>
                    <a:lnTo>
                      <a:pt x="558899" y="527479"/>
                    </a:lnTo>
                    <a:lnTo>
                      <a:pt x="527479" y="558899"/>
                    </a:lnTo>
                    <a:lnTo>
                      <a:pt x="491943" y="585712"/>
                    </a:lnTo>
                    <a:lnTo>
                      <a:pt x="452787" y="607425"/>
                    </a:lnTo>
                    <a:lnTo>
                      <a:pt x="410501" y="623545"/>
                    </a:lnTo>
                    <a:lnTo>
                      <a:pt x="365580" y="633578"/>
                    </a:lnTo>
                    <a:lnTo>
                      <a:pt x="318516" y="637031"/>
                    </a:lnTo>
                    <a:lnTo>
                      <a:pt x="271448" y="633578"/>
                    </a:lnTo>
                    <a:lnTo>
                      <a:pt x="226525" y="623545"/>
                    </a:lnTo>
                    <a:lnTo>
                      <a:pt x="184239" y="607425"/>
                    </a:lnTo>
                    <a:lnTo>
                      <a:pt x="145082" y="585712"/>
                    </a:lnTo>
                    <a:lnTo>
                      <a:pt x="109547" y="558899"/>
                    </a:lnTo>
                    <a:lnTo>
                      <a:pt x="78127" y="527479"/>
                    </a:lnTo>
                    <a:lnTo>
                      <a:pt x="51315" y="491943"/>
                    </a:lnTo>
                    <a:lnTo>
                      <a:pt x="29604" y="452787"/>
                    </a:lnTo>
                    <a:lnTo>
                      <a:pt x="13485" y="410501"/>
                    </a:lnTo>
                    <a:lnTo>
                      <a:pt x="3453" y="365580"/>
                    </a:lnTo>
                    <a:lnTo>
                      <a:pt x="0" y="318515"/>
                    </a:lnTo>
                    <a:close/>
                  </a:path>
                </a:pathLst>
              </a:custGeom>
              <a:ln w="19050">
                <a:solidFill>
                  <a:srgbClr val="FFFFFF"/>
                </a:solidFill>
              </a:ln>
            </p:spPr>
            <p:txBody>
              <a:bodyPr wrap="square" lIns="0" tIns="0" rIns="0" bIns="0" rtlCol="0"/>
              <a:lstStyle/>
              <a:p>
                <a:endParaRPr sz="1350" dirty="0"/>
              </a:p>
            </p:txBody>
          </p:sp>
          <p:sp>
            <p:nvSpPr>
              <p:cNvPr id="334" name="object 32">
                <a:extLst>
                  <a:ext uri="{FF2B5EF4-FFF2-40B4-BE49-F238E27FC236}">
                    <a16:creationId xmlns:a16="http://schemas.microsoft.com/office/drawing/2014/main" id="{A3FBA52E-F9D6-4086-B649-1424C359D6A4}"/>
                  </a:ext>
                </a:extLst>
              </p:cNvPr>
              <p:cNvSpPr/>
              <p:nvPr/>
            </p:nvSpPr>
            <p:spPr>
              <a:xfrm>
                <a:off x="938784" y="2188489"/>
                <a:ext cx="720826" cy="720826"/>
              </a:xfrm>
              <a:prstGeom prst="rect">
                <a:avLst/>
              </a:prstGeom>
              <a:blipFill>
                <a:blip r:embed="rId7" cstate="print"/>
                <a:stretch>
                  <a:fillRect/>
                </a:stretch>
              </a:blipFill>
            </p:spPr>
            <p:txBody>
              <a:bodyPr wrap="square" lIns="0" tIns="0" rIns="0" bIns="0" rtlCol="0"/>
              <a:lstStyle/>
              <a:p>
                <a:endParaRPr sz="1350" dirty="0"/>
              </a:p>
            </p:txBody>
          </p:sp>
          <p:sp>
            <p:nvSpPr>
              <p:cNvPr id="335" name="object 33">
                <a:extLst>
                  <a:ext uri="{FF2B5EF4-FFF2-40B4-BE49-F238E27FC236}">
                    <a16:creationId xmlns:a16="http://schemas.microsoft.com/office/drawing/2014/main" id="{860C1E88-0D87-42E0-A06F-7ECB50BCDE78}"/>
                  </a:ext>
                </a:extLst>
              </p:cNvPr>
              <p:cNvSpPr/>
              <p:nvPr/>
            </p:nvSpPr>
            <p:spPr>
              <a:xfrm>
                <a:off x="1010412" y="2260092"/>
                <a:ext cx="582168" cy="582168"/>
              </a:xfrm>
              <a:prstGeom prst="rect">
                <a:avLst/>
              </a:prstGeom>
              <a:blipFill>
                <a:blip r:embed="rId8" cstate="print"/>
                <a:stretch>
                  <a:fillRect/>
                </a:stretch>
              </a:blipFill>
            </p:spPr>
            <p:txBody>
              <a:bodyPr wrap="square" lIns="0" tIns="0" rIns="0" bIns="0" rtlCol="0"/>
              <a:lstStyle/>
              <a:p>
                <a:endParaRPr sz="1350" dirty="0"/>
              </a:p>
            </p:txBody>
          </p:sp>
          <p:sp>
            <p:nvSpPr>
              <p:cNvPr id="336" name="object 34">
                <a:extLst>
                  <a:ext uri="{FF2B5EF4-FFF2-40B4-BE49-F238E27FC236}">
                    <a16:creationId xmlns:a16="http://schemas.microsoft.com/office/drawing/2014/main" id="{924DBC8E-9F2B-4528-B96A-47923D0EEB2F}"/>
                  </a:ext>
                </a:extLst>
              </p:cNvPr>
              <p:cNvSpPr/>
              <p:nvPr/>
            </p:nvSpPr>
            <p:spPr>
              <a:xfrm>
                <a:off x="1143000" y="2560319"/>
                <a:ext cx="273050" cy="195580"/>
              </a:xfrm>
              <a:custGeom>
                <a:avLst/>
                <a:gdLst/>
                <a:ahLst/>
                <a:cxnLst/>
                <a:rect l="l" t="t" r="r" b="b"/>
                <a:pathLst>
                  <a:path w="273050" h="195580">
                    <a:moveTo>
                      <a:pt x="169595" y="0"/>
                    </a:moveTo>
                    <a:lnTo>
                      <a:pt x="21336" y="0"/>
                    </a:lnTo>
                    <a:lnTo>
                      <a:pt x="21336" y="5080"/>
                    </a:lnTo>
                    <a:lnTo>
                      <a:pt x="21336" y="8890"/>
                    </a:lnTo>
                    <a:lnTo>
                      <a:pt x="21336" y="13970"/>
                    </a:lnTo>
                    <a:lnTo>
                      <a:pt x="166725" y="13970"/>
                    </a:lnTo>
                    <a:lnTo>
                      <a:pt x="166725" y="8890"/>
                    </a:lnTo>
                    <a:lnTo>
                      <a:pt x="167932" y="8890"/>
                    </a:lnTo>
                    <a:lnTo>
                      <a:pt x="167932" y="5080"/>
                    </a:lnTo>
                    <a:lnTo>
                      <a:pt x="169595" y="5080"/>
                    </a:lnTo>
                    <a:lnTo>
                      <a:pt x="169595" y="0"/>
                    </a:lnTo>
                    <a:close/>
                  </a:path>
                  <a:path w="273050" h="195580">
                    <a:moveTo>
                      <a:pt x="175260" y="73152"/>
                    </a:moveTo>
                    <a:lnTo>
                      <a:pt x="170268" y="63385"/>
                    </a:lnTo>
                    <a:lnTo>
                      <a:pt x="168732" y="59055"/>
                    </a:lnTo>
                    <a:lnTo>
                      <a:pt x="166598" y="53009"/>
                    </a:lnTo>
                    <a:lnTo>
                      <a:pt x="164528" y="43053"/>
                    </a:lnTo>
                    <a:lnTo>
                      <a:pt x="164338" y="42138"/>
                    </a:lnTo>
                    <a:lnTo>
                      <a:pt x="163576" y="30861"/>
                    </a:lnTo>
                    <a:lnTo>
                      <a:pt x="163576" y="30226"/>
                    </a:lnTo>
                    <a:lnTo>
                      <a:pt x="163703" y="29591"/>
                    </a:lnTo>
                    <a:lnTo>
                      <a:pt x="163703" y="28956"/>
                    </a:lnTo>
                    <a:lnTo>
                      <a:pt x="66382" y="28956"/>
                    </a:lnTo>
                    <a:lnTo>
                      <a:pt x="66382" y="46609"/>
                    </a:lnTo>
                    <a:lnTo>
                      <a:pt x="66382" y="55499"/>
                    </a:lnTo>
                    <a:lnTo>
                      <a:pt x="62826" y="59055"/>
                    </a:lnTo>
                    <a:lnTo>
                      <a:pt x="54089" y="59055"/>
                    </a:lnTo>
                    <a:lnTo>
                      <a:pt x="50546" y="55499"/>
                    </a:lnTo>
                    <a:lnTo>
                      <a:pt x="50546" y="46609"/>
                    </a:lnTo>
                    <a:lnTo>
                      <a:pt x="54089" y="43053"/>
                    </a:lnTo>
                    <a:lnTo>
                      <a:pt x="62826" y="43053"/>
                    </a:lnTo>
                    <a:lnTo>
                      <a:pt x="66382" y="46609"/>
                    </a:lnTo>
                    <a:lnTo>
                      <a:pt x="66382" y="28956"/>
                    </a:lnTo>
                    <a:lnTo>
                      <a:pt x="37617" y="28956"/>
                    </a:lnTo>
                    <a:lnTo>
                      <a:pt x="37617" y="46609"/>
                    </a:lnTo>
                    <a:lnTo>
                      <a:pt x="37617" y="55499"/>
                    </a:lnTo>
                    <a:lnTo>
                      <a:pt x="34061" y="59055"/>
                    </a:lnTo>
                    <a:lnTo>
                      <a:pt x="25323" y="59055"/>
                    </a:lnTo>
                    <a:lnTo>
                      <a:pt x="21780" y="55499"/>
                    </a:lnTo>
                    <a:lnTo>
                      <a:pt x="21780" y="46609"/>
                    </a:lnTo>
                    <a:lnTo>
                      <a:pt x="25323" y="43053"/>
                    </a:lnTo>
                    <a:lnTo>
                      <a:pt x="34061" y="43053"/>
                    </a:lnTo>
                    <a:lnTo>
                      <a:pt x="37617" y="46609"/>
                    </a:lnTo>
                    <a:lnTo>
                      <a:pt x="37617" y="28956"/>
                    </a:lnTo>
                    <a:lnTo>
                      <a:pt x="14859" y="28956"/>
                    </a:lnTo>
                    <a:lnTo>
                      <a:pt x="0" y="37084"/>
                    </a:lnTo>
                    <a:lnTo>
                      <a:pt x="0" y="65024"/>
                    </a:lnTo>
                    <a:lnTo>
                      <a:pt x="14859" y="73152"/>
                    </a:lnTo>
                    <a:lnTo>
                      <a:pt x="175260" y="73152"/>
                    </a:lnTo>
                    <a:close/>
                  </a:path>
                  <a:path w="273050" h="195580">
                    <a:moveTo>
                      <a:pt x="256032" y="138303"/>
                    </a:moveTo>
                    <a:lnTo>
                      <a:pt x="251968" y="134112"/>
                    </a:lnTo>
                    <a:lnTo>
                      <a:pt x="241808" y="134112"/>
                    </a:lnTo>
                    <a:lnTo>
                      <a:pt x="237744" y="138430"/>
                    </a:lnTo>
                    <a:lnTo>
                      <a:pt x="237744" y="190754"/>
                    </a:lnTo>
                    <a:lnTo>
                      <a:pt x="241808" y="195072"/>
                    </a:lnTo>
                    <a:lnTo>
                      <a:pt x="251968" y="195072"/>
                    </a:lnTo>
                    <a:lnTo>
                      <a:pt x="256032" y="190754"/>
                    </a:lnTo>
                    <a:lnTo>
                      <a:pt x="256032" y="138303"/>
                    </a:lnTo>
                    <a:close/>
                  </a:path>
                  <a:path w="273050" h="195580">
                    <a:moveTo>
                      <a:pt x="272796" y="114808"/>
                    </a:moveTo>
                    <a:lnTo>
                      <a:pt x="270764" y="112776"/>
                    </a:lnTo>
                    <a:lnTo>
                      <a:pt x="261620" y="112776"/>
                    </a:lnTo>
                    <a:lnTo>
                      <a:pt x="260858" y="113157"/>
                    </a:lnTo>
                    <a:lnTo>
                      <a:pt x="260604" y="112903"/>
                    </a:lnTo>
                    <a:lnTo>
                      <a:pt x="254215" y="113728"/>
                    </a:lnTo>
                    <a:lnTo>
                      <a:pt x="247713" y="114046"/>
                    </a:lnTo>
                    <a:lnTo>
                      <a:pt x="240919" y="113804"/>
                    </a:lnTo>
                    <a:lnTo>
                      <a:pt x="233680" y="112903"/>
                    </a:lnTo>
                    <a:lnTo>
                      <a:pt x="233553" y="113030"/>
                    </a:lnTo>
                    <a:lnTo>
                      <a:pt x="232664" y="112776"/>
                    </a:lnTo>
                    <a:lnTo>
                      <a:pt x="223012" y="112776"/>
                    </a:lnTo>
                    <a:lnTo>
                      <a:pt x="220980" y="114808"/>
                    </a:lnTo>
                    <a:lnTo>
                      <a:pt x="220980" y="119888"/>
                    </a:lnTo>
                    <a:lnTo>
                      <a:pt x="223012" y="121920"/>
                    </a:lnTo>
                    <a:lnTo>
                      <a:pt x="270764" y="121920"/>
                    </a:lnTo>
                    <a:lnTo>
                      <a:pt x="272796" y="119888"/>
                    </a:lnTo>
                    <a:lnTo>
                      <a:pt x="272796" y="114808"/>
                    </a:lnTo>
                    <a:close/>
                  </a:path>
                </a:pathLst>
              </a:custGeom>
              <a:solidFill>
                <a:srgbClr val="004E83"/>
              </a:solidFill>
            </p:spPr>
            <p:txBody>
              <a:bodyPr wrap="square" lIns="0" tIns="0" rIns="0" bIns="0" rtlCol="0"/>
              <a:lstStyle/>
              <a:p>
                <a:endParaRPr sz="1350" dirty="0"/>
              </a:p>
            </p:txBody>
          </p:sp>
          <p:sp>
            <p:nvSpPr>
              <p:cNvPr id="337" name="object 35">
                <a:extLst>
                  <a:ext uri="{FF2B5EF4-FFF2-40B4-BE49-F238E27FC236}">
                    <a16:creationId xmlns:a16="http://schemas.microsoft.com/office/drawing/2014/main" id="{B86F11CA-80A0-43BF-9589-1DBB58C35C56}"/>
                  </a:ext>
                </a:extLst>
              </p:cNvPr>
              <p:cNvSpPr/>
              <p:nvPr/>
            </p:nvSpPr>
            <p:spPr>
              <a:xfrm>
                <a:off x="1341120" y="2542032"/>
                <a:ext cx="97536" cy="97535"/>
              </a:xfrm>
              <a:prstGeom prst="rect">
                <a:avLst/>
              </a:prstGeom>
              <a:blipFill>
                <a:blip r:embed="rId9" cstate="print"/>
                <a:stretch>
                  <a:fillRect/>
                </a:stretch>
              </a:blipFill>
            </p:spPr>
            <p:txBody>
              <a:bodyPr wrap="square" lIns="0" tIns="0" rIns="0" bIns="0" rtlCol="0"/>
              <a:lstStyle/>
              <a:p>
                <a:endParaRPr sz="1350" dirty="0"/>
              </a:p>
            </p:txBody>
          </p:sp>
          <p:sp>
            <p:nvSpPr>
              <p:cNvPr id="338" name="object 36">
                <a:extLst>
                  <a:ext uri="{FF2B5EF4-FFF2-40B4-BE49-F238E27FC236}">
                    <a16:creationId xmlns:a16="http://schemas.microsoft.com/office/drawing/2014/main" id="{A12565BE-7112-4005-B1D3-EEEE0AF7041F}"/>
                  </a:ext>
                </a:extLst>
              </p:cNvPr>
              <p:cNvSpPr/>
              <p:nvPr/>
            </p:nvSpPr>
            <p:spPr>
              <a:xfrm>
                <a:off x="1143000" y="2388107"/>
                <a:ext cx="259079" cy="157480"/>
              </a:xfrm>
              <a:custGeom>
                <a:avLst/>
                <a:gdLst/>
                <a:ahLst/>
                <a:cxnLst/>
                <a:rect l="l" t="t" r="r" b="b"/>
                <a:pathLst>
                  <a:path w="259080" h="157480">
                    <a:moveTo>
                      <a:pt x="236220" y="2794"/>
                    </a:moveTo>
                    <a:lnTo>
                      <a:pt x="233680" y="0"/>
                    </a:lnTo>
                    <a:lnTo>
                      <a:pt x="23939" y="0"/>
                    </a:lnTo>
                    <a:lnTo>
                      <a:pt x="21336" y="2794"/>
                    </a:lnTo>
                    <a:lnTo>
                      <a:pt x="21336" y="12192"/>
                    </a:lnTo>
                    <a:lnTo>
                      <a:pt x="236220" y="12192"/>
                    </a:lnTo>
                    <a:lnTo>
                      <a:pt x="236220" y="2794"/>
                    </a:lnTo>
                    <a:close/>
                  </a:path>
                  <a:path w="259080" h="157480">
                    <a:moveTo>
                      <a:pt x="259080" y="120650"/>
                    </a:moveTo>
                    <a:lnTo>
                      <a:pt x="256959" y="119507"/>
                    </a:lnTo>
                    <a:lnTo>
                      <a:pt x="244475" y="112776"/>
                    </a:lnTo>
                    <a:lnTo>
                      <a:pt x="66916" y="112776"/>
                    </a:lnTo>
                    <a:lnTo>
                      <a:pt x="66916" y="130556"/>
                    </a:lnTo>
                    <a:lnTo>
                      <a:pt x="66916" y="139319"/>
                    </a:lnTo>
                    <a:lnTo>
                      <a:pt x="63334" y="142875"/>
                    </a:lnTo>
                    <a:lnTo>
                      <a:pt x="54521" y="142875"/>
                    </a:lnTo>
                    <a:lnTo>
                      <a:pt x="50952" y="139319"/>
                    </a:lnTo>
                    <a:lnTo>
                      <a:pt x="50952" y="130556"/>
                    </a:lnTo>
                    <a:lnTo>
                      <a:pt x="54508" y="127000"/>
                    </a:lnTo>
                    <a:lnTo>
                      <a:pt x="63334" y="127000"/>
                    </a:lnTo>
                    <a:lnTo>
                      <a:pt x="66916" y="130556"/>
                    </a:lnTo>
                    <a:lnTo>
                      <a:pt x="66916" y="112776"/>
                    </a:lnTo>
                    <a:lnTo>
                      <a:pt x="37909" y="112776"/>
                    </a:lnTo>
                    <a:lnTo>
                      <a:pt x="37909" y="130556"/>
                    </a:lnTo>
                    <a:lnTo>
                      <a:pt x="37909" y="139319"/>
                    </a:lnTo>
                    <a:lnTo>
                      <a:pt x="34340" y="142875"/>
                    </a:lnTo>
                    <a:lnTo>
                      <a:pt x="25527" y="142875"/>
                    </a:lnTo>
                    <a:lnTo>
                      <a:pt x="21945" y="139319"/>
                    </a:lnTo>
                    <a:lnTo>
                      <a:pt x="21945" y="130556"/>
                    </a:lnTo>
                    <a:lnTo>
                      <a:pt x="25514" y="127000"/>
                    </a:lnTo>
                    <a:lnTo>
                      <a:pt x="34340" y="127000"/>
                    </a:lnTo>
                    <a:lnTo>
                      <a:pt x="37909" y="130556"/>
                    </a:lnTo>
                    <a:lnTo>
                      <a:pt x="37909" y="112776"/>
                    </a:lnTo>
                    <a:lnTo>
                      <a:pt x="14986" y="112776"/>
                    </a:lnTo>
                    <a:lnTo>
                      <a:pt x="0" y="120904"/>
                    </a:lnTo>
                    <a:lnTo>
                      <a:pt x="0" y="148844"/>
                    </a:lnTo>
                    <a:lnTo>
                      <a:pt x="14986" y="156972"/>
                    </a:lnTo>
                    <a:lnTo>
                      <a:pt x="178435" y="156972"/>
                    </a:lnTo>
                    <a:lnTo>
                      <a:pt x="190385" y="142875"/>
                    </a:lnTo>
                    <a:lnTo>
                      <a:pt x="191439" y="141643"/>
                    </a:lnTo>
                    <a:lnTo>
                      <a:pt x="207746" y="129819"/>
                    </a:lnTo>
                    <a:lnTo>
                      <a:pt x="214744" y="127000"/>
                    </a:lnTo>
                    <a:lnTo>
                      <a:pt x="226707" y="122212"/>
                    </a:lnTo>
                    <a:lnTo>
                      <a:pt x="247650" y="119507"/>
                    </a:lnTo>
                    <a:lnTo>
                      <a:pt x="251587" y="119507"/>
                    </a:lnTo>
                    <a:lnTo>
                      <a:pt x="255397" y="120142"/>
                    </a:lnTo>
                    <a:lnTo>
                      <a:pt x="259080" y="120650"/>
                    </a:lnTo>
                    <a:close/>
                  </a:path>
                  <a:path w="259080" h="157480">
                    <a:moveTo>
                      <a:pt x="259080" y="34036"/>
                    </a:moveTo>
                    <a:lnTo>
                      <a:pt x="244094" y="25908"/>
                    </a:lnTo>
                    <a:lnTo>
                      <a:pt x="237109" y="25908"/>
                    </a:lnTo>
                    <a:lnTo>
                      <a:pt x="237109" y="43561"/>
                    </a:lnTo>
                    <a:lnTo>
                      <a:pt x="237109" y="52324"/>
                    </a:lnTo>
                    <a:lnTo>
                      <a:pt x="233553" y="55880"/>
                    </a:lnTo>
                    <a:lnTo>
                      <a:pt x="224790" y="55880"/>
                    </a:lnTo>
                    <a:lnTo>
                      <a:pt x="221234" y="52324"/>
                    </a:lnTo>
                    <a:lnTo>
                      <a:pt x="221234" y="43561"/>
                    </a:lnTo>
                    <a:lnTo>
                      <a:pt x="224790" y="40005"/>
                    </a:lnTo>
                    <a:lnTo>
                      <a:pt x="233553" y="40005"/>
                    </a:lnTo>
                    <a:lnTo>
                      <a:pt x="237109" y="43561"/>
                    </a:lnTo>
                    <a:lnTo>
                      <a:pt x="237109" y="25908"/>
                    </a:lnTo>
                    <a:lnTo>
                      <a:pt x="208280" y="25908"/>
                    </a:lnTo>
                    <a:lnTo>
                      <a:pt x="208280" y="43561"/>
                    </a:lnTo>
                    <a:lnTo>
                      <a:pt x="208280" y="52324"/>
                    </a:lnTo>
                    <a:lnTo>
                      <a:pt x="204597" y="55880"/>
                    </a:lnTo>
                    <a:lnTo>
                      <a:pt x="195834" y="55880"/>
                    </a:lnTo>
                    <a:lnTo>
                      <a:pt x="192278" y="52324"/>
                    </a:lnTo>
                    <a:lnTo>
                      <a:pt x="192278" y="43561"/>
                    </a:lnTo>
                    <a:lnTo>
                      <a:pt x="195834" y="40005"/>
                    </a:lnTo>
                    <a:lnTo>
                      <a:pt x="204597" y="40005"/>
                    </a:lnTo>
                    <a:lnTo>
                      <a:pt x="208280" y="43561"/>
                    </a:lnTo>
                    <a:lnTo>
                      <a:pt x="208280" y="25908"/>
                    </a:lnTo>
                    <a:lnTo>
                      <a:pt x="66802" y="25908"/>
                    </a:lnTo>
                    <a:lnTo>
                      <a:pt x="66802" y="43561"/>
                    </a:lnTo>
                    <a:lnTo>
                      <a:pt x="66802" y="52324"/>
                    </a:lnTo>
                    <a:lnTo>
                      <a:pt x="63233" y="55880"/>
                    </a:lnTo>
                    <a:lnTo>
                      <a:pt x="54432" y="55880"/>
                    </a:lnTo>
                    <a:lnTo>
                      <a:pt x="50863" y="52324"/>
                    </a:lnTo>
                    <a:lnTo>
                      <a:pt x="50863" y="43561"/>
                    </a:lnTo>
                    <a:lnTo>
                      <a:pt x="54419" y="40005"/>
                    </a:lnTo>
                    <a:lnTo>
                      <a:pt x="63233" y="40005"/>
                    </a:lnTo>
                    <a:lnTo>
                      <a:pt x="66802" y="43561"/>
                    </a:lnTo>
                    <a:lnTo>
                      <a:pt x="66802" y="25908"/>
                    </a:lnTo>
                    <a:lnTo>
                      <a:pt x="37846" y="25908"/>
                    </a:lnTo>
                    <a:lnTo>
                      <a:pt x="37846" y="43561"/>
                    </a:lnTo>
                    <a:lnTo>
                      <a:pt x="37846" y="52324"/>
                    </a:lnTo>
                    <a:lnTo>
                      <a:pt x="34277" y="55880"/>
                    </a:lnTo>
                    <a:lnTo>
                      <a:pt x="25488" y="55880"/>
                    </a:lnTo>
                    <a:lnTo>
                      <a:pt x="21920" y="52324"/>
                    </a:lnTo>
                    <a:lnTo>
                      <a:pt x="21920" y="43561"/>
                    </a:lnTo>
                    <a:lnTo>
                      <a:pt x="25463" y="40005"/>
                    </a:lnTo>
                    <a:lnTo>
                      <a:pt x="34277" y="40005"/>
                    </a:lnTo>
                    <a:lnTo>
                      <a:pt x="37846" y="43561"/>
                    </a:lnTo>
                    <a:lnTo>
                      <a:pt x="37846" y="25908"/>
                    </a:lnTo>
                    <a:lnTo>
                      <a:pt x="14960" y="25908"/>
                    </a:lnTo>
                    <a:lnTo>
                      <a:pt x="0" y="34036"/>
                    </a:lnTo>
                    <a:lnTo>
                      <a:pt x="0" y="61976"/>
                    </a:lnTo>
                    <a:lnTo>
                      <a:pt x="14960" y="70104"/>
                    </a:lnTo>
                    <a:lnTo>
                      <a:pt x="244094" y="70104"/>
                    </a:lnTo>
                    <a:lnTo>
                      <a:pt x="259080" y="61976"/>
                    </a:lnTo>
                    <a:lnTo>
                      <a:pt x="259080" y="55880"/>
                    </a:lnTo>
                    <a:lnTo>
                      <a:pt x="259080" y="40005"/>
                    </a:lnTo>
                    <a:lnTo>
                      <a:pt x="259080" y="34036"/>
                    </a:lnTo>
                    <a:close/>
                  </a:path>
                </a:pathLst>
              </a:custGeom>
              <a:solidFill>
                <a:srgbClr val="004E83"/>
              </a:solidFill>
            </p:spPr>
            <p:txBody>
              <a:bodyPr wrap="square" lIns="0" tIns="0" rIns="0" bIns="0" rtlCol="0"/>
              <a:lstStyle/>
              <a:p>
                <a:endParaRPr sz="1350" dirty="0"/>
              </a:p>
            </p:txBody>
          </p:sp>
          <p:sp>
            <p:nvSpPr>
              <p:cNvPr id="339" name="object 37">
                <a:extLst>
                  <a:ext uri="{FF2B5EF4-FFF2-40B4-BE49-F238E27FC236}">
                    <a16:creationId xmlns:a16="http://schemas.microsoft.com/office/drawing/2014/main" id="{94539444-FDB5-45C3-AEF1-6D229441848E}"/>
                  </a:ext>
                </a:extLst>
              </p:cNvPr>
              <p:cNvSpPr/>
              <p:nvPr/>
            </p:nvSpPr>
            <p:spPr>
              <a:xfrm>
                <a:off x="1319784" y="2520696"/>
                <a:ext cx="140207" cy="140207"/>
              </a:xfrm>
              <a:prstGeom prst="rect">
                <a:avLst/>
              </a:prstGeom>
              <a:blipFill>
                <a:blip r:embed="rId10" cstate="print"/>
                <a:stretch>
                  <a:fillRect/>
                </a:stretch>
              </a:blipFill>
            </p:spPr>
            <p:txBody>
              <a:bodyPr wrap="square" lIns="0" tIns="0" rIns="0" bIns="0" rtlCol="0"/>
              <a:lstStyle/>
              <a:p>
                <a:endParaRPr sz="1350" dirty="0"/>
              </a:p>
            </p:txBody>
          </p:sp>
          <p:sp>
            <p:nvSpPr>
              <p:cNvPr id="340" name="object 38">
                <a:extLst>
                  <a:ext uri="{FF2B5EF4-FFF2-40B4-BE49-F238E27FC236}">
                    <a16:creationId xmlns:a16="http://schemas.microsoft.com/office/drawing/2014/main" id="{0819B0D1-AEB3-43D6-9EEA-24B448652E8D}"/>
                  </a:ext>
                </a:extLst>
              </p:cNvPr>
              <p:cNvSpPr/>
              <p:nvPr/>
            </p:nvSpPr>
            <p:spPr>
              <a:xfrm>
                <a:off x="1164336" y="2471928"/>
                <a:ext cx="215265" cy="15240"/>
              </a:xfrm>
              <a:custGeom>
                <a:avLst/>
                <a:gdLst/>
                <a:ahLst/>
                <a:cxnLst/>
                <a:rect l="l" t="t" r="r" b="b"/>
                <a:pathLst>
                  <a:path w="215265" h="15239">
                    <a:moveTo>
                      <a:pt x="214883" y="0"/>
                    </a:moveTo>
                    <a:lnTo>
                      <a:pt x="0" y="0"/>
                    </a:lnTo>
                    <a:lnTo>
                      <a:pt x="0" y="15239"/>
                    </a:lnTo>
                    <a:lnTo>
                      <a:pt x="214883" y="15239"/>
                    </a:lnTo>
                    <a:close/>
                  </a:path>
                </a:pathLst>
              </a:custGeom>
              <a:solidFill>
                <a:srgbClr val="004E83"/>
              </a:solidFill>
            </p:spPr>
            <p:txBody>
              <a:bodyPr wrap="square" lIns="0" tIns="0" rIns="0" bIns="0" rtlCol="0"/>
              <a:lstStyle/>
              <a:p>
                <a:endParaRPr sz="1350" dirty="0"/>
              </a:p>
            </p:txBody>
          </p:sp>
        </p:grpSp>
        <p:grpSp>
          <p:nvGrpSpPr>
            <p:cNvPr id="319" name="object 39">
              <a:extLst>
                <a:ext uri="{FF2B5EF4-FFF2-40B4-BE49-F238E27FC236}">
                  <a16:creationId xmlns:a16="http://schemas.microsoft.com/office/drawing/2014/main" id="{568BA9B4-3BE6-4923-96CE-C58A5CA0AA19}"/>
                </a:ext>
              </a:extLst>
            </p:cNvPr>
            <p:cNvGrpSpPr/>
            <p:nvPr/>
          </p:nvGrpSpPr>
          <p:grpSpPr>
            <a:xfrm>
              <a:off x="4496921" y="3437998"/>
              <a:ext cx="758611" cy="786097"/>
              <a:chOff x="4439411" y="2151862"/>
              <a:chExt cx="797560" cy="795655"/>
            </a:xfrm>
          </p:grpSpPr>
          <p:sp>
            <p:nvSpPr>
              <p:cNvPr id="320" name="object 40">
                <a:extLst>
                  <a:ext uri="{FF2B5EF4-FFF2-40B4-BE49-F238E27FC236}">
                    <a16:creationId xmlns:a16="http://schemas.microsoft.com/office/drawing/2014/main" id="{BA754D79-09E8-403A-9FAE-49463E036629}"/>
                  </a:ext>
                </a:extLst>
              </p:cNvPr>
              <p:cNvSpPr/>
              <p:nvPr/>
            </p:nvSpPr>
            <p:spPr>
              <a:xfrm>
                <a:off x="4483607" y="2196084"/>
                <a:ext cx="711835" cy="710565"/>
              </a:xfrm>
              <a:custGeom>
                <a:avLst/>
                <a:gdLst/>
                <a:ahLst/>
                <a:cxnLst/>
                <a:rect l="l" t="t" r="r" b="b"/>
                <a:pathLst>
                  <a:path w="711835" h="710564">
                    <a:moveTo>
                      <a:pt x="355853" y="0"/>
                    </a:moveTo>
                    <a:lnTo>
                      <a:pt x="307553" y="3242"/>
                    </a:lnTo>
                    <a:lnTo>
                      <a:pt x="261231" y="12685"/>
                    </a:lnTo>
                    <a:lnTo>
                      <a:pt x="217312" y="27908"/>
                    </a:lnTo>
                    <a:lnTo>
                      <a:pt x="176219" y="48485"/>
                    </a:lnTo>
                    <a:lnTo>
                      <a:pt x="138375" y="73995"/>
                    </a:lnTo>
                    <a:lnTo>
                      <a:pt x="104203" y="104012"/>
                    </a:lnTo>
                    <a:lnTo>
                      <a:pt x="74127" y="138116"/>
                    </a:lnTo>
                    <a:lnTo>
                      <a:pt x="48570" y="175880"/>
                    </a:lnTo>
                    <a:lnTo>
                      <a:pt x="27955" y="216884"/>
                    </a:lnTo>
                    <a:lnTo>
                      <a:pt x="12707" y="260702"/>
                    </a:lnTo>
                    <a:lnTo>
                      <a:pt x="3247" y="306913"/>
                    </a:lnTo>
                    <a:lnTo>
                      <a:pt x="0" y="355091"/>
                    </a:lnTo>
                    <a:lnTo>
                      <a:pt x="3247" y="403270"/>
                    </a:lnTo>
                    <a:lnTo>
                      <a:pt x="12707" y="449481"/>
                    </a:lnTo>
                    <a:lnTo>
                      <a:pt x="27955" y="493299"/>
                    </a:lnTo>
                    <a:lnTo>
                      <a:pt x="48570" y="534303"/>
                    </a:lnTo>
                    <a:lnTo>
                      <a:pt x="74127" y="572067"/>
                    </a:lnTo>
                    <a:lnTo>
                      <a:pt x="104203" y="606170"/>
                    </a:lnTo>
                    <a:lnTo>
                      <a:pt x="138375" y="636188"/>
                    </a:lnTo>
                    <a:lnTo>
                      <a:pt x="176219" y="661698"/>
                    </a:lnTo>
                    <a:lnTo>
                      <a:pt x="217312" y="682275"/>
                    </a:lnTo>
                    <a:lnTo>
                      <a:pt x="261231" y="697498"/>
                    </a:lnTo>
                    <a:lnTo>
                      <a:pt x="307553" y="706941"/>
                    </a:lnTo>
                    <a:lnTo>
                      <a:pt x="355853" y="710183"/>
                    </a:lnTo>
                    <a:lnTo>
                      <a:pt x="404154" y="706941"/>
                    </a:lnTo>
                    <a:lnTo>
                      <a:pt x="450476" y="697498"/>
                    </a:lnTo>
                    <a:lnTo>
                      <a:pt x="494395" y="682275"/>
                    </a:lnTo>
                    <a:lnTo>
                      <a:pt x="535488" y="661698"/>
                    </a:lnTo>
                    <a:lnTo>
                      <a:pt x="573332" y="636188"/>
                    </a:lnTo>
                    <a:lnTo>
                      <a:pt x="607504" y="606170"/>
                    </a:lnTo>
                    <a:lnTo>
                      <a:pt x="637580" y="572067"/>
                    </a:lnTo>
                    <a:lnTo>
                      <a:pt x="663137" y="534303"/>
                    </a:lnTo>
                    <a:lnTo>
                      <a:pt x="683752" y="493299"/>
                    </a:lnTo>
                    <a:lnTo>
                      <a:pt x="699000" y="449481"/>
                    </a:lnTo>
                    <a:lnTo>
                      <a:pt x="708460" y="403270"/>
                    </a:lnTo>
                    <a:lnTo>
                      <a:pt x="711707" y="355091"/>
                    </a:lnTo>
                    <a:lnTo>
                      <a:pt x="708460" y="306913"/>
                    </a:lnTo>
                    <a:lnTo>
                      <a:pt x="699000" y="260702"/>
                    </a:lnTo>
                    <a:lnTo>
                      <a:pt x="683752" y="216884"/>
                    </a:lnTo>
                    <a:lnTo>
                      <a:pt x="663137" y="175880"/>
                    </a:lnTo>
                    <a:lnTo>
                      <a:pt x="637580" y="138116"/>
                    </a:lnTo>
                    <a:lnTo>
                      <a:pt x="607504" y="104013"/>
                    </a:lnTo>
                    <a:lnTo>
                      <a:pt x="573332" y="73995"/>
                    </a:lnTo>
                    <a:lnTo>
                      <a:pt x="535488" y="48485"/>
                    </a:lnTo>
                    <a:lnTo>
                      <a:pt x="494395" y="27908"/>
                    </a:lnTo>
                    <a:lnTo>
                      <a:pt x="450476" y="12685"/>
                    </a:lnTo>
                    <a:lnTo>
                      <a:pt x="404154" y="3242"/>
                    </a:lnTo>
                    <a:lnTo>
                      <a:pt x="355853" y="0"/>
                    </a:lnTo>
                    <a:close/>
                  </a:path>
                </a:pathLst>
              </a:custGeom>
              <a:solidFill>
                <a:srgbClr val="1FBBF4"/>
              </a:solidFill>
            </p:spPr>
            <p:txBody>
              <a:bodyPr wrap="square" lIns="0" tIns="0" rIns="0" bIns="0" rtlCol="0"/>
              <a:lstStyle/>
              <a:p>
                <a:endParaRPr sz="1350" dirty="0"/>
              </a:p>
            </p:txBody>
          </p:sp>
          <p:sp>
            <p:nvSpPr>
              <p:cNvPr id="321" name="object 41">
                <a:extLst>
                  <a:ext uri="{FF2B5EF4-FFF2-40B4-BE49-F238E27FC236}">
                    <a16:creationId xmlns:a16="http://schemas.microsoft.com/office/drawing/2014/main" id="{1B9CE007-7D10-4D98-9A6D-5D0E6C642D9D}"/>
                  </a:ext>
                </a:extLst>
              </p:cNvPr>
              <p:cNvSpPr/>
              <p:nvPr/>
            </p:nvSpPr>
            <p:spPr>
              <a:xfrm>
                <a:off x="4439411" y="2151862"/>
                <a:ext cx="797064" cy="795553"/>
              </a:xfrm>
              <a:prstGeom prst="rect">
                <a:avLst/>
              </a:prstGeom>
              <a:blipFill>
                <a:blip r:embed="rId11" cstate="print"/>
                <a:stretch>
                  <a:fillRect/>
                </a:stretch>
              </a:blipFill>
            </p:spPr>
            <p:txBody>
              <a:bodyPr wrap="square" lIns="0" tIns="0" rIns="0" bIns="0" rtlCol="0"/>
              <a:lstStyle/>
              <a:p>
                <a:endParaRPr sz="1350" dirty="0"/>
              </a:p>
            </p:txBody>
          </p:sp>
          <p:sp>
            <p:nvSpPr>
              <p:cNvPr id="322" name="object 42">
                <a:extLst>
                  <a:ext uri="{FF2B5EF4-FFF2-40B4-BE49-F238E27FC236}">
                    <a16:creationId xmlns:a16="http://schemas.microsoft.com/office/drawing/2014/main" id="{D07795B0-B05C-4E16-B8C0-FE207DCC0423}"/>
                  </a:ext>
                </a:extLst>
              </p:cNvPr>
              <p:cNvSpPr/>
              <p:nvPr/>
            </p:nvSpPr>
            <p:spPr>
              <a:xfrm>
                <a:off x="4520945" y="2233422"/>
                <a:ext cx="638810" cy="637540"/>
              </a:xfrm>
              <a:custGeom>
                <a:avLst/>
                <a:gdLst/>
                <a:ahLst/>
                <a:cxnLst/>
                <a:rect l="l" t="t" r="r" b="b"/>
                <a:pathLst>
                  <a:path w="638810" h="637539">
                    <a:moveTo>
                      <a:pt x="319277" y="0"/>
                    </a:moveTo>
                    <a:lnTo>
                      <a:pt x="272110" y="3453"/>
                    </a:lnTo>
                    <a:lnTo>
                      <a:pt x="227086" y="13486"/>
                    </a:lnTo>
                    <a:lnTo>
                      <a:pt x="184702" y="29606"/>
                    </a:lnTo>
                    <a:lnTo>
                      <a:pt x="145452" y="51319"/>
                    </a:lnTo>
                    <a:lnTo>
                      <a:pt x="109831" y="78132"/>
                    </a:lnTo>
                    <a:lnTo>
                      <a:pt x="78332" y="109552"/>
                    </a:lnTo>
                    <a:lnTo>
                      <a:pt x="51451" y="145088"/>
                    </a:lnTo>
                    <a:lnTo>
                      <a:pt x="29683" y="184244"/>
                    </a:lnTo>
                    <a:lnTo>
                      <a:pt x="13522" y="226530"/>
                    </a:lnTo>
                    <a:lnTo>
                      <a:pt x="3463" y="271451"/>
                    </a:lnTo>
                    <a:lnTo>
                      <a:pt x="0" y="318515"/>
                    </a:lnTo>
                    <a:lnTo>
                      <a:pt x="3463" y="365580"/>
                    </a:lnTo>
                    <a:lnTo>
                      <a:pt x="13522" y="410501"/>
                    </a:lnTo>
                    <a:lnTo>
                      <a:pt x="29683" y="452787"/>
                    </a:lnTo>
                    <a:lnTo>
                      <a:pt x="51451" y="491943"/>
                    </a:lnTo>
                    <a:lnTo>
                      <a:pt x="78332" y="527479"/>
                    </a:lnTo>
                    <a:lnTo>
                      <a:pt x="109831" y="558899"/>
                    </a:lnTo>
                    <a:lnTo>
                      <a:pt x="145452" y="585712"/>
                    </a:lnTo>
                    <a:lnTo>
                      <a:pt x="184702" y="607425"/>
                    </a:lnTo>
                    <a:lnTo>
                      <a:pt x="227086" y="623545"/>
                    </a:lnTo>
                    <a:lnTo>
                      <a:pt x="272110" y="633578"/>
                    </a:lnTo>
                    <a:lnTo>
                      <a:pt x="319277" y="637031"/>
                    </a:lnTo>
                    <a:lnTo>
                      <a:pt x="366445" y="633578"/>
                    </a:lnTo>
                    <a:lnTo>
                      <a:pt x="411469" y="623545"/>
                    </a:lnTo>
                    <a:lnTo>
                      <a:pt x="453853" y="607425"/>
                    </a:lnTo>
                    <a:lnTo>
                      <a:pt x="493103" y="585712"/>
                    </a:lnTo>
                    <a:lnTo>
                      <a:pt x="528724" y="558899"/>
                    </a:lnTo>
                    <a:lnTo>
                      <a:pt x="560223" y="527479"/>
                    </a:lnTo>
                    <a:lnTo>
                      <a:pt x="587104" y="491943"/>
                    </a:lnTo>
                    <a:lnTo>
                      <a:pt x="608872" y="452787"/>
                    </a:lnTo>
                    <a:lnTo>
                      <a:pt x="625033" y="410501"/>
                    </a:lnTo>
                    <a:lnTo>
                      <a:pt x="635092" y="365580"/>
                    </a:lnTo>
                    <a:lnTo>
                      <a:pt x="638555" y="318515"/>
                    </a:lnTo>
                    <a:lnTo>
                      <a:pt x="635092" y="271451"/>
                    </a:lnTo>
                    <a:lnTo>
                      <a:pt x="625033" y="226530"/>
                    </a:lnTo>
                    <a:lnTo>
                      <a:pt x="608872" y="184244"/>
                    </a:lnTo>
                    <a:lnTo>
                      <a:pt x="587104" y="145088"/>
                    </a:lnTo>
                    <a:lnTo>
                      <a:pt x="560223" y="109552"/>
                    </a:lnTo>
                    <a:lnTo>
                      <a:pt x="528724" y="78132"/>
                    </a:lnTo>
                    <a:lnTo>
                      <a:pt x="493103" y="51319"/>
                    </a:lnTo>
                    <a:lnTo>
                      <a:pt x="453853" y="29606"/>
                    </a:lnTo>
                    <a:lnTo>
                      <a:pt x="411469" y="13486"/>
                    </a:lnTo>
                    <a:lnTo>
                      <a:pt x="366445" y="3453"/>
                    </a:lnTo>
                    <a:lnTo>
                      <a:pt x="319277" y="0"/>
                    </a:lnTo>
                    <a:close/>
                  </a:path>
                </a:pathLst>
              </a:custGeom>
              <a:solidFill>
                <a:srgbClr val="FFFFFF"/>
              </a:solidFill>
            </p:spPr>
            <p:txBody>
              <a:bodyPr wrap="square" lIns="0" tIns="0" rIns="0" bIns="0" rtlCol="0"/>
              <a:lstStyle/>
              <a:p>
                <a:endParaRPr sz="1350" dirty="0"/>
              </a:p>
            </p:txBody>
          </p:sp>
          <p:sp>
            <p:nvSpPr>
              <p:cNvPr id="323" name="object 43">
                <a:extLst>
                  <a:ext uri="{FF2B5EF4-FFF2-40B4-BE49-F238E27FC236}">
                    <a16:creationId xmlns:a16="http://schemas.microsoft.com/office/drawing/2014/main" id="{CB1D3183-AEC9-422F-A32C-F5C11FDDF032}"/>
                  </a:ext>
                </a:extLst>
              </p:cNvPr>
              <p:cNvSpPr/>
              <p:nvPr/>
            </p:nvSpPr>
            <p:spPr>
              <a:xfrm>
                <a:off x="4477511" y="2188489"/>
                <a:ext cx="720826" cy="720826"/>
              </a:xfrm>
              <a:prstGeom prst="rect">
                <a:avLst/>
              </a:prstGeom>
              <a:blipFill>
                <a:blip r:embed="rId12" cstate="print"/>
                <a:stretch>
                  <a:fillRect/>
                </a:stretch>
              </a:blipFill>
            </p:spPr>
            <p:txBody>
              <a:bodyPr wrap="square" lIns="0" tIns="0" rIns="0" bIns="0" rtlCol="0"/>
              <a:lstStyle/>
              <a:p>
                <a:endParaRPr sz="1350" dirty="0"/>
              </a:p>
            </p:txBody>
          </p:sp>
          <p:sp>
            <p:nvSpPr>
              <p:cNvPr id="324" name="object 44">
                <a:extLst>
                  <a:ext uri="{FF2B5EF4-FFF2-40B4-BE49-F238E27FC236}">
                    <a16:creationId xmlns:a16="http://schemas.microsoft.com/office/drawing/2014/main" id="{0068AB23-B372-4AB0-8D83-6D67D8332FD9}"/>
                  </a:ext>
                </a:extLst>
              </p:cNvPr>
              <p:cNvSpPr/>
              <p:nvPr/>
            </p:nvSpPr>
            <p:spPr>
              <a:xfrm>
                <a:off x="4549139" y="2260092"/>
                <a:ext cx="582168" cy="582168"/>
              </a:xfrm>
              <a:prstGeom prst="rect">
                <a:avLst/>
              </a:prstGeom>
              <a:blipFill>
                <a:blip r:embed="rId13" cstate="print"/>
                <a:stretch>
                  <a:fillRect/>
                </a:stretch>
              </a:blipFill>
            </p:spPr>
            <p:txBody>
              <a:bodyPr wrap="square" lIns="0" tIns="0" rIns="0" bIns="0" rtlCol="0"/>
              <a:lstStyle/>
              <a:p>
                <a:endParaRPr sz="1350" dirty="0"/>
              </a:p>
            </p:txBody>
          </p:sp>
          <p:sp>
            <p:nvSpPr>
              <p:cNvPr id="325" name="object 45">
                <a:extLst>
                  <a:ext uri="{FF2B5EF4-FFF2-40B4-BE49-F238E27FC236}">
                    <a16:creationId xmlns:a16="http://schemas.microsoft.com/office/drawing/2014/main" id="{20C55FC5-F64A-4A8F-A547-AE5DEDC7DFC1}"/>
                  </a:ext>
                </a:extLst>
              </p:cNvPr>
              <p:cNvSpPr/>
              <p:nvPr/>
            </p:nvSpPr>
            <p:spPr>
              <a:xfrm>
                <a:off x="4680204" y="2560319"/>
                <a:ext cx="274320" cy="195580"/>
              </a:xfrm>
              <a:custGeom>
                <a:avLst/>
                <a:gdLst/>
                <a:ahLst/>
                <a:cxnLst/>
                <a:rect l="l" t="t" r="r" b="b"/>
                <a:pathLst>
                  <a:path w="274320" h="195580">
                    <a:moveTo>
                      <a:pt x="169595" y="0"/>
                    </a:moveTo>
                    <a:lnTo>
                      <a:pt x="22860" y="0"/>
                    </a:lnTo>
                    <a:lnTo>
                      <a:pt x="22860" y="5080"/>
                    </a:lnTo>
                    <a:lnTo>
                      <a:pt x="22860" y="8890"/>
                    </a:lnTo>
                    <a:lnTo>
                      <a:pt x="22860" y="13970"/>
                    </a:lnTo>
                    <a:lnTo>
                      <a:pt x="166725" y="13970"/>
                    </a:lnTo>
                    <a:lnTo>
                      <a:pt x="166725" y="8890"/>
                    </a:lnTo>
                    <a:lnTo>
                      <a:pt x="167932" y="8890"/>
                    </a:lnTo>
                    <a:lnTo>
                      <a:pt x="167932" y="5080"/>
                    </a:lnTo>
                    <a:lnTo>
                      <a:pt x="169595" y="5080"/>
                    </a:lnTo>
                    <a:lnTo>
                      <a:pt x="169595" y="0"/>
                    </a:lnTo>
                    <a:close/>
                  </a:path>
                  <a:path w="274320" h="195580">
                    <a:moveTo>
                      <a:pt x="176784" y="73152"/>
                    </a:moveTo>
                    <a:lnTo>
                      <a:pt x="164973" y="30861"/>
                    </a:lnTo>
                    <a:lnTo>
                      <a:pt x="165100" y="28956"/>
                    </a:lnTo>
                    <a:lnTo>
                      <a:pt x="66929" y="28956"/>
                    </a:lnTo>
                    <a:lnTo>
                      <a:pt x="66929" y="46609"/>
                    </a:lnTo>
                    <a:lnTo>
                      <a:pt x="66929" y="55499"/>
                    </a:lnTo>
                    <a:lnTo>
                      <a:pt x="63373" y="59055"/>
                    </a:lnTo>
                    <a:lnTo>
                      <a:pt x="54610" y="59055"/>
                    </a:lnTo>
                    <a:lnTo>
                      <a:pt x="50927" y="55499"/>
                    </a:lnTo>
                    <a:lnTo>
                      <a:pt x="50927" y="46609"/>
                    </a:lnTo>
                    <a:lnTo>
                      <a:pt x="54610" y="43053"/>
                    </a:lnTo>
                    <a:lnTo>
                      <a:pt x="63373" y="43053"/>
                    </a:lnTo>
                    <a:lnTo>
                      <a:pt x="66929" y="46609"/>
                    </a:lnTo>
                    <a:lnTo>
                      <a:pt x="66929" y="28956"/>
                    </a:lnTo>
                    <a:lnTo>
                      <a:pt x="37973" y="28956"/>
                    </a:lnTo>
                    <a:lnTo>
                      <a:pt x="37973" y="46609"/>
                    </a:lnTo>
                    <a:lnTo>
                      <a:pt x="37973" y="55499"/>
                    </a:lnTo>
                    <a:lnTo>
                      <a:pt x="34417" y="59055"/>
                    </a:lnTo>
                    <a:lnTo>
                      <a:pt x="25527" y="59055"/>
                    </a:lnTo>
                    <a:lnTo>
                      <a:pt x="21971" y="55499"/>
                    </a:lnTo>
                    <a:lnTo>
                      <a:pt x="21971" y="46609"/>
                    </a:lnTo>
                    <a:lnTo>
                      <a:pt x="25527" y="43053"/>
                    </a:lnTo>
                    <a:lnTo>
                      <a:pt x="34417" y="43053"/>
                    </a:lnTo>
                    <a:lnTo>
                      <a:pt x="37973" y="46609"/>
                    </a:lnTo>
                    <a:lnTo>
                      <a:pt x="37973" y="28956"/>
                    </a:lnTo>
                    <a:lnTo>
                      <a:pt x="14986" y="28956"/>
                    </a:lnTo>
                    <a:lnTo>
                      <a:pt x="0" y="37084"/>
                    </a:lnTo>
                    <a:lnTo>
                      <a:pt x="0" y="65024"/>
                    </a:lnTo>
                    <a:lnTo>
                      <a:pt x="14986" y="73152"/>
                    </a:lnTo>
                    <a:lnTo>
                      <a:pt x="176784" y="73152"/>
                    </a:lnTo>
                    <a:close/>
                  </a:path>
                  <a:path w="274320" h="195580">
                    <a:moveTo>
                      <a:pt x="257556" y="138303"/>
                    </a:moveTo>
                    <a:lnTo>
                      <a:pt x="253492" y="134112"/>
                    </a:lnTo>
                    <a:lnTo>
                      <a:pt x="243332" y="134112"/>
                    </a:lnTo>
                    <a:lnTo>
                      <a:pt x="239268" y="138430"/>
                    </a:lnTo>
                    <a:lnTo>
                      <a:pt x="239268" y="190754"/>
                    </a:lnTo>
                    <a:lnTo>
                      <a:pt x="243332" y="195072"/>
                    </a:lnTo>
                    <a:lnTo>
                      <a:pt x="253492" y="195072"/>
                    </a:lnTo>
                    <a:lnTo>
                      <a:pt x="257556" y="190754"/>
                    </a:lnTo>
                    <a:lnTo>
                      <a:pt x="257556" y="138303"/>
                    </a:lnTo>
                    <a:close/>
                  </a:path>
                  <a:path w="274320" h="195580">
                    <a:moveTo>
                      <a:pt x="274320" y="114808"/>
                    </a:moveTo>
                    <a:lnTo>
                      <a:pt x="272288" y="112776"/>
                    </a:lnTo>
                    <a:lnTo>
                      <a:pt x="263144" y="112776"/>
                    </a:lnTo>
                    <a:lnTo>
                      <a:pt x="262382" y="113157"/>
                    </a:lnTo>
                    <a:lnTo>
                      <a:pt x="262128" y="112903"/>
                    </a:lnTo>
                    <a:lnTo>
                      <a:pt x="255739" y="113728"/>
                    </a:lnTo>
                    <a:lnTo>
                      <a:pt x="249237" y="114046"/>
                    </a:lnTo>
                    <a:lnTo>
                      <a:pt x="242443" y="113804"/>
                    </a:lnTo>
                    <a:lnTo>
                      <a:pt x="235204" y="112903"/>
                    </a:lnTo>
                    <a:lnTo>
                      <a:pt x="235077" y="113030"/>
                    </a:lnTo>
                    <a:lnTo>
                      <a:pt x="234188" y="112776"/>
                    </a:lnTo>
                    <a:lnTo>
                      <a:pt x="224536" y="112776"/>
                    </a:lnTo>
                    <a:lnTo>
                      <a:pt x="222504" y="114808"/>
                    </a:lnTo>
                    <a:lnTo>
                      <a:pt x="222504" y="119888"/>
                    </a:lnTo>
                    <a:lnTo>
                      <a:pt x="224536" y="121920"/>
                    </a:lnTo>
                    <a:lnTo>
                      <a:pt x="272288" y="121920"/>
                    </a:lnTo>
                    <a:lnTo>
                      <a:pt x="274320" y="119888"/>
                    </a:lnTo>
                    <a:lnTo>
                      <a:pt x="274320" y="114808"/>
                    </a:lnTo>
                    <a:close/>
                  </a:path>
                </a:pathLst>
              </a:custGeom>
              <a:solidFill>
                <a:srgbClr val="004E83"/>
              </a:solidFill>
            </p:spPr>
            <p:txBody>
              <a:bodyPr wrap="square" lIns="0" tIns="0" rIns="0" bIns="0" rtlCol="0"/>
              <a:lstStyle/>
              <a:p>
                <a:endParaRPr sz="1350" dirty="0"/>
              </a:p>
            </p:txBody>
          </p:sp>
          <p:sp>
            <p:nvSpPr>
              <p:cNvPr id="326" name="object 46">
                <a:extLst>
                  <a:ext uri="{FF2B5EF4-FFF2-40B4-BE49-F238E27FC236}">
                    <a16:creationId xmlns:a16="http://schemas.microsoft.com/office/drawing/2014/main" id="{C01602F4-017C-4725-9502-30E67714E84B}"/>
                  </a:ext>
                </a:extLst>
              </p:cNvPr>
              <p:cNvSpPr/>
              <p:nvPr/>
            </p:nvSpPr>
            <p:spPr>
              <a:xfrm>
                <a:off x="4879847" y="2542032"/>
                <a:ext cx="97536" cy="97535"/>
              </a:xfrm>
              <a:prstGeom prst="rect">
                <a:avLst/>
              </a:prstGeom>
              <a:blipFill>
                <a:blip r:embed="rId9" cstate="print"/>
                <a:stretch>
                  <a:fillRect/>
                </a:stretch>
              </a:blipFill>
            </p:spPr>
            <p:txBody>
              <a:bodyPr wrap="square" lIns="0" tIns="0" rIns="0" bIns="0" rtlCol="0"/>
              <a:lstStyle/>
              <a:p>
                <a:endParaRPr sz="1350" dirty="0"/>
              </a:p>
            </p:txBody>
          </p:sp>
          <p:sp>
            <p:nvSpPr>
              <p:cNvPr id="327" name="object 47">
                <a:extLst>
                  <a:ext uri="{FF2B5EF4-FFF2-40B4-BE49-F238E27FC236}">
                    <a16:creationId xmlns:a16="http://schemas.microsoft.com/office/drawing/2014/main" id="{23A1A38D-AA09-47F0-BB62-605A309A8EA6}"/>
                  </a:ext>
                </a:extLst>
              </p:cNvPr>
              <p:cNvSpPr/>
              <p:nvPr/>
            </p:nvSpPr>
            <p:spPr>
              <a:xfrm>
                <a:off x="4680204" y="2388107"/>
                <a:ext cx="260985" cy="157480"/>
              </a:xfrm>
              <a:custGeom>
                <a:avLst/>
                <a:gdLst/>
                <a:ahLst/>
                <a:cxnLst/>
                <a:rect l="l" t="t" r="r" b="b"/>
                <a:pathLst>
                  <a:path w="260985" h="157480">
                    <a:moveTo>
                      <a:pt x="237744" y="2794"/>
                    </a:moveTo>
                    <a:lnTo>
                      <a:pt x="235204" y="0"/>
                    </a:lnTo>
                    <a:lnTo>
                      <a:pt x="25400" y="0"/>
                    </a:lnTo>
                    <a:lnTo>
                      <a:pt x="22860" y="2794"/>
                    </a:lnTo>
                    <a:lnTo>
                      <a:pt x="22860" y="12192"/>
                    </a:lnTo>
                    <a:lnTo>
                      <a:pt x="237744" y="12192"/>
                    </a:lnTo>
                    <a:lnTo>
                      <a:pt x="237744" y="2794"/>
                    </a:lnTo>
                    <a:close/>
                  </a:path>
                  <a:path w="260985" h="157480">
                    <a:moveTo>
                      <a:pt x="259080" y="120650"/>
                    </a:moveTo>
                    <a:lnTo>
                      <a:pt x="256959" y="119507"/>
                    </a:lnTo>
                    <a:lnTo>
                      <a:pt x="244475" y="112776"/>
                    </a:lnTo>
                    <a:lnTo>
                      <a:pt x="66929" y="112776"/>
                    </a:lnTo>
                    <a:lnTo>
                      <a:pt x="66929" y="130556"/>
                    </a:lnTo>
                    <a:lnTo>
                      <a:pt x="66929" y="139319"/>
                    </a:lnTo>
                    <a:lnTo>
                      <a:pt x="63373" y="142875"/>
                    </a:lnTo>
                    <a:lnTo>
                      <a:pt x="54483" y="142875"/>
                    </a:lnTo>
                    <a:lnTo>
                      <a:pt x="50927" y="139319"/>
                    </a:lnTo>
                    <a:lnTo>
                      <a:pt x="50927" y="130556"/>
                    </a:lnTo>
                    <a:lnTo>
                      <a:pt x="54483" y="127000"/>
                    </a:lnTo>
                    <a:lnTo>
                      <a:pt x="63373" y="127000"/>
                    </a:lnTo>
                    <a:lnTo>
                      <a:pt x="66929" y="130556"/>
                    </a:lnTo>
                    <a:lnTo>
                      <a:pt x="66929" y="112776"/>
                    </a:lnTo>
                    <a:lnTo>
                      <a:pt x="37973" y="112776"/>
                    </a:lnTo>
                    <a:lnTo>
                      <a:pt x="37973" y="130556"/>
                    </a:lnTo>
                    <a:lnTo>
                      <a:pt x="37973" y="139319"/>
                    </a:lnTo>
                    <a:lnTo>
                      <a:pt x="34290" y="142875"/>
                    </a:lnTo>
                    <a:lnTo>
                      <a:pt x="25527" y="142875"/>
                    </a:lnTo>
                    <a:lnTo>
                      <a:pt x="21971" y="139319"/>
                    </a:lnTo>
                    <a:lnTo>
                      <a:pt x="21971" y="130556"/>
                    </a:lnTo>
                    <a:lnTo>
                      <a:pt x="25527" y="127000"/>
                    </a:lnTo>
                    <a:lnTo>
                      <a:pt x="34290" y="127000"/>
                    </a:lnTo>
                    <a:lnTo>
                      <a:pt x="37973" y="130556"/>
                    </a:lnTo>
                    <a:lnTo>
                      <a:pt x="37973" y="112776"/>
                    </a:lnTo>
                    <a:lnTo>
                      <a:pt x="14986" y="112776"/>
                    </a:lnTo>
                    <a:lnTo>
                      <a:pt x="0" y="120904"/>
                    </a:lnTo>
                    <a:lnTo>
                      <a:pt x="0" y="148844"/>
                    </a:lnTo>
                    <a:lnTo>
                      <a:pt x="14986" y="156972"/>
                    </a:lnTo>
                    <a:lnTo>
                      <a:pt x="178435" y="156972"/>
                    </a:lnTo>
                    <a:lnTo>
                      <a:pt x="190385" y="142875"/>
                    </a:lnTo>
                    <a:lnTo>
                      <a:pt x="191439" y="141643"/>
                    </a:lnTo>
                    <a:lnTo>
                      <a:pt x="207746" y="129819"/>
                    </a:lnTo>
                    <a:lnTo>
                      <a:pt x="214744" y="127000"/>
                    </a:lnTo>
                    <a:lnTo>
                      <a:pt x="226707" y="122212"/>
                    </a:lnTo>
                    <a:lnTo>
                      <a:pt x="247650" y="119507"/>
                    </a:lnTo>
                    <a:lnTo>
                      <a:pt x="251587" y="119507"/>
                    </a:lnTo>
                    <a:lnTo>
                      <a:pt x="255397" y="120142"/>
                    </a:lnTo>
                    <a:lnTo>
                      <a:pt x="259080" y="120650"/>
                    </a:lnTo>
                    <a:close/>
                  </a:path>
                  <a:path w="260985" h="157480">
                    <a:moveTo>
                      <a:pt x="260604" y="34036"/>
                    </a:moveTo>
                    <a:lnTo>
                      <a:pt x="245618" y="25908"/>
                    </a:lnTo>
                    <a:lnTo>
                      <a:pt x="238506" y="25908"/>
                    </a:lnTo>
                    <a:lnTo>
                      <a:pt x="238506" y="43561"/>
                    </a:lnTo>
                    <a:lnTo>
                      <a:pt x="238506" y="52324"/>
                    </a:lnTo>
                    <a:lnTo>
                      <a:pt x="234950" y="55880"/>
                    </a:lnTo>
                    <a:lnTo>
                      <a:pt x="226060" y="55880"/>
                    </a:lnTo>
                    <a:lnTo>
                      <a:pt x="222504" y="52324"/>
                    </a:lnTo>
                    <a:lnTo>
                      <a:pt x="222504" y="43561"/>
                    </a:lnTo>
                    <a:lnTo>
                      <a:pt x="226060" y="40005"/>
                    </a:lnTo>
                    <a:lnTo>
                      <a:pt x="234950" y="40005"/>
                    </a:lnTo>
                    <a:lnTo>
                      <a:pt x="238506" y="43561"/>
                    </a:lnTo>
                    <a:lnTo>
                      <a:pt x="238506" y="25908"/>
                    </a:lnTo>
                    <a:lnTo>
                      <a:pt x="209423" y="25908"/>
                    </a:lnTo>
                    <a:lnTo>
                      <a:pt x="209423" y="43561"/>
                    </a:lnTo>
                    <a:lnTo>
                      <a:pt x="209423" y="52324"/>
                    </a:lnTo>
                    <a:lnTo>
                      <a:pt x="205867" y="55880"/>
                    </a:lnTo>
                    <a:lnTo>
                      <a:pt x="196977" y="55880"/>
                    </a:lnTo>
                    <a:lnTo>
                      <a:pt x="193421" y="52324"/>
                    </a:lnTo>
                    <a:lnTo>
                      <a:pt x="193421" y="43561"/>
                    </a:lnTo>
                    <a:lnTo>
                      <a:pt x="196977" y="40005"/>
                    </a:lnTo>
                    <a:lnTo>
                      <a:pt x="205867" y="40005"/>
                    </a:lnTo>
                    <a:lnTo>
                      <a:pt x="209423" y="43561"/>
                    </a:lnTo>
                    <a:lnTo>
                      <a:pt x="209423" y="25908"/>
                    </a:lnTo>
                    <a:lnTo>
                      <a:pt x="67183" y="25908"/>
                    </a:lnTo>
                    <a:lnTo>
                      <a:pt x="67183" y="43561"/>
                    </a:lnTo>
                    <a:lnTo>
                      <a:pt x="67183" y="52324"/>
                    </a:lnTo>
                    <a:lnTo>
                      <a:pt x="63627" y="55880"/>
                    </a:lnTo>
                    <a:lnTo>
                      <a:pt x="54737" y="55880"/>
                    </a:lnTo>
                    <a:lnTo>
                      <a:pt x="51181" y="52324"/>
                    </a:lnTo>
                    <a:lnTo>
                      <a:pt x="51181" y="43561"/>
                    </a:lnTo>
                    <a:lnTo>
                      <a:pt x="54737" y="40005"/>
                    </a:lnTo>
                    <a:lnTo>
                      <a:pt x="63627" y="40005"/>
                    </a:lnTo>
                    <a:lnTo>
                      <a:pt x="67183" y="43561"/>
                    </a:lnTo>
                    <a:lnTo>
                      <a:pt x="67183" y="25908"/>
                    </a:lnTo>
                    <a:lnTo>
                      <a:pt x="38100" y="25908"/>
                    </a:lnTo>
                    <a:lnTo>
                      <a:pt x="38100" y="43561"/>
                    </a:lnTo>
                    <a:lnTo>
                      <a:pt x="38100" y="52324"/>
                    </a:lnTo>
                    <a:lnTo>
                      <a:pt x="34544" y="55880"/>
                    </a:lnTo>
                    <a:lnTo>
                      <a:pt x="25654" y="55880"/>
                    </a:lnTo>
                    <a:lnTo>
                      <a:pt x="22098" y="52324"/>
                    </a:lnTo>
                    <a:lnTo>
                      <a:pt x="22098" y="43561"/>
                    </a:lnTo>
                    <a:lnTo>
                      <a:pt x="25654" y="40005"/>
                    </a:lnTo>
                    <a:lnTo>
                      <a:pt x="34544" y="40005"/>
                    </a:lnTo>
                    <a:lnTo>
                      <a:pt x="38100" y="43561"/>
                    </a:lnTo>
                    <a:lnTo>
                      <a:pt x="38100" y="25908"/>
                    </a:lnTo>
                    <a:lnTo>
                      <a:pt x="14986" y="25908"/>
                    </a:lnTo>
                    <a:lnTo>
                      <a:pt x="0" y="34036"/>
                    </a:lnTo>
                    <a:lnTo>
                      <a:pt x="0" y="61976"/>
                    </a:lnTo>
                    <a:lnTo>
                      <a:pt x="14986" y="70104"/>
                    </a:lnTo>
                    <a:lnTo>
                      <a:pt x="245618" y="70104"/>
                    </a:lnTo>
                    <a:lnTo>
                      <a:pt x="260604" y="61976"/>
                    </a:lnTo>
                    <a:lnTo>
                      <a:pt x="260604" y="55880"/>
                    </a:lnTo>
                    <a:lnTo>
                      <a:pt x="260604" y="40005"/>
                    </a:lnTo>
                    <a:lnTo>
                      <a:pt x="260604" y="34036"/>
                    </a:lnTo>
                    <a:close/>
                  </a:path>
                </a:pathLst>
              </a:custGeom>
              <a:solidFill>
                <a:srgbClr val="004E83"/>
              </a:solidFill>
            </p:spPr>
            <p:txBody>
              <a:bodyPr wrap="square" lIns="0" tIns="0" rIns="0" bIns="0" rtlCol="0"/>
              <a:lstStyle/>
              <a:p>
                <a:endParaRPr sz="1350" dirty="0"/>
              </a:p>
            </p:txBody>
          </p:sp>
          <p:sp>
            <p:nvSpPr>
              <p:cNvPr id="328" name="object 48">
                <a:extLst>
                  <a:ext uri="{FF2B5EF4-FFF2-40B4-BE49-F238E27FC236}">
                    <a16:creationId xmlns:a16="http://schemas.microsoft.com/office/drawing/2014/main" id="{A9215808-922F-4400-B712-43E75A2CC95E}"/>
                  </a:ext>
                </a:extLst>
              </p:cNvPr>
              <p:cNvSpPr/>
              <p:nvPr/>
            </p:nvSpPr>
            <p:spPr>
              <a:xfrm>
                <a:off x="4858511" y="2520696"/>
                <a:ext cx="140208" cy="140207"/>
              </a:xfrm>
              <a:prstGeom prst="rect">
                <a:avLst/>
              </a:prstGeom>
              <a:blipFill>
                <a:blip r:embed="rId14" cstate="print"/>
                <a:stretch>
                  <a:fillRect/>
                </a:stretch>
              </a:blipFill>
            </p:spPr>
            <p:txBody>
              <a:bodyPr wrap="square" lIns="0" tIns="0" rIns="0" bIns="0" rtlCol="0"/>
              <a:lstStyle/>
              <a:p>
                <a:endParaRPr sz="1350" dirty="0"/>
              </a:p>
            </p:txBody>
          </p:sp>
          <p:sp>
            <p:nvSpPr>
              <p:cNvPr id="329" name="object 49">
                <a:extLst>
                  <a:ext uri="{FF2B5EF4-FFF2-40B4-BE49-F238E27FC236}">
                    <a16:creationId xmlns:a16="http://schemas.microsoft.com/office/drawing/2014/main" id="{5A537063-FD6E-4E67-9E9E-0DA1FB562205}"/>
                  </a:ext>
                </a:extLst>
              </p:cNvPr>
              <p:cNvSpPr/>
              <p:nvPr/>
            </p:nvSpPr>
            <p:spPr>
              <a:xfrm>
                <a:off x="4703063" y="2471928"/>
                <a:ext cx="215265" cy="15240"/>
              </a:xfrm>
              <a:custGeom>
                <a:avLst/>
                <a:gdLst/>
                <a:ahLst/>
                <a:cxnLst/>
                <a:rect l="l" t="t" r="r" b="b"/>
                <a:pathLst>
                  <a:path w="215264" h="15239">
                    <a:moveTo>
                      <a:pt x="214884" y="0"/>
                    </a:moveTo>
                    <a:lnTo>
                      <a:pt x="0" y="0"/>
                    </a:lnTo>
                    <a:lnTo>
                      <a:pt x="0" y="15239"/>
                    </a:lnTo>
                    <a:lnTo>
                      <a:pt x="214884" y="15239"/>
                    </a:lnTo>
                    <a:close/>
                  </a:path>
                </a:pathLst>
              </a:custGeom>
              <a:solidFill>
                <a:srgbClr val="004E83"/>
              </a:solidFill>
            </p:spPr>
            <p:txBody>
              <a:bodyPr wrap="square" lIns="0" tIns="0" rIns="0" bIns="0" rtlCol="0"/>
              <a:lstStyle/>
              <a:p>
                <a:endParaRPr sz="1350" dirty="0"/>
              </a:p>
            </p:txBody>
          </p:sp>
        </p:grpSp>
      </p:grpSp>
    </p:spTree>
    <p:extLst>
      <p:ext uri="{BB962C8B-B14F-4D97-AF65-F5344CB8AC3E}">
        <p14:creationId xmlns:p14="http://schemas.microsoft.com/office/powerpoint/2010/main" val="66687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Use NPRE to Reduce Firewall Rules</a:t>
            </a:r>
            <a:endParaRPr lang="en-GB" sz="3600" dirty="0"/>
          </a:p>
        </p:txBody>
      </p:sp>
      <p:grpSp>
        <p:nvGrpSpPr>
          <p:cNvPr id="74" name="Group 73">
            <a:extLst>
              <a:ext uri="{FF2B5EF4-FFF2-40B4-BE49-F238E27FC236}">
                <a16:creationId xmlns:a16="http://schemas.microsoft.com/office/drawing/2014/main" id="{C297A6FF-1BBD-4ABD-A040-BBC74C60C80C}"/>
              </a:ext>
            </a:extLst>
          </p:cNvPr>
          <p:cNvGrpSpPr/>
          <p:nvPr/>
        </p:nvGrpSpPr>
        <p:grpSpPr>
          <a:xfrm>
            <a:off x="0" y="4837582"/>
            <a:ext cx="9138543" cy="2030128"/>
            <a:chOff x="0" y="4837582"/>
            <a:chExt cx="9138543" cy="2030128"/>
          </a:xfrm>
        </p:grpSpPr>
        <p:sp>
          <p:nvSpPr>
            <p:cNvPr id="40" name="Rectangle 39">
              <a:extLst>
                <a:ext uri="{FF2B5EF4-FFF2-40B4-BE49-F238E27FC236}">
                  <a16:creationId xmlns:a16="http://schemas.microsoft.com/office/drawing/2014/main" id="{CB578E7A-959E-48CE-B055-18491BA098CF}"/>
                </a:ext>
              </a:extLst>
            </p:cNvPr>
            <p:cNvSpPr/>
            <p:nvPr/>
          </p:nvSpPr>
          <p:spPr>
            <a:xfrm>
              <a:off x="0" y="4837582"/>
              <a:ext cx="9138543" cy="20301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 name="Group 21">
              <a:extLst>
                <a:ext uri="{FF2B5EF4-FFF2-40B4-BE49-F238E27FC236}">
                  <a16:creationId xmlns:a16="http://schemas.microsoft.com/office/drawing/2014/main" id="{EE0B112D-78AB-4D89-A57D-15261E8CBF1E}"/>
                </a:ext>
              </a:extLst>
            </p:cNvPr>
            <p:cNvGrpSpPr/>
            <p:nvPr/>
          </p:nvGrpSpPr>
          <p:grpSpPr>
            <a:xfrm>
              <a:off x="473423" y="5056824"/>
              <a:ext cx="8197153" cy="1767145"/>
              <a:chOff x="126865" y="4917395"/>
              <a:chExt cx="8197153" cy="1767145"/>
            </a:xfrm>
          </p:grpSpPr>
          <p:grpSp>
            <p:nvGrpSpPr>
              <p:cNvPr id="18" name="Group 17">
                <a:extLst>
                  <a:ext uri="{FF2B5EF4-FFF2-40B4-BE49-F238E27FC236}">
                    <a16:creationId xmlns:a16="http://schemas.microsoft.com/office/drawing/2014/main" id="{1B253392-9069-4CB0-8A99-C11153F5FF24}"/>
                  </a:ext>
                </a:extLst>
              </p:cNvPr>
              <p:cNvGrpSpPr/>
              <p:nvPr/>
            </p:nvGrpSpPr>
            <p:grpSpPr>
              <a:xfrm>
                <a:off x="1544102" y="4917395"/>
                <a:ext cx="6055795" cy="1767145"/>
                <a:chOff x="6418116" y="4468715"/>
                <a:chExt cx="6055795" cy="1767145"/>
              </a:xfrm>
            </p:grpSpPr>
            <p:grpSp>
              <p:nvGrpSpPr>
                <p:cNvPr id="60" name="Group 59">
                  <a:extLst>
                    <a:ext uri="{FF2B5EF4-FFF2-40B4-BE49-F238E27FC236}">
                      <a16:creationId xmlns:a16="http://schemas.microsoft.com/office/drawing/2014/main" id="{AAC2E66E-AC22-4163-8F6D-A10137571DE6}"/>
                    </a:ext>
                  </a:extLst>
                </p:cNvPr>
                <p:cNvGrpSpPr/>
                <p:nvPr/>
              </p:nvGrpSpPr>
              <p:grpSpPr>
                <a:xfrm>
                  <a:off x="9947496" y="4485143"/>
                  <a:ext cx="2526415" cy="1750717"/>
                  <a:chOff x="6609400" y="3986784"/>
                  <a:chExt cx="2526415" cy="1750717"/>
                </a:xfrm>
              </p:grpSpPr>
              <p:sp>
                <p:nvSpPr>
                  <p:cNvPr id="68" name="Rectangle: Rounded Corners 67">
                    <a:extLst>
                      <a:ext uri="{FF2B5EF4-FFF2-40B4-BE49-F238E27FC236}">
                        <a16:creationId xmlns:a16="http://schemas.microsoft.com/office/drawing/2014/main" id="{DAD42566-723A-4DD2-B679-A246034130ED}"/>
                      </a:ext>
                    </a:extLst>
                  </p:cNvPr>
                  <p:cNvSpPr/>
                  <p:nvPr/>
                </p:nvSpPr>
                <p:spPr>
                  <a:xfrm>
                    <a:off x="7415408" y="3986784"/>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69" name="TextBox 68">
                    <a:extLst>
                      <a:ext uri="{FF2B5EF4-FFF2-40B4-BE49-F238E27FC236}">
                        <a16:creationId xmlns:a16="http://schemas.microsoft.com/office/drawing/2014/main" id="{C7BADF19-18E3-488D-89DB-E0F83CD47F42}"/>
                      </a:ext>
                    </a:extLst>
                  </p:cNvPr>
                  <p:cNvSpPr txBox="1"/>
                  <p:nvPr/>
                </p:nvSpPr>
                <p:spPr>
                  <a:xfrm>
                    <a:off x="6609400" y="5368169"/>
                    <a:ext cx="2526415" cy="369332"/>
                  </a:xfrm>
                  <a:prstGeom prst="rect">
                    <a:avLst/>
                  </a:prstGeom>
                  <a:noFill/>
                </p:spPr>
                <p:txBody>
                  <a:bodyPr wrap="square" rtlCol="0">
                    <a:spAutoFit/>
                  </a:bodyPr>
                  <a:lstStyle/>
                  <a:p>
                    <a:pPr algn="ctr"/>
                    <a:r>
                      <a:rPr lang="en-US" b="1" dirty="0">
                        <a:solidFill>
                          <a:srgbClr val="0070C0"/>
                        </a:solidFill>
                      </a:rPr>
                      <a:t>Remote Server Host</a:t>
                    </a:r>
                    <a:endParaRPr lang="en-SG" b="1" dirty="0">
                      <a:solidFill>
                        <a:srgbClr val="0070C0"/>
                      </a:solidFill>
                    </a:endParaRPr>
                  </a:p>
                </p:txBody>
              </p:sp>
            </p:grpSp>
            <p:grpSp>
              <p:nvGrpSpPr>
                <p:cNvPr id="61" name="Group 60">
                  <a:extLst>
                    <a:ext uri="{FF2B5EF4-FFF2-40B4-BE49-F238E27FC236}">
                      <a16:creationId xmlns:a16="http://schemas.microsoft.com/office/drawing/2014/main" id="{0353FF49-75FE-494D-BC28-8D47B221EDFE}"/>
                    </a:ext>
                  </a:extLst>
                </p:cNvPr>
                <p:cNvGrpSpPr/>
                <p:nvPr/>
              </p:nvGrpSpPr>
              <p:grpSpPr>
                <a:xfrm>
                  <a:off x="6418116" y="4485143"/>
                  <a:ext cx="1828800" cy="1725671"/>
                  <a:chOff x="396801" y="4382421"/>
                  <a:chExt cx="1828800" cy="1725671"/>
                </a:xfrm>
              </p:grpSpPr>
              <p:sp>
                <p:nvSpPr>
                  <p:cNvPr id="66" name="Rectangle: Rounded Corners 65">
                    <a:extLst>
                      <a:ext uri="{FF2B5EF4-FFF2-40B4-BE49-F238E27FC236}">
                        <a16:creationId xmlns:a16="http://schemas.microsoft.com/office/drawing/2014/main" id="{EA5F438C-2B7C-43D2-BD46-931B91AC556A}"/>
                      </a:ext>
                    </a:extLst>
                  </p:cNvPr>
                  <p:cNvSpPr/>
                  <p:nvPr/>
                </p:nvSpPr>
                <p:spPr>
                  <a:xfrm>
                    <a:off x="854001" y="4382421"/>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67" name="TextBox 66">
                    <a:extLst>
                      <a:ext uri="{FF2B5EF4-FFF2-40B4-BE49-F238E27FC236}">
                        <a16:creationId xmlns:a16="http://schemas.microsoft.com/office/drawing/2014/main" id="{85574024-1E90-4E62-A995-C75D3E88C428}"/>
                      </a:ext>
                    </a:extLst>
                  </p:cNvPr>
                  <p:cNvSpPr txBox="1"/>
                  <p:nvPr/>
                </p:nvSpPr>
                <p:spPr>
                  <a:xfrm>
                    <a:off x="396801" y="5738760"/>
                    <a:ext cx="1828800" cy="369332"/>
                  </a:xfrm>
                  <a:prstGeom prst="rect">
                    <a:avLst/>
                  </a:prstGeom>
                  <a:noFill/>
                </p:spPr>
                <p:txBody>
                  <a:bodyPr wrap="square" rtlCol="0">
                    <a:spAutoFit/>
                  </a:bodyPr>
                  <a:lstStyle/>
                  <a:p>
                    <a:pPr algn="ctr"/>
                    <a:r>
                      <a:rPr lang="en-US" b="1" dirty="0">
                        <a:solidFill>
                          <a:srgbClr val="0070C0"/>
                        </a:solidFill>
                      </a:rPr>
                      <a:t>Nagios Server</a:t>
                    </a:r>
                    <a:endParaRPr lang="en-SG" b="1" dirty="0">
                      <a:solidFill>
                        <a:srgbClr val="0070C0"/>
                      </a:solidFill>
                    </a:endParaRPr>
                  </a:p>
                </p:txBody>
              </p:sp>
            </p:grpSp>
            <p:cxnSp>
              <p:nvCxnSpPr>
                <p:cNvPr id="62" name="Straight Arrow Connector 61">
                  <a:extLst>
                    <a:ext uri="{FF2B5EF4-FFF2-40B4-BE49-F238E27FC236}">
                      <a16:creationId xmlns:a16="http://schemas.microsoft.com/office/drawing/2014/main" id="{32E0247A-1AAE-4E9C-BF3A-1E030147B0AE}"/>
                    </a:ext>
                  </a:extLst>
                </p:cNvPr>
                <p:cNvCxnSpPr>
                  <a:cxnSpLocks/>
                  <a:stCxn id="66" idx="3"/>
                  <a:endCxn id="68" idx="1"/>
                </p:cNvCxnSpPr>
                <p:nvPr/>
              </p:nvCxnSpPr>
              <p:spPr>
                <a:xfrm>
                  <a:off x="7789716" y="5170943"/>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63" name="Group 62">
                  <a:extLst>
                    <a:ext uri="{FF2B5EF4-FFF2-40B4-BE49-F238E27FC236}">
                      <a16:creationId xmlns:a16="http://schemas.microsoft.com/office/drawing/2014/main" id="{5458F70C-517A-42D0-B37E-8B345E53FC6B}"/>
                    </a:ext>
                  </a:extLst>
                </p:cNvPr>
                <p:cNvGrpSpPr/>
                <p:nvPr/>
              </p:nvGrpSpPr>
              <p:grpSpPr>
                <a:xfrm>
                  <a:off x="8357210" y="4468715"/>
                  <a:ext cx="1828800" cy="1049930"/>
                  <a:chOff x="3609150" y="4308454"/>
                  <a:chExt cx="1828800" cy="1049930"/>
                </a:xfrm>
              </p:grpSpPr>
              <p:sp>
                <p:nvSpPr>
                  <p:cNvPr id="64" name="TextBox 63">
                    <a:extLst>
                      <a:ext uri="{FF2B5EF4-FFF2-40B4-BE49-F238E27FC236}">
                        <a16:creationId xmlns:a16="http://schemas.microsoft.com/office/drawing/2014/main" id="{82E6FFAD-6B97-4098-B101-FC311B4D00ED}"/>
                      </a:ext>
                    </a:extLst>
                  </p:cNvPr>
                  <p:cNvSpPr txBox="1"/>
                  <p:nvPr/>
                </p:nvSpPr>
                <p:spPr>
                  <a:xfrm>
                    <a:off x="3927736" y="4308454"/>
                    <a:ext cx="1288527" cy="369332"/>
                  </a:xfrm>
                  <a:prstGeom prst="rect">
                    <a:avLst/>
                  </a:prstGeom>
                  <a:noFill/>
                </p:spPr>
                <p:txBody>
                  <a:bodyPr wrap="square" rtlCol="0">
                    <a:spAutoFit/>
                  </a:bodyPr>
                  <a:lstStyle/>
                  <a:p>
                    <a:pPr algn="ctr"/>
                    <a:r>
                      <a:rPr lang="en-US" b="1" dirty="0">
                        <a:solidFill>
                          <a:srgbClr val="FF0000"/>
                        </a:solidFill>
                      </a:rPr>
                      <a:t>Firewall</a:t>
                    </a:r>
                    <a:endParaRPr lang="en-SG" b="1" dirty="0">
                      <a:solidFill>
                        <a:srgbClr val="FF0000"/>
                      </a:solidFill>
                    </a:endParaRPr>
                  </a:p>
                </p:txBody>
              </p:sp>
              <p:sp>
                <p:nvSpPr>
                  <p:cNvPr id="65" name="Rectangle 64">
                    <a:extLst>
                      <a:ext uri="{FF2B5EF4-FFF2-40B4-BE49-F238E27FC236}">
                        <a16:creationId xmlns:a16="http://schemas.microsoft.com/office/drawing/2014/main" id="{CD1C0953-8B0B-4056-BA17-DB6D610C502D}"/>
                      </a:ext>
                    </a:extLst>
                  </p:cNvPr>
                  <p:cNvSpPr/>
                  <p:nvPr/>
                </p:nvSpPr>
                <p:spPr>
                  <a:xfrm>
                    <a:off x="3609150" y="4672584"/>
                    <a:ext cx="18288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9" name="TextBox 18">
                <a:extLst>
                  <a:ext uri="{FF2B5EF4-FFF2-40B4-BE49-F238E27FC236}">
                    <a16:creationId xmlns:a16="http://schemas.microsoft.com/office/drawing/2014/main" id="{4DCF65FA-83DF-41F2-9D77-40BA91420793}"/>
                  </a:ext>
                </a:extLst>
              </p:cNvPr>
              <p:cNvSpPr txBox="1"/>
              <p:nvPr/>
            </p:nvSpPr>
            <p:spPr>
              <a:xfrm>
                <a:off x="126865" y="5366458"/>
                <a:ext cx="1828800" cy="523220"/>
              </a:xfrm>
              <a:prstGeom prst="rect">
                <a:avLst/>
              </a:prstGeom>
              <a:noFill/>
            </p:spPr>
            <p:txBody>
              <a:bodyPr wrap="square" rtlCol="0">
                <a:spAutoFit/>
              </a:bodyPr>
              <a:lstStyle/>
              <a:p>
                <a:pPr algn="r"/>
                <a:r>
                  <a:rPr lang="en-US" sz="1400" dirty="0"/>
                  <a:t>Run_remote_checks (using NPRE)</a:t>
                </a:r>
                <a:endParaRPr lang="en-SG" sz="1400" dirty="0"/>
              </a:p>
            </p:txBody>
          </p:sp>
          <p:sp>
            <p:nvSpPr>
              <p:cNvPr id="70" name="TextBox 69">
                <a:extLst>
                  <a:ext uri="{FF2B5EF4-FFF2-40B4-BE49-F238E27FC236}">
                    <a16:creationId xmlns:a16="http://schemas.microsoft.com/office/drawing/2014/main" id="{70826EE8-74BA-4478-8A61-F12AC54963A4}"/>
                  </a:ext>
                </a:extLst>
              </p:cNvPr>
              <p:cNvSpPr txBox="1"/>
              <p:nvPr/>
            </p:nvSpPr>
            <p:spPr>
              <a:xfrm>
                <a:off x="6842124" y="5372881"/>
                <a:ext cx="1481894" cy="523220"/>
              </a:xfrm>
              <a:prstGeom prst="rect">
                <a:avLst/>
              </a:prstGeom>
              <a:noFill/>
            </p:spPr>
            <p:txBody>
              <a:bodyPr wrap="square" rtlCol="0">
                <a:spAutoFit/>
              </a:bodyPr>
              <a:lstStyle/>
              <a:p>
                <a:r>
                  <a:rPr lang="en-US" sz="1400" dirty="0"/>
                  <a:t>Check_apache</a:t>
                </a:r>
              </a:p>
              <a:p>
                <a:r>
                  <a:rPr lang="en-US" sz="1400" dirty="0"/>
                  <a:t>Check_qmail</a:t>
                </a:r>
                <a:endParaRPr lang="en-SG" sz="1400" dirty="0"/>
              </a:p>
            </p:txBody>
          </p:sp>
        </p:grpSp>
      </p:grpSp>
      <p:grpSp>
        <p:nvGrpSpPr>
          <p:cNvPr id="73" name="Group 72">
            <a:extLst>
              <a:ext uri="{FF2B5EF4-FFF2-40B4-BE49-F238E27FC236}">
                <a16:creationId xmlns:a16="http://schemas.microsoft.com/office/drawing/2014/main" id="{99BC1687-C67C-49FE-A766-101B6D68984B}"/>
              </a:ext>
            </a:extLst>
          </p:cNvPr>
          <p:cNvGrpSpPr/>
          <p:nvPr/>
        </p:nvGrpSpPr>
        <p:grpSpPr>
          <a:xfrm>
            <a:off x="5457" y="1998927"/>
            <a:ext cx="9138543" cy="2030128"/>
            <a:chOff x="5457" y="1998927"/>
            <a:chExt cx="9138543" cy="2030128"/>
          </a:xfrm>
        </p:grpSpPr>
        <p:sp>
          <p:nvSpPr>
            <p:cNvPr id="72" name="Rectangle 71">
              <a:extLst>
                <a:ext uri="{FF2B5EF4-FFF2-40B4-BE49-F238E27FC236}">
                  <a16:creationId xmlns:a16="http://schemas.microsoft.com/office/drawing/2014/main" id="{EEBD78DA-97F2-41BB-807C-DCB4B066BE80}"/>
                </a:ext>
              </a:extLst>
            </p:cNvPr>
            <p:cNvSpPr/>
            <p:nvPr/>
          </p:nvSpPr>
          <p:spPr>
            <a:xfrm>
              <a:off x="5457" y="1998927"/>
              <a:ext cx="9138543" cy="203012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a:extLst>
                <a:ext uri="{FF2B5EF4-FFF2-40B4-BE49-F238E27FC236}">
                  <a16:creationId xmlns:a16="http://schemas.microsoft.com/office/drawing/2014/main" id="{797C6242-C1D6-4BDC-82B9-06CB7897D4CB}"/>
                </a:ext>
              </a:extLst>
            </p:cNvPr>
            <p:cNvGrpSpPr/>
            <p:nvPr/>
          </p:nvGrpSpPr>
          <p:grpSpPr>
            <a:xfrm>
              <a:off x="975208" y="2237402"/>
              <a:ext cx="6971247" cy="1767145"/>
              <a:chOff x="628650" y="2097973"/>
              <a:chExt cx="6971247" cy="1767145"/>
            </a:xfrm>
          </p:grpSpPr>
          <p:grpSp>
            <p:nvGrpSpPr>
              <p:cNvPr id="16" name="Group 15">
                <a:extLst>
                  <a:ext uri="{FF2B5EF4-FFF2-40B4-BE49-F238E27FC236}">
                    <a16:creationId xmlns:a16="http://schemas.microsoft.com/office/drawing/2014/main" id="{D0803E94-57AE-49B6-B171-EEBF6CD88656}"/>
                  </a:ext>
                </a:extLst>
              </p:cNvPr>
              <p:cNvGrpSpPr/>
              <p:nvPr/>
            </p:nvGrpSpPr>
            <p:grpSpPr>
              <a:xfrm>
                <a:off x="1544102" y="2097973"/>
                <a:ext cx="6055795" cy="1767145"/>
                <a:chOff x="-3916377" y="2216441"/>
                <a:chExt cx="6055795" cy="1767145"/>
              </a:xfrm>
            </p:grpSpPr>
            <p:cxnSp>
              <p:nvCxnSpPr>
                <p:cNvPr id="55" name="Straight Arrow Connector 54">
                  <a:extLst>
                    <a:ext uri="{FF2B5EF4-FFF2-40B4-BE49-F238E27FC236}">
                      <a16:creationId xmlns:a16="http://schemas.microsoft.com/office/drawing/2014/main" id="{8C204FB2-FF3F-4879-95BD-C240CC77979A}"/>
                    </a:ext>
                  </a:extLst>
                </p:cNvPr>
                <p:cNvCxnSpPr>
                  <a:cxnSpLocks/>
                </p:cNvCxnSpPr>
                <p:nvPr/>
              </p:nvCxnSpPr>
              <p:spPr>
                <a:xfrm>
                  <a:off x="-2544777" y="2745392"/>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9CF1843F-AB24-4D72-9D31-BE3EBF1225D9}"/>
                    </a:ext>
                  </a:extLst>
                </p:cNvPr>
                <p:cNvCxnSpPr>
                  <a:cxnSpLocks/>
                </p:cNvCxnSpPr>
                <p:nvPr/>
              </p:nvCxnSpPr>
              <p:spPr>
                <a:xfrm>
                  <a:off x="-2544777" y="3110735"/>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45" name="Group 44">
                  <a:extLst>
                    <a:ext uri="{FF2B5EF4-FFF2-40B4-BE49-F238E27FC236}">
                      <a16:creationId xmlns:a16="http://schemas.microsoft.com/office/drawing/2014/main" id="{86E05B17-9378-49FC-ACF9-18DB974E266A}"/>
                    </a:ext>
                  </a:extLst>
                </p:cNvPr>
                <p:cNvGrpSpPr/>
                <p:nvPr/>
              </p:nvGrpSpPr>
              <p:grpSpPr>
                <a:xfrm>
                  <a:off x="-386997" y="2232869"/>
                  <a:ext cx="2526415" cy="1750717"/>
                  <a:chOff x="6609400" y="3986784"/>
                  <a:chExt cx="2526415" cy="1750717"/>
                </a:xfrm>
              </p:grpSpPr>
              <p:sp>
                <p:nvSpPr>
                  <p:cNvPr id="53" name="Rectangle: Rounded Corners 52">
                    <a:extLst>
                      <a:ext uri="{FF2B5EF4-FFF2-40B4-BE49-F238E27FC236}">
                        <a16:creationId xmlns:a16="http://schemas.microsoft.com/office/drawing/2014/main" id="{E7D1F34D-4EE7-4455-9030-8D4BEB18548F}"/>
                      </a:ext>
                    </a:extLst>
                  </p:cNvPr>
                  <p:cNvSpPr/>
                  <p:nvPr/>
                </p:nvSpPr>
                <p:spPr>
                  <a:xfrm>
                    <a:off x="7415408" y="3986784"/>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54" name="TextBox 53">
                    <a:extLst>
                      <a:ext uri="{FF2B5EF4-FFF2-40B4-BE49-F238E27FC236}">
                        <a16:creationId xmlns:a16="http://schemas.microsoft.com/office/drawing/2014/main" id="{ACF54D44-7510-4791-AED7-8F9F9F6799D8}"/>
                      </a:ext>
                    </a:extLst>
                  </p:cNvPr>
                  <p:cNvSpPr txBox="1"/>
                  <p:nvPr/>
                </p:nvSpPr>
                <p:spPr>
                  <a:xfrm>
                    <a:off x="6609400" y="5368169"/>
                    <a:ext cx="2526415" cy="369332"/>
                  </a:xfrm>
                  <a:prstGeom prst="rect">
                    <a:avLst/>
                  </a:prstGeom>
                  <a:noFill/>
                </p:spPr>
                <p:txBody>
                  <a:bodyPr wrap="square" rtlCol="0">
                    <a:spAutoFit/>
                  </a:bodyPr>
                  <a:lstStyle/>
                  <a:p>
                    <a:pPr algn="ctr"/>
                    <a:r>
                      <a:rPr lang="en-US" b="1" dirty="0">
                        <a:solidFill>
                          <a:srgbClr val="0070C0"/>
                        </a:solidFill>
                      </a:rPr>
                      <a:t>Remote Server Host</a:t>
                    </a:r>
                    <a:endParaRPr lang="en-SG" b="1" dirty="0">
                      <a:solidFill>
                        <a:srgbClr val="0070C0"/>
                      </a:solidFill>
                    </a:endParaRPr>
                  </a:p>
                </p:txBody>
              </p:sp>
            </p:grpSp>
            <p:grpSp>
              <p:nvGrpSpPr>
                <p:cNvPr id="46" name="Group 45">
                  <a:extLst>
                    <a:ext uri="{FF2B5EF4-FFF2-40B4-BE49-F238E27FC236}">
                      <a16:creationId xmlns:a16="http://schemas.microsoft.com/office/drawing/2014/main" id="{34DBF3EE-55EB-4484-A406-4590174D86C7}"/>
                    </a:ext>
                  </a:extLst>
                </p:cNvPr>
                <p:cNvGrpSpPr/>
                <p:nvPr/>
              </p:nvGrpSpPr>
              <p:grpSpPr>
                <a:xfrm>
                  <a:off x="-3916377" y="2232869"/>
                  <a:ext cx="1828800" cy="1725671"/>
                  <a:chOff x="396801" y="4382421"/>
                  <a:chExt cx="1828800" cy="1725671"/>
                </a:xfrm>
              </p:grpSpPr>
              <p:sp>
                <p:nvSpPr>
                  <p:cNvPr id="51" name="Rectangle: Rounded Corners 50">
                    <a:extLst>
                      <a:ext uri="{FF2B5EF4-FFF2-40B4-BE49-F238E27FC236}">
                        <a16:creationId xmlns:a16="http://schemas.microsoft.com/office/drawing/2014/main" id="{798DC6E7-3C7E-477D-BC64-A95CEEB84645}"/>
                      </a:ext>
                    </a:extLst>
                  </p:cNvPr>
                  <p:cNvSpPr/>
                  <p:nvPr/>
                </p:nvSpPr>
                <p:spPr>
                  <a:xfrm>
                    <a:off x="854001" y="4382421"/>
                    <a:ext cx="914400" cy="1371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52" name="TextBox 51">
                    <a:extLst>
                      <a:ext uri="{FF2B5EF4-FFF2-40B4-BE49-F238E27FC236}">
                        <a16:creationId xmlns:a16="http://schemas.microsoft.com/office/drawing/2014/main" id="{7DE684C6-0385-40F1-B3CF-7202AC688ADF}"/>
                      </a:ext>
                    </a:extLst>
                  </p:cNvPr>
                  <p:cNvSpPr txBox="1"/>
                  <p:nvPr/>
                </p:nvSpPr>
                <p:spPr>
                  <a:xfrm>
                    <a:off x="396801" y="5738760"/>
                    <a:ext cx="1828800" cy="369332"/>
                  </a:xfrm>
                  <a:prstGeom prst="rect">
                    <a:avLst/>
                  </a:prstGeom>
                  <a:noFill/>
                </p:spPr>
                <p:txBody>
                  <a:bodyPr wrap="square" rtlCol="0">
                    <a:spAutoFit/>
                  </a:bodyPr>
                  <a:lstStyle/>
                  <a:p>
                    <a:pPr algn="ctr"/>
                    <a:r>
                      <a:rPr lang="en-US" b="1" dirty="0">
                        <a:solidFill>
                          <a:srgbClr val="0070C0"/>
                        </a:solidFill>
                      </a:rPr>
                      <a:t>Nagios Server</a:t>
                    </a:r>
                    <a:endParaRPr lang="en-SG" b="1" dirty="0">
                      <a:solidFill>
                        <a:srgbClr val="0070C0"/>
                      </a:solidFill>
                    </a:endParaRPr>
                  </a:p>
                </p:txBody>
              </p:sp>
            </p:grpSp>
            <p:cxnSp>
              <p:nvCxnSpPr>
                <p:cNvPr id="47" name="Straight Arrow Connector 46">
                  <a:extLst>
                    <a:ext uri="{FF2B5EF4-FFF2-40B4-BE49-F238E27FC236}">
                      <a16:creationId xmlns:a16="http://schemas.microsoft.com/office/drawing/2014/main" id="{A2D579C7-49DD-400A-BE3B-50A46FA28226}"/>
                    </a:ext>
                  </a:extLst>
                </p:cNvPr>
                <p:cNvCxnSpPr>
                  <a:cxnSpLocks/>
                  <a:stCxn id="51" idx="3"/>
                  <a:endCxn id="53" idx="1"/>
                </p:cNvCxnSpPr>
                <p:nvPr/>
              </p:nvCxnSpPr>
              <p:spPr>
                <a:xfrm>
                  <a:off x="-2544777" y="2918669"/>
                  <a:ext cx="296378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9E0DE8F9-0E05-4823-9AF4-9AD4F8035353}"/>
                    </a:ext>
                  </a:extLst>
                </p:cNvPr>
                <p:cNvGrpSpPr/>
                <p:nvPr/>
              </p:nvGrpSpPr>
              <p:grpSpPr>
                <a:xfrm>
                  <a:off x="-1977283" y="2216441"/>
                  <a:ext cx="1828800" cy="1049930"/>
                  <a:chOff x="3609150" y="4308454"/>
                  <a:chExt cx="1828800" cy="1049930"/>
                </a:xfrm>
              </p:grpSpPr>
              <p:sp>
                <p:nvSpPr>
                  <p:cNvPr id="49" name="TextBox 48">
                    <a:extLst>
                      <a:ext uri="{FF2B5EF4-FFF2-40B4-BE49-F238E27FC236}">
                        <a16:creationId xmlns:a16="http://schemas.microsoft.com/office/drawing/2014/main" id="{D779BF07-217E-462E-9D22-93EFCD9EF6AD}"/>
                      </a:ext>
                    </a:extLst>
                  </p:cNvPr>
                  <p:cNvSpPr txBox="1"/>
                  <p:nvPr/>
                </p:nvSpPr>
                <p:spPr>
                  <a:xfrm>
                    <a:off x="3927736" y="4308454"/>
                    <a:ext cx="1288527" cy="369332"/>
                  </a:xfrm>
                  <a:prstGeom prst="rect">
                    <a:avLst/>
                  </a:prstGeom>
                  <a:noFill/>
                </p:spPr>
                <p:txBody>
                  <a:bodyPr wrap="square" rtlCol="0">
                    <a:spAutoFit/>
                  </a:bodyPr>
                  <a:lstStyle/>
                  <a:p>
                    <a:pPr algn="ctr"/>
                    <a:r>
                      <a:rPr lang="en-US" b="1" dirty="0">
                        <a:solidFill>
                          <a:srgbClr val="FF0000"/>
                        </a:solidFill>
                      </a:rPr>
                      <a:t>Firewall</a:t>
                    </a:r>
                    <a:endParaRPr lang="en-SG" b="1" dirty="0">
                      <a:solidFill>
                        <a:srgbClr val="FF0000"/>
                      </a:solidFill>
                    </a:endParaRPr>
                  </a:p>
                </p:txBody>
              </p:sp>
              <p:sp>
                <p:nvSpPr>
                  <p:cNvPr id="50" name="Rectangle 49">
                    <a:extLst>
                      <a:ext uri="{FF2B5EF4-FFF2-40B4-BE49-F238E27FC236}">
                        <a16:creationId xmlns:a16="http://schemas.microsoft.com/office/drawing/2014/main" id="{9473EDA8-7F08-47FD-96C0-2AD496231054}"/>
                      </a:ext>
                    </a:extLst>
                  </p:cNvPr>
                  <p:cNvSpPr/>
                  <p:nvPr/>
                </p:nvSpPr>
                <p:spPr>
                  <a:xfrm>
                    <a:off x="3609150" y="4672584"/>
                    <a:ext cx="18288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71" name="TextBox 70">
                <a:extLst>
                  <a:ext uri="{FF2B5EF4-FFF2-40B4-BE49-F238E27FC236}">
                    <a16:creationId xmlns:a16="http://schemas.microsoft.com/office/drawing/2014/main" id="{CDB02B2A-044F-4777-8F6D-0FDCFC4F22D3}"/>
                  </a:ext>
                </a:extLst>
              </p:cNvPr>
              <p:cNvSpPr txBox="1"/>
              <p:nvPr/>
            </p:nvSpPr>
            <p:spPr>
              <a:xfrm>
                <a:off x="628650" y="2482411"/>
                <a:ext cx="1327015" cy="646331"/>
              </a:xfrm>
              <a:prstGeom prst="rect">
                <a:avLst/>
              </a:prstGeom>
              <a:noFill/>
            </p:spPr>
            <p:txBody>
              <a:bodyPr wrap="square" rtlCol="0">
                <a:spAutoFit/>
              </a:bodyPr>
              <a:lstStyle/>
              <a:p>
                <a:pPr algn="r"/>
                <a:r>
                  <a:rPr lang="en-US" sz="1200" dirty="0"/>
                  <a:t>Check Port 80 </a:t>
                </a:r>
              </a:p>
              <a:p>
                <a:pPr algn="r"/>
                <a:r>
                  <a:rPr lang="en-US" sz="1200" dirty="0"/>
                  <a:t>Check Port 443</a:t>
                </a:r>
              </a:p>
              <a:p>
                <a:pPr algn="r"/>
                <a:r>
                  <a:rPr lang="en-US" sz="1200" dirty="0"/>
                  <a:t>Check Port 25</a:t>
                </a:r>
                <a:endParaRPr lang="en-SG" sz="1200" dirty="0"/>
              </a:p>
            </p:txBody>
          </p:sp>
        </p:grpSp>
      </p:grpSp>
      <p:sp>
        <p:nvSpPr>
          <p:cNvPr id="24" name="Content Placeholder 4">
            <a:extLst>
              <a:ext uri="{FF2B5EF4-FFF2-40B4-BE49-F238E27FC236}">
                <a16:creationId xmlns:a16="http://schemas.microsoft.com/office/drawing/2014/main" id="{8AB6BFBD-1495-4B36-AB2B-8771DE874F7B}"/>
              </a:ext>
            </a:extLst>
          </p:cNvPr>
          <p:cNvSpPr txBox="1">
            <a:spLocks/>
          </p:cNvSpPr>
          <p:nvPr/>
        </p:nvSpPr>
        <p:spPr>
          <a:xfrm>
            <a:off x="625921" y="4238462"/>
            <a:ext cx="7886700" cy="710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70C0"/>
                </a:solidFill>
              </a:rPr>
              <a:t>Scenario 2</a:t>
            </a:r>
            <a:r>
              <a:rPr lang="en-US" sz="2000" b="0" dirty="0"/>
              <a:t>: Nagios uses </a:t>
            </a:r>
            <a:r>
              <a:rPr lang="en-US" sz="2000" dirty="0"/>
              <a:t>NPRE remote execution</a:t>
            </a:r>
            <a:r>
              <a:rPr lang="en-US" sz="2000" b="0" dirty="0"/>
              <a:t> to check if the services are running.  </a:t>
            </a:r>
            <a:r>
              <a:rPr lang="en-US" sz="2000" b="0" dirty="0">
                <a:highlight>
                  <a:srgbClr val="FFFF00"/>
                </a:highlight>
              </a:rPr>
              <a:t>One firewall rule required</a:t>
            </a:r>
            <a:r>
              <a:rPr lang="en-US" sz="2000" b="0" dirty="0"/>
              <a:t>.</a:t>
            </a:r>
            <a:endParaRPr lang="en-SG" sz="2000" b="0" dirty="0"/>
          </a:p>
        </p:txBody>
      </p:sp>
      <p:sp>
        <p:nvSpPr>
          <p:cNvPr id="5" name="Content Placeholder 4"/>
          <p:cNvSpPr>
            <a:spLocks noGrp="1"/>
          </p:cNvSpPr>
          <p:nvPr>
            <p:ph idx="1"/>
          </p:nvPr>
        </p:nvSpPr>
        <p:spPr>
          <a:xfrm>
            <a:off x="849253" y="1405222"/>
            <a:ext cx="7886700" cy="701516"/>
          </a:xfrm>
        </p:spPr>
        <p:txBody>
          <a:bodyPr>
            <a:normAutofit/>
          </a:bodyPr>
          <a:lstStyle/>
          <a:p>
            <a:pPr marL="0" indent="0">
              <a:buNone/>
            </a:pPr>
            <a:r>
              <a:rPr lang="en-US" sz="2000" dirty="0">
                <a:solidFill>
                  <a:srgbClr val="0070C0"/>
                </a:solidFill>
              </a:rPr>
              <a:t>Scenario 1</a:t>
            </a:r>
            <a:r>
              <a:rPr lang="en-US" sz="2000" b="0" dirty="0"/>
              <a:t>: Nagios runs </a:t>
            </a:r>
            <a:r>
              <a:rPr lang="en-US" sz="2000" dirty="0"/>
              <a:t>local plugins</a:t>
            </a:r>
            <a:r>
              <a:rPr lang="en-US" sz="2000" b="0" dirty="0"/>
              <a:t> to check port availability.  </a:t>
            </a:r>
            <a:r>
              <a:rPr lang="en-US" sz="2000" b="0" dirty="0">
                <a:highlight>
                  <a:srgbClr val="FFFF00"/>
                </a:highlight>
              </a:rPr>
              <a:t>Three firewall rules required</a:t>
            </a:r>
            <a:r>
              <a:rPr lang="en-US" sz="2000" b="0" dirty="0"/>
              <a:t>.</a:t>
            </a:r>
            <a:endParaRPr lang="en-SG" sz="2000" b="0" dirty="0"/>
          </a:p>
        </p:txBody>
      </p:sp>
      <p:cxnSp>
        <p:nvCxnSpPr>
          <p:cNvPr id="76" name="Straight Connector 75">
            <a:extLst>
              <a:ext uri="{FF2B5EF4-FFF2-40B4-BE49-F238E27FC236}">
                <a16:creationId xmlns:a16="http://schemas.microsoft.com/office/drawing/2014/main" id="{AC647281-B378-4C47-B295-F33510459521}"/>
              </a:ext>
            </a:extLst>
          </p:cNvPr>
          <p:cNvCxnSpPr>
            <a:cxnSpLocks/>
          </p:cNvCxnSpPr>
          <p:nvPr/>
        </p:nvCxnSpPr>
        <p:spPr>
          <a:xfrm>
            <a:off x="0" y="4029055"/>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09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dirty="0"/>
              <a:t>Lab Time</a:t>
            </a:r>
          </a:p>
        </p:txBody>
      </p:sp>
    </p:spTree>
    <p:extLst>
      <p:ext uri="{BB962C8B-B14F-4D97-AF65-F5344CB8AC3E}">
        <p14:creationId xmlns:p14="http://schemas.microsoft.com/office/powerpoint/2010/main" val="86686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a:t>Nagios SSH Remote Monitoring</a:t>
            </a:r>
            <a:endParaRPr lang="en-GB" sz="3600" dirty="0"/>
          </a:p>
        </p:txBody>
      </p:sp>
    </p:spTree>
    <p:extLst>
      <p:ext uri="{BB962C8B-B14F-4D97-AF65-F5344CB8AC3E}">
        <p14:creationId xmlns:p14="http://schemas.microsoft.com/office/powerpoint/2010/main" val="409340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Lessons Overview</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4760535"/>
          </a:xfrm>
        </p:spPr>
        <p:txBody>
          <a:bodyPr>
            <a:normAutofit lnSpcReduction="10000"/>
          </a:bodyPr>
          <a:lstStyle/>
          <a:p>
            <a:pPr lvl="0"/>
            <a:r>
              <a:rPr lang="en-US" sz="2800" dirty="0">
                <a:solidFill>
                  <a:srgbClr val="FF0000"/>
                </a:solidFill>
              </a:rPr>
              <a:t>Lesson 11</a:t>
            </a:r>
            <a:r>
              <a:rPr lang="en-US" sz="2800" dirty="0"/>
              <a:t>: Intro to Continuous Monitoring and Nagios. Download and prep lab.  Configure SSH (secure remote execution).</a:t>
            </a:r>
          </a:p>
          <a:p>
            <a:pPr lvl="0"/>
            <a:r>
              <a:rPr lang="en-US" sz="2800" dirty="0">
                <a:solidFill>
                  <a:srgbClr val="FF0000"/>
                </a:solidFill>
              </a:rPr>
              <a:t>Lesson 12</a:t>
            </a:r>
            <a:r>
              <a:rPr lang="en-US" sz="2800" dirty="0"/>
              <a:t>: Install and configure Nagios.  Implement local and remote monitoring of servers in a network.</a:t>
            </a:r>
          </a:p>
          <a:p>
            <a:pPr lvl="0"/>
            <a:r>
              <a:rPr lang="en-US" sz="2800" dirty="0">
                <a:solidFill>
                  <a:srgbClr val="FF0000"/>
                </a:solidFill>
              </a:rPr>
              <a:t>Lesson 13</a:t>
            </a:r>
            <a:r>
              <a:rPr lang="en-US" sz="2800" dirty="0"/>
              <a:t>: Configure and implement Nagios monitoring (nagios.cfg, timeperiods, commands, hosts, services, dependencies)</a:t>
            </a:r>
          </a:p>
          <a:p>
            <a:pPr lvl="0"/>
            <a:r>
              <a:rPr lang="en-US" sz="2800" dirty="0">
                <a:solidFill>
                  <a:srgbClr val="FF0000"/>
                </a:solidFill>
              </a:rPr>
              <a:t>Lesson 14</a:t>
            </a:r>
            <a:r>
              <a:rPr lang="en-US" sz="2800" dirty="0"/>
              <a:t>: Automate and customize visualization dashboard.  Learn and implement security monitoring.</a:t>
            </a:r>
          </a:p>
        </p:txBody>
      </p:sp>
    </p:spTree>
    <p:extLst>
      <p:ext uri="{BB962C8B-B14F-4D97-AF65-F5344CB8AC3E}">
        <p14:creationId xmlns:p14="http://schemas.microsoft.com/office/powerpoint/2010/main" val="294754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Plugins</a:t>
            </a:r>
          </a:p>
        </p:txBody>
      </p:sp>
      <p:sp>
        <p:nvSpPr>
          <p:cNvPr id="5" name="Content Placeholder 4"/>
          <p:cNvSpPr>
            <a:spLocks noGrp="1"/>
          </p:cNvSpPr>
          <p:nvPr>
            <p:ph idx="1"/>
          </p:nvPr>
        </p:nvSpPr>
        <p:spPr>
          <a:xfrm>
            <a:off x="628650" y="1417320"/>
            <a:ext cx="7886700" cy="4495800"/>
          </a:xfrm>
        </p:spPr>
        <p:txBody>
          <a:bodyPr>
            <a:normAutofit fontScale="92500"/>
          </a:bodyPr>
          <a:lstStyle/>
          <a:p>
            <a:pPr marL="0" indent="0">
              <a:lnSpc>
                <a:spcPct val="110000"/>
              </a:lnSpc>
              <a:spcBef>
                <a:spcPts val="600"/>
              </a:spcBef>
              <a:buNone/>
            </a:pPr>
            <a:r>
              <a:rPr lang="en-GB" b="0" dirty="0"/>
              <a:t>The </a:t>
            </a:r>
            <a:r>
              <a:rPr lang="en-GB" b="0" dirty="0">
                <a:solidFill>
                  <a:srgbClr val="FF0000"/>
                </a:solidFill>
              </a:rPr>
              <a:t>Nagios</a:t>
            </a:r>
            <a:r>
              <a:rPr lang="en-GB" b="0" dirty="0"/>
              <a:t> package in </a:t>
            </a:r>
            <a:r>
              <a:rPr lang="en-GB" b="0" dirty="0">
                <a:solidFill>
                  <a:srgbClr val="0070C0"/>
                </a:solidFill>
              </a:rPr>
              <a:t>Ubuntu</a:t>
            </a:r>
            <a:r>
              <a:rPr lang="en-GB" b="0" dirty="0"/>
              <a:t> comes with a number of </a:t>
            </a:r>
            <a:r>
              <a:rPr lang="en-GB" dirty="0">
                <a:solidFill>
                  <a:srgbClr val="0070C0"/>
                </a:solidFill>
              </a:rPr>
              <a:t>pre-installed plugins</a:t>
            </a:r>
            <a:r>
              <a:rPr lang="en-GB" b="0" dirty="0"/>
              <a:t>:</a:t>
            </a:r>
          </a:p>
          <a:p>
            <a:pPr marL="0" indent="0">
              <a:lnSpc>
                <a:spcPct val="110000"/>
              </a:lnSpc>
              <a:spcBef>
                <a:spcPts val="600"/>
              </a:spcBef>
              <a:buNone/>
            </a:pPr>
            <a:r>
              <a:rPr lang="en-GB" b="0" dirty="0">
                <a:solidFill>
                  <a:srgbClr val="0070C0"/>
                </a:solidFill>
              </a:rPr>
              <a:t>apt.cfg  breeze.cfg  dhcp.cfg  disk-smb.cfg  disk.cfg  dns.cfg </a:t>
            </a:r>
          </a:p>
          <a:p>
            <a:pPr marL="0" indent="0">
              <a:lnSpc>
                <a:spcPct val="110000"/>
              </a:lnSpc>
              <a:spcBef>
                <a:spcPts val="600"/>
              </a:spcBef>
              <a:buNone/>
            </a:pPr>
            <a:r>
              <a:rPr lang="en-GB" b="0" dirty="0">
                <a:solidFill>
                  <a:srgbClr val="0070C0"/>
                </a:solidFill>
              </a:rPr>
              <a:t>dummy.cfg  flexlm.cfg  fping.cfg  ftp.cfg  games.cfg  hppjd.cfg </a:t>
            </a:r>
          </a:p>
          <a:p>
            <a:pPr marL="0" indent="0">
              <a:lnSpc>
                <a:spcPct val="110000"/>
              </a:lnSpc>
              <a:spcBef>
                <a:spcPts val="600"/>
              </a:spcBef>
              <a:buNone/>
            </a:pPr>
            <a:r>
              <a:rPr lang="en-GB" b="0" dirty="0">
                <a:solidFill>
                  <a:srgbClr val="0070C0"/>
                </a:solidFill>
              </a:rPr>
              <a:t>http.cfg  ifstatus.cfg  ldap.cfg  load.cfg  mail.cfg  mrtg.cfg  mysql.cfg </a:t>
            </a:r>
          </a:p>
          <a:p>
            <a:pPr marL="0" indent="0">
              <a:lnSpc>
                <a:spcPct val="110000"/>
              </a:lnSpc>
              <a:spcBef>
                <a:spcPts val="600"/>
              </a:spcBef>
              <a:buNone/>
            </a:pPr>
            <a:r>
              <a:rPr lang="en-GB" b="0" dirty="0">
                <a:solidFill>
                  <a:srgbClr val="0070C0"/>
                </a:solidFill>
              </a:rPr>
              <a:t>netware.cfg  news.cfg  nt.cfg  ntp.cfg  pgsql.cfg  ping.cfg </a:t>
            </a:r>
          </a:p>
          <a:p>
            <a:pPr marL="0" indent="0">
              <a:lnSpc>
                <a:spcPct val="110000"/>
              </a:lnSpc>
              <a:spcBef>
                <a:spcPts val="600"/>
              </a:spcBef>
              <a:buNone/>
            </a:pPr>
            <a:r>
              <a:rPr lang="en-GB" b="0" dirty="0">
                <a:solidFill>
                  <a:srgbClr val="0070C0"/>
                </a:solidFill>
              </a:rPr>
              <a:t>procs.cfg  radius.cfg  real.cfg  rpc-nfs.cfg  snmp.cfg  ssh.cfg </a:t>
            </a:r>
          </a:p>
          <a:p>
            <a:pPr marL="0" indent="0">
              <a:lnSpc>
                <a:spcPct val="110000"/>
              </a:lnSpc>
              <a:spcBef>
                <a:spcPts val="600"/>
              </a:spcBef>
              <a:buNone/>
            </a:pPr>
            <a:r>
              <a:rPr lang="en-GB" b="0" dirty="0">
                <a:solidFill>
                  <a:srgbClr val="0070C0"/>
                </a:solidFill>
              </a:rPr>
              <a:t>tcp_udp.cfg  telnet.cfg  users.cfg  vsz.cfg</a:t>
            </a:r>
          </a:p>
          <a:p>
            <a:pPr marL="0" indent="0">
              <a:lnSpc>
                <a:spcPct val="110000"/>
              </a:lnSpc>
              <a:spcBef>
                <a:spcPts val="600"/>
              </a:spcBef>
              <a:buNone/>
            </a:pPr>
            <a:endParaRPr lang="en-GB" b="0" dirty="0"/>
          </a:p>
          <a:p>
            <a:pPr marL="0" indent="0">
              <a:lnSpc>
                <a:spcPct val="110000"/>
              </a:lnSpc>
              <a:spcBef>
                <a:spcPts val="600"/>
              </a:spcBef>
              <a:buNone/>
            </a:pPr>
            <a:r>
              <a:rPr lang="en-GB" b="0" dirty="0"/>
              <a:t>There are many more available… Just google “</a:t>
            </a:r>
            <a:r>
              <a:rPr lang="en-GB" i="1" dirty="0">
                <a:solidFill>
                  <a:srgbClr val="FF0000"/>
                </a:solidFill>
              </a:rPr>
              <a:t>nagios plugins</a:t>
            </a:r>
            <a:r>
              <a:rPr lang="en-GB" b="0" dirty="0"/>
              <a:t>”</a:t>
            </a:r>
          </a:p>
        </p:txBody>
      </p:sp>
    </p:spTree>
    <p:extLst>
      <p:ext uri="{BB962C8B-B14F-4D97-AF65-F5344CB8AC3E}">
        <p14:creationId xmlns:p14="http://schemas.microsoft.com/office/powerpoint/2010/main" val="216978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625" y="766474"/>
            <a:ext cx="8288179" cy="915829"/>
            <a:chOff x="571500" y="256031"/>
            <a:chExt cx="11050905" cy="1221105"/>
          </a:xfrm>
        </p:grpSpPr>
        <p:sp>
          <p:nvSpPr>
            <p:cNvPr id="3" name="object 3"/>
            <p:cNvSpPr/>
            <p:nvPr/>
          </p:nvSpPr>
          <p:spPr>
            <a:xfrm>
              <a:off x="571500" y="256031"/>
              <a:ext cx="11050523" cy="122072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609600" y="274700"/>
              <a:ext cx="10972800" cy="1143000"/>
            </a:xfrm>
            <a:prstGeom prst="rect">
              <a:avLst/>
            </a:prstGeom>
            <a:blipFill>
              <a:blip r:embed="rId3" cstate="print"/>
              <a:stretch>
                <a:fillRect/>
              </a:stretch>
            </a:blipFill>
          </p:spPr>
          <p:txBody>
            <a:bodyPr wrap="square" lIns="0" tIns="0" rIns="0" bIns="0" rtlCol="0"/>
            <a:lstStyle/>
            <a:p>
              <a:endParaRPr sz="1350"/>
            </a:p>
          </p:txBody>
        </p:sp>
      </p:grpSp>
      <p:sp>
        <p:nvSpPr>
          <p:cNvPr id="5" name="object 5"/>
          <p:cNvSpPr txBox="1">
            <a:spLocks noGrp="1"/>
          </p:cNvSpPr>
          <p:nvPr>
            <p:ph type="title"/>
          </p:nvPr>
        </p:nvSpPr>
        <p:spPr>
          <a:xfrm>
            <a:off x="457200" y="879924"/>
            <a:ext cx="8229600" cy="658353"/>
          </a:xfrm>
          <a:prstGeom prst="rect">
            <a:avLst/>
          </a:prstGeom>
          <a:ln w="12700">
            <a:solidFill>
              <a:srgbClr val="D45311"/>
            </a:solidFill>
          </a:ln>
        </p:spPr>
        <p:txBody>
          <a:bodyPr vert="horz" wrap="square" lIns="0" tIns="149066" rIns="0" bIns="0" rtlCol="0" anchor="ctr">
            <a:spAutoFit/>
          </a:bodyPr>
          <a:lstStyle/>
          <a:p>
            <a:pPr marL="3810">
              <a:lnSpc>
                <a:spcPct val="100000"/>
              </a:lnSpc>
              <a:spcBef>
                <a:spcPts val="1174"/>
              </a:spcBef>
            </a:pPr>
            <a:r>
              <a:rPr sz="3300" spc="-11" dirty="0"/>
              <a:t>Pre-installed </a:t>
            </a:r>
            <a:r>
              <a:rPr sz="3300" spc="-8" dirty="0"/>
              <a:t>plugins </a:t>
            </a:r>
            <a:r>
              <a:rPr sz="3300" spc="-4" dirty="0"/>
              <a:t>in</a:t>
            </a:r>
            <a:r>
              <a:rPr sz="3300" spc="56" dirty="0"/>
              <a:t> </a:t>
            </a:r>
            <a:r>
              <a:rPr sz="3300" spc="-15" dirty="0"/>
              <a:t>Ubuntu</a:t>
            </a:r>
            <a:endParaRPr sz="3300" dirty="0"/>
          </a:p>
        </p:txBody>
      </p:sp>
      <p:sp>
        <p:nvSpPr>
          <p:cNvPr id="6" name="object 6"/>
          <p:cNvSpPr txBox="1"/>
          <p:nvPr/>
        </p:nvSpPr>
        <p:spPr>
          <a:xfrm>
            <a:off x="493852" y="1800092"/>
            <a:ext cx="6046469" cy="288060"/>
          </a:xfrm>
          <a:prstGeom prst="rect">
            <a:avLst/>
          </a:prstGeom>
        </p:spPr>
        <p:txBody>
          <a:bodyPr vert="horz" wrap="square" lIns="0" tIns="10954" rIns="0" bIns="0" rtlCol="0">
            <a:spAutoFit/>
          </a:bodyPr>
          <a:lstStyle/>
          <a:p>
            <a:pPr marL="9525">
              <a:spcBef>
                <a:spcPts val="86"/>
              </a:spcBef>
              <a:tabLst>
                <a:tab pos="1724501" algn="l"/>
                <a:tab pos="3439478" algn="l"/>
                <a:tab pos="4811554" algn="l"/>
              </a:tabLst>
            </a:pPr>
            <a:r>
              <a:rPr spc="-11" dirty="0">
                <a:latin typeface="Carlito"/>
                <a:cs typeface="Carlito"/>
              </a:rPr>
              <a:t>check_bgpstate	</a:t>
            </a:r>
            <a:r>
              <a:rPr spc="-4" dirty="0">
                <a:latin typeface="Carlito"/>
                <a:cs typeface="Carlito"/>
              </a:rPr>
              <a:t>check_hpjd	check_mailq	</a:t>
            </a:r>
            <a:r>
              <a:rPr spc="-11" dirty="0">
                <a:latin typeface="Carlito"/>
                <a:cs typeface="Carlito"/>
              </a:rPr>
              <a:t>check_overcr</a:t>
            </a:r>
            <a:endParaRPr>
              <a:latin typeface="Carlito"/>
              <a:cs typeface="Carlito"/>
            </a:endParaRPr>
          </a:p>
        </p:txBody>
      </p:sp>
      <p:sp>
        <p:nvSpPr>
          <p:cNvPr id="7" name="object 7"/>
          <p:cNvSpPr txBox="1"/>
          <p:nvPr/>
        </p:nvSpPr>
        <p:spPr>
          <a:xfrm>
            <a:off x="2209037" y="2067745"/>
            <a:ext cx="3851910" cy="288060"/>
          </a:xfrm>
          <a:prstGeom prst="rect">
            <a:avLst/>
          </a:prstGeom>
        </p:spPr>
        <p:txBody>
          <a:bodyPr vert="horz" wrap="square" lIns="0" tIns="10954" rIns="0" bIns="0" rtlCol="0">
            <a:spAutoFit/>
          </a:bodyPr>
          <a:lstStyle/>
          <a:p>
            <a:pPr marL="9525">
              <a:spcBef>
                <a:spcPts val="86"/>
              </a:spcBef>
              <a:tabLst>
                <a:tab pos="1381125" algn="l"/>
                <a:tab pos="2753201" algn="l"/>
              </a:tabLst>
            </a:pP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4" dirty="0">
                <a:latin typeface="Carlito"/>
                <a:cs typeface="Carlito"/>
              </a:rPr>
              <a:t>b</a:t>
            </a:r>
            <a:r>
              <a:rPr spc="-34" dirty="0">
                <a:latin typeface="Carlito"/>
                <a:cs typeface="Carlito"/>
              </a:rPr>
              <a:t>r</a:t>
            </a:r>
            <a:r>
              <a:rPr spc="-8" dirty="0">
                <a:latin typeface="Carlito"/>
                <a:cs typeface="Carlito"/>
              </a:rPr>
              <a:t>e</a:t>
            </a:r>
            <a:r>
              <a:rPr spc="-34" dirty="0">
                <a:latin typeface="Carlito"/>
                <a:cs typeface="Carlito"/>
              </a:rPr>
              <a:t>e</a:t>
            </a:r>
            <a:r>
              <a:rPr spc="-38" dirty="0">
                <a:latin typeface="Carlito"/>
                <a:cs typeface="Carlito"/>
              </a:rPr>
              <a:t>z</a:t>
            </a:r>
            <a:r>
              <a:rPr spc="4" dirty="0">
                <a:latin typeface="Carlito"/>
                <a:cs typeface="Carlito"/>
              </a:rPr>
              <a:t>e</a:t>
            </a:r>
            <a:r>
              <a:rPr dirty="0">
                <a:latin typeface="Carlito"/>
                <a:cs typeface="Carlito"/>
              </a:rPr>
              <a:t>	</a:t>
            </a: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30" dirty="0">
                <a:latin typeface="Carlito"/>
                <a:cs typeface="Carlito"/>
              </a:rPr>
              <a:t>h</a:t>
            </a:r>
            <a:r>
              <a:rPr spc="-41" dirty="0">
                <a:latin typeface="Carlito"/>
                <a:cs typeface="Carlito"/>
              </a:rPr>
              <a:t>t</a:t>
            </a:r>
            <a:r>
              <a:rPr spc="-15" dirty="0">
                <a:latin typeface="Carlito"/>
                <a:cs typeface="Carlito"/>
              </a:rPr>
              <a:t>t</a:t>
            </a:r>
            <a:r>
              <a:rPr spc="4" dirty="0">
                <a:latin typeface="Carlito"/>
                <a:cs typeface="Carlito"/>
              </a:rPr>
              <a:t>p</a:t>
            </a:r>
            <a:r>
              <a:rPr dirty="0">
                <a:latin typeface="Carlito"/>
                <a:cs typeface="Carlito"/>
              </a:rPr>
              <a:t>	</a:t>
            </a: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15" dirty="0">
                <a:latin typeface="Carlito"/>
                <a:cs typeface="Carlito"/>
              </a:rPr>
              <a:t>m</a:t>
            </a:r>
            <a:r>
              <a:rPr spc="-8" dirty="0">
                <a:latin typeface="Carlito"/>
                <a:cs typeface="Carlito"/>
              </a:rPr>
              <a:t>r</a:t>
            </a:r>
            <a:r>
              <a:rPr spc="-15" dirty="0">
                <a:latin typeface="Carlito"/>
                <a:cs typeface="Carlito"/>
              </a:rPr>
              <a:t>t</a:t>
            </a:r>
            <a:r>
              <a:rPr spc="4" dirty="0">
                <a:latin typeface="Carlito"/>
                <a:cs typeface="Carlito"/>
              </a:rPr>
              <a:t>g</a:t>
            </a:r>
            <a:endParaRPr>
              <a:latin typeface="Carlito"/>
              <a:cs typeface="Carlito"/>
            </a:endParaRPr>
          </a:p>
        </p:txBody>
      </p:sp>
      <p:sp>
        <p:nvSpPr>
          <p:cNvPr id="8" name="object 8"/>
          <p:cNvSpPr txBox="1"/>
          <p:nvPr/>
        </p:nvSpPr>
        <p:spPr>
          <a:xfrm>
            <a:off x="3581115" y="2335207"/>
            <a:ext cx="2485549" cy="288060"/>
          </a:xfrm>
          <a:prstGeom prst="rect">
            <a:avLst/>
          </a:prstGeom>
        </p:spPr>
        <p:txBody>
          <a:bodyPr vert="horz" wrap="square" lIns="0" tIns="10954" rIns="0" bIns="0" rtlCol="0">
            <a:spAutoFit/>
          </a:bodyPr>
          <a:lstStyle/>
          <a:p>
            <a:pPr marL="9525">
              <a:spcBef>
                <a:spcPts val="86"/>
              </a:spcBef>
              <a:tabLst>
                <a:tab pos="1381125" algn="l"/>
              </a:tabLst>
            </a:pP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4" dirty="0">
                <a:latin typeface="Carlito"/>
                <a:cs typeface="Carlito"/>
              </a:rPr>
              <a:t>b</a:t>
            </a:r>
            <a:r>
              <a:rPr spc="-8" dirty="0">
                <a:latin typeface="Carlito"/>
                <a:cs typeface="Carlito"/>
              </a:rPr>
              <a:t>y_</a:t>
            </a:r>
            <a:r>
              <a:rPr spc="-4" dirty="0">
                <a:latin typeface="Carlito"/>
                <a:cs typeface="Carlito"/>
              </a:rPr>
              <a:t>ss</a:t>
            </a:r>
            <a:r>
              <a:rPr spc="4" dirty="0">
                <a:latin typeface="Carlito"/>
                <a:cs typeface="Carlito"/>
              </a:rPr>
              <a:t>h</a:t>
            </a:r>
            <a:r>
              <a:rPr dirty="0">
                <a:latin typeface="Carlito"/>
                <a:cs typeface="Carlito"/>
              </a:rPr>
              <a:t>	</a:t>
            </a: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_ic</a:t>
            </a:r>
            <a:r>
              <a:rPr spc="15" dirty="0">
                <a:latin typeface="Carlito"/>
                <a:cs typeface="Carlito"/>
              </a:rPr>
              <a:t>m</a:t>
            </a:r>
            <a:r>
              <a:rPr spc="4" dirty="0">
                <a:latin typeface="Carlito"/>
                <a:cs typeface="Carlito"/>
              </a:rPr>
              <a:t>p</a:t>
            </a:r>
            <a:endParaRPr>
              <a:latin typeface="Carlito"/>
              <a:cs typeface="Carlito"/>
            </a:endParaRPr>
          </a:p>
        </p:txBody>
      </p:sp>
      <p:sp>
        <p:nvSpPr>
          <p:cNvPr id="9" name="object 9"/>
          <p:cNvSpPr txBox="1"/>
          <p:nvPr/>
        </p:nvSpPr>
        <p:spPr>
          <a:xfrm>
            <a:off x="2209038" y="2335206"/>
            <a:ext cx="1203484" cy="825226"/>
          </a:xfrm>
          <a:prstGeom prst="rect">
            <a:avLst/>
          </a:prstGeom>
        </p:spPr>
        <p:txBody>
          <a:bodyPr vert="horz" wrap="square" lIns="0" tIns="19050" rIns="0" bIns="0" rtlCol="0">
            <a:spAutoFit/>
          </a:bodyPr>
          <a:lstStyle/>
          <a:p>
            <a:pPr marL="9525" marR="3810">
              <a:lnSpc>
                <a:spcPct val="97000"/>
              </a:lnSpc>
              <a:spcBef>
                <a:spcPts val="150"/>
              </a:spcBef>
            </a:pPr>
            <a:r>
              <a:rPr spc="-8" dirty="0">
                <a:latin typeface="Carlito"/>
                <a:cs typeface="Carlito"/>
              </a:rPr>
              <a:t>check_swap  check_ping  c</a:t>
            </a:r>
            <a:r>
              <a:rPr dirty="0">
                <a:latin typeface="Carlito"/>
                <a:cs typeface="Carlito"/>
              </a:rPr>
              <a:t>h</a:t>
            </a:r>
            <a:r>
              <a:rPr spc="-15" dirty="0">
                <a:latin typeface="Carlito"/>
                <a:cs typeface="Carlito"/>
              </a:rPr>
              <a:t>e</a:t>
            </a:r>
            <a:r>
              <a:rPr spc="-8" dirty="0">
                <a:latin typeface="Carlito"/>
                <a:cs typeface="Carlito"/>
              </a:rPr>
              <a:t>c</a:t>
            </a:r>
            <a:r>
              <a:rPr spc="-11" dirty="0">
                <a:latin typeface="Carlito"/>
                <a:cs typeface="Carlito"/>
              </a:rPr>
              <a:t>k</a:t>
            </a:r>
            <a:r>
              <a:rPr spc="-8" dirty="0">
                <a:latin typeface="Carlito"/>
                <a:cs typeface="Carlito"/>
              </a:rPr>
              <a:t>_</a:t>
            </a:r>
            <a:r>
              <a:rPr spc="-11" dirty="0">
                <a:latin typeface="Carlito"/>
                <a:cs typeface="Carlito"/>
              </a:rPr>
              <a:t>m</a:t>
            </a:r>
            <a:r>
              <a:rPr spc="-34" dirty="0">
                <a:latin typeface="Carlito"/>
                <a:cs typeface="Carlito"/>
              </a:rPr>
              <a:t>y</a:t>
            </a:r>
            <a:r>
              <a:rPr spc="-4" dirty="0">
                <a:latin typeface="Carlito"/>
                <a:cs typeface="Carlito"/>
              </a:rPr>
              <a:t>s</a:t>
            </a:r>
            <a:r>
              <a:rPr spc="-8" dirty="0">
                <a:latin typeface="Carlito"/>
                <a:cs typeface="Carlito"/>
              </a:rPr>
              <a:t>q</a:t>
            </a:r>
            <a:r>
              <a:rPr dirty="0">
                <a:latin typeface="Carlito"/>
                <a:cs typeface="Carlito"/>
              </a:rPr>
              <a:t>l</a:t>
            </a:r>
            <a:endParaRPr>
              <a:latin typeface="Carlito"/>
              <a:cs typeface="Carlito"/>
            </a:endParaRPr>
          </a:p>
        </p:txBody>
      </p:sp>
      <p:sp>
        <p:nvSpPr>
          <p:cNvPr id="10" name="object 10"/>
          <p:cNvSpPr txBox="1"/>
          <p:nvPr/>
        </p:nvSpPr>
        <p:spPr>
          <a:xfrm>
            <a:off x="3581114" y="2602954"/>
            <a:ext cx="1021080" cy="566982"/>
          </a:xfrm>
          <a:prstGeom prst="rect">
            <a:avLst/>
          </a:prstGeom>
        </p:spPr>
        <p:txBody>
          <a:bodyPr vert="horz" wrap="square" lIns="0" tIns="28099" rIns="0" bIns="0" rtlCol="0">
            <a:spAutoFit/>
          </a:bodyPr>
          <a:lstStyle/>
          <a:p>
            <a:pPr marL="9525" marR="3810">
              <a:lnSpc>
                <a:spcPts val="2078"/>
              </a:lnSpc>
              <a:spcBef>
                <a:spcPts val="221"/>
              </a:spcBef>
            </a:pPr>
            <a:r>
              <a:rPr spc="-11" dirty="0">
                <a:latin typeface="Carlito"/>
                <a:cs typeface="Carlito"/>
              </a:rPr>
              <a:t>check_tcp  </a:t>
            </a:r>
            <a:r>
              <a:rPr spc="-8" dirty="0">
                <a:latin typeface="Carlito"/>
                <a:cs typeface="Carlito"/>
              </a:rPr>
              <a:t>c</a:t>
            </a:r>
            <a:r>
              <a:rPr dirty="0">
                <a:latin typeface="Carlito"/>
                <a:cs typeface="Carlito"/>
              </a:rPr>
              <a:t>h</a:t>
            </a:r>
            <a:r>
              <a:rPr spc="-15" dirty="0">
                <a:latin typeface="Carlito"/>
                <a:cs typeface="Carlito"/>
              </a:rPr>
              <a:t>e</a:t>
            </a:r>
            <a:r>
              <a:rPr spc="-8" dirty="0">
                <a:latin typeface="Carlito"/>
                <a:cs typeface="Carlito"/>
              </a:rPr>
              <a:t>c</a:t>
            </a:r>
            <a:r>
              <a:rPr spc="-11" dirty="0">
                <a:latin typeface="Carlito"/>
                <a:cs typeface="Carlito"/>
              </a:rPr>
              <a:t>k</a:t>
            </a:r>
            <a:r>
              <a:rPr spc="-8" dirty="0">
                <a:latin typeface="Carlito"/>
                <a:cs typeface="Carlito"/>
              </a:rPr>
              <a:t>_</a:t>
            </a:r>
            <a:r>
              <a:rPr dirty="0">
                <a:latin typeface="Carlito"/>
                <a:cs typeface="Carlito"/>
              </a:rPr>
              <a:t>p</a:t>
            </a:r>
            <a:r>
              <a:rPr spc="-11" dirty="0">
                <a:latin typeface="Carlito"/>
                <a:cs typeface="Carlito"/>
              </a:rPr>
              <a:t>o</a:t>
            </a:r>
            <a:r>
              <a:rPr spc="4" dirty="0">
                <a:latin typeface="Carlito"/>
                <a:cs typeface="Carlito"/>
              </a:rPr>
              <a:t>p</a:t>
            </a:r>
            <a:endParaRPr>
              <a:latin typeface="Carlito"/>
              <a:cs typeface="Carlito"/>
            </a:endParaRPr>
          </a:p>
        </p:txBody>
      </p:sp>
      <p:sp>
        <p:nvSpPr>
          <p:cNvPr id="11" name="object 11"/>
          <p:cNvSpPr txBox="1"/>
          <p:nvPr/>
        </p:nvSpPr>
        <p:spPr>
          <a:xfrm>
            <a:off x="4953191" y="2602954"/>
            <a:ext cx="1565910" cy="566982"/>
          </a:xfrm>
          <a:prstGeom prst="rect">
            <a:avLst/>
          </a:prstGeom>
        </p:spPr>
        <p:txBody>
          <a:bodyPr vert="horz" wrap="square" lIns="0" tIns="28099" rIns="0" bIns="0" rtlCol="0">
            <a:spAutoFit/>
          </a:bodyPr>
          <a:lstStyle/>
          <a:p>
            <a:pPr marL="9525" marR="3810" indent="342900">
              <a:lnSpc>
                <a:spcPts val="2078"/>
              </a:lnSpc>
              <a:spcBef>
                <a:spcPts val="221"/>
              </a:spcBef>
            </a:pP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_cl</a:t>
            </a:r>
            <a:r>
              <a:rPr spc="4" dirty="0">
                <a:latin typeface="Carlito"/>
                <a:cs typeface="Carlito"/>
              </a:rPr>
              <a:t>a</a:t>
            </a:r>
            <a:r>
              <a:rPr spc="11" dirty="0">
                <a:latin typeface="Carlito"/>
                <a:cs typeface="Carlito"/>
              </a:rPr>
              <a:t>m</a:t>
            </a:r>
            <a:r>
              <a:rPr dirty="0">
                <a:latin typeface="Carlito"/>
                <a:cs typeface="Carlito"/>
              </a:rPr>
              <a:t>d  </a:t>
            </a:r>
            <a:r>
              <a:rPr spc="-8" dirty="0">
                <a:latin typeface="Carlito"/>
                <a:cs typeface="Carlito"/>
              </a:rPr>
              <a:t>check_time</a:t>
            </a:r>
            <a:endParaRPr>
              <a:latin typeface="Carlito"/>
              <a:cs typeface="Carlito"/>
            </a:endParaRPr>
          </a:p>
        </p:txBody>
      </p:sp>
      <p:sp>
        <p:nvSpPr>
          <p:cNvPr id="12" name="object 12"/>
          <p:cNvSpPr txBox="1"/>
          <p:nvPr/>
        </p:nvSpPr>
        <p:spPr>
          <a:xfrm>
            <a:off x="2209037" y="3134830"/>
            <a:ext cx="3695700" cy="288060"/>
          </a:xfrm>
          <a:prstGeom prst="rect">
            <a:avLst/>
          </a:prstGeom>
        </p:spPr>
        <p:txBody>
          <a:bodyPr vert="horz" wrap="square" lIns="0" tIns="10954" rIns="0" bIns="0" rtlCol="0">
            <a:spAutoFit/>
          </a:bodyPr>
          <a:lstStyle/>
          <a:p>
            <a:pPr marL="9525">
              <a:spcBef>
                <a:spcPts val="86"/>
              </a:spcBef>
              <a:tabLst>
                <a:tab pos="1854041" algn="l"/>
              </a:tabLst>
            </a:pPr>
            <a:r>
              <a:rPr spc="-15" dirty="0">
                <a:latin typeface="Carlito"/>
                <a:cs typeface="Carlito"/>
              </a:rPr>
              <a:t>check_ifoperstatus	</a:t>
            </a:r>
            <a:r>
              <a:rPr spc="-8" dirty="0">
                <a:latin typeface="Carlito"/>
                <a:cs typeface="Carlito"/>
              </a:rPr>
              <a:t>check_mysql_query</a:t>
            </a:r>
            <a:endParaRPr>
              <a:latin typeface="Carlito"/>
              <a:cs typeface="Carlito"/>
            </a:endParaRPr>
          </a:p>
        </p:txBody>
      </p:sp>
      <p:sp>
        <p:nvSpPr>
          <p:cNvPr id="13" name="object 13"/>
          <p:cNvSpPr txBox="1"/>
          <p:nvPr/>
        </p:nvSpPr>
        <p:spPr>
          <a:xfrm>
            <a:off x="3924204" y="3402577"/>
            <a:ext cx="2731770" cy="288060"/>
          </a:xfrm>
          <a:prstGeom prst="rect">
            <a:avLst/>
          </a:prstGeom>
        </p:spPr>
        <p:txBody>
          <a:bodyPr vert="horz" wrap="square" lIns="0" tIns="10954" rIns="0" bIns="0" rtlCol="0">
            <a:spAutoFit/>
          </a:bodyPr>
          <a:lstStyle/>
          <a:p>
            <a:pPr marL="9525">
              <a:spcBef>
                <a:spcPts val="86"/>
              </a:spcBef>
              <a:tabLst>
                <a:tab pos="1414463" algn="l"/>
              </a:tabLst>
            </a:pPr>
            <a:r>
              <a:rPr spc="-8" dirty="0">
                <a:latin typeface="Carlito"/>
                <a:cs typeface="Carlito"/>
              </a:rPr>
              <a:t>check_dhcp	</a:t>
            </a:r>
            <a:r>
              <a:rPr spc="-15" dirty="0">
                <a:latin typeface="Carlito"/>
                <a:cs typeface="Carlito"/>
              </a:rPr>
              <a:t>check_ifstatus</a:t>
            </a:r>
            <a:endParaRPr>
              <a:latin typeface="Carlito"/>
              <a:cs typeface="Carlito"/>
            </a:endParaRPr>
          </a:p>
        </p:txBody>
      </p:sp>
      <p:sp>
        <p:nvSpPr>
          <p:cNvPr id="14" name="object 14"/>
          <p:cNvSpPr txBox="1"/>
          <p:nvPr/>
        </p:nvSpPr>
        <p:spPr>
          <a:xfrm>
            <a:off x="2209037" y="3402577"/>
            <a:ext cx="1226820" cy="1093409"/>
          </a:xfrm>
          <a:prstGeom prst="rect">
            <a:avLst/>
          </a:prstGeom>
        </p:spPr>
        <p:txBody>
          <a:bodyPr vert="horz" wrap="square" lIns="0" tIns="18574" rIns="0" bIns="0" rtlCol="0">
            <a:spAutoFit/>
          </a:bodyPr>
          <a:lstStyle/>
          <a:p>
            <a:pPr marL="9525" marR="3810">
              <a:lnSpc>
                <a:spcPct val="97100"/>
              </a:lnSpc>
              <a:spcBef>
                <a:spcPts val="146"/>
              </a:spcBef>
            </a:pPr>
            <a:r>
              <a:rPr spc="-8" dirty="0">
                <a:latin typeface="Carlito"/>
                <a:cs typeface="Carlito"/>
              </a:rPr>
              <a:t>check_udp  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34" dirty="0">
                <a:latin typeface="Carlito"/>
                <a:cs typeface="Carlito"/>
              </a:rPr>
              <a:t>r</a:t>
            </a:r>
            <a:r>
              <a:rPr spc="4" dirty="0">
                <a:latin typeface="Carlito"/>
                <a:cs typeface="Carlito"/>
              </a:rPr>
              <a:t>a</a:t>
            </a:r>
            <a:r>
              <a:rPr spc="-8" dirty="0">
                <a:latin typeface="Carlito"/>
                <a:cs typeface="Carlito"/>
              </a:rPr>
              <a:t>di</a:t>
            </a:r>
            <a:r>
              <a:rPr spc="-4" dirty="0">
                <a:latin typeface="Carlito"/>
                <a:cs typeface="Carlito"/>
              </a:rPr>
              <a:t>u</a:t>
            </a:r>
            <a:r>
              <a:rPr dirty="0">
                <a:latin typeface="Carlito"/>
                <a:cs typeface="Carlito"/>
              </a:rPr>
              <a:t>s  </a:t>
            </a:r>
            <a:r>
              <a:rPr spc="-8" dirty="0">
                <a:latin typeface="Carlito"/>
                <a:cs typeface="Carlito"/>
              </a:rPr>
              <a:t>check_nntp  </a:t>
            </a:r>
            <a:r>
              <a:rPr spc="-11" dirty="0">
                <a:latin typeface="Carlito"/>
                <a:cs typeface="Carlito"/>
              </a:rPr>
              <a:t>check_ircd</a:t>
            </a:r>
            <a:endParaRPr dirty="0">
              <a:latin typeface="Carlito"/>
              <a:cs typeface="Carlito"/>
            </a:endParaRPr>
          </a:p>
        </p:txBody>
      </p:sp>
      <p:sp>
        <p:nvSpPr>
          <p:cNvPr id="15" name="object 15"/>
          <p:cNvSpPr txBox="1"/>
          <p:nvPr/>
        </p:nvSpPr>
        <p:spPr>
          <a:xfrm>
            <a:off x="3581114" y="3670039"/>
            <a:ext cx="1183005" cy="825226"/>
          </a:xfrm>
          <a:prstGeom prst="rect">
            <a:avLst/>
          </a:prstGeom>
        </p:spPr>
        <p:txBody>
          <a:bodyPr vert="horz" wrap="square" lIns="0" tIns="19050" rIns="0" bIns="0" rtlCol="0">
            <a:spAutoFit/>
          </a:bodyPr>
          <a:lstStyle/>
          <a:p>
            <a:pPr marL="9525" marR="3810">
              <a:lnSpc>
                <a:spcPct val="97000"/>
              </a:lnSpc>
              <a:spcBef>
                <a:spcPts val="150"/>
              </a:spcBef>
            </a:pPr>
            <a:r>
              <a:rPr spc="-8" dirty="0">
                <a:latin typeface="Carlito"/>
                <a:cs typeface="Carlito"/>
              </a:rPr>
              <a:t>check_ups  check_real  c</a:t>
            </a:r>
            <a:r>
              <a:rPr dirty="0">
                <a:latin typeface="Carlito"/>
                <a:cs typeface="Carlito"/>
              </a:rPr>
              <a:t>h</a:t>
            </a:r>
            <a:r>
              <a:rPr spc="-15" dirty="0">
                <a:latin typeface="Carlito"/>
                <a:cs typeface="Carlito"/>
              </a:rPr>
              <a:t>e</a:t>
            </a:r>
            <a:r>
              <a:rPr spc="-8" dirty="0">
                <a:latin typeface="Carlito"/>
                <a:cs typeface="Carlito"/>
              </a:rPr>
              <a:t>c</a:t>
            </a:r>
            <a:r>
              <a:rPr spc="-11" dirty="0">
                <a:latin typeface="Carlito"/>
                <a:cs typeface="Carlito"/>
              </a:rPr>
              <a:t>k</a:t>
            </a:r>
            <a:r>
              <a:rPr spc="-8" dirty="0">
                <a:latin typeface="Carlito"/>
                <a:cs typeface="Carlito"/>
              </a:rPr>
              <a:t>_</a:t>
            </a:r>
            <a:r>
              <a:rPr dirty="0">
                <a:latin typeface="Carlito"/>
                <a:cs typeface="Carlito"/>
              </a:rPr>
              <a:t>n</a:t>
            </a:r>
            <a:r>
              <a:rPr spc="-34" dirty="0">
                <a:latin typeface="Carlito"/>
                <a:cs typeface="Carlito"/>
              </a:rPr>
              <a:t>n</a:t>
            </a:r>
            <a:r>
              <a:rPr spc="-15" dirty="0">
                <a:latin typeface="Carlito"/>
                <a:cs typeface="Carlito"/>
              </a:rPr>
              <a:t>t</a:t>
            </a:r>
            <a:r>
              <a:rPr dirty="0">
                <a:latin typeface="Carlito"/>
                <a:cs typeface="Carlito"/>
              </a:rPr>
              <a:t>ps</a:t>
            </a:r>
            <a:endParaRPr>
              <a:latin typeface="Carlito"/>
              <a:cs typeface="Carlito"/>
            </a:endParaRPr>
          </a:p>
        </p:txBody>
      </p:sp>
      <p:sp>
        <p:nvSpPr>
          <p:cNvPr id="16" name="object 16"/>
          <p:cNvSpPr txBox="1"/>
          <p:nvPr/>
        </p:nvSpPr>
        <p:spPr>
          <a:xfrm>
            <a:off x="4953191" y="3670039"/>
            <a:ext cx="1148239" cy="825226"/>
          </a:xfrm>
          <a:prstGeom prst="rect">
            <a:avLst/>
          </a:prstGeom>
        </p:spPr>
        <p:txBody>
          <a:bodyPr vert="horz" wrap="square" lIns="0" tIns="19050" rIns="0" bIns="0" rtlCol="0">
            <a:spAutoFit/>
          </a:bodyPr>
          <a:lstStyle/>
          <a:p>
            <a:pPr marL="9525" marR="3810">
              <a:lnSpc>
                <a:spcPct val="97000"/>
              </a:lnSpc>
              <a:spcBef>
                <a:spcPts val="150"/>
              </a:spcBef>
            </a:pPr>
            <a:r>
              <a:rPr spc="-8" dirty="0">
                <a:latin typeface="Carlito"/>
                <a:cs typeface="Carlito"/>
              </a:rPr>
              <a:t>check_dig  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4" dirty="0">
                <a:latin typeface="Carlito"/>
                <a:cs typeface="Carlito"/>
              </a:rPr>
              <a:t>us</a:t>
            </a:r>
            <a:r>
              <a:rPr spc="-8" dirty="0">
                <a:latin typeface="Carlito"/>
                <a:cs typeface="Carlito"/>
              </a:rPr>
              <a:t>e</a:t>
            </a:r>
            <a:r>
              <a:rPr spc="-34" dirty="0">
                <a:latin typeface="Carlito"/>
                <a:cs typeface="Carlito"/>
              </a:rPr>
              <a:t>r</a:t>
            </a:r>
            <a:r>
              <a:rPr dirty="0">
                <a:latin typeface="Carlito"/>
                <a:cs typeface="Carlito"/>
              </a:rPr>
              <a:t>s  </a:t>
            </a:r>
            <a:r>
              <a:rPr spc="-8" dirty="0">
                <a:latin typeface="Carlito"/>
                <a:cs typeface="Carlito"/>
              </a:rPr>
              <a:t>check_rpc</a:t>
            </a:r>
            <a:endParaRPr>
              <a:latin typeface="Carlito"/>
              <a:cs typeface="Carlito"/>
            </a:endParaRPr>
          </a:p>
        </p:txBody>
      </p:sp>
      <p:sp>
        <p:nvSpPr>
          <p:cNvPr id="17" name="object 17"/>
          <p:cNvSpPr txBox="1"/>
          <p:nvPr/>
        </p:nvSpPr>
        <p:spPr>
          <a:xfrm>
            <a:off x="2209037" y="4469663"/>
            <a:ext cx="3815715" cy="288060"/>
          </a:xfrm>
          <a:prstGeom prst="rect">
            <a:avLst/>
          </a:prstGeom>
        </p:spPr>
        <p:txBody>
          <a:bodyPr vert="horz" wrap="square" lIns="0" tIns="10954" rIns="0" bIns="0" rtlCol="0">
            <a:spAutoFit/>
          </a:bodyPr>
          <a:lstStyle/>
          <a:p>
            <a:pPr marL="9525">
              <a:spcBef>
                <a:spcPts val="86"/>
              </a:spcBef>
              <a:tabLst>
                <a:tab pos="1624013" algn="l"/>
                <a:tab pos="2971324" algn="l"/>
              </a:tabLst>
            </a:pPr>
            <a:r>
              <a:rPr spc="-4" dirty="0">
                <a:latin typeface="Carlito"/>
                <a:cs typeface="Carlito"/>
              </a:rPr>
              <a:t>check_disk_smb	</a:t>
            </a:r>
            <a:r>
              <a:rPr spc="-8" dirty="0">
                <a:latin typeface="Carlito"/>
                <a:cs typeface="Carlito"/>
              </a:rPr>
              <a:t>check_jabber	</a:t>
            </a:r>
            <a:r>
              <a:rPr spc="-11" dirty="0">
                <a:latin typeface="Carlito"/>
                <a:cs typeface="Carlito"/>
              </a:rPr>
              <a:t>check_nt</a:t>
            </a:r>
            <a:endParaRPr>
              <a:latin typeface="Carlito"/>
              <a:cs typeface="Carlito"/>
            </a:endParaRPr>
          </a:p>
        </p:txBody>
      </p:sp>
      <p:sp>
        <p:nvSpPr>
          <p:cNvPr id="18" name="object 18"/>
          <p:cNvSpPr txBox="1"/>
          <p:nvPr/>
        </p:nvSpPr>
        <p:spPr>
          <a:xfrm>
            <a:off x="493852" y="2067744"/>
            <a:ext cx="1597819" cy="2973571"/>
          </a:xfrm>
          <a:prstGeom prst="rect">
            <a:avLst/>
          </a:prstGeom>
        </p:spPr>
        <p:txBody>
          <a:bodyPr vert="horz" wrap="square" lIns="0" tIns="18098" rIns="0" bIns="0" rtlCol="0">
            <a:spAutoFit/>
          </a:bodyPr>
          <a:lstStyle/>
          <a:p>
            <a:pPr marL="9525" marR="3810">
              <a:lnSpc>
                <a:spcPct val="97300"/>
              </a:lnSpc>
              <a:spcBef>
                <a:spcPts val="143"/>
              </a:spcBef>
            </a:pPr>
            <a:r>
              <a:rPr spc="-8" dirty="0">
                <a:latin typeface="Carlito"/>
                <a:cs typeface="Carlito"/>
              </a:rPr>
              <a:t>check_ssmtp  </a:t>
            </a:r>
            <a:r>
              <a:rPr spc="-4" dirty="0">
                <a:latin typeface="Carlito"/>
                <a:cs typeface="Carlito"/>
              </a:rPr>
              <a:t>check_pgsql  </a:t>
            </a:r>
            <a:r>
              <a:rPr spc="-8" dirty="0">
                <a:latin typeface="Carlito"/>
                <a:cs typeface="Carlito"/>
              </a:rPr>
              <a:t>check_mrtgtraf  c</a:t>
            </a:r>
            <a:r>
              <a:rPr dirty="0">
                <a:latin typeface="Carlito"/>
                <a:cs typeface="Carlito"/>
              </a:rPr>
              <a:t>h</a:t>
            </a:r>
            <a:r>
              <a:rPr spc="-15" dirty="0">
                <a:latin typeface="Carlito"/>
                <a:cs typeface="Carlito"/>
              </a:rPr>
              <a:t>e</a:t>
            </a:r>
            <a:r>
              <a:rPr spc="-8" dirty="0">
                <a:latin typeface="Carlito"/>
                <a:cs typeface="Carlito"/>
              </a:rPr>
              <a:t>c</a:t>
            </a:r>
            <a:r>
              <a:rPr spc="-11" dirty="0">
                <a:latin typeface="Carlito"/>
                <a:cs typeface="Carlito"/>
              </a:rPr>
              <a:t>k_i</a:t>
            </a:r>
            <a:r>
              <a:rPr dirty="0">
                <a:latin typeface="Carlito"/>
                <a:cs typeface="Carlito"/>
              </a:rPr>
              <a:t>d</a:t>
            </a:r>
            <a:r>
              <a:rPr spc="-15" dirty="0">
                <a:latin typeface="Carlito"/>
                <a:cs typeface="Carlito"/>
              </a:rPr>
              <a:t>e</a:t>
            </a:r>
            <a:r>
              <a:rPr spc="-8" dirty="0">
                <a:latin typeface="Carlito"/>
                <a:cs typeface="Carlito"/>
              </a:rPr>
              <a:t>_</a:t>
            </a:r>
            <a:r>
              <a:rPr spc="-4" dirty="0">
                <a:latin typeface="Carlito"/>
                <a:cs typeface="Carlito"/>
              </a:rPr>
              <a:t>s</a:t>
            </a:r>
            <a:r>
              <a:rPr spc="8" dirty="0">
                <a:latin typeface="Carlito"/>
                <a:cs typeface="Carlito"/>
              </a:rPr>
              <a:t>m</a:t>
            </a:r>
            <a:r>
              <a:rPr spc="4" dirty="0">
                <a:latin typeface="Carlito"/>
                <a:cs typeface="Carlito"/>
              </a:rPr>
              <a:t>a</a:t>
            </a:r>
            <a:r>
              <a:rPr spc="-15" dirty="0">
                <a:latin typeface="Carlito"/>
                <a:cs typeface="Carlito"/>
              </a:rPr>
              <a:t>r</a:t>
            </a:r>
            <a:r>
              <a:rPr dirty="0">
                <a:latin typeface="Carlito"/>
                <a:cs typeface="Carlito"/>
              </a:rPr>
              <a:t>t  </a:t>
            </a:r>
            <a:r>
              <a:rPr spc="-11" dirty="0">
                <a:latin typeface="Carlito"/>
                <a:cs typeface="Carlito"/>
              </a:rPr>
              <a:t>check_cluster  </a:t>
            </a:r>
            <a:r>
              <a:rPr spc="-8" dirty="0">
                <a:latin typeface="Carlito"/>
                <a:cs typeface="Carlito"/>
              </a:rPr>
              <a:t>check_procs  </a:t>
            </a:r>
            <a:r>
              <a:rPr spc="-4" dirty="0">
                <a:latin typeface="Carlito"/>
                <a:cs typeface="Carlito"/>
              </a:rPr>
              <a:t>check_nagios  check_imap  </a:t>
            </a:r>
            <a:r>
              <a:rPr spc="-8" dirty="0">
                <a:latin typeface="Carlito"/>
                <a:cs typeface="Carlito"/>
              </a:rPr>
              <a:t>check_disk  </a:t>
            </a:r>
            <a:r>
              <a:rPr spc="-11" dirty="0">
                <a:latin typeface="Carlito"/>
                <a:cs typeface="Carlito"/>
              </a:rPr>
              <a:t>check_wave  </a:t>
            </a:r>
            <a:r>
              <a:rPr spc="-8" dirty="0">
                <a:latin typeface="Carlito"/>
                <a:cs typeface="Carlito"/>
              </a:rPr>
              <a:t>check_sensors</a:t>
            </a:r>
            <a:endParaRPr>
              <a:latin typeface="Carlito"/>
              <a:cs typeface="Carlito"/>
            </a:endParaRPr>
          </a:p>
        </p:txBody>
      </p:sp>
      <p:sp>
        <p:nvSpPr>
          <p:cNvPr id="19" name="object 19"/>
          <p:cNvSpPr txBox="1"/>
          <p:nvPr/>
        </p:nvSpPr>
        <p:spPr>
          <a:xfrm>
            <a:off x="2209037" y="4737316"/>
            <a:ext cx="5375910" cy="288060"/>
          </a:xfrm>
          <a:prstGeom prst="rect">
            <a:avLst/>
          </a:prstGeom>
        </p:spPr>
        <p:txBody>
          <a:bodyPr vert="horz" wrap="square" lIns="0" tIns="10954" rIns="0" bIns="0" rtlCol="0">
            <a:spAutoFit/>
          </a:bodyPr>
          <a:lstStyle/>
          <a:p>
            <a:pPr marL="9525">
              <a:spcBef>
                <a:spcPts val="86"/>
              </a:spcBef>
              <a:tabLst>
                <a:tab pos="2067401" algn="l"/>
                <a:tab pos="3264218" algn="l"/>
              </a:tabLst>
            </a:pPr>
            <a:r>
              <a:rPr spc="-8" dirty="0">
                <a:latin typeface="Carlito"/>
                <a:cs typeface="Carlito"/>
              </a:rPr>
              <a:t>check_dns	</a:t>
            </a:r>
            <a:r>
              <a:rPr spc="-4" dirty="0">
                <a:latin typeface="Carlito"/>
                <a:cs typeface="Carlito"/>
              </a:rPr>
              <a:t>check_ldap	</a:t>
            </a:r>
            <a:r>
              <a:rPr spc="-11" dirty="0">
                <a:latin typeface="Carlito"/>
                <a:cs typeface="Carlito"/>
              </a:rPr>
              <a:t>check_ntp</a:t>
            </a:r>
            <a:r>
              <a:rPr spc="26" dirty="0">
                <a:latin typeface="Carlito"/>
                <a:cs typeface="Carlito"/>
              </a:rPr>
              <a:t> </a:t>
            </a:r>
            <a:r>
              <a:rPr spc="-8" dirty="0">
                <a:latin typeface="Carlito"/>
                <a:cs typeface="Carlito"/>
              </a:rPr>
              <a:t>check_spop</a:t>
            </a:r>
            <a:endParaRPr>
              <a:latin typeface="Carlito"/>
              <a:cs typeface="Carlito"/>
            </a:endParaRPr>
          </a:p>
        </p:txBody>
      </p:sp>
      <p:sp>
        <p:nvSpPr>
          <p:cNvPr id="20" name="object 20"/>
          <p:cNvSpPr txBox="1"/>
          <p:nvPr/>
        </p:nvSpPr>
        <p:spPr>
          <a:xfrm>
            <a:off x="3500590" y="5004817"/>
            <a:ext cx="2964656" cy="288060"/>
          </a:xfrm>
          <a:prstGeom prst="rect">
            <a:avLst/>
          </a:prstGeom>
        </p:spPr>
        <p:txBody>
          <a:bodyPr vert="horz" wrap="square" lIns="0" tIns="10954" rIns="0" bIns="0" rtlCol="0">
            <a:spAutoFit/>
          </a:bodyPr>
          <a:lstStyle/>
          <a:p>
            <a:pPr marL="9525">
              <a:spcBef>
                <a:spcPts val="86"/>
              </a:spcBef>
              <a:tabLst>
                <a:tab pos="1461611" algn="l"/>
              </a:tabLst>
            </a:pPr>
            <a:r>
              <a:rPr spc="-11"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_l</a:t>
            </a:r>
            <a:r>
              <a:rPr spc="-4" dirty="0">
                <a:latin typeface="Carlito"/>
                <a:cs typeface="Carlito"/>
              </a:rPr>
              <a:t>d</a:t>
            </a:r>
            <a:r>
              <a:rPr spc="4" dirty="0">
                <a:latin typeface="Carlito"/>
                <a:cs typeface="Carlito"/>
              </a:rPr>
              <a:t>a</a:t>
            </a:r>
            <a:r>
              <a:rPr spc="-8" dirty="0">
                <a:latin typeface="Carlito"/>
                <a:cs typeface="Carlito"/>
              </a:rPr>
              <a:t>p</a:t>
            </a:r>
            <a:r>
              <a:rPr spc="4" dirty="0">
                <a:latin typeface="Carlito"/>
                <a:cs typeface="Carlito"/>
              </a:rPr>
              <a:t>s</a:t>
            </a:r>
            <a:r>
              <a:rPr dirty="0">
                <a:latin typeface="Carlito"/>
                <a:cs typeface="Carlito"/>
              </a:rPr>
              <a:t>	</a:t>
            </a: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30" dirty="0">
                <a:latin typeface="Carlito"/>
                <a:cs typeface="Carlito"/>
              </a:rPr>
              <a:t>n</a:t>
            </a:r>
            <a:r>
              <a:rPr spc="-15" dirty="0">
                <a:latin typeface="Carlito"/>
                <a:cs typeface="Carlito"/>
              </a:rPr>
              <a:t>t</a:t>
            </a:r>
            <a:r>
              <a:rPr spc="-4" dirty="0">
                <a:latin typeface="Carlito"/>
                <a:cs typeface="Carlito"/>
              </a:rPr>
              <a:t>p</a:t>
            </a:r>
            <a:r>
              <a:rPr spc="-8" dirty="0">
                <a:latin typeface="Carlito"/>
                <a:cs typeface="Carlito"/>
              </a:rPr>
              <a:t>_</a:t>
            </a:r>
            <a:r>
              <a:rPr spc="-4" dirty="0">
                <a:latin typeface="Carlito"/>
                <a:cs typeface="Carlito"/>
              </a:rPr>
              <a:t>p</a:t>
            </a:r>
            <a:r>
              <a:rPr spc="-8" dirty="0">
                <a:latin typeface="Carlito"/>
                <a:cs typeface="Carlito"/>
              </a:rPr>
              <a:t>ee</a:t>
            </a:r>
            <a:r>
              <a:rPr spc="4" dirty="0">
                <a:latin typeface="Carlito"/>
                <a:cs typeface="Carlito"/>
              </a:rPr>
              <a:t>r</a:t>
            </a:r>
            <a:endParaRPr>
              <a:latin typeface="Carlito"/>
              <a:cs typeface="Carlito"/>
            </a:endParaRPr>
          </a:p>
        </p:txBody>
      </p:sp>
      <p:sp>
        <p:nvSpPr>
          <p:cNvPr id="21" name="object 21"/>
          <p:cNvSpPr txBox="1"/>
          <p:nvPr/>
        </p:nvSpPr>
        <p:spPr>
          <a:xfrm>
            <a:off x="3581114" y="5269078"/>
            <a:ext cx="3273743" cy="288060"/>
          </a:xfrm>
          <a:prstGeom prst="rect">
            <a:avLst/>
          </a:prstGeom>
        </p:spPr>
        <p:txBody>
          <a:bodyPr vert="horz" wrap="square" lIns="0" tIns="10954" rIns="0" bIns="0" rtlCol="0">
            <a:spAutoFit/>
          </a:bodyPr>
          <a:lstStyle/>
          <a:p>
            <a:pPr marL="9525">
              <a:spcBef>
                <a:spcPts val="86"/>
              </a:spcBef>
              <a:tabLst>
                <a:tab pos="1771650" algn="l"/>
              </a:tabLst>
            </a:pPr>
            <a:r>
              <a:rPr spc="-8" dirty="0">
                <a:latin typeface="Carlito"/>
                <a:cs typeface="Carlito"/>
              </a:rPr>
              <a:t>check_linux_raid	check_ntp_time</a:t>
            </a:r>
            <a:endParaRPr>
              <a:latin typeface="Carlito"/>
              <a:cs typeface="Carlito"/>
            </a:endParaRPr>
          </a:p>
        </p:txBody>
      </p:sp>
      <p:sp>
        <p:nvSpPr>
          <p:cNvPr id="22" name="object 22"/>
          <p:cNvSpPr txBox="1"/>
          <p:nvPr/>
        </p:nvSpPr>
        <p:spPr>
          <a:xfrm>
            <a:off x="493852" y="5004816"/>
            <a:ext cx="1216819" cy="825226"/>
          </a:xfrm>
          <a:prstGeom prst="rect">
            <a:avLst/>
          </a:prstGeom>
        </p:spPr>
        <p:txBody>
          <a:bodyPr vert="horz" wrap="square" lIns="0" tIns="19050" rIns="0" bIns="0" rtlCol="0">
            <a:spAutoFit/>
          </a:bodyPr>
          <a:lstStyle/>
          <a:p>
            <a:pPr marL="9525" marR="3810">
              <a:lnSpc>
                <a:spcPct val="97000"/>
              </a:lnSpc>
              <a:spcBef>
                <a:spcPts val="150"/>
              </a:spcBef>
            </a:pPr>
            <a:r>
              <a:rPr spc="-8"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4" dirty="0">
                <a:latin typeface="Carlito"/>
                <a:cs typeface="Carlito"/>
              </a:rPr>
              <a:t>s</a:t>
            </a:r>
            <a:r>
              <a:rPr spc="-11" dirty="0">
                <a:latin typeface="Carlito"/>
                <a:cs typeface="Carlito"/>
              </a:rPr>
              <a:t>i</a:t>
            </a:r>
            <a:r>
              <a:rPr spc="15" dirty="0">
                <a:latin typeface="Carlito"/>
                <a:cs typeface="Carlito"/>
              </a:rPr>
              <a:t>m</a:t>
            </a:r>
            <a:r>
              <a:rPr spc="4" dirty="0">
                <a:latin typeface="Carlito"/>
                <a:cs typeface="Carlito"/>
              </a:rPr>
              <a:t>ap  </a:t>
            </a:r>
            <a:r>
              <a:rPr spc="-8" dirty="0">
                <a:latin typeface="Carlito"/>
                <a:cs typeface="Carlito"/>
              </a:rPr>
              <a:t>check_smtp  </a:t>
            </a:r>
            <a:r>
              <a:rPr spc="-4" dirty="0">
                <a:latin typeface="Carlito"/>
                <a:cs typeface="Carlito"/>
              </a:rPr>
              <a:t>check_snmp</a:t>
            </a:r>
            <a:endParaRPr>
              <a:latin typeface="Carlito"/>
              <a:cs typeface="Carlito"/>
            </a:endParaRPr>
          </a:p>
        </p:txBody>
      </p:sp>
      <p:sp>
        <p:nvSpPr>
          <p:cNvPr id="23" name="object 23"/>
          <p:cNvSpPr txBox="1"/>
          <p:nvPr/>
        </p:nvSpPr>
        <p:spPr>
          <a:xfrm>
            <a:off x="1865947" y="5004816"/>
            <a:ext cx="1397794" cy="825226"/>
          </a:xfrm>
          <a:prstGeom prst="rect">
            <a:avLst/>
          </a:prstGeom>
        </p:spPr>
        <p:txBody>
          <a:bodyPr vert="horz" wrap="square" lIns="0" tIns="19050" rIns="0" bIns="0" rtlCol="0">
            <a:spAutoFit/>
          </a:bodyPr>
          <a:lstStyle/>
          <a:p>
            <a:pPr marL="9525" marR="3810" indent="26670" algn="just">
              <a:lnSpc>
                <a:spcPct val="97000"/>
              </a:lnSpc>
              <a:spcBef>
                <a:spcPts val="150"/>
              </a:spcBef>
            </a:pPr>
            <a:r>
              <a:rPr spc="-11" dirty="0">
                <a:latin typeface="Carlito"/>
                <a:cs typeface="Carlito"/>
              </a:rPr>
              <a:t>c</a:t>
            </a:r>
            <a:r>
              <a:rPr spc="-4" dirty="0">
                <a:latin typeface="Carlito"/>
                <a:cs typeface="Carlito"/>
              </a:rPr>
              <a:t>h</a:t>
            </a:r>
            <a:r>
              <a:rPr spc="-8" dirty="0">
                <a:latin typeface="Carlito"/>
                <a:cs typeface="Carlito"/>
              </a:rPr>
              <a:t>ec</a:t>
            </a:r>
            <a:r>
              <a:rPr spc="-11" dirty="0">
                <a:latin typeface="Carlito"/>
                <a:cs typeface="Carlito"/>
              </a:rPr>
              <a:t>k</a:t>
            </a:r>
            <a:r>
              <a:rPr spc="-8" dirty="0">
                <a:latin typeface="Carlito"/>
                <a:cs typeface="Carlito"/>
              </a:rPr>
              <a:t>_</a:t>
            </a:r>
            <a:r>
              <a:rPr spc="-4" dirty="0">
                <a:latin typeface="Carlito"/>
                <a:cs typeface="Carlito"/>
              </a:rPr>
              <a:t>du</a:t>
            </a:r>
            <a:r>
              <a:rPr spc="15" dirty="0">
                <a:latin typeface="Carlito"/>
                <a:cs typeface="Carlito"/>
              </a:rPr>
              <a:t>m</a:t>
            </a:r>
            <a:r>
              <a:rPr spc="-11" dirty="0">
                <a:latin typeface="Carlito"/>
                <a:cs typeface="Carlito"/>
              </a:rPr>
              <a:t>m</a:t>
            </a:r>
            <a:r>
              <a:rPr dirty="0">
                <a:latin typeface="Carlito"/>
                <a:cs typeface="Carlito"/>
              </a:rPr>
              <a:t>y  </a:t>
            </a:r>
            <a:r>
              <a:rPr spc="-8" dirty="0">
                <a:latin typeface="Carlito"/>
                <a:cs typeface="Carlito"/>
              </a:rPr>
              <a:t>check_file_age  </a:t>
            </a:r>
            <a:r>
              <a:rPr spc="-11" dirty="0">
                <a:latin typeface="Carlito"/>
                <a:cs typeface="Carlito"/>
              </a:rPr>
              <a:t>check_flexlm</a:t>
            </a:r>
            <a:endParaRPr>
              <a:latin typeface="Carlito"/>
              <a:cs typeface="Carlito"/>
            </a:endParaRPr>
          </a:p>
        </p:txBody>
      </p:sp>
      <p:sp>
        <p:nvSpPr>
          <p:cNvPr id="24" name="object 24"/>
          <p:cNvSpPr txBox="1"/>
          <p:nvPr/>
        </p:nvSpPr>
        <p:spPr>
          <a:xfrm>
            <a:off x="3581114" y="5536997"/>
            <a:ext cx="2654618" cy="287579"/>
          </a:xfrm>
          <a:prstGeom prst="rect">
            <a:avLst/>
          </a:prstGeom>
        </p:spPr>
        <p:txBody>
          <a:bodyPr vert="horz" wrap="square" lIns="0" tIns="10478" rIns="0" bIns="0" rtlCol="0">
            <a:spAutoFit/>
          </a:bodyPr>
          <a:lstStyle/>
          <a:p>
            <a:pPr marL="9525">
              <a:spcBef>
                <a:spcPts val="83"/>
              </a:spcBef>
              <a:tabLst>
                <a:tab pos="1381125" algn="l"/>
              </a:tabLst>
            </a:pPr>
            <a:r>
              <a:rPr spc="-8" dirty="0">
                <a:latin typeface="Carlito"/>
                <a:cs typeface="Carlito"/>
              </a:rPr>
              <a:t>check_load	</a:t>
            </a:r>
            <a:r>
              <a:rPr spc="-15" dirty="0">
                <a:latin typeface="Carlito"/>
                <a:cs typeface="Carlito"/>
              </a:rPr>
              <a:t>check_nwstat</a:t>
            </a:r>
            <a:endParaRPr>
              <a:latin typeface="Carlito"/>
              <a:cs typeface="Carlito"/>
            </a:endParaRPr>
          </a:p>
        </p:txBody>
      </p:sp>
    </p:spTree>
    <p:extLst>
      <p:ext uri="{BB962C8B-B14F-4D97-AF65-F5344CB8AC3E}">
        <p14:creationId xmlns:p14="http://schemas.microsoft.com/office/powerpoint/2010/main" val="408449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51837"/>
            <a:ext cx="7772400" cy="923330"/>
          </a:xfrm>
        </p:spPr>
        <p:txBody>
          <a:bodyPr/>
          <a:lstStyle/>
          <a:p>
            <a:r>
              <a:rPr lang="en-SG" dirty="0"/>
              <a:t>Debrief</a:t>
            </a:r>
          </a:p>
        </p:txBody>
      </p:sp>
    </p:spTree>
    <p:extLst>
      <p:ext uri="{BB962C8B-B14F-4D97-AF65-F5344CB8AC3E}">
        <p14:creationId xmlns:p14="http://schemas.microsoft.com/office/powerpoint/2010/main" val="240423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B578E7A-959E-48CE-B055-18491BA098CF}"/>
              </a:ext>
            </a:extLst>
          </p:cNvPr>
          <p:cNvSpPr/>
          <p:nvPr/>
        </p:nvSpPr>
        <p:spPr>
          <a:xfrm>
            <a:off x="792480" y="3742944"/>
            <a:ext cx="7559040" cy="301142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itle 3"/>
          <p:cNvSpPr>
            <a:spLocks noGrp="1"/>
          </p:cNvSpPr>
          <p:nvPr>
            <p:ph type="title"/>
          </p:nvPr>
        </p:nvSpPr>
        <p:spPr>
          <a:xfrm>
            <a:off x="628650" y="388751"/>
            <a:ext cx="7886700" cy="632945"/>
          </a:xfrm>
        </p:spPr>
        <p:txBody>
          <a:bodyPr>
            <a:normAutofit/>
          </a:bodyPr>
          <a:lstStyle/>
          <a:p>
            <a:r>
              <a:rPr lang="en-US" sz="3600" dirty="0"/>
              <a:t>Security of Monitoring Systems</a:t>
            </a:r>
            <a:endParaRPr lang="en-GB" sz="3600" dirty="0"/>
          </a:p>
        </p:txBody>
      </p:sp>
      <p:sp>
        <p:nvSpPr>
          <p:cNvPr id="5" name="Content Placeholder 4"/>
          <p:cNvSpPr>
            <a:spLocks noGrp="1"/>
          </p:cNvSpPr>
          <p:nvPr>
            <p:ph idx="1"/>
          </p:nvPr>
        </p:nvSpPr>
        <p:spPr>
          <a:xfrm>
            <a:off x="628650" y="1316736"/>
            <a:ext cx="7886700" cy="2692000"/>
          </a:xfrm>
        </p:spPr>
        <p:txBody>
          <a:bodyPr>
            <a:normAutofit/>
          </a:bodyPr>
          <a:lstStyle/>
          <a:p>
            <a:r>
              <a:rPr lang="en-US" b="0" dirty="0"/>
              <a:t>Large monitoring systems can become large </a:t>
            </a:r>
            <a:r>
              <a:rPr lang="en-US" dirty="0">
                <a:solidFill>
                  <a:srgbClr val="FF0000"/>
                </a:solidFill>
              </a:rPr>
              <a:t>rootkits!</a:t>
            </a:r>
          </a:p>
          <a:p>
            <a:pPr lvl="1"/>
            <a:r>
              <a:rPr lang="en-US" dirty="0"/>
              <a:t>Because it needs </a:t>
            </a:r>
            <a:r>
              <a:rPr lang="en-US" b="1" dirty="0">
                <a:solidFill>
                  <a:srgbClr val="0070C0"/>
                </a:solidFill>
              </a:rPr>
              <a:t>remote execution rights</a:t>
            </a:r>
            <a:r>
              <a:rPr lang="en-US" dirty="0"/>
              <a:t> to the monitored hosts.  </a:t>
            </a:r>
          </a:p>
          <a:p>
            <a:pPr lvl="1"/>
            <a:r>
              <a:rPr lang="en-US" dirty="0"/>
              <a:t>Monolithic agents require </a:t>
            </a:r>
            <a:r>
              <a:rPr lang="en-US" b="1" dirty="0">
                <a:solidFill>
                  <a:srgbClr val="0070C0"/>
                </a:solidFill>
                <a:highlight>
                  <a:srgbClr val="FFFF00"/>
                </a:highlight>
              </a:rPr>
              <a:t>privileged system access rights</a:t>
            </a:r>
            <a:r>
              <a:rPr lang="en-US" dirty="0"/>
              <a:t>.</a:t>
            </a:r>
          </a:p>
          <a:p>
            <a:pPr lvl="1"/>
            <a:r>
              <a:rPr lang="en-US" dirty="0"/>
              <a:t>Introduce </a:t>
            </a:r>
            <a:r>
              <a:rPr lang="en-US" dirty="0">
                <a:solidFill>
                  <a:srgbClr val="0070C0"/>
                </a:solidFill>
                <a:highlight>
                  <a:srgbClr val="FFFF00"/>
                </a:highlight>
              </a:rPr>
              <a:t>backdoors / vulnerabilities</a:t>
            </a:r>
            <a:r>
              <a:rPr lang="en-US" dirty="0"/>
              <a:t> into otherwise secure systems.</a:t>
            </a:r>
          </a:p>
          <a:p>
            <a:r>
              <a:rPr lang="en-US" b="0" dirty="0">
                <a:solidFill>
                  <a:srgbClr val="0070C0"/>
                </a:solidFill>
              </a:rPr>
              <a:t>Traditional Monitoring Systems</a:t>
            </a:r>
            <a:r>
              <a:rPr lang="en-US" b="0" dirty="0"/>
              <a:t> face two main issues:</a:t>
            </a:r>
          </a:p>
          <a:p>
            <a:pPr lvl="1"/>
            <a:r>
              <a:rPr lang="en-US" b="0" dirty="0">
                <a:solidFill>
                  <a:srgbClr val="FF0000"/>
                </a:solidFill>
              </a:rPr>
              <a:t>Unencrypted channels.</a:t>
            </a:r>
          </a:p>
          <a:p>
            <a:pPr lvl="1"/>
            <a:r>
              <a:rPr lang="en-US" b="0" dirty="0">
                <a:solidFill>
                  <a:srgbClr val="FF0000"/>
                </a:solidFill>
              </a:rPr>
              <a:t>Privileged root access at the clients.</a:t>
            </a:r>
          </a:p>
          <a:p>
            <a:endParaRPr lang="en-US" b="0" dirty="0"/>
          </a:p>
          <a:p>
            <a:pPr marL="0" indent="0">
              <a:buNone/>
            </a:pPr>
            <a:endParaRPr lang="en-SG" b="0" dirty="0"/>
          </a:p>
        </p:txBody>
      </p:sp>
      <p:grpSp>
        <p:nvGrpSpPr>
          <p:cNvPr id="39" name="Group 38">
            <a:extLst>
              <a:ext uri="{FF2B5EF4-FFF2-40B4-BE49-F238E27FC236}">
                <a16:creationId xmlns:a16="http://schemas.microsoft.com/office/drawing/2014/main" id="{60E1AC55-6994-420B-9965-75B5F42436A6}"/>
              </a:ext>
            </a:extLst>
          </p:cNvPr>
          <p:cNvGrpSpPr/>
          <p:nvPr/>
        </p:nvGrpSpPr>
        <p:grpSpPr>
          <a:xfrm>
            <a:off x="886053" y="3840480"/>
            <a:ext cx="7371893" cy="2800985"/>
            <a:chOff x="961339" y="3864864"/>
            <a:chExt cx="7371893" cy="2800985"/>
          </a:xfrm>
        </p:grpSpPr>
        <p:grpSp>
          <p:nvGrpSpPr>
            <p:cNvPr id="28" name="Group 27">
              <a:extLst>
                <a:ext uri="{FF2B5EF4-FFF2-40B4-BE49-F238E27FC236}">
                  <a16:creationId xmlns:a16="http://schemas.microsoft.com/office/drawing/2014/main" id="{1C20006B-48B1-4B27-8D2E-BCE62058CC4F}"/>
                </a:ext>
              </a:extLst>
            </p:cNvPr>
            <p:cNvGrpSpPr/>
            <p:nvPr/>
          </p:nvGrpSpPr>
          <p:grpSpPr>
            <a:xfrm>
              <a:off x="6012942" y="4011168"/>
              <a:ext cx="2320290" cy="2508377"/>
              <a:chOff x="6012942" y="4157472"/>
              <a:chExt cx="2320290" cy="2508377"/>
            </a:xfrm>
          </p:grpSpPr>
          <p:sp>
            <p:nvSpPr>
              <p:cNvPr id="8" name="Rectangle: Rounded Corners 7">
                <a:extLst>
                  <a:ext uri="{FF2B5EF4-FFF2-40B4-BE49-F238E27FC236}">
                    <a16:creationId xmlns:a16="http://schemas.microsoft.com/office/drawing/2014/main" id="{EA74975F-C746-4C34-A11C-B4A75EA110EC}"/>
                  </a:ext>
                </a:extLst>
              </p:cNvPr>
              <p:cNvSpPr/>
              <p:nvPr/>
            </p:nvSpPr>
            <p:spPr>
              <a:xfrm>
                <a:off x="6012942" y="4157472"/>
                <a:ext cx="2320290" cy="2133600"/>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12" name="Oval 11">
                <a:extLst>
                  <a:ext uri="{FF2B5EF4-FFF2-40B4-BE49-F238E27FC236}">
                    <a16:creationId xmlns:a16="http://schemas.microsoft.com/office/drawing/2014/main" id="{C300AF53-3305-4DBA-8A5D-6F0169B04689}"/>
                  </a:ext>
                </a:extLst>
              </p:cNvPr>
              <p:cNvSpPr/>
              <p:nvPr/>
            </p:nvSpPr>
            <p:spPr>
              <a:xfrm>
                <a:off x="6389054" y="4440239"/>
                <a:ext cx="1568065" cy="1568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rgbClr val="FFFF00"/>
                    </a:solidFill>
                  </a:rPr>
                  <a:t>Rootkit</a:t>
                </a:r>
              </a:p>
              <a:p>
                <a:pPr algn="ctr"/>
                <a:r>
                  <a:rPr lang="en-US" sz="1400" dirty="0"/>
                  <a:t>(privileged root access to monitor system)</a:t>
                </a:r>
                <a:endParaRPr lang="en-SG" sz="1400" dirty="0"/>
              </a:p>
            </p:txBody>
          </p:sp>
          <p:cxnSp>
            <p:nvCxnSpPr>
              <p:cNvPr id="17" name="Straight Arrow Connector 16">
                <a:extLst>
                  <a:ext uri="{FF2B5EF4-FFF2-40B4-BE49-F238E27FC236}">
                    <a16:creationId xmlns:a16="http://schemas.microsoft.com/office/drawing/2014/main" id="{9277B79A-952F-471D-B96B-99CA92F7B31D}"/>
                  </a:ext>
                </a:extLst>
              </p:cNvPr>
              <p:cNvCxnSpPr>
                <a:stCxn id="12" idx="7"/>
              </p:cNvCxnSpPr>
              <p:nvPr/>
            </p:nvCxnSpPr>
            <p:spPr>
              <a:xfrm flipV="1">
                <a:off x="7727481" y="4347583"/>
                <a:ext cx="307047" cy="3222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3DDFF02-C8C0-49BB-A1D6-CD01F9B39F1F}"/>
                  </a:ext>
                </a:extLst>
              </p:cNvPr>
              <p:cNvCxnSpPr>
                <a:stCxn id="12" idx="1"/>
              </p:cNvCxnSpPr>
              <p:nvPr/>
            </p:nvCxnSpPr>
            <p:spPr>
              <a:xfrm flipH="1" flipV="1">
                <a:off x="6315456" y="4347583"/>
                <a:ext cx="303236" cy="3222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098AAF06-7FB2-40BD-B620-021C6FC0C965}"/>
                  </a:ext>
                </a:extLst>
              </p:cNvPr>
              <p:cNvCxnSpPr>
                <a:stCxn id="12" idx="3"/>
              </p:cNvCxnSpPr>
              <p:nvPr/>
            </p:nvCxnSpPr>
            <p:spPr>
              <a:xfrm flipH="1">
                <a:off x="6327648" y="5778666"/>
                <a:ext cx="291044" cy="2685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DC5F328-315A-4403-A657-A8B17DE0793C}"/>
                  </a:ext>
                </a:extLst>
              </p:cNvPr>
              <p:cNvCxnSpPr>
                <a:stCxn id="12" idx="5"/>
              </p:cNvCxnSpPr>
              <p:nvPr/>
            </p:nvCxnSpPr>
            <p:spPr>
              <a:xfrm>
                <a:off x="7727481" y="5778666"/>
                <a:ext cx="307047" cy="3051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4D458E3C-F4A2-469E-A546-324DAB296304}"/>
                  </a:ext>
                </a:extLst>
              </p:cNvPr>
              <p:cNvSpPr txBox="1"/>
              <p:nvPr/>
            </p:nvSpPr>
            <p:spPr>
              <a:xfrm>
                <a:off x="6164198" y="6296517"/>
                <a:ext cx="2017776" cy="369332"/>
              </a:xfrm>
              <a:prstGeom prst="rect">
                <a:avLst/>
              </a:prstGeom>
              <a:noFill/>
            </p:spPr>
            <p:txBody>
              <a:bodyPr wrap="square" rtlCol="0">
                <a:spAutoFit/>
              </a:bodyPr>
              <a:lstStyle/>
              <a:p>
                <a:pPr algn="ctr"/>
                <a:r>
                  <a:rPr lang="en-US" b="1" dirty="0">
                    <a:solidFill>
                      <a:srgbClr val="0070C0"/>
                    </a:solidFill>
                  </a:rPr>
                  <a:t>Client Node</a:t>
                </a:r>
                <a:endParaRPr lang="en-SG" b="1" dirty="0">
                  <a:solidFill>
                    <a:srgbClr val="0070C0"/>
                  </a:solidFill>
                </a:endParaRPr>
              </a:p>
            </p:txBody>
          </p:sp>
        </p:grpSp>
        <p:grpSp>
          <p:nvGrpSpPr>
            <p:cNvPr id="29" name="Group 28">
              <a:extLst>
                <a:ext uri="{FF2B5EF4-FFF2-40B4-BE49-F238E27FC236}">
                  <a16:creationId xmlns:a16="http://schemas.microsoft.com/office/drawing/2014/main" id="{E191E4CD-315D-4FE1-A7DA-4B0ED53679E2}"/>
                </a:ext>
              </a:extLst>
            </p:cNvPr>
            <p:cNvGrpSpPr/>
            <p:nvPr/>
          </p:nvGrpSpPr>
          <p:grpSpPr>
            <a:xfrm>
              <a:off x="961339" y="3864864"/>
              <a:ext cx="2598725" cy="2800985"/>
              <a:chOff x="961339" y="3864864"/>
              <a:chExt cx="2598725" cy="2800985"/>
            </a:xfrm>
          </p:grpSpPr>
          <p:sp>
            <p:nvSpPr>
              <p:cNvPr id="6" name="Rectangle: Rounded Corners 5">
                <a:extLst>
                  <a:ext uri="{FF2B5EF4-FFF2-40B4-BE49-F238E27FC236}">
                    <a16:creationId xmlns:a16="http://schemas.microsoft.com/office/drawing/2014/main" id="{59506027-25EF-4859-B68A-C362D9B083F7}"/>
                  </a:ext>
                </a:extLst>
              </p:cNvPr>
              <p:cNvSpPr/>
              <p:nvPr/>
            </p:nvSpPr>
            <p:spPr>
              <a:xfrm>
                <a:off x="961339" y="3864864"/>
                <a:ext cx="2598725" cy="2389632"/>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SG"/>
              </a:p>
            </p:txBody>
          </p:sp>
          <p:sp>
            <p:nvSpPr>
              <p:cNvPr id="13" name="Oval 12">
                <a:extLst>
                  <a:ext uri="{FF2B5EF4-FFF2-40B4-BE49-F238E27FC236}">
                    <a16:creationId xmlns:a16="http://schemas.microsoft.com/office/drawing/2014/main" id="{B82344B7-961B-4099-A64D-05CF9F5E728C}"/>
                  </a:ext>
                </a:extLst>
              </p:cNvPr>
              <p:cNvSpPr/>
              <p:nvPr/>
            </p:nvSpPr>
            <p:spPr>
              <a:xfrm>
                <a:off x="1419453" y="4218432"/>
                <a:ext cx="1682496" cy="168249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Monitoring System</a:t>
                </a:r>
                <a:endParaRPr lang="en-SG" sz="1400" b="1" dirty="0"/>
              </a:p>
            </p:txBody>
          </p:sp>
          <p:sp>
            <p:nvSpPr>
              <p:cNvPr id="27" name="TextBox 26">
                <a:extLst>
                  <a:ext uri="{FF2B5EF4-FFF2-40B4-BE49-F238E27FC236}">
                    <a16:creationId xmlns:a16="http://schemas.microsoft.com/office/drawing/2014/main" id="{93810175-F54C-4BA1-A1A3-ED66631B4FE5}"/>
                  </a:ext>
                </a:extLst>
              </p:cNvPr>
              <p:cNvSpPr txBox="1"/>
              <p:nvPr/>
            </p:nvSpPr>
            <p:spPr>
              <a:xfrm>
                <a:off x="961339" y="6296517"/>
                <a:ext cx="2598724" cy="369332"/>
              </a:xfrm>
              <a:prstGeom prst="rect">
                <a:avLst/>
              </a:prstGeom>
              <a:noFill/>
            </p:spPr>
            <p:txBody>
              <a:bodyPr wrap="square" rtlCol="0">
                <a:spAutoFit/>
              </a:bodyPr>
              <a:lstStyle/>
              <a:p>
                <a:pPr algn="ctr"/>
                <a:r>
                  <a:rPr lang="en-US" b="1" dirty="0">
                    <a:solidFill>
                      <a:srgbClr val="0070C0"/>
                    </a:solidFill>
                  </a:rPr>
                  <a:t>Monitoring Server</a:t>
                </a:r>
                <a:endParaRPr lang="en-SG" b="1" dirty="0">
                  <a:solidFill>
                    <a:srgbClr val="0070C0"/>
                  </a:solidFill>
                </a:endParaRPr>
              </a:p>
            </p:txBody>
          </p:sp>
        </p:grpSp>
        <p:cxnSp>
          <p:nvCxnSpPr>
            <p:cNvPr id="31" name="Straight Arrow Connector 30">
              <a:extLst>
                <a:ext uri="{FF2B5EF4-FFF2-40B4-BE49-F238E27FC236}">
                  <a16:creationId xmlns:a16="http://schemas.microsoft.com/office/drawing/2014/main" id="{172B7671-4EDD-4378-8859-285C31C293BF}"/>
                </a:ext>
              </a:extLst>
            </p:cNvPr>
            <p:cNvCxnSpPr>
              <a:cxnSpLocks/>
              <a:stCxn id="13" idx="6"/>
              <a:endCxn id="12" idx="2"/>
            </p:cNvCxnSpPr>
            <p:nvPr/>
          </p:nvCxnSpPr>
          <p:spPr>
            <a:xfrm>
              <a:off x="3101949" y="5059680"/>
              <a:ext cx="3287105" cy="1828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84CC0116-68E1-4082-8F62-73429246647C}"/>
                </a:ext>
              </a:extLst>
            </p:cNvPr>
            <p:cNvSpPr txBox="1"/>
            <p:nvPr/>
          </p:nvSpPr>
          <p:spPr>
            <a:xfrm>
              <a:off x="4058679" y="5099381"/>
              <a:ext cx="1451531" cy="646331"/>
            </a:xfrm>
            <a:prstGeom prst="rect">
              <a:avLst/>
            </a:prstGeom>
            <a:noFill/>
          </p:spPr>
          <p:txBody>
            <a:bodyPr wrap="square" rtlCol="0">
              <a:spAutoFit/>
            </a:bodyPr>
            <a:lstStyle/>
            <a:p>
              <a:pPr algn="ctr"/>
              <a:r>
                <a:rPr lang="en-US" b="1" dirty="0">
                  <a:solidFill>
                    <a:srgbClr val="00B050"/>
                  </a:solidFill>
                </a:rPr>
                <a:t>Unsecured Channel</a:t>
              </a:r>
              <a:endParaRPr lang="en-SG" b="1" dirty="0">
                <a:solidFill>
                  <a:srgbClr val="00B050"/>
                </a:solidFill>
              </a:endParaRPr>
            </a:p>
          </p:txBody>
        </p:sp>
        <p:sp>
          <p:nvSpPr>
            <p:cNvPr id="34" name="TextBox 33">
              <a:extLst>
                <a:ext uri="{FF2B5EF4-FFF2-40B4-BE49-F238E27FC236}">
                  <a16:creationId xmlns:a16="http://schemas.microsoft.com/office/drawing/2014/main" id="{233F0966-5E8C-49CD-99CB-0B142FE1FDD0}"/>
                </a:ext>
              </a:extLst>
            </p:cNvPr>
            <p:cNvSpPr txBox="1"/>
            <p:nvPr/>
          </p:nvSpPr>
          <p:spPr>
            <a:xfrm>
              <a:off x="3684436" y="3980610"/>
              <a:ext cx="2204133" cy="646331"/>
            </a:xfrm>
            <a:prstGeom prst="rect">
              <a:avLst/>
            </a:prstGeom>
            <a:noFill/>
          </p:spPr>
          <p:txBody>
            <a:bodyPr wrap="square" rtlCol="0">
              <a:spAutoFit/>
            </a:bodyPr>
            <a:lstStyle/>
            <a:p>
              <a:pPr algn="ctr"/>
              <a:r>
                <a:rPr lang="en-US" b="1" dirty="0">
                  <a:solidFill>
                    <a:srgbClr val="FF0000"/>
                  </a:solidFill>
                </a:rPr>
                <a:t>Man-In-The-Middle (MITM) Attack</a:t>
              </a:r>
              <a:endParaRPr lang="en-SG" b="1" dirty="0">
                <a:solidFill>
                  <a:srgbClr val="FF0000"/>
                </a:solidFill>
              </a:endParaRPr>
            </a:p>
          </p:txBody>
        </p:sp>
        <p:cxnSp>
          <p:nvCxnSpPr>
            <p:cNvPr id="36" name="Straight Arrow Connector 35">
              <a:extLst>
                <a:ext uri="{FF2B5EF4-FFF2-40B4-BE49-F238E27FC236}">
                  <a16:creationId xmlns:a16="http://schemas.microsoft.com/office/drawing/2014/main" id="{A113F062-1FC1-46E2-A7A4-FBDE48FE0806}"/>
                </a:ext>
              </a:extLst>
            </p:cNvPr>
            <p:cNvCxnSpPr/>
            <p:nvPr/>
          </p:nvCxnSpPr>
          <p:spPr>
            <a:xfrm flipH="1">
              <a:off x="4790654"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D39D53C-1D75-4067-BC0E-92C79602408F}"/>
                </a:ext>
              </a:extLst>
            </p:cNvPr>
            <p:cNvCxnSpPr/>
            <p:nvPr/>
          </p:nvCxnSpPr>
          <p:spPr>
            <a:xfrm flipH="1">
              <a:off x="4313602"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1FDA7F5-79B2-46D5-ADC8-91BEC7B97B79}"/>
                </a:ext>
              </a:extLst>
            </p:cNvPr>
            <p:cNvCxnSpPr/>
            <p:nvPr/>
          </p:nvCxnSpPr>
          <p:spPr>
            <a:xfrm flipH="1">
              <a:off x="5267707" y="4582650"/>
              <a:ext cx="2058" cy="472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32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Security Best Practices</a:t>
            </a:r>
            <a:endParaRPr lang="en-GB" sz="3600" dirty="0"/>
          </a:p>
        </p:txBody>
      </p:sp>
      <p:sp>
        <p:nvSpPr>
          <p:cNvPr id="5" name="Content Placeholder 4"/>
          <p:cNvSpPr>
            <a:spLocks noGrp="1"/>
          </p:cNvSpPr>
          <p:nvPr>
            <p:ph idx="1"/>
          </p:nvPr>
        </p:nvSpPr>
        <p:spPr>
          <a:xfrm>
            <a:off x="628650" y="1316736"/>
            <a:ext cx="7886700" cy="4519568"/>
          </a:xfrm>
        </p:spPr>
        <p:txBody>
          <a:bodyPr>
            <a:normAutofit/>
          </a:bodyPr>
          <a:lstStyle/>
          <a:p>
            <a:r>
              <a:rPr lang="en-US" dirty="0">
                <a:solidFill>
                  <a:srgbClr val="FF0000"/>
                </a:solidFill>
              </a:rPr>
              <a:t>Principle of Least Privileges!</a:t>
            </a:r>
            <a:r>
              <a:rPr lang="en-US" b="0" dirty="0"/>
              <a:t>  Off-by-default policy.</a:t>
            </a:r>
          </a:p>
          <a:p>
            <a:r>
              <a:rPr lang="en-US" b="0" dirty="0"/>
              <a:t>UNIX adage: “</a:t>
            </a:r>
            <a:r>
              <a:rPr lang="en-US" b="0" i="1" dirty="0">
                <a:solidFill>
                  <a:srgbClr val="0070C0"/>
                </a:solidFill>
              </a:rPr>
              <a:t>Do one thing and do it well.</a:t>
            </a:r>
            <a:r>
              <a:rPr lang="en-US" b="0" dirty="0"/>
              <a:t>”</a:t>
            </a:r>
          </a:p>
          <a:p>
            <a:r>
              <a:rPr lang="en-US" b="0" dirty="0">
                <a:solidFill>
                  <a:srgbClr val="FF0000"/>
                </a:solidFill>
              </a:rPr>
              <a:t>Nagios</a:t>
            </a:r>
            <a:r>
              <a:rPr lang="en-US" b="0" dirty="0"/>
              <a:t>: Remote monitoring tasks exist as </a:t>
            </a:r>
            <a:r>
              <a:rPr lang="en-US" b="0" dirty="0">
                <a:solidFill>
                  <a:srgbClr val="0070C0"/>
                </a:solidFill>
              </a:rPr>
              <a:t>separate</a:t>
            </a:r>
            <a:r>
              <a:rPr lang="en-US" b="0" dirty="0"/>
              <a:t>, </a:t>
            </a:r>
            <a:r>
              <a:rPr lang="en-US" b="0" dirty="0">
                <a:solidFill>
                  <a:srgbClr val="0070C0"/>
                </a:solidFill>
              </a:rPr>
              <a:t>single-purpose</a:t>
            </a:r>
            <a:r>
              <a:rPr lang="en-US" b="0" dirty="0"/>
              <a:t> programs that must be configured to be used.</a:t>
            </a:r>
          </a:p>
          <a:p>
            <a:r>
              <a:rPr lang="en-US" b="0" dirty="0"/>
              <a:t>Avoid </a:t>
            </a:r>
            <a:r>
              <a:rPr lang="en-US" b="0" dirty="0">
                <a:solidFill>
                  <a:srgbClr val="0070C0"/>
                </a:solidFill>
              </a:rPr>
              <a:t>rexec-style</a:t>
            </a:r>
            <a:r>
              <a:rPr lang="en-US" b="0" dirty="0"/>
              <a:t> plug-ins that </a:t>
            </a:r>
            <a:r>
              <a:rPr lang="en-US" dirty="0">
                <a:solidFill>
                  <a:srgbClr val="0070C0"/>
                </a:solidFill>
              </a:rPr>
              <a:t>take arbitrary strings</a:t>
            </a:r>
            <a:r>
              <a:rPr lang="en-US" b="0" dirty="0"/>
              <a:t> and execute them on the remote host (</a:t>
            </a:r>
            <a:r>
              <a:rPr lang="en-US" dirty="0">
                <a:highlight>
                  <a:srgbClr val="FFFF00"/>
                </a:highlight>
              </a:rPr>
              <a:t>Injection Attacks!</a:t>
            </a:r>
            <a:r>
              <a:rPr lang="en-US" b="0" dirty="0"/>
              <a:t>).</a:t>
            </a:r>
          </a:p>
          <a:p>
            <a:r>
              <a:rPr lang="en-US" b="0" dirty="0"/>
              <a:t>Communication channel between the remotely executed plug-in and the monitoring system should be </a:t>
            </a:r>
            <a:r>
              <a:rPr lang="en-US" dirty="0">
                <a:solidFill>
                  <a:srgbClr val="0070C0"/>
                </a:solidFill>
              </a:rPr>
              <a:t>encrypted</a:t>
            </a:r>
            <a:r>
              <a:rPr lang="en-US" b="0" dirty="0"/>
              <a:t>.</a:t>
            </a:r>
          </a:p>
          <a:p>
            <a:r>
              <a:rPr lang="en-US" b="0" dirty="0">
                <a:solidFill>
                  <a:srgbClr val="FF0000"/>
                </a:solidFill>
              </a:rPr>
              <a:t>Nagios</a:t>
            </a:r>
            <a:r>
              <a:rPr lang="en-US" b="0" dirty="0"/>
              <a:t> remote execution plugins use industry-standard </a:t>
            </a:r>
            <a:r>
              <a:rPr lang="en-US" b="0" dirty="0">
                <a:solidFill>
                  <a:srgbClr val="0070C0"/>
                </a:solidFill>
              </a:rPr>
              <a:t>OpenSSL</a:t>
            </a:r>
            <a:r>
              <a:rPr lang="en-US" b="0" dirty="0"/>
              <a:t> library.</a:t>
            </a:r>
          </a:p>
          <a:p>
            <a:r>
              <a:rPr lang="en-US" b="0" dirty="0"/>
              <a:t>Use </a:t>
            </a:r>
            <a:r>
              <a:rPr lang="en-US" b="0" dirty="0">
                <a:solidFill>
                  <a:srgbClr val="FF0000"/>
                </a:solidFill>
              </a:rPr>
              <a:t>Nagios</a:t>
            </a:r>
            <a:r>
              <a:rPr lang="en-US" b="0" dirty="0"/>
              <a:t> </a:t>
            </a:r>
            <a:r>
              <a:rPr lang="en-US" b="0" dirty="0">
                <a:solidFill>
                  <a:srgbClr val="0070C0"/>
                </a:solidFill>
              </a:rPr>
              <a:t>remote execution service checker</a:t>
            </a:r>
            <a:r>
              <a:rPr lang="en-US" b="0" dirty="0"/>
              <a:t> to reduce firewall rules.</a:t>
            </a:r>
          </a:p>
          <a:p>
            <a:pPr marL="0" indent="0">
              <a:buNone/>
            </a:pPr>
            <a:endParaRPr lang="en-SG" b="0" dirty="0"/>
          </a:p>
        </p:txBody>
      </p:sp>
    </p:spTree>
    <p:extLst>
      <p:ext uri="{BB962C8B-B14F-4D97-AF65-F5344CB8AC3E}">
        <p14:creationId xmlns:p14="http://schemas.microsoft.com/office/powerpoint/2010/main" val="141497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SNMP</a:t>
            </a:r>
            <a:endParaRPr lang="en-GB" sz="3600" dirty="0"/>
          </a:p>
        </p:txBody>
      </p:sp>
      <p:sp>
        <p:nvSpPr>
          <p:cNvPr id="5" name="Content Placeholder 4"/>
          <p:cNvSpPr>
            <a:spLocks noGrp="1"/>
          </p:cNvSpPr>
          <p:nvPr>
            <p:ph idx="1"/>
          </p:nvPr>
        </p:nvSpPr>
        <p:spPr>
          <a:xfrm>
            <a:off x="628650" y="1316735"/>
            <a:ext cx="7886700" cy="4964321"/>
          </a:xfrm>
        </p:spPr>
        <p:txBody>
          <a:bodyPr>
            <a:normAutofit fontScale="77500" lnSpcReduction="20000"/>
          </a:bodyPr>
          <a:lstStyle/>
          <a:p>
            <a:pPr>
              <a:lnSpc>
                <a:spcPct val="120000"/>
              </a:lnSpc>
              <a:spcBef>
                <a:spcPts val="600"/>
              </a:spcBef>
            </a:pPr>
            <a:r>
              <a:rPr lang="en-US" dirty="0">
                <a:solidFill>
                  <a:srgbClr val="FF0000"/>
                </a:solidFill>
              </a:rPr>
              <a:t>SNMP = Simple Network Management Protocol</a:t>
            </a:r>
          </a:p>
          <a:p>
            <a:pPr>
              <a:lnSpc>
                <a:spcPct val="120000"/>
              </a:lnSpc>
              <a:spcBef>
                <a:spcPts val="600"/>
              </a:spcBef>
            </a:pPr>
            <a:r>
              <a:rPr lang="en-US" b="0" dirty="0">
                <a:solidFill>
                  <a:srgbClr val="FF0000"/>
                </a:solidFill>
              </a:rPr>
              <a:t>SNMP</a:t>
            </a:r>
            <a:r>
              <a:rPr lang="en-US" b="0" dirty="0"/>
              <a:t> simplifies device management by enabling </a:t>
            </a:r>
            <a:r>
              <a:rPr lang="en-US" b="0" dirty="0">
                <a:solidFill>
                  <a:srgbClr val="004E83"/>
                </a:solidFill>
              </a:rPr>
              <a:t>centralized discovery, monitoring, and configuration</a:t>
            </a:r>
            <a:r>
              <a:rPr lang="en-US" b="0" dirty="0"/>
              <a:t> of devices on the network (routers, switches, printers, servers, UPS, IoT devices, and others).</a:t>
            </a:r>
          </a:p>
          <a:p>
            <a:pPr>
              <a:lnSpc>
                <a:spcPct val="120000"/>
              </a:lnSpc>
              <a:spcBef>
                <a:spcPts val="600"/>
              </a:spcBef>
            </a:pPr>
            <a:r>
              <a:rPr lang="en-US" b="0" dirty="0">
                <a:solidFill>
                  <a:srgbClr val="FF0000"/>
                </a:solidFill>
              </a:rPr>
              <a:t>SNMP</a:t>
            </a:r>
            <a:r>
              <a:rPr lang="en-US" b="0" dirty="0"/>
              <a:t> (</a:t>
            </a:r>
            <a:r>
              <a:rPr lang="en-US" dirty="0">
                <a:solidFill>
                  <a:srgbClr val="004E83"/>
                </a:solidFill>
              </a:rPr>
              <a:t>v1/v2/v3</a:t>
            </a:r>
            <a:r>
              <a:rPr lang="en-US" b="0" dirty="0"/>
              <a:t>) vs </a:t>
            </a:r>
            <a:r>
              <a:rPr lang="en-US" b="0" dirty="0">
                <a:solidFill>
                  <a:srgbClr val="FF0000"/>
                </a:solidFill>
              </a:rPr>
              <a:t>OID</a:t>
            </a:r>
            <a:r>
              <a:rPr lang="en-US" b="0" dirty="0"/>
              <a:t> (</a:t>
            </a:r>
            <a:r>
              <a:rPr lang="en-US" b="0" dirty="0">
                <a:solidFill>
                  <a:srgbClr val="004E83"/>
                </a:solidFill>
              </a:rPr>
              <a:t>Object IDentifier</a:t>
            </a:r>
            <a:r>
              <a:rPr lang="en-US" b="0" dirty="0"/>
              <a:t>) vs </a:t>
            </a:r>
            <a:r>
              <a:rPr lang="en-US" b="0" dirty="0">
                <a:solidFill>
                  <a:srgbClr val="FF0000"/>
                </a:solidFill>
              </a:rPr>
              <a:t>MIB</a:t>
            </a:r>
            <a:r>
              <a:rPr lang="en-US" b="0" dirty="0"/>
              <a:t> (</a:t>
            </a:r>
            <a:r>
              <a:rPr lang="en-US" b="0" dirty="0">
                <a:solidFill>
                  <a:srgbClr val="004E83"/>
                </a:solidFill>
              </a:rPr>
              <a:t>Management Information Base</a:t>
            </a:r>
            <a:r>
              <a:rPr lang="en-US" b="0" dirty="0"/>
              <a:t>) – refer to notes</a:t>
            </a:r>
          </a:p>
          <a:p>
            <a:pPr>
              <a:lnSpc>
                <a:spcPct val="120000"/>
              </a:lnSpc>
              <a:spcBef>
                <a:spcPts val="600"/>
              </a:spcBef>
            </a:pPr>
            <a:r>
              <a:rPr lang="en-US" b="0" dirty="0">
                <a:solidFill>
                  <a:srgbClr val="FF0000"/>
                </a:solidFill>
              </a:rPr>
              <a:t>SNMP</a:t>
            </a:r>
            <a:r>
              <a:rPr lang="en-US" b="0" dirty="0"/>
              <a:t> is a mainstay of systems monitoring that is supported on nearly every computing device in existence today.</a:t>
            </a:r>
          </a:p>
          <a:p>
            <a:pPr>
              <a:lnSpc>
                <a:spcPct val="120000"/>
              </a:lnSpc>
              <a:spcBef>
                <a:spcPts val="600"/>
              </a:spcBef>
            </a:pPr>
            <a:r>
              <a:rPr lang="en-US" b="0" dirty="0"/>
              <a:t>It is not advised to be used on public networks, and sparingly on private networks because it is </a:t>
            </a:r>
            <a:r>
              <a:rPr lang="en-US" b="0" dirty="0">
                <a:highlight>
                  <a:srgbClr val="FFFF00"/>
                </a:highlight>
              </a:rPr>
              <a:t>susceptible to sensitive data leakage via </a:t>
            </a:r>
            <a:r>
              <a:rPr lang="en-US" dirty="0">
                <a:highlight>
                  <a:srgbClr val="FFFF00"/>
                </a:highlight>
              </a:rPr>
              <a:t>MITM (Man-In-The-Middle) attacks</a:t>
            </a:r>
            <a:r>
              <a:rPr lang="en-US" b="0" dirty="0"/>
              <a:t>.</a:t>
            </a:r>
          </a:p>
          <a:p>
            <a:pPr>
              <a:lnSpc>
                <a:spcPct val="120000"/>
              </a:lnSpc>
              <a:spcBef>
                <a:spcPts val="600"/>
              </a:spcBef>
            </a:pPr>
            <a:r>
              <a:rPr lang="en-US" b="0" dirty="0"/>
              <a:t>Use </a:t>
            </a:r>
            <a:r>
              <a:rPr lang="en-US" b="0" dirty="0">
                <a:solidFill>
                  <a:srgbClr val="FF0000"/>
                </a:solidFill>
              </a:rPr>
              <a:t>SNMPv3</a:t>
            </a:r>
            <a:r>
              <a:rPr lang="en-US" b="0" dirty="0"/>
              <a:t> which includes </a:t>
            </a:r>
            <a:r>
              <a:rPr lang="en-US" dirty="0">
                <a:solidFill>
                  <a:srgbClr val="004E83"/>
                </a:solidFill>
              </a:rPr>
              <a:t>encryption</a:t>
            </a:r>
            <a:r>
              <a:rPr lang="en-US" b="0" dirty="0"/>
              <a:t>.</a:t>
            </a:r>
          </a:p>
          <a:p>
            <a:pPr>
              <a:lnSpc>
                <a:spcPct val="120000"/>
              </a:lnSpc>
              <a:spcBef>
                <a:spcPts val="600"/>
              </a:spcBef>
            </a:pPr>
            <a:r>
              <a:rPr lang="en-US" b="0" dirty="0"/>
              <a:t>Configure as </a:t>
            </a:r>
            <a:r>
              <a:rPr lang="en-US" dirty="0">
                <a:solidFill>
                  <a:srgbClr val="004E83"/>
                </a:solidFill>
              </a:rPr>
              <a:t>read-only</a:t>
            </a:r>
            <a:r>
              <a:rPr lang="en-US" b="0" dirty="0"/>
              <a:t>.  Only accept connections from specific hosts.  Use </a:t>
            </a:r>
            <a:r>
              <a:rPr lang="en-US" b="0" dirty="0">
                <a:solidFill>
                  <a:srgbClr val="004E83"/>
                </a:solidFill>
              </a:rPr>
              <a:t>non-default community string names</a:t>
            </a:r>
            <a:r>
              <a:rPr lang="en-US" b="0" dirty="0"/>
              <a:t>.</a:t>
            </a:r>
          </a:p>
          <a:p>
            <a:pPr>
              <a:lnSpc>
                <a:spcPct val="120000"/>
              </a:lnSpc>
              <a:spcBef>
                <a:spcPts val="600"/>
              </a:spcBef>
            </a:pPr>
            <a:r>
              <a:rPr lang="en-US" b="0" dirty="0">
                <a:solidFill>
                  <a:srgbClr val="004E83"/>
                </a:solidFill>
              </a:rPr>
              <a:t>Physically or virtually segregated networ</a:t>
            </a:r>
            <a:r>
              <a:rPr lang="en-US" b="0" dirty="0"/>
              <a:t>k (2</a:t>
            </a:r>
            <a:r>
              <a:rPr lang="en-US" b="0" baseline="30000" dirty="0"/>
              <a:t>nd</a:t>
            </a:r>
            <a:r>
              <a:rPr lang="en-US" b="0" dirty="0"/>
              <a:t> network) as an </a:t>
            </a:r>
            <a:r>
              <a:rPr lang="en-US" b="0" dirty="0">
                <a:solidFill>
                  <a:srgbClr val="004E83"/>
                </a:solidFill>
              </a:rPr>
              <a:t>isolated subnet</a:t>
            </a:r>
            <a:r>
              <a:rPr lang="en-US" b="0" dirty="0"/>
              <a:t> for </a:t>
            </a:r>
            <a:r>
              <a:rPr lang="en-US" b="0" dirty="0">
                <a:solidFill>
                  <a:srgbClr val="FF0000"/>
                </a:solidFill>
              </a:rPr>
              <a:t>SNMP</a:t>
            </a:r>
            <a:r>
              <a:rPr lang="en-US" b="0" dirty="0"/>
              <a:t> monitoring traffic only.</a:t>
            </a:r>
          </a:p>
          <a:p>
            <a:pPr marL="0" indent="0">
              <a:lnSpc>
                <a:spcPct val="120000"/>
              </a:lnSpc>
              <a:spcBef>
                <a:spcPts val="600"/>
              </a:spcBef>
              <a:buNone/>
            </a:pPr>
            <a:endParaRPr lang="en-SG"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3642424" y="6390867"/>
            <a:ext cx="1274452"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PPT Notes</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CAF66B4-7244-41D0-BFC8-559CADF898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484" y="6645794"/>
            <a:ext cx="92819" cy="115447"/>
          </a:xfrm>
          <a:prstGeom prst="rect">
            <a:avLst/>
          </a:prstGeom>
        </p:spPr>
      </p:pic>
    </p:spTree>
    <p:extLst>
      <p:ext uri="{BB962C8B-B14F-4D97-AF65-F5344CB8AC3E}">
        <p14:creationId xmlns:p14="http://schemas.microsoft.com/office/powerpoint/2010/main" val="160399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SNMP – A simple explanation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03747" y="6312924"/>
            <a:ext cx="433650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https://www.youtube.com/watch?v=2IXP0TkwNJU</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Online Media 2" title="How SNMP Works - a quick guide">
            <a:hlinkClick r:id="" action="ppaction://media"/>
            <a:extLst>
              <a:ext uri="{FF2B5EF4-FFF2-40B4-BE49-F238E27FC236}">
                <a16:creationId xmlns:a16="http://schemas.microsoft.com/office/drawing/2014/main" id="{BE4D53AB-4473-47A2-B4B2-AF7AC96D8FB2}"/>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3155770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fontScale="90000"/>
          </a:bodyPr>
          <a:lstStyle/>
          <a:p>
            <a:r>
              <a:rPr lang="en-GB" sz="3600" dirty="0"/>
              <a:t>SNMPv3 – Security Breakdown (video)</a:t>
            </a:r>
          </a:p>
        </p:txBody>
      </p:sp>
      <p:sp>
        <p:nvSpPr>
          <p:cNvPr id="2" name="TextBox 1">
            <a:extLst>
              <a:ext uri="{FF2B5EF4-FFF2-40B4-BE49-F238E27FC236}">
                <a16:creationId xmlns:a16="http://schemas.microsoft.com/office/drawing/2014/main" id="{E4C247E2-65F4-46E5-AE1F-1BFA053C9440}"/>
              </a:ext>
            </a:extLst>
          </p:cNvPr>
          <p:cNvSpPr txBox="1"/>
          <p:nvPr/>
        </p:nvSpPr>
        <p:spPr>
          <a:xfrm>
            <a:off x="2403747" y="6312924"/>
            <a:ext cx="4336508"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a:t>
            </a:r>
            <a:r>
              <a:rPr lang="en-GB" sz="1400" b="1" dirty="0">
                <a:latin typeface="Calibri" panose="020F0502020204030204" pitchFamily="34" charset="0"/>
                <a:ea typeface="Calibri" panose="020F0502020204030204" pitchFamily="34" charset="0"/>
                <a:cs typeface="Times New Roman" panose="02020603050405020304" pitchFamily="18" charset="0"/>
                <a:hlinkClick r:id="rId4"/>
              </a:rPr>
              <a:t>https://www.youtube.com/watch?v=NgceiOe9SO0</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Online Media 4" title="How SNMPv3 Works - a simple security breakdown">
            <a:hlinkClick r:id="" action="ppaction://media"/>
            <a:extLst>
              <a:ext uri="{FF2B5EF4-FFF2-40B4-BE49-F238E27FC236}">
                <a16:creationId xmlns:a16="http://schemas.microsoft.com/office/drawing/2014/main" id="{CAE8D0F5-20C9-4AA9-B4C0-CE32384829AF}"/>
              </a:ext>
            </a:extLst>
          </p:cNvPr>
          <p:cNvPicPr>
            <a:picLocks noRot="1" noChangeAspect="1"/>
          </p:cNvPicPr>
          <p:nvPr>
            <a:videoFile r:link="rId1"/>
          </p:nvPr>
        </p:nvPicPr>
        <p:blipFill>
          <a:blip r:embed="rId5"/>
          <a:stretch>
            <a:fillRect/>
          </a:stretch>
        </p:blipFill>
        <p:spPr>
          <a:xfrm>
            <a:off x="508000" y="1381310"/>
            <a:ext cx="8128000" cy="4572000"/>
          </a:xfrm>
          <a:prstGeom prst="rect">
            <a:avLst/>
          </a:prstGeom>
        </p:spPr>
      </p:pic>
    </p:spTree>
    <p:extLst>
      <p:ext uri="{BB962C8B-B14F-4D97-AF65-F5344CB8AC3E}">
        <p14:creationId xmlns:p14="http://schemas.microsoft.com/office/powerpoint/2010/main" val="223749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SNMP Traps</a:t>
            </a:r>
            <a:endParaRPr lang="en-GB" sz="360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2121815" y="6217920"/>
            <a:ext cx="4315669"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https://www.youtube.com/watch?v=RRhp8tQcJyU</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Online Media 6" title="How SNMP Traps Work in Nagios XI network monitor">
            <a:hlinkClick r:id="" action="ppaction://media"/>
            <a:extLst>
              <a:ext uri="{FF2B5EF4-FFF2-40B4-BE49-F238E27FC236}">
                <a16:creationId xmlns:a16="http://schemas.microsoft.com/office/drawing/2014/main" id="{CD3480A1-DF79-4BA2-99AE-9DB6D77861D4}"/>
              </a:ext>
            </a:extLst>
          </p:cNvPr>
          <p:cNvPicPr>
            <a:picLocks noGrp="1" noRot="1" noChangeAspect="1"/>
          </p:cNvPicPr>
          <p:nvPr>
            <p:ph idx="1"/>
            <a:videoFile r:link="rId1"/>
          </p:nvPr>
        </p:nvPicPr>
        <p:blipFill>
          <a:blip r:embed="rId3"/>
          <a:stretch>
            <a:fillRect/>
          </a:stretch>
        </p:blipFill>
        <p:spPr>
          <a:xfrm>
            <a:off x="276455" y="1280077"/>
            <a:ext cx="8591090" cy="4832488"/>
          </a:xfrm>
          <a:prstGeom prst="rect">
            <a:avLst/>
          </a:prstGeom>
        </p:spPr>
      </p:pic>
    </p:spTree>
    <p:extLst>
      <p:ext uri="{BB962C8B-B14F-4D97-AF65-F5344CB8AC3E}">
        <p14:creationId xmlns:p14="http://schemas.microsoft.com/office/powerpoint/2010/main" val="2821395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US" sz="3600" dirty="0"/>
              <a:t>SNMP Traps</a:t>
            </a:r>
            <a:endParaRPr lang="en-GB" sz="360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2121815" y="6217920"/>
            <a:ext cx="4315669" cy="312650"/>
          </a:xfrm>
          <a:prstGeom prst="rect">
            <a:avLst/>
          </a:prstGeom>
          <a:noFill/>
        </p:spPr>
        <p:txBody>
          <a:bodyPr wrap="none" rtlCol="0">
            <a:spAutoFit/>
          </a:bodyPr>
          <a:lstStyle/>
          <a:p>
            <a:pPr algn="ctr">
              <a:lnSpc>
                <a:spcPct val="107000"/>
              </a:lnSpc>
              <a:spcAft>
                <a:spcPts val="800"/>
              </a:spcAft>
            </a:pPr>
            <a:r>
              <a:rPr lang="en-GB" sz="1400" b="1" dirty="0">
                <a:latin typeface="Calibri" panose="020F0502020204030204" pitchFamily="34" charset="0"/>
                <a:ea typeface="Calibri" panose="020F0502020204030204" pitchFamily="34" charset="0"/>
                <a:cs typeface="Times New Roman" panose="02020603050405020304" pitchFamily="18" charset="0"/>
              </a:rPr>
              <a:t>Ref: https://www.youtube.com/watch?v=RRhp8tQcJyU</a:t>
            </a:r>
            <a:endParaRPr lang="en-SG" sz="1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761F88-03FB-4EF4-BFB5-B743FC5A5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37" y="1300163"/>
            <a:ext cx="7612325" cy="4535487"/>
          </a:xfrm>
        </p:spPr>
      </p:pic>
    </p:spTree>
    <p:extLst>
      <p:ext uri="{BB962C8B-B14F-4D97-AF65-F5344CB8AC3E}">
        <p14:creationId xmlns:p14="http://schemas.microsoft.com/office/powerpoint/2010/main" val="392530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 – L14</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602557"/>
            <a:ext cx="7886700" cy="4890317"/>
          </a:xfrm>
        </p:spPr>
        <p:txBody>
          <a:bodyPr>
            <a:normAutofit lnSpcReduction="10000"/>
          </a:bodyPr>
          <a:lstStyle/>
          <a:p>
            <a:r>
              <a:rPr lang="en-US" sz="2800" dirty="0"/>
              <a:t>Utilize </a:t>
            </a:r>
            <a:r>
              <a:rPr lang="en-US" sz="2800" dirty="0">
                <a:solidFill>
                  <a:srgbClr val="0070C0"/>
                </a:solidFill>
              </a:rPr>
              <a:t>Nagios monitoring</a:t>
            </a:r>
            <a:r>
              <a:rPr lang="en-US" sz="2800" dirty="0"/>
              <a:t> tool to monitor server health, network, application services, system performance, and event logs.</a:t>
            </a:r>
          </a:p>
          <a:p>
            <a:pPr lvl="0"/>
            <a:r>
              <a:rPr lang="en-US" sz="2800" dirty="0"/>
              <a:t>Demonstrate the </a:t>
            </a:r>
            <a:r>
              <a:rPr lang="en-US" sz="2800" dirty="0">
                <a:solidFill>
                  <a:srgbClr val="0070C0"/>
                </a:solidFill>
              </a:rPr>
              <a:t>Nagios monitoring</a:t>
            </a:r>
            <a:r>
              <a:rPr lang="en-US" sz="2800" dirty="0"/>
              <a:t> capabilities.</a:t>
            </a:r>
          </a:p>
          <a:p>
            <a:pPr lvl="0"/>
            <a:r>
              <a:rPr lang="en-US" sz="2800" dirty="0"/>
              <a:t>Apply </a:t>
            </a:r>
            <a:r>
              <a:rPr lang="en-US" sz="2800" dirty="0">
                <a:solidFill>
                  <a:srgbClr val="0070C0"/>
                </a:solidFill>
              </a:rPr>
              <a:t>automation</a:t>
            </a:r>
            <a:r>
              <a:rPr lang="en-US" sz="2800" dirty="0"/>
              <a:t> for risks mitigation of applications and infrastructure.</a:t>
            </a:r>
          </a:p>
          <a:p>
            <a:pPr lvl="0"/>
            <a:r>
              <a:rPr lang="en-US" sz="2800" dirty="0"/>
              <a:t>Design </a:t>
            </a:r>
            <a:r>
              <a:rPr lang="en-US" sz="2800" dirty="0">
                <a:solidFill>
                  <a:srgbClr val="0070C0"/>
                </a:solidFill>
              </a:rPr>
              <a:t>customized visualization</a:t>
            </a:r>
            <a:r>
              <a:rPr lang="en-US" sz="2800" dirty="0"/>
              <a:t> for Nagios dashboard.</a:t>
            </a:r>
          </a:p>
          <a:p>
            <a:pPr lvl="0"/>
            <a:r>
              <a:rPr lang="en-US" sz="2800" dirty="0"/>
              <a:t>Discover security vulnerabilities using </a:t>
            </a:r>
            <a:r>
              <a:rPr lang="en-US" sz="2800" dirty="0">
                <a:solidFill>
                  <a:srgbClr val="0070C0"/>
                </a:solidFill>
              </a:rPr>
              <a:t>Nagios security plugins</a:t>
            </a:r>
            <a:r>
              <a:rPr lang="en-US" sz="2800" dirty="0"/>
              <a:t>.</a:t>
            </a:r>
          </a:p>
        </p:txBody>
      </p:sp>
    </p:spTree>
    <p:extLst>
      <p:ext uri="{BB962C8B-B14F-4D97-AF65-F5344CB8AC3E}">
        <p14:creationId xmlns:p14="http://schemas.microsoft.com/office/powerpoint/2010/main" val="3241773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535A713-308E-4145-BB43-FFD914967B2E}"/>
              </a:ext>
            </a:extLst>
          </p:cNvPr>
          <p:cNvSpPr>
            <a:spLocks noGrp="1" noChangeArrowheads="1"/>
          </p:cNvSpPr>
          <p:nvPr>
            <p:ph type="title"/>
          </p:nvPr>
        </p:nvSpPr>
        <p:spPr>
          <a:xfrm>
            <a:off x="671041" y="569161"/>
            <a:ext cx="7806240" cy="578919"/>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dirty="0"/>
              <a:t>Nagios Resources</a:t>
            </a:r>
          </a:p>
        </p:txBody>
      </p:sp>
      <p:sp>
        <p:nvSpPr>
          <p:cNvPr id="32770" name="Rectangle 2">
            <a:extLst>
              <a:ext uri="{FF2B5EF4-FFF2-40B4-BE49-F238E27FC236}">
                <a16:creationId xmlns:a16="http://schemas.microsoft.com/office/drawing/2014/main" id="{9AF44066-D96A-4EC4-A7AF-0B6087C4931F}"/>
              </a:ext>
            </a:extLst>
          </p:cNvPr>
          <p:cNvSpPr>
            <a:spLocks noGrp="1" noChangeArrowheads="1"/>
          </p:cNvSpPr>
          <p:nvPr>
            <p:ph type="body" idx="1"/>
          </p:nvPr>
        </p:nvSpPr>
        <p:spPr>
          <a:xfrm>
            <a:off x="671041" y="1458686"/>
            <a:ext cx="8013600" cy="4771115"/>
          </a:xfrm>
          <a:ln/>
        </p:spPr>
        <p:txBody>
          <a:bodyPr>
            <a:normAutofit fontScale="85000" lnSpcReduction="20000"/>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Home</a:t>
            </a:r>
            <a:br>
              <a:rPr lang="en-GB" altLang="en-US" u="sng" dirty="0">
                <a:latin typeface="+mj-lt"/>
              </a:rPr>
            </a:br>
            <a:r>
              <a:rPr lang="en-GB" altLang="en-US" dirty="0">
                <a:latin typeface="Courier New" panose="02070309020205020404" pitchFamily="49" charset="0"/>
                <a:cs typeface="Courier New" panose="02070309020205020404" pitchFamily="49" charset="0"/>
              </a:rPr>
              <a:t>http://www.nagios.org/</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Plugins and Add-Ons Exchange</a:t>
            </a:r>
            <a:br>
              <a:rPr lang="en-GB" altLang="en-US" dirty="0">
                <a:latin typeface="+mj-lt"/>
              </a:rPr>
            </a:br>
            <a:r>
              <a:rPr lang="en-GB" altLang="en-US" dirty="0">
                <a:latin typeface="Courier New" panose="02070309020205020404" pitchFamily="49" charset="0"/>
                <a:cs typeface="Courier New" panose="02070309020205020404" pitchFamily="49" charset="0"/>
              </a:rPr>
              <a:t>http://www.nagiosexchange.com/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Tutorial for Debian</a:t>
            </a:r>
            <a:br>
              <a:rPr lang="en-GB" altLang="en-US" dirty="0">
                <a:latin typeface="+mj-lt"/>
              </a:rPr>
            </a:br>
            <a:r>
              <a:rPr lang="en-GB" altLang="en-US" dirty="0">
                <a:latin typeface="Courier New" panose="02070309020205020404" pitchFamily="49" charset="0"/>
                <a:cs typeface="Courier New" panose="02070309020205020404" pitchFamily="49" charset="0"/>
              </a:rPr>
              <a:t>http://www.debianhelp.co.uk/nagios.htm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Commercial Support</a:t>
            </a:r>
            <a:br>
              <a:rPr lang="en-GB" altLang="en-US" dirty="0">
                <a:latin typeface="+mj-lt"/>
              </a:rPr>
            </a:br>
            <a:r>
              <a:rPr lang="en-GB" altLang="en-US" dirty="0">
                <a:latin typeface="Courier New" panose="02070309020205020404" pitchFamily="49" charset="0"/>
                <a:cs typeface="Courier New" panose="02070309020205020404" pitchFamily="49" charset="0"/>
              </a:rPr>
              <a:t>http://www.nagios.com/</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0000FF"/>
                </a:solidFill>
                <a:latin typeface="+mj-lt"/>
              </a:rPr>
              <a:t>Nagios Videos</a:t>
            </a:r>
            <a:br>
              <a:rPr lang="en-GB" altLang="en-US" dirty="0">
                <a:latin typeface="+mj-lt"/>
              </a:rPr>
            </a:br>
            <a:r>
              <a:rPr lang="en-GB" altLang="en-US" dirty="0">
                <a:latin typeface="Courier New" panose="02070309020205020404" pitchFamily="49" charset="0"/>
                <a:cs typeface="Courier New" panose="02070309020205020404" pitchFamily="49" charset="0"/>
              </a:rPr>
              <a:t>https://www.youtube.com/channel/UCiv97WODwd6sgIgmsy3vqaA</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en-US" dirty="0">
                <a:solidFill>
                  <a:srgbClr val="0000FF"/>
                </a:solidFill>
              </a:rPr>
              <a:t>How to Monitor SNMP (Series)</a:t>
            </a:r>
            <a:br>
              <a:rPr lang="en-GB" altLang="en-US" dirty="0"/>
            </a:br>
            <a:r>
              <a:rPr lang="en-GB" altLang="en-US" dirty="0">
                <a:latin typeface="Courier New" panose="02070309020205020404" pitchFamily="49" charset="0"/>
                <a:cs typeface="Courier New" panose="02070309020205020404" pitchFamily="49" charset="0"/>
              </a:rPr>
              <a:t>https://www.youtube.com/watch?v=oT0tPsrEQgQ&amp;list=PLN-ryIrpC_mAFLgaaA61U0tjH0qV1HP57&amp;index=1</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en-US" dirty="0">
                <a:solidFill>
                  <a:srgbClr val="0000FF"/>
                </a:solidFill>
              </a:rPr>
              <a:t>How SNMP Traps Work in Nagios XI network monitor</a:t>
            </a:r>
            <a:br>
              <a:rPr lang="en-GB" altLang="en-US" dirty="0"/>
            </a:br>
            <a:r>
              <a:rPr lang="en-GB" altLang="en-US" dirty="0">
                <a:latin typeface="Courier New" panose="02070309020205020404" pitchFamily="49" charset="0"/>
                <a:cs typeface="Courier New" panose="02070309020205020404" pitchFamily="49" charset="0"/>
              </a:rPr>
              <a:t>https://www.youtube.com/watch?v=RRhp8tQcJyU</a:t>
            </a:r>
          </a:p>
        </p:txBody>
      </p:sp>
    </p:spTree>
    <p:extLst>
      <p:ext uri="{BB962C8B-B14F-4D97-AF65-F5344CB8AC3E}">
        <p14:creationId xmlns:p14="http://schemas.microsoft.com/office/powerpoint/2010/main" val="22048318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dirty="0"/>
              <a:t>Thank you</a:t>
            </a:r>
          </a:p>
        </p:txBody>
      </p:sp>
    </p:spTree>
    <p:extLst>
      <p:ext uri="{BB962C8B-B14F-4D97-AF65-F5344CB8AC3E}">
        <p14:creationId xmlns:p14="http://schemas.microsoft.com/office/powerpoint/2010/main" val="29193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Today’s Lesson Flow</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1489435"/>
            <a:ext cx="7886700" cy="4760535"/>
          </a:xfrm>
        </p:spPr>
        <p:txBody>
          <a:bodyPr>
            <a:normAutofit/>
          </a:bodyPr>
          <a:lstStyle/>
          <a:p>
            <a:pPr lvl="0"/>
            <a:r>
              <a:rPr lang="en-US" sz="2800" dirty="0"/>
              <a:t>Lecture &amp; Demo on Nagios “beneath the hood” configurations.</a:t>
            </a:r>
          </a:p>
          <a:p>
            <a:pPr lvl="0"/>
            <a:r>
              <a:rPr lang="en-US" sz="2800" dirty="0"/>
              <a:t>Demo on Visualization.</a:t>
            </a:r>
          </a:p>
          <a:p>
            <a:pPr lvl="0"/>
            <a:r>
              <a:rPr lang="en-US" sz="2800" dirty="0">
                <a:solidFill>
                  <a:srgbClr val="FF0000"/>
                </a:solidFill>
              </a:rPr>
              <a:t>Break</a:t>
            </a:r>
          </a:p>
          <a:p>
            <a:r>
              <a:rPr lang="en-US" sz="2800" dirty="0"/>
              <a:t>Lab on Nagios local monitoring</a:t>
            </a:r>
          </a:p>
          <a:p>
            <a:r>
              <a:rPr lang="en-US" sz="2800" dirty="0"/>
              <a:t>Lab on Nagios remote monitoring</a:t>
            </a:r>
          </a:p>
          <a:p>
            <a:pPr lvl="0"/>
            <a:r>
              <a:rPr lang="en-US" sz="2800" dirty="0">
                <a:solidFill>
                  <a:srgbClr val="FF0000"/>
                </a:solidFill>
              </a:rPr>
              <a:t>Debrief</a:t>
            </a:r>
          </a:p>
          <a:p>
            <a:pPr lvl="0"/>
            <a:r>
              <a:rPr lang="en-US" sz="2800" dirty="0"/>
              <a:t>Recap on Nagios security issues.</a:t>
            </a:r>
          </a:p>
          <a:p>
            <a:pPr lvl="0"/>
            <a:r>
              <a:rPr lang="en-US" sz="2800" dirty="0"/>
              <a:t>Sharing on monitoring IT security.</a:t>
            </a:r>
          </a:p>
          <a:p>
            <a:pPr marL="0" lvl="0" indent="0">
              <a:buNone/>
            </a:pPr>
            <a:endParaRPr lang="en-SG" sz="2800" dirty="0"/>
          </a:p>
        </p:txBody>
      </p:sp>
    </p:spTree>
    <p:extLst>
      <p:ext uri="{BB962C8B-B14F-4D97-AF65-F5344CB8AC3E}">
        <p14:creationId xmlns:p14="http://schemas.microsoft.com/office/powerpoint/2010/main" val="176324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 calcmode="lin" valueType="num">
                                      <p:cBhvr additive="base">
                                        <p:cTn id="1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a:t>Nagios Step-by-Step</a:t>
            </a:r>
            <a:endParaRPr lang="en-GB" sz="3600" dirty="0"/>
          </a:p>
        </p:txBody>
      </p:sp>
    </p:spTree>
    <p:extLst>
      <p:ext uri="{BB962C8B-B14F-4D97-AF65-F5344CB8AC3E}">
        <p14:creationId xmlns:p14="http://schemas.microsoft.com/office/powerpoint/2010/main" val="145776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88751"/>
            <a:ext cx="7886700" cy="632945"/>
          </a:xfrm>
        </p:spPr>
        <p:txBody>
          <a:bodyPr>
            <a:normAutofit/>
          </a:bodyPr>
          <a:lstStyle/>
          <a:p>
            <a:r>
              <a:rPr lang="en-GB" sz="3600" dirty="0"/>
              <a:t>Nagios Directory Structure</a:t>
            </a:r>
          </a:p>
        </p:txBody>
      </p:sp>
      <p:sp>
        <p:nvSpPr>
          <p:cNvPr id="5" name="Content Placeholder 4"/>
          <p:cNvSpPr>
            <a:spLocks noGrp="1"/>
          </p:cNvSpPr>
          <p:nvPr>
            <p:ph idx="1"/>
          </p:nvPr>
        </p:nvSpPr>
        <p:spPr>
          <a:xfrm>
            <a:off x="628650" y="1417320"/>
            <a:ext cx="7978022" cy="4936346"/>
          </a:xfrm>
        </p:spPr>
        <p:txBody>
          <a:bodyPr>
            <a:normAutofit fontScale="70000" lnSpcReduction="20000"/>
          </a:bodyPr>
          <a:lstStyle/>
          <a:p>
            <a:pPr marL="0" indent="0">
              <a:lnSpc>
                <a:spcPct val="110000"/>
              </a:lnSpc>
              <a:spcBef>
                <a:spcPts val="600"/>
              </a:spcBef>
              <a:buNone/>
            </a:pPr>
            <a:r>
              <a:rPr lang="en-GB" b="0" dirty="0">
                <a:solidFill>
                  <a:srgbClr val="0070C0"/>
                </a:solidFill>
              </a:rPr>
              <a:t>Main Config File</a:t>
            </a:r>
            <a:r>
              <a:rPr lang="en-GB" b="0" dirty="0"/>
              <a:t>: /usr/local/nagios/etc/nagios.cfg</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Log File</a:t>
            </a:r>
            <a:r>
              <a:rPr lang="en-GB" b="0" dirty="0"/>
              <a:t>: /usr/local/nagios/var/nagios.log</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Object Config Files</a:t>
            </a:r>
            <a:r>
              <a:rPr lang="en-GB" b="0" dirty="0"/>
              <a:t>: /usr/local/nagios/etc/objects/*.cfg</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Nagios Plugins</a:t>
            </a:r>
            <a:r>
              <a:rPr lang="en-GB" b="0" dirty="0"/>
              <a:t>: /usr/local/nagios/libexec     // defined in /usr/local/nagios/etc/resource.cfg file</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Nagios Web interface</a:t>
            </a:r>
            <a:r>
              <a:rPr lang="en-GB" b="0" dirty="0"/>
              <a:t>: /usr/local/nagios/etc/cgi.cfg</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Nagios config file for Apache</a:t>
            </a:r>
            <a:r>
              <a:rPr lang="en-GB" b="0" dirty="0"/>
              <a:t> to interpret: /usr/local/apache/conf.d/nagios.conf</a:t>
            </a:r>
          </a:p>
          <a:p>
            <a:pPr marL="0" indent="0">
              <a:lnSpc>
                <a:spcPct val="110000"/>
              </a:lnSpc>
              <a:spcBef>
                <a:spcPts val="600"/>
              </a:spcBef>
              <a:buNone/>
            </a:pPr>
            <a:r>
              <a:rPr lang="en-GB" b="0" dirty="0"/>
              <a:t>This contains directives for the following URLs:</a:t>
            </a:r>
          </a:p>
          <a:p>
            <a:pPr marL="457200" lvl="1" indent="0">
              <a:lnSpc>
                <a:spcPct val="110000"/>
              </a:lnSpc>
              <a:spcBef>
                <a:spcPts val="600"/>
              </a:spcBef>
              <a:buNone/>
            </a:pPr>
            <a:r>
              <a:rPr lang="en-GB" sz="2000" b="0" dirty="0"/>
              <a:t>http://&lt;nagios-host&gt;/nagios/</a:t>
            </a:r>
          </a:p>
          <a:p>
            <a:pPr marL="457200" lvl="1" indent="0">
              <a:lnSpc>
                <a:spcPct val="110000"/>
              </a:lnSpc>
              <a:spcBef>
                <a:spcPts val="600"/>
              </a:spcBef>
              <a:buNone/>
            </a:pPr>
            <a:r>
              <a:rPr lang="en-GB" sz="2000" b="0" dirty="0"/>
              <a:t>http://&lt;nagios-host&gt;/nagios/cgi-bin/</a:t>
            </a:r>
          </a:p>
          <a:p>
            <a:pPr marL="0" indent="0">
              <a:lnSpc>
                <a:spcPct val="110000"/>
              </a:lnSpc>
              <a:spcBef>
                <a:spcPts val="600"/>
              </a:spcBef>
              <a:buNone/>
            </a:pPr>
            <a:endParaRPr lang="en-GB" b="0" dirty="0"/>
          </a:p>
          <a:p>
            <a:pPr marL="0" indent="0">
              <a:lnSpc>
                <a:spcPct val="110000"/>
              </a:lnSpc>
              <a:spcBef>
                <a:spcPts val="600"/>
              </a:spcBef>
              <a:buNone/>
            </a:pPr>
            <a:r>
              <a:rPr lang="en-GB" b="0" dirty="0">
                <a:solidFill>
                  <a:srgbClr val="0070C0"/>
                </a:solidFill>
              </a:rPr>
              <a:t>Nagios Log</a:t>
            </a:r>
            <a:r>
              <a:rPr lang="en-GB" b="0" dirty="0"/>
              <a:t> rotation configuration File: /etc/logrotate.d/nagios</a:t>
            </a:r>
            <a:endParaRPr lang="en-GB" b="0" dirty="0">
              <a:solidFill>
                <a:schemeClr val="bg1"/>
              </a:solidFill>
            </a:endParaRPr>
          </a:p>
        </p:txBody>
      </p:sp>
    </p:spTree>
    <p:extLst>
      <p:ext uri="{BB962C8B-B14F-4D97-AF65-F5344CB8AC3E}">
        <p14:creationId xmlns:p14="http://schemas.microsoft.com/office/powerpoint/2010/main" val="2543329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625" y="1049274"/>
            <a:ext cx="8288179" cy="915829"/>
            <a:chOff x="571500" y="256031"/>
            <a:chExt cx="11050905" cy="1221105"/>
          </a:xfrm>
        </p:grpSpPr>
        <p:sp>
          <p:nvSpPr>
            <p:cNvPr id="3" name="object 3"/>
            <p:cNvSpPr/>
            <p:nvPr/>
          </p:nvSpPr>
          <p:spPr>
            <a:xfrm>
              <a:off x="571500" y="256031"/>
              <a:ext cx="11050523" cy="122072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609600" y="274700"/>
              <a:ext cx="10972800" cy="1143000"/>
            </a:xfrm>
            <a:prstGeom prst="rect">
              <a:avLst/>
            </a:prstGeom>
            <a:blipFill>
              <a:blip r:embed="rId3" cstate="print"/>
              <a:stretch>
                <a:fillRect/>
              </a:stretch>
            </a:blipFill>
          </p:spPr>
          <p:txBody>
            <a:bodyPr wrap="square" lIns="0" tIns="0" rIns="0" bIns="0" rtlCol="0"/>
            <a:lstStyle/>
            <a:p>
              <a:endParaRPr sz="1350"/>
            </a:p>
          </p:txBody>
        </p:sp>
      </p:grpSp>
      <p:sp>
        <p:nvSpPr>
          <p:cNvPr id="5" name="object 5"/>
          <p:cNvSpPr txBox="1">
            <a:spLocks noGrp="1"/>
          </p:cNvSpPr>
          <p:nvPr>
            <p:ph type="title"/>
          </p:nvPr>
        </p:nvSpPr>
        <p:spPr>
          <a:xfrm>
            <a:off x="457200" y="1162724"/>
            <a:ext cx="8229600" cy="658353"/>
          </a:xfrm>
          <a:prstGeom prst="rect">
            <a:avLst/>
          </a:prstGeom>
          <a:ln w="12700">
            <a:solidFill>
              <a:srgbClr val="D45311"/>
            </a:solidFill>
          </a:ln>
        </p:spPr>
        <p:txBody>
          <a:bodyPr vert="horz" wrap="square" lIns="0" tIns="149066" rIns="0" bIns="0" rtlCol="0" anchor="ctr">
            <a:spAutoFit/>
          </a:bodyPr>
          <a:lstStyle/>
          <a:p>
            <a:pPr>
              <a:lnSpc>
                <a:spcPct val="100000"/>
              </a:lnSpc>
              <a:spcBef>
                <a:spcPts val="1174"/>
              </a:spcBef>
            </a:pPr>
            <a:r>
              <a:rPr sz="3300" spc="-4" dirty="0"/>
              <a:t>Nodes </a:t>
            </a:r>
            <a:r>
              <a:rPr sz="3300" spc="-11" dirty="0"/>
              <a:t>and </a:t>
            </a:r>
            <a:r>
              <a:rPr sz="3300" dirty="0"/>
              <a:t>services</a:t>
            </a:r>
            <a:r>
              <a:rPr sz="3300" spc="19" dirty="0"/>
              <a:t> </a:t>
            </a:r>
            <a:r>
              <a:rPr sz="3300" spc="-19" dirty="0"/>
              <a:t>configuration</a:t>
            </a:r>
            <a:endParaRPr sz="3300"/>
          </a:p>
        </p:txBody>
      </p:sp>
      <p:sp>
        <p:nvSpPr>
          <p:cNvPr id="6" name="object 6"/>
          <p:cNvSpPr txBox="1"/>
          <p:nvPr/>
        </p:nvSpPr>
        <p:spPr>
          <a:xfrm>
            <a:off x="572719" y="1871641"/>
            <a:ext cx="7004685" cy="3161443"/>
          </a:xfrm>
          <a:prstGeom prst="rect">
            <a:avLst/>
          </a:prstGeom>
        </p:spPr>
        <p:txBody>
          <a:bodyPr vert="horz" wrap="square" lIns="0" tIns="151448" rIns="0" bIns="0" rtlCol="0">
            <a:spAutoFit/>
          </a:bodyPr>
          <a:lstStyle/>
          <a:p>
            <a:pPr marL="9525">
              <a:spcBef>
                <a:spcPts val="1193"/>
              </a:spcBef>
            </a:pPr>
            <a:r>
              <a:rPr sz="2400" b="1" spc="4" dirty="0">
                <a:latin typeface="Carlito"/>
                <a:cs typeface="Carlito"/>
              </a:rPr>
              <a:t>Based </a:t>
            </a:r>
            <a:r>
              <a:rPr sz="2400" b="1" dirty="0">
                <a:latin typeface="Carlito"/>
                <a:cs typeface="Carlito"/>
              </a:rPr>
              <a:t>on</a:t>
            </a:r>
            <a:r>
              <a:rPr sz="2400" b="1" spc="-83" dirty="0">
                <a:latin typeface="Carlito"/>
                <a:cs typeface="Carlito"/>
              </a:rPr>
              <a:t> </a:t>
            </a:r>
            <a:r>
              <a:rPr sz="2400" b="1" spc="-11" dirty="0">
                <a:latin typeface="Carlito"/>
                <a:cs typeface="Carlito"/>
              </a:rPr>
              <a:t>templates</a:t>
            </a:r>
            <a:endParaRPr sz="2400">
              <a:latin typeface="Carlito"/>
              <a:cs typeface="Carlito"/>
            </a:endParaRPr>
          </a:p>
          <a:p>
            <a:pPr marL="575310" indent="-216694">
              <a:spcBef>
                <a:spcPts val="986"/>
              </a:spcBef>
              <a:buSzPct val="73214"/>
              <a:buFont typeface="Symbol"/>
              <a:buChar char=""/>
              <a:tabLst>
                <a:tab pos="575310" algn="l"/>
                <a:tab pos="575786" algn="l"/>
              </a:tabLst>
            </a:pPr>
            <a:r>
              <a:rPr sz="2100" dirty="0">
                <a:latin typeface="Carlito"/>
                <a:cs typeface="Carlito"/>
              </a:rPr>
              <a:t>This </a:t>
            </a:r>
            <a:r>
              <a:rPr sz="2100" spc="-11" dirty="0">
                <a:latin typeface="Carlito"/>
                <a:cs typeface="Carlito"/>
              </a:rPr>
              <a:t>saves </a:t>
            </a:r>
            <a:r>
              <a:rPr sz="2100" dirty="0">
                <a:latin typeface="Carlito"/>
                <a:cs typeface="Carlito"/>
              </a:rPr>
              <a:t>lots of time </a:t>
            </a:r>
            <a:r>
              <a:rPr sz="2100" spc="-11" dirty="0">
                <a:latin typeface="Carlito"/>
                <a:cs typeface="Carlito"/>
              </a:rPr>
              <a:t>avoiding</a:t>
            </a:r>
            <a:r>
              <a:rPr sz="2100" spc="-109" dirty="0">
                <a:latin typeface="Carlito"/>
                <a:cs typeface="Carlito"/>
              </a:rPr>
              <a:t> </a:t>
            </a:r>
            <a:r>
              <a:rPr sz="2100" spc="-4" dirty="0">
                <a:latin typeface="Carlito"/>
                <a:cs typeface="Carlito"/>
              </a:rPr>
              <a:t>repetition</a:t>
            </a:r>
            <a:endParaRPr sz="2100">
              <a:latin typeface="Carlito"/>
              <a:cs typeface="Carlito"/>
            </a:endParaRPr>
          </a:p>
          <a:p>
            <a:pPr marL="575310" indent="-216694">
              <a:spcBef>
                <a:spcPts val="750"/>
              </a:spcBef>
              <a:buSzPct val="75000"/>
              <a:buFont typeface="Symbol"/>
              <a:buChar char=""/>
              <a:tabLst>
                <a:tab pos="575310" algn="l"/>
                <a:tab pos="575786" algn="l"/>
              </a:tabLst>
            </a:pPr>
            <a:r>
              <a:rPr sz="2100" spc="-4" dirty="0">
                <a:latin typeface="Carlito"/>
                <a:cs typeface="Carlito"/>
              </a:rPr>
              <a:t>Similar </a:t>
            </a:r>
            <a:r>
              <a:rPr sz="2100" spc="-15" dirty="0">
                <a:latin typeface="Carlito"/>
                <a:cs typeface="Carlito"/>
              </a:rPr>
              <a:t>to </a:t>
            </a:r>
            <a:r>
              <a:rPr sz="2100" spc="4" dirty="0">
                <a:latin typeface="Carlito"/>
                <a:cs typeface="Carlito"/>
              </a:rPr>
              <a:t>Object </a:t>
            </a:r>
            <a:r>
              <a:rPr sz="2100" spc="-8" dirty="0">
                <a:latin typeface="Carlito"/>
                <a:cs typeface="Carlito"/>
              </a:rPr>
              <a:t>Oriented</a:t>
            </a:r>
            <a:r>
              <a:rPr sz="2100" spc="-90" dirty="0">
                <a:latin typeface="Carlito"/>
                <a:cs typeface="Carlito"/>
              </a:rPr>
              <a:t> </a:t>
            </a:r>
            <a:r>
              <a:rPr sz="2100" spc="-11" dirty="0">
                <a:latin typeface="Carlito"/>
                <a:cs typeface="Carlito"/>
              </a:rPr>
              <a:t>programming</a:t>
            </a:r>
            <a:endParaRPr sz="2100">
              <a:latin typeface="Carlito"/>
              <a:cs typeface="Carlito"/>
            </a:endParaRPr>
          </a:p>
          <a:p>
            <a:pPr marL="9525">
              <a:spcBef>
                <a:spcPts val="720"/>
              </a:spcBef>
            </a:pPr>
            <a:r>
              <a:rPr sz="2400" b="1" spc="-15" dirty="0">
                <a:latin typeface="Carlito"/>
                <a:cs typeface="Carlito"/>
              </a:rPr>
              <a:t>Create </a:t>
            </a:r>
            <a:r>
              <a:rPr sz="2400" b="1" spc="-8" dirty="0">
                <a:latin typeface="Carlito"/>
                <a:cs typeface="Carlito"/>
              </a:rPr>
              <a:t>default </a:t>
            </a:r>
            <a:r>
              <a:rPr sz="2400" b="1" spc="-11" dirty="0">
                <a:latin typeface="Carlito"/>
                <a:cs typeface="Carlito"/>
              </a:rPr>
              <a:t>templates </a:t>
            </a:r>
            <a:r>
              <a:rPr sz="2400" b="1" dirty="0">
                <a:latin typeface="Carlito"/>
                <a:cs typeface="Carlito"/>
              </a:rPr>
              <a:t>with </a:t>
            </a:r>
            <a:r>
              <a:rPr sz="2400" b="1" spc="-8" dirty="0">
                <a:latin typeface="Carlito"/>
                <a:cs typeface="Carlito"/>
              </a:rPr>
              <a:t>default </a:t>
            </a:r>
            <a:r>
              <a:rPr sz="2400" b="1" spc="-11" dirty="0">
                <a:latin typeface="Carlito"/>
                <a:cs typeface="Carlito"/>
              </a:rPr>
              <a:t>parameters for</a:t>
            </a:r>
            <a:r>
              <a:rPr sz="2400" b="1" spc="-143" dirty="0">
                <a:latin typeface="Carlito"/>
                <a:cs typeface="Carlito"/>
              </a:rPr>
              <a:t> </a:t>
            </a:r>
            <a:r>
              <a:rPr sz="2400" b="1" dirty="0">
                <a:latin typeface="Carlito"/>
                <a:cs typeface="Carlito"/>
              </a:rPr>
              <a:t>a:</a:t>
            </a:r>
            <a:endParaRPr sz="2400">
              <a:latin typeface="Carlito"/>
              <a:cs typeface="Carlito"/>
            </a:endParaRPr>
          </a:p>
          <a:p>
            <a:pPr marL="575310" indent="-216694">
              <a:spcBef>
                <a:spcPts val="1013"/>
              </a:spcBef>
              <a:buSzPct val="73214"/>
              <a:buFont typeface="Symbol"/>
              <a:buChar char=""/>
              <a:tabLst>
                <a:tab pos="575310" algn="l"/>
                <a:tab pos="575786" algn="l"/>
              </a:tabLst>
            </a:pPr>
            <a:r>
              <a:rPr sz="2100" dirty="0">
                <a:latin typeface="Carlito"/>
                <a:cs typeface="Carlito"/>
              </a:rPr>
              <a:t>generic</a:t>
            </a:r>
            <a:r>
              <a:rPr sz="2100" spc="-79" dirty="0">
                <a:latin typeface="Carlito"/>
                <a:cs typeface="Carlito"/>
              </a:rPr>
              <a:t> </a:t>
            </a:r>
            <a:r>
              <a:rPr sz="2100" spc="-4" dirty="0">
                <a:latin typeface="Carlito"/>
                <a:cs typeface="Carlito"/>
              </a:rPr>
              <a:t>node</a:t>
            </a:r>
            <a:endParaRPr sz="2100">
              <a:latin typeface="Carlito"/>
              <a:cs typeface="Carlito"/>
            </a:endParaRPr>
          </a:p>
          <a:p>
            <a:pPr marL="575310" indent="-216694">
              <a:spcBef>
                <a:spcPts val="750"/>
              </a:spcBef>
              <a:buSzPct val="75000"/>
              <a:buFont typeface="Symbol"/>
              <a:buChar char=""/>
              <a:tabLst>
                <a:tab pos="575310" algn="l"/>
                <a:tab pos="575786" algn="l"/>
              </a:tabLst>
            </a:pPr>
            <a:r>
              <a:rPr sz="2100" spc="-4" dirty="0">
                <a:latin typeface="Carlito"/>
                <a:cs typeface="Carlito"/>
              </a:rPr>
              <a:t>generic</a:t>
            </a:r>
            <a:r>
              <a:rPr sz="2100" spc="-75" dirty="0">
                <a:latin typeface="Carlito"/>
                <a:cs typeface="Carlito"/>
              </a:rPr>
              <a:t> </a:t>
            </a:r>
            <a:r>
              <a:rPr sz="2100" spc="4" dirty="0">
                <a:latin typeface="Carlito"/>
                <a:cs typeface="Carlito"/>
              </a:rPr>
              <a:t>service</a:t>
            </a:r>
            <a:endParaRPr sz="2100">
              <a:latin typeface="Carlito"/>
              <a:cs typeface="Carlito"/>
            </a:endParaRPr>
          </a:p>
          <a:p>
            <a:pPr marL="575310" indent="-216694">
              <a:spcBef>
                <a:spcPts val="750"/>
              </a:spcBef>
              <a:buSzPct val="75000"/>
              <a:buFont typeface="Symbol"/>
              <a:buChar char=""/>
              <a:tabLst>
                <a:tab pos="575310" algn="l"/>
                <a:tab pos="575786" algn="l"/>
              </a:tabLst>
            </a:pPr>
            <a:r>
              <a:rPr sz="2100" spc="-4" dirty="0">
                <a:latin typeface="Carlito"/>
                <a:cs typeface="Carlito"/>
              </a:rPr>
              <a:t>generic</a:t>
            </a:r>
            <a:r>
              <a:rPr sz="2100" spc="-75" dirty="0">
                <a:latin typeface="Carlito"/>
                <a:cs typeface="Carlito"/>
              </a:rPr>
              <a:t> </a:t>
            </a:r>
            <a:r>
              <a:rPr sz="2100" spc="-15" dirty="0">
                <a:latin typeface="Carlito"/>
                <a:cs typeface="Carlito"/>
              </a:rPr>
              <a:t>contact</a:t>
            </a:r>
            <a:endParaRPr sz="21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625" y="1049274"/>
            <a:ext cx="8288179" cy="915829"/>
            <a:chOff x="571500" y="256031"/>
            <a:chExt cx="11050905" cy="1221105"/>
          </a:xfrm>
        </p:grpSpPr>
        <p:sp>
          <p:nvSpPr>
            <p:cNvPr id="3" name="object 3"/>
            <p:cNvSpPr/>
            <p:nvPr/>
          </p:nvSpPr>
          <p:spPr>
            <a:xfrm>
              <a:off x="571500" y="256031"/>
              <a:ext cx="11050523" cy="1220723"/>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609600" y="274700"/>
              <a:ext cx="10972800" cy="1143000"/>
            </a:xfrm>
            <a:prstGeom prst="rect">
              <a:avLst/>
            </a:prstGeom>
            <a:blipFill>
              <a:blip r:embed="rId3" cstate="print"/>
              <a:stretch>
                <a:fillRect/>
              </a:stretch>
            </a:blipFill>
          </p:spPr>
          <p:txBody>
            <a:bodyPr wrap="square" lIns="0" tIns="0" rIns="0" bIns="0" rtlCol="0"/>
            <a:lstStyle/>
            <a:p>
              <a:endParaRPr sz="1350"/>
            </a:p>
          </p:txBody>
        </p:sp>
      </p:grpSp>
      <p:sp>
        <p:nvSpPr>
          <p:cNvPr id="5" name="object 5"/>
          <p:cNvSpPr txBox="1">
            <a:spLocks noGrp="1"/>
          </p:cNvSpPr>
          <p:nvPr>
            <p:ph type="title"/>
          </p:nvPr>
        </p:nvSpPr>
        <p:spPr>
          <a:xfrm>
            <a:off x="457200" y="1162724"/>
            <a:ext cx="8229600" cy="658353"/>
          </a:xfrm>
          <a:prstGeom prst="rect">
            <a:avLst/>
          </a:prstGeom>
          <a:ln w="12700">
            <a:solidFill>
              <a:srgbClr val="D45311"/>
            </a:solidFill>
          </a:ln>
        </p:spPr>
        <p:txBody>
          <a:bodyPr vert="horz" wrap="square" lIns="0" tIns="149066" rIns="0" bIns="0" rtlCol="0" anchor="ctr">
            <a:spAutoFit/>
          </a:bodyPr>
          <a:lstStyle/>
          <a:p>
            <a:pPr marL="1905">
              <a:lnSpc>
                <a:spcPct val="100000"/>
              </a:lnSpc>
              <a:spcBef>
                <a:spcPts val="1174"/>
              </a:spcBef>
            </a:pPr>
            <a:r>
              <a:rPr sz="3300" dirty="0"/>
              <a:t>Generic </a:t>
            </a:r>
            <a:r>
              <a:rPr sz="3300" spc="-8" dirty="0"/>
              <a:t>node </a:t>
            </a:r>
            <a:r>
              <a:rPr sz="3300" spc="-19" dirty="0"/>
              <a:t>template</a:t>
            </a:r>
            <a:endParaRPr sz="3300"/>
          </a:p>
        </p:txBody>
      </p:sp>
      <p:grpSp>
        <p:nvGrpSpPr>
          <p:cNvPr id="6" name="object 6"/>
          <p:cNvGrpSpPr/>
          <p:nvPr/>
        </p:nvGrpSpPr>
        <p:grpSpPr>
          <a:xfrm>
            <a:off x="528637" y="2224088"/>
            <a:ext cx="8386763" cy="3310414"/>
            <a:chOff x="704850" y="1822450"/>
            <a:chExt cx="11182350" cy="4413885"/>
          </a:xfrm>
        </p:grpSpPr>
        <p:sp>
          <p:nvSpPr>
            <p:cNvPr id="7" name="object 7"/>
            <p:cNvSpPr/>
            <p:nvPr/>
          </p:nvSpPr>
          <p:spPr>
            <a:xfrm>
              <a:off x="809244" y="1929384"/>
              <a:ext cx="11077956" cy="4306824"/>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711200" y="1828800"/>
              <a:ext cx="11059795" cy="4292600"/>
            </a:xfrm>
            <a:custGeom>
              <a:avLst/>
              <a:gdLst/>
              <a:ahLst/>
              <a:cxnLst/>
              <a:rect l="l" t="t" r="r" b="b"/>
              <a:pathLst>
                <a:path w="11059795" h="4292600">
                  <a:moveTo>
                    <a:pt x="11059541" y="0"/>
                  </a:moveTo>
                  <a:lnTo>
                    <a:pt x="0" y="0"/>
                  </a:lnTo>
                  <a:lnTo>
                    <a:pt x="0" y="4292600"/>
                  </a:lnTo>
                  <a:lnTo>
                    <a:pt x="11059541" y="4292600"/>
                  </a:lnTo>
                  <a:lnTo>
                    <a:pt x="11059541" y="0"/>
                  </a:lnTo>
                  <a:close/>
                </a:path>
              </a:pathLst>
            </a:custGeom>
            <a:solidFill>
              <a:srgbClr val="99CCFF"/>
            </a:solidFill>
          </p:spPr>
          <p:txBody>
            <a:bodyPr wrap="square" lIns="0" tIns="0" rIns="0" bIns="0" rtlCol="0"/>
            <a:lstStyle/>
            <a:p>
              <a:endParaRPr sz="1350"/>
            </a:p>
          </p:txBody>
        </p:sp>
        <p:sp>
          <p:nvSpPr>
            <p:cNvPr id="9" name="object 9"/>
            <p:cNvSpPr/>
            <p:nvPr/>
          </p:nvSpPr>
          <p:spPr>
            <a:xfrm>
              <a:off x="711200" y="1828800"/>
              <a:ext cx="11059795" cy="4292600"/>
            </a:xfrm>
            <a:custGeom>
              <a:avLst/>
              <a:gdLst/>
              <a:ahLst/>
              <a:cxnLst/>
              <a:rect l="l" t="t" r="r" b="b"/>
              <a:pathLst>
                <a:path w="11059795" h="4292600">
                  <a:moveTo>
                    <a:pt x="0" y="4292600"/>
                  </a:moveTo>
                  <a:lnTo>
                    <a:pt x="11059541" y="4292600"/>
                  </a:lnTo>
                  <a:lnTo>
                    <a:pt x="11059541" y="0"/>
                  </a:lnTo>
                  <a:lnTo>
                    <a:pt x="0" y="0"/>
                  </a:lnTo>
                  <a:lnTo>
                    <a:pt x="0" y="4292600"/>
                  </a:lnTo>
                  <a:close/>
                </a:path>
              </a:pathLst>
            </a:custGeom>
            <a:ln w="12700">
              <a:solidFill>
                <a:srgbClr val="000000"/>
              </a:solidFill>
            </a:ln>
          </p:spPr>
          <p:txBody>
            <a:bodyPr wrap="square" lIns="0" tIns="0" rIns="0" bIns="0" rtlCol="0"/>
            <a:lstStyle/>
            <a:p>
              <a:endParaRPr sz="1350"/>
            </a:p>
          </p:txBody>
        </p:sp>
      </p:grpSp>
      <p:sp>
        <p:nvSpPr>
          <p:cNvPr id="10" name="object 10"/>
          <p:cNvSpPr txBox="1"/>
          <p:nvPr/>
        </p:nvSpPr>
        <p:spPr>
          <a:xfrm>
            <a:off x="585292" y="2261197"/>
            <a:ext cx="2142649" cy="1311706"/>
          </a:xfrm>
          <a:prstGeom prst="rect">
            <a:avLst/>
          </a:prstGeom>
        </p:spPr>
        <p:txBody>
          <a:bodyPr vert="horz" wrap="square" lIns="0" tIns="9525" rIns="0" bIns="0" rtlCol="0">
            <a:spAutoFit/>
          </a:bodyPr>
          <a:lstStyle/>
          <a:p>
            <a:pPr marL="9525">
              <a:lnSpc>
                <a:spcPts val="1526"/>
              </a:lnSpc>
              <a:spcBef>
                <a:spcPts val="75"/>
              </a:spcBef>
            </a:pPr>
            <a:r>
              <a:rPr sz="1350" spc="-8" dirty="0">
                <a:latin typeface="Carlito"/>
                <a:cs typeface="Carlito"/>
              </a:rPr>
              <a:t>define</a:t>
            </a:r>
            <a:r>
              <a:rPr sz="1350" spc="15" dirty="0">
                <a:latin typeface="Carlito"/>
                <a:cs typeface="Carlito"/>
              </a:rPr>
              <a:t> </a:t>
            </a:r>
            <a:r>
              <a:rPr sz="1350" spc="-8" dirty="0">
                <a:latin typeface="Carlito"/>
                <a:cs typeface="Carlito"/>
              </a:rPr>
              <a:t>host{</a:t>
            </a:r>
            <a:endParaRPr sz="1350">
              <a:latin typeface="Carlito"/>
              <a:cs typeface="Carlito"/>
            </a:endParaRPr>
          </a:p>
          <a:p>
            <a:pPr marL="321469" marR="3810">
              <a:lnSpc>
                <a:spcPct val="88100"/>
              </a:lnSpc>
              <a:spcBef>
                <a:spcPts val="98"/>
              </a:spcBef>
            </a:pPr>
            <a:r>
              <a:rPr sz="1350" spc="-4" dirty="0">
                <a:latin typeface="Carlito"/>
                <a:cs typeface="Carlito"/>
              </a:rPr>
              <a:t>name  </a:t>
            </a:r>
            <a:r>
              <a:rPr sz="1350" spc="-8" dirty="0">
                <a:latin typeface="Carlito"/>
                <a:cs typeface="Carlito"/>
              </a:rPr>
              <a:t>notifications_enabled  </a:t>
            </a:r>
            <a:r>
              <a:rPr sz="1350" spc="-4" dirty="0">
                <a:latin typeface="Carlito"/>
                <a:cs typeface="Carlito"/>
              </a:rPr>
              <a:t>event_handler_enabled  </a:t>
            </a:r>
            <a:r>
              <a:rPr sz="1350" spc="-8" dirty="0">
                <a:latin typeface="Carlito"/>
                <a:cs typeface="Carlito"/>
              </a:rPr>
              <a:t>flap_detection_enabled  process_perf_data  </a:t>
            </a:r>
            <a:r>
              <a:rPr sz="1350" spc="-11" dirty="0">
                <a:latin typeface="Carlito"/>
                <a:cs typeface="Carlito"/>
              </a:rPr>
              <a:t>retain_status_information</a:t>
            </a:r>
            <a:endParaRPr sz="1350">
              <a:latin typeface="Carlito"/>
              <a:cs typeface="Carlito"/>
            </a:endParaRPr>
          </a:p>
        </p:txBody>
      </p:sp>
      <p:sp>
        <p:nvSpPr>
          <p:cNvPr id="11" name="object 11"/>
          <p:cNvSpPr txBox="1"/>
          <p:nvPr/>
        </p:nvSpPr>
        <p:spPr>
          <a:xfrm>
            <a:off x="2763583" y="2443162"/>
            <a:ext cx="882968" cy="1112484"/>
          </a:xfrm>
          <a:prstGeom prst="rect">
            <a:avLst/>
          </a:prstGeom>
        </p:spPr>
        <p:txBody>
          <a:bodyPr vert="horz" wrap="square" lIns="0" tIns="9525" rIns="0" bIns="0" rtlCol="0">
            <a:spAutoFit/>
          </a:bodyPr>
          <a:lstStyle/>
          <a:p>
            <a:pPr algn="ctr">
              <a:lnSpc>
                <a:spcPts val="1511"/>
              </a:lnSpc>
              <a:spcBef>
                <a:spcPts val="75"/>
              </a:spcBef>
            </a:pPr>
            <a:r>
              <a:rPr sz="1350" spc="-8" dirty="0">
                <a:latin typeface="Carlito"/>
                <a:cs typeface="Carlito"/>
              </a:rPr>
              <a:t>generic-host</a:t>
            </a:r>
            <a:endParaRPr sz="1350">
              <a:latin typeface="Carlito"/>
              <a:cs typeface="Carlito"/>
            </a:endParaRPr>
          </a:p>
          <a:p>
            <a:pPr marR="153353" algn="ctr">
              <a:lnSpc>
                <a:spcPts val="1417"/>
              </a:lnSpc>
            </a:pPr>
            <a:r>
              <a:rPr sz="1350" dirty="0">
                <a:latin typeface="Carlito"/>
                <a:cs typeface="Carlito"/>
              </a:rPr>
              <a:t>1</a:t>
            </a:r>
            <a:endParaRPr sz="1350">
              <a:latin typeface="Carlito"/>
              <a:cs typeface="Carlito"/>
            </a:endParaRPr>
          </a:p>
          <a:p>
            <a:pPr marR="153353" algn="ctr">
              <a:lnSpc>
                <a:spcPts val="1433"/>
              </a:lnSpc>
            </a:pPr>
            <a:r>
              <a:rPr sz="1350" dirty="0">
                <a:latin typeface="Carlito"/>
                <a:cs typeface="Carlito"/>
              </a:rPr>
              <a:t>1</a:t>
            </a:r>
            <a:endParaRPr sz="1350">
              <a:latin typeface="Carlito"/>
              <a:cs typeface="Carlito"/>
            </a:endParaRPr>
          </a:p>
          <a:p>
            <a:pPr marR="153353" algn="ctr">
              <a:lnSpc>
                <a:spcPts val="1433"/>
              </a:lnSpc>
            </a:pPr>
            <a:r>
              <a:rPr sz="1350" dirty="0">
                <a:latin typeface="Carlito"/>
                <a:cs typeface="Carlito"/>
              </a:rPr>
              <a:t>1</a:t>
            </a:r>
            <a:endParaRPr sz="1350">
              <a:latin typeface="Carlito"/>
              <a:cs typeface="Carlito"/>
            </a:endParaRPr>
          </a:p>
          <a:p>
            <a:pPr marR="153353" algn="ctr">
              <a:lnSpc>
                <a:spcPts val="1433"/>
              </a:lnSpc>
            </a:pPr>
            <a:r>
              <a:rPr sz="1350" dirty="0">
                <a:latin typeface="Carlito"/>
                <a:cs typeface="Carlito"/>
              </a:rPr>
              <a:t>1</a:t>
            </a:r>
            <a:endParaRPr sz="1350">
              <a:latin typeface="Carlito"/>
              <a:cs typeface="Carlito"/>
            </a:endParaRPr>
          </a:p>
          <a:p>
            <a:pPr marR="153353" algn="ctr">
              <a:lnSpc>
                <a:spcPts val="1526"/>
              </a:lnSpc>
            </a:pPr>
            <a:r>
              <a:rPr sz="1350" dirty="0">
                <a:latin typeface="Carlito"/>
                <a:cs typeface="Carlito"/>
              </a:rPr>
              <a:t>1</a:t>
            </a:r>
            <a:endParaRPr sz="1350">
              <a:latin typeface="Carlito"/>
              <a:cs typeface="Carlito"/>
            </a:endParaRPr>
          </a:p>
        </p:txBody>
      </p:sp>
      <p:sp>
        <p:nvSpPr>
          <p:cNvPr id="12" name="object 12"/>
          <p:cNvSpPr txBox="1"/>
          <p:nvPr/>
        </p:nvSpPr>
        <p:spPr>
          <a:xfrm>
            <a:off x="897560" y="3527165"/>
            <a:ext cx="2280761" cy="217367"/>
          </a:xfrm>
          <a:prstGeom prst="rect">
            <a:avLst/>
          </a:prstGeom>
        </p:spPr>
        <p:txBody>
          <a:bodyPr vert="horz" wrap="square" lIns="0" tIns="9525" rIns="0" bIns="0" rtlCol="0">
            <a:spAutoFit/>
          </a:bodyPr>
          <a:lstStyle/>
          <a:p>
            <a:pPr marL="9525">
              <a:spcBef>
                <a:spcPts val="75"/>
              </a:spcBef>
              <a:tabLst>
                <a:tab pos="2184083" algn="l"/>
              </a:tabLst>
            </a:pPr>
            <a:r>
              <a:rPr sz="1350" spc="-41" dirty="0">
                <a:latin typeface="Carlito"/>
                <a:cs typeface="Carlito"/>
              </a:rPr>
              <a:t>r</a:t>
            </a:r>
            <a:r>
              <a:rPr sz="1350" dirty="0">
                <a:latin typeface="Carlito"/>
                <a:cs typeface="Carlito"/>
              </a:rPr>
              <a:t>e</a:t>
            </a:r>
            <a:r>
              <a:rPr sz="1350" spc="-19" dirty="0">
                <a:latin typeface="Carlito"/>
                <a:cs typeface="Carlito"/>
              </a:rPr>
              <a:t>t</a:t>
            </a:r>
            <a:r>
              <a:rPr sz="1350" dirty="0">
                <a:latin typeface="Carlito"/>
                <a:cs typeface="Carlito"/>
              </a:rPr>
              <a:t>a</a:t>
            </a:r>
            <a:r>
              <a:rPr sz="1350" spc="-15" dirty="0">
                <a:latin typeface="Carlito"/>
                <a:cs typeface="Carlito"/>
              </a:rPr>
              <a:t>i</a:t>
            </a:r>
            <a:r>
              <a:rPr sz="1350" spc="-11" dirty="0">
                <a:latin typeface="Carlito"/>
                <a:cs typeface="Carlito"/>
              </a:rPr>
              <a:t>n</a:t>
            </a:r>
            <a:r>
              <a:rPr sz="1350" spc="-4" dirty="0">
                <a:latin typeface="Carlito"/>
                <a:cs typeface="Carlito"/>
              </a:rPr>
              <a:t>_</a:t>
            </a:r>
            <a:r>
              <a:rPr sz="1350" spc="-8" dirty="0">
                <a:latin typeface="Carlito"/>
                <a:cs typeface="Carlito"/>
              </a:rPr>
              <a:t>n</a:t>
            </a:r>
            <a:r>
              <a:rPr sz="1350" spc="-11" dirty="0">
                <a:latin typeface="Carlito"/>
                <a:cs typeface="Carlito"/>
              </a:rPr>
              <a:t>on</a:t>
            </a:r>
            <a:r>
              <a:rPr sz="1350" spc="-19" dirty="0">
                <a:latin typeface="Carlito"/>
                <a:cs typeface="Carlito"/>
              </a:rPr>
              <a:t>s</a:t>
            </a:r>
            <a:r>
              <a:rPr sz="1350" spc="-23" dirty="0">
                <a:latin typeface="Carlito"/>
                <a:cs typeface="Carlito"/>
              </a:rPr>
              <a:t>t</a:t>
            </a:r>
            <a:r>
              <a:rPr sz="1350" dirty="0">
                <a:latin typeface="Carlito"/>
                <a:cs typeface="Carlito"/>
              </a:rPr>
              <a:t>a</a:t>
            </a:r>
            <a:r>
              <a:rPr sz="1350" spc="4" dirty="0">
                <a:latin typeface="Carlito"/>
                <a:cs typeface="Carlito"/>
              </a:rPr>
              <a:t>t</a:t>
            </a:r>
            <a:r>
              <a:rPr sz="1350" spc="-11" dirty="0">
                <a:latin typeface="Carlito"/>
                <a:cs typeface="Carlito"/>
              </a:rPr>
              <a:t>u</a:t>
            </a:r>
            <a:r>
              <a:rPr sz="1350" spc="8" dirty="0">
                <a:latin typeface="Carlito"/>
                <a:cs typeface="Carlito"/>
              </a:rPr>
              <a:t>s</a:t>
            </a:r>
            <a:r>
              <a:rPr sz="1350" spc="-4" dirty="0">
                <a:latin typeface="Carlito"/>
                <a:cs typeface="Carlito"/>
              </a:rPr>
              <a:t>_</a:t>
            </a:r>
            <a:r>
              <a:rPr sz="1350" spc="-15" dirty="0">
                <a:latin typeface="Carlito"/>
                <a:cs typeface="Carlito"/>
              </a:rPr>
              <a:t>i</a:t>
            </a:r>
            <a:r>
              <a:rPr sz="1350" spc="-11" dirty="0">
                <a:latin typeface="Carlito"/>
                <a:cs typeface="Carlito"/>
              </a:rPr>
              <a:t>n</a:t>
            </a:r>
            <a:r>
              <a:rPr sz="1350" spc="-38" dirty="0">
                <a:latin typeface="Carlito"/>
                <a:cs typeface="Carlito"/>
              </a:rPr>
              <a:t>f</a:t>
            </a:r>
            <a:r>
              <a:rPr sz="1350" spc="-11" dirty="0">
                <a:latin typeface="Carlito"/>
                <a:cs typeface="Carlito"/>
              </a:rPr>
              <a:t>o</a:t>
            </a:r>
            <a:r>
              <a:rPr sz="1350" spc="-15" dirty="0">
                <a:latin typeface="Carlito"/>
                <a:cs typeface="Carlito"/>
              </a:rPr>
              <a:t>r</a:t>
            </a:r>
            <a:r>
              <a:rPr sz="1350" dirty="0">
                <a:latin typeface="Carlito"/>
                <a:cs typeface="Carlito"/>
              </a:rPr>
              <a:t>ma</a:t>
            </a:r>
            <a:r>
              <a:rPr sz="1350" spc="4" dirty="0">
                <a:latin typeface="Carlito"/>
                <a:cs typeface="Carlito"/>
              </a:rPr>
              <a:t>t</a:t>
            </a:r>
            <a:r>
              <a:rPr sz="1350" spc="-15" dirty="0">
                <a:latin typeface="Carlito"/>
                <a:cs typeface="Carlito"/>
              </a:rPr>
              <a:t>i</a:t>
            </a:r>
            <a:r>
              <a:rPr sz="1350" spc="-11" dirty="0">
                <a:latin typeface="Carlito"/>
                <a:cs typeface="Carlito"/>
              </a:rPr>
              <a:t>o</a:t>
            </a:r>
            <a:r>
              <a:rPr sz="1350" dirty="0">
                <a:latin typeface="Carlito"/>
                <a:cs typeface="Carlito"/>
              </a:rPr>
              <a:t>n	1</a:t>
            </a:r>
            <a:endParaRPr sz="1350">
              <a:latin typeface="Carlito"/>
              <a:cs typeface="Carlito"/>
            </a:endParaRPr>
          </a:p>
        </p:txBody>
      </p:sp>
      <p:sp>
        <p:nvSpPr>
          <p:cNvPr id="13" name="object 13"/>
          <p:cNvSpPr txBox="1"/>
          <p:nvPr/>
        </p:nvSpPr>
        <p:spPr>
          <a:xfrm>
            <a:off x="3072194" y="3709320"/>
            <a:ext cx="1143476" cy="1292854"/>
          </a:xfrm>
          <a:prstGeom prst="rect">
            <a:avLst/>
          </a:prstGeom>
        </p:spPr>
        <p:txBody>
          <a:bodyPr vert="horz" wrap="square" lIns="0" tIns="9525" rIns="0" bIns="0" rtlCol="0">
            <a:spAutoFit/>
          </a:bodyPr>
          <a:lstStyle/>
          <a:p>
            <a:pPr marL="9525">
              <a:lnSpc>
                <a:spcPts val="1526"/>
              </a:lnSpc>
              <a:spcBef>
                <a:spcPts val="75"/>
              </a:spcBef>
            </a:pPr>
            <a:r>
              <a:rPr sz="1350" spc="-8" dirty="0">
                <a:latin typeface="Carlito"/>
                <a:cs typeface="Carlito"/>
              </a:rPr>
              <a:t>check-host-alive</a:t>
            </a:r>
            <a:endParaRPr sz="1350">
              <a:latin typeface="Carlito"/>
              <a:cs typeface="Carlito"/>
            </a:endParaRPr>
          </a:p>
          <a:p>
            <a:pPr marL="9525">
              <a:lnSpc>
                <a:spcPts val="1433"/>
              </a:lnSpc>
            </a:pPr>
            <a:r>
              <a:rPr sz="1350" dirty="0">
                <a:latin typeface="Carlito"/>
                <a:cs typeface="Carlito"/>
              </a:rPr>
              <a:t>5</a:t>
            </a:r>
            <a:endParaRPr sz="1350">
              <a:latin typeface="Carlito"/>
              <a:cs typeface="Carlito"/>
            </a:endParaRPr>
          </a:p>
          <a:p>
            <a:pPr marL="9525">
              <a:lnSpc>
                <a:spcPts val="1433"/>
              </a:lnSpc>
            </a:pPr>
            <a:r>
              <a:rPr sz="1350" spc="-11" dirty="0">
                <a:latin typeface="Carlito"/>
                <a:cs typeface="Carlito"/>
              </a:rPr>
              <a:t>60</a:t>
            </a:r>
            <a:endParaRPr sz="1350">
              <a:latin typeface="Carlito"/>
              <a:cs typeface="Carlito"/>
            </a:endParaRPr>
          </a:p>
          <a:p>
            <a:pPr marL="9525">
              <a:lnSpc>
                <a:spcPts val="1417"/>
              </a:lnSpc>
            </a:pPr>
            <a:r>
              <a:rPr sz="1350" spc="-4" dirty="0">
                <a:latin typeface="Carlito"/>
                <a:cs typeface="Carlito"/>
              </a:rPr>
              <a:t>24x7</a:t>
            </a:r>
            <a:endParaRPr sz="1350">
              <a:latin typeface="Carlito"/>
              <a:cs typeface="Carlito"/>
            </a:endParaRPr>
          </a:p>
          <a:p>
            <a:pPr marL="9525" marR="604838" indent="311944" algn="just">
              <a:lnSpc>
                <a:spcPts val="1433"/>
              </a:lnSpc>
              <a:spcBef>
                <a:spcPts val="94"/>
              </a:spcBef>
            </a:pPr>
            <a:r>
              <a:rPr sz="1350" spc="-8" dirty="0">
                <a:latin typeface="Carlito"/>
                <a:cs typeface="Carlito"/>
              </a:rPr>
              <a:t>d,r  </a:t>
            </a:r>
            <a:r>
              <a:rPr sz="1350" spc="-11" dirty="0">
                <a:latin typeface="Carlito"/>
                <a:cs typeface="Carlito"/>
              </a:rPr>
              <a:t>nobod</a:t>
            </a:r>
            <a:r>
              <a:rPr sz="1350" dirty="0">
                <a:latin typeface="Carlito"/>
                <a:cs typeface="Carlito"/>
              </a:rPr>
              <a:t>y  0</a:t>
            </a:r>
            <a:endParaRPr sz="1350">
              <a:latin typeface="Carlito"/>
              <a:cs typeface="Carlito"/>
            </a:endParaRPr>
          </a:p>
        </p:txBody>
      </p:sp>
      <p:sp>
        <p:nvSpPr>
          <p:cNvPr id="14" name="object 14"/>
          <p:cNvSpPr txBox="1"/>
          <p:nvPr/>
        </p:nvSpPr>
        <p:spPr>
          <a:xfrm>
            <a:off x="897560" y="3709320"/>
            <a:ext cx="1513046" cy="1494159"/>
          </a:xfrm>
          <a:prstGeom prst="rect">
            <a:avLst/>
          </a:prstGeom>
        </p:spPr>
        <p:txBody>
          <a:bodyPr vert="horz" wrap="square" lIns="0" tIns="33814" rIns="0" bIns="0" rtlCol="0">
            <a:spAutoFit/>
          </a:bodyPr>
          <a:lstStyle/>
          <a:p>
            <a:pPr marL="9525" marR="3810">
              <a:lnSpc>
                <a:spcPct val="88100"/>
              </a:lnSpc>
              <a:spcBef>
                <a:spcPts val="266"/>
              </a:spcBef>
            </a:pPr>
            <a:r>
              <a:rPr sz="1350" spc="-4" dirty="0">
                <a:latin typeface="Carlito"/>
                <a:cs typeface="Carlito"/>
              </a:rPr>
              <a:t>check_command  </a:t>
            </a:r>
            <a:r>
              <a:rPr sz="1350" dirty="0">
                <a:latin typeface="Carlito"/>
                <a:cs typeface="Carlito"/>
              </a:rPr>
              <a:t>ma</a:t>
            </a:r>
            <a:r>
              <a:rPr sz="1350" spc="8" dirty="0">
                <a:latin typeface="Carlito"/>
                <a:cs typeface="Carlito"/>
              </a:rPr>
              <a:t>x</a:t>
            </a:r>
            <a:r>
              <a:rPr sz="1350" spc="-4" dirty="0">
                <a:latin typeface="Carlito"/>
                <a:cs typeface="Carlito"/>
              </a:rPr>
              <a:t>_c</a:t>
            </a:r>
            <a:r>
              <a:rPr sz="1350" spc="-11" dirty="0">
                <a:latin typeface="Carlito"/>
                <a:cs typeface="Carlito"/>
              </a:rPr>
              <a:t>h</a:t>
            </a:r>
            <a:r>
              <a:rPr sz="1350" dirty="0">
                <a:latin typeface="Carlito"/>
                <a:cs typeface="Carlito"/>
              </a:rPr>
              <a:t>eck_a</a:t>
            </a:r>
            <a:r>
              <a:rPr sz="1350" spc="-23" dirty="0">
                <a:latin typeface="Carlito"/>
                <a:cs typeface="Carlito"/>
              </a:rPr>
              <a:t>tt</a:t>
            </a:r>
            <a:r>
              <a:rPr sz="1350" dirty="0">
                <a:latin typeface="Carlito"/>
                <a:cs typeface="Carlito"/>
              </a:rPr>
              <a:t>em</a:t>
            </a:r>
            <a:r>
              <a:rPr sz="1350" spc="-8" dirty="0">
                <a:latin typeface="Carlito"/>
                <a:cs typeface="Carlito"/>
              </a:rPr>
              <a:t>p</a:t>
            </a:r>
            <a:r>
              <a:rPr sz="1350" spc="4" dirty="0">
                <a:latin typeface="Carlito"/>
                <a:cs typeface="Carlito"/>
              </a:rPr>
              <a:t>t</a:t>
            </a:r>
            <a:r>
              <a:rPr sz="1350" dirty="0">
                <a:latin typeface="Carlito"/>
                <a:cs typeface="Carlito"/>
              </a:rPr>
              <a:t>s  </a:t>
            </a:r>
            <a:r>
              <a:rPr sz="1350" spc="-11" dirty="0">
                <a:latin typeface="Carlito"/>
                <a:cs typeface="Carlito"/>
              </a:rPr>
              <a:t>notification_interval  </a:t>
            </a:r>
            <a:r>
              <a:rPr sz="1350" spc="-8" dirty="0">
                <a:latin typeface="Carlito"/>
                <a:cs typeface="Carlito"/>
              </a:rPr>
              <a:t>notification_period  notification_options  </a:t>
            </a:r>
            <a:r>
              <a:rPr sz="1350" spc="-11" dirty="0">
                <a:latin typeface="Carlito"/>
                <a:cs typeface="Carlito"/>
              </a:rPr>
              <a:t>contact_groups  register</a:t>
            </a:r>
            <a:endParaRPr sz="1350">
              <a:latin typeface="Carlito"/>
              <a:cs typeface="Carlito"/>
            </a:endParaRPr>
          </a:p>
          <a:p>
            <a:pPr marL="9525">
              <a:lnSpc>
                <a:spcPts val="1433"/>
              </a:lnSpc>
            </a:pPr>
            <a:r>
              <a:rPr sz="1350" dirty="0">
                <a:latin typeface="Carlito"/>
                <a:cs typeface="Carlito"/>
              </a:rPr>
              <a:t>}</a:t>
            </a:r>
            <a:endParaRPr sz="135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02849"/>
            <a:ext cx="8229600" cy="658353"/>
          </a:xfrm>
          <a:prstGeom prst="rect">
            <a:avLst/>
          </a:prstGeom>
          <a:ln w="12700">
            <a:solidFill>
              <a:srgbClr val="D45311"/>
            </a:solidFill>
          </a:ln>
        </p:spPr>
        <p:txBody>
          <a:bodyPr vert="horz" wrap="square" lIns="0" tIns="149066" rIns="0" bIns="0" rtlCol="0" anchor="ctr">
            <a:spAutoFit/>
          </a:bodyPr>
          <a:lstStyle/>
          <a:p>
            <a:pPr algn="ctr">
              <a:lnSpc>
                <a:spcPct val="100000"/>
              </a:lnSpc>
              <a:spcBef>
                <a:spcPts val="1174"/>
              </a:spcBef>
            </a:pPr>
            <a:r>
              <a:rPr sz="3300" spc="-8" dirty="0"/>
              <a:t>Individual node</a:t>
            </a:r>
            <a:r>
              <a:rPr sz="3300" spc="41" dirty="0"/>
              <a:t> </a:t>
            </a:r>
            <a:r>
              <a:rPr sz="3300" spc="-19" dirty="0"/>
              <a:t>configuration</a:t>
            </a:r>
            <a:endParaRPr sz="3300"/>
          </a:p>
        </p:txBody>
      </p:sp>
      <p:grpSp>
        <p:nvGrpSpPr>
          <p:cNvPr id="3" name="object 3"/>
          <p:cNvGrpSpPr/>
          <p:nvPr/>
        </p:nvGrpSpPr>
        <p:grpSpPr>
          <a:xfrm>
            <a:off x="757237" y="2407444"/>
            <a:ext cx="7626668" cy="1669733"/>
            <a:chOff x="1009650" y="2066925"/>
            <a:chExt cx="10168890" cy="2226310"/>
          </a:xfrm>
        </p:grpSpPr>
        <p:sp>
          <p:nvSpPr>
            <p:cNvPr id="4" name="object 4"/>
            <p:cNvSpPr/>
            <p:nvPr/>
          </p:nvSpPr>
          <p:spPr>
            <a:xfrm>
              <a:off x="1115568" y="2171700"/>
              <a:ext cx="10062972" cy="2121408"/>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1065276" y="2185415"/>
              <a:ext cx="4690872" cy="2039112"/>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1016000" y="2073275"/>
              <a:ext cx="10045700" cy="2105025"/>
            </a:xfrm>
            <a:custGeom>
              <a:avLst/>
              <a:gdLst/>
              <a:ahLst/>
              <a:cxnLst/>
              <a:rect l="l" t="t" r="r" b="b"/>
              <a:pathLst>
                <a:path w="10045700" h="2105025">
                  <a:moveTo>
                    <a:pt x="10045700" y="0"/>
                  </a:moveTo>
                  <a:lnTo>
                    <a:pt x="0" y="0"/>
                  </a:lnTo>
                  <a:lnTo>
                    <a:pt x="0" y="2105025"/>
                  </a:lnTo>
                  <a:lnTo>
                    <a:pt x="10045700" y="2105025"/>
                  </a:lnTo>
                  <a:lnTo>
                    <a:pt x="10045700" y="0"/>
                  </a:lnTo>
                  <a:close/>
                </a:path>
              </a:pathLst>
            </a:custGeom>
            <a:solidFill>
              <a:srgbClr val="99CCFF"/>
            </a:solidFill>
          </p:spPr>
          <p:txBody>
            <a:bodyPr wrap="square" lIns="0" tIns="0" rIns="0" bIns="0" rtlCol="0"/>
            <a:lstStyle/>
            <a:p>
              <a:endParaRPr sz="1350"/>
            </a:p>
          </p:txBody>
        </p:sp>
        <p:sp>
          <p:nvSpPr>
            <p:cNvPr id="7" name="object 7"/>
            <p:cNvSpPr/>
            <p:nvPr/>
          </p:nvSpPr>
          <p:spPr>
            <a:xfrm>
              <a:off x="1016000" y="2073275"/>
              <a:ext cx="10045700" cy="2105025"/>
            </a:xfrm>
            <a:custGeom>
              <a:avLst/>
              <a:gdLst/>
              <a:ahLst/>
              <a:cxnLst/>
              <a:rect l="l" t="t" r="r" b="b"/>
              <a:pathLst>
                <a:path w="10045700" h="2105025">
                  <a:moveTo>
                    <a:pt x="0" y="2105025"/>
                  </a:moveTo>
                  <a:lnTo>
                    <a:pt x="10045700" y="2105025"/>
                  </a:lnTo>
                  <a:lnTo>
                    <a:pt x="10045700" y="0"/>
                  </a:lnTo>
                  <a:lnTo>
                    <a:pt x="0" y="0"/>
                  </a:lnTo>
                  <a:lnTo>
                    <a:pt x="0" y="2105025"/>
                  </a:lnTo>
                  <a:close/>
                </a:path>
              </a:pathLst>
            </a:custGeom>
            <a:ln w="12700">
              <a:solidFill>
                <a:srgbClr val="000000"/>
              </a:solidFill>
            </a:ln>
          </p:spPr>
          <p:txBody>
            <a:bodyPr wrap="square" lIns="0" tIns="0" rIns="0" bIns="0" rtlCol="0"/>
            <a:lstStyle/>
            <a:p>
              <a:endParaRPr sz="1350"/>
            </a:p>
          </p:txBody>
        </p:sp>
      </p:grpSp>
      <p:sp>
        <p:nvSpPr>
          <p:cNvPr id="8" name="object 8"/>
          <p:cNvSpPr txBox="1"/>
          <p:nvPr/>
        </p:nvSpPr>
        <p:spPr>
          <a:xfrm>
            <a:off x="3001709" y="2634006"/>
            <a:ext cx="1136809" cy="1123962"/>
          </a:xfrm>
          <a:prstGeom prst="rect">
            <a:avLst/>
          </a:prstGeom>
        </p:spPr>
        <p:txBody>
          <a:bodyPr vert="horz" wrap="square" lIns="0" tIns="33338" rIns="0" bIns="0" rtlCol="0">
            <a:spAutoFit/>
          </a:bodyPr>
          <a:lstStyle/>
          <a:p>
            <a:pPr marR="3810">
              <a:lnSpc>
                <a:spcPct val="88400"/>
              </a:lnSpc>
              <a:spcBef>
                <a:spcPts val="263"/>
              </a:spcBef>
            </a:pPr>
            <a:r>
              <a:rPr sz="1350" spc="4" dirty="0">
                <a:latin typeface="Arial"/>
                <a:cs typeface="Arial"/>
              </a:rPr>
              <a:t>generic-host  </a:t>
            </a:r>
            <a:r>
              <a:rPr sz="1350" spc="-4" dirty="0">
                <a:latin typeface="Arial"/>
                <a:cs typeface="Arial"/>
              </a:rPr>
              <a:t>switch1  Co</a:t>
            </a:r>
            <a:r>
              <a:rPr sz="1350" spc="4" dirty="0">
                <a:latin typeface="Arial"/>
                <a:cs typeface="Arial"/>
              </a:rPr>
              <a:t>r</a:t>
            </a:r>
            <a:r>
              <a:rPr sz="1350" dirty="0">
                <a:latin typeface="Arial"/>
                <a:cs typeface="Arial"/>
              </a:rPr>
              <a:t>e_</a:t>
            </a:r>
            <a:r>
              <a:rPr sz="1350" spc="-4" dirty="0">
                <a:latin typeface="Arial"/>
                <a:cs typeface="Arial"/>
              </a:rPr>
              <a:t>s</a:t>
            </a:r>
            <a:r>
              <a:rPr sz="1350" spc="-34" dirty="0">
                <a:latin typeface="Arial"/>
                <a:cs typeface="Arial"/>
              </a:rPr>
              <a:t>w</a:t>
            </a:r>
            <a:r>
              <a:rPr sz="1350" spc="19" dirty="0">
                <a:latin typeface="Arial"/>
                <a:cs typeface="Arial"/>
              </a:rPr>
              <a:t>i</a:t>
            </a:r>
            <a:r>
              <a:rPr sz="1350" dirty="0">
                <a:latin typeface="Arial"/>
                <a:cs typeface="Arial"/>
              </a:rPr>
              <a:t>tc</a:t>
            </a:r>
            <a:r>
              <a:rPr sz="1350" spc="4" dirty="0">
                <a:latin typeface="Arial"/>
                <a:cs typeface="Arial"/>
              </a:rPr>
              <a:t>h</a:t>
            </a:r>
            <a:r>
              <a:rPr sz="1350" dirty="0">
                <a:latin typeface="Arial"/>
                <a:cs typeface="Arial"/>
              </a:rPr>
              <a:t>es  192.168.1.2</a:t>
            </a:r>
            <a:endParaRPr sz="1350">
              <a:latin typeface="Arial"/>
              <a:cs typeface="Arial"/>
            </a:endParaRPr>
          </a:p>
          <a:p>
            <a:pPr>
              <a:lnSpc>
                <a:spcPts val="1328"/>
              </a:lnSpc>
            </a:pPr>
            <a:r>
              <a:rPr sz="1350" dirty="0">
                <a:latin typeface="Arial"/>
                <a:cs typeface="Arial"/>
              </a:rPr>
              <a:t>router1</a:t>
            </a:r>
            <a:endParaRPr sz="1350">
              <a:latin typeface="Arial"/>
              <a:cs typeface="Arial"/>
            </a:endParaRPr>
          </a:p>
          <a:p>
            <a:pPr>
              <a:lnSpc>
                <a:spcPts val="1511"/>
              </a:lnSpc>
            </a:pPr>
            <a:r>
              <a:rPr sz="1350" dirty="0">
                <a:latin typeface="Arial"/>
                <a:cs typeface="Arial"/>
              </a:rPr>
              <a:t>switch_group</a:t>
            </a:r>
            <a:endParaRPr sz="1350">
              <a:latin typeface="Arial"/>
              <a:cs typeface="Arial"/>
            </a:endParaRPr>
          </a:p>
        </p:txBody>
      </p:sp>
      <p:sp>
        <p:nvSpPr>
          <p:cNvPr id="9" name="object 9"/>
          <p:cNvSpPr txBox="1"/>
          <p:nvPr/>
        </p:nvSpPr>
        <p:spPr>
          <a:xfrm>
            <a:off x="823645" y="2455736"/>
            <a:ext cx="1564958" cy="1487908"/>
          </a:xfrm>
          <a:prstGeom prst="rect">
            <a:avLst/>
          </a:prstGeom>
        </p:spPr>
        <p:txBody>
          <a:bodyPr vert="horz" wrap="square" lIns="0" tIns="9525" rIns="0" bIns="0" rtlCol="0">
            <a:spAutoFit/>
          </a:bodyPr>
          <a:lstStyle/>
          <a:p>
            <a:pPr>
              <a:lnSpc>
                <a:spcPts val="1511"/>
              </a:lnSpc>
              <a:spcBef>
                <a:spcPts val="75"/>
              </a:spcBef>
            </a:pPr>
            <a:r>
              <a:rPr sz="1350" spc="4" dirty="0">
                <a:latin typeface="Arial"/>
                <a:cs typeface="Arial"/>
              </a:rPr>
              <a:t>define</a:t>
            </a:r>
            <a:r>
              <a:rPr sz="1350" spc="-79" dirty="0">
                <a:latin typeface="Arial"/>
                <a:cs typeface="Arial"/>
              </a:rPr>
              <a:t> </a:t>
            </a:r>
            <a:r>
              <a:rPr sz="1350" dirty="0">
                <a:latin typeface="Arial"/>
                <a:cs typeface="Arial"/>
              </a:rPr>
              <a:t>host{</a:t>
            </a:r>
            <a:endParaRPr sz="1350">
              <a:latin typeface="Arial"/>
              <a:cs typeface="Arial"/>
            </a:endParaRPr>
          </a:p>
          <a:p>
            <a:pPr marL="376713" marR="336232">
              <a:lnSpc>
                <a:spcPct val="88400"/>
              </a:lnSpc>
              <a:spcBef>
                <a:spcPts val="79"/>
              </a:spcBef>
            </a:pPr>
            <a:r>
              <a:rPr sz="1350" dirty="0">
                <a:latin typeface="Arial"/>
                <a:cs typeface="Arial"/>
              </a:rPr>
              <a:t>use  host</a:t>
            </a:r>
            <a:r>
              <a:rPr sz="1350" spc="4" dirty="0">
                <a:latin typeface="Arial"/>
                <a:cs typeface="Arial"/>
              </a:rPr>
              <a:t>_</a:t>
            </a:r>
            <a:r>
              <a:rPr sz="1350" dirty="0">
                <a:latin typeface="Arial"/>
                <a:cs typeface="Arial"/>
              </a:rPr>
              <a:t>na</a:t>
            </a:r>
            <a:r>
              <a:rPr sz="1350" spc="-49" dirty="0">
                <a:latin typeface="Arial"/>
                <a:cs typeface="Arial"/>
              </a:rPr>
              <a:t>m</a:t>
            </a:r>
            <a:r>
              <a:rPr sz="1350" dirty="0">
                <a:latin typeface="Arial"/>
                <a:cs typeface="Arial"/>
              </a:rPr>
              <a:t>e  </a:t>
            </a:r>
            <a:r>
              <a:rPr sz="1350" spc="8" dirty="0">
                <a:latin typeface="Arial"/>
                <a:cs typeface="Arial"/>
              </a:rPr>
              <a:t>alias  </a:t>
            </a:r>
            <a:r>
              <a:rPr sz="1350" dirty="0">
                <a:latin typeface="Arial"/>
                <a:cs typeface="Arial"/>
              </a:rPr>
              <a:t>address  parents</a:t>
            </a:r>
            <a:endParaRPr sz="1350">
              <a:latin typeface="Arial"/>
              <a:cs typeface="Arial"/>
            </a:endParaRPr>
          </a:p>
          <a:p>
            <a:pPr marL="376713">
              <a:lnSpc>
                <a:spcPts val="1313"/>
              </a:lnSpc>
            </a:pPr>
            <a:r>
              <a:rPr sz="1350" dirty="0">
                <a:latin typeface="Arial"/>
                <a:cs typeface="Arial"/>
              </a:rPr>
              <a:t>contact_groups</a:t>
            </a:r>
            <a:endParaRPr sz="1350">
              <a:latin typeface="Arial"/>
              <a:cs typeface="Arial"/>
            </a:endParaRPr>
          </a:p>
          <a:p>
            <a:pPr>
              <a:lnSpc>
                <a:spcPts val="1526"/>
              </a:lnSpc>
            </a:pPr>
            <a:r>
              <a:rPr sz="1350" dirty="0">
                <a:latin typeface="Arial"/>
                <a:cs typeface="Arial"/>
              </a:rPr>
              <a:t>}</a:t>
            </a:r>
            <a:endParaRPr sz="13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66KPCN672TWP-1890525894-49</_dlc_DocId>
    <_dlc_DocIdUrl xmlns="aca15370-b66d-4dc7-9202-5fcf368e698e">
      <Url>https://rp-sp.rp.edu.sg/sites/LCMS_02918252-7e3d-ec11-812e-5cb901e2a858/_layouts/15/DocIdRedir.aspx?ID=66KPCN672TWP-1890525894-49</Url>
      <Description>66KPCN672TWP-1890525894-49</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A342E7-30DB-431F-8248-5461E05DCD94}"/>
</file>

<file path=customXml/itemProps2.xml><?xml version="1.0" encoding="utf-8"?>
<ds:datastoreItem xmlns:ds="http://schemas.openxmlformats.org/officeDocument/2006/customXml" ds:itemID="{E1F5BE8A-C7F0-41CF-A319-76917FB86DFD}"/>
</file>

<file path=customXml/itemProps3.xml><?xml version="1.0" encoding="utf-8"?>
<ds:datastoreItem xmlns:ds="http://schemas.openxmlformats.org/officeDocument/2006/customXml" ds:itemID="{6D9C0E41-3CEA-4A4B-B317-B64F1064FCE2}"/>
</file>

<file path=customXml/itemProps4.xml><?xml version="1.0" encoding="utf-8"?>
<ds:datastoreItem xmlns:ds="http://schemas.openxmlformats.org/officeDocument/2006/customXml" ds:itemID="{7FEBB9B9-6A17-4385-9DE5-351FD0D10A9B}"/>
</file>

<file path=docProps/app.xml><?xml version="1.0" encoding="utf-8"?>
<Properties xmlns="http://schemas.openxmlformats.org/officeDocument/2006/extended-properties" xmlns:vt="http://schemas.openxmlformats.org/officeDocument/2006/docPropsVTypes">
  <Template/>
  <TotalTime>5056</TotalTime>
  <Words>3902</Words>
  <Application>Microsoft Office PowerPoint</Application>
  <PresentationFormat>On-screen Show (4:3)</PresentationFormat>
  <Paragraphs>393</Paragraphs>
  <Slides>31</Slides>
  <Notes>12</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Carlito</vt:lpstr>
      <vt:lpstr>Gothic Uralic</vt:lpstr>
      <vt:lpstr>Arial</vt:lpstr>
      <vt:lpstr>Calibri</vt:lpstr>
      <vt:lpstr>Courier New</vt:lpstr>
      <vt:lpstr>Symbol</vt:lpstr>
      <vt:lpstr>Times New Roman</vt:lpstr>
      <vt:lpstr>Office Theme</vt:lpstr>
      <vt:lpstr>DV1C04 Continuous Monitoring  in DevOps </vt:lpstr>
      <vt:lpstr>Lessons Overview</vt:lpstr>
      <vt:lpstr>Learning Objectives – L14</vt:lpstr>
      <vt:lpstr>Today’s Lesson Flow</vt:lpstr>
      <vt:lpstr>Nagios Step-by-Step</vt:lpstr>
      <vt:lpstr>Nagios Directory Structure</vt:lpstr>
      <vt:lpstr>Nodes and services configuration</vt:lpstr>
      <vt:lpstr>Generic node template</vt:lpstr>
      <vt:lpstr>Individual node configuration</vt:lpstr>
      <vt:lpstr>Individual service configuration</vt:lpstr>
      <vt:lpstr>Individual service configuration</vt:lpstr>
      <vt:lpstr>Services</vt:lpstr>
      <vt:lpstr>Host and Service Groups</vt:lpstr>
      <vt:lpstr>Simple Nagios GUI</vt:lpstr>
      <vt:lpstr>Nagios Plugins</vt:lpstr>
      <vt:lpstr>Nagios Remote Plugin Executor (NRPE)</vt:lpstr>
      <vt:lpstr>Use NPRE to Reduce Firewall Rules</vt:lpstr>
      <vt:lpstr>Lab Time</vt:lpstr>
      <vt:lpstr>Nagios SSH Remote Monitoring</vt:lpstr>
      <vt:lpstr>Nagios Plugins</vt:lpstr>
      <vt:lpstr>Pre-installed plugins in Ubuntu</vt:lpstr>
      <vt:lpstr>Debrief</vt:lpstr>
      <vt:lpstr>Security of Monitoring Systems</vt:lpstr>
      <vt:lpstr>Security Best Practices</vt:lpstr>
      <vt:lpstr>SNMP</vt:lpstr>
      <vt:lpstr>SNMP – A simple explanation (video)</vt:lpstr>
      <vt:lpstr>SNMPv3 – Security Breakdown (video)</vt:lpstr>
      <vt:lpstr>SNMP Traps</vt:lpstr>
      <vt:lpstr>SNMP Traps</vt:lpstr>
      <vt:lpstr>Nagios Resources</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Derrick Wong (RP)</cp:lastModifiedBy>
  <cp:revision>197</cp:revision>
  <dcterms:created xsi:type="dcterms:W3CDTF">2016-12-14T07:14:02Z</dcterms:created>
  <dcterms:modified xsi:type="dcterms:W3CDTF">2022-03-31T10:45:58Z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2021-12-22T06:55:26Z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e50f80dd-020a-4841-9c6d-95d81907b26e</vt:lpwstr>
  </property>
  <property fmtid="{D5CDD505-2E9C-101B-9397-08002B2CF9AE}" pid="9" name="MSIP_Label_b70f6a2e-9a0b-44bc-9fcb-55781401e2f0_ContentBits">
    <vt:lpwstr>1</vt:lpwstr>
  </property>
  <property fmtid="{D5CDD505-2E9C-101B-9397-08002B2CF9AE}" pid="10" name="_dlc_DocIdItemGuid">
    <vt:lpwstr>5ed5c8ee-fa42-4887-839d-85a7d2b865ac</vt:lpwstr>
  </property>
</Properties>
</file>