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60.xml" ContentType="application/vnd.openxmlformats-officedocument.presentationml.slide+xml"/>
  <Override PartName="/ppt/slides/slide61.xml" ContentType="application/vnd.openxmlformats-officedocument.presentationml.slide+xml"/>
  <Override PartName="/ppt/presentation.xml" ContentType="application/vnd.openxmlformats-officedocument.presentationml.presentation.main+xml"/>
  <Override PartName="/ppt/slides/slide5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5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5.xml" ContentType="application/vnd.openxmlformats-officedocument.presentationml.slide+xml"/>
  <Override PartName="/ppt/slides/slide57.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56.xml" ContentType="application/vnd.openxmlformats-officedocument.presentationml.slide+xml"/>
  <Override PartName="/ppt/slides/slide52.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58.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notesSlides/notesSlide37.xml" ContentType="application/vnd.openxmlformats-officedocument.presentationml.notesSlide+xml"/>
  <Override PartName="/ppt/slideMasters/slideMaster1.xml" ContentType="application/vnd.openxmlformats-officedocument.presentationml.slideMaster+xml"/>
  <Override PartName="/ppt/notesSlides/notesSlide5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6.xml" ContentType="application/vnd.openxmlformats-officedocument.presentationml.notesSlide+xml"/>
  <Override PartName="/ppt/notesSlides/notesSlide4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51.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32.xml" ContentType="application/vnd.openxmlformats-officedocument.presentationml.notesSlide+xml"/>
  <Override PartName="/ppt/notesSlides/notesSlide44.xml" ContentType="application/vnd.openxmlformats-officedocument.presentationml.notesSlide+xml"/>
  <Override PartName="/ppt/notesSlides/notesSlide49.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customXml/itemProps2.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6"/>
  </p:notesMasterIdLst>
  <p:handoutMasterIdLst>
    <p:handoutMasterId r:id="rId67"/>
  </p:handoutMasterIdLst>
  <p:sldIdLst>
    <p:sldId id="256" r:id="rId5"/>
    <p:sldId id="379" r:id="rId6"/>
    <p:sldId id="334" r:id="rId7"/>
    <p:sldId id="380" r:id="rId8"/>
    <p:sldId id="262" r:id="rId9"/>
    <p:sldId id="382" r:id="rId10"/>
    <p:sldId id="386" r:id="rId11"/>
    <p:sldId id="263" r:id="rId12"/>
    <p:sldId id="387" r:id="rId13"/>
    <p:sldId id="335" r:id="rId14"/>
    <p:sldId id="388" r:id="rId15"/>
    <p:sldId id="278" r:id="rId16"/>
    <p:sldId id="390" r:id="rId17"/>
    <p:sldId id="336" r:id="rId18"/>
    <p:sldId id="391" r:id="rId19"/>
    <p:sldId id="362" r:id="rId20"/>
    <p:sldId id="393" r:id="rId21"/>
    <p:sldId id="394" r:id="rId22"/>
    <p:sldId id="392" r:id="rId23"/>
    <p:sldId id="395" r:id="rId24"/>
    <p:sldId id="363" r:id="rId25"/>
    <p:sldId id="396" r:id="rId26"/>
    <p:sldId id="404" r:id="rId27"/>
    <p:sldId id="399" r:id="rId28"/>
    <p:sldId id="403" r:id="rId29"/>
    <p:sldId id="401" r:id="rId30"/>
    <p:sldId id="402" r:id="rId31"/>
    <p:sldId id="400" r:id="rId32"/>
    <p:sldId id="397" r:id="rId33"/>
    <p:sldId id="398" r:id="rId34"/>
    <p:sldId id="359" r:id="rId35"/>
    <p:sldId id="405" r:id="rId36"/>
    <p:sldId id="406" r:id="rId37"/>
    <p:sldId id="339" r:id="rId38"/>
    <p:sldId id="383" r:id="rId39"/>
    <p:sldId id="407" r:id="rId40"/>
    <p:sldId id="410" r:id="rId41"/>
    <p:sldId id="412" r:id="rId42"/>
    <p:sldId id="384" r:id="rId43"/>
    <p:sldId id="408" r:id="rId44"/>
    <p:sldId id="409" r:id="rId45"/>
    <p:sldId id="381" r:id="rId46"/>
    <p:sldId id="368" r:id="rId47"/>
    <p:sldId id="413" r:id="rId48"/>
    <p:sldId id="414" r:id="rId49"/>
    <p:sldId id="369" r:id="rId50"/>
    <p:sldId id="416" r:id="rId51"/>
    <p:sldId id="417" r:id="rId52"/>
    <p:sldId id="285" r:id="rId53"/>
    <p:sldId id="377" r:id="rId54"/>
    <p:sldId id="378" r:id="rId55"/>
    <p:sldId id="342" r:id="rId56"/>
    <p:sldId id="344" r:id="rId57"/>
    <p:sldId id="345" r:id="rId58"/>
    <p:sldId id="346" r:id="rId59"/>
    <p:sldId id="347" r:id="rId60"/>
    <p:sldId id="270" r:id="rId61"/>
    <p:sldId id="348" r:id="rId62"/>
    <p:sldId id="352" r:id="rId63"/>
    <p:sldId id="353" r:id="rId64"/>
    <p:sldId id="25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83"/>
    <a:srgbClr val="4D89F9"/>
    <a:srgbClr val="478FCC"/>
    <a:srgbClr val="418BCA"/>
    <a:srgbClr val="438FD0"/>
    <a:srgbClr val="39769F"/>
    <a:srgbClr val="6F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1071" autoAdjust="0"/>
  </p:normalViewPr>
  <p:slideViewPr>
    <p:cSldViewPr snapToGrid="0">
      <p:cViewPr varScale="1">
        <p:scale>
          <a:sx n="70" d="100"/>
          <a:sy n="70" d="100"/>
        </p:scale>
        <p:origin x="1608" y="53"/>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ustomXml" Target="../customXml/item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8608-5738-4567-A4C0-301A00B8F7CF}" type="datetimeFigureOut">
              <a:rPr lang="en-SG" smtClean="0"/>
              <a:t>24/3/2022</a:t>
            </a:fld>
            <a:endParaRPr lang="en-SG"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53F16-868A-4EF7-93F1-C105D922F926}" type="slidenum">
              <a:rPr lang="en-SG" smtClean="0"/>
              <a:t>‹#›</a:t>
            </a:fld>
            <a:endParaRPr lang="en-SG" dirty="0"/>
          </a:p>
        </p:txBody>
      </p:sp>
    </p:spTree>
    <p:extLst>
      <p:ext uri="{BB962C8B-B14F-4D97-AF65-F5344CB8AC3E}">
        <p14:creationId xmlns:p14="http://schemas.microsoft.com/office/powerpoint/2010/main" val="10070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42FC-E5BF-4C5B-975D-EB70B34CEC89}" type="datetimeFigureOut">
              <a:rPr lang="en-SG" smtClean="0"/>
              <a:t>24/3/2022</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FDDE-8267-4D6F-BD4C-782A0A6BA34D}" type="slidenum">
              <a:rPr lang="en-SG" smtClean="0"/>
              <a:t>‹#›</a:t>
            </a:fld>
            <a:endParaRPr lang="en-SG" dirty="0"/>
          </a:p>
        </p:txBody>
      </p:sp>
    </p:spTree>
    <p:extLst>
      <p:ext uri="{BB962C8B-B14F-4D97-AF65-F5344CB8AC3E}">
        <p14:creationId xmlns:p14="http://schemas.microsoft.com/office/powerpoint/2010/main" val="3612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a:t>
            </a:fld>
            <a:endParaRPr lang="en-SG" dirty="0"/>
          </a:p>
        </p:txBody>
      </p:sp>
    </p:spTree>
    <p:extLst>
      <p:ext uri="{BB962C8B-B14F-4D97-AF65-F5344CB8AC3E}">
        <p14:creationId xmlns:p14="http://schemas.microsoft.com/office/powerpoint/2010/main" val="2592970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16</a:t>
            </a:fld>
            <a:endParaRPr lang="en-SG" dirty="0"/>
          </a:p>
        </p:txBody>
      </p:sp>
    </p:spTree>
    <p:extLst>
      <p:ext uri="{BB962C8B-B14F-4D97-AF65-F5344CB8AC3E}">
        <p14:creationId xmlns:p14="http://schemas.microsoft.com/office/powerpoint/2010/main" val="124252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Simple Network Management Protocol (SNMP)</a:t>
            </a:r>
            <a:r>
              <a:rPr lang="en-US" altLang="en-US" dirty="0"/>
              <a:t> is a networking protocol used for the management and monitoring of network-connected devices in Internet Protocol networks.</a:t>
            </a:r>
          </a:p>
          <a:p>
            <a:endParaRPr lang="en-US" altLang="en-US" dirty="0"/>
          </a:p>
          <a:p>
            <a:r>
              <a:rPr lang="en-US" altLang="en-US" b="1" dirty="0"/>
              <a:t>MRTG (Multi Router Traffic Grapher)</a:t>
            </a:r>
            <a:r>
              <a:rPr lang="en-US" altLang="en-US" dirty="0"/>
              <a:t> is a tool that monitors traffic on a network connections mainly using SNMP. Although useful, MRTG has its limitations, especially the complex installation on Linux systems.</a:t>
            </a:r>
          </a:p>
          <a:p>
            <a:endParaRPr lang="en-US" altLang="en-US" dirty="0"/>
          </a:p>
          <a:p>
            <a:r>
              <a:rPr lang="en-US" altLang="en-US" b="1" dirty="0"/>
              <a:t>RRDtool (round-robin database tool)</a:t>
            </a:r>
            <a:r>
              <a:rPr lang="en-US" altLang="en-US" dirty="0"/>
              <a:t> aims to handle time series data such as network bandwidth, temperatures or CPU load.</a:t>
            </a:r>
          </a:p>
          <a:p>
            <a:endParaRPr lang="en-US" altLang="en-US" dirty="0"/>
          </a:p>
          <a:p>
            <a:r>
              <a:rPr lang="en-US" altLang="en-US" b="1" dirty="0"/>
              <a:t>RANCID (Really Awesome New Cisco confIg Differ)</a:t>
            </a:r>
            <a:r>
              <a:rPr lang="en-US" altLang="en-US" dirty="0"/>
              <a:t> is a network management application released under a BSD-style license. RANCID uses Expect to connect to the routers, send some commands and put the results in files.</a:t>
            </a:r>
          </a:p>
          <a:p>
            <a:endParaRPr lang="en-US" altLang="en-US" dirty="0"/>
          </a:p>
          <a:p>
            <a:r>
              <a:rPr lang="en-US" altLang="en-US" b="1" dirty="0"/>
              <a:t>Cacti</a:t>
            </a:r>
            <a:r>
              <a:rPr lang="en-US" altLang="en-US" dirty="0"/>
              <a:t> is an open-source, web-based network monitoring and graphing tool designed as a front-end application for the open-source, industry-standard data logging tool </a:t>
            </a:r>
            <a:r>
              <a:rPr lang="en-US" altLang="en-US" b="1" dirty="0"/>
              <a:t>RRDtool</a:t>
            </a:r>
            <a:r>
              <a:rPr lang="en-US" altLang="en-US" dirty="0"/>
              <a:t>. Cacti allows a user to poll services at predetermined intervals and graph the resulting data.</a:t>
            </a:r>
          </a:p>
          <a:p>
            <a:endParaRPr lang="en-US" altLang="en-US" dirty="0"/>
          </a:p>
          <a:p>
            <a:r>
              <a:rPr lang="en-US" altLang="en-US" b="1" dirty="0"/>
              <a:t>SmokePing</a:t>
            </a:r>
            <a:r>
              <a:rPr lang="en-US" altLang="en-US" dirty="0"/>
              <a:t> is free, fully Open Source and provides graphical visualization for monitoring network latency and packet loss.</a:t>
            </a:r>
          </a:p>
          <a:p>
            <a:r>
              <a:rPr lang="en-US" altLang="en-US" b="1" dirty="0"/>
              <a:t>SmokePing</a:t>
            </a:r>
            <a:r>
              <a:rPr lang="en-US" altLang="en-US" dirty="0"/>
              <a:t> is a latency logging and graphing and alerting system. It consists of a daemon process which organizes the latency measurements and a CGI which presents the graphs.</a:t>
            </a:r>
          </a:p>
          <a:p>
            <a:r>
              <a:rPr lang="en-US" altLang="en-US" b="1" dirty="0"/>
              <a:t>SmokePing</a:t>
            </a:r>
            <a:r>
              <a:rPr lang="en-US" altLang="en-US" dirty="0"/>
              <a:t> is a useful tool that can aid DevOps Engineers and Network Engineers alike in diagnosing packet loss on their networks, or on their ISP's networks.</a:t>
            </a:r>
          </a:p>
          <a:p>
            <a:r>
              <a:rPr lang="en-US" altLang="en-US" b="1" dirty="0"/>
              <a:t>SmokePing</a:t>
            </a:r>
            <a:r>
              <a:rPr lang="en-US" altLang="en-US" dirty="0"/>
              <a:t> allows you to probe a list of servers, store that data using </a:t>
            </a:r>
            <a:r>
              <a:rPr lang="en-US" altLang="en-US" b="1" dirty="0"/>
              <a:t>RRDtool</a:t>
            </a:r>
            <a:r>
              <a:rPr lang="en-US" altLang="en-US" dirty="0"/>
              <a:t>, and generate statistical charts based on </a:t>
            </a:r>
            <a:r>
              <a:rPr lang="en-US" altLang="en-US" b="1" dirty="0" err="1"/>
              <a:t>RRDtool</a:t>
            </a:r>
            <a:r>
              <a:rPr lang="en-US" altLang="en-US" dirty="0" err="1"/>
              <a:t>'s</a:t>
            </a:r>
            <a:r>
              <a:rPr lang="en-US" altLang="en-US" dirty="0"/>
              <a:t> output.</a:t>
            </a:r>
          </a:p>
          <a:p>
            <a:endParaRPr lang="en-US" altLang="en-US" dirty="0"/>
          </a:p>
          <a:p>
            <a:r>
              <a:rPr lang="en-US" altLang="en-US" dirty="0"/>
              <a:t>===</a:t>
            </a:r>
          </a:p>
          <a:p>
            <a:endParaRPr lang="en-US" altLang="en-US" dirty="0"/>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17</a:t>
            </a:fld>
            <a:endParaRPr lang="en-SG" dirty="0"/>
          </a:p>
        </p:txBody>
      </p:sp>
    </p:spTree>
    <p:extLst>
      <p:ext uri="{BB962C8B-B14F-4D97-AF65-F5344CB8AC3E}">
        <p14:creationId xmlns:p14="http://schemas.microsoft.com/office/powerpoint/2010/main" val="1359279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What is Nagios?</a:t>
            </a:r>
          </a:p>
          <a:p>
            <a:endParaRPr lang="en-US" dirty="0"/>
          </a:p>
          <a:p>
            <a:r>
              <a:rPr lang="en-US" dirty="0"/>
              <a:t>“Nagios is an enterprise-class monitoring solutions for hosts, services, and networks released under an Open Source license.”</a:t>
            </a:r>
          </a:p>
          <a:p>
            <a:r>
              <a:rPr lang="en-US" dirty="0"/>
              <a:t>www.nagios.org</a:t>
            </a:r>
          </a:p>
          <a:p>
            <a:endParaRPr lang="en-US" dirty="0"/>
          </a:p>
          <a:p>
            <a:r>
              <a:rPr lang="en-US" dirty="0"/>
              <a:t>“Nagios is a popular open source computer system and network monitoring application software. It watches hosts and services that you specify, alerting you when things go bad and again when they get better.”</a:t>
            </a:r>
          </a:p>
          <a:p>
            <a:r>
              <a:rPr lang="en-US" dirty="0"/>
              <a:t>www.wikipedia.org</a:t>
            </a:r>
          </a:p>
          <a:p>
            <a:endParaRPr lang="en-US" dirty="0"/>
          </a:p>
          <a:p>
            <a:r>
              <a:rPr lang="en-US" dirty="0"/>
              <a:t>=</a:t>
            </a:r>
            <a:r>
              <a:rPr lang="en-SG" dirty="0"/>
              <a:t>==</a:t>
            </a:r>
          </a:p>
          <a:p>
            <a:endParaRPr lang="en-US" dirty="0"/>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18</a:t>
            </a:fld>
            <a:endParaRPr lang="en-SG" dirty="0"/>
          </a:p>
        </p:txBody>
      </p:sp>
    </p:spTree>
    <p:extLst>
      <p:ext uri="{BB962C8B-B14F-4D97-AF65-F5344CB8AC3E}">
        <p14:creationId xmlns:p14="http://schemas.microsoft.com/office/powerpoint/2010/main" val="3243651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What is Nagios?</a:t>
            </a:r>
          </a:p>
          <a:p>
            <a:endParaRPr lang="en-US" dirty="0"/>
          </a:p>
          <a:p>
            <a:r>
              <a:rPr lang="en-US" dirty="0"/>
              <a:t>Nagios is a free to use open source software tool for continuous monitoring. It helps you to monitor system, network, and infrastructure. It is used for continuous monitoring of systems, applications, service and business process in a DevOps culture.</a:t>
            </a:r>
          </a:p>
          <a:p>
            <a:endParaRPr lang="en-US" dirty="0"/>
          </a:p>
          <a:p>
            <a:r>
              <a:rPr lang="en-US" dirty="0"/>
              <a:t>Nagios runs plugins stored on the same server. Its plugins can connect with a host or another server on your network or the Internet. Therefore, in the case of failure, Nagios Core can alert the technical staff about the issues. So that, your technical team can perform the recovery process potentially before further outage in the business processes.</a:t>
            </a:r>
          </a:p>
          <a:p>
            <a:endParaRPr lang="en-US" dirty="0"/>
          </a:p>
          <a:p>
            <a:r>
              <a:rPr lang="en-US" dirty="0"/>
              <a:t>&gt; Free network monitoring tool</a:t>
            </a:r>
          </a:p>
          <a:p>
            <a:r>
              <a:rPr lang="en-US" dirty="0"/>
              <a:t>&gt; Open source</a:t>
            </a:r>
          </a:p>
          <a:p>
            <a:r>
              <a:rPr lang="en-US" dirty="0"/>
              <a:t>&gt; Comes in pieces - use what you need</a:t>
            </a:r>
          </a:p>
          <a:p>
            <a:endParaRPr lang="en-US" dirty="0"/>
          </a:p>
          <a:p>
            <a:r>
              <a:rPr lang="en-US" dirty="0"/>
              <a:t>Nagios watches your computers through user-defined commands. It can be set to inform you when a service or host becomes unavailable. In fact, it can inform you, the Sysadmin, your best friend, and even run commands to try to bring a system back up.</a:t>
            </a:r>
          </a:p>
          <a:p>
            <a:endParaRPr lang="en-US" dirty="0"/>
          </a:p>
          <a:p>
            <a:r>
              <a:rPr lang="en-SG" i="1" dirty="0"/>
              <a:t>Ref: https://www.devopsschool.com/</a:t>
            </a:r>
          </a:p>
          <a:p>
            <a:endParaRPr lang="en-US" dirty="0"/>
          </a:p>
          <a:p>
            <a:r>
              <a:rPr lang="en-US"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19</a:t>
            </a:fld>
            <a:endParaRPr lang="en-SG" dirty="0"/>
          </a:p>
        </p:txBody>
      </p:sp>
    </p:spTree>
    <p:extLst>
      <p:ext uri="{BB962C8B-B14F-4D97-AF65-F5344CB8AC3E}">
        <p14:creationId xmlns:p14="http://schemas.microsoft.com/office/powerpoint/2010/main" val="3835007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What is Nagios?</a:t>
            </a:r>
          </a:p>
          <a:p>
            <a:endParaRPr lang="en-US" dirty="0"/>
          </a:p>
          <a:p>
            <a:r>
              <a:rPr lang="en-US" dirty="0"/>
              <a:t>Nagios is an open-source app for monitoring systems, networks, and IT infrastructure. </a:t>
            </a:r>
          </a:p>
          <a:p>
            <a:endParaRPr lang="en-US" dirty="0"/>
          </a:p>
          <a:p>
            <a:r>
              <a:rPr lang="en-US" dirty="0"/>
              <a:t>The tool allows users to track the state and performance of:</a:t>
            </a:r>
          </a:p>
          <a:p>
            <a:r>
              <a:rPr lang="en-US" dirty="0"/>
              <a:t>- Hardware (routers, switches, firewalls, dedicated servers, workstations, printers, etc.).</a:t>
            </a:r>
          </a:p>
          <a:p>
            <a:r>
              <a:rPr lang="en-US" dirty="0"/>
              <a:t>- Networks.</a:t>
            </a:r>
          </a:p>
          <a:p>
            <a:r>
              <a:rPr lang="en-US" dirty="0"/>
              <a:t>- Apps.</a:t>
            </a:r>
          </a:p>
          <a:p>
            <a:r>
              <a:rPr lang="en-US" dirty="0"/>
              <a:t>- Services.</a:t>
            </a:r>
          </a:p>
          <a:p>
            <a:r>
              <a:rPr lang="en-US" dirty="0"/>
              <a:t>- Business processes.</a:t>
            </a:r>
          </a:p>
          <a:p>
            <a:r>
              <a:rPr lang="en-US" dirty="0"/>
              <a:t>- Operating systems (Windows, Linux, Unix, and OSX).</a:t>
            </a:r>
          </a:p>
          <a:p>
            <a:endParaRPr lang="en-US" dirty="0"/>
          </a:p>
          <a:p>
            <a:r>
              <a:rPr lang="en-US" dirty="0"/>
              <a:t>Nagios runs periodic checks on critical thresholds and metrics to monitor for system changes and potential problems. If the software runs into an issue, the tool notifies admins and can also run automatic scripts to contain and remedy the situation.</a:t>
            </a:r>
          </a:p>
          <a:p>
            <a:endParaRPr lang="en-US" dirty="0"/>
          </a:p>
          <a:p>
            <a:r>
              <a:rPr lang="en-US" dirty="0"/>
              <a:t>You can use Nagios to monitor:</a:t>
            </a:r>
          </a:p>
          <a:p>
            <a:r>
              <a:rPr lang="en-US" dirty="0"/>
              <a:t>- Memory and disk usage.</a:t>
            </a:r>
          </a:p>
          <a:p>
            <a:r>
              <a:rPr lang="en-US" dirty="0"/>
              <a:t>- CPU loads.</a:t>
            </a:r>
          </a:p>
          <a:p>
            <a:r>
              <a:rPr lang="en-US" dirty="0"/>
              <a:t>- The number of running processes.</a:t>
            </a:r>
          </a:p>
          <a:p>
            <a:r>
              <a:rPr lang="en-US" dirty="0"/>
              <a:t>- Log files.</a:t>
            </a:r>
          </a:p>
          <a:p>
            <a:r>
              <a:rPr lang="en-US" dirty="0"/>
              <a:t>- System availability.</a:t>
            </a:r>
          </a:p>
          <a:p>
            <a:r>
              <a:rPr lang="en-US" dirty="0"/>
              <a:t>- Response times.</a:t>
            </a:r>
          </a:p>
          <a:p>
            <a:r>
              <a:rPr lang="en-US" dirty="0"/>
              <a:t>- URL and content monitoring metrics.</a:t>
            </a:r>
          </a:p>
          <a:p>
            <a:r>
              <a:rPr lang="en-US" dirty="0"/>
              <a:t>- Services and network protocols (SMTP, POP3, HTTP, etc.).</a:t>
            </a:r>
          </a:p>
          <a:p>
            <a:endParaRPr lang="en-US" dirty="0"/>
          </a:p>
          <a:p>
            <a:r>
              <a:rPr lang="en-SG" i="1" dirty="0"/>
              <a:t>Ref: https://phoenixnap.com/blog/nagios-monitoring-tutorial</a:t>
            </a:r>
          </a:p>
          <a:p>
            <a:endParaRPr lang="en-US" dirty="0"/>
          </a:p>
          <a:p>
            <a:r>
              <a:rPr lang="en-US" dirty="0"/>
              <a:t>=</a:t>
            </a:r>
            <a:r>
              <a:rPr lang="en-SG"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20</a:t>
            </a:fld>
            <a:endParaRPr lang="en-SG" dirty="0"/>
          </a:p>
        </p:txBody>
      </p:sp>
    </p:spTree>
    <p:extLst>
      <p:ext uri="{BB962C8B-B14F-4D97-AF65-F5344CB8AC3E}">
        <p14:creationId xmlns:p14="http://schemas.microsoft.com/office/powerpoint/2010/main" val="375320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Nagios Monitoring Solutions:</a:t>
            </a:r>
          </a:p>
          <a:p>
            <a:endParaRPr lang="en-US" dirty="0"/>
          </a:p>
          <a:p>
            <a:r>
              <a:rPr lang="en-US" b="1" i="1" u="sng" dirty="0"/>
              <a:t>Nagios Core</a:t>
            </a:r>
            <a:r>
              <a:rPr lang="en-US" dirty="0"/>
              <a:t> is the foundational application that provides the monitoring and alerting options that Nagios is known for.  Administration of the Nagios interface is mainly achieved through the CLI or Command Line Interface.   The Nagios web interface which uses CGI as the backend by default can be modified to use a MySQL database.  The frontend or web interface, can be modified with custom options to provide the look and feel that an organization needs.  Several examples of frontends would be themes that are available (i.e. Exfoliation, </a:t>
            </a:r>
            <a:r>
              <a:rPr lang="en-US" dirty="0" err="1"/>
              <a:t>Vautour</a:t>
            </a:r>
            <a:r>
              <a:rPr lang="en-US" dirty="0"/>
              <a:t> and Arana), Web Interfaces like </a:t>
            </a:r>
            <a:r>
              <a:rPr lang="en-US" dirty="0" err="1"/>
              <a:t>VShell</a:t>
            </a:r>
            <a:r>
              <a:rPr lang="en-US" dirty="0"/>
              <a:t>, </a:t>
            </a:r>
            <a:r>
              <a:rPr lang="en-US" dirty="0" err="1"/>
              <a:t>Nagiosdigger</a:t>
            </a:r>
            <a:r>
              <a:rPr lang="en-US" dirty="0"/>
              <a:t>, MNTOS, </a:t>
            </a:r>
            <a:r>
              <a:rPr lang="en-US" dirty="0" err="1"/>
              <a:t>Check_MK</a:t>
            </a:r>
            <a:r>
              <a:rPr lang="en-US" dirty="0"/>
              <a:t> and Mobile Interfaces like Nagios Mobile, </a:t>
            </a:r>
            <a:r>
              <a:rPr lang="en-US" dirty="0" err="1"/>
              <a:t>NagMobile</a:t>
            </a:r>
            <a:r>
              <a:rPr lang="en-US" dirty="0"/>
              <a:t> and </a:t>
            </a:r>
            <a:r>
              <a:rPr lang="en-US" dirty="0" err="1"/>
              <a:t>iNag</a:t>
            </a:r>
            <a:r>
              <a:rPr lang="en-US" dirty="0"/>
              <a:t>.  </a:t>
            </a:r>
            <a:r>
              <a:rPr lang="en-US" dirty="0" err="1"/>
              <a:t>Vshell</a:t>
            </a:r>
            <a:r>
              <a:rPr lang="en-US" dirty="0"/>
              <a:t> is the official PHP interface for Nagios Core.  Nagios Core by design features and supports many different addons that can be used with it.  </a:t>
            </a:r>
          </a:p>
          <a:p>
            <a:endParaRPr lang="en-US" dirty="0"/>
          </a:p>
          <a:p>
            <a:r>
              <a:rPr lang="en-US" b="1" i="1" u="sng" dirty="0"/>
              <a:t>Nagios XI</a:t>
            </a:r>
            <a:r>
              <a:rPr lang="en-US" dirty="0"/>
              <a:t> takes the </a:t>
            </a:r>
            <a:r>
              <a:rPr lang="en-US" b="1" i="1" dirty="0"/>
              <a:t>Nagios Core</a:t>
            </a:r>
            <a:r>
              <a:rPr lang="en-US" dirty="0"/>
              <a:t> and builds upon it to create an enterprise-­class monitoring and alerting solution that is easier to set up and configure using a PHP frontend.  Nagios XI (using easy to use network wizards) provides infrastructure monitoring of all of an organizations critical hardware, applications, network devices and network metrics.  The dashboard feature allows you to view the entire infrastructure visually as you monitor all of these services and devices.  You also have the alerting options which communicate to administrators when services and hosts have problems.  The trending and hardware capacity limits help you create proactive decisions about the network and devices on the network.  The graphical interface is easy to customize to fit the organization needs and, by monitoring the graphs, will help you predict network, hardware and application problems.</a:t>
            </a:r>
          </a:p>
          <a:p>
            <a:endParaRPr lang="en-US" dirty="0"/>
          </a:p>
          <a:p>
            <a:r>
              <a:rPr lang="en-US" b="1" i="1" u="sng" dirty="0"/>
              <a:t>Nagios Fusion</a:t>
            </a:r>
            <a:r>
              <a:rPr lang="en-US" dirty="0"/>
              <a:t> provides a GUI for central  management of a network infrastructure spread over a large geographical area.  With central management Nagios Fusion allows the organization to review the organization's entire structure in one location through one interface and yet allow each location to manage their infrastructure independently.  Tactical</a:t>
            </a:r>
          </a:p>
          <a:p>
            <a:r>
              <a:rPr lang="en-US" dirty="0"/>
              <a:t>overview screens provide a snapshot of the monitored devices globally.  Nagios Fusion is distributed monitoring the easy way.  It provides scalability and comprehensive server support</a:t>
            </a:r>
          </a:p>
          <a:p>
            <a:r>
              <a:rPr lang="en-US" dirty="0"/>
              <a:t>worldwide and in a central location.  Fusion also provides the opportunity to create a failover situation with multiple Fusion servers.</a:t>
            </a:r>
          </a:p>
          <a:p>
            <a:endParaRPr lang="en-US" dirty="0"/>
          </a:p>
          <a:p>
            <a:r>
              <a:rPr lang="en-SG" i="1" dirty="0"/>
              <a:t>Ref: Nagios Certified Professional Guide</a:t>
            </a:r>
          </a:p>
          <a:p>
            <a:endParaRPr lang="en-US" dirty="0"/>
          </a:p>
          <a:p>
            <a:r>
              <a:rPr lang="en-US" dirty="0"/>
              <a:t>=</a:t>
            </a:r>
            <a:r>
              <a:rPr lang="en-SG" dirty="0"/>
              <a:t>==</a:t>
            </a:r>
          </a:p>
          <a:p>
            <a:endParaRPr lang="en-US" dirty="0"/>
          </a:p>
          <a:p>
            <a:r>
              <a:rPr lang="en-US" dirty="0"/>
              <a:t>The </a:t>
            </a:r>
            <a:r>
              <a:rPr lang="en-US" b="1" dirty="0"/>
              <a:t>Nagios</a:t>
            </a:r>
            <a:r>
              <a:rPr lang="en-US" dirty="0"/>
              <a:t> tool is available in two main variants:</a:t>
            </a:r>
          </a:p>
          <a:p>
            <a:endParaRPr lang="en-US" dirty="0"/>
          </a:p>
          <a:p>
            <a:r>
              <a:rPr lang="en-US" b="1" i="1" dirty="0"/>
              <a:t>Nagios Core</a:t>
            </a:r>
            <a:r>
              <a:rPr lang="en-US" dirty="0"/>
              <a:t>: The free version of the software that allows users to track all essential metrics.</a:t>
            </a:r>
          </a:p>
          <a:p>
            <a:endParaRPr lang="en-US" dirty="0"/>
          </a:p>
          <a:p>
            <a:r>
              <a:rPr lang="en-US" b="1" i="1" dirty="0"/>
              <a:t>Nagios XI</a:t>
            </a:r>
            <a:r>
              <a:rPr lang="en-US" dirty="0"/>
              <a:t>: A paid, extended version of Core that provides advanced components and tools for monitoring.</a:t>
            </a:r>
          </a:p>
          <a:p>
            <a:endParaRPr lang="en-US" dirty="0"/>
          </a:p>
          <a:p>
            <a:r>
              <a:rPr lang="en-US" dirty="0"/>
              <a:t>This software is a common tool of choice in DevOps circles due to the solution's scalability, efficiency, and flexibility.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i="1" dirty="0"/>
              <a:t>Ref: https://phoenixnap.com/blog/nagios-monitoring-tutorial</a:t>
            </a:r>
          </a:p>
          <a:p>
            <a:endParaRPr lang="en-US" dirty="0"/>
          </a:p>
          <a:p>
            <a:r>
              <a:rPr lang="en-US" dirty="0"/>
              <a:t>=</a:t>
            </a:r>
            <a:r>
              <a:rPr lang="en-SG" dirty="0"/>
              <a:t>==</a:t>
            </a:r>
          </a:p>
          <a:p>
            <a:endParaRPr lang="en-US" dirty="0"/>
          </a:p>
          <a:p>
            <a:r>
              <a:rPr lang="en-US" dirty="0"/>
              <a:t>Nagios Core Project R</a:t>
            </a:r>
            <a:r>
              <a:rPr lang="en-SG" dirty="0"/>
              <a:t>ef: https://www.nagios.org/projects/nagios-core/</a:t>
            </a:r>
            <a:endParaRPr lang="en-US" dirty="0"/>
          </a:p>
          <a:p>
            <a:r>
              <a:rPr lang="en-US" dirty="0"/>
              <a:t>Nagios Core Product R</a:t>
            </a:r>
            <a:r>
              <a:rPr lang="en-SG" dirty="0"/>
              <a:t>ef: https://www.nagios.com/products/nagios-core/</a:t>
            </a:r>
          </a:p>
          <a:p>
            <a:r>
              <a:rPr lang="en-US" dirty="0"/>
              <a:t>Nagios XI Product R</a:t>
            </a:r>
            <a:r>
              <a:rPr lang="en-SG" dirty="0"/>
              <a:t>ef: https://www.nagios.com/products/nagios-xi/</a:t>
            </a:r>
          </a:p>
          <a:p>
            <a:r>
              <a:rPr lang="en-US" dirty="0"/>
              <a:t>Nagios Fusion Product R</a:t>
            </a:r>
            <a:r>
              <a:rPr lang="en-SG" dirty="0"/>
              <a:t>ef: https://www.nagios.com/products/nagios-fusion/</a:t>
            </a:r>
          </a:p>
          <a:p>
            <a:r>
              <a:rPr lang="en-US" dirty="0"/>
              <a:t>Nagios Log Server Product R</a:t>
            </a:r>
            <a:r>
              <a:rPr lang="en-SG" dirty="0"/>
              <a:t>ef: https://www.nagios.com/products/nagios-log-server/</a:t>
            </a:r>
          </a:p>
          <a:p>
            <a:r>
              <a:rPr lang="en-US" dirty="0"/>
              <a:t>Nagios Network Analyzer Product R</a:t>
            </a:r>
            <a:r>
              <a:rPr lang="en-SG" dirty="0"/>
              <a:t>ef: https://www.nagios.com/products/nagios-network-analyzer/</a:t>
            </a:r>
          </a:p>
          <a:p>
            <a:endParaRPr lang="en-US" dirty="0"/>
          </a:p>
          <a:p>
            <a:r>
              <a:rPr lang="en-US" dirty="0"/>
              <a:t>Summary of Nagios products: https://www.nagios.com/products/</a:t>
            </a:r>
          </a:p>
          <a:p>
            <a:r>
              <a:rPr lang="en-US" dirty="0"/>
              <a:t>D</a:t>
            </a:r>
            <a:r>
              <a:rPr lang="en-SG" dirty="0"/>
              <a:t>ownload Nagios products: https://www.nagios.org/downloads/</a:t>
            </a:r>
          </a:p>
          <a:p>
            <a:endParaRPr lang="en-US" dirty="0"/>
          </a:p>
          <a:p>
            <a:r>
              <a:rPr lang="en-US" dirty="0"/>
              <a:t>=</a:t>
            </a:r>
            <a:r>
              <a:rPr lang="en-SG"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21</a:t>
            </a:fld>
            <a:endParaRPr lang="en-SG" dirty="0"/>
          </a:p>
        </p:txBody>
      </p:sp>
    </p:spTree>
    <p:extLst>
      <p:ext uri="{BB962C8B-B14F-4D97-AF65-F5344CB8AC3E}">
        <p14:creationId xmlns:p14="http://schemas.microsoft.com/office/powerpoint/2010/main" val="82405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Refer to the “Nagios-XI-vs-Nagios-Core-Feature-Comparison” PDF in the Resources folder for a feature comparison between Nagios Core and Nagios XI.</a:t>
            </a:r>
          </a:p>
          <a:p>
            <a:endParaRPr lang="en-US" b="1" i="1" dirty="0"/>
          </a:p>
          <a:p>
            <a:r>
              <a:rPr lang="en-US" b="1" i="1" dirty="0"/>
              <a:t>Nagios Core vs. Nagios XI - 4 Key Differences: https://www.nagios.com/news/2021/07/nagios-core-vs-nagios-xi/</a:t>
            </a:r>
          </a:p>
          <a:p>
            <a:r>
              <a:rPr lang="en-SG" b="1" i="1" dirty="0"/>
              <a:t>The Definitive Comparison Guide: Nagios XI vs Nagios Core: https://www.nagios.com/news/2021/01/comparison-guide-nagios-xi-vs-nagios-core/</a:t>
            </a:r>
          </a:p>
          <a:p>
            <a:endParaRPr lang="en-US" b="1" i="1" dirty="0"/>
          </a:p>
          <a:p>
            <a:endParaRPr lang="en-SG" b="1" i="1" dirty="0"/>
          </a:p>
        </p:txBody>
      </p:sp>
      <p:sp>
        <p:nvSpPr>
          <p:cNvPr id="4" name="Slide Number Placeholder 3"/>
          <p:cNvSpPr>
            <a:spLocks noGrp="1"/>
          </p:cNvSpPr>
          <p:nvPr>
            <p:ph type="sldNum" sz="quarter" idx="5"/>
          </p:nvPr>
        </p:nvSpPr>
        <p:spPr/>
        <p:txBody>
          <a:bodyPr/>
          <a:lstStyle/>
          <a:p>
            <a:fld id="{CA9FFDDE-8267-4D6F-BD4C-782A0A6BA34D}" type="slidenum">
              <a:rPr lang="en-SG" smtClean="0"/>
              <a:t>22</a:t>
            </a:fld>
            <a:endParaRPr lang="en-SG" dirty="0"/>
          </a:p>
        </p:txBody>
      </p:sp>
    </p:spTree>
    <p:extLst>
      <p:ext uri="{BB962C8B-B14F-4D97-AF65-F5344CB8AC3E}">
        <p14:creationId xmlns:p14="http://schemas.microsoft.com/office/powerpoint/2010/main" val="424305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23</a:t>
            </a:fld>
            <a:endParaRPr lang="en-SG" dirty="0"/>
          </a:p>
        </p:txBody>
      </p:sp>
    </p:spTree>
    <p:extLst>
      <p:ext uri="{BB962C8B-B14F-4D97-AF65-F5344CB8AC3E}">
        <p14:creationId xmlns:p14="http://schemas.microsoft.com/office/powerpoint/2010/main" val="1112302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https://www.youtube.com/watch?v=z1cuP-lK4qk</a:t>
            </a:r>
          </a:p>
        </p:txBody>
      </p:sp>
      <p:sp>
        <p:nvSpPr>
          <p:cNvPr id="4" name="Slide Number Placeholder 3"/>
          <p:cNvSpPr>
            <a:spLocks noGrp="1"/>
          </p:cNvSpPr>
          <p:nvPr>
            <p:ph type="sldNum" sz="quarter" idx="5"/>
          </p:nvPr>
        </p:nvSpPr>
        <p:spPr/>
        <p:txBody>
          <a:bodyPr/>
          <a:lstStyle/>
          <a:p>
            <a:fld id="{CA9FFDDE-8267-4D6F-BD4C-782A0A6BA34D}" type="slidenum">
              <a:rPr lang="en-SG" smtClean="0"/>
              <a:t>24</a:t>
            </a:fld>
            <a:endParaRPr lang="en-SG" dirty="0"/>
          </a:p>
        </p:txBody>
      </p:sp>
    </p:spTree>
    <p:extLst>
      <p:ext uri="{BB962C8B-B14F-4D97-AF65-F5344CB8AC3E}">
        <p14:creationId xmlns:p14="http://schemas.microsoft.com/office/powerpoint/2010/main" val="2730679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https://www.youtube.com/watch?v=wXpcpLrGfA0</a:t>
            </a:r>
          </a:p>
        </p:txBody>
      </p:sp>
      <p:sp>
        <p:nvSpPr>
          <p:cNvPr id="4" name="Slide Number Placeholder 3"/>
          <p:cNvSpPr>
            <a:spLocks noGrp="1"/>
          </p:cNvSpPr>
          <p:nvPr>
            <p:ph type="sldNum" sz="quarter" idx="5"/>
          </p:nvPr>
        </p:nvSpPr>
        <p:spPr/>
        <p:txBody>
          <a:bodyPr/>
          <a:lstStyle/>
          <a:p>
            <a:fld id="{CA9FFDDE-8267-4D6F-BD4C-782A0A6BA34D}" type="slidenum">
              <a:rPr lang="en-SG" smtClean="0"/>
              <a:t>25</a:t>
            </a:fld>
            <a:endParaRPr lang="en-SG" dirty="0"/>
          </a:p>
        </p:txBody>
      </p:sp>
    </p:spTree>
    <p:extLst>
      <p:ext uri="{BB962C8B-B14F-4D97-AF65-F5344CB8AC3E}">
        <p14:creationId xmlns:p14="http://schemas.microsoft.com/office/powerpoint/2010/main" val="282633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Ref: https://en.wikipedia.org/wiki/Continuous_monitoring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popular terms for continuous monitoring are: ConMon and Continuous Control Monitoring (CCM).</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5</a:t>
            </a:fld>
            <a:endParaRPr lang="en-SG" dirty="0"/>
          </a:p>
        </p:txBody>
      </p:sp>
    </p:spTree>
    <p:extLst>
      <p:ext uri="{BB962C8B-B14F-4D97-AF65-F5344CB8AC3E}">
        <p14:creationId xmlns:p14="http://schemas.microsoft.com/office/powerpoint/2010/main" val="4135600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https://www.youtube.com/watch?v=D0PfDCbiX3I</a:t>
            </a:r>
          </a:p>
        </p:txBody>
      </p:sp>
      <p:sp>
        <p:nvSpPr>
          <p:cNvPr id="4" name="Slide Number Placeholder 3"/>
          <p:cNvSpPr>
            <a:spLocks noGrp="1"/>
          </p:cNvSpPr>
          <p:nvPr>
            <p:ph type="sldNum" sz="quarter" idx="5"/>
          </p:nvPr>
        </p:nvSpPr>
        <p:spPr/>
        <p:txBody>
          <a:bodyPr/>
          <a:lstStyle/>
          <a:p>
            <a:fld id="{CA9FFDDE-8267-4D6F-BD4C-782A0A6BA34D}" type="slidenum">
              <a:rPr lang="en-SG" smtClean="0"/>
              <a:t>26</a:t>
            </a:fld>
            <a:endParaRPr lang="en-SG" dirty="0"/>
          </a:p>
        </p:txBody>
      </p:sp>
    </p:spTree>
    <p:extLst>
      <p:ext uri="{BB962C8B-B14F-4D97-AF65-F5344CB8AC3E}">
        <p14:creationId xmlns:p14="http://schemas.microsoft.com/office/powerpoint/2010/main" val="3707749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https://www.youtube.com/watch?v=IXcYQPzBDp8</a:t>
            </a:r>
          </a:p>
        </p:txBody>
      </p:sp>
      <p:sp>
        <p:nvSpPr>
          <p:cNvPr id="4" name="Slide Number Placeholder 3"/>
          <p:cNvSpPr>
            <a:spLocks noGrp="1"/>
          </p:cNvSpPr>
          <p:nvPr>
            <p:ph type="sldNum" sz="quarter" idx="5"/>
          </p:nvPr>
        </p:nvSpPr>
        <p:spPr/>
        <p:txBody>
          <a:bodyPr/>
          <a:lstStyle/>
          <a:p>
            <a:fld id="{CA9FFDDE-8267-4D6F-BD4C-782A0A6BA34D}" type="slidenum">
              <a:rPr lang="en-SG" smtClean="0"/>
              <a:t>27</a:t>
            </a:fld>
            <a:endParaRPr lang="en-SG" dirty="0"/>
          </a:p>
        </p:txBody>
      </p:sp>
    </p:spTree>
    <p:extLst>
      <p:ext uri="{BB962C8B-B14F-4D97-AF65-F5344CB8AC3E}">
        <p14:creationId xmlns:p14="http://schemas.microsoft.com/office/powerpoint/2010/main" val="957044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https://www.youtube.com/watch?v=tE30ZNGzv_8</a:t>
            </a:r>
          </a:p>
        </p:txBody>
      </p:sp>
      <p:sp>
        <p:nvSpPr>
          <p:cNvPr id="4" name="Slide Number Placeholder 3"/>
          <p:cNvSpPr>
            <a:spLocks noGrp="1"/>
          </p:cNvSpPr>
          <p:nvPr>
            <p:ph type="sldNum" sz="quarter" idx="5"/>
          </p:nvPr>
        </p:nvSpPr>
        <p:spPr/>
        <p:txBody>
          <a:bodyPr/>
          <a:lstStyle/>
          <a:p>
            <a:fld id="{CA9FFDDE-8267-4D6F-BD4C-782A0A6BA34D}" type="slidenum">
              <a:rPr lang="en-SG" smtClean="0"/>
              <a:t>28</a:t>
            </a:fld>
            <a:endParaRPr lang="en-SG" dirty="0"/>
          </a:p>
        </p:txBody>
      </p:sp>
    </p:spTree>
    <p:extLst>
      <p:ext uri="{BB962C8B-B14F-4D97-AF65-F5344CB8AC3E}">
        <p14:creationId xmlns:p14="http://schemas.microsoft.com/office/powerpoint/2010/main" val="2225372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Nagios.Org</a:t>
            </a:r>
            <a:r>
              <a:rPr lang="en-US" dirty="0"/>
              <a:t>: “It’s one of the most common questions we receive: Nagios Core vs Nagios XI - what’s the difference? System administrators often find themselves comparing the Nagios Core tool, our open-source infrastructure monitoring to the Nagios XI product, our enterprise infrastructure monitoring built on top of the Nagios Core engine.”</a:t>
            </a:r>
          </a:p>
          <a:p>
            <a:endParaRPr lang="en-US" dirty="0"/>
          </a:p>
          <a:p>
            <a:r>
              <a:rPr lang="en-US" b="1" dirty="0">
                <a:solidFill>
                  <a:schemeClr val="tx1"/>
                </a:solidFill>
              </a:rPr>
              <a:t>Even the free version of Nagios allows users to monitor all mission-critical components and metrics.</a:t>
            </a:r>
          </a:p>
          <a:p>
            <a:endParaRPr lang="en-US" dirty="0"/>
          </a:p>
          <a:p>
            <a:r>
              <a:rPr lang="en-US" dirty="0"/>
              <a:t>=</a:t>
            </a:r>
            <a:r>
              <a:rPr lang="en-SG" dirty="0"/>
              <a:t>==</a:t>
            </a:r>
          </a:p>
          <a:p>
            <a:endParaRPr lang="en-US" dirty="0"/>
          </a:p>
          <a:p>
            <a:r>
              <a:rPr lang="en-US" dirty="0"/>
              <a:t>3 Options for Using Nagios Free of Charge:</a:t>
            </a:r>
          </a:p>
          <a:p>
            <a:r>
              <a:rPr lang="en-US" dirty="0"/>
              <a:t>1) Nagios Core – Open Source</a:t>
            </a:r>
          </a:p>
          <a:p>
            <a:r>
              <a:rPr lang="en-US" dirty="0"/>
              <a:t>2) Nagios XI – Use the Commercial Version of Nagios Free (limited to 7 total nodes)</a:t>
            </a:r>
          </a:p>
          <a:p>
            <a:r>
              <a:rPr lang="en-US" dirty="0"/>
              <a:t>3) Run a Free Trial (30 days?)</a:t>
            </a:r>
          </a:p>
          <a:p>
            <a:endParaRPr lang="en-US" dirty="0"/>
          </a:p>
          <a:p>
            <a:r>
              <a:rPr lang="en-US" dirty="0"/>
              <a:t>How to Switch Nagios XI to Free Mode: https://www.youtube.com/watch?v=aeb4UI6Ords</a:t>
            </a:r>
          </a:p>
          <a:p>
            <a:endParaRPr lang="en-US" dirty="0"/>
          </a:p>
          <a:p>
            <a:r>
              <a:rPr lang="en-US" i="1" dirty="0"/>
              <a:t>Ref: https://thinkmcs.com/using-nagios-free/</a:t>
            </a:r>
          </a:p>
          <a:p>
            <a:endParaRPr lang="en-SG" dirty="0"/>
          </a:p>
          <a:p>
            <a:r>
              <a:rPr lang="en-US" dirty="0"/>
              <a:t>=</a:t>
            </a:r>
            <a:r>
              <a:rPr lang="en-SG" dirty="0"/>
              <a:t>==</a:t>
            </a:r>
          </a:p>
          <a:p>
            <a:endParaRPr lang="en-US" dirty="0"/>
          </a:p>
          <a:p>
            <a:r>
              <a:rPr lang="en-US" b="1" dirty="0"/>
              <a:t>Your Nagios XI License is Actually 3-in-1</a:t>
            </a:r>
          </a:p>
          <a:p>
            <a:endParaRPr lang="en-US" dirty="0"/>
          </a:p>
          <a:p>
            <a:r>
              <a:rPr lang="en-US" dirty="0"/>
              <a:t>While the core components of the Enterprise ready Nagios XI are open source, the parts that make XI beautiful to use, and easy to manage are not open source.  You can run as many Open Source Nagios Core servers monitoring (for as many nodes) as you desire for free.  If you want support, a more polished UI, and Enterprise grade features it makes sense to use the Nagios XI version made for business.</a:t>
            </a:r>
          </a:p>
          <a:p>
            <a:endParaRPr lang="en-US" dirty="0"/>
          </a:p>
          <a:p>
            <a:r>
              <a:rPr lang="en-US" b="0" u="sng" dirty="0"/>
              <a:t>Costs</a:t>
            </a:r>
          </a:p>
          <a:p>
            <a:r>
              <a:rPr lang="en-US" dirty="0"/>
              <a:t>Buying an Enterprise grade monitoring solution does come with a cost.  Depending on the edition and number of nodes (or hosts) being monitored, Nagios XI list price scales to fit the needs of any organization.  List price runs anywhere from $1,295 to over $20k for an Unlimited Enterprise edition.  We know that for an IT department and management to know the health of their network and services at a glace is well worth the cost.  But did you know that when you make a purchase of a Nagios XI license it includes 3 servers in 1?</a:t>
            </a:r>
          </a:p>
          <a:p>
            <a:endParaRPr lang="en-US" dirty="0"/>
          </a:p>
          <a:p>
            <a:r>
              <a:rPr lang="en-US" u="sng" dirty="0"/>
              <a:t>3 Instances in 1 License</a:t>
            </a:r>
          </a:p>
          <a:p>
            <a:r>
              <a:rPr lang="en-US" dirty="0"/>
              <a:t>Once you own your license, Nagios allows 3 instances to be installed in your organization.  An instance is just a server or VM running a full copy of XI. </a:t>
            </a:r>
          </a:p>
          <a:p>
            <a:r>
              <a:rPr lang="en-US" dirty="0"/>
              <a:t>Here are the 3 allowed uses:</a:t>
            </a:r>
          </a:p>
          <a:p>
            <a:endParaRPr lang="en-US" dirty="0"/>
          </a:p>
          <a:p>
            <a:r>
              <a:rPr lang="en-US" dirty="0"/>
              <a:t>1) </a:t>
            </a:r>
            <a:r>
              <a:rPr lang="en-US" b="1" i="1" dirty="0"/>
              <a:t>Production</a:t>
            </a:r>
            <a:r>
              <a:rPr lang="en-US" dirty="0"/>
              <a:t> – This is your main license that you use day to day and rely on.</a:t>
            </a:r>
          </a:p>
          <a:p>
            <a:endParaRPr lang="en-US" dirty="0"/>
          </a:p>
          <a:p>
            <a:r>
              <a:rPr lang="en-US" dirty="0"/>
              <a:t>2) </a:t>
            </a:r>
            <a:r>
              <a:rPr lang="en-US" b="1" i="1" dirty="0"/>
              <a:t>Test</a:t>
            </a:r>
            <a:r>
              <a:rPr lang="en-US" dirty="0"/>
              <a:t> – Used for testing / lab only.  It is recommended that you run this instance to test software upgrades, try new plugins, and proof of concept any new additions or changes before you use them on your production XI.</a:t>
            </a:r>
          </a:p>
          <a:p>
            <a:endParaRPr lang="en-US" dirty="0"/>
          </a:p>
          <a:p>
            <a:r>
              <a:rPr lang="en-US" dirty="0"/>
              <a:t>3) </a:t>
            </a:r>
            <a:r>
              <a:rPr lang="en-US" b="1" i="1" dirty="0"/>
              <a:t>DR (Disaster Recovery)</a:t>
            </a:r>
            <a:r>
              <a:rPr lang="en-US" dirty="0"/>
              <a:t> – This instance can possibly be setup in a redundant data center and can monitor everything that production does.  Just make sure you are not using it to monitor new nodes that are not covered by your production instance.  That would require another license.</a:t>
            </a:r>
          </a:p>
          <a:p>
            <a:endParaRPr lang="en-US" dirty="0"/>
          </a:p>
          <a:p>
            <a:r>
              <a:rPr lang="en-US" dirty="0"/>
              <a:t>Just use your license key on each of the 3 instances.  If you have activation problems, make sure you are only using 3 instances and if so, contact Nagios and they will make sure you are activated.</a:t>
            </a:r>
          </a:p>
          <a:p>
            <a:endParaRPr lang="en-US" dirty="0"/>
          </a:p>
          <a:p>
            <a:r>
              <a:rPr lang="en-US" i="1" dirty="0"/>
              <a:t>Ref: https://thinkmcs.com/nagios-xi-license-3-in-1/</a:t>
            </a:r>
          </a:p>
          <a:p>
            <a:endParaRPr lang="en-US" dirty="0"/>
          </a:p>
          <a:p>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Refer to the “NagiosXI_License_Activation-after_free_trial” PDF in the Resources folder for more information on Nagios XI license activation.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Refer to the “NagiosXI_Pricing_Documentation-for_50_nodes” PDF in the Resources folder for more information on Nagios XI standard license.</a:t>
            </a:r>
          </a:p>
          <a:p>
            <a:endParaRPr lang="en-US" dirty="0"/>
          </a:p>
          <a:p>
            <a:r>
              <a:rPr lang="en-SG" b="1" i="1" dirty="0"/>
              <a:t>Read: https://www.nagios.org/uncategorized/2019/04/7-ways-to-use-nagios-xi-at-home-for-free/</a:t>
            </a:r>
          </a:p>
          <a:p>
            <a:endParaRPr lang="en-US" dirty="0"/>
          </a:p>
          <a:p>
            <a:r>
              <a:rPr lang="en-US" dirty="0"/>
              <a:t>=</a:t>
            </a:r>
            <a:r>
              <a:rPr lang="en-SG"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29</a:t>
            </a:fld>
            <a:endParaRPr lang="en-SG" dirty="0"/>
          </a:p>
        </p:txBody>
      </p:sp>
    </p:spTree>
    <p:extLst>
      <p:ext uri="{BB962C8B-B14F-4D97-AF65-F5344CB8AC3E}">
        <p14:creationId xmlns:p14="http://schemas.microsoft.com/office/powerpoint/2010/main" val="1270589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Nagios is the industry standard for Open Source network monitoring that provides the ability for an organization to identify and resolve infrastructure problems.  Nagios encompasses many features that allow it to accomplish this task.  Here is a summary of features:</a:t>
            </a:r>
          </a:p>
          <a:p>
            <a:endParaRPr lang="en-US" dirty="0"/>
          </a:p>
          <a:p>
            <a:r>
              <a:rPr lang="en-US" b="1" u="sng" dirty="0"/>
              <a:t>Flexibility</a:t>
            </a:r>
          </a:p>
          <a:p>
            <a:r>
              <a:rPr lang="en-US" dirty="0"/>
              <a:t>Flexibility in an ever changing environment is a requirement to modern network monitoring.  Nagios has been designed to be able to meet these flexibility requirements by providing the tools to monitor just about anything that is connected to a network.  In addition, Nagios allows the administrator to monitor both the internal metrics like CPU, users, disk space, etc. and the application processes on those devices.  The flexibility of Nagios Core allows you to use it to perform and schedule checks, perform event handling and alert administrators as needed.</a:t>
            </a:r>
          </a:p>
          <a:p>
            <a:endParaRPr lang="en-US" dirty="0"/>
          </a:p>
          <a:p>
            <a:r>
              <a:rPr lang="en-US" b="1" u="sng" dirty="0"/>
              <a:t>Extensibility</a:t>
            </a:r>
          </a:p>
          <a:p>
            <a:r>
              <a:rPr lang="en-US" dirty="0"/>
              <a:t>Nagios is designed to be able to use both plugins and addons designed by Nagios as well as be able to implement plugins and addons created by third­-party organizations.  Nagios is able to integrate with almost any script languages that an organization may be using including; shell scripts, Perl, ruby, etc.</a:t>
            </a:r>
          </a:p>
          <a:p>
            <a:endParaRPr lang="en-US" dirty="0"/>
          </a:p>
          <a:p>
            <a:r>
              <a:rPr lang="en-US" b="1" u="sng" dirty="0"/>
              <a:t>Scalability</a:t>
            </a:r>
          </a:p>
          <a:p>
            <a:r>
              <a:rPr lang="en-US" dirty="0"/>
              <a:t>As companies grow more equipment will need to be monitored and greater diversity of equipment will be implemented.   Nagios is designed to be able to scale with companies as they grow and have changing needs.</a:t>
            </a:r>
          </a:p>
          <a:p>
            <a:endParaRPr lang="en-US" dirty="0"/>
          </a:p>
          <a:p>
            <a:r>
              <a:rPr lang="en-US" b="1" u="sng" dirty="0"/>
              <a:t>Open Source Code</a:t>
            </a:r>
          </a:p>
          <a:p>
            <a:r>
              <a:rPr lang="en-US" dirty="0"/>
              <a:t>Nagios Core is an Open Source Software licensed under  the GNU GPL V2.</a:t>
            </a:r>
          </a:p>
          <a:p>
            <a:endParaRPr lang="en-US" dirty="0"/>
          </a:p>
          <a:p>
            <a:r>
              <a:rPr lang="en-US" b="1" u="sng" dirty="0"/>
              <a:t>Customizable</a:t>
            </a:r>
          </a:p>
          <a:p>
            <a:r>
              <a:rPr lang="en-US" dirty="0"/>
              <a:t>Customization not only includes what devices to monitor, how those devices and applications within the devices will be monitored, but also includes the protocol, plugin, addon, etc., that is incorporated into Nagios to allow that monitoring to occur. </a:t>
            </a:r>
          </a:p>
          <a:p>
            <a:endParaRPr lang="en-US" dirty="0"/>
          </a:p>
          <a:p>
            <a:r>
              <a:rPr lang="en-SG" i="1" dirty="0"/>
              <a:t>Ref: Nagios Certified Professional Guide Book by Nagios Enterprise</a:t>
            </a:r>
          </a:p>
          <a:p>
            <a:endParaRPr lang="en-US" dirty="0"/>
          </a:p>
          <a:p>
            <a:r>
              <a:rPr lang="en-US" dirty="0"/>
              <a:t>=</a:t>
            </a:r>
            <a:r>
              <a:rPr lang="en-SG" dirty="0"/>
              <a:t>==</a:t>
            </a:r>
          </a:p>
          <a:p>
            <a:endParaRPr lang="en-US" dirty="0"/>
          </a:p>
          <a:p>
            <a:r>
              <a:rPr lang="en-US" b="1" u="sng" dirty="0"/>
              <a:t>Nagios Features</a:t>
            </a:r>
          </a:p>
          <a:p>
            <a:r>
              <a:rPr lang="en-US" dirty="0"/>
              <a:t>Here are the main features of the Nagios monitoring tool:</a:t>
            </a:r>
          </a:p>
          <a:p>
            <a:r>
              <a:rPr lang="en-US" dirty="0"/>
              <a:t>- Allows teams to set custom thresholds for perimeters and metrics. If the system pushes past the set limit, Nagios can send alerts via SMS, e-mail, or voice call.</a:t>
            </a:r>
          </a:p>
          <a:p>
            <a:r>
              <a:rPr lang="en-US" dirty="0"/>
              <a:t>- Support for both agent-based and agentless configurations. Nagios Remote Plugin Executor (NRPE) agent allows you to run remote scripts and plugins.</a:t>
            </a:r>
          </a:p>
          <a:p>
            <a:r>
              <a:rPr lang="en-US" dirty="0"/>
              <a:t>- A highly customizable UI with multi-tenant capabilities that allow you to assign custom visibility to each user.</a:t>
            </a:r>
          </a:p>
          <a:p>
            <a:r>
              <a:rPr lang="en-US" dirty="0"/>
              <a:t>- Multiple APIs enable simple integration with both in-house and third-party apps.</a:t>
            </a:r>
          </a:p>
          <a:p>
            <a:r>
              <a:rPr lang="en-US" dirty="0"/>
              <a:t>- An archive of configuration snapshots enables you to revert to a previous working setup if the system runs into a serious problem.</a:t>
            </a:r>
          </a:p>
          <a:p>
            <a:r>
              <a:rPr lang="en-US" dirty="0"/>
              <a:t>- Step-by-step monitoring wizards that help set up the tool quickly and easily.</a:t>
            </a:r>
          </a:p>
          <a:p>
            <a:r>
              <a:rPr lang="en-US" dirty="0"/>
              <a:t>- Historical performance and capacity planning help project future usage and plan for IT upgrades before critical systems become overloaded.</a:t>
            </a:r>
          </a:p>
          <a:p>
            <a:r>
              <a:rPr lang="en-US" dirty="0"/>
              <a:t>- A robust log management system.</a:t>
            </a:r>
          </a:p>
          <a:p>
            <a:r>
              <a:rPr lang="en-US" dirty="0"/>
              <a:t>- Parallel processing that ensures fast detection of outages and hardware issues.</a:t>
            </a:r>
          </a:p>
          <a:p>
            <a:r>
              <a:rPr lang="en-US" dirty="0"/>
              <a:t>- Allows you to set up monitoring on machines across multiple locations. All devices then send outputs to the central Nagios server.</a:t>
            </a:r>
          </a:p>
          <a:p>
            <a:r>
              <a:rPr lang="en-US" dirty="0"/>
              <a:t>- Uses topology to determine dependencies.</a:t>
            </a:r>
          </a:p>
          <a:p>
            <a:r>
              <a:rPr lang="en-US" dirty="0"/>
              <a:t>- Allows users to define the hierarchy of networks using parent hosts.</a:t>
            </a:r>
          </a:p>
          <a:p>
            <a:endParaRPr lang="en-US" dirty="0"/>
          </a:p>
          <a:p>
            <a:r>
              <a:rPr lang="en-SG" i="1" dirty="0"/>
              <a:t>https://phoenixnap.com/blog/nagios-monitoring-tutorial</a:t>
            </a:r>
          </a:p>
          <a:p>
            <a:endParaRPr lang="en-US" dirty="0"/>
          </a:p>
          <a:p>
            <a:r>
              <a:rPr lang="en-US" dirty="0"/>
              <a:t>=</a:t>
            </a:r>
            <a:r>
              <a:rPr lang="en-SG" dirty="0"/>
              <a:t>==</a:t>
            </a:r>
          </a:p>
        </p:txBody>
      </p:sp>
      <p:sp>
        <p:nvSpPr>
          <p:cNvPr id="4" name="Slide Number Placeholder 3"/>
          <p:cNvSpPr>
            <a:spLocks noGrp="1"/>
          </p:cNvSpPr>
          <p:nvPr>
            <p:ph type="sldNum" sz="quarter" idx="5"/>
          </p:nvPr>
        </p:nvSpPr>
        <p:spPr/>
        <p:txBody>
          <a:bodyPr/>
          <a:lstStyle/>
          <a:p>
            <a:fld id="{CA9FFDDE-8267-4D6F-BD4C-782A0A6BA34D}" type="slidenum">
              <a:rPr lang="en-SG" smtClean="0"/>
              <a:t>30</a:t>
            </a:fld>
            <a:endParaRPr lang="en-SG" dirty="0"/>
          </a:p>
        </p:txBody>
      </p:sp>
    </p:spTree>
    <p:extLst>
      <p:ext uri="{BB962C8B-B14F-4D97-AF65-F5344CB8AC3E}">
        <p14:creationId xmlns:p14="http://schemas.microsoft.com/office/powerpoint/2010/main" val="2256005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Why Do We Need Nagios?</a:t>
            </a:r>
          </a:p>
          <a:p>
            <a:r>
              <a:rPr lang="en-US" dirty="0"/>
              <a:t>As with all robust ConMon tools, Nagios eliminates the need for manual monitoring. The team gets to focus on more impactful tasks than identifying and fixing infrastructure errors. Nagios also standardizes and centralizes monitoring across all environments, devices, and systems.</a:t>
            </a:r>
          </a:p>
          <a:p>
            <a:endParaRPr lang="en-US" dirty="0"/>
          </a:p>
          <a:p>
            <a:r>
              <a:rPr lang="en-US" dirty="0"/>
              <a:t>Other reasons why DevOps and SecOps teams often see Nagios as their go-to continuous monitoring tool are:</a:t>
            </a:r>
          </a:p>
          <a:p>
            <a:r>
              <a:rPr lang="en-US" dirty="0"/>
              <a:t>- Even the free version of Nagios allows users to monitor all mission-critical components and metrics.</a:t>
            </a:r>
          </a:p>
          <a:p>
            <a:r>
              <a:rPr lang="en-US" dirty="0"/>
              <a:t>- The tool's high scalability enables a team to track thousands of devices and 100,000+ node environments.</a:t>
            </a:r>
          </a:p>
          <a:p>
            <a:r>
              <a:rPr lang="en-US" dirty="0"/>
              <a:t>- The software can quickly detect all types of network/server issues and effectively identify root causes.</a:t>
            </a:r>
          </a:p>
          <a:p>
            <a:r>
              <a:rPr lang="en-US" dirty="0"/>
              <a:t>- Nagios excels at monitoring database servers (SQL Server, Oracle, MySQL, Postgres, etc.).</a:t>
            </a:r>
          </a:p>
          <a:p>
            <a:endParaRPr lang="en-US" dirty="0"/>
          </a:p>
          <a:p>
            <a:r>
              <a:rPr lang="en-US" b="1" u="sng" dirty="0"/>
              <a:t>Benefits of Nagios</a:t>
            </a:r>
          </a:p>
          <a:p>
            <a:r>
              <a:rPr lang="en-US" dirty="0"/>
              <a:t>Here are the main benefits of using Nagios for continuous monitoring:</a:t>
            </a:r>
          </a:p>
          <a:p>
            <a:r>
              <a:rPr lang="en-US" dirty="0"/>
              <a:t>- Better system availability and performance.</a:t>
            </a:r>
          </a:p>
          <a:p>
            <a:r>
              <a:rPr lang="en-US" dirty="0"/>
              <a:t>- The tool removes the need for periodic testing.</a:t>
            </a:r>
          </a:p>
          <a:p>
            <a:r>
              <a:rPr lang="en-US" dirty="0"/>
              <a:t>- Fast detection of outages, website defacement, and hijacking attempts.</a:t>
            </a:r>
          </a:p>
          <a:p>
            <a:r>
              <a:rPr lang="en-US" dirty="0"/>
              <a:t>- Capacity planning helps plan future IT upgrades.</a:t>
            </a:r>
          </a:p>
          <a:p>
            <a:r>
              <a:rPr lang="en-US" dirty="0"/>
              <a:t>- As the tool is open source, skilled teams can adjust the software to fit business needs.</a:t>
            </a:r>
          </a:p>
          <a:p>
            <a:r>
              <a:rPr lang="en-US" dirty="0"/>
              <a:t>- Nagios has the backing of a large active community that constantly works on new add-ons.</a:t>
            </a:r>
          </a:p>
          <a:p>
            <a:r>
              <a:rPr lang="en-US" dirty="0"/>
              <a:t>- Nagios plugins, which are free to download and develop, provide high levels of flexibility.</a:t>
            </a:r>
          </a:p>
          <a:p>
            <a:r>
              <a:rPr lang="en-US" dirty="0"/>
              <a:t>- The solution's alerting and response systems ensure high levels of security.</a:t>
            </a:r>
          </a:p>
          <a:p>
            <a:endParaRPr lang="en-US" dirty="0"/>
          </a:p>
          <a:p>
            <a:r>
              <a:rPr lang="en-SG" i="1" dirty="0"/>
              <a:t>Ref: https://phoenixnap.com/blog/nagios-monitoring-tutorial</a:t>
            </a:r>
          </a:p>
          <a:p>
            <a:endParaRPr lang="en-US" dirty="0"/>
          </a:p>
          <a:p>
            <a:r>
              <a:rPr lang="en-US" dirty="0"/>
              <a:t>=</a:t>
            </a:r>
            <a:r>
              <a:rPr lang="en-SG"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31</a:t>
            </a:fld>
            <a:endParaRPr lang="en-SG" dirty="0"/>
          </a:p>
        </p:txBody>
      </p:sp>
    </p:spTree>
    <p:extLst>
      <p:ext uri="{BB962C8B-B14F-4D97-AF65-F5344CB8AC3E}">
        <p14:creationId xmlns:p14="http://schemas.microsoft.com/office/powerpoint/2010/main" val="109848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32</a:t>
            </a:fld>
            <a:endParaRPr lang="en-SG" dirty="0"/>
          </a:p>
        </p:txBody>
      </p:sp>
    </p:spTree>
    <p:extLst>
      <p:ext uri="{BB962C8B-B14F-4D97-AF65-F5344CB8AC3E}">
        <p14:creationId xmlns:p14="http://schemas.microsoft.com/office/powerpoint/2010/main" val="465018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33</a:t>
            </a:fld>
            <a:endParaRPr lang="en-SG" dirty="0"/>
          </a:p>
        </p:txBody>
      </p:sp>
    </p:spTree>
    <p:extLst>
      <p:ext uri="{BB962C8B-B14F-4D97-AF65-F5344CB8AC3E}">
        <p14:creationId xmlns:p14="http://schemas.microsoft.com/office/powerpoint/2010/main" val="1441276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a:extLst>
              <a:ext uri="{FF2B5EF4-FFF2-40B4-BE49-F238E27FC236}">
                <a16:creationId xmlns:a16="http://schemas.microsoft.com/office/drawing/2014/main" id="{93BB77B2-AE9C-4178-A5CB-818B70BB5E32}"/>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39938" name="Rectangle 2">
            <a:extLst>
              <a:ext uri="{FF2B5EF4-FFF2-40B4-BE49-F238E27FC236}">
                <a16:creationId xmlns:a16="http://schemas.microsoft.com/office/drawing/2014/main" id="{2E105403-5285-47EF-BD1E-64E0D595A445}"/>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225348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Nagios Architecture</a:t>
            </a:r>
          </a:p>
          <a:p>
            <a:endParaRPr lang="en-US" dirty="0"/>
          </a:p>
          <a:p>
            <a:r>
              <a:rPr lang="en-US" dirty="0"/>
              <a:t>Nagios is a client-server architecture. Usually, on a network, a Nagios server is running on a host, and plugins are running on all the remote hosts which should be monitored.</a:t>
            </a:r>
          </a:p>
          <a:p>
            <a:endParaRPr lang="en-US" dirty="0"/>
          </a:p>
          <a:p>
            <a:r>
              <a:rPr lang="en-US" dirty="0"/>
              <a:t>1. The scheduler is a component of server part of Nagios. It sends a signal to execute the plugins at the remote host.</a:t>
            </a:r>
          </a:p>
          <a:p>
            <a:endParaRPr lang="en-US" dirty="0"/>
          </a:p>
          <a:p>
            <a:r>
              <a:rPr lang="en-US" dirty="0"/>
              <a:t>2. The plugin gets the status from the remote host.</a:t>
            </a:r>
          </a:p>
          <a:p>
            <a:endParaRPr lang="en-US" dirty="0"/>
          </a:p>
          <a:p>
            <a:r>
              <a:rPr lang="en-US" dirty="0"/>
              <a:t>3. The plugin sends the data to the process scheduler.</a:t>
            </a:r>
          </a:p>
          <a:p>
            <a:endParaRPr lang="en-US" dirty="0"/>
          </a:p>
          <a:p>
            <a:r>
              <a:rPr lang="en-US" dirty="0"/>
              <a:t>4. The process scheduler updates the GUI and notifications are sent to Admins.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i="1" dirty="0"/>
              <a:t>Ref: https://www.DevOpsSchool.com/</a:t>
            </a:r>
          </a:p>
          <a:p>
            <a:endParaRPr lang="en-US" dirty="0"/>
          </a:p>
          <a:p>
            <a:r>
              <a:rPr lang="en-US" dirty="0"/>
              <a:t>=</a:t>
            </a:r>
            <a:r>
              <a:rPr lang="en-SG"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35</a:t>
            </a:fld>
            <a:endParaRPr lang="en-SG" dirty="0"/>
          </a:p>
        </p:txBody>
      </p:sp>
    </p:spTree>
    <p:extLst>
      <p:ext uri="{BB962C8B-B14F-4D97-AF65-F5344CB8AC3E}">
        <p14:creationId xmlns:p14="http://schemas.microsoft.com/office/powerpoint/2010/main" val="95075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Continuous Monitoring for DevSecOps?</a:t>
            </a:r>
          </a:p>
          <a:p>
            <a:r>
              <a:rPr lang="en-US" dirty="0"/>
              <a:t>Continuous monitoring is a process to detect, report, and respond to all the attacks which occur in its infrastructure. Once the application is deployed into the server, the role of continuous monitoring comes in to play. The entire process is all about taking care of the company's infrastructure and respond appropriately.</a:t>
            </a:r>
          </a:p>
          <a:p>
            <a:endParaRPr lang="en-US" dirty="0"/>
          </a:p>
          <a:p>
            <a:r>
              <a:rPr lang="en-US" dirty="0"/>
              <a:t>Continuous monitoring is a process of constant detecting, reporting, and responding to risks and events within an IT system. </a:t>
            </a:r>
          </a:p>
          <a:p>
            <a:r>
              <a:rPr lang="en-US" dirty="0"/>
              <a:t>This process is a vital DevOps security practice and has multiple goals:</a:t>
            </a:r>
          </a:p>
          <a:p>
            <a:r>
              <a:rPr lang="en-US" dirty="0"/>
              <a:t>- Provide real-time insight into system performance.</a:t>
            </a:r>
          </a:p>
          <a:p>
            <a:r>
              <a:rPr lang="en-US" dirty="0"/>
              <a:t>- Offer feedback on the overall health and security of IT infrastructure.</a:t>
            </a:r>
          </a:p>
          <a:p>
            <a:r>
              <a:rPr lang="en-US" dirty="0"/>
              <a:t>- Enhance visibility across IT operations and the DevOps pipeline.</a:t>
            </a:r>
          </a:p>
          <a:p>
            <a:r>
              <a:rPr lang="en-US" dirty="0"/>
              <a:t>- Identify the cause of incidents and apply mitigation before the problem results in downtime or a data breach.</a:t>
            </a:r>
          </a:p>
          <a:p>
            <a:endParaRPr lang="en-US" dirty="0"/>
          </a:p>
          <a:p>
            <a:r>
              <a:rPr lang="en-US" dirty="0"/>
              <a:t>The need for continuous tracking comes from the issues of manual monitoring as traditional tracking is too prone to:</a:t>
            </a:r>
          </a:p>
          <a:p>
            <a:r>
              <a:rPr lang="en-US" dirty="0"/>
              <a:t>- Slowing down deployments in CI/CD pipelines.</a:t>
            </a:r>
          </a:p>
          <a:p>
            <a:r>
              <a:rPr lang="en-US" dirty="0"/>
              <a:t>- Causing performance issues in production.</a:t>
            </a:r>
          </a:p>
          <a:p>
            <a:r>
              <a:rPr lang="en-US" dirty="0"/>
              <a:t>- Lengthy and challenging root-cause analysis.</a:t>
            </a:r>
          </a:p>
          <a:p>
            <a:endParaRPr lang="en-US" dirty="0"/>
          </a:p>
          <a:p>
            <a:r>
              <a:rPr lang="en-US" dirty="0"/>
              <a:t>The ability to quickly detect, report, and respond to threats is vital to a company's overall cybersecurity. Continuous monitoring is also a standard practice within SecOps teams as reliable, real-time insights throughout environments improve:</a:t>
            </a:r>
          </a:p>
          <a:p>
            <a:r>
              <a:rPr lang="en-US" dirty="0"/>
              <a:t>- Threat intelligence.</a:t>
            </a:r>
          </a:p>
          <a:p>
            <a:r>
              <a:rPr lang="en-US" dirty="0"/>
              <a:t>- Root cause analysis.</a:t>
            </a:r>
          </a:p>
          <a:p>
            <a:r>
              <a:rPr lang="en-US" dirty="0"/>
              <a:t>- Incident responses.</a:t>
            </a:r>
          </a:p>
          <a:p>
            <a:r>
              <a:rPr lang="en-US" dirty="0"/>
              <a:t>- Post-incident forensics.</a:t>
            </a:r>
          </a:p>
          <a:p>
            <a:endParaRPr lang="en-US" dirty="0"/>
          </a:p>
          <a:p>
            <a:r>
              <a:rPr lang="en-SG" i="1" dirty="0"/>
              <a:t>Ref: https://phoenixnap.com/blog/nagios-monitoring-tutorial</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6</a:t>
            </a:fld>
            <a:endParaRPr lang="en-SG" dirty="0"/>
          </a:p>
        </p:txBody>
      </p:sp>
    </p:spTree>
    <p:extLst>
      <p:ext uri="{BB962C8B-B14F-4D97-AF65-F5344CB8AC3E}">
        <p14:creationId xmlns:p14="http://schemas.microsoft.com/office/powerpoint/2010/main" val="770389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Nagios Architecture</a:t>
            </a:r>
          </a:p>
          <a:p>
            <a:endParaRPr lang="en-US" dirty="0"/>
          </a:p>
          <a:p>
            <a:r>
              <a:rPr lang="en-US" dirty="0"/>
              <a:t>Nagios runs on a host server (usually as a daemon) and the tool's operations rely on a server-agent architecture. You set up an agent at the network element that requires monitoring, and the agent communicates with the Nagios server. The tool retrieves metrics via the agent and makes decisions based on events and set thresholds.</a:t>
            </a:r>
          </a:p>
          <a:p>
            <a:endParaRPr lang="en-US" dirty="0"/>
          </a:p>
          <a:p>
            <a:r>
              <a:rPr lang="en-US" dirty="0"/>
              <a:t>Another way Nagios can communicate with systems is through native protocols, such as SNMP or WMI.  Depending on the setup, both agent and protocol-based monitoring can either be:</a:t>
            </a:r>
          </a:p>
          <a:p>
            <a:r>
              <a:rPr lang="en-US" b="1" dirty="0"/>
              <a:t>Active</a:t>
            </a:r>
            <a:r>
              <a:rPr lang="en-US" b="0" dirty="0"/>
              <a:t>:</a:t>
            </a:r>
            <a:r>
              <a:rPr lang="en-US" dirty="0"/>
              <a:t> The server reaches out to elements such as switches or servers and inquires about their status.</a:t>
            </a:r>
          </a:p>
          <a:p>
            <a:r>
              <a:rPr lang="en-US" b="1" dirty="0"/>
              <a:t>Passive</a:t>
            </a:r>
            <a:r>
              <a:rPr lang="en-US" b="0" dirty="0"/>
              <a:t>:</a:t>
            </a:r>
            <a:r>
              <a:rPr lang="en-US" dirty="0"/>
              <a:t> The monitored system sends info to the server either regularly or in case of an incident.</a:t>
            </a:r>
          </a:p>
          <a:p>
            <a:endParaRPr lang="en-US" dirty="0"/>
          </a:p>
          <a:p>
            <a:r>
              <a:rPr lang="en-US" dirty="0"/>
              <a:t>Nagios architecture has three main components:</a:t>
            </a:r>
          </a:p>
          <a:p>
            <a:r>
              <a:rPr lang="en-US" b="1" dirty="0"/>
              <a:t>Plugins</a:t>
            </a:r>
            <a:r>
              <a:rPr lang="en-US" dirty="0"/>
              <a:t>: Configurable add-ons that run on the Nagios server and communicate with local and remote hosts that require monitoring.</a:t>
            </a:r>
          </a:p>
          <a:p>
            <a:r>
              <a:rPr lang="en-US" b="1" dirty="0"/>
              <a:t>The process scheduler</a:t>
            </a:r>
            <a:r>
              <a:rPr lang="en-US" dirty="0"/>
              <a:t>: The scheduler checks plugins at regular intervals and performs actions based on results (such as alerting the staff or initiating an automatic script to remedy the problem).</a:t>
            </a:r>
          </a:p>
          <a:p>
            <a:r>
              <a:rPr lang="en-US" b="1" dirty="0"/>
              <a:t>Graphical user interface (GUI)</a:t>
            </a:r>
            <a:r>
              <a:rPr lang="en-US" dirty="0"/>
              <a:t>: This is the user interface of the Nagios system through which users interact with the tool and view monitoring data.</a:t>
            </a:r>
          </a:p>
          <a:p>
            <a:endParaRPr lang="en-US" dirty="0"/>
          </a:p>
          <a:p>
            <a:r>
              <a:rPr lang="en-US" dirty="0"/>
              <a:t>While you can use the web-based GUI to interact with the tool, teams can also work in the command-line interface (CLI).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i="1" dirty="0"/>
              <a:t>Ref: https://phoenixnap.com/blog/nagios-monitoring-tutorial</a:t>
            </a:r>
          </a:p>
          <a:p>
            <a:endParaRPr lang="en-US" dirty="0"/>
          </a:p>
          <a:p>
            <a:r>
              <a:rPr lang="en-US" dirty="0"/>
              <a:t>=</a:t>
            </a:r>
            <a:r>
              <a:rPr lang="en-SG"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36</a:t>
            </a:fld>
            <a:endParaRPr lang="en-SG" dirty="0"/>
          </a:p>
        </p:txBody>
      </p:sp>
    </p:spTree>
    <p:extLst>
      <p:ext uri="{BB962C8B-B14F-4D97-AF65-F5344CB8AC3E}">
        <p14:creationId xmlns:p14="http://schemas.microsoft.com/office/powerpoint/2010/main" val="2791531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37</a:t>
            </a:fld>
            <a:endParaRPr lang="en-SG" dirty="0"/>
          </a:p>
        </p:txBody>
      </p:sp>
    </p:spTree>
    <p:extLst>
      <p:ext uri="{BB962C8B-B14F-4D97-AF65-F5344CB8AC3E}">
        <p14:creationId xmlns:p14="http://schemas.microsoft.com/office/powerpoint/2010/main" val="3165858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38</a:t>
            </a:fld>
            <a:endParaRPr lang="en-SG" dirty="0"/>
          </a:p>
        </p:txBody>
      </p:sp>
    </p:spTree>
    <p:extLst>
      <p:ext uri="{BB962C8B-B14F-4D97-AF65-F5344CB8AC3E}">
        <p14:creationId xmlns:p14="http://schemas.microsoft.com/office/powerpoint/2010/main" val="3763342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Nagios Plugins</a:t>
            </a:r>
          </a:p>
          <a:p>
            <a:endParaRPr lang="en-US" dirty="0"/>
          </a:p>
          <a:p>
            <a:r>
              <a:rPr lang="en-US" dirty="0"/>
              <a:t>Plugins are stand-alone add-ons and extensions that allow users to:</a:t>
            </a:r>
          </a:p>
          <a:p>
            <a:r>
              <a:rPr lang="en-US" dirty="0"/>
              <a:t>- Define targets and parameters on monitored systems.</a:t>
            </a:r>
          </a:p>
          <a:p>
            <a:r>
              <a:rPr lang="en-US" dirty="0"/>
              <a:t>- Check the state of a host or service.</a:t>
            </a:r>
          </a:p>
          <a:p>
            <a:endParaRPr lang="en-US" dirty="0"/>
          </a:p>
          <a:p>
            <a:r>
              <a:rPr lang="en-US" dirty="0"/>
              <a:t>Plugins are either compiled binaries (written in C, C++, etc.) or executable scripts (Shell, Perl, PHP, etc.) users run from a command line. Plugins run on the Nagios server and enable users to monitor both remote and local hosts via agents or local protocols. Nagios uses the results generated by a plugin to determine:</a:t>
            </a:r>
          </a:p>
          <a:p>
            <a:r>
              <a:rPr lang="en-US" dirty="0"/>
              <a:t>- The status of the host.</a:t>
            </a:r>
          </a:p>
          <a:p>
            <a:r>
              <a:rPr lang="en-US" dirty="0"/>
              <a:t>- If the event requires an immediate alert or a simple log on the GUI.</a:t>
            </a:r>
          </a:p>
          <a:p>
            <a:r>
              <a:rPr lang="en-US" dirty="0"/>
              <a:t>- Whether to run an automatic script for fixing the issue.</a:t>
            </a:r>
          </a:p>
          <a:p>
            <a:endParaRPr lang="en-US" dirty="0"/>
          </a:p>
          <a:p>
            <a:r>
              <a:rPr lang="en-US" dirty="0"/>
              <a:t>Nagios plugins come in three types:</a:t>
            </a:r>
          </a:p>
          <a:p>
            <a:r>
              <a:rPr lang="en-US" dirty="0"/>
              <a:t>- </a:t>
            </a:r>
            <a:r>
              <a:rPr lang="en-US" b="1" dirty="0"/>
              <a:t>Official plugins</a:t>
            </a:r>
            <a:r>
              <a:rPr lang="en-US" dirty="0"/>
              <a:t>: Nagios develops and maintains around 50 official add-ons.</a:t>
            </a:r>
          </a:p>
          <a:p>
            <a:r>
              <a:rPr lang="en-US" dirty="0"/>
              <a:t>- </a:t>
            </a:r>
            <a:r>
              <a:rPr lang="en-US" b="1" dirty="0"/>
              <a:t>Community plugins</a:t>
            </a:r>
            <a:r>
              <a:rPr lang="en-US" dirty="0"/>
              <a:t>: There are over </a:t>
            </a:r>
            <a:r>
              <a:rPr lang="en-US" b="1" i="1" dirty="0"/>
              <a:t>3,000 available third-party plugins</a:t>
            </a:r>
            <a:r>
              <a:rPr lang="en-US" dirty="0"/>
              <a:t> developed by community members.</a:t>
            </a:r>
          </a:p>
          <a:p>
            <a:r>
              <a:rPr lang="en-US" dirty="0"/>
              <a:t>- </a:t>
            </a:r>
            <a:r>
              <a:rPr lang="en-US" b="1" dirty="0"/>
              <a:t>Custom add-ons</a:t>
            </a:r>
            <a:r>
              <a:rPr lang="en-US" dirty="0"/>
              <a:t>: If your team has the right skills, the open-source nature of the tool allows you to create custom plugins.</a:t>
            </a:r>
          </a:p>
          <a:p>
            <a:endParaRPr lang="en-US" dirty="0"/>
          </a:p>
          <a:p>
            <a:r>
              <a:rPr lang="en-US" dirty="0"/>
              <a:t>All plugins follow a status code. The table below explains the default exit code statuses and their descriptions:</a:t>
            </a:r>
          </a:p>
          <a:p>
            <a:endParaRPr lang="en-US" dirty="0"/>
          </a:p>
          <a:p>
            <a:r>
              <a:rPr lang="en-US" dirty="0"/>
              <a:t>EXIT CODE	STATUS	DESCRIPTION</a:t>
            </a:r>
          </a:p>
          <a:p>
            <a:r>
              <a:rPr lang="en-US" dirty="0"/>
              <a:t>0	OK	The system is working fine.</a:t>
            </a:r>
          </a:p>
          <a:p>
            <a:r>
              <a:rPr lang="en-US" dirty="0"/>
              <a:t>1	WARNING	The system continues to operate but requires attention.</a:t>
            </a:r>
          </a:p>
          <a:p>
            <a:r>
              <a:rPr lang="en-US" dirty="0"/>
              <a:t>2	CRITICAL	The system is not working correctly.</a:t>
            </a:r>
          </a:p>
          <a:p>
            <a:pPr marL="0" indent="0">
              <a:buNone/>
            </a:pPr>
            <a:r>
              <a:rPr lang="en-US" dirty="0"/>
              <a:t>3	UNKNOWN	The plugin cannot assess the status of the host or service.</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i="1" dirty="0"/>
              <a:t>Ref: https://phoenixnap.com/blog/nagios-monitoring-tutorial</a:t>
            </a:r>
          </a:p>
          <a:p>
            <a:endParaRPr lang="en-US" dirty="0"/>
          </a:p>
          <a:p>
            <a:r>
              <a:rPr lang="en-US" dirty="0"/>
              <a:t>=</a:t>
            </a:r>
            <a:r>
              <a:rPr lang="en-SG"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39</a:t>
            </a:fld>
            <a:endParaRPr lang="en-SG" dirty="0"/>
          </a:p>
        </p:txBody>
      </p:sp>
    </p:spTree>
    <p:extLst>
      <p:ext uri="{BB962C8B-B14F-4D97-AF65-F5344CB8AC3E}">
        <p14:creationId xmlns:p14="http://schemas.microsoft.com/office/powerpoint/2010/main" val="2954661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40</a:t>
            </a:fld>
            <a:endParaRPr lang="en-SG" dirty="0"/>
          </a:p>
        </p:txBody>
      </p:sp>
    </p:spTree>
    <p:extLst>
      <p:ext uri="{BB962C8B-B14F-4D97-AF65-F5344CB8AC3E}">
        <p14:creationId xmlns:p14="http://schemas.microsoft.com/office/powerpoint/2010/main" val="1021232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41</a:t>
            </a:fld>
            <a:endParaRPr lang="en-SG" dirty="0"/>
          </a:p>
        </p:txBody>
      </p:sp>
    </p:spTree>
    <p:extLst>
      <p:ext uri="{BB962C8B-B14F-4D97-AF65-F5344CB8AC3E}">
        <p14:creationId xmlns:p14="http://schemas.microsoft.com/office/powerpoint/2010/main" val="359591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42</a:t>
            </a:fld>
            <a:endParaRPr lang="en-SG" dirty="0"/>
          </a:p>
        </p:txBody>
      </p:sp>
    </p:spTree>
    <p:extLst>
      <p:ext uri="{BB962C8B-B14F-4D97-AF65-F5344CB8AC3E}">
        <p14:creationId xmlns:p14="http://schemas.microsoft.com/office/powerpoint/2010/main" val="180335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44</a:t>
            </a:fld>
            <a:endParaRPr lang="en-SG" dirty="0"/>
          </a:p>
        </p:txBody>
      </p:sp>
    </p:spTree>
    <p:extLst>
      <p:ext uri="{BB962C8B-B14F-4D97-AF65-F5344CB8AC3E}">
        <p14:creationId xmlns:p14="http://schemas.microsoft.com/office/powerpoint/2010/main" val="1088072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45</a:t>
            </a:fld>
            <a:endParaRPr lang="en-SG" dirty="0"/>
          </a:p>
        </p:txBody>
      </p:sp>
    </p:spTree>
    <p:extLst>
      <p:ext uri="{BB962C8B-B14F-4D97-AF65-F5344CB8AC3E}">
        <p14:creationId xmlns:p14="http://schemas.microsoft.com/office/powerpoint/2010/main" val="540396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SNMP is a unique, simple-to-use-and-understand, light-weight Network Management Protocol, UDP based.</a:t>
            </a:r>
          </a:p>
          <a:p>
            <a:r>
              <a:rPr lang="en-US" dirty="0"/>
              <a:t>There are newer generation protocols like Netflow, and NETCONF; But they add more overheads to do same thing.</a:t>
            </a:r>
          </a:p>
          <a:p>
            <a:endParaRPr lang="en-US" dirty="0"/>
          </a:p>
          <a:p>
            <a:r>
              <a:rPr lang="en-US" dirty="0"/>
              <a:t>===</a:t>
            </a:r>
          </a:p>
          <a:p>
            <a:endParaRPr lang="en-US" dirty="0"/>
          </a:p>
          <a:p>
            <a:r>
              <a:rPr lang="en-US" dirty="0"/>
              <a:t>SNMP simplifies device management by enabling centralized discovery, monitoring, and configuration of devices on the network (routers, switches, printers and others).</a:t>
            </a:r>
          </a:p>
          <a:p>
            <a:r>
              <a:rPr lang="en-US" dirty="0"/>
              <a:t>It is difficult to find a complete alternative to SNMP because it has been implemented into millions of systems and software over the last 30 years.</a:t>
            </a:r>
          </a:p>
          <a:p>
            <a:r>
              <a:rPr lang="en-US" dirty="0"/>
              <a:t>If SNMP works for you, then there is no need for an alternative.</a:t>
            </a:r>
          </a:p>
          <a:p>
            <a:endParaRPr lang="en-US" dirty="0"/>
          </a:p>
          <a:p>
            <a:r>
              <a:rPr lang="en-US" dirty="0"/>
              <a:t>===</a:t>
            </a:r>
          </a:p>
          <a:p>
            <a:endParaRPr lang="en-US" dirty="0"/>
          </a:p>
          <a:p>
            <a:r>
              <a:rPr lang="en-US" b="1" dirty="0"/>
              <a:t>Question: What is the difference between SNMP v1,v2,v3?</a:t>
            </a:r>
          </a:p>
          <a:p>
            <a:endParaRPr lang="en-US" dirty="0"/>
          </a:p>
          <a:p>
            <a:r>
              <a:rPr lang="en-US" dirty="0"/>
              <a:t>v1 and v2 are authenticated by community.  The message is plain. </a:t>
            </a:r>
          </a:p>
          <a:p>
            <a:r>
              <a:rPr lang="en-US" dirty="0"/>
              <a:t>V3 is more secure, which transfers messages with ciphers.  V3 introduced two models: </a:t>
            </a:r>
            <a:r>
              <a:rPr lang="en-US" dirty="0" err="1"/>
              <a:t>usm</a:t>
            </a:r>
            <a:r>
              <a:rPr lang="en-US" dirty="0"/>
              <a:t> and </a:t>
            </a:r>
            <a:r>
              <a:rPr lang="en-US" dirty="0" err="1"/>
              <a:t>vacm</a:t>
            </a:r>
            <a:r>
              <a:rPr lang="en-US" dirty="0"/>
              <a:t> to ensure authentication and authorization security.</a:t>
            </a:r>
          </a:p>
          <a:p>
            <a:r>
              <a:rPr lang="en-US" dirty="0"/>
              <a:t>Compared with v1, v2 has another function called </a:t>
            </a:r>
            <a:r>
              <a:rPr lang="en-US" dirty="0" err="1"/>
              <a:t>getbulk</a:t>
            </a:r>
            <a:r>
              <a:rPr lang="en-US" dirty="0"/>
              <a:t>.</a:t>
            </a:r>
          </a:p>
          <a:p>
            <a:r>
              <a:rPr lang="en-US" dirty="0"/>
              <a:t>The version v2 is actually called v2c.  What's more, there is another v2u version, which is not used now, and v3 is developed based upon v2u.</a:t>
            </a:r>
          </a:p>
          <a:p>
            <a:endParaRPr lang="en-US" dirty="0"/>
          </a:p>
          <a:p>
            <a:r>
              <a:rPr lang="en-US" dirty="0"/>
              <a:t>===</a:t>
            </a:r>
          </a:p>
          <a:p>
            <a:endParaRPr lang="en-US" dirty="0"/>
          </a:p>
          <a:p>
            <a:r>
              <a:rPr lang="en-US" b="1" dirty="0"/>
              <a:t>Question: What is the OID and SNMP?</a:t>
            </a:r>
          </a:p>
          <a:p>
            <a:endParaRPr lang="en-US" dirty="0"/>
          </a:p>
          <a:p>
            <a:r>
              <a:rPr lang="en-US" dirty="0"/>
              <a:t>1: OID = Object Identifier used by SNMP to identify an item used by SNMP to get or set a value, e.g., hostname, memory usage, space available on hard drive, etc.</a:t>
            </a:r>
          </a:p>
          <a:p>
            <a:endParaRPr lang="en-US" dirty="0"/>
          </a:p>
          <a:p>
            <a:r>
              <a:rPr lang="en-US" dirty="0"/>
              <a:t>2: SNMP = Simple Network Management Protocol.  Used to query or transmit values (get or set) from a device on a network to another device that is asking for information or attempting to set a value on the target device.</a:t>
            </a:r>
          </a:p>
          <a:p>
            <a:endParaRPr lang="en-US" dirty="0"/>
          </a:p>
          <a:p>
            <a:r>
              <a:rPr lang="en-US" b="1" u="sng" dirty="0"/>
              <a:t>SNMP uses MIB databases identified with OID.  </a:t>
            </a:r>
          </a:p>
          <a:p>
            <a:r>
              <a:rPr lang="en-US" dirty="0"/>
              <a:t>A management information base (MIB) is a database used for managing the entities in a communication network. Most often associated with the Simple Network Management Protocol (SNMP), the term is also used more generically in contexts such as in OSI/ISO Network management model. </a:t>
            </a:r>
          </a:p>
          <a:p>
            <a:endParaRPr lang="en-US" dirty="0"/>
          </a:p>
          <a:p>
            <a:r>
              <a:rPr lang="en-US" dirty="0"/>
              <a:t>Objects in the MIB are defined using a subset of Abstract Syntax Notation One (ASN.1) called "Structure of Management Information Version 2 (SMIv2)" RFC 2578. The software that performs the parsing is a MIB compiler.</a:t>
            </a:r>
          </a:p>
          <a:p>
            <a:endParaRPr lang="en-US" dirty="0"/>
          </a:p>
          <a:p>
            <a:r>
              <a:rPr lang="en-US" dirty="0"/>
              <a:t>The database is hierarchical (tree-structured) and each entry is addressed through an object identifier (OID). Internet documentation RFCs discuss MIBs, notably RFC 1155, "Structure and Identification of Management Information for TCP/IP based internets", and its two companions, RFC 1213, "Management Information Base for Network Management of TCP/IP-based internets", and RFC 1157, "A Simple Network Management Protocol".</a:t>
            </a:r>
          </a:p>
          <a:p>
            <a:endParaRPr lang="en-US" dirty="0"/>
          </a:p>
          <a:p>
            <a:r>
              <a:rPr lang="en-US" i="1" dirty="0"/>
              <a:t>Ref: https://en.wikipedia.org/wiki/Management_information_base</a:t>
            </a:r>
          </a:p>
          <a:p>
            <a:endParaRPr lang="en-US" dirty="0"/>
          </a:p>
          <a:p>
            <a:r>
              <a:rPr lang="en-US" dirty="0"/>
              <a:t>===</a:t>
            </a:r>
          </a:p>
          <a:p>
            <a:endParaRPr lang="en-US" dirty="0"/>
          </a:p>
          <a:p>
            <a:r>
              <a:rPr lang="en-US" b="1" dirty="0"/>
              <a:t>Question: What is SNMP?</a:t>
            </a:r>
          </a:p>
          <a:p>
            <a:endParaRPr lang="en-US" dirty="0"/>
          </a:p>
          <a:p>
            <a:r>
              <a:rPr lang="en-US" dirty="0"/>
              <a:t>Simple Network Management Protocol (SNMP) is a popular protocol for network management. It is used for collecting information from, and configuring, network devices, such as servers, printers, hubs, switches, and routers on an Internet Protocol (IP) network. Microsoft Windows Server 2003 provides SNMP agent software that works with third-party SNMP management software to monitor the status of managed devices and applications.</a:t>
            </a:r>
          </a:p>
          <a:p>
            <a:endParaRPr lang="en-US" dirty="0"/>
          </a:p>
          <a:p>
            <a:r>
              <a:rPr lang="en-US" dirty="0"/>
              <a:t>Large networks with hundreds or thousands of nodes are difficult to manage without a large staff to monitor every computer. SNMP, which is widely used in local area networks (LANs), lets you monitor network nodes from a management host. You can monitor network devices such as servers, workstations, printers, routers, bridges, and hubs, as well as services such as Dynamic Host Configuration Protocol (DHCP) or Windows Internet Name Service (WINS).</a:t>
            </a:r>
          </a:p>
          <a:p>
            <a:endParaRPr lang="en-US" dirty="0"/>
          </a:p>
          <a:p>
            <a:r>
              <a:rPr lang="en-US" dirty="0"/>
              <a:t>Use SNMP management software to monitor any network device on which you install SNMP agent software. The SNMP agent, which is an optional component of Windows Server 2003, interacts with third-party SNMP management software to enable the sharing of network status information between monitored devices and applications and the SNMP management system that monitors them.</a:t>
            </a:r>
          </a:p>
          <a:p>
            <a:endParaRPr lang="en-US" dirty="0"/>
          </a:p>
          <a:p>
            <a:r>
              <a:rPr lang="en-US" dirty="0"/>
              <a:t>===</a:t>
            </a:r>
          </a:p>
          <a:p>
            <a:endParaRPr lang="en-US" dirty="0"/>
          </a:p>
          <a:p>
            <a:r>
              <a:rPr lang="en-US" dirty="0"/>
              <a:t>One of the most prominent alternative to SNMP is CMIP (https://www.wikiwand.com/en/Common_Management_Information_Protocol) which is still widely used. </a:t>
            </a:r>
          </a:p>
          <a:p>
            <a:r>
              <a:rPr lang="en-US" dirty="0"/>
              <a:t>CMIP is more powerful in terms of operations supported, hence is more complex.</a:t>
            </a:r>
          </a:p>
          <a:p>
            <a:endParaRPr lang="en-US" dirty="0"/>
          </a:p>
          <a:p>
            <a:r>
              <a:rPr lang="en-US" dirty="0"/>
              <a:t>The main reason SNMP became the front-runner for network management is because of its simplicity (hence the name) compared to other protocols.</a:t>
            </a:r>
          </a:p>
          <a:p>
            <a:r>
              <a:rPr lang="en-US" dirty="0"/>
              <a:t>Fault management with SNMP works very well due to its simplicity and speed.</a:t>
            </a:r>
          </a:p>
          <a:p>
            <a:endParaRPr lang="en-US" dirty="0"/>
          </a:p>
          <a:p>
            <a:r>
              <a:rPr lang="en-US" dirty="0"/>
              <a:t>===</a:t>
            </a:r>
          </a:p>
          <a:p>
            <a:endParaRPr lang="en-US" dirty="0"/>
          </a:p>
          <a:p>
            <a:r>
              <a:rPr lang="en-US" b="1" dirty="0"/>
              <a:t>Question: How will you explain SNMP (Simple Network Management Protocol) to a layman?</a:t>
            </a:r>
          </a:p>
          <a:p>
            <a:endParaRPr lang="en-US" dirty="0"/>
          </a:p>
          <a:p>
            <a:r>
              <a:rPr lang="en-US" dirty="0"/>
              <a:t>I would explain it with a Car Analogy.</a:t>
            </a:r>
          </a:p>
          <a:p>
            <a:endParaRPr lang="en-US" dirty="0"/>
          </a:p>
          <a:p>
            <a:r>
              <a:rPr lang="en-US" dirty="0"/>
              <a:t>You are driving your car (not a vintage one, but a modern one with electronics). You don't see your engine, but you can read how fast you are going via the hand of a gauge on your dashboard, and can also accelerate or decelerate using the accelerator and brake pedals.</a:t>
            </a:r>
          </a:p>
          <a:p>
            <a:endParaRPr lang="en-US" dirty="0"/>
          </a:p>
          <a:p>
            <a:r>
              <a:rPr lang="en-US" dirty="0"/>
              <a:t>Now, imagine if you could change your car's speed by simply turning the hand of the gauge, without using pedals at all. While that's impractical for humans, it's quite logical at the same time: If you turn the hand clockwise, you accelerate to the given speed, and if you turn the hand counter-clockwise, you brake down to the given speed.</a:t>
            </a:r>
          </a:p>
          <a:p>
            <a:endParaRPr lang="en-US" dirty="0"/>
          </a:p>
          <a:p>
            <a:r>
              <a:rPr lang="en-US" dirty="0"/>
              <a:t>That's the principle behind SNMP, which is a network protocol to both gather information (the speed) about network equipment (the engine) in the form of values, and also to change its configuration by telling the equipment to change that same values (the trick with the gauge's hand).</a:t>
            </a:r>
          </a:p>
          <a:p>
            <a:endParaRPr lang="en-US" dirty="0"/>
          </a:p>
          <a:p>
            <a:r>
              <a:rPr lang="en-US" dirty="0"/>
              <a:t>The meaning of many values is standardized, so they can be properly understood independently from the network equipment peculiarities, while the meaning of other values are not (and are meaningful only for that particular brand and model of network equipment).</a:t>
            </a:r>
          </a:p>
          <a:p>
            <a:endParaRPr lang="en-US" dirty="0"/>
          </a:p>
          <a:p>
            <a:r>
              <a:rPr lang="en-US" dirty="0"/>
              <a:t>Many values can just be read (via SNMP get operation), while others can be both read and changed (via SNMP set operations).  In many cases, you can also add new values, and after adding them you can change some of them to tell the network equipment to go apply them.</a:t>
            </a:r>
          </a:p>
          <a:p>
            <a:endParaRPr lang="en-US" dirty="0"/>
          </a:p>
          <a:p>
            <a:r>
              <a:rPr lang="en-US" dirty="0"/>
              <a:t>Finally, like a car dashboard where you have indicators lighting up when something special happens, you can be notified by network equipment of peculiar conditions (via SNMP traps).</a:t>
            </a:r>
          </a:p>
          <a:p>
            <a:endParaRPr lang="en-US" dirty="0"/>
          </a:p>
          <a:p>
            <a:r>
              <a:rPr lang="en-US" dirty="0"/>
              <a:t>The interesting thing of SNMP is that reading and changing values is not limited to one piece of network equipment a time, but can also happen for all network devices which are part of a given community.  For example, you can send a request to all network devices attached to your network to read a certain value, specifying that only members of a given community (identified by a brief text identifier) should reply with an answer.</a:t>
            </a:r>
          </a:p>
          <a:p>
            <a:endParaRPr lang="en-US" dirty="0"/>
          </a:p>
          <a:p>
            <a:r>
              <a:rPr lang="en-US" dirty="0"/>
              <a:t>SNMP was (and, in the end, still is) popular because:</a:t>
            </a:r>
          </a:p>
          <a:p>
            <a:r>
              <a:rPr lang="en-US" dirty="0"/>
              <a:t>- quite vendor-neutral (because the meaning of many values are standardized by third-party bodies);</a:t>
            </a:r>
          </a:p>
          <a:p>
            <a:r>
              <a:rPr lang="en-US" dirty="0"/>
              <a:t>- overall simple (the "S" in "SNMP" stands for simple); and</a:t>
            </a:r>
          </a:p>
          <a:p>
            <a:r>
              <a:rPr lang="en-US" dirty="0"/>
              <a:t>- does the job at the end of the day.</a:t>
            </a:r>
          </a:p>
          <a:p>
            <a:endParaRPr lang="en-US" dirty="0"/>
          </a:p>
          <a:p>
            <a:r>
              <a:rPr lang="en-US" dirty="0"/>
              <a:t>SNMP is quite old, and there are several versions out there which add some functionalities (for example, SNMPv3 adds encryption). While there are better designed protocols now (like NETCONF), they usually lack a standardization of the values and of their meaning, which greatly reduce their usefulness and advantage over SNMP.</a:t>
            </a:r>
          </a:p>
          <a:p>
            <a:endParaRPr lang="en-US" dirty="0"/>
          </a:p>
          <a:p>
            <a:r>
              <a:rPr lang="en-US" dirty="0"/>
              <a:t>Hope this helps.</a:t>
            </a:r>
          </a:p>
          <a:p>
            <a:endParaRPr lang="en-US" dirty="0"/>
          </a:p>
          <a:p>
            <a:r>
              <a:rPr lang="en-US" dirty="0"/>
              <a:t>===</a:t>
            </a:r>
          </a:p>
          <a:p>
            <a:endParaRPr lang="en-US" dirty="0"/>
          </a:p>
          <a:p>
            <a:r>
              <a:rPr lang="en-US" b="1" dirty="0"/>
              <a:t>Question: Why and how do NETCONF and YANG differ from SNMP and MIB?</a:t>
            </a:r>
          </a:p>
          <a:p>
            <a:endParaRPr lang="en-US" dirty="0"/>
          </a:p>
          <a:p>
            <a:r>
              <a:rPr lang="en-US" dirty="0"/>
              <a:t>Initially, SNMP was meant to be used to configure Network appliances. With earlier versions of SNMP (e.g. Version 1 and Version 2) security and reliability was a key issue.</a:t>
            </a:r>
          </a:p>
          <a:p>
            <a:endParaRPr lang="en-US" dirty="0"/>
          </a:p>
          <a:p>
            <a:r>
              <a:rPr lang="en-US" dirty="0"/>
              <a:t>With NFV / SDN appliances, NETCONF, YANG and OpenFlow is now a part of the IT Networking landscape.</a:t>
            </a:r>
          </a:p>
          <a:p>
            <a:endParaRPr lang="en-US" dirty="0"/>
          </a:p>
          <a:p>
            <a:r>
              <a:rPr lang="en-US" dirty="0"/>
              <a:t>NETCONF/YANG provides a standardized way to programmatically update and modify the configuration of a network device. YANG is the modelling language that describes the configuration changes. Whereas NETCONF is the protocol that applies the changes to the Networking Device. The device will maintain the updated configuration.</a:t>
            </a:r>
          </a:p>
          <a:p>
            <a:endParaRPr lang="en-US" dirty="0"/>
          </a:p>
          <a:p>
            <a:r>
              <a:rPr lang="en-US" dirty="0"/>
              <a:t>Terms:</a:t>
            </a:r>
          </a:p>
          <a:p>
            <a:r>
              <a:rPr lang="en-US" dirty="0"/>
              <a:t>NETCONF = Network Configuration</a:t>
            </a:r>
          </a:p>
          <a:p>
            <a:r>
              <a:rPr lang="en-US" dirty="0"/>
              <a:t>YANG = Yet Another Next Generation</a:t>
            </a:r>
          </a:p>
          <a:p>
            <a:endParaRPr lang="en-US" dirty="0"/>
          </a:p>
          <a:p>
            <a:r>
              <a:rPr lang="en-US" i="1" dirty="0"/>
              <a:t>Ref: https://www.fir3net.com/Networking/Protocols/an-introduction-to-netconf-yang.html</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CA9FFDDE-8267-4D6F-BD4C-782A0A6BA34D}" type="slidenum">
              <a:rPr lang="en-SG" smtClean="0"/>
              <a:t>46</a:t>
            </a:fld>
            <a:endParaRPr lang="en-SG" dirty="0"/>
          </a:p>
        </p:txBody>
      </p:sp>
    </p:spTree>
    <p:extLst>
      <p:ext uri="{BB962C8B-B14F-4D97-AF65-F5344CB8AC3E}">
        <p14:creationId xmlns:p14="http://schemas.microsoft.com/office/powerpoint/2010/main" val="1852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Is ConMon Important?</a:t>
            </a:r>
          </a:p>
          <a:p>
            <a:r>
              <a:rPr lang="en-US" dirty="0"/>
              <a:t>Continuous Monitoring (ConMon) is a vital aspect of modern cybersecurity. </a:t>
            </a:r>
          </a:p>
          <a:p>
            <a:r>
              <a:rPr lang="en-US" dirty="0"/>
              <a:t>A sound ConMon solution allows a security team to:</a:t>
            </a:r>
          </a:p>
          <a:p>
            <a:r>
              <a:rPr lang="en-US" dirty="0"/>
              <a:t>- Quickly detect system issues (network errors, low memory, port failures, system crashes, unreachable servers, etc.).</a:t>
            </a:r>
          </a:p>
          <a:p>
            <a:r>
              <a:rPr lang="en-US" dirty="0"/>
              <a:t>- Resolve problems before they impact users or business productivity.</a:t>
            </a:r>
          </a:p>
          <a:p>
            <a:r>
              <a:rPr lang="en-US" dirty="0"/>
              <a:t>- Identify security and compliance risks within the infrastructure.</a:t>
            </a:r>
          </a:p>
          <a:p>
            <a:r>
              <a:rPr lang="en-US" dirty="0"/>
              <a:t>- Lower the risk of cyberattacks with a timely alert system and automatic incident responses.</a:t>
            </a:r>
          </a:p>
          <a:p>
            <a:r>
              <a:rPr lang="en-US" dirty="0"/>
              <a:t>- Precisely identify the root cause of an issue.</a:t>
            </a:r>
          </a:p>
          <a:p>
            <a:r>
              <a:rPr lang="en-US" dirty="0"/>
              <a:t>- Maintain high levels of system uptime and availability.</a:t>
            </a:r>
          </a:p>
          <a:p>
            <a:r>
              <a:rPr lang="en-US" dirty="0"/>
              <a:t>- Use precise historical analysis to plan infrastructure upgrades.</a:t>
            </a:r>
          </a:p>
          <a:p>
            <a:r>
              <a:rPr lang="en-US" dirty="0"/>
              <a:t>- Track user experience and behavior following an app update (a capability vital for multiple teams, including development, QA, and customer service).</a:t>
            </a:r>
          </a:p>
          <a:p>
            <a:endParaRPr lang="en-US" dirty="0"/>
          </a:p>
          <a:p>
            <a:r>
              <a:rPr lang="en-SG" i="1" dirty="0"/>
              <a:t>Ref: https://phoenixnap.com/blog/nagios-monitoring-tutorial</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7</a:t>
            </a:fld>
            <a:endParaRPr lang="en-SG" dirty="0"/>
          </a:p>
        </p:txBody>
      </p:sp>
    </p:spTree>
    <p:extLst>
      <p:ext uri="{BB962C8B-B14F-4D97-AF65-F5344CB8AC3E}">
        <p14:creationId xmlns:p14="http://schemas.microsoft.com/office/powerpoint/2010/main" val="676454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https://www.youtube.com/watch?v=2IXP0TkwNJU</a:t>
            </a:r>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47</a:t>
            </a:fld>
            <a:endParaRPr lang="en-SG" dirty="0"/>
          </a:p>
        </p:txBody>
      </p:sp>
    </p:spTree>
    <p:extLst>
      <p:ext uri="{BB962C8B-B14F-4D97-AF65-F5344CB8AC3E}">
        <p14:creationId xmlns:p14="http://schemas.microsoft.com/office/powerpoint/2010/main" val="29300849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https://www.youtube.com/watch?v=NgceiOe9SO0</a:t>
            </a:r>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48</a:t>
            </a:fld>
            <a:endParaRPr lang="en-SG" dirty="0"/>
          </a:p>
        </p:txBody>
      </p:sp>
    </p:spTree>
    <p:extLst>
      <p:ext uri="{BB962C8B-B14F-4D97-AF65-F5344CB8AC3E}">
        <p14:creationId xmlns:p14="http://schemas.microsoft.com/office/powerpoint/2010/main" val="1508844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365B07-8297-485F-A1EC-A57F2A03AA5C}"/>
              </a:ext>
            </a:extLst>
          </p:cNvPr>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a:extLst>
              <a:ext uri="{FF2B5EF4-FFF2-40B4-BE49-F238E27FC236}">
                <a16:creationId xmlns:a16="http://schemas.microsoft.com/office/drawing/2014/main" id="{3F5F0D0C-E4D7-4562-A0CB-9C856F9D8AD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F89FBE41-BBAD-4A21-8800-1A746DC5535C}"/>
              </a:ext>
            </a:extLst>
          </p:cNvPr>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FC931637-CA9E-4C8A-A74C-EDB0FDAF088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7687398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a:extLst>
              <a:ext uri="{FF2B5EF4-FFF2-40B4-BE49-F238E27FC236}">
                <a16:creationId xmlns:a16="http://schemas.microsoft.com/office/drawing/2014/main" id="{A46810A5-0091-435F-9DAF-08B439442742}"/>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45058" name="Rectangle 2">
            <a:extLst>
              <a:ext uri="{FF2B5EF4-FFF2-40B4-BE49-F238E27FC236}">
                <a16:creationId xmlns:a16="http://schemas.microsoft.com/office/drawing/2014/main" id="{BC485AE3-F754-4C80-BA34-98CB43250F7C}"/>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5983749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a:extLst>
              <a:ext uri="{FF2B5EF4-FFF2-40B4-BE49-F238E27FC236}">
                <a16:creationId xmlns:a16="http://schemas.microsoft.com/office/drawing/2014/main" id="{D571CFD1-433F-49E2-A2A3-2D860BD16A29}"/>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46082" name="Rectangle 2">
            <a:extLst>
              <a:ext uri="{FF2B5EF4-FFF2-40B4-BE49-F238E27FC236}">
                <a16:creationId xmlns:a16="http://schemas.microsoft.com/office/drawing/2014/main" id="{EB52C0BB-299A-4D37-9E64-50D314AD5BBE}"/>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712272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a:extLst>
              <a:ext uri="{FF2B5EF4-FFF2-40B4-BE49-F238E27FC236}">
                <a16:creationId xmlns:a16="http://schemas.microsoft.com/office/drawing/2014/main" id="{65FB90B5-632E-4DE8-80AC-CB004CBA2623}"/>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47106" name="Rectangle 2">
            <a:extLst>
              <a:ext uri="{FF2B5EF4-FFF2-40B4-BE49-F238E27FC236}">
                <a16:creationId xmlns:a16="http://schemas.microsoft.com/office/drawing/2014/main" id="{FBEEC899-2D58-4609-AF58-AA6360F6AD4D}"/>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085907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a:extLst>
              <a:ext uri="{FF2B5EF4-FFF2-40B4-BE49-F238E27FC236}">
                <a16:creationId xmlns:a16="http://schemas.microsoft.com/office/drawing/2014/main" id="{C003F1F4-8E90-4688-9863-7BE69FBF677D}"/>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48130" name="Rectangle 2">
            <a:extLst>
              <a:ext uri="{FF2B5EF4-FFF2-40B4-BE49-F238E27FC236}">
                <a16:creationId xmlns:a16="http://schemas.microsoft.com/office/drawing/2014/main" id="{76340329-9EBC-47A3-9FC2-6B922985C4FF}"/>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76938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a:extLst>
              <a:ext uri="{FF2B5EF4-FFF2-40B4-BE49-F238E27FC236}">
                <a16:creationId xmlns:a16="http://schemas.microsoft.com/office/drawing/2014/main" id="{45F16B2A-3EC4-4AC5-96FD-0DBE7F0DAD06}"/>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49154" name="Rectangle 2">
            <a:extLst>
              <a:ext uri="{FF2B5EF4-FFF2-40B4-BE49-F238E27FC236}">
                <a16:creationId xmlns:a16="http://schemas.microsoft.com/office/drawing/2014/main" id="{BF93F05C-77E7-42BC-ABA5-21EC3AAB4B73}"/>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2046454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a:extLst>
              <a:ext uri="{FF2B5EF4-FFF2-40B4-BE49-F238E27FC236}">
                <a16:creationId xmlns:a16="http://schemas.microsoft.com/office/drawing/2014/main" id="{F183CC6A-EDF4-4474-928D-086109994E1B}"/>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50178" name="Rectangle 2">
            <a:extLst>
              <a:ext uri="{FF2B5EF4-FFF2-40B4-BE49-F238E27FC236}">
                <a16:creationId xmlns:a16="http://schemas.microsoft.com/office/drawing/2014/main" id="{85ABB535-F1FC-4894-B5BF-FF5921511934}"/>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661476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Monitor Phase</a:t>
            </a:r>
          </a:p>
          <a:p>
            <a:r>
              <a:rPr lang="en-US" dirty="0"/>
              <a:t>At this final stage in the DevOps pipeline, operations teams are hard at work continuously monitoring the infrastructure, systems, and applications to make sure everything is running smoothly. They collect valuable data from logs, analytics, and monitoring systems as well as feedback from users to uncover any performance issues.</a:t>
            </a:r>
          </a:p>
          <a:p>
            <a:endParaRPr lang="en-US" dirty="0"/>
          </a:p>
          <a:p>
            <a:r>
              <a:rPr lang="en-US" dirty="0"/>
              <a:t>Feedback gathered at the Monitor stage is used to improve the overall efficiency of the DevOps pipeline. It's good practice to tweak the pipeline after each release cycle to eliminate potential bottlenecks or other issues that might hinder productivity.</a:t>
            </a:r>
          </a:p>
          <a:p>
            <a:endParaRPr lang="en-US" dirty="0"/>
          </a:p>
          <a:p>
            <a:r>
              <a:rPr lang="en-SG" i="1" dirty="0"/>
              <a:t>Ref: https://phoenixnap.com/blog/devops-pipeline</a:t>
            </a:r>
          </a:p>
        </p:txBody>
      </p:sp>
      <p:sp>
        <p:nvSpPr>
          <p:cNvPr id="4" name="Slide Number Placeholder 3"/>
          <p:cNvSpPr>
            <a:spLocks noGrp="1"/>
          </p:cNvSpPr>
          <p:nvPr>
            <p:ph type="sldNum" sz="quarter" idx="5"/>
          </p:nvPr>
        </p:nvSpPr>
        <p:spPr/>
        <p:txBody>
          <a:bodyPr/>
          <a:lstStyle/>
          <a:p>
            <a:fld id="{CA9FFDDE-8267-4D6F-BD4C-782A0A6BA34D}" type="slidenum">
              <a:rPr lang="en-SG" smtClean="0"/>
              <a:t>8</a:t>
            </a:fld>
            <a:endParaRPr lang="en-SG" dirty="0"/>
          </a:p>
        </p:txBody>
      </p:sp>
    </p:spTree>
    <p:extLst>
      <p:ext uri="{BB962C8B-B14F-4D97-AF65-F5344CB8AC3E}">
        <p14:creationId xmlns:p14="http://schemas.microsoft.com/office/powerpoint/2010/main" val="987975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a:extLst>
              <a:ext uri="{FF2B5EF4-FFF2-40B4-BE49-F238E27FC236}">
                <a16:creationId xmlns:a16="http://schemas.microsoft.com/office/drawing/2014/main" id="{8AE61B4F-674D-403A-B438-9A272DA3F69A}"/>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55298" name="Rectangle 2">
            <a:extLst>
              <a:ext uri="{FF2B5EF4-FFF2-40B4-BE49-F238E27FC236}">
                <a16:creationId xmlns:a16="http://schemas.microsoft.com/office/drawing/2014/main" id="{942B1C84-84E3-4C0E-87DB-483E1EB5E3C2}"/>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6458397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a:extLst>
              <a:ext uri="{FF2B5EF4-FFF2-40B4-BE49-F238E27FC236}">
                <a16:creationId xmlns:a16="http://schemas.microsoft.com/office/drawing/2014/main" id="{215E75BC-25B1-495D-9C52-713DF2ACD15F}"/>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G" dirty="0"/>
          </a:p>
        </p:txBody>
      </p:sp>
      <p:sp>
        <p:nvSpPr>
          <p:cNvPr id="56322" name="Rectangle 2">
            <a:extLst>
              <a:ext uri="{FF2B5EF4-FFF2-40B4-BE49-F238E27FC236}">
                <a16:creationId xmlns:a16="http://schemas.microsoft.com/office/drawing/2014/main" id="{E838C15D-1509-4BE3-82E7-1F88934132CC}"/>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427891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Monitor Phase</a:t>
            </a:r>
          </a:p>
          <a:p>
            <a:r>
              <a:rPr lang="en-US" dirty="0"/>
              <a:t>At this final stage in the DevOps pipeline, operations teams are hard at work continuously monitoring the infrastructure, systems, and applications to make sure everything is running smoothly. They collect valuable data from logs, analytics, and monitoring systems as well as feedback from users to uncover any performance issues.</a:t>
            </a:r>
          </a:p>
          <a:p>
            <a:endParaRPr lang="en-US" dirty="0"/>
          </a:p>
          <a:p>
            <a:r>
              <a:rPr lang="en-US" dirty="0"/>
              <a:t>Feedback gathered at the Monitor stage is used to improve the overall efficiency of the DevOps pipeline. It's good practice to tweak the pipeline after each release cycle to eliminate potential bottlenecks or other issues that might hinder productivity.</a:t>
            </a:r>
          </a:p>
          <a:p>
            <a:endParaRPr lang="en-US" dirty="0"/>
          </a:p>
          <a:p>
            <a:r>
              <a:rPr lang="en-SG" i="1" dirty="0"/>
              <a:t>Ref: https://phoenixnap.com/blog/devops-pipeline</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9</a:t>
            </a:fld>
            <a:endParaRPr lang="en-SG" dirty="0"/>
          </a:p>
        </p:txBody>
      </p:sp>
    </p:spTree>
    <p:extLst>
      <p:ext uri="{BB962C8B-B14F-4D97-AF65-F5344CB8AC3E}">
        <p14:creationId xmlns:p14="http://schemas.microsoft.com/office/powerpoint/2010/main" val="2607716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Monitoring vs. observability</a:t>
            </a:r>
          </a:p>
          <a:p>
            <a:r>
              <a:rPr lang="en-US" dirty="0"/>
              <a:t>First, let’s define what we mean by observability and monitoring. </a:t>
            </a:r>
          </a:p>
          <a:p>
            <a:endParaRPr lang="en-US" dirty="0"/>
          </a:p>
          <a:p>
            <a:r>
              <a:rPr lang="en-US" dirty="0"/>
              <a:t>Monitoring, by textbook definition, is the process of collecting, analyzing, and using information to track a program’s progress toward reaching its objectives and to guide management decisions. Monitoring focuses on watching specific metrics. Logging provides additional data but is typically viewed in isolation of a broader system context.</a:t>
            </a:r>
          </a:p>
          <a:p>
            <a:endParaRPr lang="en-US" dirty="0"/>
          </a:p>
          <a:p>
            <a:r>
              <a:rPr lang="en-US" dirty="0"/>
              <a:t>Observability is the ability to understand a system’s internal state by analyzing the data it generates, such as logs, metrics, and traces. Observability helps teams analyze what’s happening in context across multi-cloud environments so you can detect and resolve the underlying causes of issues.</a:t>
            </a:r>
          </a:p>
          <a:p>
            <a:endParaRPr lang="en-US" dirty="0"/>
          </a:p>
          <a:p>
            <a:r>
              <a:rPr lang="en-US" dirty="0"/>
              <a:t>Next, let’s explore the simplest difference between observability and monitoring. </a:t>
            </a:r>
          </a:p>
          <a:p>
            <a:endParaRPr lang="en-US" dirty="0"/>
          </a:p>
          <a:p>
            <a:r>
              <a:rPr lang="en-US" dirty="0"/>
              <a:t>Monitoring is capturing and displaying data, whereas observability can discern system health by analyzing its inputs and outputs. For example, we can actively watch a single metric for changes that indicate a problem — this is monitoring. A system is observable if it emits useful data about its internal state, which is crucial for determining root cause.</a:t>
            </a:r>
          </a:p>
          <a:p>
            <a:endParaRPr lang="en-US" dirty="0"/>
          </a:p>
          <a:p>
            <a:r>
              <a:rPr lang="en-US" i="1" dirty="0"/>
              <a:t>Ref: https://www.dynatrace.com/news/blog/observability-vs-monitoring/</a:t>
            </a:r>
          </a:p>
          <a:p>
            <a:endParaRPr lang="en-US" dirty="0"/>
          </a:p>
          <a:p>
            <a:r>
              <a:rPr lang="en-US" dirty="0"/>
              <a:t>===</a:t>
            </a:r>
          </a:p>
          <a:p>
            <a:endParaRPr lang="en-US" dirty="0"/>
          </a:p>
          <a:p>
            <a:r>
              <a:rPr lang="en-US" dirty="0"/>
              <a:t>Monitoring is tooling or a technical solution that allows teams to watch and understand the state of their systems. Monitoring is based on gathering predefined sets of metrics or logs.</a:t>
            </a:r>
          </a:p>
          <a:p>
            <a:endParaRPr lang="en-US" dirty="0"/>
          </a:p>
          <a:p>
            <a:r>
              <a:rPr lang="en-US" dirty="0"/>
              <a:t>Observability is tooling or a technical solution that allows teams to actively debug their system. Observability is based on exploring properties and patterns not defined in advance.</a:t>
            </a:r>
          </a:p>
          <a:p>
            <a:endParaRPr lang="en-US" dirty="0"/>
          </a:p>
          <a:p>
            <a:r>
              <a:rPr lang="en-US" i="1" dirty="0"/>
              <a:t>Ref: https://cloud.google.com/architecture/devops/devops-measurement-monitoring-and-observability</a:t>
            </a:r>
          </a:p>
          <a:p>
            <a:endParaRPr lang="en-US" dirty="0"/>
          </a:p>
          <a:p>
            <a:r>
              <a:rPr lang="en-US" dirty="0"/>
              <a:t>===</a:t>
            </a:r>
          </a:p>
          <a:p>
            <a:endParaRPr lang="en-US" dirty="0"/>
          </a:p>
          <a:p>
            <a:r>
              <a:rPr lang="en-US" b="1" u="sng" dirty="0"/>
              <a:t>The Relationship Between Observability and Monitoring</a:t>
            </a:r>
          </a:p>
          <a:p>
            <a:r>
              <a:rPr lang="en-US" dirty="0"/>
              <a:t>Observability and monitoring complement each other, with each one serving a different purpose.</a:t>
            </a:r>
          </a:p>
          <a:p>
            <a:endParaRPr lang="en-US" dirty="0"/>
          </a:p>
          <a:p>
            <a:r>
              <a:rPr lang="en-US" dirty="0"/>
              <a:t>Monitoring tells you when something is wrong, while observability enables you to understand why. Monitoring is a subset of and key action for observability. You can only monitor a system that’s observable.</a:t>
            </a:r>
          </a:p>
          <a:p>
            <a:endParaRPr lang="en-US" dirty="0"/>
          </a:p>
          <a:p>
            <a:r>
              <a:rPr lang="en-US" dirty="0"/>
              <a:t>Monitoring tracks the overall health of an application. It aggregates data on how the system is performing in terms of access speeds, connectivity, downtime, and bottlenecks. </a:t>
            </a:r>
          </a:p>
          <a:p>
            <a:endParaRPr lang="en-US" dirty="0"/>
          </a:p>
          <a:p>
            <a:r>
              <a:rPr lang="en-US" dirty="0"/>
              <a:t>Observability, on the other hand, drills down into the “what” and “why” of application operations, by providing granular and contextual insight into its specific failure modes.</a:t>
            </a:r>
          </a:p>
          <a:p>
            <a:endParaRPr lang="en-US" dirty="0"/>
          </a:p>
          <a:p>
            <a:r>
              <a:rPr lang="en-US" dirty="0"/>
              <a:t>While monitoring provides answers only for known problems or occurrences, software instrumented for observability allows developers to ask new questions in order to debug a problem or gain insight into the general state of what is typically a dynamic system with changing complexities and unknown permutations.</a:t>
            </a:r>
          </a:p>
          <a:p>
            <a:endParaRPr lang="en-US" dirty="0"/>
          </a:p>
          <a:p>
            <a:r>
              <a:rPr lang="en-US" dirty="0"/>
              <a:t>Observability uses instrumentation to provide insights that aid monitoring. In other words, monitoring is what you do after a system is observable. Without some level of observability, monitoring is impossible.</a:t>
            </a:r>
          </a:p>
          <a:p>
            <a:endParaRPr lang="en-US" dirty="0"/>
          </a:p>
          <a:p>
            <a:r>
              <a:rPr lang="en-US" i="1" dirty="0"/>
              <a:t>Ref: https://thenewstack.io/monitoring-vs-observability-whats-the-difference/</a:t>
            </a:r>
          </a:p>
          <a:p>
            <a:endParaRPr lang="en-US" dirty="0"/>
          </a:p>
          <a:p>
            <a:r>
              <a:rPr lang="en-US" dirty="0"/>
              <a:t>===</a:t>
            </a:r>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10</a:t>
            </a:fld>
            <a:endParaRPr lang="en-SG" dirty="0"/>
          </a:p>
        </p:txBody>
      </p:sp>
    </p:spTree>
    <p:extLst>
      <p:ext uri="{BB962C8B-B14F-4D97-AF65-F5344CB8AC3E}">
        <p14:creationId xmlns:p14="http://schemas.microsoft.com/office/powerpoint/2010/main" val="372096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The Relationship Between Observability and Monitoring</a:t>
            </a:r>
          </a:p>
          <a:p>
            <a:endParaRPr lang="en-US" dirty="0"/>
          </a:p>
          <a:p>
            <a:r>
              <a:rPr lang="en-US" dirty="0"/>
              <a:t>Observability and monitoring complement each other, with each one serving a different purpose.</a:t>
            </a:r>
          </a:p>
          <a:p>
            <a:endParaRPr lang="en-US" dirty="0"/>
          </a:p>
          <a:p>
            <a:r>
              <a:rPr lang="en-US" dirty="0"/>
              <a:t>Monitoring tells you when something is wrong, while observability enables you to understand why. Monitoring is a subset of and key action for observability. You can only monitor a system that’s observable.</a:t>
            </a:r>
          </a:p>
          <a:p>
            <a:endParaRPr lang="en-US" dirty="0"/>
          </a:p>
          <a:p>
            <a:r>
              <a:rPr lang="en-US" dirty="0"/>
              <a:t>Monitoring tracks the overall health of an application. It aggregates data on how the system is performing in terms of access speeds, connectivity, downtime, and bottlenecks. Observability, on the other hand, drills down into the “what” and “why” of application operations, by providing granular and contextual insight into its specific failure modes.</a:t>
            </a:r>
          </a:p>
          <a:p>
            <a:endParaRPr lang="en-US" dirty="0"/>
          </a:p>
          <a:p>
            <a:r>
              <a:rPr lang="en-US" dirty="0"/>
              <a:t>While monitoring provides answers only for known problems or occurrences, software instrumented for observability allows developers to ask new questions in order to debug a problem or gain insight into the general state of what is typically a dynamic system with changing complexities and unknown permutations.</a:t>
            </a:r>
          </a:p>
          <a:p>
            <a:endParaRPr lang="en-US" dirty="0"/>
          </a:p>
          <a:p>
            <a:r>
              <a:rPr lang="en-US" dirty="0"/>
              <a:t>Observability uses instrumentation to provide insights that aid monitoring. In other words, monitoring is what you do after a system is observable. Without some level of observability, monitoring is impossible.</a:t>
            </a:r>
          </a:p>
          <a:p>
            <a:endParaRPr lang="en-US" dirty="0"/>
          </a:p>
          <a:p>
            <a:r>
              <a:rPr lang="en-US" dirty="0"/>
              <a:t>===</a:t>
            </a:r>
          </a:p>
          <a:p>
            <a:endParaRPr lang="en-US" dirty="0"/>
          </a:p>
          <a:p>
            <a:r>
              <a:rPr lang="en-US" dirty="0"/>
              <a:t>An observable system allows you to understand and measure the internals of a system, so that you can more easily navigate from the effects to the cause — even in a complex microservice architecture. It helps you find answers to questions like:</a:t>
            </a:r>
          </a:p>
          <a:p>
            <a:r>
              <a:rPr lang="en-US" dirty="0"/>
              <a:t>1) What services did a request go through, and where were the performance bottlenecks?</a:t>
            </a:r>
          </a:p>
          <a:p>
            <a:r>
              <a:rPr lang="en-US" dirty="0"/>
              <a:t>2) How was the execution of the request different from the expected system behavior?</a:t>
            </a:r>
          </a:p>
          <a:p>
            <a:r>
              <a:rPr lang="en-US" dirty="0"/>
              <a:t>3) Why did the request fail?</a:t>
            </a:r>
          </a:p>
          <a:p>
            <a:r>
              <a:rPr lang="en-US" dirty="0"/>
              <a:t>4) How did each microservice process the request?</a:t>
            </a:r>
          </a:p>
          <a:p>
            <a:endParaRPr lang="en-US" dirty="0"/>
          </a:p>
          <a:p>
            <a:r>
              <a:rPr lang="en-US" dirty="0"/>
              <a:t>===</a:t>
            </a:r>
          </a:p>
          <a:p>
            <a:endParaRPr lang="en-US" dirty="0"/>
          </a:p>
          <a:p>
            <a:r>
              <a:rPr lang="en-US" dirty="0"/>
              <a:t>Observability can be divided into three primary pillars:</a:t>
            </a:r>
          </a:p>
          <a:p>
            <a:endParaRPr lang="en-US" dirty="0"/>
          </a:p>
          <a:p>
            <a:r>
              <a:rPr lang="en-US" dirty="0"/>
              <a:t>1) Logs: Timestamped, immutable records of discrete events that can identify unpredictable behavior in a system and provide insight into what changed in the system’s behavior when things went wrong. It’s highly recommended to ingest logs in a structured way, such as in JSON format, so that log visualization systems can auto-index and make logs easily queryable.</a:t>
            </a:r>
          </a:p>
          <a:p>
            <a:endParaRPr lang="en-US" dirty="0"/>
          </a:p>
          <a:p>
            <a:r>
              <a:rPr lang="en-US" dirty="0"/>
              <a:t>2) Metrics: The foundations of monitoring, metrics are counts or measurements that are aggregated over a period of time. Metrics will tell you how much of the total amount of memory is used by a method, or how many requests a service handles per second.</a:t>
            </a:r>
          </a:p>
          <a:p>
            <a:endParaRPr lang="en-US" dirty="0"/>
          </a:p>
          <a:p>
            <a:r>
              <a:rPr lang="en-US" dirty="0"/>
              <a:t>3) Traces: For an individual transaction or request, a single trace displays the operation as it moves from one node to another in a distributed system. Traces allow you to get into the details of particular requests to determine which components cause system errors, monitor flow through the modules, and find performance bottlenecks.</a:t>
            </a:r>
          </a:p>
          <a:p>
            <a:endParaRPr lang="en-US" dirty="0"/>
          </a:p>
          <a:p>
            <a:r>
              <a:rPr lang="en-US" dirty="0"/>
              <a:t>===</a:t>
            </a:r>
          </a:p>
          <a:p>
            <a:endParaRPr lang="en-US" dirty="0"/>
          </a:p>
          <a:p>
            <a:r>
              <a:rPr lang="en-US" b="1" u="sng" dirty="0"/>
              <a:t>Building a Continuously Observable System</a:t>
            </a:r>
          </a:p>
          <a:p>
            <a:r>
              <a:rPr lang="en-US" dirty="0"/>
              <a:t>Achieving observability doesn’t have to be difficult. There are numerous key metrics pertaining to your application that you can begin with; such as your application’s CPU, network, and memory.</a:t>
            </a:r>
          </a:p>
          <a:p>
            <a:endParaRPr lang="en-US" dirty="0"/>
          </a:p>
          <a:p>
            <a:r>
              <a:rPr lang="en-US" dirty="0"/>
              <a:t>System logs are also essential in ensuring a system’s observability. Although logs can grow quickly and become difficult to manage — and expensive to store — there are tools that can increase the effectiveness of logging. An example is OpenTelemetry, which is used not only for logging, but also for metric collation and tracing. OpenTelemetry integrates with popular frameworks and libraries as well, such as Spring, ASP.NET Core, and Express.</a:t>
            </a:r>
          </a:p>
          <a:p>
            <a:endParaRPr lang="en-US" dirty="0"/>
          </a:p>
          <a:p>
            <a:r>
              <a:rPr lang="en-US" dirty="0"/>
              <a:t>Tracing makes your observable system more effective and allows you to identify the root cause of an issue in a distributed system. Tracing can be seen as the most important part of observability implementation: understanding the causal relationship in your microservices architecture and being able to follow the issue from the effect to the cause, and vice versa.</a:t>
            </a:r>
          </a:p>
          <a:p>
            <a:endParaRPr lang="en-US" dirty="0"/>
          </a:p>
          <a:p>
            <a:r>
              <a:rPr lang="en-US" dirty="0"/>
              <a:t>Continuous automated observability lets you stay on top of any risks or problems throughout the software development lifecycle. It provides visibility across the entire CI/CD pipeline and your infrastructure, giving you fast feedback on the health of your environment at any time — including in pre-production phases.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Ref: https://thenewstack.io/monitoring-vs-observability-whats-the-difference/</a:t>
            </a:r>
            <a:endParaRPr lang="en-SG" i="1" dirty="0"/>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11</a:t>
            </a:fld>
            <a:endParaRPr lang="en-SG" dirty="0"/>
          </a:p>
        </p:txBody>
      </p:sp>
    </p:spTree>
    <p:extLst>
      <p:ext uri="{BB962C8B-B14F-4D97-AF65-F5344CB8AC3E}">
        <p14:creationId xmlns:p14="http://schemas.microsoft.com/office/powerpoint/2010/main" val="39654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DevOps Monitoring: A Step Towards Seamless Application Performance</a:t>
            </a:r>
          </a:p>
          <a:p>
            <a:endParaRPr lang="en-US" dirty="0"/>
          </a:p>
          <a:p>
            <a:r>
              <a:rPr lang="en-US" dirty="0"/>
              <a:t>DevOps monitoring and its 6 components ensure on-time, error-free delivery of a project. Depending upon your application, its complexity, and scale, one or all monitoring components can be adopted:</a:t>
            </a:r>
            <a:endParaRPr lang="en-SG" dirty="0"/>
          </a:p>
          <a:p>
            <a:endParaRPr lang="en-US" dirty="0"/>
          </a:p>
          <a:p>
            <a:r>
              <a:rPr lang="en-US" dirty="0"/>
              <a:t>1. Application Performance Monitoring </a:t>
            </a:r>
            <a:r>
              <a:rPr lang="en-US" b="0" dirty="0"/>
              <a:t>(</a:t>
            </a:r>
            <a:r>
              <a:rPr lang="en-US" b="1" dirty="0"/>
              <a:t>APM</a:t>
            </a:r>
            <a:r>
              <a:rPr lang="en-US" b="0" dirty="0"/>
              <a:t>)</a:t>
            </a:r>
          </a:p>
          <a:p>
            <a:endParaRPr lang="en-US" dirty="0"/>
          </a:p>
          <a:p>
            <a:r>
              <a:rPr lang="en-US" dirty="0"/>
              <a:t>Application Performance Monitoring (APM): This is the process of monitoring the backend architecture of an application to resolve performance issues and bottlenecks on time. The APM methodology works in three phases:</a:t>
            </a:r>
          </a:p>
          <a:p>
            <a:endParaRPr lang="en-US" dirty="0"/>
          </a:p>
          <a:p>
            <a:r>
              <a:rPr lang="en-US" dirty="0"/>
              <a:t>1.1. Identifying the Problem: This phase involves proactively monitoring an application for issues before a problem actually occurs. For this, a number of tools are used to discover problems at the infrastructure and application level, which includes user experience monitoring, synthetic monitoring wherein the user interactions are synthesized to unveil the problems.</a:t>
            </a:r>
          </a:p>
          <a:p>
            <a:endParaRPr lang="en-US" dirty="0"/>
          </a:p>
          <a:p>
            <a:r>
              <a:rPr lang="en-US" dirty="0"/>
              <a:t>1.2. Isolating the Problem: Once the problems are identified, they must be isolated from the environment to ensure that they do not impact the entire environment.</a:t>
            </a:r>
          </a:p>
          <a:p>
            <a:endParaRPr lang="en-US" dirty="0"/>
          </a:p>
          <a:p>
            <a:r>
              <a:rPr lang="en-US" dirty="0"/>
              <a:t>1.3. Solving Problem by Diagnosing the Cause: Once the problem is detected and isolated, it is diagnosed at code-level to understand the cause of the problem and fix it.</a:t>
            </a:r>
          </a:p>
          <a:p>
            <a:endParaRPr lang="en-US" dirty="0"/>
          </a:p>
          <a:p>
            <a:r>
              <a:rPr lang="en-US" dirty="0"/>
              <a:t>2. Network </a:t>
            </a:r>
            <a:r>
              <a:rPr lang="en-US" b="0" dirty="0"/>
              <a:t>(</a:t>
            </a:r>
            <a:r>
              <a:rPr lang="en-US" b="1" dirty="0"/>
              <a:t>N/W</a:t>
            </a:r>
            <a:r>
              <a:rPr lang="en-US" b="0" dirty="0"/>
              <a:t>)</a:t>
            </a:r>
            <a:r>
              <a:rPr lang="en-US" dirty="0"/>
              <a:t> Performance Monitoring</a:t>
            </a:r>
          </a:p>
          <a:p>
            <a:endParaRPr lang="en-US" dirty="0"/>
          </a:p>
          <a:p>
            <a:r>
              <a:rPr lang="en-US" dirty="0"/>
              <a:t>It's the practice of consistently checking a network for deficiencies or failure to ensure continued network performance. This may include monitoring network components such as servers, routers, firewalls, etc. If any of these components slows down or fails, network administrators are notified about the same, ensuring that any network outrage is avoided.</a:t>
            </a:r>
          </a:p>
          <a:p>
            <a:endParaRPr lang="en-US" dirty="0"/>
          </a:p>
          <a:p>
            <a:r>
              <a:rPr lang="en-US" dirty="0"/>
              <a:t>3. </a:t>
            </a:r>
            <a:r>
              <a:rPr lang="en-US" b="1" dirty="0"/>
              <a:t>Infra</a:t>
            </a:r>
            <a:r>
              <a:rPr lang="en-US" dirty="0"/>
              <a:t>structure Monitoring</a:t>
            </a:r>
          </a:p>
          <a:p>
            <a:endParaRPr lang="en-US" dirty="0"/>
          </a:p>
          <a:p>
            <a:r>
              <a:rPr lang="en-US" dirty="0"/>
              <a:t>Infrastructure monitoring verifies availability of IT infra components in a data center or on cloud infrastructure (IaaS). This involves monitoring the resources, their availability, checking under-utilized and over-utilized resources to optimize IT infra and operational cost associated with it.</a:t>
            </a:r>
          </a:p>
          <a:p>
            <a:endParaRPr lang="en-US" dirty="0"/>
          </a:p>
          <a:p>
            <a:r>
              <a:rPr lang="en-US" dirty="0"/>
              <a:t>4. Database (</a:t>
            </a:r>
            <a:r>
              <a:rPr lang="en-US" b="1" dirty="0"/>
              <a:t>DB</a:t>
            </a:r>
            <a:r>
              <a:rPr lang="en-US" dirty="0"/>
              <a:t>) Performance Monitoring</a:t>
            </a:r>
          </a:p>
          <a:p>
            <a:endParaRPr lang="en-US" dirty="0"/>
          </a:p>
          <a:p>
            <a:r>
              <a:rPr lang="en-US" dirty="0"/>
              <a:t>By monitoring the database, it is possible to track performance, security, backup, file growth of the DB. The main goal of database monitoring is to examine how a DB server- both hardware and software are performing. This can include taking regular snapshots of performance indicators that help in determining the exact time at which a problem occurred. When DBAs can examine the time when a problem occurred, it's possible for them to figure out the possible reason for it as well.</a:t>
            </a:r>
          </a:p>
          <a:p>
            <a:endParaRPr lang="en-US" dirty="0"/>
          </a:p>
          <a:p>
            <a:r>
              <a:rPr lang="en-US" dirty="0"/>
              <a:t>5. </a:t>
            </a:r>
            <a:r>
              <a:rPr lang="en-US" b="1" dirty="0"/>
              <a:t>API</a:t>
            </a:r>
            <a:r>
              <a:rPr lang="en-US" dirty="0"/>
              <a:t> Monitoring</a:t>
            </a:r>
          </a:p>
          <a:p>
            <a:endParaRPr lang="en-US" dirty="0"/>
          </a:p>
          <a:p>
            <a:r>
              <a:rPr lang="en-US" dirty="0"/>
              <a:t>API monitoring is the practice of examining applications' APIs, usually in a production environment. It gives visibility of performance, availability, and functional correctness of APIs, which may include factors like the number of hits on an API, where an API is called from, how an API responds to the user request (time spent on executing a transaction), keep a track of poorly performing APIs, etc.</a:t>
            </a:r>
          </a:p>
          <a:p>
            <a:endParaRPr lang="en-US" dirty="0"/>
          </a:p>
          <a:p>
            <a:r>
              <a:rPr lang="en-US" dirty="0"/>
              <a:t>6. </a:t>
            </a:r>
            <a:r>
              <a:rPr lang="en-US" b="1" dirty="0"/>
              <a:t>QA</a:t>
            </a:r>
            <a:r>
              <a:rPr lang="en-US" dirty="0"/>
              <a:t> Monitoring</a:t>
            </a:r>
          </a:p>
          <a:p>
            <a:endParaRPr lang="en-US" dirty="0"/>
          </a:p>
          <a:p>
            <a:r>
              <a:rPr lang="en-US" dirty="0"/>
              <a:t>Quality Assurance includes activities that ensure that all processes, procedures, and standards of application development are in compliance. By writing test cases, QA monitoring can be automated, enabling the development team to ensure that they are on the right track and working as per the requirement.</a:t>
            </a:r>
          </a:p>
          <a:p>
            <a:endParaRPr lang="en-US" dirty="0"/>
          </a:p>
        </p:txBody>
      </p:sp>
      <p:sp>
        <p:nvSpPr>
          <p:cNvPr id="4" name="Slide Number Placeholder 3"/>
          <p:cNvSpPr>
            <a:spLocks noGrp="1"/>
          </p:cNvSpPr>
          <p:nvPr>
            <p:ph type="sldNum" sz="quarter" idx="5"/>
          </p:nvPr>
        </p:nvSpPr>
        <p:spPr/>
        <p:txBody>
          <a:bodyPr/>
          <a:lstStyle/>
          <a:p>
            <a:fld id="{CA9FFDDE-8267-4D6F-BD4C-782A0A6BA34D}" type="slidenum">
              <a:rPr lang="en-SG" smtClean="0"/>
              <a:t>15</a:t>
            </a:fld>
            <a:endParaRPr lang="en-SG" dirty="0"/>
          </a:p>
        </p:txBody>
      </p:sp>
    </p:spTree>
    <p:extLst>
      <p:ext uri="{BB962C8B-B14F-4D97-AF65-F5344CB8AC3E}">
        <p14:creationId xmlns:p14="http://schemas.microsoft.com/office/powerpoint/2010/main" val="917767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 2017 Cover template">
    <p:spTree>
      <p:nvGrpSpPr>
        <p:cNvPr id="1" name=""/>
        <p:cNvGrpSpPr/>
        <p:nvPr/>
      </p:nvGrpSpPr>
      <p:grpSpPr>
        <a:xfrm>
          <a:off x="0" y="0"/>
          <a:ext cx="0" cy="0"/>
          <a:chOff x="0" y="0"/>
          <a:chExt cx="0" cy="0"/>
        </a:xfrm>
      </p:grpSpPr>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7" name="Shape 240"/>
          <p:cNvPicPr preferRelativeResize="0"/>
          <p:nvPr userDrawn="1"/>
        </p:nvPicPr>
        <p:blipFill rotWithShape="1">
          <a:blip r:embed="rId2">
            <a:alphaModFix/>
          </a:blip>
          <a:srcRect/>
          <a:stretch/>
        </p:blipFill>
        <p:spPr>
          <a:xfrm>
            <a:off x="6178500" y="150238"/>
            <a:ext cx="2616299" cy="845700"/>
          </a:xfrm>
          <a:prstGeom prst="rect">
            <a:avLst/>
          </a:prstGeom>
          <a:noFill/>
          <a:ln>
            <a:noFill/>
          </a:ln>
        </p:spPr>
      </p:pic>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spTree>
    <p:extLst>
      <p:ext uri="{BB962C8B-B14F-4D97-AF65-F5344CB8AC3E}">
        <p14:creationId xmlns:p14="http://schemas.microsoft.com/office/powerpoint/2010/main" val="21632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0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0A06-870E-40EE-A425-14F6A6887075}"/>
              </a:ext>
            </a:extLst>
          </p:cNvPr>
          <p:cNvSpPr>
            <a:spLocks noGrp="1"/>
          </p:cNvSpPr>
          <p:nvPr>
            <p:ph type="title"/>
          </p:nvPr>
        </p:nvSpPr>
        <p:spPr>
          <a:xfrm>
            <a:off x="671040" y="568861"/>
            <a:ext cx="7804800" cy="1142039"/>
          </a:xfrm>
        </p:spPr>
        <p:txBody>
          <a:bodyPr/>
          <a:lstStyle/>
          <a:p>
            <a:r>
              <a:rPr lang="en-US"/>
              <a:t>Click to edit Master title style</a:t>
            </a:r>
            <a:endParaRPr lang="en-SG"/>
          </a:p>
        </p:txBody>
      </p:sp>
    </p:spTree>
    <p:extLst>
      <p:ext uri="{BB962C8B-B14F-4D97-AF65-F5344CB8AC3E}">
        <p14:creationId xmlns:p14="http://schemas.microsoft.com/office/powerpoint/2010/main" val="1831722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F491-3D77-4CEE-99E8-943D4A8A1F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48B2672-BE0D-4736-A274-8639AEE46780}"/>
              </a:ext>
            </a:extLst>
          </p:cNvPr>
          <p:cNvSpPr>
            <a:spLocks noGrp="1"/>
          </p:cNvSpPr>
          <p:nvPr>
            <p:ph sz="half" idx="1"/>
          </p:nvPr>
        </p:nvSpPr>
        <p:spPr>
          <a:xfrm>
            <a:off x="671040" y="1906760"/>
            <a:ext cx="3833280" cy="43218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827C97E-5A5A-4BEB-A051-B8DAF4996855}"/>
              </a:ext>
            </a:extLst>
          </p:cNvPr>
          <p:cNvSpPr>
            <a:spLocks noGrp="1"/>
          </p:cNvSpPr>
          <p:nvPr>
            <p:ph sz="half" idx="2"/>
          </p:nvPr>
        </p:nvSpPr>
        <p:spPr>
          <a:xfrm>
            <a:off x="4642560" y="1906760"/>
            <a:ext cx="3833280" cy="43218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708493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4DFC-F7ED-4E77-A476-13CE89DDF49B}"/>
              </a:ext>
            </a:extLst>
          </p:cNvPr>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384213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yond 2017">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1635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2" name="Title 1"/>
          <p:cNvSpPr>
            <a:spLocks noGrp="1"/>
          </p:cNvSpPr>
          <p:nvPr>
            <p:ph type="ctrTitle"/>
          </p:nvPr>
        </p:nvSpPr>
        <p:spPr>
          <a:xfrm>
            <a:off x="683305" y="2879445"/>
            <a:ext cx="7772400" cy="2387600"/>
          </a:xfrm>
        </p:spPr>
        <p:txBody>
          <a:bodyPr anchor="b">
            <a:norm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5542755"/>
            <a:ext cx="6858000" cy="320162"/>
          </a:xfrm>
        </p:spPr>
        <p:txBody>
          <a:bodyPr>
            <a:normAutofit/>
          </a:bodyPr>
          <a:lstStyle>
            <a:lvl1pPr marL="0" indent="0" algn="ctr">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cxnSp>
        <p:nvCxnSpPr>
          <p:cNvPr id="22" name="Shape 244"/>
          <p:cNvCxnSpPr/>
          <p:nvPr userDrawn="1"/>
        </p:nvCxnSpPr>
        <p:spPr>
          <a:xfrm rot="10800000" flipH="1">
            <a:off x="2361806" y="5423479"/>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3541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99877"/>
            <a:ext cx="7886700" cy="453642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808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55744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
        <p:nvSpPr>
          <p:cNvPr id="5" name="Table Placeholder 4"/>
          <p:cNvSpPr>
            <a:spLocks noGrp="1"/>
          </p:cNvSpPr>
          <p:nvPr>
            <p:ph type="tbl" sz="quarter" idx="10"/>
          </p:nvPr>
        </p:nvSpPr>
        <p:spPr>
          <a:xfrm>
            <a:off x="261643" y="1418997"/>
            <a:ext cx="8620714" cy="3636327"/>
          </a:xfrm>
        </p:spPr>
        <p:txBody>
          <a:bodyPr/>
          <a:lstStyle>
            <a:lvl1pPr marL="0" indent="0">
              <a:buNone/>
              <a:defRPr/>
            </a:lvl1pPr>
          </a:lstStyle>
          <a:p>
            <a:endParaRPr lang="en-SG" dirty="0"/>
          </a:p>
        </p:txBody>
      </p:sp>
    </p:spTree>
    <p:extLst>
      <p:ext uri="{BB962C8B-B14F-4D97-AF65-F5344CB8AC3E}">
        <p14:creationId xmlns:p14="http://schemas.microsoft.com/office/powerpoint/2010/main" val="11781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aption Slide1">
    <p:spTree>
      <p:nvGrpSpPr>
        <p:cNvPr id="1" name=""/>
        <p:cNvGrpSpPr/>
        <p:nvPr/>
      </p:nvGrpSpPr>
      <p:grpSpPr>
        <a:xfrm>
          <a:off x="0" y="0"/>
          <a:ext cx="0" cy="0"/>
          <a:chOff x="0" y="0"/>
          <a:chExt cx="0" cy="0"/>
        </a:xfrm>
      </p:grpSpPr>
      <p:sp>
        <p:nvSpPr>
          <p:cNvPr id="2" name="Title 1"/>
          <p:cNvSpPr>
            <a:spLocks noGrp="1"/>
          </p:cNvSpPr>
          <p:nvPr>
            <p:ph type="ctrTitle"/>
          </p:nvPr>
        </p:nvSpPr>
        <p:spPr>
          <a:xfrm>
            <a:off x="5219914" y="3172372"/>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665596" y="4201634"/>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755331" y="2626031"/>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spTree>
    <p:extLst>
      <p:ext uri="{BB962C8B-B14F-4D97-AF65-F5344CB8AC3E}">
        <p14:creationId xmlns:p14="http://schemas.microsoft.com/office/powerpoint/2010/main" val="36397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aption Slide2">
    <p:spTree>
      <p:nvGrpSpPr>
        <p:cNvPr id="1" name=""/>
        <p:cNvGrpSpPr/>
        <p:nvPr/>
      </p:nvGrpSpPr>
      <p:grpSpPr>
        <a:xfrm>
          <a:off x="0" y="0"/>
          <a:ext cx="0" cy="0"/>
          <a:chOff x="0" y="0"/>
          <a:chExt cx="0" cy="0"/>
        </a:xfrm>
      </p:grpSpPr>
      <p:sp>
        <p:nvSpPr>
          <p:cNvPr id="2" name="Title 1"/>
          <p:cNvSpPr>
            <a:spLocks noGrp="1"/>
          </p:cNvSpPr>
          <p:nvPr>
            <p:ph type="ctrTitle"/>
          </p:nvPr>
        </p:nvSpPr>
        <p:spPr>
          <a:xfrm>
            <a:off x="5327546" y="4267035"/>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773228" y="5296297"/>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862963" y="3720694"/>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sp>
        <p:nvSpPr>
          <p:cNvPr id="9" name="Content Placeholder 2"/>
          <p:cNvSpPr>
            <a:spLocks noGrp="1"/>
          </p:cNvSpPr>
          <p:nvPr>
            <p:ph idx="11"/>
          </p:nvPr>
        </p:nvSpPr>
        <p:spPr>
          <a:xfrm>
            <a:off x="4572000" y="688332"/>
            <a:ext cx="4572000" cy="3314700"/>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61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837"/>
            <a:ext cx="7772400" cy="1754326"/>
          </a:xfrm>
        </p:spPr>
        <p:txBody>
          <a:bodyPr anchor="t" anchorCtr="0">
            <a:spAutoFit/>
          </a:bodyPr>
          <a:lstStyle>
            <a:lvl1pPr algn="ctr">
              <a:defRPr sz="60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4163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10252-76A8-49E7-B152-6C07C188CE15}" type="slidenum">
              <a:rPr lang="en-SG" smtClean="0"/>
              <a:t>‹#›</a:t>
            </a:fld>
            <a:endParaRPr lang="en-SG" dirty="0"/>
          </a:p>
        </p:txBody>
      </p:sp>
      <p:sp>
        <p:nvSpPr>
          <p:cNvPr id="7"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2C0438A9-F9CD-4F9F-948D-61AB17806558}"/>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dirty="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74204853"/>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3" r:id="rId3"/>
    <p:sldLayoutId id="2147483662" r:id="rId4"/>
    <p:sldLayoutId id="2147483682" r:id="rId5"/>
    <p:sldLayoutId id="2147483681" r:id="rId6"/>
    <p:sldLayoutId id="2147483675" r:id="rId7"/>
    <p:sldLayoutId id="2147483680" r:id="rId8"/>
    <p:sldLayoutId id="2147483677" r:id="rId9"/>
    <p:sldLayoutId id="2147483667" r:id="rId10"/>
    <p:sldLayoutId id="2147483683"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ideo" Target="https://www.youtube.com/embed/z1cuP-lK4qk" TargetMode="External"/><Relationship Id="rId5" Type="http://schemas.openxmlformats.org/officeDocument/2006/relationships/image" Target="../media/image15.jpeg"/><Relationship Id="rId4" Type="http://schemas.openxmlformats.org/officeDocument/2006/relationships/hyperlink" Target="https://www.youtube.com/watch?v=z1cuP-lK4qk"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ideo" Target="https://www.youtube.com/embed/wXpcpLrGfA0" TargetMode="External"/><Relationship Id="rId5" Type="http://schemas.openxmlformats.org/officeDocument/2006/relationships/image" Target="../media/image16.jpeg"/><Relationship Id="rId4" Type="http://schemas.openxmlformats.org/officeDocument/2006/relationships/hyperlink" Target="https://www.youtube.com/watch?v=wXpcpLrGfA0"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ideo" Target="https://www.youtube.com/embed/D0PfDCbiX3I" TargetMode="External"/><Relationship Id="rId5" Type="http://schemas.openxmlformats.org/officeDocument/2006/relationships/image" Target="../media/image17.jpeg"/><Relationship Id="rId4" Type="http://schemas.openxmlformats.org/officeDocument/2006/relationships/hyperlink" Target="https://www.youtube.com/watch?v=D0PfDCbiX3I"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ideo" Target="https://www.youtube.com/embed/IXcYQPzBDp8" TargetMode="External"/><Relationship Id="rId5" Type="http://schemas.openxmlformats.org/officeDocument/2006/relationships/image" Target="../media/image18.jpeg"/><Relationship Id="rId4" Type="http://schemas.openxmlformats.org/officeDocument/2006/relationships/hyperlink" Target="https://www.youtube.com/watch?v=IXcYQPzBDp8"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ideo" Target="https://www.youtube.com/embed/tE30ZNGzv_8" TargetMode="External"/><Relationship Id="rId5" Type="http://schemas.openxmlformats.org/officeDocument/2006/relationships/image" Target="../media/image19.jpeg"/><Relationship Id="rId4" Type="http://schemas.openxmlformats.org/officeDocument/2006/relationships/hyperlink" Target="https://www.youtube.com/watch?v=tE30ZNGzv_8"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nagios.org/uncategorized/2019/04/7-ways-to-use-nagios-xi-at-home-for-free/"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7.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24.xml"/><Relationship Id="rId16"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7.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8.jpg"/></Relationships>
</file>

<file path=ppt/slides/_rels/slide3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png"/><Relationship Id="rId3" Type="http://schemas.openxmlformats.org/officeDocument/2006/relationships/image" Target="../media/image50.png"/><Relationship Id="rId21" Type="http://schemas.openxmlformats.org/officeDocument/2006/relationships/image" Target="../media/image68.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5" Type="http://schemas.openxmlformats.org/officeDocument/2006/relationships/image" Target="../media/image72.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image" Target="../media/image71.png"/><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image" Target="../media/image70.png"/><Relationship Id="rId10" Type="http://schemas.openxmlformats.org/officeDocument/2006/relationships/image" Target="../media/image57.png"/><Relationship Id="rId19" Type="http://schemas.openxmlformats.org/officeDocument/2006/relationships/image" Target="../media/image66.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 Id="rId22" Type="http://schemas.openxmlformats.org/officeDocument/2006/relationships/image" Target="../media/image69.png"/></Relationships>
</file>

<file path=ppt/slides/_rels/slide38.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image" Target="../media/image73.png"/><Relationship Id="rId21" Type="http://schemas.openxmlformats.org/officeDocument/2006/relationships/image" Target="../media/image91.png"/><Relationship Id="rId7" Type="http://schemas.openxmlformats.org/officeDocument/2006/relationships/image" Target="../media/image77.pn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notesSlide" Target="../notesSlides/notesSlide32.xml"/><Relationship Id="rId16" Type="http://schemas.openxmlformats.org/officeDocument/2006/relationships/image" Target="../media/image86.png"/><Relationship Id="rId20" Type="http://schemas.openxmlformats.org/officeDocument/2006/relationships/image" Target="../media/image90.png"/><Relationship Id="rId1" Type="http://schemas.openxmlformats.org/officeDocument/2006/relationships/slideLayout" Target="../slideLayouts/slideLayout4.xml"/><Relationship Id="rId6" Type="http://schemas.openxmlformats.org/officeDocument/2006/relationships/image" Target="../media/image76.png"/><Relationship Id="rId11" Type="http://schemas.openxmlformats.org/officeDocument/2006/relationships/image" Target="../media/image81.png"/><Relationship Id="rId24" Type="http://schemas.openxmlformats.org/officeDocument/2006/relationships/image" Target="../media/image94.png"/><Relationship Id="rId5" Type="http://schemas.openxmlformats.org/officeDocument/2006/relationships/image" Target="../media/image75.png"/><Relationship Id="rId15" Type="http://schemas.openxmlformats.org/officeDocument/2006/relationships/image" Target="../media/image85.png"/><Relationship Id="rId23" Type="http://schemas.openxmlformats.org/officeDocument/2006/relationships/image" Target="../media/image93.png"/><Relationship Id="rId10" Type="http://schemas.openxmlformats.org/officeDocument/2006/relationships/image" Target="../media/image80.png"/><Relationship Id="rId19" Type="http://schemas.openxmlformats.org/officeDocument/2006/relationships/image" Target="../media/image89.png"/><Relationship Id="rId4" Type="http://schemas.openxmlformats.org/officeDocument/2006/relationships/image" Target="../media/image74.png"/><Relationship Id="rId9" Type="http://schemas.openxmlformats.org/officeDocument/2006/relationships/image" Target="../media/image79.png"/><Relationship Id="rId14" Type="http://schemas.openxmlformats.org/officeDocument/2006/relationships/image" Target="../media/image84.png"/><Relationship Id="rId22" Type="http://schemas.openxmlformats.org/officeDocument/2006/relationships/image" Target="../media/image92.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video" Target="https://www.youtube.com/embed/2IXP0TkwNJU" TargetMode="External"/><Relationship Id="rId5" Type="http://schemas.openxmlformats.org/officeDocument/2006/relationships/image" Target="../media/image109.jpeg"/><Relationship Id="rId4" Type="http://schemas.openxmlformats.org/officeDocument/2006/relationships/hyperlink" Target="https://www.youtube.com/watch?v=2IXP0TkwNJU" TargetMode="Externa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video" Target="https://www.youtube.com/embed/NgceiOe9SO0" TargetMode="External"/><Relationship Id="rId5" Type="http://schemas.openxmlformats.org/officeDocument/2006/relationships/image" Target="../media/image110.jpeg"/><Relationship Id="rId4" Type="http://schemas.openxmlformats.org/officeDocument/2006/relationships/hyperlink" Target="https://www.youtube.com/watch?v=NgceiOe9SO0"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754326"/>
          </a:xfrm>
        </p:spPr>
        <p:txBody>
          <a:bodyPr/>
          <a:lstStyle/>
          <a:p>
            <a:r>
              <a:rPr lang="en-SG" sz="4000" dirty="0"/>
              <a:t>DV1C04</a:t>
            </a:r>
            <a:br>
              <a:rPr lang="en-SG" sz="4000" dirty="0"/>
            </a:br>
            <a:r>
              <a:rPr lang="en-SG" sz="4000" dirty="0"/>
              <a:t>Continuous Monitoring</a:t>
            </a:r>
            <a:br>
              <a:rPr lang="en-SG" sz="4000" dirty="0"/>
            </a:br>
            <a:r>
              <a:rPr lang="en-SG" sz="4000" dirty="0"/>
              <a:t> in DevOps </a:t>
            </a:r>
          </a:p>
        </p:txBody>
      </p:sp>
      <p:sp>
        <p:nvSpPr>
          <p:cNvPr id="5" name="Subtitle 4"/>
          <p:cNvSpPr>
            <a:spLocks noGrp="1"/>
          </p:cNvSpPr>
          <p:nvPr>
            <p:ph type="subTitle" idx="1"/>
          </p:nvPr>
        </p:nvSpPr>
        <p:spPr>
          <a:xfrm>
            <a:off x="1140506" y="3940563"/>
            <a:ext cx="6858000" cy="549863"/>
          </a:xfrm>
        </p:spPr>
        <p:txBody>
          <a:bodyPr>
            <a:noAutofit/>
          </a:bodyPr>
          <a:lstStyle/>
          <a:p>
            <a:r>
              <a:rPr lang="en-US" sz="2800" dirty="0"/>
              <a:t>L11</a:t>
            </a:r>
            <a:endParaRPr lang="en-SG" sz="2800" dirty="0"/>
          </a:p>
        </p:txBody>
      </p:sp>
      <p:sp>
        <p:nvSpPr>
          <p:cNvPr id="6" name="Text Placeholder 5"/>
          <p:cNvSpPr>
            <a:spLocks noGrp="1"/>
          </p:cNvSpPr>
          <p:nvPr>
            <p:ph type="body" idx="10"/>
          </p:nvPr>
        </p:nvSpPr>
        <p:spPr>
          <a:xfrm>
            <a:off x="680812" y="4606699"/>
            <a:ext cx="7777388" cy="705710"/>
          </a:xfrm>
        </p:spPr>
        <p:txBody>
          <a:bodyPr>
            <a:normAutofit/>
          </a:bodyPr>
          <a:lstStyle/>
          <a:p>
            <a:r>
              <a:rPr lang="en-US" sz="2800" dirty="0"/>
              <a:t>Continuous Monitoring and Nagios Introduction</a:t>
            </a:r>
            <a:endParaRPr lang="en-SG" dirty="0"/>
          </a:p>
        </p:txBody>
      </p:sp>
    </p:spTree>
    <p:extLst>
      <p:ext uri="{BB962C8B-B14F-4D97-AF65-F5344CB8AC3E}">
        <p14:creationId xmlns:p14="http://schemas.microsoft.com/office/powerpoint/2010/main" val="34273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nitoring versus observability diagram">
            <a:extLst>
              <a:ext uri="{FF2B5EF4-FFF2-40B4-BE49-F238E27FC236}">
                <a16:creationId xmlns:a16="http://schemas.microsoft.com/office/drawing/2014/main" id="{AD1131B8-5618-4224-B3E7-D9C385CE0A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861" y="1290714"/>
            <a:ext cx="6430276" cy="49105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092048-606F-4EE6-B932-CF64D43C08FD}"/>
              </a:ext>
            </a:extLst>
          </p:cNvPr>
          <p:cNvSpPr>
            <a:spLocks noGrp="1"/>
          </p:cNvSpPr>
          <p:nvPr>
            <p:ph type="title"/>
          </p:nvPr>
        </p:nvSpPr>
        <p:spPr/>
        <p:txBody>
          <a:bodyPr>
            <a:noAutofit/>
          </a:bodyPr>
          <a:lstStyle/>
          <a:p>
            <a:r>
              <a:rPr lang="en-US" sz="3600" dirty="0"/>
              <a:t>Overview of DevOps Monitoring</a:t>
            </a:r>
            <a:endParaRPr lang="en-SG" sz="3600" dirty="0"/>
          </a:p>
        </p:txBody>
      </p:sp>
      <p:sp>
        <p:nvSpPr>
          <p:cNvPr id="6" name="Rectangle 5">
            <a:extLst>
              <a:ext uri="{FF2B5EF4-FFF2-40B4-BE49-F238E27FC236}">
                <a16:creationId xmlns:a16="http://schemas.microsoft.com/office/drawing/2014/main" id="{4009F960-DAA5-46A6-B37F-AB5F750D2728}"/>
              </a:ext>
            </a:extLst>
          </p:cNvPr>
          <p:cNvSpPr/>
          <p:nvPr/>
        </p:nvSpPr>
        <p:spPr>
          <a:xfrm>
            <a:off x="1223009" y="6364563"/>
            <a:ext cx="6697979" cy="281231"/>
          </a:xfrm>
          <a:prstGeom prst="rect">
            <a:avLst/>
          </a:prstGeom>
        </p:spPr>
        <p:txBody>
          <a:bodyPr wrap="square">
            <a:spAutoFit/>
          </a:bodyPr>
          <a:lstStyle/>
          <a:p>
            <a:pPr algn="ctr">
              <a:lnSpc>
                <a:spcPct val="107000"/>
              </a:lnSpc>
              <a:spcAft>
                <a:spcPts val="800"/>
              </a:spcAft>
            </a:pPr>
            <a:r>
              <a:rPr lang="en-GB" sz="1200" b="1" dirty="0">
                <a:latin typeface="Calibri" panose="020F0502020204030204" pitchFamily="34" charset="0"/>
                <a:ea typeface="Calibri" panose="020F0502020204030204" pitchFamily="34" charset="0"/>
                <a:cs typeface="Times New Roman" panose="02020603050405020304" pitchFamily="18" charset="0"/>
              </a:rPr>
              <a:t>Ref: https://www.atlassian.com/devops/devops-tools/devops-monitoring</a:t>
            </a:r>
            <a:endParaRPr lang="en-SG"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90E0475-EDDE-498D-BEB1-844918883B47}"/>
              </a:ext>
            </a:extLst>
          </p:cNvPr>
          <p:cNvSpPr txBox="1"/>
          <p:nvPr/>
        </p:nvSpPr>
        <p:spPr>
          <a:xfrm>
            <a:off x="591670" y="1567603"/>
            <a:ext cx="2936838" cy="2308324"/>
          </a:xfrm>
          <a:prstGeom prst="rect">
            <a:avLst/>
          </a:prstGeom>
          <a:noFill/>
        </p:spPr>
        <p:txBody>
          <a:bodyPr wrap="square" rtlCol="0">
            <a:spAutoFit/>
          </a:bodyPr>
          <a:lstStyle/>
          <a:p>
            <a:r>
              <a:rPr lang="en-US" b="1" dirty="0">
                <a:solidFill>
                  <a:srgbClr val="FF0000"/>
                </a:solidFill>
              </a:rPr>
              <a:t>Monitoring</a:t>
            </a:r>
            <a:r>
              <a:rPr lang="en-US" dirty="0"/>
              <a:t> is the capturing and displaying of data.  It tracks the overall health of an application, and aggregates data on how the system, network and application is performing. </a:t>
            </a:r>
          </a:p>
        </p:txBody>
      </p:sp>
      <p:sp>
        <p:nvSpPr>
          <p:cNvPr id="4" name="TextBox 3">
            <a:extLst>
              <a:ext uri="{FF2B5EF4-FFF2-40B4-BE49-F238E27FC236}">
                <a16:creationId xmlns:a16="http://schemas.microsoft.com/office/drawing/2014/main" id="{8D18573A-15D0-41B5-9829-9A88F0EB3C1C}"/>
              </a:ext>
            </a:extLst>
          </p:cNvPr>
          <p:cNvSpPr txBox="1"/>
          <p:nvPr/>
        </p:nvSpPr>
        <p:spPr>
          <a:xfrm>
            <a:off x="6611790" y="2572331"/>
            <a:ext cx="2350694" cy="2031325"/>
          </a:xfrm>
          <a:prstGeom prst="rect">
            <a:avLst/>
          </a:prstGeom>
          <a:noFill/>
        </p:spPr>
        <p:txBody>
          <a:bodyPr wrap="square" rtlCol="0">
            <a:spAutoFit/>
          </a:bodyPr>
          <a:lstStyle/>
          <a:p>
            <a:r>
              <a:rPr lang="en-US" b="1" dirty="0">
                <a:solidFill>
                  <a:srgbClr val="FF0000"/>
                </a:solidFill>
              </a:rPr>
              <a:t>Observability</a:t>
            </a:r>
            <a:r>
              <a:rPr lang="en-US" dirty="0"/>
              <a:t> is the ability to understand a system’s internal state by analyzing the data it generates, such as logs, metrics, and traces. </a:t>
            </a:r>
            <a:endParaRPr lang="en-SG" dirty="0"/>
          </a:p>
        </p:txBody>
      </p:sp>
      <p:sp>
        <p:nvSpPr>
          <p:cNvPr id="5" name="TextBox 4">
            <a:extLst>
              <a:ext uri="{FF2B5EF4-FFF2-40B4-BE49-F238E27FC236}">
                <a16:creationId xmlns:a16="http://schemas.microsoft.com/office/drawing/2014/main" id="{E3DFEEB4-A9FA-42B0-9CC6-321BF428BA8E}"/>
              </a:ext>
            </a:extLst>
          </p:cNvPr>
          <p:cNvSpPr txBox="1"/>
          <p:nvPr/>
        </p:nvSpPr>
        <p:spPr>
          <a:xfrm>
            <a:off x="2999481" y="4152816"/>
            <a:ext cx="3084078" cy="307777"/>
          </a:xfrm>
          <a:prstGeom prst="rect">
            <a:avLst/>
          </a:prstGeom>
          <a:noFill/>
        </p:spPr>
        <p:txBody>
          <a:bodyPr wrap="square" rtlCol="0">
            <a:spAutoFit/>
          </a:bodyPr>
          <a:lstStyle/>
          <a:p>
            <a:pPr algn="ctr"/>
            <a:r>
              <a:rPr lang="en-SG" sz="1400" b="1" dirty="0">
                <a:solidFill>
                  <a:srgbClr val="FFC000"/>
                </a:solidFill>
              </a:rPr>
              <a:t>(Alerts when something is wrong)</a:t>
            </a:r>
          </a:p>
        </p:txBody>
      </p:sp>
      <p:sp>
        <p:nvSpPr>
          <p:cNvPr id="8" name="TextBox 7">
            <a:extLst>
              <a:ext uri="{FF2B5EF4-FFF2-40B4-BE49-F238E27FC236}">
                <a16:creationId xmlns:a16="http://schemas.microsoft.com/office/drawing/2014/main" id="{B18CA1A4-2D5D-4087-9892-FEB7F73ED006}"/>
              </a:ext>
            </a:extLst>
          </p:cNvPr>
          <p:cNvSpPr txBox="1"/>
          <p:nvPr/>
        </p:nvSpPr>
        <p:spPr>
          <a:xfrm>
            <a:off x="2375488" y="5700984"/>
            <a:ext cx="4393022" cy="307777"/>
          </a:xfrm>
          <a:prstGeom prst="rect">
            <a:avLst/>
          </a:prstGeom>
          <a:noFill/>
        </p:spPr>
        <p:txBody>
          <a:bodyPr wrap="square" rtlCol="0">
            <a:spAutoFit/>
          </a:bodyPr>
          <a:lstStyle/>
          <a:p>
            <a:pPr algn="ctr"/>
            <a:r>
              <a:rPr lang="en-SG" sz="1400" b="1" dirty="0">
                <a:solidFill>
                  <a:srgbClr val="FFC000"/>
                </a:solidFill>
              </a:rPr>
              <a:t>(Drills down into “what” is wrong &amp; “why”?)</a:t>
            </a:r>
          </a:p>
        </p:txBody>
      </p:sp>
      <p:sp>
        <p:nvSpPr>
          <p:cNvPr id="9" name="TextBox 8">
            <a:extLst>
              <a:ext uri="{FF2B5EF4-FFF2-40B4-BE49-F238E27FC236}">
                <a16:creationId xmlns:a16="http://schemas.microsoft.com/office/drawing/2014/main" id="{67904494-69F4-4D18-B56E-BF195030E14F}"/>
              </a:ext>
            </a:extLst>
          </p:cNvPr>
          <p:cNvSpPr txBox="1"/>
          <p:nvPr/>
        </p:nvSpPr>
        <p:spPr>
          <a:xfrm>
            <a:off x="7579002" y="4536981"/>
            <a:ext cx="1536424" cy="1200329"/>
          </a:xfrm>
          <a:prstGeom prst="rect">
            <a:avLst/>
          </a:prstGeom>
          <a:noFill/>
        </p:spPr>
        <p:txBody>
          <a:bodyPr wrap="square" rtlCol="0">
            <a:spAutoFit/>
          </a:bodyPr>
          <a:lstStyle/>
          <a:p>
            <a:r>
              <a:rPr lang="en-US" dirty="0"/>
              <a:t>It helps to analyze the root causes of issues.</a:t>
            </a:r>
          </a:p>
        </p:txBody>
      </p:sp>
      <p:pic>
        <p:nvPicPr>
          <p:cNvPr id="10" name="Picture 9">
            <a:extLst>
              <a:ext uri="{FF2B5EF4-FFF2-40B4-BE49-F238E27FC236}">
                <a16:creationId xmlns:a16="http://schemas.microsoft.com/office/drawing/2014/main" id="{54FA2F0A-E7E3-4F8E-BB24-5BF5AD93D4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268924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80">
                                          <p:stCondLst>
                                            <p:cond delay="0"/>
                                          </p:stCondLst>
                                        </p:cTn>
                                        <p:tgtEl>
                                          <p:spTgt spid="8"/>
                                        </p:tgtEl>
                                      </p:cBhvr>
                                    </p:animEffect>
                                    <p:anim calcmode="lin" valueType="num">
                                      <p:cBhvr>
                                        <p:cTn id="4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9" dur="26">
                                          <p:stCondLst>
                                            <p:cond delay="650"/>
                                          </p:stCondLst>
                                        </p:cTn>
                                        <p:tgtEl>
                                          <p:spTgt spid="8"/>
                                        </p:tgtEl>
                                      </p:cBhvr>
                                      <p:to x="100000" y="60000"/>
                                    </p:animScale>
                                    <p:animScale>
                                      <p:cBhvr>
                                        <p:cTn id="50" dur="166" decel="50000">
                                          <p:stCondLst>
                                            <p:cond delay="676"/>
                                          </p:stCondLst>
                                        </p:cTn>
                                        <p:tgtEl>
                                          <p:spTgt spid="8"/>
                                        </p:tgtEl>
                                      </p:cBhvr>
                                      <p:to x="100000" y="100000"/>
                                    </p:animScale>
                                    <p:animScale>
                                      <p:cBhvr>
                                        <p:cTn id="51" dur="26">
                                          <p:stCondLst>
                                            <p:cond delay="1312"/>
                                          </p:stCondLst>
                                        </p:cTn>
                                        <p:tgtEl>
                                          <p:spTgt spid="8"/>
                                        </p:tgtEl>
                                      </p:cBhvr>
                                      <p:to x="100000" y="80000"/>
                                    </p:animScale>
                                    <p:animScale>
                                      <p:cBhvr>
                                        <p:cTn id="52" dur="166" decel="50000">
                                          <p:stCondLst>
                                            <p:cond delay="1338"/>
                                          </p:stCondLst>
                                        </p:cTn>
                                        <p:tgtEl>
                                          <p:spTgt spid="8"/>
                                        </p:tgtEl>
                                      </p:cBhvr>
                                      <p:to x="100000" y="100000"/>
                                    </p:animScale>
                                    <p:animScale>
                                      <p:cBhvr>
                                        <p:cTn id="53" dur="26">
                                          <p:stCondLst>
                                            <p:cond delay="1642"/>
                                          </p:stCondLst>
                                        </p:cTn>
                                        <p:tgtEl>
                                          <p:spTgt spid="8"/>
                                        </p:tgtEl>
                                      </p:cBhvr>
                                      <p:to x="100000" y="90000"/>
                                    </p:animScale>
                                    <p:animScale>
                                      <p:cBhvr>
                                        <p:cTn id="54" dur="166" decel="50000">
                                          <p:stCondLst>
                                            <p:cond delay="1668"/>
                                          </p:stCondLst>
                                        </p:cTn>
                                        <p:tgtEl>
                                          <p:spTgt spid="8"/>
                                        </p:tgtEl>
                                      </p:cBhvr>
                                      <p:to x="100000" y="100000"/>
                                    </p:animScale>
                                    <p:animScale>
                                      <p:cBhvr>
                                        <p:cTn id="55" dur="26">
                                          <p:stCondLst>
                                            <p:cond delay="1808"/>
                                          </p:stCondLst>
                                        </p:cTn>
                                        <p:tgtEl>
                                          <p:spTgt spid="8"/>
                                        </p:tgtEl>
                                      </p:cBhvr>
                                      <p:to x="100000" y="95000"/>
                                    </p:animScale>
                                    <p:animScale>
                                      <p:cBhvr>
                                        <p:cTn id="5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Observability</a:t>
            </a:r>
          </a:p>
        </p:txBody>
      </p:sp>
      <p:sp>
        <p:nvSpPr>
          <p:cNvPr id="5" name="Content Placeholder 4"/>
          <p:cNvSpPr>
            <a:spLocks noGrp="1"/>
          </p:cNvSpPr>
          <p:nvPr>
            <p:ph idx="1"/>
          </p:nvPr>
        </p:nvSpPr>
        <p:spPr>
          <a:xfrm>
            <a:off x="628650" y="1417319"/>
            <a:ext cx="7886700" cy="4750215"/>
          </a:xfrm>
        </p:spPr>
        <p:txBody>
          <a:bodyPr>
            <a:normAutofit fontScale="77500" lnSpcReduction="20000"/>
          </a:bodyPr>
          <a:lstStyle/>
          <a:p>
            <a:pPr>
              <a:lnSpc>
                <a:spcPct val="100000"/>
              </a:lnSpc>
            </a:pPr>
            <a:r>
              <a:rPr lang="en-US" b="0" dirty="0">
                <a:solidFill>
                  <a:srgbClr val="FF0000"/>
                </a:solidFill>
              </a:rPr>
              <a:t>Observability</a:t>
            </a:r>
            <a:r>
              <a:rPr lang="en-US" b="0" dirty="0"/>
              <a:t> drills down into the </a:t>
            </a:r>
            <a:r>
              <a:rPr lang="en-US" b="0" dirty="0">
                <a:solidFill>
                  <a:srgbClr val="0070C0"/>
                </a:solidFill>
              </a:rPr>
              <a:t>“what” and “why”</a:t>
            </a:r>
            <a:r>
              <a:rPr lang="en-US" b="0" dirty="0"/>
              <a:t> of application operations, by providing </a:t>
            </a:r>
            <a:r>
              <a:rPr lang="en-US" b="0" dirty="0">
                <a:highlight>
                  <a:srgbClr val="FFFF00"/>
                </a:highlight>
              </a:rPr>
              <a:t>granular and contextual insights</a:t>
            </a:r>
            <a:r>
              <a:rPr lang="en-US" b="0" dirty="0"/>
              <a:t>.</a:t>
            </a:r>
          </a:p>
          <a:p>
            <a:pPr>
              <a:lnSpc>
                <a:spcPct val="100000"/>
              </a:lnSpc>
            </a:pPr>
            <a:r>
              <a:rPr lang="en-US" b="0" dirty="0">
                <a:solidFill>
                  <a:srgbClr val="FF0000"/>
                </a:solidFill>
              </a:rPr>
              <a:t>Observability</a:t>
            </a:r>
            <a:r>
              <a:rPr lang="en-US" b="0" dirty="0"/>
              <a:t> and </a:t>
            </a:r>
            <a:r>
              <a:rPr lang="en-US" b="0" dirty="0">
                <a:solidFill>
                  <a:srgbClr val="FF0000"/>
                </a:solidFill>
              </a:rPr>
              <a:t>monitoring</a:t>
            </a:r>
            <a:r>
              <a:rPr lang="en-US" b="0" dirty="0"/>
              <a:t> </a:t>
            </a:r>
            <a:r>
              <a:rPr lang="en-US" b="0" dirty="0">
                <a:solidFill>
                  <a:srgbClr val="0070C0"/>
                </a:solidFill>
              </a:rPr>
              <a:t>complement</a:t>
            </a:r>
            <a:r>
              <a:rPr lang="en-US" b="0" dirty="0"/>
              <a:t> each other.</a:t>
            </a:r>
          </a:p>
          <a:p>
            <a:pPr>
              <a:lnSpc>
                <a:spcPct val="100000"/>
              </a:lnSpc>
            </a:pPr>
            <a:r>
              <a:rPr lang="en-US" b="0" dirty="0">
                <a:solidFill>
                  <a:srgbClr val="FF0000"/>
                </a:solidFill>
              </a:rPr>
              <a:t>Monitoring</a:t>
            </a:r>
            <a:r>
              <a:rPr lang="en-US" b="0" dirty="0"/>
              <a:t> tells you when </a:t>
            </a:r>
            <a:r>
              <a:rPr lang="en-US" b="0" dirty="0">
                <a:solidFill>
                  <a:srgbClr val="0070C0"/>
                </a:solidFill>
              </a:rPr>
              <a:t>something is wrong</a:t>
            </a:r>
            <a:r>
              <a:rPr lang="en-US" b="0" dirty="0"/>
              <a:t>, while </a:t>
            </a:r>
            <a:r>
              <a:rPr lang="en-US" b="0" dirty="0">
                <a:solidFill>
                  <a:srgbClr val="FF0000"/>
                </a:solidFill>
              </a:rPr>
              <a:t>observability</a:t>
            </a:r>
            <a:r>
              <a:rPr lang="en-US" b="0" dirty="0"/>
              <a:t> enables you to </a:t>
            </a:r>
            <a:r>
              <a:rPr lang="en-US" b="0" dirty="0">
                <a:solidFill>
                  <a:srgbClr val="0070C0"/>
                </a:solidFill>
              </a:rPr>
              <a:t>understand why</a:t>
            </a:r>
            <a:r>
              <a:rPr lang="en-US" b="0" dirty="0"/>
              <a:t>. </a:t>
            </a:r>
            <a:r>
              <a:rPr lang="en-US" b="0" dirty="0">
                <a:solidFill>
                  <a:srgbClr val="FF0000"/>
                </a:solidFill>
              </a:rPr>
              <a:t>Monitoring</a:t>
            </a:r>
            <a:r>
              <a:rPr lang="en-US" b="0" dirty="0"/>
              <a:t> is a subset of and key action for </a:t>
            </a:r>
            <a:r>
              <a:rPr lang="en-US" b="0" dirty="0">
                <a:solidFill>
                  <a:srgbClr val="FF0000"/>
                </a:solidFill>
              </a:rPr>
              <a:t>observability</a:t>
            </a:r>
            <a:r>
              <a:rPr lang="en-US" b="0" dirty="0"/>
              <a:t>. </a:t>
            </a:r>
            <a:r>
              <a:rPr lang="en-US" dirty="0">
                <a:highlight>
                  <a:srgbClr val="FFFF00"/>
                </a:highlight>
              </a:rPr>
              <a:t>You can only monitor a system that’s observable.</a:t>
            </a:r>
          </a:p>
          <a:p>
            <a:pPr>
              <a:lnSpc>
                <a:spcPct val="100000"/>
              </a:lnSpc>
            </a:pPr>
            <a:r>
              <a:rPr lang="en-US" b="0" dirty="0">
                <a:solidFill>
                  <a:srgbClr val="FF0000"/>
                </a:solidFill>
              </a:rPr>
              <a:t>Observability</a:t>
            </a:r>
            <a:r>
              <a:rPr lang="en-US" b="0" dirty="0"/>
              <a:t> uses instrumentation to </a:t>
            </a:r>
            <a:r>
              <a:rPr lang="en-US" b="0" dirty="0">
                <a:solidFill>
                  <a:srgbClr val="0070C0"/>
                </a:solidFill>
              </a:rPr>
              <a:t>provide insights</a:t>
            </a:r>
            <a:r>
              <a:rPr lang="en-US" b="0" dirty="0"/>
              <a:t> that aid </a:t>
            </a:r>
            <a:r>
              <a:rPr lang="en-US" b="0" dirty="0">
                <a:solidFill>
                  <a:srgbClr val="FF0000"/>
                </a:solidFill>
              </a:rPr>
              <a:t>monitoring</a:t>
            </a:r>
            <a:r>
              <a:rPr lang="en-US" b="0" dirty="0"/>
              <a:t>. In other words, </a:t>
            </a:r>
            <a:r>
              <a:rPr lang="en-US" dirty="0">
                <a:highlight>
                  <a:srgbClr val="FFFF00"/>
                </a:highlight>
              </a:rPr>
              <a:t>monitoring is what you do after a system is observable. Without some level of observability, monitoring is impossible.</a:t>
            </a:r>
          </a:p>
          <a:p>
            <a:pPr>
              <a:lnSpc>
                <a:spcPct val="100000"/>
              </a:lnSpc>
            </a:pPr>
            <a:r>
              <a:rPr lang="en-US" b="0" dirty="0">
                <a:solidFill>
                  <a:srgbClr val="FF0000"/>
                </a:solidFill>
              </a:rPr>
              <a:t>Observability</a:t>
            </a:r>
            <a:r>
              <a:rPr lang="en-US" b="0" dirty="0"/>
              <a:t> can be divided into </a:t>
            </a:r>
            <a:r>
              <a:rPr lang="en-US" dirty="0">
                <a:solidFill>
                  <a:srgbClr val="0070C0"/>
                </a:solidFill>
              </a:rPr>
              <a:t>three primary pillars</a:t>
            </a:r>
            <a:r>
              <a:rPr lang="en-US" b="0" dirty="0"/>
              <a:t>:</a:t>
            </a:r>
          </a:p>
          <a:p>
            <a:pPr marL="457200" lvl="1" indent="-182880">
              <a:lnSpc>
                <a:spcPct val="100000"/>
              </a:lnSpc>
              <a:buFont typeface="+mj-lt"/>
              <a:buAutoNum type="arabicParenR"/>
            </a:pPr>
            <a:r>
              <a:rPr lang="en-US" b="0" dirty="0">
                <a:highlight>
                  <a:srgbClr val="FFFF00"/>
                </a:highlight>
              </a:rPr>
              <a:t>Logs</a:t>
            </a:r>
            <a:r>
              <a:rPr lang="en-US" b="0" dirty="0"/>
              <a:t>: Timestamped, immutable records of discrete events that can identify unpredictable behavior in a system and provide insight into what changed in the system’s behavior when things went wrong. </a:t>
            </a:r>
          </a:p>
          <a:p>
            <a:pPr marL="457200" lvl="1" indent="-182880">
              <a:lnSpc>
                <a:spcPct val="100000"/>
              </a:lnSpc>
              <a:buFont typeface="+mj-lt"/>
              <a:buAutoNum type="arabicParenR"/>
            </a:pPr>
            <a:r>
              <a:rPr lang="en-US" b="0" dirty="0">
                <a:highlight>
                  <a:srgbClr val="FFFF00"/>
                </a:highlight>
              </a:rPr>
              <a:t>Metrics</a:t>
            </a:r>
            <a:r>
              <a:rPr lang="en-US" b="0" dirty="0"/>
              <a:t>: The foundations of monitoring, metrics are counts or measurements that are aggregated over a period of time. Metrics will tell you how much of the total amount of memory is used by a method, or how many requests a service handles per second.</a:t>
            </a:r>
          </a:p>
          <a:p>
            <a:pPr marL="457200" lvl="1" indent="-182880">
              <a:lnSpc>
                <a:spcPct val="100000"/>
              </a:lnSpc>
              <a:buFont typeface="+mj-lt"/>
              <a:buAutoNum type="arabicParenR"/>
            </a:pPr>
            <a:r>
              <a:rPr lang="en-US" b="0" dirty="0">
                <a:highlight>
                  <a:srgbClr val="FFFF00"/>
                </a:highlight>
              </a:rPr>
              <a:t>Traces</a:t>
            </a:r>
            <a:r>
              <a:rPr lang="en-US" b="0" dirty="0"/>
              <a:t>: For an individual transaction or request, a single trace displays the operation as it moves from one node to another in a distributed system. Traces allow you to get into the details of particular requests to determine which components cause system errors, monitor flow through the modules, and find performance bottlenecks.</a:t>
            </a:r>
            <a:endParaRPr lang="en-GB" b="0" dirty="0"/>
          </a:p>
          <a:p>
            <a:pPr marL="0" indent="0">
              <a:buNone/>
            </a:pPr>
            <a:endParaRPr lang="en-SG"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1534823" y="6312924"/>
            <a:ext cx="6074355"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https://thenewstack.io/monitoring-vs-observability-whats-the-difference/</a:t>
            </a:r>
          </a:p>
        </p:txBody>
      </p:sp>
      <p:pic>
        <p:nvPicPr>
          <p:cNvPr id="6" name="Picture 5">
            <a:extLst>
              <a:ext uri="{FF2B5EF4-FFF2-40B4-BE49-F238E27FC236}">
                <a16:creationId xmlns:a16="http://schemas.microsoft.com/office/drawing/2014/main" id="{0EC7CA2E-D73E-4768-82D0-8F218CBE2B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27931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animEffect transition="in" filter="fade">
                                      <p:cBhvr>
                                        <p:cTn id="14" dur="1000"/>
                                        <p:tgtEl>
                                          <p:spTgt spid="5">
                                            <p:txEl>
                                              <p:pRg st="5" end="5"/>
                                            </p:txEl>
                                          </p:spTgt>
                                        </p:tgtEl>
                                      </p:cBhvr>
                                    </p:animEffect>
                                    <p:anim calcmode="lin" valueType="num">
                                      <p:cBhvr>
                                        <p:cTn id="1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1000"/>
                                        <p:tgtEl>
                                          <p:spTgt spid="5">
                                            <p:txEl>
                                              <p:pRg st="6" end="6"/>
                                            </p:txEl>
                                          </p:spTgt>
                                        </p:tgtEl>
                                      </p:cBhvr>
                                    </p:animEffect>
                                    <p:anim calcmode="lin" valueType="num">
                                      <p:cBhvr>
                                        <p:cTn id="2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What is </a:t>
            </a:r>
            <a:r>
              <a:rPr lang="en-US" sz="3600" dirty="0"/>
              <a:t>DevOps Monitoring?</a:t>
            </a:r>
            <a:endParaRPr lang="en-GB" sz="3600" dirty="0"/>
          </a:p>
        </p:txBody>
      </p:sp>
      <p:sp>
        <p:nvSpPr>
          <p:cNvPr id="5" name="Content Placeholder 4"/>
          <p:cNvSpPr>
            <a:spLocks noGrp="1"/>
          </p:cNvSpPr>
          <p:nvPr>
            <p:ph idx="1"/>
          </p:nvPr>
        </p:nvSpPr>
        <p:spPr>
          <a:xfrm>
            <a:off x="628650" y="1316736"/>
            <a:ext cx="7886700" cy="4869460"/>
          </a:xfrm>
        </p:spPr>
        <p:txBody>
          <a:bodyPr>
            <a:normAutofit fontScale="77500" lnSpcReduction="20000"/>
          </a:bodyPr>
          <a:lstStyle/>
          <a:p>
            <a:pPr>
              <a:lnSpc>
                <a:spcPct val="110000"/>
              </a:lnSpc>
            </a:pPr>
            <a:r>
              <a:rPr lang="en-US" b="0" dirty="0">
                <a:solidFill>
                  <a:srgbClr val="FF0000"/>
                </a:solidFill>
              </a:rPr>
              <a:t>DevOps monitoring</a:t>
            </a:r>
            <a:r>
              <a:rPr lang="en-US" b="0" dirty="0"/>
              <a:t> entails </a:t>
            </a:r>
            <a:r>
              <a:rPr lang="en-US" b="0" dirty="0">
                <a:solidFill>
                  <a:srgbClr val="0070C0"/>
                </a:solidFill>
              </a:rPr>
              <a:t>overseeing the entire development process</a:t>
            </a:r>
            <a:r>
              <a:rPr lang="en-US" b="0" dirty="0"/>
              <a:t> from planning, development, integration and testing, deployment, and operations. It involves a </a:t>
            </a:r>
            <a:r>
              <a:rPr lang="en-US" b="0" dirty="0">
                <a:solidFill>
                  <a:srgbClr val="0070C0"/>
                </a:solidFill>
              </a:rPr>
              <a:t>complete and real-time view of the status of applications, services, and infrastructure</a:t>
            </a:r>
            <a:r>
              <a:rPr lang="en-US" b="0" dirty="0"/>
              <a:t> in the production environment. Features such as </a:t>
            </a:r>
            <a:r>
              <a:rPr lang="en-US" b="0" dirty="0">
                <a:solidFill>
                  <a:srgbClr val="0070C0"/>
                </a:solidFill>
              </a:rPr>
              <a:t>real-time streaming, historical replay, and visualizations</a:t>
            </a:r>
            <a:r>
              <a:rPr lang="en-US" b="0" dirty="0"/>
              <a:t> are critical components of application and service monitoring.</a:t>
            </a:r>
            <a:endParaRPr lang="en-GB" b="0" dirty="0"/>
          </a:p>
          <a:p>
            <a:pPr>
              <a:lnSpc>
                <a:spcPct val="110000"/>
              </a:lnSpc>
            </a:pPr>
            <a:r>
              <a:rPr lang="en-US" b="0" dirty="0">
                <a:solidFill>
                  <a:srgbClr val="FF0000"/>
                </a:solidFill>
              </a:rPr>
              <a:t>DevOps monitoring</a:t>
            </a:r>
            <a:r>
              <a:rPr lang="en-US" b="0" dirty="0"/>
              <a:t> allows teams to respond to any degradation in the customer experience, </a:t>
            </a:r>
            <a:r>
              <a:rPr lang="en-US" b="0" dirty="0">
                <a:solidFill>
                  <a:srgbClr val="0070C0"/>
                </a:solidFill>
              </a:rPr>
              <a:t>quickly and automatically</a:t>
            </a:r>
            <a:r>
              <a:rPr lang="en-US" b="0" dirty="0"/>
              <a:t>. More importantly, it allows teams to “</a:t>
            </a:r>
            <a:r>
              <a:rPr lang="en-US" dirty="0">
                <a:solidFill>
                  <a:srgbClr val="0070C0"/>
                </a:solidFill>
              </a:rPr>
              <a:t>shift left</a:t>
            </a:r>
            <a:r>
              <a:rPr lang="en-US" b="0" dirty="0"/>
              <a:t>” to earlier stages in development and minimize broken production changes. An example is better tuning of software parameters to detect and respond to errors, both manually and also automatically whenever possible.</a:t>
            </a:r>
            <a:endParaRPr lang="en-GB" b="0" dirty="0"/>
          </a:p>
          <a:p>
            <a:pPr>
              <a:lnSpc>
                <a:spcPct val="110000"/>
              </a:lnSpc>
            </a:pPr>
            <a:r>
              <a:rPr lang="en-US" b="0" dirty="0"/>
              <a:t>Moving to the operations side of the life cycle, the site reliability engineer needs to understand the services that can be measured and monitored, so </a:t>
            </a:r>
            <a:r>
              <a:rPr lang="en-US" b="0" dirty="0">
                <a:solidFill>
                  <a:srgbClr val="0070C0"/>
                </a:solidFill>
              </a:rPr>
              <a:t>if there's a problem, it can be fixed</a:t>
            </a:r>
            <a:r>
              <a:rPr lang="en-US" b="0" dirty="0"/>
              <a:t>. </a:t>
            </a:r>
            <a:r>
              <a:rPr lang="en-US" b="0" dirty="0">
                <a:highlight>
                  <a:srgbClr val="FFFF00"/>
                </a:highlight>
              </a:rPr>
              <a:t>If you don’t have a </a:t>
            </a:r>
            <a:r>
              <a:rPr lang="en-US" b="0" dirty="0">
                <a:solidFill>
                  <a:srgbClr val="0070C0"/>
                </a:solidFill>
                <a:highlight>
                  <a:srgbClr val="FFFF00"/>
                </a:highlight>
              </a:rPr>
              <a:t>DevOps toolchain</a:t>
            </a:r>
            <a:r>
              <a:rPr lang="en-US" b="0" dirty="0">
                <a:highlight>
                  <a:srgbClr val="FFFF00"/>
                </a:highlight>
              </a:rPr>
              <a:t> that ties all these processes together, you have a messy, uncorrelated, chaotic environment.</a:t>
            </a:r>
            <a:r>
              <a:rPr lang="en-US" b="0" dirty="0"/>
              <a:t>  If you have a </a:t>
            </a:r>
            <a:r>
              <a:rPr lang="en-US" b="0" dirty="0">
                <a:solidFill>
                  <a:srgbClr val="0070C0"/>
                </a:solidFill>
              </a:rPr>
              <a:t>well-integrated toolchain</a:t>
            </a:r>
            <a:r>
              <a:rPr lang="en-US" b="0" dirty="0"/>
              <a:t>, you can get better context into what is going on</a:t>
            </a:r>
            <a:r>
              <a:rPr lang="en-GB" b="0" dirty="0"/>
              <a:t>.</a:t>
            </a:r>
          </a:p>
          <a:p>
            <a:pPr marL="0" indent="0">
              <a:lnSpc>
                <a:spcPct val="110000"/>
              </a:lnSpc>
              <a:buNone/>
            </a:pPr>
            <a:endParaRPr lang="en-SG"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1721604" y="6287590"/>
            <a:ext cx="5700791"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https://www.atlassian.com/devops/devops-tools/devops-monitoring</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414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fontScale="90000"/>
          </a:bodyPr>
          <a:lstStyle/>
          <a:p>
            <a:r>
              <a:rPr lang="en-US" sz="3600" dirty="0"/>
              <a:t>Key Capabilities of DevOps Monitoring</a:t>
            </a:r>
            <a:endParaRPr lang="en-GB" sz="3600" dirty="0"/>
          </a:p>
        </p:txBody>
      </p:sp>
      <p:sp>
        <p:nvSpPr>
          <p:cNvPr id="5" name="Content Placeholder 4"/>
          <p:cNvSpPr>
            <a:spLocks noGrp="1"/>
          </p:cNvSpPr>
          <p:nvPr>
            <p:ph idx="1"/>
          </p:nvPr>
        </p:nvSpPr>
        <p:spPr>
          <a:xfrm>
            <a:off x="628650" y="1316736"/>
            <a:ext cx="7886700" cy="4519568"/>
          </a:xfrm>
        </p:spPr>
        <p:txBody>
          <a:bodyPr>
            <a:normAutofit/>
          </a:bodyPr>
          <a:lstStyle/>
          <a:p>
            <a:r>
              <a:rPr lang="en-US" b="0" dirty="0">
                <a:solidFill>
                  <a:srgbClr val="FF0000"/>
                </a:solidFill>
              </a:rPr>
              <a:t>Shift-left testing</a:t>
            </a:r>
            <a:r>
              <a:rPr lang="en-US" b="0" dirty="0"/>
              <a:t> that is performed earlier in the life cycle helps to </a:t>
            </a:r>
            <a:r>
              <a:rPr lang="en-US" b="0" dirty="0">
                <a:solidFill>
                  <a:srgbClr val="0070C0"/>
                </a:solidFill>
              </a:rPr>
              <a:t>increase quality, shorten test cycles, and reduce errors</a:t>
            </a:r>
            <a:r>
              <a:rPr lang="en-US" b="0" dirty="0"/>
              <a:t>. </a:t>
            </a:r>
            <a:r>
              <a:rPr lang="en-US" b="0" dirty="0">
                <a:highlight>
                  <a:srgbClr val="FFFF00"/>
                </a:highlight>
              </a:rPr>
              <a:t>The health of pre-production environments should be monitored.</a:t>
            </a:r>
            <a:r>
              <a:rPr lang="en-US" b="0" dirty="0"/>
              <a:t> This ensures that monitoring is implemented </a:t>
            </a:r>
            <a:r>
              <a:rPr lang="en-US" b="0" dirty="0">
                <a:solidFill>
                  <a:srgbClr val="0070C0"/>
                </a:solidFill>
              </a:rPr>
              <a:t>early and often</a:t>
            </a:r>
            <a:r>
              <a:rPr lang="en-US" b="0" dirty="0"/>
              <a:t>, in order to </a:t>
            </a:r>
            <a:r>
              <a:rPr lang="en-US" b="0" dirty="0">
                <a:solidFill>
                  <a:srgbClr val="0070C0"/>
                </a:solidFill>
              </a:rPr>
              <a:t>maintain continuity through production</a:t>
            </a:r>
            <a:r>
              <a:rPr lang="en-US" b="0" dirty="0"/>
              <a:t> and the quality of monitoring alerts are preserved. Testing and monitoring should work together. This helps to </a:t>
            </a:r>
            <a:r>
              <a:rPr lang="en-US" b="0" dirty="0">
                <a:highlight>
                  <a:srgbClr val="FFFF00"/>
                </a:highlight>
              </a:rPr>
              <a:t>identify performance and availability deviations before production deployment.</a:t>
            </a:r>
          </a:p>
          <a:p>
            <a:r>
              <a:rPr lang="en-US" b="0" dirty="0">
                <a:solidFill>
                  <a:srgbClr val="FF0000"/>
                </a:solidFill>
              </a:rPr>
              <a:t>Alert and incident management</a:t>
            </a:r>
            <a:r>
              <a:rPr lang="en-US" b="0" dirty="0"/>
              <a:t>: Monitor incidents like </a:t>
            </a:r>
            <a:r>
              <a:rPr lang="en-US" b="0" dirty="0">
                <a:solidFill>
                  <a:srgbClr val="0070C0"/>
                </a:solidFill>
              </a:rPr>
              <a:t>hardware and network failures, misconfiguration, resource exhaustion, data inconsistencies, and software bugs</a:t>
            </a:r>
            <a:r>
              <a:rPr lang="en-US" b="0" dirty="0"/>
              <a:t>. DevOps teams should embrace incidents and have high-quality monitors in place to respond to them.</a:t>
            </a:r>
          </a:p>
        </p:txBody>
      </p:sp>
      <p:sp>
        <p:nvSpPr>
          <p:cNvPr id="2" name="TextBox 1">
            <a:extLst>
              <a:ext uri="{FF2B5EF4-FFF2-40B4-BE49-F238E27FC236}">
                <a16:creationId xmlns:a16="http://schemas.microsoft.com/office/drawing/2014/main" id="{E4C247E2-65F4-46E5-AE1F-1BFA053C9440}"/>
              </a:ext>
            </a:extLst>
          </p:cNvPr>
          <p:cNvSpPr txBox="1"/>
          <p:nvPr/>
        </p:nvSpPr>
        <p:spPr>
          <a:xfrm>
            <a:off x="1429254" y="6217920"/>
            <a:ext cx="5700791"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https://www.atlassian.com/devops/devops-tools/devops-monitoring</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94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Autofit/>
          </a:bodyPr>
          <a:lstStyle/>
          <a:p>
            <a:r>
              <a:rPr lang="en-US" sz="2800" dirty="0"/>
              <a:t>Characteristics of DevOps Monitoring Tools</a:t>
            </a:r>
            <a:endParaRPr lang="en-GB" sz="2800" dirty="0"/>
          </a:p>
        </p:txBody>
      </p:sp>
      <p:sp>
        <p:nvSpPr>
          <p:cNvPr id="5" name="Content Placeholder 4"/>
          <p:cNvSpPr>
            <a:spLocks noGrp="1"/>
          </p:cNvSpPr>
          <p:nvPr>
            <p:ph idx="1"/>
          </p:nvPr>
        </p:nvSpPr>
        <p:spPr>
          <a:xfrm>
            <a:off x="628650" y="1316735"/>
            <a:ext cx="7886700" cy="4692179"/>
          </a:xfrm>
        </p:spPr>
        <p:txBody>
          <a:bodyPr>
            <a:normAutofit fontScale="77500" lnSpcReduction="20000"/>
          </a:bodyPr>
          <a:lstStyle/>
          <a:p>
            <a:pPr>
              <a:lnSpc>
                <a:spcPct val="100000"/>
              </a:lnSpc>
              <a:spcBef>
                <a:spcPts val="600"/>
              </a:spcBef>
            </a:pPr>
            <a:r>
              <a:rPr lang="en-US" b="0" dirty="0">
                <a:solidFill>
                  <a:srgbClr val="FF0000"/>
                </a:solidFill>
              </a:rPr>
              <a:t>Detectors for security</a:t>
            </a:r>
            <a:r>
              <a:rPr lang="en-US" b="0" dirty="0"/>
              <a:t>: Cultivate a “</a:t>
            </a:r>
            <a:r>
              <a:rPr lang="en-US" b="0" dirty="0">
                <a:solidFill>
                  <a:srgbClr val="0070C0"/>
                </a:solidFill>
              </a:rPr>
              <a:t>measure and monitor everything</a:t>
            </a:r>
            <a:r>
              <a:rPr lang="en-US" b="0" dirty="0"/>
              <a:t>” mindset with </a:t>
            </a:r>
            <a:r>
              <a:rPr lang="en-US" b="0" dirty="0">
                <a:solidFill>
                  <a:srgbClr val="0070C0"/>
                </a:solidFill>
              </a:rPr>
              <a:t>automation</a:t>
            </a:r>
            <a:r>
              <a:rPr lang="en-US" b="0" dirty="0"/>
              <a:t> determining the response to detected alerts. Track patches, upgrades, and credentials. </a:t>
            </a:r>
          </a:p>
          <a:p>
            <a:pPr>
              <a:lnSpc>
                <a:spcPct val="100000"/>
              </a:lnSpc>
              <a:spcBef>
                <a:spcPts val="600"/>
              </a:spcBef>
            </a:pPr>
            <a:r>
              <a:rPr lang="en-US" b="0" dirty="0">
                <a:solidFill>
                  <a:srgbClr val="FF0000"/>
                </a:solidFill>
              </a:rPr>
              <a:t>Monitoring dashboard</a:t>
            </a:r>
            <a:r>
              <a:rPr lang="en-US" b="0" dirty="0"/>
              <a:t>: A </a:t>
            </a:r>
            <a:r>
              <a:rPr lang="en-US" b="0" dirty="0">
                <a:solidFill>
                  <a:srgbClr val="0070C0"/>
                </a:solidFill>
              </a:rPr>
              <a:t>single pane of glass</a:t>
            </a:r>
            <a:r>
              <a:rPr lang="en-US" b="0" dirty="0"/>
              <a:t> provides a </a:t>
            </a:r>
            <a:r>
              <a:rPr lang="en-US" b="0" dirty="0">
                <a:solidFill>
                  <a:srgbClr val="0070C0"/>
                </a:solidFill>
              </a:rPr>
              <a:t>comprehensive view</a:t>
            </a:r>
            <a:r>
              <a:rPr lang="en-US" b="0" dirty="0"/>
              <a:t> of the various applications, services, and infrastructure dependencies, not only in production but also in staging. This provides all the information about the services in a </a:t>
            </a:r>
            <a:r>
              <a:rPr lang="en-US" b="0" dirty="0">
                <a:solidFill>
                  <a:srgbClr val="0070C0"/>
                </a:solidFill>
              </a:rPr>
              <a:t>concise, and discoverable manner</a:t>
            </a:r>
            <a:r>
              <a:rPr lang="en-US" b="0" dirty="0"/>
              <a:t>.</a:t>
            </a:r>
          </a:p>
          <a:p>
            <a:pPr>
              <a:lnSpc>
                <a:spcPct val="100000"/>
              </a:lnSpc>
              <a:spcBef>
                <a:spcPts val="600"/>
              </a:spcBef>
            </a:pPr>
            <a:r>
              <a:rPr lang="en-US" b="0" dirty="0">
                <a:solidFill>
                  <a:srgbClr val="FF0000"/>
                </a:solidFill>
              </a:rPr>
              <a:t>Application performance monitoring</a:t>
            </a:r>
            <a:r>
              <a:rPr lang="en-US" b="0" dirty="0"/>
              <a:t> is essential to ensure that the application-specific performance indicators such as </a:t>
            </a:r>
            <a:r>
              <a:rPr lang="en-US" b="0" dirty="0">
                <a:solidFill>
                  <a:srgbClr val="0070C0"/>
                </a:solidFill>
              </a:rPr>
              <a:t>time to load a page, latencies of downstream services, or transitions</a:t>
            </a:r>
            <a:r>
              <a:rPr lang="en-US" b="0" dirty="0"/>
              <a:t> are monitored in addition to basis system metrics such as </a:t>
            </a:r>
            <a:r>
              <a:rPr lang="en-US" b="0" dirty="0">
                <a:solidFill>
                  <a:srgbClr val="0070C0"/>
                </a:solidFill>
              </a:rPr>
              <a:t>CPU and memory utilization</a:t>
            </a:r>
            <a:r>
              <a:rPr lang="en-US" b="0" dirty="0"/>
              <a:t>. </a:t>
            </a:r>
          </a:p>
          <a:p>
            <a:pPr>
              <a:lnSpc>
                <a:spcPct val="100000"/>
              </a:lnSpc>
              <a:spcBef>
                <a:spcPts val="600"/>
              </a:spcBef>
            </a:pPr>
            <a:r>
              <a:rPr lang="en-US" b="0" dirty="0">
                <a:solidFill>
                  <a:srgbClr val="FF0000"/>
                </a:solidFill>
              </a:rPr>
              <a:t>Different types of monitors</a:t>
            </a:r>
            <a:r>
              <a:rPr lang="en-US" b="0" dirty="0"/>
              <a:t> for </a:t>
            </a:r>
            <a:r>
              <a:rPr lang="en-US" b="0" dirty="0">
                <a:solidFill>
                  <a:srgbClr val="0070C0"/>
                </a:solidFill>
              </a:rPr>
              <a:t>errors, transactions, synthetic, heartbeats, alarms, infrastructure, capacity, and security</a:t>
            </a:r>
            <a:r>
              <a:rPr lang="en-US" b="0" dirty="0"/>
              <a:t> during development. These monitors are often application-specific and need to be implemented based on the requirements of each application.</a:t>
            </a:r>
          </a:p>
          <a:p>
            <a:pPr>
              <a:lnSpc>
                <a:spcPct val="100000"/>
              </a:lnSpc>
              <a:spcBef>
                <a:spcPts val="600"/>
              </a:spcBef>
            </a:pPr>
            <a:r>
              <a:rPr lang="en-US" b="0" dirty="0">
                <a:solidFill>
                  <a:srgbClr val="FF0000"/>
                </a:solidFill>
              </a:rPr>
              <a:t>Alert and incident management system</a:t>
            </a:r>
            <a:r>
              <a:rPr lang="en-US" b="0" dirty="0"/>
              <a:t> that </a:t>
            </a:r>
            <a:r>
              <a:rPr lang="en-US" b="0" dirty="0">
                <a:solidFill>
                  <a:srgbClr val="0070C0"/>
                </a:solidFill>
              </a:rPr>
              <a:t>seamlessly integrates</a:t>
            </a:r>
            <a:r>
              <a:rPr lang="en-US" b="0" dirty="0"/>
              <a:t> with developer team’s tools (log management, crash reporting, etc.). The tool should </a:t>
            </a:r>
            <a:r>
              <a:rPr lang="en-US" b="0" dirty="0">
                <a:solidFill>
                  <a:srgbClr val="0070C0"/>
                </a:solidFill>
              </a:rPr>
              <a:t>send important alerts</a:t>
            </a:r>
            <a:r>
              <a:rPr lang="en-US" b="0" dirty="0"/>
              <a:t> delivered to your preferred notification channel(s) with the </a:t>
            </a:r>
            <a:r>
              <a:rPr lang="en-US" b="0" dirty="0">
                <a:solidFill>
                  <a:srgbClr val="0070C0"/>
                </a:solidFill>
              </a:rPr>
              <a:t>lowest latencies</a:t>
            </a:r>
            <a:r>
              <a:rPr lang="en-US" b="0" dirty="0"/>
              <a:t>. A robust, flexible, and reliable alert and incident management system integrated with development practices.</a:t>
            </a:r>
            <a:endParaRPr lang="en-GB"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1429254" y="6217920"/>
            <a:ext cx="5700791"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https://www.atlassian.com/devops/devops-tools/devops-monitoring</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68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5220-23CE-4222-96D4-8AC01AD018B7}"/>
              </a:ext>
            </a:extLst>
          </p:cNvPr>
          <p:cNvSpPr>
            <a:spLocks noGrp="1"/>
          </p:cNvSpPr>
          <p:nvPr>
            <p:ph type="title"/>
          </p:nvPr>
        </p:nvSpPr>
        <p:spPr/>
        <p:txBody>
          <a:bodyPr>
            <a:noAutofit/>
          </a:bodyPr>
          <a:lstStyle/>
          <a:p>
            <a:r>
              <a:rPr lang="en-US" sz="3600" dirty="0"/>
              <a:t>Components of DevOps Monitoring</a:t>
            </a:r>
            <a:endParaRPr lang="en-SG" sz="3600" dirty="0"/>
          </a:p>
        </p:txBody>
      </p:sp>
      <p:sp>
        <p:nvSpPr>
          <p:cNvPr id="6" name="TextBox 5">
            <a:extLst>
              <a:ext uri="{FF2B5EF4-FFF2-40B4-BE49-F238E27FC236}">
                <a16:creationId xmlns:a16="http://schemas.microsoft.com/office/drawing/2014/main" id="{F1951E67-FB5F-4365-9EF5-D10FC8AA0910}"/>
              </a:ext>
            </a:extLst>
          </p:cNvPr>
          <p:cNvSpPr txBox="1"/>
          <p:nvPr/>
        </p:nvSpPr>
        <p:spPr>
          <a:xfrm>
            <a:off x="471460" y="6336549"/>
            <a:ext cx="8177240"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https://insights.daffodilsw.com/blog/introducing-devops-monitoring-and-its-6-significant-components</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AC33E0B-3927-4642-9890-A263D81792BD}"/>
              </a:ext>
            </a:extLst>
          </p:cNvPr>
          <p:cNvPicPr>
            <a:picLocks noChangeAspect="1"/>
          </p:cNvPicPr>
          <p:nvPr/>
        </p:nvPicPr>
        <p:blipFill>
          <a:blip r:embed="rId3"/>
          <a:stretch>
            <a:fillRect/>
          </a:stretch>
        </p:blipFill>
        <p:spPr>
          <a:xfrm>
            <a:off x="495300" y="1374319"/>
            <a:ext cx="8153400" cy="4762500"/>
          </a:xfrm>
          <a:prstGeom prst="rect">
            <a:avLst/>
          </a:prstGeom>
        </p:spPr>
      </p:pic>
      <p:sp>
        <p:nvSpPr>
          <p:cNvPr id="10" name="TextBox 9">
            <a:extLst>
              <a:ext uri="{FF2B5EF4-FFF2-40B4-BE49-F238E27FC236}">
                <a16:creationId xmlns:a16="http://schemas.microsoft.com/office/drawing/2014/main" id="{1EA09884-F4E3-4273-B010-E7E369D819CB}"/>
              </a:ext>
            </a:extLst>
          </p:cNvPr>
          <p:cNvSpPr txBox="1"/>
          <p:nvPr/>
        </p:nvSpPr>
        <p:spPr>
          <a:xfrm>
            <a:off x="7162395" y="4323088"/>
            <a:ext cx="1009650" cy="461665"/>
          </a:xfrm>
          <a:prstGeom prst="rect">
            <a:avLst/>
          </a:prstGeom>
          <a:noFill/>
        </p:spPr>
        <p:txBody>
          <a:bodyPr wrap="square" rtlCol="0" anchor="ctr">
            <a:spAutoFit/>
          </a:bodyPr>
          <a:lstStyle/>
          <a:p>
            <a:pPr algn="ctr"/>
            <a:r>
              <a:rPr lang="en-US" sz="2400" b="1" dirty="0">
                <a:solidFill>
                  <a:srgbClr val="FFC000"/>
                </a:solidFill>
              </a:rPr>
              <a:t>QA</a:t>
            </a:r>
            <a:endParaRPr lang="en-SG" sz="2400" b="1" dirty="0">
              <a:solidFill>
                <a:srgbClr val="FFC000"/>
              </a:solidFill>
            </a:endParaRPr>
          </a:p>
        </p:txBody>
      </p:sp>
      <p:sp>
        <p:nvSpPr>
          <p:cNvPr id="11" name="TextBox 10">
            <a:extLst>
              <a:ext uri="{FF2B5EF4-FFF2-40B4-BE49-F238E27FC236}">
                <a16:creationId xmlns:a16="http://schemas.microsoft.com/office/drawing/2014/main" id="{A2571B7C-5062-497D-9F8D-A13EF5FB079C}"/>
              </a:ext>
            </a:extLst>
          </p:cNvPr>
          <p:cNvSpPr txBox="1"/>
          <p:nvPr/>
        </p:nvSpPr>
        <p:spPr>
          <a:xfrm>
            <a:off x="5912996" y="4323087"/>
            <a:ext cx="1009650" cy="461665"/>
          </a:xfrm>
          <a:prstGeom prst="rect">
            <a:avLst/>
          </a:prstGeom>
          <a:noFill/>
        </p:spPr>
        <p:txBody>
          <a:bodyPr wrap="square" rtlCol="0" anchor="ctr">
            <a:spAutoFit/>
          </a:bodyPr>
          <a:lstStyle/>
          <a:p>
            <a:pPr algn="ctr"/>
            <a:r>
              <a:rPr lang="en-US" sz="2400" b="1" dirty="0">
                <a:solidFill>
                  <a:srgbClr val="FFC000"/>
                </a:solidFill>
              </a:rPr>
              <a:t>API</a:t>
            </a:r>
            <a:endParaRPr lang="en-SG" sz="2400" b="1" dirty="0">
              <a:solidFill>
                <a:srgbClr val="FFC000"/>
              </a:solidFill>
            </a:endParaRPr>
          </a:p>
        </p:txBody>
      </p:sp>
      <p:sp>
        <p:nvSpPr>
          <p:cNvPr id="12" name="TextBox 11">
            <a:extLst>
              <a:ext uri="{FF2B5EF4-FFF2-40B4-BE49-F238E27FC236}">
                <a16:creationId xmlns:a16="http://schemas.microsoft.com/office/drawing/2014/main" id="{746064FF-5821-4AED-889E-732067454FFB}"/>
              </a:ext>
            </a:extLst>
          </p:cNvPr>
          <p:cNvSpPr txBox="1"/>
          <p:nvPr/>
        </p:nvSpPr>
        <p:spPr>
          <a:xfrm>
            <a:off x="4695014" y="4323086"/>
            <a:ext cx="1009650" cy="461665"/>
          </a:xfrm>
          <a:prstGeom prst="rect">
            <a:avLst/>
          </a:prstGeom>
          <a:noFill/>
        </p:spPr>
        <p:txBody>
          <a:bodyPr wrap="square" rtlCol="0" anchor="ctr">
            <a:spAutoFit/>
          </a:bodyPr>
          <a:lstStyle/>
          <a:p>
            <a:pPr algn="ctr"/>
            <a:r>
              <a:rPr lang="en-US" sz="2400" b="1" dirty="0">
                <a:solidFill>
                  <a:srgbClr val="FFC000"/>
                </a:solidFill>
              </a:rPr>
              <a:t>DB</a:t>
            </a:r>
            <a:endParaRPr lang="en-SG" sz="2400" b="1" dirty="0">
              <a:solidFill>
                <a:srgbClr val="FFC000"/>
              </a:solidFill>
            </a:endParaRPr>
          </a:p>
        </p:txBody>
      </p:sp>
      <p:sp>
        <p:nvSpPr>
          <p:cNvPr id="13" name="TextBox 12">
            <a:extLst>
              <a:ext uri="{FF2B5EF4-FFF2-40B4-BE49-F238E27FC236}">
                <a16:creationId xmlns:a16="http://schemas.microsoft.com/office/drawing/2014/main" id="{CED0DE99-8A5E-4010-A075-3F4D9DFF17C7}"/>
              </a:ext>
            </a:extLst>
          </p:cNvPr>
          <p:cNvSpPr txBox="1"/>
          <p:nvPr/>
        </p:nvSpPr>
        <p:spPr>
          <a:xfrm>
            <a:off x="3439339" y="4323086"/>
            <a:ext cx="1009650" cy="461665"/>
          </a:xfrm>
          <a:prstGeom prst="rect">
            <a:avLst/>
          </a:prstGeom>
          <a:noFill/>
        </p:spPr>
        <p:txBody>
          <a:bodyPr wrap="square" rtlCol="0" anchor="ctr">
            <a:spAutoFit/>
          </a:bodyPr>
          <a:lstStyle/>
          <a:p>
            <a:pPr algn="ctr"/>
            <a:r>
              <a:rPr lang="en-US" sz="2400" b="1" dirty="0">
                <a:solidFill>
                  <a:srgbClr val="FFC000"/>
                </a:solidFill>
              </a:rPr>
              <a:t>Infra</a:t>
            </a:r>
            <a:endParaRPr lang="en-SG" sz="2400" b="1" dirty="0">
              <a:solidFill>
                <a:srgbClr val="FFC000"/>
              </a:solidFill>
            </a:endParaRPr>
          </a:p>
        </p:txBody>
      </p:sp>
      <p:sp>
        <p:nvSpPr>
          <p:cNvPr id="14" name="TextBox 13">
            <a:extLst>
              <a:ext uri="{FF2B5EF4-FFF2-40B4-BE49-F238E27FC236}">
                <a16:creationId xmlns:a16="http://schemas.microsoft.com/office/drawing/2014/main" id="{A3F9CE17-B862-4853-8515-01E652CB16B1}"/>
              </a:ext>
            </a:extLst>
          </p:cNvPr>
          <p:cNvSpPr txBox="1"/>
          <p:nvPr/>
        </p:nvSpPr>
        <p:spPr>
          <a:xfrm>
            <a:off x="2218109" y="4323086"/>
            <a:ext cx="1009650" cy="461665"/>
          </a:xfrm>
          <a:prstGeom prst="rect">
            <a:avLst/>
          </a:prstGeom>
          <a:noFill/>
        </p:spPr>
        <p:txBody>
          <a:bodyPr wrap="square" rtlCol="0" anchor="ctr">
            <a:spAutoFit/>
          </a:bodyPr>
          <a:lstStyle/>
          <a:p>
            <a:pPr algn="ctr"/>
            <a:r>
              <a:rPr lang="en-US" sz="2400" b="1" dirty="0">
                <a:solidFill>
                  <a:srgbClr val="FFC000"/>
                </a:solidFill>
              </a:rPr>
              <a:t>N/W</a:t>
            </a:r>
            <a:endParaRPr lang="en-SG" sz="2400" b="1" dirty="0">
              <a:solidFill>
                <a:srgbClr val="FFC000"/>
              </a:solidFill>
            </a:endParaRPr>
          </a:p>
        </p:txBody>
      </p:sp>
      <p:sp>
        <p:nvSpPr>
          <p:cNvPr id="15" name="TextBox 14">
            <a:extLst>
              <a:ext uri="{FF2B5EF4-FFF2-40B4-BE49-F238E27FC236}">
                <a16:creationId xmlns:a16="http://schemas.microsoft.com/office/drawing/2014/main" id="{1AFDB264-D85B-4B33-8D37-329C4E7B8AC5}"/>
              </a:ext>
            </a:extLst>
          </p:cNvPr>
          <p:cNvSpPr txBox="1"/>
          <p:nvPr/>
        </p:nvSpPr>
        <p:spPr>
          <a:xfrm>
            <a:off x="980063" y="4323085"/>
            <a:ext cx="1009650" cy="461665"/>
          </a:xfrm>
          <a:prstGeom prst="rect">
            <a:avLst/>
          </a:prstGeom>
          <a:noFill/>
        </p:spPr>
        <p:txBody>
          <a:bodyPr wrap="square" rtlCol="0" anchor="ctr">
            <a:spAutoFit/>
          </a:bodyPr>
          <a:lstStyle/>
          <a:p>
            <a:pPr algn="ctr"/>
            <a:r>
              <a:rPr lang="en-US" sz="2400" b="1" dirty="0">
                <a:solidFill>
                  <a:srgbClr val="FFC000"/>
                </a:solidFill>
              </a:rPr>
              <a:t>APM</a:t>
            </a:r>
            <a:endParaRPr lang="en-SG" sz="2400" b="1" dirty="0">
              <a:solidFill>
                <a:srgbClr val="FFC000"/>
              </a:solidFill>
            </a:endParaRPr>
          </a:p>
        </p:txBody>
      </p:sp>
      <p:pic>
        <p:nvPicPr>
          <p:cNvPr id="16" name="Picture 15">
            <a:extLst>
              <a:ext uri="{FF2B5EF4-FFF2-40B4-BE49-F238E27FC236}">
                <a16:creationId xmlns:a16="http://schemas.microsoft.com/office/drawing/2014/main" id="{522AA0CD-4367-436F-8ED0-9E9F281580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155932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5220-23CE-4222-96D4-8AC01AD018B7}"/>
              </a:ext>
            </a:extLst>
          </p:cNvPr>
          <p:cNvSpPr>
            <a:spLocks noGrp="1"/>
          </p:cNvSpPr>
          <p:nvPr>
            <p:ph type="title"/>
          </p:nvPr>
        </p:nvSpPr>
        <p:spPr/>
        <p:txBody>
          <a:bodyPr>
            <a:noAutofit/>
          </a:bodyPr>
          <a:lstStyle/>
          <a:p>
            <a:r>
              <a:rPr lang="en-US" sz="3600" dirty="0"/>
              <a:t>Different DevOps Monitoring Tools</a:t>
            </a:r>
            <a:endParaRPr lang="en-SG" sz="3600" dirty="0"/>
          </a:p>
        </p:txBody>
      </p:sp>
      <p:pic>
        <p:nvPicPr>
          <p:cNvPr id="5" name="Content Placeholder 4">
            <a:extLst>
              <a:ext uri="{FF2B5EF4-FFF2-40B4-BE49-F238E27FC236}">
                <a16:creationId xmlns:a16="http://schemas.microsoft.com/office/drawing/2014/main" id="{F05741A0-2E9C-4E70-91E8-AC7F714781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1861" y="1098911"/>
            <a:ext cx="6660278" cy="5143274"/>
          </a:xfrm>
        </p:spPr>
      </p:pic>
      <p:sp>
        <p:nvSpPr>
          <p:cNvPr id="6" name="TextBox 5">
            <a:extLst>
              <a:ext uri="{FF2B5EF4-FFF2-40B4-BE49-F238E27FC236}">
                <a16:creationId xmlns:a16="http://schemas.microsoft.com/office/drawing/2014/main" id="{F1951E67-FB5F-4365-9EF5-D10FC8AA0910}"/>
              </a:ext>
            </a:extLst>
          </p:cNvPr>
          <p:cNvSpPr txBox="1"/>
          <p:nvPr/>
        </p:nvSpPr>
        <p:spPr>
          <a:xfrm>
            <a:off x="1323866" y="6336549"/>
            <a:ext cx="6496267"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https://www.bigpanda.io/wp-content/uploads/2020/10/Vendorscape-ITops.pdf</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Oval 6">
            <a:extLst>
              <a:ext uri="{FF2B5EF4-FFF2-40B4-BE49-F238E27FC236}">
                <a16:creationId xmlns:a16="http://schemas.microsoft.com/office/drawing/2014/main" id="{D8AAA521-75A7-4F23-AF6A-109A96937AC4}"/>
              </a:ext>
            </a:extLst>
          </p:cNvPr>
          <p:cNvSpPr/>
          <p:nvPr/>
        </p:nvSpPr>
        <p:spPr>
          <a:xfrm>
            <a:off x="3442995" y="1132478"/>
            <a:ext cx="1194319" cy="672337"/>
          </a:xfrm>
          <a:prstGeom prst="ellipse">
            <a:avLst/>
          </a:prstGeom>
          <a:noFill/>
          <a:ln w="38100">
            <a:solidFill>
              <a:srgbClr val="FF0000"/>
            </a:solidFill>
            <a:prstDash val="dash"/>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6921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Where Does Nagios Fit?</a:t>
            </a:r>
          </a:p>
        </p:txBody>
      </p:sp>
      <p:sp>
        <p:nvSpPr>
          <p:cNvPr id="7" name="Rectangle 2">
            <a:extLst>
              <a:ext uri="{FF2B5EF4-FFF2-40B4-BE49-F238E27FC236}">
                <a16:creationId xmlns:a16="http://schemas.microsoft.com/office/drawing/2014/main" id="{CDFF62C9-E086-4DB1-93DC-BC50DF764CE3}"/>
              </a:ext>
            </a:extLst>
          </p:cNvPr>
          <p:cNvSpPr txBox="1">
            <a:spLocks noChangeArrowheads="1"/>
          </p:cNvSpPr>
          <p:nvPr/>
        </p:nvSpPr>
        <p:spPr>
          <a:xfrm>
            <a:off x="628650" y="1589679"/>
            <a:ext cx="7990560" cy="436608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2000"/>
              </a:lnSpc>
              <a:buFont typeface="Arial" panose="020B0604020202020204" pitchFamily="34" charset="0"/>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2400" dirty="0"/>
              <a:t>Nagios, in some ways, ties it all together. We’ve seen integration of these traditional tools:</a:t>
            </a:r>
          </a:p>
          <a:p>
            <a:pPr lvl="1">
              <a:lnSpc>
                <a:spcPct val="94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3200" dirty="0">
                <a:solidFill>
                  <a:srgbClr val="4D89F9"/>
                </a:solidFill>
              </a:rPr>
              <a:t>SNMP</a:t>
            </a:r>
          </a:p>
          <a:p>
            <a:pPr lvl="1">
              <a:lnSpc>
                <a:spcPct val="94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3200" dirty="0">
                <a:solidFill>
                  <a:srgbClr val="4D89F9"/>
                </a:solidFill>
              </a:rPr>
              <a:t>MRTG</a:t>
            </a:r>
          </a:p>
          <a:p>
            <a:pPr lvl="1">
              <a:lnSpc>
                <a:spcPct val="94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3200" dirty="0">
                <a:solidFill>
                  <a:srgbClr val="4D89F9"/>
                </a:solidFill>
              </a:rPr>
              <a:t>RRDTool</a:t>
            </a:r>
          </a:p>
          <a:p>
            <a:pPr lvl="1">
              <a:lnSpc>
                <a:spcPct val="94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3200" dirty="0">
                <a:solidFill>
                  <a:srgbClr val="4D89F9"/>
                </a:solidFill>
              </a:rPr>
              <a:t>Rancid</a:t>
            </a:r>
          </a:p>
          <a:p>
            <a:pPr lvl="1">
              <a:lnSpc>
                <a:spcPct val="94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3200" dirty="0">
                <a:solidFill>
                  <a:srgbClr val="4D89F9"/>
                </a:solidFill>
              </a:rPr>
              <a:t>Cacti</a:t>
            </a:r>
          </a:p>
          <a:p>
            <a:pPr lvl="1">
              <a:lnSpc>
                <a:spcPct val="94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3200" dirty="0">
                <a:solidFill>
                  <a:srgbClr val="4D89F9"/>
                </a:solidFill>
              </a:rPr>
              <a:t>SmokePing</a:t>
            </a:r>
            <a:endParaRPr lang="en-GB" altLang="en-US" sz="2903" dirty="0">
              <a:solidFill>
                <a:srgbClr val="4D89F9"/>
              </a:solidFill>
            </a:endParaRPr>
          </a:p>
        </p:txBody>
      </p:sp>
      <p:sp>
        <p:nvSpPr>
          <p:cNvPr id="8" name="Text Box 3">
            <a:extLst>
              <a:ext uri="{FF2B5EF4-FFF2-40B4-BE49-F238E27FC236}">
                <a16:creationId xmlns:a16="http://schemas.microsoft.com/office/drawing/2014/main" id="{0213634B-5EC9-42E4-8D56-952EF21268A9}"/>
              </a:ext>
            </a:extLst>
          </p:cNvPr>
          <p:cNvSpPr txBox="1">
            <a:spLocks noChangeArrowheads="1"/>
          </p:cNvSpPr>
          <p:nvPr/>
        </p:nvSpPr>
        <p:spPr bwMode="auto">
          <a:xfrm>
            <a:off x="4216950" y="2712321"/>
            <a:ext cx="4298400" cy="255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9pPr>
          </a:lstStyle>
          <a:p>
            <a:pPr>
              <a:lnSpc>
                <a:spcPct val="102000"/>
              </a:lnSpc>
            </a:pPr>
            <a:r>
              <a:rPr lang="en-GB" altLang="en-US" dirty="0">
                <a:latin typeface="Verdana" panose="020B0604030504040204" pitchFamily="34" charset="0"/>
              </a:rPr>
              <a:t>You can and will use all these functionalities in Nagios because it is a monolithic tool:</a:t>
            </a:r>
          </a:p>
          <a:p>
            <a:pPr marL="342900" indent="-342900">
              <a:lnSpc>
                <a:spcPct val="102000"/>
              </a:lnSpc>
              <a:buFont typeface="Arial" panose="020B0604020202020204" pitchFamily="34" charset="0"/>
              <a:buChar char="•"/>
            </a:pPr>
            <a:r>
              <a:rPr lang="en-GB" altLang="en-US" sz="2600" b="1" dirty="0">
                <a:solidFill>
                  <a:srgbClr val="0070C0"/>
                </a:solidFill>
                <a:latin typeface="Verdana" panose="020B0604030504040204" pitchFamily="34" charset="0"/>
              </a:rPr>
              <a:t>Big</a:t>
            </a:r>
          </a:p>
          <a:p>
            <a:pPr marL="342900" indent="-342900">
              <a:lnSpc>
                <a:spcPct val="102000"/>
              </a:lnSpc>
              <a:buFont typeface="Arial" panose="020B0604020202020204" pitchFamily="34" charset="0"/>
              <a:buChar char="•"/>
            </a:pPr>
            <a:r>
              <a:rPr lang="en-GB" altLang="en-US" sz="2600" b="1" dirty="0">
                <a:solidFill>
                  <a:srgbClr val="0070C0"/>
                </a:solidFill>
                <a:latin typeface="Verdana" panose="020B0604030504040204" pitchFamily="34" charset="0"/>
              </a:rPr>
              <a:t>Complex</a:t>
            </a:r>
          </a:p>
          <a:p>
            <a:pPr marL="342900" indent="-342900">
              <a:lnSpc>
                <a:spcPct val="102000"/>
              </a:lnSpc>
              <a:buFont typeface="Arial" panose="020B0604020202020204" pitchFamily="34" charset="0"/>
              <a:buChar char="•"/>
            </a:pPr>
            <a:r>
              <a:rPr lang="en-GB" altLang="en-US" sz="2600" b="1" dirty="0">
                <a:solidFill>
                  <a:srgbClr val="0070C0"/>
                </a:solidFill>
                <a:latin typeface="Verdana" panose="020B0604030504040204" pitchFamily="34" charset="0"/>
              </a:rPr>
              <a:t>Powerful</a:t>
            </a:r>
          </a:p>
        </p:txBody>
      </p:sp>
      <p:pic>
        <p:nvPicPr>
          <p:cNvPr id="9" name="Picture 8">
            <a:extLst>
              <a:ext uri="{FF2B5EF4-FFF2-40B4-BE49-F238E27FC236}">
                <a16:creationId xmlns:a16="http://schemas.microsoft.com/office/drawing/2014/main" id="{057CD8EA-CDE2-4947-ADFD-8A86613F31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1098944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A2059765-423B-4368-87A9-E7481206EBFD}"/>
              </a:ext>
            </a:extLst>
          </p:cNvPr>
          <p:cNvGrpSpPr/>
          <p:nvPr/>
        </p:nvGrpSpPr>
        <p:grpSpPr>
          <a:xfrm>
            <a:off x="5657657" y="2139311"/>
            <a:ext cx="2646586" cy="2084524"/>
            <a:chOff x="719327" y="1165860"/>
            <a:chExt cx="3611372" cy="2844419"/>
          </a:xfrm>
        </p:grpSpPr>
        <p:sp>
          <p:nvSpPr>
            <p:cNvPr id="25" name="bg object 16">
              <a:extLst>
                <a:ext uri="{FF2B5EF4-FFF2-40B4-BE49-F238E27FC236}">
                  <a16:creationId xmlns:a16="http://schemas.microsoft.com/office/drawing/2014/main" id="{95A685DA-9321-4249-9B17-50CB439371D7}"/>
                </a:ext>
              </a:extLst>
            </p:cNvPr>
            <p:cNvSpPr/>
            <p:nvPr/>
          </p:nvSpPr>
          <p:spPr>
            <a:xfrm>
              <a:off x="1928621" y="1965197"/>
              <a:ext cx="1193800" cy="1191895"/>
            </a:xfrm>
            <a:custGeom>
              <a:avLst/>
              <a:gdLst/>
              <a:ahLst/>
              <a:cxnLst/>
              <a:rect l="l" t="t" r="r" b="b"/>
              <a:pathLst>
                <a:path w="1193800" h="1191895">
                  <a:moveTo>
                    <a:pt x="596645" y="0"/>
                  </a:moveTo>
                  <a:lnTo>
                    <a:pt x="547705" y="1975"/>
                  </a:lnTo>
                  <a:lnTo>
                    <a:pt x="499855" y="7800"/>
                  </a:lnTo>
                  <a:lnTo>
                    <a:pt x="453249" y="17320"/>
                  </a:lnTo>
                  <a:lnTo>
                    <a:pt x="408041" y="30382"/>
                  </a:lnTo>
                  <a:lnTo>
                    <a:pt x="364384" y="46833"/>
                  </a:lnTo>
                  <a:lnTo>
                    <a:pt x="322432" y="66519"/>
                  </a:lnTo>
                  <a:lnTo>
                    <a:pt x="282337" y="89286"/>
                  </a:lnTo>
                  <a:lnTo>
                    <a:pt x="244254" y="114982"/>
                  </a:lnTo>
                  <a:lnTo>
                    <a:pt x="208336" y="143453"/>
                  </a:lnTo>
                  <a:lnTo>
                    <a:pt x="174736" y="174545"/>
                  </a:lnTo>
                  <a:lnTo>
                    <a:pt x="143607" y="208105"/>
                  </a:lnTo>
                  <a:lnTo>
                    <a:pt x="115104" y="243980"/>
                  </a:lnTo>
                  <a:lnTo>
                    <a:pt x="89380" y="282015"/>
                  </a:lnTo>
                  <a:lnTo>
                    <a:pt x="66587" y="322058"/>
                  </a:lnTo>
                  <a:lnTo>
                    <a:pt x="46880" y="363956"/>
                  </a:lnTo>
                  <a:lnTo>
                    <a:pt x="30412" y="407554"/>
                  </a:lnTo>
                  <a:lnTo>
                    <a:pt x="17337" y="452699"/>
                  </a:lnTo>
                  <a:lnTo>
                    <a:pt x="7807" y="499238"/>
                  </a:lnTo>
                  <a:lnTo>
                    <a:pt x="1977" y="547017"/>
                  </a:lnTo>
                  <a:lnTo>
                    <a:pt x="0" y="595884"/>
                  </a:lnTo>
                  <a:lnTo>
                    <a:pt x="1977" y="644750"/>
                  </a:lnTo>
                  <a:lnTo>
                    <a:pt x="7807" y="692529"/>
                  </a:lnTo>
                  <a:lnTo>
                    <a:pt x="17337" y="739068"/>
                  </a:lnTo>
                  <a:lnTo>
                    <a:pt x="30412" y="784213"/>
                  </a:lnTo>
                  <a:lnTo>
                    <a:pt x="46880" y="827811"/>
                  </a:lnTo>
                  <a:lnTo>
                    <a:pt x="66587" y="869709"/>
                  </a:lnTo>
                  <a:lnTo>
                    <a:pt x="89380" y="909752"/>
                  </a:lnTo>
                  <a:lnTo>
                    <a:pt x="115104" y="947787"/>
                  </a:lnTo>
                  <a:lnTo>
                    <a:pt x="143607" y="983662"/>
                  </a:lnTo>
                  <a:lnTo>
                    <a:pt x="174736" y="1017222"/>
                  </a:lnTo>
                  <a:lnTo>
                    <a:pt x="208336" y="1048314"/>
                  </a:lnTo>
                  <a:lnTo>
                    <a:pt x="244254" y="1076785"/>
                  </a:lnTo>
                  <a:lnTo>
                    <a:pt x="282337" y="1102481"/>
                  </a:lnTo>
                  <a:lnTo>
                    <a:pt x="322432" y="1125248"/>
                  </a:lnTo>
                  <a:lnTo>
                    <a:pt x="364384" y="1144934"/>
                  </a:lnTo>
                  <a:lnTo>
                    <a:pt x="408041" y="1161385"/>
                  </a:lnTo>
                  <a:lnTo>
                    <a:pt x="453249" y="1174447"/>
                  </a:lnTo>
                  <a:lnTo>
                    <a:pt x="499855" y="1183967"/>
                  </a:lnTo>
                  <a:lnTo>
                    <a:pt x="547705" y="1189792"/>
                  </a:lnTo>
                  <a:lnTo>
                    <a:pt x="596645" y="1191767"/>
                  </a:lnTo>
                  <a:lnTo>
                    <a:pt x="645586" y="1189792"/>
                  </a:lnTo>
                  <a:lnTo>
                    <a:pt x="693436" y="1183967"/>
                  </a:lnTo>
                  <a:lnTo>
                    <a:pt x="740042" y="1174447"/>
                  </a:lnTo>
                  <a:lnTo>
                    <a:pt x="785250" y="1161385"/>
                  </a:lnTo>
                  <a:lnTo>
                    <a:pt x="828907" y="1144934"/>
                  </a:lnTo>
                  <a:lnTo>
                    <a:pt x="870859" y="1125248"/>
                  </a:lnTo>
                  <a:lnTo>
                    <a:pt x="910954" y="1102481"/>
                  </a:lnTo>
                  <a:lnTo>
                    <a:pt x="949037" y="1076785"/>
                  </a:lnTo>
                  <a:lnTo>
                    <a:pt x="984955" y="1048314"/>
                  </a:lnTo>
                  <a:lnTo>
                    <a:pt x="1018555" y="1017222"/>
                  </a:lnTo>
                  <a:lnTo>
                    <a:pt x="1049684" y="983662"/>
                  </a:lnTo>
                  <a:lnTo>
                    <a:pt x="1078187" y="947787"/>
                  </a:lnTo>
                  <a:lnTo>
                    <a:pt x="1103911" y="909752"/>
                  </a:lnTo>
                  <a:lnTo>
                    <a:pt x="1126704" y="869709"/>
                  </a:lnTo>
                  <a:lnTo>
                    <a:pt x="1146411" y="827811"/>
                  </a:lnTo>
                  <a:lnTo>
                    <a:pt x="1162879" y="784213"/>
                  </a:lnTo>
                  <a:lnTo>
                    <a:pt x="1175954" y="739068"/>
                  </a:lnTo>
                  <a:lnTo>
                    <a:pt x="1185484" y="692529"/>
                  </a:lnTo>
                  <a:lnTo>
                    <a:pt x="1191314" y="644750"/>
                  </a:lnTo>
                  <a:lnTo>
                    <a:pt x="1193291" y="595884"/>
                  </a:lnTo>
                  <a:lnTo>
                    <a:pt x="1191314" y="547017"/>
                  </a:lnTo>
                  <a:lnTo>
                    <a:pt x="1185484" y="499238"/>
                  </a:lnTo>
                  <a:lnTo>
                    <a:pt x="1175954" y="452699"/>
                  </a:lnTo>
                  <a:lnTo>
                    <a:pt x="1162879" y="407554"/>
                  </a:lnTo>
                  <a:lnTo>
                    <a:pt x="1146411" y="363956"/>
                  </a:lnTo>
                  <a:lnTo>
                    <a:pt x="1126704" y="322058"/>
                  </a:lnTo>
                  <a:lnTo>
                    <a:pt x="1103911" y="282015"/>
                  </a:lnTo>
                  <a:lnTo>
                    <a:pt x="1078187" y="243980"/>
                  </a:lnTo>
                  <a:lnTo>
                    <a:pt x="1049684" y="208105"/>
                  </a:lnTo>
                  <a:lnTo>
                    <a:pt x="1018555" y="174545"/>
                  </a:lnTo>
                  <a:lnTo>
                    <a:pt x="984955" y="143453"/>
                  </a:lnTo>
                  <a:lnTo>
                    <a:pt x="949037" y="114982"/>
                  </a:lnTo>
                  <a:lnTo>
                    <a:pt x="910954" y="89286"/>
                  </a:lnTo>
                  <a:lnTo>
                    <a:pt x="870859" y="66519"/>
                  </a:lnTo>
                  <a:lnTo>
                    <a:pt x="828907" y="46833"/>
                  </a:lnTo>
                  <a:lnTo>
                    <a:pt x="785250" y="30382"/>
                  </a:lnTo>
                  <a:lnTo>
                    <a:pt x="740042" y="17320"/>
                  </a:lnTo>
                  <a:lnTo>
                    <a:pt x="693436" y="7800"/>
                  </a:lnTo>
                  <a:lnTo>
                    <a:pt x="645586" y="1975"/>
                  </a:lnTo>
                  <a:lnTo>
                    <a:pt x="596645" y="0"/>
                  </a:lnTo>
                  <a:close/>
                </a:path>
              </a:pathLst>
            </a:custGeom>
            <a:solidFill>
              <a:srgbClr val="F1F1F1"/>
            </a:solidFill>
          </p:spPr>
          <p:txBody>
            <a:bodyPr wrap="square" lIns="0" tIns="0" rIns="0" bIns="0" rtlCol="0"/>
            <a:lstStyle/>
            <a:p>
              <a:endParaRPr/>
            </a:p>
          </p:txBody>
        </p:sp>
        <p:sp>
          <p:nvSpPr>
            <p:cNvPr id="26" name="bg object 17">
              <a:extLst>
                <a:ext uri="{FF2B5EF4-FFF2-40B4-BE49-F238E27FC236}">
                  <a16:creationId xmlns:a16="http://schemas.microsoft.com/office/drawing/2014/main" id="{27496B20-31F8-49D4-B315-A67872776A88}"/>
                </a:ext>
              </a:extLst>
            </p:cNvPr>
            <p:cNvSpPr/>
            <p:nvPr/>
          </p:nvSpPr>
          <p:spPr>
            <a:xfrm>
              <a:off x="1928621" y="1965197"/>
              <a:ext cx="1193800" cy="1191895"/>
            </a:xfrm>
            <a:custGeom>
              <a:avLst/>
              <a:gdLst/>
              <a:ahLst/>
              <a:cxnLst/>
              <a:rect l="l" t="t" r="r" b="b"/>
              <a:pathLst>
                <a:path w="1193800" h="1191895">
                  <a:moveTo>
                    <a:pt x="0" y="595884"/>
                  </a:moveTo>
                  <a:lnTo>
                    <a:pt x="1977" y="547017"/>
                  </a:lnTo>
                  <a:lnTo>
                    <a:pt x="7807" y="499238"/>
                  </a:lnTo>
                  <a:lnTo>
                    <a:pt x="17337" y="452699"/>
                  </a:lnTo>
                  <a:lnTo>
                    <a:pt x="30412" y="407554"/>
                  </a:lnTo>
                  <a:lnTo>
                    <a:pt x="46880" y="363956"/>
                  </a:lnTo>
                  <a:lnTo>
                    <a:pt x="66587" y="322058"/>
                  </a:lnTo>
                  <a:lnTo>
                    <a:pt x="89380" y="282015"/>
                  </a:lnTo>
                  <a:lnTo>
                    <a:pt x="115104" y="243980"/>
                  </a:lnTo>
                  <a:lnTo>
                    <a:pt x="143607" y="208105"/>
                  </a:lnTo>
                  <a:lnTo>
                    <a:pt x="174736" y="174545"/>
                  </a:lnTo>
                  <a:lnTo>
                    <a:pt x="208336" y="143453"/>
                  </a:lnTo>
                  <a:lnTo>
                    <a:pt x="244254" y="114982"/>
                  </a:lnTo>
                  <a:lnTo>
                    <a:pt x="282337" y="89286"/>
                  </a:lnTo>
                  <a:lnTo>
                    <a:pt x="322432" y="66519"/>
                  </a:lnTo>
                  <a:lnTo>
                    <a:pt x="364384" y="46833"/>
                  </a:lnTo>
                  <a:lnTo>
                    <a:pt x="408041" y="30382"/>
                  </a:lnTo>
                  <a:lnTo>
                    <a:pt x="453249" y="17320"/>
                  </a:lnTo>
                  <a:lnTo>
                    <a:pt x="499855" y="7800"/>
                  </a:lnTo>
                  <a:lnTo>
                    <a:pt x="547705" y="1975"/>
                  </a:lnTo>
                  <a:lnTo>
                    <a:pt x="596645" y="0"/>
                  </a:lnTo>
                  <a:lnTo>
                    <a:pt x="645586" y="1975"/>
                  </a:lnTo>
                  <a:lnTo>
                    <a:pt x="693436" y="7800"/>
                  </a:lnTo>
                  <a:lnTo>
                    <a:pt x="740042" y="17320"/>
                  </a:lnTo>
                  <a:lnTo>
                    <a:pt x="785250" y="30382"/>
                  </a:lnTo>
                  <a:lnTo>
                    <a:pt x="828907" y="46833"/>
                  </a:lnTo>
                  <a:lnTo>
                    <a:pt x="870859" y="66519"/>
                  </a:lnTo>
                  <a:lnTo>
                    <a:pt x="910954" y="89286"/>
                  </a:lnTo>
                  <a:lnTo>
                    <a:pt x="949037" y="114982"/>
                  </a:lnTo>
                  <a:lnTo>
                    <a:pt x="984955" y="143453"/>
                  </a:lnTo>
                  <a:lnTo>
                    <a:pt x="1018555" y="174545"/>
                  </a:lnTo>
                  <a:lnTo>
                    <a:pt x="1049684" y="208105"/>
                  </a:lnTo>
                  <a:lnTo>
                    <a:pt x="1078187" y="243980"/>
                  </a:lnTo>
                  <a:lnTo>
                    <a:pt x="1103911" y="282015"/>
                  </a:lnTo>
                  <a:lnTo>
                    <a:pt x="1126704" y="322058"/>
                  </a:lnTo>
                  <a:lnTo>
                    <a:pt x="1146411" y="363956"/>
                  </a:lnTo>
                  <a:lnTo>
                    <a:pt x="1162879" y="407554"/>
                  </a:lnTo>
                  <a:lnTo>
                    <a:pt x="1175954" y="452699"/>
                  </a:lnTo>
                  <a:lnTo>
                    <a:pt x="1185484" y="499238"/>
                  </a:lnTo>
                  <a:lnTo>
                    <a:pt x="1191314" y="547017"/>
                  </a:lnTo>
                  <a:lnTo>
                    <a:pt x="1193291" y="595884"/>
                  </a:lnTo>
                  <a:lnTo>
                    <a:pt x="1191314" y="644750"/>
                  </a:lnTo>
                  <a:lnTo>
                    <a:pt x="1185484" y="692529"/>
                  </a:lnTo>
                  <a:lnTo>
                    <a:pt x="1175954" y="739068"/>
                  </a:lnTo>
                  <a:lnTo>
                    <a:pt x="1162879" y="784213"/>
                  </a:lnTo>
                  <a:lnTo>
                    <a:pt x="1146411" y="827811"/>
                  </a:lnTo>
                  <a:lnTo>
                    <a:pt x="1126704" y="869709"/>
                  </a:lnTo>
                  <a:lnTo>
                    <a:pt x="1103911" y="909752"/>
                  </a:lnTo>
                  <a:lnTo>
                    <a:pt x="1078187" y="947787"/>
                  </a:lnTo>
                  <a:lnTo>
                    <a:pt x="1049684" y="983662"/>
                  </a:lnTo>
                  <a:lnTo>
                    <a:pt x="1018555" y="1017222"/>
                  </a:lnTo>
                  <a:lnTo>
                    <a:pt x="984955" y="1048314"/>
                  </a:lnTo>
                  <a:lnTo>
                    <a:pt x="949037" y="1076785"/>
                  </a:lnTo>
                  <a:lnTo>
                    <a:pt x="910954" y="1102481"/>
                  </a:lnTo>
                  <a:lnTo>
                    <a:pt x="870859" y="1125248"/>
                  </a:lnTo>
                  <a:lnTo>
                    <a:pt x="828907" y="1144934"/>
                  </a:lnTo>
                  <a:lnTo>
                    <a:pt x="785250" y="1161385"/>
                  </a:lnTo>
                  <a:lnTo>
                    <a:pt x="740042" y="1174447"/>
                  </a:lnTo>
                  <a:lnTo>
                    <a:pt x="693436" y="1183967"/>
                  </a:lnTo>
                  <a:lnTo>
                    <a:pt x="645586" y="1189792"/>
                  </a:lnTo>
                  <a:lnTo>
                    <a:pt x="596645" y="1191767"/>
                  </a:lnTo>
                  <a:lnTo>
                    <a:pt x="547705" y="1189792"/>
                  </a:lnTo>
                  <a:lnTo>
                    <a:pt x="499855" y="1183967"/>
                  </a:lnTo>
                  <a:lnTo>
                    <a:pt x="453249" y="1174447"/>
                  </a:lnTo>
                  <a:lnTo>
                    <a:pt x="408041" y="1161385"/>
                  </a:lnTo>
                  <a:lnTo>
                    <a:pt x="364384" y="1144934"/>
                  </a:lnTo>
                  <a:lnTo>
                    <a:pt x="322432" y="1125248"/>
                  </a:lnTo>
                  <a:lnTo>
                    <a:pt x="282337" y="1102481"/>
                  </a:lnTo>
                  <a:lnTo>
                    <a:pt x="244254" y="1076785"/>
                  </a:lnTo>
                  <a:lnTo>
                    <a:pt x="208336" y="1048314"/>
                  </a:lnTo>
                  <a:lnTo>
                    <a:pt x="174736" y="1017222"/>
                  </a:lnTo>
                  <a:lnTo>
                    <a:pt x="143607" y="983662"/>
                  </a:lnTo>
                  <a:lnTo>
                    <a:pt x="115104" y="947787"/>
                  </a:lnTo>
                  <a:lnTo>
                    <a:pt x="89380" y="909752"/>
                  </a:lnTo>
                  <a:lnTo>
                    <a:pt x="66587" y="869709"/>
                  </a:lnTo>
                  <a:lnTo>
                    <a:pt x="46880" y="827811"/>
                  </a:lnTo>
                  <a:lnTo>
                    <a:pt x="30412" y="784213"/>
                  </a:lnTo>
                  <a:lnTo>
                    <a:pt x="17337" y="739068"/>
                  </a:lnTo>
                  <a:lnTo>
                    <a:pt x="7807" y="692529"/>
                  </a:lnTo>
                  <a:lnTo>
                    <a:pt x="1977" y="644750"/>
                  </a:lnTo>
                  <a:lnTo>
                    <a:pt x="0" y="595884"/>
                  </a:lnTo>
                  <a:close/>
                </a:path>
              </a:pathLst>
            </a:custGeom>
            <a:ln w="3175">
              <a:solidFill>
                <a:srgbClr val="D9D9D9"/>
              </a:solidFill>
            </a:ln>
          </p:spPr>
          <p:txBody>
            <a:bodyPr wrap="square" lIns="0" tIns="0" rIns="0" bIns="0" rtlCol="0"/>
            <a:lstStyle/>
            <a:p>
              <a:endParaRPr/>
            </a:p>
          </p:txBody>
        </p:sp>
        <p:sp>
          <p:nvSpPr>
            <p:cNvPr id="27" name="bg object 18">
              <a:extLst>
                <a:ext uri="{FF2B5EF4-FFF2-40B4-BE49-F238E27FC236}">
                  <a16:creationId xmlns:a16="http://schemas.microsoft.com/office/drawing/2014/main" id="{B4228441-C6CB-4D05-9ACA-E610409CCC9E}"/>
                </a:ext>
              </a:extLst>
            </p:cNvPr>
            <p:cNvSpPr/>
            <p:nvPr/>
          </p:nvSpPr>
          <p:spPr>
            <a:xfrm>
              <a:off x="2487167" y="1176527"/>
              <a:ext cx="76200" cy="737235"/>
            </a:xfrm>
            <a:custGeom>
              <a:avLst/>
              <a:gdLst/>
              <a:ahLst/>
              <a:cxnLst/>
              <a:rect l="l" t="t" r="r" b="b"/>
              <a:pathLst>
                <a:path w="76200" h="737235">
                  <a:moveTo>
                    <a:pt x="31750" y="661035"/>
                  </a:moveTo>
                  <a:lnTo>
                    <a:pt x="0" y="661035"/>
                  </a:lnTo>
                  <a:lnTo>
                    <a:pt x="38100" y="737235"/>
                  </a:lnTo>
                  <a:lnTo>
                    <a:pt x="69850" y="673735"/>
                  </a:lnTo>
                  <a:lnTo>
                    <a:pt x="31750" y="673735"/>
                  </a:lnTo>
                  <a:lnTo>
                    <a:pt x="31750" y="661035"/>
                  </a:lnTo>
                  <a:close/>
                </a:path>
                <a:path w="76200" h="737235">
                  <a:moveTo>
                    <a:pt x="44450" y="63500"/>
                  </a:moveTo>
                  <a:lnTo>
                    <a:pt x="31750" y="63500"/>
                  </a:lnTo>
                  <a:lnTo>
                    <a:pt x="31750" y="673735"/>
                  </a:lnTo>
                  <a:lnTo>
                    <a:pt x="44450" y="673735"/>
                  </a:lnTo>
                  <a:lnTo>
                    <a:pt x="44450" y="63500"/>
                  </a:lnTo>
                  <a:close/>
                </a:path>
                <a:path w="76200" h="737235">
                  <a:moveTo>
                    <a:pt x="76200" y="661035"/>
                  </a:moveTo>
                  <a:lnTo>
                    <a:pt x="44450" y="661035"/>
                  </a:lnTo>
                  <a:lnTo>
                    <a:pt x="44450" y="673735"/>
                  </a:lnTo>
                  <a:lnTo>
                    <a:pt x="69850" y="673735"/>
                  </a:lnTo>
                  <a:lnTo>
                    <a:pt x="76200" y="661035"/>
                  </a:lnTo>
                  <a:close/>
                </a:path>
                <a:path w="76200" h="737235">
                  <a:moveTo>
                    <a:pt x="38100" y="0"/>
                  </a:moveTo>
                  <a:lnTo>
                    <a:pt x="0" y="76200"/>
                  </a:lnTo>
                  <a:lnTo>
                    <a:pt x="31750" y="76200"/>
                  </a:lnTo>
                  <a:lnTo>
                    <a:pt x="31750" y="63500"/>
                  </a:lnTo>
                  <a:lnTo>
                    <a:pt x="69850" y="63500"/>
                  </a:lnTo>
                  <a:lnTo>
                    <a:pt x="38100" y="0"/>
                  </a:lnTo>
                  <a:close/>
                </a:path>
                <a:path w="76200" h="737235">
                  <a:moveTo>
                    <a:pt x="69850" y="63500"/>
                  </a:moveTo>
                  <a:lnTo>
                    <a:pt x="44450" y="63500"/>
                  </a:lnTo>
                  <a:lnTo>
                    <a:pt x="44450" y="76200"/>
                  </a:lnTo>
                  <a:lnTo>
                    <a:pt x="76200" y="76200"/>
                  </a:lnTo>
                  <a:lnTo>
                    <a:pt x="69850" y="63500"/>
                  </a:lnTo>
                  <a:close/>
                </a:path>
              </a:pathLst>
            </a:custGeom>
            <a:solidFill>
              <a:srgbClr val="D9D9D9"/>
            </a:solidFill>
          </p:spPr>
          <p:txBody>
            <a:bodyPr wrap="square" lIns="0" tIns="0" rIns="0" bIns="0" rtlCol="0"/>
            <a:lstStyle/>
            <a:p>
              <a:endParaRPr/>
            </a:p>
          </p:txBody>
        </p:sp>
        <p:sp>
          <p:nvSpPr>
            <p:cNvPr id="28" name="bg object 19">
              <a:extLst>
                <a:ext uri="{FF2B5EF4-FFF2-40B4-BE49-F238E27FC236}">
                  <a16:creationId xmlns:a16="http://schemas.microsoft.com/office/drawing/2014/main" id="{7972B65B-E0F9-4FB7-A5D3-1C0A15E12700}"/>
                </a:ext>
              </a:extLst>
            </p:cNvPr>
            <p:cNvSpPr/>
            <p:nvPr/>
          </p:nvSpPr>
          <p:spPr>
            <a:xfrm>
              <a:off x="2487167" y="3220211"/>
              <a:ext cx="76200" cy="561340"/>
            </a:xfrm>
            <a:custGeom>
              <a:avLst/>
              <a:gdLst/>
              <a:ahLst/>
              <a:cxnLst/>
              <a:rect l="l" t="t" r="r" b="b"/>
              <a:pathLst>
                <a:path w="76200" h="561339">
                  <a:moveTo>
                    <a:pt x="31750" y="484886"/>
                  </a:moveTo>
                  <a:lnTo>
                    <a:pt x="0" y="484886"/>
                  </a:lnTo>
                  <a:lnTo>
                    <a:pt x="38100" y="561086"/>
                  </a:lnTo>
                  <a:lnTo>
                    <a:pt x="69850" y="497586"/>
                  </a:lnTo>
                  <a:lnTo>
                    <a:pt x="31750" y="497586"/>
                  </a:lnTo>
                  <a:lnTo>
                    <a:pt x="31750" y="484886"/>
                  </a:lnTo>
                  <a:close/>
                </a:path>
                <a:path w="76200" h="561339">
                  <a:moveTo>
                    <a:pt x="44450" y="63500"/>
                  </a:moveTo>
                  <a:lnTo>
                    <a:pt x="31750" y="63500"/>
                  </a:lnTo>
                  <a:lnTo>
                    <a:pt x="31750" y="497586"/>
                  </a:lnTo>
                  <a:lnTo>
                    <a:pt x="44450" y="497586"/>
                  </a:lnTo>
                  <a:lnTo>
                    <a:pt x="44450" y="63500"/>
                  </a:lnTo>
                  <a:close/>
                </a:path>
                <a:path w="76200" h="561339">
                  <a:moveTo>
                    <a:pt x="76200" y="484886"/>
                  </a:moveTo>
                  <a:lnTo>
                    <a:pt x="44450" y="484886"/>
                  </a:lnTo>
                  <a:lnTo>
                    <a:pt x="44450" y="497586"/>
                  </a:lnTo>
                  <a:lnTo>
                    <a:pt x="69850" y="497586"/>
                  </a:lnTo>
                  <a:lnTo>
                    <a:pt x="76200" y="484886"/>
                  </a:lnTo>
                  <a:close/>
                </a:path>
                <a:path w="76200" h="561339">
                  <a:moveTo>
                    <a:pt x="38100" y="0"/>
                  </a:moveTo>
                  <a:lnTo>
                    <a:pt x="0" y="76200"/>
                  </a:lnTo>
                  <a:lnTo>
                    <a:pt x="31750" y="76200"/>
                  </a:lnTo>
                  <a:lnTo>
                    <a:pt x="31750" y="63500"/>
                  </a:lnTo>
                  <a:lnTo>
                    <a:pt x="69850" y="63500"/>
                  </a:lnTo>
                  <a:lnTo>
                    <a:pt x="38100" y="0"/>
                  </a:lnTo>
                  <a:close/>
                </a:path>
                <a:path w="76200" h="561339">
                  <a:moveTo>
                    <a:pt x="69850" y="63500"/>
                  </a:moveTo>
                  <a:lnTo>
                    <a:pt x="44450" y="63500"/>
                  </a:lnTo>
                  <a:lnTo>
                    <a:pt x="44450" y="76200"/>
                  </a:lnTo>
                  <a:lnTo>
                    <a:pt x="76200" y="76200"/>
                  </a:lnTo>
                  <a:lnTo>
                    <a:pt x="69850" y="63500"/>
                  </a:lnTo>
                  <a:close/>
                </a:path>
              </a:pathLst>
            </a:custGeom>
            <a:solidFill>
              <a:srgbClr val="D9D9D9"/>
            </a:solidFill>
          </p:spPr>
          <p:txBody>
            <a:bodyPr wrap="square" lIns="0" tIns="0" rIns="0" bIns="0" rtlCol="0"/>
            <a:lstStyle/>
            <a:p>
              <a:endParaRPr/>
            </a:p>
          </p:txBody>
        </p:sp>
        <p:sp>
          <p:nvSpPr>
            <p:cNvPr id="29" name="bg object 20">
              <a:extLst>
                <a:ext uri="{FF2B5EF4-FFF2-40B4-BE49-F238E27FC236}">
                  <a16:creationId xmlns:a16="http://schemas.microsoft.com/office/drawing/2014/main" id="{6DBCE541-2D19-4A13-A717-740DA960242E}"/>
                </a:ext>
              </a:extLst>
            </p:cNvPr>
            <p:cNvSpPr/>
            <p:nvPr/>
          </p:nvSpPr>
          <p:spPr>
            <a:xfrm>
              <a:off x="2630423" y="1196339"/>
              <a:ext cx="885190" cy="732790"/>
            </a:xfrm>
            <a:custGeom>
              <a:avLst/>
              <a:gdLst/>
              <a:ahLst/>
              <a:cxnLst/>
              <a:rect l="l" t="t" r="r" b="b"/>
              <a:pathLst>
                <a:path w="885189" h="732789">
                  <a:moveTo>
                    <a:pt x="34417" y="654685"/>
                  </a:moveTo>
                  <a:lnTo>
                    <a:pt x="0" y="732536"/>
                  </a:lnTo>
                  <a:lnTo>
                    <a:pt x="82931" y="713359"/>
                  </a:lnTo>
                  <a:lnTo>
                    <a:pt x="69384" y="696976"/>
                  </a:lnTo>
                  <a:lnTo>
                    <a:pt x="52958" y="696976"/>
                  </a:lnTo>
                  <a:lnTo>
                    <a:pt x="44831" y="687197"/>
                  </a:lnTo>
                  <a:lnTo>
                    <a:pt x="54606" y="679102"/>
                  </a:lnTo>
                  <a:lnTo>
                    <a:pt x="34417" y="654685"/>
                  </a:lnTo>
                  <a:close/>
                </a:path>
                <a:path w="885189" h="732789">
                  <a:moveTo>
                    <a:pt x="54606" y="679102"/>
                  </a:moveTo>
                  <a:lnTo>
                    <a:pt x="44831" y="687197"/>
                  </a:lnTo>
                  <a:lnTo>
                    <a:pt x="52958" y="696976"/>
                  </a:lnTo>
                  <a:lnTo>
                    <a:pt x="62709" y="688902"/>
                  </a:lnTo>
                  <a:lnTo>
                    <a:pt x="54606" y="679102"/>
                  </a:lnTo>
                  <a:close/>
                </a:path>
                <a:path w="885189" h="732789">
                  <a:moveTo>
                    <a:pt x="62709" y="688902"/>
                  </a:moveTo>
                  <a:lnTo>
                    <a:pt x="52958" y="696976"/>
                  </a:lnTo>
                  <a:lnTo>
                    <a:pt x="69384" y="696976"/>
                  </a:lnTo>
                  <a:lnTo>
                    <a:pt x="62709" y="688902"/>
                  </a:lnTo>
                  <a:close/>
                </a:path>
                <a:path w="885189" h="732789">
                  <a:moveTo>
                    <a:pt x="822037" y="43684"/>
                  </a:moveTo>
                  <a:lnTo>
                    <a:pt x="54606" y="679102"/>
                  </a:lnTo>
                  <a:lnTo>
                    <a:pt x="62709" y="688902"/>
                  </a:lnTo>
                  <a:lnTo>
                    <a:pt x="830139" y="53484"/>
                  </a:lnTo>
                  <a:lnTo>
                    <a:pt x="822037" y="43684"/>
                  </a:lnTo>
                  <a:close/>
                </a:path>
                <a:path w="885189" h="732789">
                  <a:moveTo>
                    <a:pt x="869113" y="35560"/>
                  </a:moveTo>
                  <a:lnTo>
                    <a:pt x="831850" y="35560"/>
                  </a:lnTo>
                  <a:lnTo>
                    <a:pt x="839977" y="45338"/>
                  </a:lnTo>
                  <a:lnTo>
                    <a:pt x="830139" y="53484"/>
                  </a:lnTo>
                  <a:lnTo>
                    <a:pt x="850391" y="77977"/>
                  </a:lnTo>
                  <a:lnTo>
                    <a:pt x="869113" y="35560"/>
                  </a:lnTo>
                  <a:close/>
                </a:path>
                <a:path w="885189" h="732789">
                  <a:moveTo>
                    <a:pt x="831850" y="35560"/>
                  </a:moveTo>
                  <a:lnTo>
                    <a:pt x="822037" y="43684"/>
                  </a:lnTo>
                  <a:lnTo>
                    <a:pt x="830139" y="53484"/>
                  </a:lnTo>
                  <a:lnTo>
                    <a:pt x="839977" y="45338"/>
                  </a:lnTo>
                  <a:lnTo>
                    <a:pt x="831850" y="35560"/>
                  </a:lnTo>
                  <a:close/>
                </a:path>
                <a:path w="885189" h="732789">
                  <a:moveTo>
                    <a:pt x="884809" y="0"/>
                  </a:moveTo>
                  <a:lnTo>
                    <a:pt x="801877" y="19304"/>
                  </a:lnTo>
                  <a:lnTo>
                    <a:pt x="822037" y="43684"/>
                  </a:lnTo>
                  <a:lnTo>
                    <a:pt x="831850" y="35560"/>
                  </a:lnTo>
                  <a:lnTo>
                    <a:pt x="869113" y="35560"/>
                  </a:lnTo>
                  <a:lnTo>
                    <a:pt x="884809" y="0"/>
                  </a:lnTo>
                  <a:close/>
                </a:path>
              </a:pathLst>
            </a:custGeom>
            <a:solidFill>
              <a:srgbClr val="D9D9D9"/>
            </a:solidFill>
          </p:spPr>
          <p:txBody>
            <a:bodyPr wrap="square" lIns="0" tIns="0" rIns="0" bIns="0" rtlCol="0"/>
            <a:lstStyle/>
            <a:p>
              <a:endParaRPr/>
            </a:p>
          </p:txBody>
        </p:sp>
        <p:sp>
          <p:nvSpPr>
            <p:cNvPr id="30" name="bg object 21">
              <a:extLst>
                <a:ext uri="{FF2B5EF4-FFF2-40B4-BE49-F238E27FC236}">
                  <a16:creationId xmlns:a16="http://schemas.microsoft.com/office/drawing/2014/main" id="{46F722A1-865D-4397-A249-F92FA43C8270}"/>
                </a:ext>
              </a:extLst>
            </p:cNvPr>
            <p:cNvSpPr/>
            <p:nvPr/>
          </p:nvSpPr>
          <p:spPr>
            <a:xfrm>
              <a:off x="1470660" y="3194304"/>
              <a:ext cx="913130" cy="815975"/>
            </a:xfrm>
            <a:custGeom>
              <a:avLst/>
              <a:gdLst/>
              <a:ahLst/>
              <a:cxnLst/>
              <a:rect l="l" t="t" r="r" b="b"/>
              <a:pathLst>
                <a:path w="913130" h="815975">
                  <a:moveTo>
                    <a:pt x="31496" y="736219"/>
                  </a:moveTo>
                  <a:lnTo>
                    <a:pt x="0" y="815467"/>
                  </a:lnTo>
                  <a:lnTo>
                    <a:pt x="82168" y="793115"/>
                  </a:lnTo>
                  <a:lnTo>
                    <a:pt x="68595" y="777875"/>
                  </a:lnTo>
                  <a:lnTo>
                    <a:pt x="51562" y="777875"/>
                  </a:lnTo>
                  <a:lnTo>
                    <a:pt x="43180" y="768350"/>
                  </a:lnTo>
                  <a:lnTo>
                    <a:pt x="52609" y="759925"/>
                  </a:lnTo>
                  <a:lnTo>
                    <a:pt x="31496" y="736219"/>
                  </a:lnTo>
                  <a:close/>
                </a:path>
                <a:path w="913130" h="815975">
                  <a:moveTo>
                    <a:pt x="52609" y="759925"/>
                  </a:moveTo>
                  <a:lnTo>
                    <a:pt x="43180" y="768350"/>
                  </a:lnTo>
                  <a:lnTo>
                    <a:pt x="51562" y="777875"/>
                  </a:lnTo>
                  <a:lnTo>
                    <a:pt x="61046" y="769398"/>
                  </a:lnTo>
                  <a:lnTo>
                    <a:pt x="52609" y="759925"/>
                  </a:lnTo>
                  <a:close/>
                </a:path>
                <a:path w="913130" h="815975">
                  <a:moveTo>
                    <a:pt x="61046" y="769398"/>
                  </a:moveTo>
                  <a:lnTo>
                    <a:pt x="51562" y="777875"/>
                  </a:lnTo>
                  <a:lnTo>
                    <a:pt x="68595" y="777875"/>
                  </a:lnTo>
                  <a:lnTo>
                    <a:pt x="61046" y="769398"/>
                  </a:lnTo>
                  <a:close/>
                </a:path>
                <a:path w="913130" h="815975">
                  <a:moveTo>
                    <a:pt x="851600" y="46043"/>
                  </a:moveTo>
                  <a:lnTo>
                    <a:pt x="52609" y="759925"/>
                  </a:lnTo>
                  <a:lnTo>
                    <a:pt x="61046" y="769398"/>
                  </a:lnTo>
                  <a:lnTo>
                    <a:pt x="859987" y="55439"/>
                  </a:lnTo>
                  <a:lnTo>
                    <a:pt x="851600" y="46043"/>
                  </a:lnTo>
                  <a:close/>
                </a:path>
                <a:path w="913130" h="815975">
                  <a:moveTo>
                    <a:pt x="897657" y="37592"/>
                  </a:moveTo>
                  <a:lnTo>
                    <a:pt x="861060" y="37592"/>
                  </a:lnTo>
                  <a:lnTo>
                    <a:pt x="869441" y="46990"/>
                  </a:lnTo>
                  <a:lnTo>
                    <a:pt x="859987" y="55439"/>
                  </a:lnTo>
                  <a:lnTo>
                    <a:pt x="881126" y="79121"/>
                  </a:lnTo>
                  <a:lnTo>
                    <a:pt x="897657" y="37592"/>
                  </a:lnTo>
                  <a:close/>
                </a:path>
                <a:path w="913130" h="815975">
                  <a:moveTo>
                    <a:pt x="861060" y="37592"/>
                  </a:moveTo>
                  <a:lnTo>
                    <a:pt x="851600" y="46043"/>
                  </a:lnTo>
                  <a:lnTo>
                    <a:pt x="859987" y="55439"/>
                  </a:lnTo>
                  <a:lnTo>
                    <a:pt x="869441" y="46990"/>
                  </a:lnTo>
                  <a:lnTo>
                    <a:pt x="861060" y="37592"/>
                  </a:lnTo>
                  <a:close/>
                </a:path>
                <a:path w="913130" h="815975">
                  <a:moveTo>
                    <a:pt x="912622" y="0"/>
                  </a:moveTo>
                  <a:lnTo>
                    <a:pt x="830453" y="22351"/>
                  </a:lnTo>
                  <a:lnTo>
                    <a:pt x="851600" y="46043"/>
                  </a:lnTo>
                  <a:lnTo>
                    <a:pt x="861060" y="37592"/>
                  </a:lnTo>
                  <a:lnTo>
                    <a:pt x="897657" y="37592"/>
                  </a:lnTo>
                  <a:lnTo>
                    <a:pt x="912622" y="0"/>
                  </a:lnTo>
                  <a:close/>
                </a:path>
              </a:pathLst>
            </a:custGeom>
            <a:solidFill>
              <a:srgbClr val="D9D9D9"/>
            </a:solidFill>
          </p:spPr>
          <p:txBody>
            <a:bodyPr wrap="square" lIns="0" tIns="0" rIns="0" bIns="0" rtlCol="0"/>
            <a:lstStyle/>
            <a:p>
              <a:endParaRPr/>
            </a:p>
          </p:txBody>
        </p:sp>
        <p:sp>
          <p:nvSpPr>
            <p:cNvPr id="31" name="bg object 22">
              <a:extLst>
                <a:ext uri="{FF2B5EF4-FFF2-40B4-BE49-F238E27FC236}">
                  <a16:creationId xmlns:a16="http://schemas.microsoft.com/office/drawing/2014/main" id="{214791C3-CA1D-46D9-AFDD-7F2EE7BD864D}"/>
                </a:ext>
              </a:extLst>
            </p:cNvPr>
            <p:cNvSpPr/>
            <p:nvPr/>
          </p:nvSpPr>
          <p:spPr>
            <a:xfrm>
              <a:off x="3136392" y="1971548"/>
              <a:ext cx="1163320" cy="403225"/>
            </a:xfrm>
            <a:custGeom>
              <a:avLst/>
              <a:gdLst/>
              <a:ahLst/>
              <a:cxnLst/>
              <a:rect l="l" t="t" r="r" b="b"/>
              <a:pathLst>
                <a:path w="1163320" h="403225">
                  <a:moveTo>
                    <a:pt x="60706" y="330707"/>
                  </a:moveTo>
                  <a:lnTo>
                    <a:pt x="0" y="390525"/>
                  </a:lnTo>
                  <a:lnTo>
                    <a:pt x="84200" y="403225"/>
                  </a:lnTo>
                  <a:lnTo>
                    <a:pt x="75683" y="376936"/>
                  </a:lnTo>
                  <a:lnTo>
                    <a:pt x="62356" y="376936"/>
                  </a:lnTo>
                  <a:lnTo>
                    <a:pt x="58419" y="364871"/>
                  </a:lnTo>
                  <a:lnTo>
                    <a:pt x="70502" y="360945"/>
                  </a:lnTo>
                  <a:lnTo>
                    <a:pt x="60706" y="330707"/>
                  </a:lnTo>
                  <a:close/>
                </a:path>
                <a:path w="1163320" h="403225">
                  <a:moveTo>
                    <a:pt x="70502" y="360945"/>
                  </a:moveTo>
                  <a:lnTo>
                    <a:pt x="58419" y="364871"/>
                  </a:lnTo>
                  <a:lnTo>
                    <a:pt x="62356" y="376936"/>
                  </a:lnTo>
                  <a:lnTo>
                    <a:pt x="74414" y="373017"/>
                  </a:lnTo>
                  <a:lnTo>
                    <a:pt x="70502" y="360945"/>
                  </a:lnTo>
                  <a:close/>
                </a:path>
                <a:path w="1163320" h="403225">
                  <a:moveTo>
                    <a:pt x="74414" y="373017"/>
                  </a:moveTo>
                  <a:lnTo>
                    <a:pt x="62356" y="376936"/>
                  </a:lnTo>
                  <a:lnTo>
                    <a:pt x="75683" y="376936"/>
                  </a:lnTo>
                  <a:lnTo>
                    <a:pt x="74414" y="373017"/>
                  </a:lnTo>
                  <a:close/>
                </a:path>
                <a:path w="1163320" h="403225">
                  <a:moveTo>
                    <a:pt x="1088330" y="30228"/>
                  </a:moveTo>
                  <a:lnTo>
                    <a:pt x="70502" y="360945"/>
                  </a:lnTo>
                  <a:lnTo>
                    <a:pt x="74414" y="373017"/>
                  </a:lnTo>
                  <a:lnTo>
                    <a:pt x="1092249" y="42258"/>
                  </a:lnTo>
                  <a:lnTo>
                    <a:pt x="1088330" y="30228"/>
                  </a:lnTo>
                  <a:close/>
                </a:path>
                <a:path w="1163320" h="403225">
                  <a:moveTo>
                    <a:pt x="1149021" y="26288"/>
                  </a:moveTo>
                  <a:lnTo>
                    <a:pt x="1100455" y="26288"/>
                  </a:lnTo>
                  <a:lnTo>
                    <a:pt x="1104265" y="38353"/>
                  </a:lnTo>
                  <a:lnTo>
                    <a:pt x="1092249" y="42258"/>
                  </a:lnTo>
                  <a:lnTo>
                    <a:pt x="1102106" y="72516"/>
                  </a:lnTo>
                  <a:lnTo>
                    <a:pt x="1149021" y="26288"/>
                  </a:lnTo>
                  <a:close/>
                </a:path>
                <a:path w="1163320" h="403225">
                  <a:moveTo>
                    <a:pt x="1100455" y="26288"/>
                  </a:moveTo>
                  <a:lnTo>
                    <a:pt x="1088330" y="30228"/>
                  </a:lnTo>
                  <a:lnTo>
                    <a:pt x="1092249" y="42258"/>
                  </a:lnTo>
                  <a:lnTo>
                    <a:pt x="1104265" y="38353"/>
                  </a:lnTo>
                  <a:lnTo>
                    <a:pt x="1100455" y="26288"/>
                  </a:lnTo>
                  <a:close/>
                </a:path>
                <a:path w="1163320" h="403225">
                  <a:moveTo>
                    <a:pt x="1078483" y="0"/>
                  </a:moveTo>
                  <a:lnTo>
                    <a:pt x="1088330" y="30228"/>
                  </a:lnTo>
                  <a:lnTo>
                    <a:pt x="1100455" y="26288"/>
                  </a:lnTo>
                  <a:lnTo>
                    <a:pt x="1149021" y="26288"/>
                  </a:lnTo>
                  <a:lnTo>
                    <a:pt x="1162811" y="12700"/>
                  </a:lnTo>
                  <a:lnTo>
                    <a:pt x="1078483" y="0"/>
                  </a:lnTo>
                  <a:close/>
                </a:path>
              </a:pathLst>
            </a:custGeom>
            <a:solidFill>
              <a:srgbClr val="D9D9D9"/>
            </a:solidFill>
          </p:spPr>
          <p:txBody>
            <a:bodyPr wrap="square" lIns="0" tIns="0" rIns="0" bIns="0" rtlCol="0"/>
            <a:lstStyle/>
            <a:p>
              <a:endParaRPr/>
            </a:p>
          </p:txBody>
        </p:sp>
        <p:sp>
          <p:nvSpPr>
            <p:cNvPr id="32" name="bg object 23">
              <a:extLst>
                <a:ext uri="{FF2B5EF4-FFF2-40B4-BE49-F238E27FC236}">
                  <a16:creationId xmlns:a16="http://schemas.microsoft.com/office/drawing/2014/main" id="{378D8228-4F38-4517-BECE-0D21409B8D84}"/>
                </a:ext>
              </a:extLst>
            </p:cNvPr>
            <p:cNvSpPr/>
            <p:nvPr/>
          </p:nvSpPr>
          <p:spPr>
            <a:xfrm>
              <a:off x="722376" y="2755392"/>
              <a:ext cx="1188085" cy="757555"/>
            </a:xfrm>
            <a:custGeom>
              <a:avLst/>
              <a:gdLst/>
              <a:ahLst/>
              <a:cxnLst/>
              <a:rect l="l" t="t" r="r" b="b"/>
              <a:pathLst>
                <a:path w="1188085" h="757554">
                  <a:moveTo>
                    <a:pt x="43764" y="684149"/>
                  </a:moveTo>
                  <a:lnTo>
                    <a:pt x="0" y="757301"/>
                  </a:lnTo>
                  <a:lnTo>
                    <a:pt x="84734" y="748411"/>
                  </a:lnTo>
                  <a:lnTo>
                    <a:pt x="72022" y="728472"/>
                  </a:lnTo>
                  <a:lnTo>
                    <a:pt x="56959" y="728472"/>
                  </a:lnTo>
                  <a:lnTo>
                    <a:pt x="50126" y="717804"/>
                  </a:lnTo>
                  <a:lnTo>
                    <a:pt x="60858" y="710962"/>
                  </a:lnTo>
                  <a:lnTo>
                    <a:pt x="43764" y="684149"/>
                  </a:lnTo>
                  <a:close/>
                </a:path>
                <a:path w="1188085" h="757554">
                  <a:moveTo>
                    <a:pt x="60858" y="710962"/>
                  </a:moveTo>
                  <a:lnTo>
                    <a:pt x="50126" y="717804"/>
                  </a:lnTo>
                  <a:lnTo>
                    <a:pt x="56959" y="728472"/>
                  </a:lnTo>
                  <a:lnTo>
                    <a:pt x="67668" y="721643"/>
                  </a:lnTo>
                  <a:lnTo>
                    <a:pt x="60858" y="710962"/>
                  </a:lnTo>
                  <a:close/>
                </a:path>
                <a:path w="1188085" h="757554">
                  <a:moveTo>
                    <a:pt x="67668" y="721643"/>
                  </a:moveTo>
                  <a:lnTo>
                    <a:pt x="56959" y="728472"/>
                  </a:lnTo>
                  <a:lnTo>
                    <a:pt x="72022" y="728472"/>
                  </a:lnTo>
                  <a:lnTo>
                    <a:pt x="67668" y="721643"/>
                  </a:lnTo>
                  <a:close/>
                </a:path>
                <a:path w="1188085" h="757554">
                  <a:moveTo>
                    <a:pt x="1120048" y="35688"/>
                  </a:moveTo>
                  <a:lnTo>
                    <a:pt x="60858" y="710962"/>
                  </a:lnTo>
                  <a:lnTo>
                    <a:pt x="67668" y="721643"/>
                  </a:lnTo>
                  <a:lnTo>
                    <a:pt x="1126820" y="46330"/>
                  </a:lnTo>
                  <a:lnTo>
                    <a:pt x="1120048" y="35688"/>
                  </a:lnTo>
                  <a:close/>
                </a:path>
                <a:path w="1188085" h="757554">
                  <a:moveTo>
                    <a:pt x="1170436" y="28829"/>
                  </a:moveTo>
                  <a:lnTo>
                    <a:pt x="1130808" y="28829"/>
                  </a:lnTo>
                  <a:lnTo>
                    <a:pt x="1137539" y="39497"/>
                  </a:lnTo>
                  <a:lnTo>
                    <a:pt x="1126820" y="46330"/>
                  </a:lnTo>
                  <a:lnTo>
                    <a:pt x="1143889" y="73152"/>
                  </a:lnTo>
                  <a:lnTo>
                    <a:pt x="1170436" y="28829"/>
                  </a:lnTo>
                  <a:close/>
                </a:path>
                <a:path w="1188085" h="757554">
                  <a:moveTo>
                    <a:pt x="1130808" y="28829"/>
                  </a:moveTo>
                  <a:lnTo>
                    <a:pt x="1120048" y="35688"/>
                  </a:lnTo>
                  <a:lnTo>
                    <a:pt x="1126820" y="46330"/>
                  </a:lnTo>
                  <a:lnTo>
                    <a:pt x="1137539" y="39497"/>
                  </a:lnTo>
                  <a:lnTo>
                    <a:pt x="1130808" y="28829"/>
                  </a:lnTo>
                  <a:close/>
                </a:path>
                <a:path w="1188085" h="757554">
                  <a:moveTo>
                    <a:pt x="1187704" y="0"/>
                  </a:moveTo>
                  <a:lnTo>
                    <a:pt x="1102995" y="8890"/>
                  </a:lnTo>
                  <a:lnTo>
                    <a:pt x="1120048" y="35688"/>
                  </a:lnTo>
                  <a:lnTo>
                    <a:pt x="1130808" y="28829"/>
                  </a:lnTo>
                  <a:lnTo>
                    <a:pt x="1170436" y="28829"/>
                  </a:lnTo>
                  <a:lnTo>
                    <a:pt x="1187704" y="0"/>
                  </a:lnTo>
                  <a:close/>
                </a:path>
              </a:pathLst>
            </a:custGeom>
            <a:solidFill>
              <a:srgbClr val="D9D9D9"/>
            </a:solidFill>
          </p:spPr>
          <p:txBody>
            <a:bodyPr wrap="square" lIns="0" tIns="0" rIns="0" bIns="0" rtlCol="0"/>
            <a:lstStyle/>
            <a:p>
              <a:endParaRPr/>
            </a:p>
          </p:txBody>
        </p:sp>
        <p:sp>
          <p:nvSpPr>
            <p:cNvPr id="33" name="bg object 24">
              <a:extLst>
                <a:ext uri="{FF2B5EF4-FFF2-40B4-BE49-F238E27FC236}">
                  <a16:creationId xmlns:a16="http://schemas.microsoft.com/office/drawing/2014/main" id="{023561A8-AF43-45D6-8ABD-378497365479}"/>
                </a:ext>
              </a:extLst>
            </p:cNvPr>
            <p:cNvSpPr/>
            <p:nvPr/>
          </p:nvSpPr>
          <p:spPr>
            <a:xfrm>
              <a:off x="3177539" y="2526792"/>
              <a:ext cx="1153160" cy="706120"/>
            </a:xfrm>
            <a:custGeom>
              <a:avLst/>
              <a:gdLst/>
              <a:ahLst/>
              <a:cxnLst/>
              <a:rect l="l" t="t" r="r" b="b"/>
              <a:pathLst>
                <a:path w="1153160" h="706119">
                  <a:moveTo>
                    <a:pt x="1084854" y="671333"/>
                  </a:moveTo>
                  <a:lnTo>
                    <a:pt x="1068324" y="698373"/>
                  </a:lnTo>
                  <a:lnTo>
                    <a:pt x="1153160" y="705612"/>
                  </a:lnTo>
                  <a:lnTo>
                    <a:pt x="1135886" y="677926"/>
                  </a:lnTo>
                  <a:lnTo>
                    <a:pt x="1095629" y="677926"/>
                  </a:lnTo>
                  <a:lnTo>
                    <a:pt x="1084854" y="671333"/>
                  </a:lnTo>
                  <a:close/>
                </a:path>
                <a:path w="1153160" h="706119">
                  <a:moveTo>
                    <a:pt x="1091545" y="660386"/>
                  </a:moveTo>
                  <a:lnTo>
                    <a:pt x="1084854" y="671333"/>
                  </a:lnTo>
                  <a:lnTo>
                    <a:pt x="1095629" y="677926"/>
                  </a:lnTo>
                  <a:lnTo>
                    <a:pt x="1102360" y="667004"/>
                  </a:lnTo>
                  <a:lnTo>
                    <a:pt x="1091545" y="660386"/>
                  </a:lnTo>
                  <a:close/>
                </a:path>
                <a:path w="1153160" h="706119">
                  <a:moveTo>
                    <a:pt x="1108075" y="633349"/>
                  </a:moveTo>
                  <a:lnTo>
                    <a:pt x="1091545" y="660386"/>
                  </a:lnTo>
                  <a:lnTo>
                    <a:pt x="1102360" y="667004"/>
                  </a:lnTo>
                  <a:lnTo>
                    <a:pt x="1095629" y="677926"/>
                  </a:lnTo>
                  <a:lnTo>
                    <a:pt x="1135886" y="677926"/>
                  </a:lnTo>
                  <a:lnTo>
                    <a:pt x="1108075" y="633349"/>
                  </a:lnTo>
                  <a:close/>
                </a:path>
                <a:path w="1153160" h="706119">
                  <a:moveTo>
                    <a:pt x="68305" y="34278"/>
                  </a:moveTo>
                  <a:lnTo>
                    <a:pt x="61614" y="45225"/>
                  </a:lnTo>
                  <a:lnTo>
                    <a:pt x="1084854" y="671333"/>
                  </a:lnTo>
                  <a:lnTo>
                    <a:pt x="1091545" y="660386"/>
                  </a:lnTo>
                  <a:lnTo>
                    <a:pt x="68305" y="34278"/>
                  </a:lnTo>
                  <a:close/>
                </a:path>
                <a:path w="1153160" h="706119">
                  <a:moveTo>
                    <a:pt x="0" y="0"/>
                  </a:moveTo>
                  <a:lnTo>
                    <a:pt x="45085" y="72262"/>
                  </a:lnTo>
                  <a:lnTo>
                    <a:pt x="61614" y="45225"/>
                  </a:lnTo>
                  <a:lnTo>
                    <a:pt x="50800" y="38608"/>
                  </a:lnTo>
                  <a:lnTo>
                    <a:pt x="57531" y="27686"/>
                  </a:lnTo>
                  <a:lnTo>
                    <a:pt x="72336" y="27686"/>
                  </a:lnTo>
                  <a:lnTo>
                    <a:pt x="84836" y="7238"/>
                  </a:lnTo>
                  <a:lnTo>
                    <a:pt x="0" y="0"/>
                  </a:lnTo>
                  <a:close/>
                </a:path>
                <a:path w="1153160" h="706119">
                  <a:moveTo>
                    <a:pt x="57531" y="27686"/>
                  </a:moveTo>
                  <a:lnTo>
                    <a:pt x="50800" y="38608"/>
                  </a:lnTo>
                  <a:lnTo>
                    <a:pt x="61614" y="45225"/>
                  </a:lnTo>
                  <a:lnTo>
                    <a:pt x="68305" y="34278"/>
                  </a:lnTo>
                  <a:lnTo>
                    <a:pt x="57531" y="27686"/>
                  </a:lnTo>
                  <a:close/>
                </a:path>
                <a:path w="1153160" h="706119">
                  <a:moveTo>
                    <a:pt x="72336" y="27686"/>
                  </a:moveTo>
                  <a:lnTo>
                    <a:pt x="57531" y="27686"/>
                  </a:lnTo>
                  <a:lnTo>
                    <a:pt x="68305" y="34278"/>
                  </a:lnTo>
                  <a:lnTo>
                    <a:pt x="72336" y="27686"/>
                  </a:lnTo>
                  <a:close/>
                </a:path>
              </a:pathLst>
            </a:custGeom>
            <a:solidFill>
              <a:srgbClr val="D9D9D9"/>
            </a:solidFill>
          </p:spPr>
          <p:txBody>
            <a:bodyPr wrap="square" lIns="0" tIns="0" rIns="0" bIns="0" rtlCol="0"/>
            <a:lstStyle/>
            <a:p>
              <a:endParaRPr/>
            </a:p>
          </p:txBody>
        </p:sp>
        <p:sp>
          <p:nvSpPr>
            <p:cNvPr id="34" name="bg object 25">
              <a:extLst>
                <a:ext uri="{FF2B5EF4-FFF2-40B4-BE49-F238E27FC236}">
                  <a16:creationId xmlns:a16="http://schemas.microsoft.com/office/drawing/2014/main" id="{A16EE0A9-5798-4B27-87DC-09E3E738DA15}"/>
                </a:ext>
              </a:extLst>
            </p:cNvPr>
            <p:cNvSpPr/>
            <p:nvPr/>
          </p:nvSpPr>
          <p:spPr>
            <a:xfrm>
              <a:off x="719327" y="1960879"/>
              <a:ext cx="1179195" cy="408940"/>
            </a:xfrm>
            <a:custGeom>
              <a:avLst/>
              <a:gdLst/>
              <a:ahLst/>
              <a:cxnLst/>
              <a:rect l="l" t="t" r="r" b="b"/>
              <a:pathLst>
                <a:path w="1179195" h="408939">
                  <a:moveTo>
                    <a:pt x="1104565" y="378322"/>
                  </a:moveTo>
                  <a:lnTo>
                    <a:pt x="1094740" y="408432"/>
                  </a:lnTo>
                  <a:lnTo>
                    <a:pt x="1179067" y="395732"/>
                  </a:lnTo>
                  <a:lnTo>
                    <a:pt x="1165376" y="382270"/>
                  </a:lnTo>
                  <a:lnTo>
                    <a:pt x="1116711" y="382270"/>
                  </a:lnTo>
                  <a:lnTo>
                    <a:pt x="1104565" y="378322"/>
                  </a:lnTo>
                  <a:close/>
                </a:path>
                <a:path w="1179195" h="408939">
                  <a:moveTo>
                    <a:pt x="1108539" y="366144"/>
                  </a:moveTo>
                  <a:lnTo>
                    <a:pt x="1104565" y="378322"/>
                  </a:lnTo>
                  <a:lnTo>
                    <a:pt x="1116711" y="382270"/>
                  </a:lnTo>
                  <a:lnTo>
                    <a:pt x="1120648" y="370078"/>
                  </a:lnTo>
                  <a:lnTo>
                    <a:pt x="1108539" y="366144"/>
                  </a:lnTo>
                  <a:close/>
                </a:path>
                <a:path w="1179195" h="408939">
                  <a:moveTo>
                    <a:pt x="1118361" y="336042"/>
                  </a:moveTo>
                  <a:lnTo>
                    <a:pt x="1108539" y="366144"/>
                  </a:lnTo>
                  <a:lnTo>
                    <a:pt x="1120648" y="370078"/>
                  </a:lnTo>
                  <a:lnTo>
                    <a:pt x="1116711" y="382270"/>
                  </a:lnTo>
                  <a:lnTo>
                    <a:pt x="1165376" y="382270"/>
                  </a:lnTo>
                  <a:lnTo>
                    <a:pt x="1118361" y="336042"/>
                  </a:lnTo>
                  <a:close/>
                </a:path>
                <a:path w="1179195" h="408939">
                  <a:moveTo>
                    <a:pt x="74429" y="30210"/>
                  </a:moveTo>
                  <a:lnTo>
                    <a:pt x="70511" y="42279"/>
                  </a:lnTo>
                  <a:lnTo>
                    <a:pt x="1104565" y="378322"/>
                  </a:lnTo>
                  <a:lnTo>
                    <a:pt x="1108539" y="366144"/>
                  </a:lnTo>
                  <a:lnTo>
                    <a:pt x="74429" y="30210"/>
                  </a:lnTo>
                  <a:close/>
                </a:path>
                <a:path w="1179195" h="408939">
                  <a:moveTo>
                    <a:pt x="84239" y="0"/>
                  </a:moveTo>
                  <a:lnTo>
                    <a:pt x="0" y="12700"/>
                  </a:lnTo>
                  <a:lnTo>
                    <a:pt x="60693" y="72517"/>
                  </a:lnTo>
                  <a:lnTo>
                    <a:pt x="70511" y="42279"/>
                  </a:lnTo>
                  <a:lnTo>
                    <a:pt x="58432" y="38354"/>
                  </a:lnTo>
                  <a:lnTo>
                    <a:pt x="62356" y="26289"/>
                  </a:lnTo>
                  <a:lnTo>
                    <a:pt x="75703" y="26289"/>
                  </a:lnTo>
                  <a:lnTo>
                    <a:pt x="84239" y="0"/>
                  </a:lnTo>
                  <a:close/>
                </a:path>
                <a:path w="1179195" h="408939">
                  <a:moveTo>
                    <a:pt x="62356" y="26289"/>
                  </a:moveTo>
                  <a:lnTo>
                    <a:pt x="58432" y="38354"/>
                  </a:lnTo>
                  <a:lnTo>
                    <a:pt x="70511" y="42279"/>
                  </a:lnTo>
                  <a:lnTo>
                    <a:pt x="74429" y="30210"/>
                  </a:lnTo>
                  <a:lnTo>
                    <a:pt x="62356" y="26289"/>
                  </a:lnTo>
                  <a:close/>
                </a:path>
                <a:path w="1179195" h="408939">
                  <a:moveTo>
                    <a:pt x="75703" y="26289"/>
                  </a:moveTo>
                  <a:lnTo>
                    <a:pt x="62356" y="26289"/>
                  </a:lnTo>
                  <a:lnTo>
                    <a:pt x="74429" y="30210"/>
                  </a:lnTo>
                  <a:lnTo>
                    <a:pt x="75703" y="26289"/>
                  </a:lnTo>
                  <a:close/>
                </a:path>
              </a:pathLst>
            </a:custGeom>
            <a:solidFill>
              <a:srgbClr val="D9D9D9"/>
            </a:solidFill>
          </p:spPr>
          <p:txBody>
            <a:bodyPr wrap="square" lIns="0" tIns="0" rIns="0" bIns="0" rtlCol="0"/>
            <a:lstStyle/>
            <a:p>
              <a:endParaRPr/>
            </a:p>
          </p:txBody>
        </p:sp>
        <p:sp>
          <p:nvSpPr>
            <p:cNvPr id="35" name="bg object 26">
              <a:extLst>
                <a:ext uri="{FF2B5EF4-FFF2-40B4-BE49-F238E27FC236}">
                  <a16:creationId xmlns:a16="http://schemas.microsoft.com/office/drawing/2014/main" id="{8397D700-9E79-43A5-915D-D5AB10B453A1}"/>
                </a:ext>
              </a:extLst>
            </p:cNvPr>
            <p:cNvSpPr/>
            <p:nvPr/>
          </p:nvSpPr>
          <p:spPr>
            <a:xfrm>
              <a:off x="2642616" y="3200400"/>
              <a:ext cx="893444" cy="753110"/>
            </a:xfrm>
            <a:custGeom>
              <a:avLst/>
              <a:gdLst/>
              <a:ahLst/>
              <a:cxnLst/>
              <a:rect l="l" t="t" r="r" b="b"/>
              <a:pathLst>
                <a:path w="893445" h="753110">
                  <a:moveTo>
                    <a:pt x="831109" y="708566"/>
                  </a:moveTo>
                  <a:lnTo>
                    <a:pt x="810641" y="732789"/>
                  </a:lnTo>
                  <a:lnTo>
                    <a:pt x="893444" y="752856"/>
                  </a:lnTo>
                  <a:lnTo>
                    <a:pt x="877928" y="716788"/>
                  </a:lnTo>
                  <a:lnTo>
                    <a:pt x="840867" y="716788"/>
                  </a:lnTo>
                  <a:lnTo>
                    <a:pt x="831109" y="708566"/>
                  </a:lnTo>
                  <a:close/>
                </a:path>
                <a:path w="893445" h="753110">
                  <a:moveTo>
                    <a:pt x="839316" y="698853"/>
                  </a:moveTo>
                  <a:lnTo>
                    <a:pt x="831109" y="708566"/>
                  </a:lnTo>
                  <a:lnTo>
                    <a:pt x="840867" y="716788"/>
                  </a:lnTo>
                  <a:lnTo>
                    <a:pt x="848994" y="707008"/>
                  </a:lnTo>
                  <a:lnTo>
                    <a:pt x="839316" y="698853"/>
                  </a:lnTo>
                  <a:close/>
                </a:path>
                <a:path w="893445" h="753110">
                  <a:moveTo>
                    <a:pt x="859789" y="674624"/>
                  </a:moveTo>
                  <a:lnTo>
                    <a:pt x="839316" y="698853"/>
                  </a:lnTo>
                  <a:lnTo>
                    <a:pt x="848994" y="707008"/>
                  </a:lnTo>
                  <a:lnTo>
                    <a:pt x="840867" y="716788"/>
                  </a:lnTo>
                  <a:lnTo>
                    <a:pt x="877928" y="716788"/>
                  </a:lnTo>
                  <a:lnTo>
                    <a:pt x="859789" y="674624"/>
                  </a:lnTo>
                  <a:close/>
                </a:path>
                <a:path w="893445" h="753110">
                  <a:moveTo>
                    <a:pt x="62382" y="44222"/>
                  </a:moveTo>
                  <a:lnTo>
                    <a:pt x="54208" y="53942"/>
                  </a:lnTo>
                  <a:lnTo>
                    <a:pt x="831109" y="708566"/>
                  </a:lnTo>
                  <a:lnTo>
                    <a:pt x="839316" y="698853"/>
                  </a:lnTo>
                  <a:lnTo>
                    <a:pt x="62382" y="44222"/>
                  </a:lnTo>
                  <a:close/>
                </a:path>
                <a:path w="893445" h="753110">
                  <a:moveTo>
                    <a:pt x="0" y="0"/>
                  </a:moveTo>
                  <a:lnTo>
                    <a:pt x="33781" y="78232"/>
                  </a:lnTo>
                  <a:lnTo>
                    <a:pt x="54208" y="53942"/>
                  </a:lnTo>
                  <a:lnTo>
                    <a:pt x="44450" y="45720"/>
                  </a:lnTo>
                  <a:lnTo>
                    <a:pt x="52704" y="36067"/>
                  </a:lnTo>
                  <a:lnTo>
                    <a:pt x="69240" y="36067"/>
                  </a:lnTo>
                  <a:lnTo>
                    <a:pt x="82803" y="19938"/>
                  </a:lnTo>
                  <a:lnTo>
                    <a:pt x="0" y="0"/>
                  </a:lnTo>
                  <a:close/>
                </a:path>
                <a:path w="893445" h="753110">
                  <a:moveTo>
                    <a:pt x="52704" y="36067"/>
                  </a:moveTo>
                  <a:lnTo>
                    <a:pt x="44450" y="45720"/>
                  </a:lnTo>
                  <a:lnTo>
                    <a:pt x="54208" y="53942"/>
                  </a:lnTo>
                  <a:lnTo>
                    <a:pt x="62382" y="44222"/>
                  </a:lnTo>
                  <a:lnTo>
                    <a:pt x="52704" y="36067"/>
                  </a:lnTo>
                  <a:close/>
                </a:path>
                <a:path w="893445" h="753110">
                  <a:moveTo>
                    <a:pt x="69240" y="36067"/>
                  </a:moveTo>
                  <a:lnTo>
                    <a:pt x="52704" y="36067"/>
                  </a:lnTo>
                  <a:lnTo>
                    <a:pt x="62382" y="44222"/>
                  </a:lnTo>
                  <a:lnTo>
                    <a:pt x="69240" y="36067"/>
                  </a:lnTo>
                  <a:close/>
                </a:path>
              </a:pathLst>
            </a:custGeom>
            <a:solidFill>
              <a:srgbClr val="D9D9D9"/>
            </a:solidFill>
          </p:spPr>
          <p:txBody>
            <a:bodyPr wrap="square" lIns="0" tIns="0" rIns="0" bIns="0" rtlCol="0"/>
            <a:lstStyle/>
            <a:p>
              <a:endParaRPr/>
            </a:p>
          </p:txBody>
        </p:sp>
        <p:sp>
          <p:nvSpPr>
            <p:cNvPr id="36" name="bg object 27">
              <a:extLst>
                <a:ext uri="{FF2B5EF4-FFF2-40B4-BE49-F238E27FC236}">
                  <a16:creationId xmlns:a16="http://schemas.microsoft.com/office/drawing/2014/main" id="{C16C37F2-6DA0-4941-9BBC-394ADFD7EB65}"/>
                </a:ext>
              </a:extLst>
            </p:cNvPr>
            <p:cNvSpPr/>
            <p:nvPr/>
          </p:nvSpPr>
          <p:spPr>
            <a:xfrm>
              <a:off x="1511808" y="1165860"/>
              <a:ext cx="919480" cy="760095"/>
            </a:xfrm>
            <a:custGeom>
              <a:avLst/>
              <a:gdLst/>
              <a:ahLst/>
              <a:cxnLst/>
              <a:rect l="l" t="t" r="r" b="b"/>
              <a:pathLst>
                <a:path w="919480" h="760094">
                  <a:moveTo>
                    <a:pt x="856314" y="716409"/>
                  </a:moveTo>
                  <a:lnTo>
                    <a:pt x="836041" y="740917"/>
                  </a:lnTo>
                  <a:lnTo>
                    <a:pt x="919098" y="760094"/>
                  </a:lnTo>
                  <a:lnTo>
                    <a:pt x="903403" y="724535"/>
                  </a:lnTo>
                  <a:lnTo>
                    <a:pt x="866140" y="724535"/>
                  </a:lnTo>
                  <a:lnTo>
                    <a:pt x="856314" y="716409"/>
                  </a:lnTo>
                  <a:close/>
                </a:path>
                <a:path w="919480" h="760094">
                  <a:moveTo>
                    <a:pt x="864419" y="706611"/>
                  </a:moveTo>
                  <a:lnTo>
                    <a:pt x="856314" y="716409"/>
                  </a:lnTo>
                  <a:lnTo>
                    <a:pt x="866140" y="724535"/>
                  </a:lnTo>
                  <a:lnTo>
                    <a:pt x="874267" y="714755"/>
                  </a:lnTo>
                  <a:lnTo>
                    <a:pt x="864419" y="706611"/>
                  </a:lnTo>
                  <a:close/>
                </a:path>
                <a:path w="919480" h="760094">
                  <a:moveTo>
                    <a:pt x="884681" y="682116"/>
                  </a:moveTo>
                  <a:lnTo>
                    <a:pt x="864419" y="706611"/>
                  </a:lnTo>
                  <a:lnTo>
                    <a:pt x="874267" y="714755"/>
                  </a:lnTo>
                  <a:lnTo>
                    <a:pt x="866140" y="724535"/>
                  </a:lnTo>
                  <a:lnTo>
                    <a:pt x="903403" y="724535"/>
                  </a:lnTo>
                  <a:lnTo>
                    <a:pt x="884681" y="682116"/>
                  </a:lnTo>
                  <a:close/>
                </a:path>
                <a:path w="919480" h="760094">
                  <a:moveTo>
                    <a:pt x="62784" y="43685"/>
                  </a:moveTo>
                  <a:lnTo>
                    <a:pt x="54679" y="53483"/>
                  </a:lnTo>
                  <a:lnTo>
                    <a:pt x="856314" y="716409"/>
                  </a:lnTo>
                  <a:lnTo>
                    <a:pt x="864419" y="706611"/>
                  </a:lnTo>
                  <a:lnTo>
                    <a:pt x="62784" y="43685"/>
                  </a:lnTo>
                  <a:close/>
                </a:path>
                <a:path w="919480" h="760094">
                  <a:moveTo>
                    <a:pt x="0" y="0"/>
                  </a:moveTo>
                  <a:lnTo>
                    <a:pt x="34416" y="77977"/>
                  </a:lnTo>
                  <a:lnTo>
                    <a:pt x="54679" y="53483"/>
                  </a:lnTo>
                  <a:lnTo>
                    <a:pt x="44830" y="45338"/>
                  </a:lnTo>
                  <a:lnTo>
                    <a:pt x="52958" y="35560"/>
                  </a:lnTo>
                  <a:lnTo>
                    <a:pt x="69505" y="35560"/>
                  </a:lnTo>
                  <a:lnTo>
                    <a:pt x="83057" y="19176"/>
                  </a:lnTo>
                  <a:lnTo>
                    <a:pt x="0" y="0"/>
                  </a:lnTo>
                  <a:close/>
                </a:path>
                <a:path w="919480" h="760094">
                  <a:moveTo>
                    <a:pt x="52958" y="35560"/>
                  </a:moveTo>
                  <a:lnTo>
                    <a:pt x="44830" y="45338"/>
                  </a:lnTo>
                  <a:lnTo>
                    <a:pt x="54679" y="53483"/>
                  </a:lnTo>
                  <a:lnTo>
                    <a:pt x="62784" y="43685"/>
                  </a:lnTo>
                  <a:lnTo>
                    <a:pt x="52958" y="35560"/>
                  </a:lnTo>
                  <a:close/>
                </a:path>
                <a:path w="919480" h="760094">
                  <a:moveTo>
                    <a:pt x="69505" y="35560"/>
                  </a:moveTo>
                  <a:lnTo>
                    <a:pt x="52958" y="35560"/>
                  </a:lnTo>
                  <a:lnTo>
                    <a:pt x="62784" y="43685"/>
                  </a:lnTo>
                  <a:lnTo>
                    <a:pt x="69505" y="35560"/>
                  </a:lnTo>
                  <a:close/>
                </a:path>
              </a:pathLst>
            </a:custGeom>
            <a:solidFill>
              <a:srgbClr val="D9D9D9"/>
            </a:solidFill>
          </p:spPr>
          <p:txBody>
            <a:bodyPr wrap="square" lIns="0" tIns="0" rIns="0" bIns="0" rtlCol="0"/>
            <a:lstStyle/>
            <a:p>
              <a:endParaRPr/>
            </a:p>
          </p:txBody>
        </p:sp>
        <p:sp>
          <p:nvSpPr>
            <p:cNvPr id="37" name="bg object 28">
              <a:extLst>
                <a:ext uri="{FF2B5EF4-FFF2-40B4-BE49-F238E27FC236}">
                  <a16:creationId xmlns:a16="http://schemas.microsoft.com/office/drawing/2014/main" id="{0A96B185-9C78-4B03-9A5A-A998AC43474B}"/>
                </a:ext>
              </a:extLst>
            </p:cNvPr>
            <p:cNvSpPr/>
            <p:nvPr/>
          </p:nvSpPr>
          <p:spPr>
            <a:xfrm>
              <a:off x="1552955" y="2522220"/>
              <a:ext cx="322580" cy="76200"/>
            </a:xfrm>
            <a:custGeom>
              <a:avLst/>
              <a:gdLst/>
              <a:ahLst/>
              <a:cxnLst/>
              <a:rect l="l" t="t" r="r" b="b"/>
              <a:pathLst>
                <a:path w="322580" h="76200">
                  <a:moveTo>
                    <a:pt x="76200" y="0"/>
                  </a:moveTo>
                  <a:lnTo>
                    <a:pt x="0" y="38100"/>
                  </a:lnTo>
                  <a:lnTo>
                    <a:pt x="76200" y="76200"/>
                  </a:lnTo>
                  <a:lnTo>
                    <a:pt x="76200" y="44450"/>
                  </a:lnTo>
                  <a:lnTo>
                    <a:pt x="63500" y="44450"/>
                  </a:lnTo>
                  <a:lnTo>
                    <a:pt x="63500" y="31750"/>
                  </a:lnTo>
                  <a:lnTo>
                    <a:pt x="76200" y="31750"/>
                  </a:lnTo>
                  <a:lnTo>
                    <a:pt x="76200" y="0"/>
                  </a:lnTo>
                  <a:close/>
                </a:path>
                <a:path w="322580" h="76200">
                  <a:moveTo>
                    <a:pt x="246252" y="0"/>
                  </a:moveTo>
                  <a:lnTo>
                    <a:pt x="246252" y="76200"/>
                  </a:lnTo>
                  <a:lnTo>
                    <a:pt x="309752" y="44450"/>
                  </a:lnTo>
                  <a:lnTo>
                    <a:pt x="258952" y="44450"/>
                  </a:lnTo>
                  <a:lnTo>
                    <a:pt x="258952" y="31750"/>
                  </a:lnTo>
                  <a:lnTo>
                    <a:pt x="309752" y="31750"/>
                  </a:lnTo>
                  <a:lnTo>
                    <a:pt x="246252" y="0"/>
                  </a:lnTo>
                  <a:close/>
                </a:path>
                <a:path w="322580" h="76200">
                  <a:moveTo>
                    <a:pt x="76200" y="31750"/>
                  </a:moveTo>
                  <a:lnTo>
                    <a:pt x="63500" y="31750"/>
                  </a:lnTo>
                  <a:lnTo>
                    <a:pt x="63500" y="44450"/>
                  </a:lnTo>
                  <a:lnTo>
                    <a:pt x="76200" y="44450"/>
                  </a:lnTo>
                  <a:lnTo>
                    <a:pt x="76200" y="31750"/>
                  </a:lnTo>
                  <a:close/>
                </a:path>
                <a:path w="322580" h="76200">
                  <a:moveTo>
                    <a:pt x="246252" y="31750"/>
                  </a:moveTo>
                  <a:lnTo>
                    <a:pt x="76200" y="31750"/>
                  </a:lnTo>
                  <a:lnTo>
                    <a:pt x="76200" y="44450"/>
                  </a:lnTo>
                  <a:lnTo>
                    <a:pt x="246252" y="44450"/>
                  </a:lnTo>
                  <a:lnTo>
                    <a:pt x="246252" y="31750"/>
                  </a:lnTo>
                  <a:close/>
                </a:path>
                <a:path w="322580" h="76200">
                  <a:moveTo>
                    <a:pt x="309752" y="31750"/>
                  </a:moveTo>
                  <a:lnTo>
                    <a:pt x="258952" y="31750"/>
                  </a:lnTo>
                  <a:lnTo>
                    <a:pt x="258952" y="44450"/>
                  </a:lnTo>
                  <a:lnTo>
                    <a:pt x="309752" y="44450"/>
                  </a:lnTo>
                  <a:lnTo>
                    <a:pt x="322452" y="38100"/>
                  </a:lnTo>
                  <a:lnTo>
                    <a:pt x="309752" y="31750"/>
                  </a:lnTo>
                  <a:close/>
                </a:path>
              </a:pathLst>
            </a:custGeom>
            <a:solidFill>
              <a:srgbClr val="D9D9D9"/>
            </a:solidFill>
          </p:spPr>
          <p:txBody>
            <a:bodyPr wrap="square" lIns="0" tIns="0" rIns="0" bIns="0" rtlCol="0"/>
            <a:lstStyle/>
            <a:p>
              <a:endParaRPr/>
            </a:p>
          </p:txBody>
        </p:sp>
        <p:sp>
          <p:nvSpPr>
            <p:cNvPr id="38" name="bg object 29">
              <a:extLst>
                <a:ext uri="{FF2B5EF4-FFF2-40B4-BE49-F238E27FC236}">
                  <a16:creationId xmlns:a16="http://schemas.microsoft.com/office/drawing/2014/main" id="{B2D33176-E535-4770-90E0-0BE18DC2D129}"/>
                </a:ext>
              </a:extLst>
            </p:cNvPr>
            <p:cNvSpPr/>
            <p:nvPr/>
          </p:nvSpPr>
          <p:spPr>
            <a:xfrm>
              <a:off x="3093720" y="2068067"/>
              <a:ext cx="237870" cy="173355"/>
            </a:xfrm>
            <a:prstGeom prst="rect">
              <a:avLst/>
            </a:prstGeom>
            <a:blipFill>
              <a:blip r:embed="rId3" cstate="print"/>
              <a:stretch>
                <a:fillRect/>
              </a:stretch>
            </a:blipFill>
          </p:spPr>
          <p:txBody>
            <a:bodyPr wrap="square" lIns="0" tIns="0" rIns="0" bIns="0" rtlCol="0"/>
            <a:lstStyle/>
            <a:p>
              <a:endParaRPr/>
            </a:p>
          </p:txBody>
        </p:sp>
      </p:grpSp>
      <p:sp>
        <p:nvSpPr>
          <p:cNvPr id="4" name="Title 3"/>
          <p:cNvSpPr>
            <a:spLocks noGrp="1"/>
          </p:cNvSpPr>
          <p:nvPr>
            <p:ph type="title"/>
          </p:nvPr>
        </p:nvSpPr>
        <p:spPr>
          <a:xfrm>
            <a:off x="628650" y="388751"/>
            <a:ext cx="7886700" cy="632945"/>
          </a:xfrm>
        </p:spPr>
        <p:txBody>
          <a:bodyPr>
            <a:normAutofit/>
          </a:bodyPr>
          <a:lstStyle/>
          <a:p>
            <a:r>
              <a:rPr lang="en-GB" sz="3600" dirty="0">
                <a:solidFill>
                  <a:schemeClr val="bg1"/>
                </a:solidFill>
              </a:rPr>
              <a:t>Nagios</a:t>
            </a:r>
          </a:p>
        </p:txBody>
      </p:sp>
      <p:sp>
        <p:nvSpPr>
          <p:cNvPr id="5" name="Content Placeholder 4"/>
          <p:cNvSpPr>
            <a:spLocks noGrp="1"/>
          </p:cNvSpPr>
          <p:nvPr>
            <p:ph idx="1"/>
          </p:nvPr>
        </p:nvSpPr>
        <p:spPr>
          <a:xfrm>
            <a:off x="422910" y="4925693"/>
            <a:ext cx="7989570" cy="1612136"/>
          </a:xfrm>
        </p:spPr>
        <p:txBody>
          <a:bodyPr>
            <a:normAutofit/>
          </a:bodyPr>
          <a:lstStyle/>
          <a:p>
            <a:pPr marL="0" indent="0">
              <a:lnSpc>
                <a:spcPct val="100000"/>
              </a:lnSpc>
              <a:spcBef>
                <a:spcPts val="0"/>
              </a:spcBef>
              <a:buNone/>
            </a:pPr>
            <a:r>
              <a:rPr lang="en-US" sz="2400" dirty="0">
                <a:solidFill>
                  <a:srgbClr val="00B0F0"/>
                </a:solidFill>
              </a:rPr>
              <a:t>Nagios.org</a:t>
            </a:r>
            <a:r>
              <a:rPr lang="en-US" sz="2400" b="0" dirty="0"/>
              <a:t>: “</a:t>
            </a:r>
            <a:r>
              <a:rPr lang="en-US" sz="2400" b="0" dirty="0">
                <a:solidFill>
                  <a:srgbClr val="FF0000"/>
                </a:solidFill>
              </a:rPr>
              <a:t>Nagios</a:t>
            </a:r>
            <a:r>
              <a:rPr lang="en-US" sz="2400" b="0" dirty="0"/>
              <a:t> is an </a:t>
            </a:r>
            <a:br>
              <a:rPr lang="en-US" sz="2400" b="0" dirty="0"/>
            </a:br>
            <a:r>
              <a:rPr lang="en-US" sz="2400" b="0" dirty="0">
                <a:solidFill>
                  <a:srgbClr val="00B050"/>
                </a:solidFill>
              </a:rPr>
              <a:t>enterprise-class monitoring</a:t>
            </a:r>
            <a:r>
              <a:rPr lang="en-US" sz="2400" b="0" dirty="0"/>
              <a:t> solutions </a:t>
            </a:r>
            <a:br>
              <a:rPr lang="en-US" sz="2400" b="0" dirty="0"/>
            </a:br>
            <a:r>
              <a:rPr lang="en-US" sz="2400" b="0" dirty="0"/>
              <a:t>for </a:t>
            </a:r>
            <a:r>
              <a:rPr lang="en-US" sz="2400" b="0" dirty="0">
                <a:solidFill>
                  <a:srgbClr val="00B050"/>
                </a:solidFill>
              </a:rPr>
              <a:t>hosts, services, and networks</a:t>
            </a:r>
            <a:r>
              <a:rPr lang="en-US" sz="2400" b="0" dirty="0"/>
              <a:t> released under an </a:t>
            </a:r>
            <a:r>
              <a:rPr lang="en-US" sz="2400" b="0" dirty="0">
                <a:solidFill>
                  <a:srgbClr val="00B050"/>
                </a:solidFill>
              </a:rPr>
              <a:t>Open Source</a:t>
            </a:r>
            <a:r>
              <a:rPr lang="en-US" sz="2400" b="0" dirty="0"/>
              <a:t> license.”</a:t>
            </a:r>
            <a:endParaRPr lang="en-GB" sz="2400" b="0" dirty="0"/>
          </a:p>
        </p:txBody>
      </p:sp>
      <p:pic>
        <p:nvPicPr>
          <p:cNvPr id="6" name="Picture 5">
            <a:extLst>
              <a:ext uri="{FF2B5EF4-FFF2-40B4-BE49-F238E27FC236}">
                <a16:creationId xmlns:a16="http://schemas.microsoft.com/office/drawing/2014/main" id="{F901BC68-310F-4B8A-9977-25C299218477}"/>
              </a:ext>
            </a:extLst>
          </p:cNvPr>
          <p:cNvPicPr>
            <a:picLocks noChangeAspect="1"/>
          </p:cNvPicPr>
          <p:nvPr/>
        </p:nvPicPr>
        <p:blipFill rotWithShape="1">
          <a:blip r:embed="rId4">
            <a:extLst>
              <a:ext uri="{28A0092B-C50C-407E-A947-70E740481C1C}">
                <a14:useLocalDpi xmlns:a14="http://schemas.microsoft.com/office/drawing/2010/main" val="0"/>
              </a:ext>
            </a:extLst>
          </a:blip>
          <a:srcRect t="13408" r="7975" b="-5433"/>
          <a:stretch/>
        </p:blipFill>
        <p:spPr>
          <a:xfrm>
            <a:off x="4572000" y="1371600"/>
            <a:ext cx="4572000" cy="4572000"/>
          </a:xfrm>
          <a:prstGeom prst="rect">
            <a:avLst/>
          </a:prstGeom>
        </p:spPr>
      </p:pic>
      <p:sp>
        <p:nvSpPr>
          <p:cNvPr id="7" name="Content Placeholder 4">
            <a:extLst>
              <a:ext uri="{FF2B5EF4-FFF2-40B4-BE49-F238E27FC236}">
                <a16:creationId xmlns:a16="http://schemas.microsoft.com/office/drawing/2014/main" id="{7882E650-D2D2-459A-8533-4E04E8B7A26D}"/>
              </a:ext>
            </a:extLst>
          </p:cNvPr>
          <p:cNvSpPr txBox="1">
            <a:spLocks/>
          </p:cNvSpPr>
          <p:nvPr/>
        </p:nvSpPr>
        <p:spPr>
          <a:xfrm>
            <a:off x="422910" y="1311530"/>
            <a:ext cx="4251960" cy="347763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n-US" sz="2800" dirty="0">
                <a:solidFill>
                  <a:srgbClr val="00B0F0"/>
                </a:solidFill>
              </a:rPr>
              <a:t>Wikipedia</a:t>
            </a:r>
            <a:r>
              <a:rPr lang="en-GB" sz="2800" b="0" dirty="0"/>
              <a:t>: </a:t>
            </a:r>
            <a:r>
              <a:rPr lang="en-US" sz="2800" b="0" dirty="0"/>
              <a:t>“</a:t>
            </a:r>
            <a:r>
              <a:rPr lang="en-US" sz="2800" b="0" dirty="0">
                <a:solidFill>
                  <a:srgbClr val="FF0000"/>
                </a:solidFill>
              </a:rPr>
              <a:t>Nagios</a:t>
            </a:r>
            <a:r>
              <a:rPr lang="en-US" sz="2800" b="0" dirty="0"/>
              <a:t> is a popular </a:t>
            </a:r>
            <a:r>
              <a:rPr lang="en-US" sz="2800" b="0" dirty="0">
                <a:solidFill>
                  <a:srgbClr val="00B050"/>
                </a:solidFill>
              </a:rPr>
              <a:t>open source</a:t>
            </a:r>
            <a:r>
              <a:rPr lang="en-US" sz="2800" b="0" dirty="0"/>
              <a:t> computer </a:t>
            </a:r>
            <a:r>
              <a:rPr lang="en-US" sz="2800" b="0" dirty="0">
                <a:solidFill>
                  <a:srgbClr val="00B050"/>
                </a:solidFill>
              </a:rPr>
              <a:t>system and network</a:t>
            </a:r>
            <a:r>
              <a:rPr lang="en-US" sz="2800" b="0" u="sng" dirty="0"/>
              <a:t> </a:t>
            </a:r>
            <a:r>
              <a:rPr lang="en-US" sz="2800" b="0" dirty="0">
                <a:solidFill>
                  <a:srgbClr val="00B050"/>
                </a:solidFill>
              </a:rPr>
              <a:t>monitoring</a:t>
            </a:r>
            <a:r>
              <a:rPr lang="en-US" sz="2800" b="0" dirty="0"/>
              <a:t> application software. It watches </a:t>
            </a:r>
            <a:r>
              <a:rPr lang="en-US" sz="2800" b="0" dirty="0">
                <a:solidFill>
                  <a:srgbClr val="00B050"/>
                </a:solidFill>
              </a:rPr>
              <a:t>hosts and services</a:t>
            </a:r>
            <a:r>
              <a:rPr lang="en-US" sz="2800" b="0" dirty="0"/>
              <a:t> that you specify, </a:t>
            </a:r>
            <a:r>
              <a:rPr lang="en-US" sz="2800" b="0" dirty="0">
                <a:solidFill>
                  <a:srgbClr val="00B050"/>
                </a:solidFill>
              </a:rPr>
              <a:t>alerting</a:t>
            </a:r>
            <a:r>
              <a:rPr lang="en-US" sz="2800" b="0" dirty="0"/>
              <a:t> you when things go bad and again when they get better.”</a:t>
            </a:r>
          </a:p>
        </p:txBody>
      </p:sp>
      <p:pic>
        <p:nvPicPr>
          <p:cNvPr id="9" name="Picture 8">
            <a:extLst>
              <a:ext uri="{FF2B5EF4-FFF2-40B4-BE49-F238E27FC236}">
                <a16:creationId xmlns:a16="http://schemas.microsoft.com/office/drawing/2014/main" id="{603C53C5-5FD6-46EA-9337-05883D2003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3295" y="5741454"/>
            <a:ext cx="727795" cy="727795"/>
          </a:xfrm>
          <a:prstGeom prst="rect">
            <a:avLst/>
          </a:prstGeom>
        </p:spPr>
      </p:pic>
      <p:pic>
        <p:nvPicPr>
          <p:cNvPr id="10" name="Picture 9">
            <a:extLst>
              <a:ext uri="{FF2B5EF4-FFF2-40B4-BE49-F238E27FC236}">
                <a16:creationId xmlns:a16="http://schemas.microsoft.com/office/drawing/2014/main" id="{C3A89104-4B8E-449E-9141-6FB9789E90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2980" y="457798"/>
            <a:ext cx="1878040" cy="447599"/>
          </a:xfrm>
          <a:prstGeom prst="rect">
            <a:avLst/>
          </a:prstGeom>
        </p:spPr>
      </p:pic>
    </p:spTree>
    <p:extLst>
      <p:ext uri="{BB962C8B-B14F-4D97-AF65-F5344CB8AC3E}">
        <p14:creationId xmlns:p14="http://schemas.microsoft.com/office/powerpoint/2010/main" val="32989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What is Nagios?</a:t>
            </a:r>
          </a:p>
        </p:txBody>
      </p:sp>
      <p:sp>
        <p:nvSpPr>
          <p:cNvPr id="5" name="Content Placeholder 4"/>
          <p:cNvSpPr>
            <a:spLocks noGrp="1"/>
          </p:cNvSpPr>
          <p:nvPr>
            <p:ph idx="1"/>
          </p:nvPr>
        </p:nvSpPr>
        <p:spPr>
          <a:xfrm>
            <a:off x="628650" y="1417319"/>
            <a:ext cx="7886700" cy="4736345"/>
          </a:xfrm>
        </p:spPr>
        <p:txBody>
          <a:bodyPr>
            <a:normAutofit fontScale="92500" lnSpcReduction="20000"/>
          </a:bodyPr>
          <a:lstStyle/>
          <a:p>
            <a:pPr>
              <a:lnSpc>
                <a:spcPct val="120000"/>
              </a:lnSpc>
              <a:spcBef>
                <a:spcPts val="600"/>
              </a:spcBef>
            </a:pPr>
            <a:r>
              <a:rPr lang="en-US" b="0" dirty="0">
                <a:solidFill>
                  <a:srgbClr val="FF0000"/>
                </a:solidFill>
              </a:rPr>
              <a:t>Nagios</a:t>
            </a:r>
            <a:r>
              <a:rPr lang="en-US" b="0" dirty="0"/>
              <a:t> is used for </a:t>
            </a:r>
            <a:r>
              <a:rPr lang="en-US" b="0" dirty="0">
                <a:solidFill>
                  <a:srgbClr val="FF0000"/>
                </a:solidFill>
              </a:rPr>
              <a:t>Continuous Monitoring</a:t>
            </a:r>
            <a:r>
              <a:rPr lang="en-US" b="0" dirty="0"/>
              <a:t> of </a:t>
            </a:r>
            <a:r>
              <a:rPr lang="en-US" b="0" dirty="0">
                <a:solidFill>
                  <a:srgbClr val="0070C0"/>
                </a:solidFill>
              </a:rPr>
              <a:t>systems, applications, service and business process</a:t>
            </a:r>
            <a:r>
              <a:rPr lang="en-US" b="0" dirty="0"/>
              <a:t> in a </a:t>
            </a:r>
            <a:r>
              <a:rPr lang="en-US" dirty="0">
                <a:solidFill>
                  <a:srgbClr val="0070C0"/>
                </a:solidFill>
              </a:rPr>
              <a:t>DevOps</a:t>
            </a:r>
            <a:r>
              <a:rPr lang="en-US" b="0" dirty="0"/>
              <a:t> culture.</a:t>
            </a:r>
          </a:p>
          <a:p>
            <a:pPr>
              <a:lnSpc>
                <a:spcPct val="120000"/>
              </a:lnSpc>
              <a:spcBef>
                <a:spcPts val="600"/>
              </a:spcBef>
            </a:pPr>
            <a:r>
              <a:rPr lang="en-US" b="0" dirty="0">
                <a:solidFill>
                  <a:srgbClr val="FF0000"/>
                </a:solidFill>
              </a:rPr>
              <a:t>Nagios Core</a:t>
            </a:r>
            <a:r>
              <a:rPr lang="en-US" b="0" dirty="0"/>
              <a:t> is a </a:t>
            </a:r>
            <a:r>
              <a:rPr lang="en-US" b="0" dirty="0">
                <a:solidFill>
                  <a:srgbClr val="0070C0"/>
                </a:solidFill>
              </a:rPr>
              <a:t>free</a:t>
            </a:r>
            <a:r>
              <a:rPr lang="en-US" b="0" dirty="0"/>
              <a:t> and </a:t>
            </a:r>
            <a:r>
              <a:rPr lang="en-US" b="0" dirty="0">
                <a:solidFill>
                  <a:srgbClr val="0070C0"/>
                </a:solidFill>
              </a:rPr>
              <a:t>ASCII text file</a:t>
            </a:r>
            <a:r>
              <a:rPr lang="en-US" b="0" dirty="0"/>
              <a:t> computer software application that monitors systems, networks and infrastructure.  It offers </a:t>
            </a:r>
            <a:r>
              <a:rPr lang="en-US" dirty="0">
                <a:solidFill>
                  <a:srgbClr val="0070C0"/>
                </a:solidFill>
              </a:rPr>
              <a:t>watching and alerting</a:t>
            </a:r>
            <a:r>
              <a:rPr lang="en-US" b="0" dirty="0"/>
              <a:t> services for servers, switches, applications and services.</a:t>
            </a:r>
          </a:p>
          <a:p>
            <a:pPr>
              <a:lnSpc>
                <a:spcPct val="120000"/>
              </a:lnSpc>
              <a:spcBef>
                <a:spcPts val="600"/>
              </a:spcBef>
            </a:pPr>
            <a:r>
              <a:rPr lang="en-US" b="0" dirty="0"/>
              <a:t>Nagios watches your computers through </a:t>
            </a:r>
            <a:r>
              <a:rPr lang="en-US" b="0" dirty="0">
                <a:solidFill>
                  <a:srgbClr val="0070C0"/>
                </a:solidFill>
              </a:rPr>
              <a:t>user-defined commands</a:t>
            </a:r>
            <a:r>
              <a:rPr lang="en-US" b="0" dirty="0"/>
              <a:t>.</a:t>
            </a:r>
          </a:p>
          <a:p>
            <a:pPr>
              <a:lnSpc>
                <a:spcPct val="120000"/>
              </a:lnSpc>
              <a:spcBef>
                <a:spcPts val="600"/>
              </a:spcBef>
            </a:pPr>
            <a:r>
              <a:rPr lang="en-US" b="0" dirty="0"/>
              <a:t>Nagios runs </a:t>
            </a:r>
            <a:r>
              <a:rPr lang="en-US" dirty="0">
                <a:solidFill>
                  <a:srgbClr val="0070C0"/>
                </a:solidFill>
              </a:rPr>
              <a:t>plugins</a:t>
            </a:r>
            <a:r>
              <a:rPr lang="en-US" b="0" dirty="0"/>
              <a:t> stored on the same server. Its plugins can connect with a host or another server on your network or the Internet. </a:t>
            </a:r>
          </a:p>
          <a:p>
            <a:pPr>
              <a:lnSpc>
                <a:spcPct val="120000"/>
              </a:lnSpc>
              <a:spcBef>
                <a:spcPts val="600"/>
              </a:spcBef>
            </a:pPr>
            <a:r>
              <a:rPr lang="en-US" b="0" dirty="0"/>
              <a:t>In the event of any failure in the monitored nodes, Nagios can </a:t>
            </a:r>
            <a:r>
              <a:rPr lang="en-US" b="0" dirty="0">
                <a:solidFill>
                  <a:srgbClr val="0070C0"/>
                </a:solidFill>
              </a:rPr>
              <a:t>alert</a:t>
            </a:r>
            <a:r>
              <a:rPr lang="en-US" b="0" dirty="0"/>
              <a:t> the technical staff about the issues. So that, your technical team can perform the recovery process potentially </a:t>
            </a:r>
            <a:r>
              <a:rPr lang="en-US" b="0" dirty="0">
                <a:solidFill>
                  <a:srgbClr val="0070C0"/>
                </a:solidFill>
              </a:rPr>
              <a:t>before further outage in the business processes</a:t>
            </a:r>
            <a:r>
              <a:rPr lang="en-US" b="0" dirty="0"/>
              <a:t>.</a:t>
            </a:r>
          </a:p>
        </p:txBody>
      </p:sp>
      <p:sp>
        <p:nvSpPr>
          <p:cNvPr id="2" name="TextBox 1">
            <a:extLst>
              <a:ext uri="{FF2B5EF4-FFF2-40B4-BE49-F238E27FC236}">
                <a16:creationId xmlns:a16="http://schemas.microsoft.com/office/drawing/2014/main" id="{E4C247E2-65F4-46E5-AE1F-1BFA053C9440}"/>
              </a:ext>
            </a:extLst>
          </p:cNvPr>
          <p:cNvSpPr txBox="1"/>
          <p:nvPr/>
        </p:nvSpPr>
        <p:spPr>
          <a:xfrm>
            <a:off x="3050045" y="6312924"/>
            <a:ext cx="3043911"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https://www.DevOpsSchool.com/</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22771B5-7032-4C68-8C78-3CE54989C4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335" y="340438"/>
            <a:ext cx="727795" cy="727795"/>
          </a:xfrm>
          <a:prstGeom prst="rect">
            <a:avLst/>
          </a:prstGeom>
        </p:spPr>
      </p:pic>
    </p:spTree>
    <p:extLst>
      <p:ext uri="{BB962C8B-B14F-4D97-AF65-F5344CB8AC3E}">
        <p14:creationId xmlns:p14="http://schemas.microsoft.com/office/powerpoint/2010/main" val="422135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Lessons Overview</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1489435"/>
            <a:ext cx="7886700" cy="4760535"/>
          </a:xfrm>
        </p:spPr>
        <p:txBody>
          <a:bodyPr>
            <a:normAutofit lnSpcReduction="10000"/>
          </a:bodyPr>
          <a:lstStyle/>
          <a:p>
            <a:pPr lvl="0"/>
            <a:r>
              <a:rPr lang="en-US" sz="2800" dirty="0">
                <a:solidFill>
                  <a:srgbClr val="FF0000"/>
                </a:solidFill>
              </a:rPr>
              <a:t>Lesson 11</a:t>
            </a:r>
            <a:r>
              <a:rPr lang="en-US" sz="2800" dirty="0"/>
              <a:t>: Intro to Continuous Monitoring and Nagios. Download and prep lab.  Configure SSH (secure remote execution).</a:t>
            </a:r>
          </a:p>
          <a:p>
            <a:pPr lvl="0"/>
            <a:r>
              <a:rPr lang="en-US" sz="2800" dirty="0">
                <a:solidFill>
                  <a:srgbClr val="FF0000"/>
                </a:solidFill>
              </a:rPr>
              <a:t>Lesson 12</a:t>
            </a:r>
            <a:r>
              <a:rPr lang="en-US" sz="2800" dirty="0"/>
              <a:t>: Install and configure Nagios.  Implement local and remote monitoring of servers in a network.</a:t>
            </a:r>
          </a:p>
          <a:p>
            <a:pPr lvl="0"/>
            <a:r>
              <a:rPr lang="en-US" sz="2800" dirty="0">
                <a:solidFill>
                  <a:srgbClr val="FF0000"/>
                </a:solidFill>
              </a:rPr>
              <a:t>Lesson 13</a:t>
            </a:r>
            <a:r>
              <a:rPr lang="en-US" sz="2800" dirty="0"/>
              <a:t>: Configure and implement Nagios monitoring (nagios.cfg, timeperiods, commands, hosts, services, dependencies)</a:t>
            </a:r>
          </a:p>
          <a:p>
            <a:pPr lvl="0"/>
            <a:r>
              <a:rPr lang="en-US" sz="2800" dirty="0">
                <a:solidFill>
                  <a:srgbClr val="FF0000"/>
                </a:solidFill>
              </a:rPr>
              <a:t>Lesson 14</a:t>
            </a:r>
            <a:r>
              <a:rPr lang="en-US" sz="2800" dirty="0"/>
              <a:t>: Automate and customize visualization dashboard.  Learn and implement security monitoring.</a:t>
            </a:r>
          </a:p>
        </p:txBody>
      </p:sp>
    </p:spTree>
    <p:extLst>
      <p:ext uri="{BB962C8B-B14F-4D97-AF65-F5344CB8AC3E}">
        <p14:creationId xmlns:p14="http://schemas.microsoft.com/office/powerpoint/2010/main" val="159662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What can Nagios monitor?</a:t>
            </a:r>
          </a:p>
        </p:txBody>
      </p:sp>
      <p:sp>
        <p:nvSpPr>
          <p:cNvPr id="5" name="Content Placeholder 4"/>
          <p:cNvSpPr>
            <a:spLocks noGrp="1"/>
          </p:cNvSpPr>
          <p:nvPr>
            <p:ph idx="1"/>
          </p:nvPr>
        </p:nvSpPr>
        <p:spPr>
          <a:xfrm>
            <a:off x="628650" y="1417319"/>
            <a:ext cx="7886700" cy="4738383"/>
          </a:xfrm>
        </p:spPr>
        <p:txBody>
          <a:bodyPr>
            <a:normAutofit fontScale="55000" lnSpcReduction="20000"/>
          </a:bodyPr>
          <a:lstStyle/>
          <a:p>
            <a:pPr>
              <a:lnSpc>
                <a:spcPct val="120000"/>
              </a:lnSpc>
              <a:spcBef>
                <a:spcPts val="600"/>
              </a:spcBef>
            </a:pPr>
            <a:r>
              <a:rPr lang="en-US" b="0" dirty="0"/>
              <a:t>The </a:t>
            </a:r>
            <a:r>
              <a:rPr lang="en-US" b="0" dirty="0">
                <a:solidFill>
                  <a:srgbClr val="FF0000"/>
                </a:solidFill>
              </a:rPr>
              <a:t>Nagios</a:t>
            </a:r>
            <a:r>
              <a:rPr lang="en-US" b="0" dirty="0"/>
              <a:t> tool allows users to track the state and performance of:</a:t>
            </a:r>
          </a:p>
          <a:p>
            <a:pPr lvl="1">
              <a:lnSpc>
                <a:spcPct val="120000"/>
              </a:lnSpc>
              <a:spcBef>
                <a:spcPts val="600"/>
              </a:spcBef>
              <a:buFont typeface="Wingdings" panose="05000000000000000000" pitchFamily="2" charset="2"/>
              <a:buChar char="Ø"/>
            </a:pPr>
            <a:r>
              <a:rPr lang="en-US" b="0" dirty="0"/>
              <a:t>Hardware (routers, switches, firewalls, dedicated servers, workstations, printers, etc.)</a:t>
            </a:r>
          </a:p>
          <a:p>
            <a:pPr lvl="1">
              <a:lnSpc>
                <a:spcPct val="120000"/>
              </a:lnSpc>
              <a:spcBef>
                <a:spcPts val="600"/>
              </a:spcBef>
              <a:buFont typeface="Wingdings" panose="05000000000000000000" pitchFamily="2" charset="2"/>
              <a:buChar char="Ø"/>
            </a:pPr>
            <a:r>
              <a:rPr lang="en-US" b="0" dirty="0"/>
              <a:t>Networks</a:t>
            </a:r>
          </a:p>
          <a:p>
            <a:pPr lvl="1">
              <a:lnSpc>
                <a:spcPct val="120000"/>
              </a:lnSpc>
              <a:spcBef>
                <a:spcPts val="600"/>
              </a:spcBef>
              <a:buFont typeface="Wingdings" panose="05000000000000000000" pitchFamily="2" charset="2"/>
              <a:buChar char="Ø"/>
            </a:pPr>
            <a:r>
              <a:rPr lang="en-US" b="0" dirty="0"/>
              <a:t>Apps</a:t>
            </a:r>
          </a:p>
          <a:p>
            <a:pPr lvl="1">
              <a:lnSpc>
                <a:spcPct val="120000"/>
              </a:lnSpc>
              <a:spcBef>
                <a:spcPts val="600"/>
              </a:spcBef>
              <a:buFont typeface="Wingdings" panose="05000000000000000000" pitchFamily="2" charset="2"/>
              <a:buChar char="Ø"/>
            </a:pPr>
            <a:r>
              <a:rPr lang="en-US" b="0" dirty="0"/>
              <a:t>Services</a:t>
            </a:r>
          </a:p>
          <a:p>
            <a:pPr lvl="1">
              <a:lnSpc>
                <a:spcPct val="120000"/>
              </a:lnSpc>
              <a:spcBef>
                <a:spcPts val="600"/>
              </a:spcBef>
              <a:buFont typeface="Wingdings" panose="05000000000000000000" pitchFamily="2" charset="2"/>
              <a:buChar char="Ø"/>
            </a:pPr>
            <a:r>
              <a:rPr lang="en-US" b="0" dirty="0"/>
              <a:t>Business processes</a:t>
            </a:r>
          </a:p>
          <a:p>
            <a:pPr lvl="1">
              <a:lnSpc>
                <a:spcPct val="120000"/>
              </a:lnSpc>
              <a:spcBef>
                <a:spcPts val="600"/>
              </a:spcBef>
              <a:buFont typeface="Wingdings" panose="05000000000000000000" pitchFamily="2" charset="2"/>
              <a:buChar char="Ø"/>
            </a:pPr>
            <a:r>
              <a:rPr lang="en-US" b="0" dirty="0"/>
              <a:t>Operating systems (Windows, Linux, Unix, and OSX)</a:t>
            </a:r>
          </a:p>
          <a:p>
            <a:pPr>
              <a:lnSpc>
                <a:spcPct val="120000"/>
              </a:lnSpc>
              <a:spcBef>
                <a:spcPts val="1200"/>
              </a:spcBef>
            </a:pPr>
            <a:r>
              <a:rPr lang="en-US" b="0" dirty="0"/>
              <a:t>You can use </a:t>
            </a:r>
            <a:r>
              <a:rPr lang="en-US" b="0" dirty="0">
                <a:solidFill>
                  <a:srgbClr val="FF0000"/>
                </a:solidFill>
              </a:rPr>
              <a:t>Nagios</a:t>
            </a:r>
            <a:r>
              <a:rPr lang="en-US" b="0" dirty="0"/>
              <a:t> to monitor:</a:t>
            </a:r>
          </a:p>
          <a:p>
            <a:pPr lvl="1">
              <a:lnSpc>
                <a:spcPct val="120000"/>
              </a:lnSpc>
              <a:spcBef>
                <a:spcPts val="600"/>
              </a:spcBef>
              <a:buFont typeface="Wingdings" panose="05000000000000000000" pitchFamily="2" charset="2"/>
              <a:buChar char="Ø"/>
            </a:pPr>
            <a:r>
              <a:rPr lang="en-US" b="0" dirty="0"/>
              <a:t>Memory and disk usage</a:t>
            </a:r>
          </a:p>
          <a:p>
            <a:pPr lvl="1">
              <a:lnSpc>
                <a:spcPct val="120000"/>
              </a:lnSpc>
              <a:spcBef>
                <a:spcPts val="600"/>
              </a:spcBef>
              <a:buFont typeface="Wingdings" panose="05000000000000000000" pitchFamily="2" charset="2"/>
              <a:buChar char="Ø"/>
            </a:pPr>
            <a:r>
              <a:rPr lang="en-US" b="0" dirty="0"/>
              <a:t>CPU loads</a:t>
            </a:r>
          </a:p>
          <a:p>
            <a:pPr lvl="1">
              <a:lnSpc>
                <a:spcPct val="120000"/>
              </a:lnSpc>
              <a:spcBef>
                <a:spcPts val="600"/>
              </a:spcBef>
              <a:buFont typeface="Wingdings" panose="05000000000000000000" pitchFamily="2" charset="2"/>
              <a:buChar char="Ø"/>
            </a:pPr>
            <a:r>
              <a:rPr lang="en-US" b="0" dirty="0"/>
              <a:t>The number of running processes</a:t>
            </a:r>
          </a:p>
          <a:p>
            <a:pPr lvl="1">
              <a:lnSpc>
                <a:spcPct val="120000"/>
              </a:lnSpc>
              <a:spcBef>
                <a:spcPts val="600"/>
              </a:spcBef>
              <a:buFont typeface="Wingdings" panose="05000000000000000000" pitchFamily="2" charset="2"/>
              <a:buChar char="Ø"/>
            </a:pPr>
            <a:r>
              <a:rPr lang="en-US" b="0" dirty="0"/>
              <a:t>Log files</a:t>
            </a:r>
          </a:p>
          <a:p>
            <a:pPr lvl="1">
              <a:lnSpc>
                <a:spcPct val="120000"/>
              </a:lnSpc>
              <a:spcBef>
                <a:spcPts val="600"/>
              </a:spcBef>
              <a:buFont typeface="Wingdings" panose="05000000000000000000" pitchFamily="2" charset="2"/>
              <a:buChar char="Ø"/>
            </a:pPr>
            <a:r>
              <a:rPr lang="en-US" b="0" dirty="0"/>
              <a:t>System availability</a:t>
            </a:r>
          </a:p>
          <a:p>
            <a:pPr lvl="1">
              <a:lnSpc>
                <a:spcPct val="120000"/>
              </a:lnSpc>
              <a:spcBef>
                <a:spcPts val="600"/>
              </a:spcBef>
              <a:buFont typeface="Wingdings" panose="05000000000000000000" pitchFamily="2" charset="2"/>
              <a:buChar char="Ø"/>
            </a:pPr>
            <a:r>
              <a:rPr lang="en-US" b="0" dirty="0"/>
              <a:t>Response times</a:t>
            </a:r>
          </a:p>
          <a:p>
            <a:pPr lvl="1">
              <a:lnSpc>
                <a:spcPct val="120000"/>
              </a:lnSpc>
              <a:spcBef>
                <a:spcPts val="600"/>
              </a:spcBef>
              <a:buFont typeface="Wingdings" panose="05000000000000000000" pitchFamily="2" charset="2"/>
              <a:buChar char="Ø"/>
            </a:pPr>
            <a:r>
              <a:rPr lang="en-US" b="0" dirty="0"/>
              <a:t>URL and content monitoring metrics</a:t>
            </a:r>
          </a:p>
          <a:p>
            <a:pPr lvl="1">
              <a:lnSpc>
                <a:spcPct val="120000"/>
              </a:lnSpc>
              <a:spcBef>
                <a:spcPts val="600"/>
              </a:spcBef>
              <a:buFont typeface="Wingdings" panose="05000000000000000000" pitchFamily="2" charset="2"/>
              <a:buChar char="Ø"/>
            </a:pPr>
            <a:r>
              <a:rPr lang="en-US" b="0" dirty="0"/>
              <a:t>Services and network protocols (SMTP, POP3, HTTP, etc.)</a:t>
            </a:r>
          </a:p>
          <a:p>
            <a:pPr>
              <a:lnSpc>
                <a:spcPct val="120000"/>
              </a:lnSpc>
              <a:spcBef>
                <a:spcPts val="1200"/>
              </a:spcBef>
            </a:pPr>
            <a:r>
              <a:rPr lang="en-US" b="0" dirty="0">
                <a:solidFill>
                  <a:srgbClr val="FF0000"/>
                </a:solidFill>
              </a:rPr>
              <a:t>Nagios</a:t>
            </a:r>
            <a:r>
              <a:rPr lang="en-US" b="0" dirty="0"/>
              <a:t> runs </a:t>
            </a:r>
            <a:r>
              <a:rPr lang="en-US" dirty="0">
                <a:solidFill>
                  <a:srgbClr val="0070C0"/>
                </a:solidFill>
              </a:rPr>
              <a:t>periodic checks</a:t>
            </a:r>
            <a:r>
              <a:rPr lang="en-US" b="0" dirty="0"/>
              <a:t> on </a:t>
            </a:r>
            <a:r>
              <a:rPr lang="en-US" b="0" dirty="0">
                <a:solidFill>
                  <a:srgbClr val="0070C0"/>
                </a:solidFill>
              </a:rPr>
              <a:t>critical thresholds and metrics</a:t>
            </a:r>
            <a:r>
              <a:rPr lang="en-US" b="0" dirty="0"/>
              <a:t> to monitor for system changes and potential problems. If the software runs into an issue, the tool notifies admins and can also </a:t>
            </a:r>
            <a:r>
              <a:rPr lang="en-US" b="0" dirty="0">
                <a:solidFill>
                  <a:srgbClr val="0070C0"/>
                </a:solidFill>
              </a:rPr>
              <a:t>run automatic scripts</a:t>
            </a:r>
            <a:r>
              <a:rPr lang="en-US" b="0" dirty="0"/>
              <a:t> to contain and remedy the situation.</a:t>
            </a:r>
          </a:p>
        </p:txBody>
      </p:sp>
      <p:sp>
        <p:nvSpPr>
          <p:cNvPr id="2" name="TextBox 1">
            <a:extLst>
              <a:ext uri="{FF2B5EF4-FFF2-40B4-BE49-F238E27FC236}">
                <a16:creationId xmlns:a16="http://schemas.microsoft.com/office/drawing/2014/main" id="{E4C247E2-65F4-46E5-AE1F-1BFA053C9440}"/>
              </a:ext>
            </a:extLst>
          </p:cNvPr>
          <p:cNvSpPr txBox="1"/>
          <p:nvPr/>
        </p:nvSpPr>
        <p:spPr>
          <a:xfrm>
            <a:off x="2165604" y="6312924"/>
            <a:ext cx="4812792"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https://phoenixnap.com/blog/nagios-monitoring-tutorial</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6EA2F0C-4692-48DB-81F8-F6CE0AA95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2848" y="2193452"/>
            <a:ext cx="2471095" cy="2471095"/>
          </a:xfrm>
          <a:prstGeom prst="rect">
            <a:avLst/>
          </a:prstGeom>
        </p:spPr>
      </p:pic>
    </p:spTree>
    <p:extLst>
      <p:ext uri="{BB962C8B-B14F-4D97-AF65-F5344CB8AC3E}">
        <p14:creationId xmlns:p14="http://schemas.microsoft.com/office/powerpoint/2010/main" val="310266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000"/>
                                        <p:tgtEl>
                                          <p:spTgt spid="5">
                                            <p:txEl>
                                              <p:pRg st="8" end="8"/>
                                            </p:txEl>
                                          </p:spTgt>
                                        </p:tgtEl>
                                      </p:cBhvr>
                                    </p:animEffect>
                                    <p:anim calcmode="lin" valueType="num">
                                      <p:cBhvr>
                                        <p:cTn id="5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Effect transition="in" filter="fade">
                                      <p:cBhvr>
                                        <p:cTn id="54" dur="1000"/>
                                        <p:tgtEl>
                                          <p:spTgt spid="5">
                                            <p:txEl>
                                              <p:pRg st="9" end="9"/>
                                            </p:txEl>
                                          </p:spTgt>
                                        </p:tgtEl>
                                      </p:cBhvr>
                                    </p:animEffect>
                                    <p:anim calcmode="lin" valueType="num">
                                      <p:cBhvr>
                                        <p:cTn id="5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animEffect transition="in" filter="fade">
                                      <p:cBhvr>
                                        <p:cTn id="59" dur="1000"/>
                                        <p:tgtEl>
                                          <p:spTgt spid="5">
                                            <p:txEl>
                                              <p:pRg st="10" end="10"/>
                                            </p:txEl>
                                          </p:spTgt>
                                        </p:tgtEl>
                                      </p:cBhvr>
                                    </p:animEffect>
                                    <p:anim calcmode="lin" valueType="num">
                                      <p:cBhvr>
                                        <p:cTn id="60"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xEl>
                                              <p:pRg st="11" end="11"/>
                                            </p:txEl>
                                          </p:spTgt>
                                        </p:tgtEl>
                                        <p:attrNameLst>
                                          <p:attrName>style.visibility</p:attrName>
                                        </p:attrNameLst>
                                      </p:cBhvr>
                                      <p:to>
                                        <p:strVal val="visible"/>
                                      </p:to>
                                    </p:set>
                                    <p:animEffect transition="in" filter="fade">
                                      <p:cBhvr>
                                        <p:cTn id="64" dur="1000"/>
                                        <p:tgtEl>
                                          <p:spTgt spid="5">
                                            <p:txEl>
                                              <p:pRg st="11" end="11"/>
                                            </p:txEl>
                                          </p:spTgt>
                                        </p:tgtEl>
                                      </p:cBhvr>
                                    </p:animEffect>
                                    <p:anim calcmode="lin" valueType="num">
                                      <p:cBhvr>
                                        <p:cTn id="65"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
                                            <p:txEl>
                                              <p:pRg st="12" end="12"/>
                                            </p:txEl>
                                          </p:spTgt>
                                        </p:tgtEl>
                                        <p:attrNameLst>
                                          <p:attrName>style.visibility</p:attrName>
                                        </p:attrNameLst>
                                      </p:cBhvr>
                                      <p:to>
                                        <p:strVal val="visible"/>
                                      </p:to>
                                    </p:set>
                                    <p:animEffect transition="in" filter="fade">
                                      <p:cBhvr>
                                        <p:cTn id="69" dur="1000"/>
                                        <p:tgtEl>
                                          <p:spTgt spid="5">
                                            <p:txEl>
                                              <p:pRg st="12" end="12"/>
                                            </p:txEl>
                                          </p:spTgt>
                                        </p:tgtEl>
                                      </p:cBhvr>
                                    </p:animEffect>
                                    <p:anim calcmode="lin" valueType="num">
                                      <p:cBhvr>
                                        <p:cTn id="7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
                                            <p:txEl>
                                              <p:pRg st="13" end="13"/>
                                            </p:txEl>
                                          </p:spTgt>
                                        </p:tgtEl>
                                        <p:attrNameLst>
                                          <p:attrName>style.visibility</p:attrName>
                                        </p:attrNameLst>
                                      </p:cBhvr>
                                      <p:to>
                                        <p:strVal val="visible"/>
                                      </p:to>
                                    </p:set>
                                    <p:animEffect transition="in" filter="fade">
                                      <p:cBhvr>
                                        <p:cTn id="74" dur="1000"/>
                                        <p:tgtEl>
                                          <p:spTgt spid="5">
                                            <p:txEl>
                                              <p:pRg st="13" end="13"/>
                                            </p:txEl>
                                          </p:spTgt>
                                        </p:tgtEl>
                                      </p:cBhvr>
                                    </p:animEffect>
                                    <p:anim calcmode="lin" valueType="num">
                                      <p:cBhvr>
                                        <p:cTn id="75"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5">
                                            <p:txEl>
                                              <p:pRg st="14" end="14"/>
                                            </p:txEl>
                                          </p:spTgt>
                                        </p:tgtEl>
                                        <p:attrNameLst>
                                          <p:attrName>style.visibility</p:attrName>
                                        </p:attrNameLst>
                                      </p:cBhvr>
                                      <p:to>
                                        <p:strVal val="visible"/>
                                      </p:to>
                                    </p:set>
                                    <p:animEffect transition="in" filter="fade">
                                      <p:cBhvr>
                                        <p:cTn id="79" dur="1000"/>
                                        <p:tgtEl>
                                          <p:spTgt spid="5">
                                            <p:txEl>
                                              <p:pRg st="14" end="14"/>
                                            </p:txEl>
                                          </p:spTgt>
                                        </p:tgtEl>
                                      </p:cBhvr>
                                    </p:animEffect>
                                    <p:anim calcmode="lin" valueType="num">
                                      <p:cBhvr>
                                        <p:cTn id="80"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81"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5">
                                            <p:txEl>
                                              <p:pRg st="15" end="15"/>
                                            </p:txEl>
                                          </p:spTgt>
                                        </p:tgtEl>
                                        <p:attrNameLst>
                                          <p:attrName>style.visibility</p:attrName>
                                        </p:attrNameLst>
                                      </p:cBhvr>
                                      <p:to>
                                        <p:strVal val="visible"/>
                                      </p:to>
                                    </p:set>
                                    <p:animEffect transition="in" filter="fade">
                                      <p:cBhvr>
                                        <p:cTn id="84" dur="1000"/>
                                        <p:tgtEl>
                                          <p:spTgt spid="5">
                                            <p:txEl>
                                              <p:pRg st="15" end="15"/>
                                            </p:txEl>
                                          </p:spTgt>
                                        </p:tgtEl>
                                      </p:cBhvr>
                                    </p:animEffect>
                                    <p:anim calcmode="lin" valueType="num">
                                      <p:cBhvr>
                                        <p:cTn id="85"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
                                            <p:txEl>
                                              <p:pRg st="16" end="16"/>
                                            </p:txEl>
                                          </p:spTgt>
                                        </p:tgtEl>
                                        <p:attrNameLst>
                                          <p:attrName>style.visibility</p:attrName>
                                        </p:attrNameLst>
                                      </p:cBhvr>
                                      <p:to>
                                        <p:strVal val="visible"/>
                                      </p:to>
                                    </p:set>
                                    <p:animEffect transition="in" filter="fade">
                                      <p:cBhvr>
                                        <p:cTn id="91" dur="1000"/>
                                        <p:tgtEl>
                                          <p:spTgt spid="5">
                                            <p:txEl>
                                              <p:pRg st="16" end="16"/>
                                            </p:txEl>
                                          </p:spTgt>
                                        </p:tgtEl>
                                      </p:cBhvr>
                                    </p:animEffect>
                                    <p:anim calcmode="lin" valueType="num">
                                      <p:cBhvr>
                                        <p:cTn id="92"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Different  </a:t>
            </a:r>
            <a:r>
              <a:rPr lang="en-US" dirty="0">
                <a:solidFill>
                  <a:schemeClr val="bg1"/>
                </a:solidFill>
              </a:rPr>
              <a:t>Nagios</a:t>
            </a:r>
            <a:r>
              <a:rPr lang="en-US" dirty="0"/>
              <a:t>  Products</a:t>
            </a:r>
            <a:endParaRPr lang="en-SG" dirty="0"/>
          </a:p>
        </p:txBody>
      </p:sp>
      <p:sp>
        <p:nvSpPr>
          <p:cNvPr id="3" name="Content Placeholder 2">
            <a:extLst>
              <a:ext uri="{FF2B5EF4-FFF2-40B4-BE49-F238E27FC236}">
                <a16:creationId xmlns:a16="http://schemas.microsoft.com/office/drawing/2014/main" id="{398846FB-5032-4452-89C5-951E155B81EE}"/>
              </a:ext>
            </a:extLst>
          </p:cNvPr>
          <p:cNvSpPr>
            <a:spLocks noGrp="1"/>
          </p:cNvSpPr>
          <p:nvPr>
            <p:ph idx="1"/>
          </p:nvPr>
        </p:nvSpPr>
        <p:spPr>
          <a:xfrm>
            <a:off x="335901" y="1299876"/>
            <a:ext cx="8574833" cy="5362181"/>
          </a:xfrm>
        </p:spPr>
        <p:txBody>
          <a:bodyPr>
            <a:normAutofit fontScale="85000" lnSpcReduction="20000"/>
          </a:bodyPr>
          <a:lstStyle/>
          <a:p>
            <a:pPr>
              <a:lnSpc>
                <a:spcPct val="110000"/>
              </a:lnSpc>
              <a:spcBef>
                <a:spcPts val="600"/>
              </a:spcBef>
            </a:pPr>
            <a:r>
              <a:rPr lang="en-US" dirty="0">
                <a:solidFill>
                  <a:srgbClr val="FF0000"/>
                </a:solidFill>
              </a:rPr>
              <a:t>Nagios Core</a:t>
            </a:r>
            <a:r>
              <a:rPr lang="en-US" b="0" dirty="0"/>
              <a:t> is the </a:t>
            </a:r>
            <a:r>
              <a:rPr lang="en-US" b="0" u="sng" dirty="0">
                <a:solidFill>
                  <a:srgbClr val="0070C0"/>
                </a:solidFill>
              </a:rPr>
              <a:t>open-source</a:t>
            </a:r>
            <a:r>
              <a:rPr lang="en-US" b="0" dirty="0"/>
              <a:t> and highly-regarded </a:t>
            </a:r>
            <a:r>
              <a:rPr lang="en-US" b="0" dirty="0">
                <a:solidFill>
                  <a:srgbClr val="0070C0"/>
                </a:solidFill>
              </a:rPr>
              <a:t>industry standard</a:t>
            </a:r>
            <a:r>
              <a:rPr lang="en-US" b="0" dirty="0"/>
              <a:t> tool for </a:t>
            </a:r>
            <a:r>
              <a:rPr lang="en-US" b="0" dirty="0">
                <a:solidFill>
                  <a:srgbClr val="0070C0"/>
                </a:solidFill>
              </a:rPr>
              <a:t>continuous monitoring</a:t>
            </a:r>
            <a:r>
              <a:rPr lang="en-US" b="0" dirty="0"/>
              <a:t>.  The </a:t>
            </a:r>
            <a:r>
              <a:rPr lang="en-US" b="0" i="1" dirty="0">
                <a:solidFill>
                  <a:srgbClr val="FF0000"/>
                </a:solidFill>
              </a:rPr>
              <a:t>Nagios Core engine</a:t>
            </a:r>
            <a:r>
              <a:rPr lang="en-US" b="0" dirty="0"/>
              <a:t> has been the </a:t>
            </a:r>
            <a:r>
              <a:rPr lang="en-US" b="0" dirty="0">
                <a:solidFill>
                  <a:srgbClr val="0070C0"/>
                </a:solidFill>
              </a:rPr>
              <a:t>de-facto standard in network infrastructure monitoring</a:t>
            </a:r>
            <a:r>
              <a:rPr lang="en-US" b="0" dirty="0"/>
              <a:t> for over a decade with </a:t>
            </a:r>
            <a:r>
              <a:rPr lang="en-US" dirty="0">
                <a:solidFill>
                  <a:srgbClr val="0070C0"/>
                </a:solidFill>
              </a:rPr>
              <a:t>good</a:t>
            </a:r>
            <a:r>
              <a:rPr lang="en-US" b="0" dirty="0">
                <a:solidFill>
                  <a:srgbClr val="0070C0"/>
                </a:solidFill>
              </a:rPr>
              <a:t> performance and flexibility</a:t>
            </a:r>
            <a:r>
              <a:rPr lang="en-US" b="0" dirty="0"/>
              <a:t>.</a:t>
            </a:r>
          </a:p>
          <a:p>
            <a:pPr>
              <a:lnSpc>
                <a:spcPct val="110000"/>
              </a:lnSpc>
              <a:spcBef>
                <a:spcPts val="600"/>
              </a:spcBef>
            </a:pPr>
            <a:r>
              <a:rPr lang="en-US" dirty="0">
                <a:solidFill>
                  <a:srgbClr val="FF0000"/>
                </a:solidFill>
              </a:rPr>
              <a:t>Nagios XI</a:t>
            </a:r>
            <a:r>
              <a:rPr lang="en-US" b="0" dirty="0"/>
              <a:t> is the </a:t>
            </a:r>
            <a:r>
              <a:rPr lang="en-US" b="0" u="sng" dirty="0">
                <a:solidFill>
                  <a:srgbClr val="0070C0"/>
                </a:solidFill>
              </a:rPr>
              <a:t>commercial product</a:t>
            </a:r>
            <a:r>
              <a:rPr lang="en-US" b="0" dirty="0">
                <a:solidFill>
                  <a:srgbClr val="0070C0"/>
                </a:solidFill>
              </a:rPr>
              <a:t> for enterprise infrastructure monitoring</a:t>
            </a:r>
            <a:r>
              <a:rPr lang="en-US" b="0" dirty="0"/>
              <a:t>, that is </a:t>
            </a:r>
            <a:r>
              <a:rPr lang="en-US" b="0" dirty="0">
                <a:highlight>
                  <a:srgbClr val="FFFF00"/>
                </a:highlight>
              </a:rPr>
              <a:t>built on top of the </a:t>
            </a:r>
            <a:r>
              <a:rPr lang="en-US" b="0" i="1" dirty="0">
                <a:solidFill>
                  <a:srgbClr val="FF0000"/>
                </a:solidFill>
                <a:highlight>
                  <a:srgbClr val="FFFF00"/>
                </a:highlight>
              </a:rPr>
              <a:t>Nagios Core engine</a:t>
            </a:r>
            <a:r>
              <a:rPr lang="en-US" b="0" dirty="0"/>
              <a:t>, and designed for </a:t>
            </a:r>
            <a:r>
              <a:rPr lang="en-US" b="0" dirty="0">
                <a:solidFill>
                  <a:srgbClr val="0070C0"/>
                </a:solidFill>
              </a:rPr>
              <a:t>today’s demanding organizational requirements</a:t>
            </a:r>
            <a:r>
              <a:rPr lang="en-US" b="0" dirty="0"/>
              <a:t>.  Going beyond basics, it provides organizations with </a:t>
            </a:r>
            <a:r>
              <a:rPr lang="en-US" b="0" dirty="0">
                <a:solidFill>
                  <a:srgbClr val="0070C0"/>
                </a:solidFill>
              </a:rPr>
              <a:t>extended insights, power and ease of use</a:t>
            </a:r>
            <a:r>
              <a:rPr lang="en-US" b="0" dirty="0"/>
              <a:t> as well as </a:t>
            </a:r>
            <a:r>
              <a:rPr lang="en-US" dirty="0">
                <a:solidFill>
                  <a:srgbClr val="0070C0"/>
                </a:solidFill>
              </a:rPr>
              <a:t>even better</a:t>
            </a:r>
            <a:r>
              <a:rPr lang="en-US" b="0" dirty="0">
                <a:solidFill>
                  <a:srgbClr val="0070C0"/>
                </a:solidFill>
              </a:rPr>
              <a:t> </a:t>
            </a:r>
            <a:r>
              <a:rPr lang="en-US" b="0" u="sng" dirty="0">
                <a:solidFill>
                  <a:srgbClr val="0070C0"/>
                </a:solidFill>
              </a:rPr>
              <a:t>usability</a:t>
            </a:r>
            <a:r>
              <a:rPr lang="en-US" b="0" dirty="0">
                <a:solidFill>
                  <a:srgbClr val="0070C0"/>
                </a:solidFill>
              </a:rPr>
              <a:t>, flexibility and </a:t>
            </a:r>
            <a:r>
              <a:rPr lang="en-US" b="0" u="sng" dirty="0">
                <a:solidFill>
                  <a:srgbClr val="0070C0"/>
                </a:solidFill>
              </a:rPr>
              <a:t>customizability</a:t>
            </a:r>
            <a:r>
              <a:rPr lang="en-US" b="0" dirty="0"/>
              <a:t>.</a:t>
            </a:r>
          </a:p>
          <a:p>
            <a:pPr>
              <a:lnSpc>
                <a:spcPct val="110000"/>
              </a:lnSpc>
              <a:spcBef>
                <a:spcPts val="600"/>
              </a:spcBef>
            </a:pPr>
            <a:r>
              <a:rPr lang="en-US" dirty="0">
                <a:solidFill>
                  <a:srgbClr val="FF0000"/>
                </a:solidFill>
              </a:rPr>
              <a:t>Nagios Fusion</a:t>
            </a:r>
            <a:r>
              <a:rPr lang="en-US" b="0" dirty="0"/>
              <a:t> is for </a:t>
            </a:r>
            <a:r>
              <a:rPr lang="en-US" b="0" u="sng" dirty="0">
                <a:solidFill>
                  <a:srgbClr val="0070C0"/>
                </a:solidFill>
              </a:rPr>
              <a:t>visualizing</a:t>
            </a:r>
            <a:r>
              <a:rPr lang="en-US" b="0" dirty="0"/>
              <a:t> operational status and enabling faster problem resolution across an organization’s entire IT infrastructure through a </a:t>
            </a:r>
            <a:r>
              <a:rPr lang="en-US" b="0" dirty="0">
                <a:solidFill>
                  <a:srgbClr val="0070C0"/>
                </a:solidFill>
              </a:rPr>
              <a:t>centralized view</a:t>
            </a:r>
            <a:r>
              <a:rPr lang="en-US" b="0" dirty="0"/>
              <a:t> of their entire monitoring infrastructure, enabling </a:t>
            </a:r>
            <a:r>
              <a:rPr lang="en-US" dirty="0">
                <a:solidFill>
                  <a:srgbClr val="0070C0"/>
                </a:solidFill>
              </a:rPr>
              <a:t>faster</a:t>
            </a:r>
            <a:r>
              <a:rPr lang="en-US" b="0" dirty="0">
                <a:solidFill>
                  <a:srgbClr val="0070C0"/>
                </a:solidFill>
              </a:rPr>
              <a:t> problem detection, event correlation, and resolution</a:t>
            </a:r>
            <a:r>
              <a:rPr lang="en-US" b="0" dirty="0"/>
              <a:t>.</a:t>
            </a:r>
          </a:p>
          <a:p>
            <a:pPr>
              <a:lnSpc>
                <a:spcPct val="110000"/>
              </a:lnSpc>
              <a:spcBef>
                <a:spcPts val="600"/>
              </a:spcBef>
            </a:pPr>
            <a:r>
              <a:rPr lang="en-US" dirty="0">
                <a:solidFill>
                  <a:srgbClr val="FF0000"/>
                </a:solidFill>
              </a:rPr>
              <a:t>Nagios Log Server</a:t>
            </a:r>
            <a:r>
              <a:rPr lang="en-US" b="0" dirty="0"/>
              <a:t> is </a:t>
            </a:r>
            <a:r>
              <a:rPr lang="en-US" b="0" u="sng" dirty="0">
                <a:solidFill>
                  <a:srgbClr val="0070C0"/>
                </a:solidFill>
              </a:rPr>
              <a:t>enterprise-class log monitoring</a:t>
            </a:r>
            <a:r>
              <a:rPr lang="en-US" b="0" dirty="0">
                <a:solidFill>
                  <a:srgbClr val="0070C0"/>
                </a:solidFill>
              </a:rPr>
              <a:t>, management and analysis application</a:t>
            </a:r>
            <a:r>
              <a:rPr lang="en-US" b="0" dirty="0"/>
              <a:t> that allows organizations to quickly and easily view, query, and analyze logs from all machine-generated log data in </a:t>
            </a:r>
            <a:r>
              <a:rPr lang="en-US" b="0" dirty="0">
                <a:solidFill>
                  <a:srgbClr val="0070C0"/>
                </a:solidFill>
              </a:rPr>
              <a:t>one centralized location</a:t>
            </a:r>
            <a:r>
              <a:rPr lang="en-US" b="0" dirty="0"/>
              <a:t>.</a:t>
            </a:r>
          </a:p>
          <a:p>
            <a:pPr>
              <a:lnSpc>
                <a:spcPct val="110000"/>
              </a:lnSpc>
              <a:spcBef>
                <a:spcPts val="600"/>
              </a:spcBef>
            </a:pPr>
            <a:r>
              <a:rPr lang="en-US" dirty="0">
                <a:solidFill>
                  <a:srgbClr val="FF0000"/>
                </a:solidFill>
              </a:rPr>
              <a:t>Nagios Network Analyzer</a:t>
            </a:r>
            <a:r>
              <a:rPr lang="en-US" b="0" dirty="0"/>
              <a:t> is </a:t>
            </a:r>
            <a:r>
              <a:rPr lang="en-US" b="0" dirty="0">
                <a:solidFill>
                  <a:srgbClr val="0070C0"/>
                </a:solidFill>
              </a:rPr>
              <a:t>commercial-grade network flow data analysis solution</a:t>
            </a:r>
            <a:r>
              <a:rPr lang="en-US" b="0" dirty="0"/>
              <a:t> for providing organizations with a view into all network traffic.</a:t>
            </a:r>
          </a:p>
        </p:txBody>
      </p:sp>
      <p:pic>
        <p:nvPicPr>
          <p:cNvPr id="5" name="Picture 4">
            <a:extLst>
              <a:ext uri="{FF2B5EF4-FFF2-40B4-BE49-F238E27FC236}">
                <a16:creationId xmlns:a16="http://schemas.microsoft.com/office/drawing/2014/main" id="{B9C1A3EF-2E0C-4E8C-9D37-F093BC3FD1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2980" y="457798"/>
            <a:ext cx="1878040" cy="447599"/>
          </a:xfrm>
          <a:prstGeom prst="rect">
            <a:avLst/>
          </a:prstGeom>
        </p:spPr>
      </p:pic>
      <p:pic>
        <p:nvPicPr>
          <p:cNvPr id="6" name="Picture 5">
            <a:extLst>
              <a:ext uri="{FF2B5EF4-FFF2-40B4-BE49-F238E27FC236}">
                <a16:creationId xmlns:a16="http://schemas.microsoft.com/office/drawing/2014/main" id="{3AB59094-EDDF-412A-ABA2-E0307947E2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312591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Autofit/>
          </a:bodyPr>
          <a:lstStyle/>
          <a:p>
            <a:r>
              <a:rPr lang="en-GB" sz="4000" dirty="0"/>
              <a:t> The  </a:t>
            </a:r>
            <a:r>
              <a:rPr lang="en-GB" sz="4000" dirty="0">
                <a:solidFill>
                  <a:schemeClr val="bg1"/>
                </a:solidFill>
              </a:rPr>
              <a:t>Nagios</a:t>
            </a:r>
            <a:r>
              <a:rPr lang="en-GB" sz="4000" dirty="0"/>
              <a:t>  Story</a:t>
            </a:r>
          </a:p>
        </p:txBody>
      </p:sp>
      <p:sp>
        <p:nvSpPr>
          <p:cNvPr id="5" name="Content Placeholder 4"/>
          <p:cNvSpPr>
            <a:spLocks noGrp="1"/>
          </p:cNvSpPr>
          <p:nvPr>
            <p:ph idx="1"/>
          </p:nvPr>
        </p:nvSpPr>
        <p:spPr>
          <a:xfrm>
            <a:off x="628650" y="1417319"/>
            <a:ext cx="7886700" cy="4787538"/>
          </a:xfrm>
        </p:spPr>
        <p:txBody>
          <a:bodyPr>
            <a:normAutofit fontScale="62500" lnSpcReduction="20000"/>
          </a:bodyPr>
          <a:lstStyle/>
          <a:p>
            <a:pPr marL="0" indent="0">
              <a:lnSpc>
                <a:spcPct val="120000"/>
              </a:lnSpc>
              <a:spcBef>
                <a:spcPts val="600"/>
              </a:spcBef>
              <a:buNone/>
            </a:pPr>
            <a:r>
              <a:rPr lang="en-US" b="0" dirty="0"/>
              <a:t>The story behind </a:t>
            </a:r>
            <a:r>
              <a:rPr lang="en-US" b="0" dirty="0">
                <a:solidFill>
                  <a:srgbClr val="FF0000"/>
                </a:solidFill>
              </a:rPr>
              <a:t>Nagios Core</a:t>
            </a:r>
            <a:r>
              <a:rPr lang="en-US" b="0" dirty="0"/>
              <a:t>:</a:t>
            </a:r>
          </a:p>
          <a:p>
            <a:pPr>
              <a:lnSpc>
                <a:spcPct val="120000"/>
              </a:lnSpc>
              <a:spcBef>
                <a:spcPts val="600"/>
              </a:spcBef>
            </a:pPr>
            <a:r>
              <a:rPr lang="en-US" b="0" dirty="0">
                <a:solidFill>
                  <a:srgbClr val="C00000"/>
                </a:solidFill>
              </a:rPr>
              <a:t>Ethan Galstad</a:t>
            </a:r>
            <a:r>
              <a:rPr lang="en-US" b="0" dirty="0"/>
              <a:t> was working as a systems administrator for a large, public university. One day he left the office to have an offsite meeting with coworkers. Upon his return, he logged into the university’s system and saw that there was a critical error and numerous devices were down.</a:t>
            </a:r>
          </a:p>
          <a:p>
            <a:pPr>
              <a:lnSpc>
                <a:spcPct val="120000"/>
              </a:lnSpc>
              <a:spcBef>
                <a:spcPts val="600"/>
              </a:spcBef>
            </a:pPr>
            <a:r>
              <a:rPr lang="en-US" b="0" dirty="0"/>
              <a:t>Frustrated that he had no way of knowing that things had gone awry while he was away from the office, </a:t>
            </a:r>
            <a:r>
              <a:rPr lang="en-US" b="0" dirty="0">
                <a:solidFill>
                  <a:srgbClr val="C00000"/>
                </a:solidFill>
              </a:rPr>
              <a:t>Ethan</a:t>
            </a:r>
            <a:r>
              <a:rPr lang="en-US" b="0" dirty="0"/>
              <a:t> decided to build a tool that allowed him to monitor the system remotely and receive alerts if anything went wrong. The tool eventually became known as </a:t>
            </a:r>
            <a:r>
              <a:rPr lang="en-US" b="0" dirty="0">
                <a:solidFill>
                  <a:srgbClr val="FF0000"/>
                </a:solidFill>
              </a:rPr>
              <a:t>Nagios Core</a:t>
            </a:r>
            <a:r>
              <a:rPr lang="en-US" b="0" dirty="0"/>
              <a:t> — the popular, powerful open-source application that monitors systems, networks, and infrastructure — and </a:t>
            </a:r>
            <a:r>
              <a:rPr lang="en-US" b="0" dirty="0">
                <a:solidFill>
                  <a:srgbClr val="C00000"/>
                </a:solidFill>
              </a:rPr>
              <a:t>Ethan Galstad</a:t>
            </a:r>
            <a:r>
              <a:rPr lang="en-US" b="0" dirty="0"/>
              <a:t> became the founder and CEO of </a:t>
            </a:r>
            <a:r>
              <a:rPr lang="en-US" b="0" dirty="0">
                <a:solidFill>
                  <a:srgbClr val="FF0000"/>
                </a:solidFill>
              </a:rPr>
              <a:t>Nagios Enterprises</a:t>
            </a:r>
            <a:r>
              <a:rPr lang="en-US" b="0" dirty="0"/>
              <a:t>.</a:t>
            </a:r>
          </a:p>
          <a:p>
            <a:pPr marL="0" indent="0">
              <a:lnSpc>
                <a:spcPct val="120000"/>
              </a:lnSpc>
              <a:spcBef>
                <a:spcPts val="600"/>
              </a:spcBef>
              <a:buNone/>
            </a:pPr>
            <a:endParaRPr lang="en-US" b="0" dirty="0"/>
          </a:p>
          <a:p>
            <a:pPr marL="0" indent="0">
              <a:lnSpc>
                <a:spcPct val="120000"/>
              </a:lnSpc>
              <a:spcBef>
                <a:spcPts val="600"/>
              </a:spcBef>
              <a:buNone/>
            </a:pPr>
            <a:r>
              <a:rPr lang="en-US" b="0" dirty="0"/>
              <a:t>The birth of </a:t>
            </a:r>
            <a:r>
              <a:rPr lang="en-US" b="0" dirty="0">
                <a:solidFill>
                  <a:srgbClr val="FF0000"/>
                </a:solidFill>
              </a:rPr>
              <a:t>Nagios XI</a:t>
            </a:r>
            <a:r>
              <a:rPr lang="en-US" b="0" dirty="0"/>
              <a:t>:</a:t>
            </a:r>
          </a:p>
          <a:p>
            <a:pPr>
              <a:lnSpc>
                <a:spcPct val="120000"/>
              </a:lnSpc>
              <a:spcBef>
                <a:spcPts val="600"/>
              </a:spcBef>
            </a:pPr>
            <a:r>
              <a:rPr lang="en-US" b="0" dirty="0"/>
              <a:t>Since releasing </a:t>
            </a:r>
            <a:r>
              <a:rPr lang="en-US" b="0" dirty="0">
                <a:solidFill>
                  <a:srgbClr val="FF0000"/>
                </a:solidFill>
              </a:rPr>
              <a:t>Nagios Core</a:t>
            </a:r>
            <a:r>
              <a:rPr lang="en-US" b="0" dirty="0"/>
              <a:t> in </a:t>
            </a:r>
            <a:r>
              <a:rPr lang="en-US" b="0" dirty="0">
                <a:highlight>
                  <a:srgbClr val="FFFF00"/>
                </a:highlight>
              </a:rPr>
              <a:t>1999</a:t>
            </a:r>
            <a:r>
              <a:rPr lang="en-US" b="0" dirty="0"/>
              <a:t>, millions of people have used it and contributed to its open-source code by developing plugins to monitor everything from industry-specific devices to the temperature of beehives. Eventually, </a:t>
            </a:r>
            <a:r>
              <a:rPr lang="en-US" b="0" dirty="0">
                <a:solidFill>
                  <a:srgbClr val="FF0000"/>
                </a:solidFill>
              </a:rPr>
              <a:t>Nagios Enterprises</a:t>
            </a:r>
            <a:r>
              <a:rPr lang="en-US" b="0" dirty="0"/>
              <a:t> heard from </a:t>
            </a:r>
            <a:r>
              <a:rPr lang="en-US" b="0" dirty="0">
                <a:solidFill>
                  <a:srgbClr val="FF0000"/>
                </a:solidFill>
              </a:rPr>
              <a:t>Nagios Core</a:t>
            </a:r>
            <a:r>
              <a:rPr lang="en-US" b="0" dirty="0"/>
              <a:t> users that they needed a tool that could scale more efficiently with their organizations. In response to these needs, </a:t>
            </a:r>
            <a:r>
              <a:rPr lang="en-US" b="0" dirty="0">
                <a:solidFill>
                  <a:srgbClr val="FF0000"/>
                </a:solidFill>
              </a:rPr>
              <a:t>Nagios XI</a:t>
            </a:r>
            <a:r>
              <a:rPr lang="en-US" b="0" dirty="0"/>
              <a:t> was developed, an enterprise network monitoring software built on top of </a:t>
            </a:r>
            <a:r>
              <a:rPr lang="en-US" b="0" dirty="0">
                <a:solidFill>
                  <a:srgbClr val="FF0000"/>
                </a:solidFill>
              </a:rPr>
              <a:t>Nagios Core</a:t>
            </a:r>
            <a:r>
              <a:rPr lang="en-US" b="0" dirty="0"/>
              <a:t>’s powerful technology.</a:t>
            </a:r>
          </a:p>
          <a:p>
            <a:pPr>
              <a:lnSpc>
                <a:spcPct val="120000"/>
              </a:lnSpc>
              <a:spcBef>
                <a:spcPts val="600"/>
              </a:spcBef>
            </a:pPr>
            <a:r>
              <a:rPr lang="en-US" b="0" dirty="0">
                <a:solidFill>
                  <a:srgbClr val="FF0000"/>
                </a:solidFill>
              </a:rPr>
              <a:t>Nagios XI</a:t>
            </a:r>
            <a:r>
              <a:rPr lang="en-US" b="0" dirty="0"/>
              <a:t> maintains the sought-after power of </a:t>
            </a:r>
            <a:r>
              <a:rPr lang="en-US" b="0" dirty="0">
                <a:solidFill>
                  <a:srgbClr val="FF0000"/>
                </a:solidFill>
              </a:rPr>
              <a:t>Nagios Core</a:t>
            </a:r>
            <a:r>
              <a:rPr lang="en-US" b="0" dirty="0"/>
              <a:t> while offering enterprise features that set it apart.</a:t>
            </a:r>
            <a:endParaRPr lang="en-GB"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1820766" y="6312924"/>
            <a:ext cx="5502468"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https://www.nagios.com/news/2021/07/nagios-core-vs-nagios-xi/</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A7BBFBB-0196-45BA-BBCB-9AAFB80D9D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903" y="1417319"/>
            <a:ext cx="419747" cy="419747"/>
          </a:xfrm>
          <a:prstGeom prst="rect">
            <a:avLst/>
          </a:prstGeom>
        </p:spPr>
      </p:pic>
      <p:pic>
        <p:nvPicPr>
          <p:cNvPr id="9" name="Picture 8">
            <a:extLst>
              <a:ext uri="{FF2B5EF4-FFF2-40B4-BE49-F238E27FC236}">
                <a16:creationId xmlns:a16="http://schemas.microsoft.com/office/drawing/2014/main" id="{5979DF29-3EEB-48C9-A881-DEAB6B34CF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903" y="3811088"/>
            <a:ext cx="419747" cy="419747"/>
          </a:xfrm>
          <a:prstGeom prst="rect">
            <a:avLst/>
          </a:prstGeom>
        </p:spPr>
      </p:pic>
      <p:pic>
        <p:nvPicPr>
          <p:cNvPr id="13" name="Picture 12">
            <a:extLst>
              <a:ext uri="{FF2B5EF4-FFF2-40B4-BE49-F238E27FC236}">
                <a16:creationId xmlns:a16="http://schemas.microsoft.com/office/drawing/2014/main" id="{EB39B9FC-433D-4BF5-B95A-4D989B742F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6325" y="481423"/>
            <a:ext cx="1878040" cy="447599"/>
          </a:xfrm>
          <a:prstGeom prst="rect">
            <a:avLst/>
          </a:prstGeom>
        </p:spPr>
      </p:pic>
      <p:pic>
        <p:nvPicPr>
          <p:cNvPr id="8" name="Picture 7">
            <a:extLst>
              <a:ext uri="{FF2B5EF4-FFF2-40B4-BE49-F238E27FC236}">
                <a16:creationId xmlns:a16="http://schemas.microsoft.com/office/drawing/2014/main" id="{D2DC4808-D159-4370-89C9-CAF03F74A0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315669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fontScale="90000"/>
          </a:bodyPr>
          <a:lstStyle/>
          <a:p>
            <a:r>
              <a:rPr lang="en-GB" sz="3600" dirty="0"/>
              <a:t>Why is Nagios Core still relevant today?</a:t>
            </a:r>
          </a:p>
        </p:txBody>
      </p:sp>
      <p:sp>
        <p:nvSpPr>
          <p:cNvPr id="5" name="Content Placeholder 4"/>
          <p:cNvSpPr>
            <a:spLocks noGrp="1"/>
          </p:cNvSpPr>
          <p:nvPr>
            <p:ph idx="1"/>
          </p:nvPr>
        </p:nvSpPr>
        <p:spPr>
          <a:xfrm>
            <a:off x="628650" y="1417319"/>
            <a:ext cx="7886700" cy="5051929"/>
          </a:xfrm>
        </p:spPr>
        <p:txBody>
          <a:bodyPr>
            <a:normAutofit lnSpcReduction="10000"/>
          </a:bodyPr>
          <a:lstStyle/>
          <a:p>
            <a:r>
              <a:rPr lang="en-GB" sz="2800" b="0" dirty="0">
                <a:solidFill>
                  <a:srgbClr val="0070C0"/>
                </a:solidFill>
              </a:rPr>
              <a:t>Open Source</a:t>
            </a:r>
          </a:p>
          <a:p>
            <a:r>
              <a:rPr lang="en-GB" sz="2800" b="0" dirty="0"/>
              <a:t>Relatively </a:t>
            </a:r>
            <a:r>
              <a:rPr lang="en-GB" sz="2800" b="0" dirty="0">
                <a:solidFill>
                  <a:srgbClr val="0070C0"/>
                </a:solidFill>
              </a:rPr>
              <a:t>Scalable</a:t>
            </a:r>
          </a:p>
          <a:p>
            <a:r>
              <a:rPr lang="en-GB" sz="2800" b="0" dirty="0"/>
              <a:t>Relatively </a:t>
            </a:r>
            <a:r>
              <a:rPr lang="en-GB" sz="2800" b="0" dirty="0">
                <a:solidFill>
                  <a:srgbClr val="0070C0"/>
                </a:solidFill>
              </a:rPr>
              <a:t>Manageable</a:t>
            </a:r>
          </a:p>
          <a:p>
            <a:r>
              <a:rPr lang="en-GB" sz="2800" b="0" dirty="0"/>
              <a:t>Relatively </a:t>
            </a:r>
            <a:r>
              <a:rPr lang="en-GB" sz="2800" b="0" dirty="0">
                <a:solidFill>
                  <a:srgbClr val="0070C0"/>
                </a:solidFill>
              </a:rPr>
              <a:t>Secure</a:t>
            </a:r>
          </a:p>
          <a:p>
            <a:r>
              <a:rPr lang="en-GB" sz="2800" b="0" dirty="0"/>
              <a:t>Good </a:t>
            </a:r>
            <a:r>
              <a:rPr lang="en-GB" sz="2800" b="0" dirty="0">
                <a:solidFill>
                  <a:srgbClr val="0070C0"/>
                </a:solidFill>
              </a:rPr>
              <a:t>Documentation</a:t>
            </a:r>
            <a:r>
              <a:rPr lang="en-GB" sz="2800" b="0" dirty="0"/>
              <a:t> available</a:t>
            </a:r>
          </a:p>
          <a:p>
            <a:r>
              <a:rPr lang="en-GB" sz="2800" b="0" dirty="0"/>
              <a:t>Good </a:t>
            </a:r>
            <a:r>
              <a:rPr lang="en-GB" sz="2800" b="0" dirty="0">
                <a:solidFill>
                  <a:srgbClr val="0070C0"/>
                </a:solidFill>
              </a:rPr>
              <a:t>Log</a:t>
            </a:r>
            <a:r>
              <a:rPr lang="en-GB" sz="2800" b="0" dirty="0"/>
              <a:t> management system</a:t>
            </a:r>
          </a:p>
          <a:p>
            <a:r>
              <a:rPr lang="en-GB" sz="2800" b="0" dirty="0"/>
              <a:t>Nice, informative and attractive </a:t>
            </a:r>
            <a:r>
              <a:rPr lang="en-GB" sz="2800" b="0" dirty="0">
                <a:solidFill>
                  <a:srgbClr val="0070C0"/>
                </a:solidFill>
              </a:rPr>
              <a:t>Web Interface</a:t>
            </a:r>
          </a:p>
          <a:p>
            <a:r>
              <a:rPr lang="en-GB" sz="2800" b="0" dirty="0"/>
              <a:t>Very </a:t>
            </a:r>
            <a:r>
              <a:rPr lang="en-GB" sz="2800" b="0" dirty="0">
                <a:solidFill>
                  <a:srgbClr val="0070C0"/>
                </a:solidFill>
              </a:rPr>
              <a:t>Flexible</a:t>
            </a:r>
            <a:r>
              <a:rPr lang="en-GB" sz="2800" b="0" dirty="0"/>
              <a:t> </a:t>
            </a:r>
          </a:p>
          <a:p>
            <a:r>
              <a:rPr lang="en-GB" sz="2800" b="0" dirty="0">
                <a:solidFill>
                  <a:srgbClr val="0070C0"/>
                </a:solidFill>
              </a:rPr>
              <a:t>Automatic Alerts</a:t>
            </a:r>
            <a:r>
              <a:rPr lang="en-GB" sz="2800" b="0" dirty="0"/>
              <a:t> once condition changes</a:t>
            </a:r>
          </a:p>
          <a:p>
            <a:r>
              <a:rPr lang="en-GB" sz="2800" b="0" dirty="0"/>
              <a:t>Various </a:t>
            </a:r>
            <a:r>
              <a:rPr lang="en-GB" sz="2800" b="0" dirty="0">
                <a:solidFill>
                  <a:srgbClr val="0070C0"/>
                </a:solidFill>
              </a:rPr>
              <a:t>Notification Options</a:t>
            </a:r>
          </a:p>
          <a:p>
            <a:pPr marL="0" indent="0">
              <a:buNone/>
            </a:pPr>
            <a:endParaRPr lang="en-SG" sz="2800" b="0" dirty="0"/>
          </a:p>
        </p:txBody>
      </p:sp>
    </p:spTree>
    <p:extLst>
      <p:ext uri="{BB962C8B-B14F-4D97-AF65-F5344CB8AC3E}">
        <p14:creationId xmlns:p14="http://schemas.microsoft.com/office/powerpoint/2010/main" val="202303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Nagios XI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67065" y="6312924"/>
            <a:ext cx="4209871"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https://www.youtube.com/watch?v=z1cuP-lK4qk</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Online Media 5" title="Introducing Nagios XI">
            <a:hlinkClick r:id="" action="ppaction://media"/>
            <a:extLst>
              <a:ext uri="{FF2B5EF4-FFF2-40B4-BE49-F238E27FC236}">
                <a16:creationId xmlns:a16="http://schemas.microsoft.com/office/drawing/2014/main" id="{90F9DC6A-DCF0-4462-B01D-E9CB59798FF8}"/>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3472744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How Nagios Works?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13365" y="6312924"/>
            <a:ext cx="4317272"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https://www.youtube.com/watch?v=wXpcpLrGfA0</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Online Media 2" title="How Nagios XI Works">
            <a:hlinkClick r:id="" action="ppaction://media"/>
            <a:extLst>
              <a:ext uri="{FF2B5EF4-FFF2-40B4-BE49-F238E27FC236}">
                <a16:creationId xmlns:a16="http://schemas.microsoft.com/office/drawing/2014/main" id="{BBFCE0FD-8196-4F2F-BAEE-82F3D6A0060C}"/>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203654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Nagios Fusion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44752" y="6312924"/>
            <a:ext cx="4254498"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https://www.youtube.com/watch?v=D0PfDCbiX3I</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Online Media 2" title="Introducing Nagios Fusion 4">
            <a:hlinkClick r:id="" action="ppaction://media"/>
            <a:extLst>
              <a:ext uri="{FF2B5EF4-FFF2-40B4-BE49-F238E27FC236}">
                <a16:creationId xmlns:a16="http://schemas.microsoft.com/office/drawing/2014/main" id="{A8377691-BCA2-4C04-AC12-160373A96FAD}"/>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4279279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Nagios Log Server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16731" y="6312924"/>
            <a:ext cx="4310540"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https://www.youtube.com/watch?v=IXcYQPzBDp8</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Online Media 2" title="Introducing Nagios Log Server 2">
            <a:hlinkClick r:id="" action="ppaction://media"/>
            <a:extLst>
              <a:ext uri="{FF2B5EF4-FFF2-40B4-BE49-F238E27FC236}">
                <a16:creationId xmlns:a16="http://schemas.microsoft.com/office/drawing/2014/main" id="{07812BB4-2DAE-4042-810B-87A860701B4B}"/>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1416443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Nagios Network Analyzer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23656" y="6312924"/>
            <a:ext cx="4296690"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https://www.youtube.com/watch?v=tE30ZNGzv_8</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Online Media 2" title="Introducing Nagios Network Analyzer">
            <a:hlinkClick r:id="" action="ppaction://media"/>
            <a:extLst>
              <a:ext uri="{FF2B5EF4-FFF2-40B4-BE49-F238E27FC236}">
                <a16:creationId xmlns:a16="http://schemas.microsoft.com/office/drawing/2014/main" id="{47B95575-1A5C-4B89-8FFF-AE4FCBE0B539}"/>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24730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Free/Paid Nagios Core or XI</a:t>
            </a:r>
          </a:p>
        </p:txBody>
      </p:sp>
      <p:sp>
        <p:nvSpPr>
          <p:cNvPr id="5" name="Content Placeholder 4"/>
          <p:cNvSpPr>
            <a:spLocks noGrp="1"/>
          </p:cNvSpPr>
          <p:nvPr>
            <p:ph idx="1"/>
          </p:nvPr>
        </p:nvSpPr>
        <p:spPr>
          <a:xfrm>
            <a:off x="93306" y="1355463"/>
            <a:ext cx="2388637" cy="5405777"/>
          </a:xfrm>
        </p:spPr>
        <p:txBody>
          <a:bodyPr>
            <a:normAutofit/>
          </a:bodyPr>
          <a:lstStyle/>
          <a:p>
            <a:r>
              <a:rPr lang="en-GB" sz="1800" dirty="0">
                <a:solidFill>
                  <a:srgbClr val="438FD0"/>
                </a:solidFill>
              </a:rPr>
              <a:t>Nagios Core</a:t>
            </a:r>
            <a:r>
              <a:rPr lang="en-GB" sz="1600" b="0" dirty="0"/>
              <a:t> is </a:t>
            </a:r>
            <a:r>
              <a:rPr lang="en-GB" sz="1600" dirty="0">
                <a:solidFill>
                  <a:srgbClr val="FF0000"/>
                </a:solidFill>
              </a:rPr>
              <a:t>Free</a:t>
            </a:r>
            <a:r>
              <a:rPr lang="en-GB" sz="1600" b="0" dirty="0"/>
              <a:t> and Open Source ASCII text </a:t>
            </a:r>
            <a:r>
              <a:rPr lang="en-GB" sz="1600" b="0" dirty="0">
                <a:highlight>
                  <a:srgbClr val="FFFF00"/>
                </a:highlight>
              </a:rPr>
              <a:t>manual configurations</a:t>
            </a:r>
            <a:r>
              <a:rPr lang="en-GB" sz="1600" b="0" dirty="0"/>
              <a:t>.</a:t>
            </a:r>
          </a:p>
          <a:p>
            <a:r>
              <a:rPr lang="en-GB" sz="1800" dirty="0">
                <a:solidFill>
                  <a:srgbClr val="418BCA"/>
                </a:solidFill>
              </a:rPr>
              <a:t>Nagios XI</a:t>
            </a:r>
            <a:r>
              <a:rPr lang="en-GB" sz="1600" b="0" dirty="0"/>
              <a:t> </a:t>
            </a:r>
            <a:r>
              <a:rPr lang="en-GB" sz="1600" dirty="0">
                <a:solidFill>
                  <a:srgbClr val="FF0000"/>
                </a:solidFill>
              </a:rPr>
              <a:t>Free Trail</a:t>
            </a:r>
            <a:r>
              <a:rPr lang="en-GB" sz="1600" b="0" dirty="0"/>
              <a:t>: </a:t>
            </a:r>
            <a:r>
              <a:rPr lang="en-GB" sz="1600" dirty="0">
                <a:highlight>
                  <a:srgbClr val="FFFF00"/>
                </a:highlight>
              </a:rPr>
              <a:t>30 days</a:t>
            </a:r>
          </a:p>
          <a:p>
            <a:r>
              <a:rPr lang="en-US" sz="1600" b="0" dirty="0"/>
              <a:t>3-in-1 </a:t>
            </a:r>
            <a:r>
              <a:rPr lang="en-US" sz="1600" dirty="0">
                <a:solidFill>
                  <a:srgbClr val="478FCC"/>
                </a:solidFill>
              </a:rPr>
              <a:t>Nagios XI</a:t>
            </a:r>
            <a:r>
              <a:rPr lang="en-US" sz="1600" b="0" dirty="0"/>
              <a:t> License - </a:t>
            </a:r>
            <a:r>
              <a:rPr lang="en-US" sz="1600" b="0" dirty="0">
                <a:highlight>
                  <a:srgbClr val="FFFF00"/>
                </a:highlight>
              </a:rPr>
              <a:t>3 Instances in 1 License</a:t>
            </a:r>
            <a:r>
              <a:rPr lang="en-US" sz="1600" b="0" dirty="0"/>
              <a:t>: Production / Test / DR</a:t>
            </a:r>
          </a:p>
          <a:p>
            <a:r>
              <a:rPr lang="en-GB" sz="1600" b="0" dirty="0"/>
              <a:t>Read: </a:t>
            </a:r>
            <a:r>
              <a:rPr lang="en-US" sz="1600" dirty="0">
                <a:hlinkClick r:id="rId3"/>
              </a:rPr>
              <a:t>7 Ways To Use Nagios XI At Home For Free - Nagios</a:t>
            </a:r>
            <a:endParaRPr lang="en-GB" sz="1600" b="0" dirty="0"/>
          </a:p>
          <a:p>
            <a:r>
              <a:rPr lang="en-US" sz="1600" dirty="0">
                <a:highlight>
                  <a:srgbClr val="FFFF00"/>
                </a:highlight>
              </a:rPr>
              <a:t>Even the free version of Nagios allows users to monitor all mission-critical components and metrics.</a:t>
            </a:r>
          </a:p>
        </p:txBody>
      </p:sp>
      <p:sp>
        <p:nvSpPr>
          <p:cNvPr id="2" name="TextBox 1">
            <a:extLst>
              <a:ext uri="{FF2B5EF4-FFF2-40B4-BE49-F238E27FC236}">
                <a16:creationId xmlns:a16="http://schemas.microsoft.com/office/drawing/2014/main" id="{E4C247E2-65F4-46E5-AE1F-1BFA053C9440}"/>
              </a:ext>
            </a:extLst>
          </p:cNvPr>
          <p:cNvSpPr txBox="1"/>
          <p:nvPr/>
        </p:nvSpPr>
        <p:spPr>
          <a:xfrm>
            <a:off x="3282172" y="6345234"/>
            <a:ext cx="4735720"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https://www.saasworthy.com/product/nagios-xi/pricing</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EA16701B-174F-4F00-9CB3-DE5D09A84C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3308" y="1936375"/>
            <a:ext cx="6133449" cy="4289613"/>
          </a:xfrm>
          <a:prstGeom prst="rect">
            <a:avLst/>
          </a:prstGeom>
        </p:spPr>
      </p:pic>
      <p:sp>
        <p:nvSpPr>
          <p:cNvPr id="19" name="TextBox 18">
            <a:extLst>
              <a:ext uri="{FF2B5EF4-FFF2-40B4-BE49-F238E27FC236}">
                <a16:creationId xmlns:a16="http://schemas.microsoft.com/office/drawing/2014/main" id="{C8E88F74-BC43-461C-AD0B-DAEEF94867EB}"/>
              </a:ext>
            </a:extLst>
          </p:cNvPr>
          <p:cNvSpPr txBox="1"/>
          <p:nvPr/>
        </p:nvSpPr>
        <p:spPr>
          <a:xfrm>
            <a:off x="2850903" y="1355464"/>
            <a:ext cx="5598258" cy="461665"/>
          </a:xfrm>
          <a:prstGeom prst="rect">
            <a:avLst/>
          </a:prstGeom>
          <a:noFill/>
        </p:spPr>
        <p:txBody>
          <a:bodyPr wrap="square" rtlCol="0">
            <a:spAutoFit/>
          </a:bodyPr>
          <a:lstStyle/>
          <a:p>
            <a:pPr algn="ctr"/>
            <a:r>
              <a:rPr lang="en-US" sz="2400" b="1" dirty="0">
                <a:solidFill>
                  <a:schemeClr val="bg1"/>
                </a:solidFill>
              </a:rPr>
              <a:t>Nagios</a:t>
            </a:r>
            <a:r>
              <a:rPr lang="en-US" sz="2400" b="1" dirty="0"/>
              <a:t> </a:t>
            </a:r>
            <a:r>
              <a:rPr lang="en-US" sz="2400" b="1" dirty="0">
                <a:solidFill>
                  <a:srgbClr val="418BCA"/>
                </a:solidFill>
              </a:rPr>
              <a:t>XI</a:t>
            </a:r>
            <a:r>
              <a:rPr lang="en-US" sz="2400" b="1" dirty="0"/>
              <a:t> Pricing Tiers and Features</a:t>
            </a:r>
            <a:endParaRPr lang="en-SG" sz="2400" b="1" dirty="0"/>
          </a:p>
        </p:txBody>
      </p:sp>
      <p:pic>
        <p:nvPicPr>
          <p:cNvPr id="20" name="Picture 19">
            <a:extLst>
              <a:ext uri="{FF2B5EF4-FFF2-40B4-BE49-F238E27FC236}">
                <a16:creationId xmlns:a16="http://schemas.microsoft.com/office/drawing/2014/main" id="{0DC392AD-F5DD-4D2E-BB4B-A264EABAFC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pic>
        <p:nvPicPr>
          <p:cNvPr id="22" name="Picture 21">
            <a:extLst>
              <a:ext uri="{FF2B5EF4-FFF2-40B4-BE49-F238E27FC236}">
                <a16:creationId xmlns:a16="http://schemas.microsoft.com/office/drawing/2014/main" id="{902B00B7-AFFC-4AEE-B5AC-F919473402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7866" y="1428686"/>
            <a:ext cx="1322594" cy="315219"/>
          </a:xfrm>
          <a:prstGeom prst="rect">
            <a:avLst/>
          </a:prstGeom>
        </p:spPr>
      </p:pic>
    </p:spTree>
    <p:extLst>
      <p:ext uri="{BB962C8B-B14F-4D97-AF65-F5344CB8AC3E}">
        <p14:creationId xmlns:p14="http://schemas.microsoft.com/office/powerpoint/2010/main" val="135061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Learning Objectives – L11</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1489435"/>
            <a:ext cx="7886700" cy="5071621"/>
          </a:xfrm>
        </p:spPr>
        <p:txBody>
          <a:bodyPr>
            <a:normAutofit/>
          </a:bodyPr>
          <a:lstStyle/>
          <a:p>
            <a:pPr lvl="0"/>
            <a:r>
              <a:rPr lang="en-US" sz="2800" dirty="0"/>
              <a:t>Describe the focuses of the </a:t>
            </a:r>
            <a:r>
              <a:rPr lang="en-US" sz="2800" dirty="0">
                <a:solidFill>
                  <a:srgbClr val="0070C0"/>
                </a:solidFill>
              </a:rPr>
              <a:t>Monitor phase in the DevOps pipeline</a:t>
            </a:r>
            <a:r>
              <a:rPr lang="en-US" sz="2800" dirty="0"/>
              <a:t>.</a:t>
            </a:r>
          </a:p>
          <a:p>
            <a:pPr lvl="0"/>
            <a:r>
              <a:rPr lang="en-US" sz="2800" dirty="0"/>
              <a:t>Describe the </a:t>
            </a:r>
            <a:r>
              <a:rPr lang="en-US" sz="2800" dirty="0">
                <a:solidFill>
                  <a:srgbClr val="0070C0"/>
                </a:solidFill>
              </a:rPr>
              <a:t>overview and scope</a:t>
            </a:r>
            <a:r>
              <a:rPr lang="en-US" sz="2800" dirty="0"/>
              <a:t> of the Monitor phase.</a:t>
            </a:r>
          </a:p>
          <a:p>
            <a:pPr lvl="0"/>
            <a:r>
              <a:rPr lang="en-US" sz="2800" dirty="0"/>
              <a:t>Identify the </a:t>
            </a:r>
            <a:r>
              <a:rPr lang="en-US" sz="2800" dirty="0">
                <a:solidFill>
                  <a:srgbClr val="0070C0"/>
                </a:solidFill>
              </a:rPr>
              <a:t>considerations</a:t>
            </a:r>
            <a:r>
              <a:rPr lang="en-US" sz="2800" dirty="0"/>
              <a:t> in Monitoring management.</a:t>
            </a:r>
          </a:p>
          <a:p>
            <a:r>
              <a:rPr lang="en-US" sz="2800" dirty="0"/>
              <a:t>Identify the </a:t>
            </a:r>
            <a:r>
              <a:rPr lang="en-US" sz="2800" dirty="0">
                <a:solidFill>
                  <a:srgbClr val="0070C0"/>
                </a:solidFill>
              </a:rPr>
              <a:t>security concerns</a:t>
            </a:r>
            <a:r>
              <a:rPr lang="en-US" sz="2800" dirty="0"/>
              <a:t> of the Monitoring infrastructure.</a:t>
            </a:r>
            <a:endParaRPr lang="en-SG" sz="2800" dirty="0"/>
          </a:p>
          <a:p>
            <a:pPr lvl="0"/>
            <a:r>
              <a:rPr lang="en-US" sz="2800" dirty="0"/>
              <a:t>Identify </a:t>
            </a:r>
            <a:r>
              <a:rPr lang="en-US" sz="2800" dirty="0">
                <a:solidFill>
                  <a:srgbClr val="0070C0"/>
                </a:solidFill>
              </a:rPr>
              <a:t>tools</a:t>
            </a:r>
            <a:r>
              <a:rPr lang="en-US" sz="2800" dirty="0"/>
              <a:t> for the Monitor phase.</a:t>
            </a:r>
          </a:p>
          <a:p>
            <a:pPr lvl="0"/>
            <a:r>
              <a:rPr lang="en-SG" sz="2800" dirty="0"/>
              <a:t>Describe the overview of the </a:t>
            </a:r>
            <a:r>
              <a:rPr lang="en-SG" sz="2800" dirty="0">
                <a:solidFill>
                  <a:srgbClr val="0070C0"/>
                </a:solidFill>
              </a:rPr>
              <a:t>Nagios</a:t>
            </a:r>
            <a:r>
              <a:rPr lang="en-SG" sz="2800" dirty="0"/>
              <a:t> monitoring tool.</a:t>
            </a:r>
            <a:endParaRPr lang="en-US" sz="2800" dirty="0"/>
          </a:p>
        </p:txBody>
      </p:sp>
    </p:spTree>
    <p:extLst>
      <p:ext uri="{BB962C8B-B14F-4D97-AF65-F5344CB8AC3E}">
        <p14:creationId xmlns:p14="http://schemas.microsoft.com/office/powerpoint/2010/main" val="58814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Key Features of Nagios</a:t>
            </a:r>
          </a:p>
        </p:txBody>
      </p:sp>
      <p:sp>
        <p:nvSpPr>
          <p:cNvPr id="2" name="TextBox 1">
            <a:extLst>
              <a:ext uri="{FF2B5EF4-FFF2-40B4-BE49-F238E27FC236}">
                <a16:creationId xmlns:a16="http://schemas.microsoft.com/office/drawing/2014/main" id="{E4C247E2-65F4-46E5-AE1F-1BFA053C9440}"/>
              </a:ext>
            </a:extLst>
          </p:cNvPr>
          <p:cNvSpPr txBox="1"/>
          <p:nvPr/>
        </p:nvSpPr>
        <p:spPr>
          <a:xfrm>
            <a:off x="3419285" y="6499544"/>
            <a:ext cx="2305438" cy="249684"/>
          </a:xfrm>
          <a:prstGeom prst="rect">
            <a:avLst/>
          </a:prstGeom>
          <a:noFill/>
        </p:spPr>
        <p:txBody>
          <a:bodyPr wrap="none" rtlCol="0">
            <a:spAutoFit/>
          </a:bodyPr>
          <a:lstStyle/>
          <a:p>
            <a:pPr algn="ctr">
              <a:lnSpc>
                <a:spcPct val="107000"/>
              </a:lnSpc>
              <a:spcAft>
                <a:spcPts val="800"/>
              </a:spcAft>
            </a:pPr>
            <a:r>
              <a:rPr lang="en-GB" sz="1000" b="1" i="1" dirty="0">
                <a:latin typeface="Calibri" panose="020F0502020204030204" pitchFamily="34" charset="0"/>
                <a:ea typeface="Calibri" panose="020F0502020204030204" pitchFamily="34" charset="0"/>
                <a:cs typeface="Times New Roman" panose="02020603050405020304" pitchFamily="18" charset="0"/>
              </a:rPr>
              <a:t>Credits: </a:t>
            </a:r>
            <a:r>
              <a:rPr lang="en-GB" sz="1000" b="1" i="1" u="sng" dirty="0">
                <a:latin typeface="Calibri" panose="020F0502020204030204" pitchFamily="34" charset="0"/>
                <a:ea typeface="Calibri" panose="020F0502020204030204" pitchFamily="34" charset="0"/>
                <a:cs typeface="Times New Roman" panose="02020603050405020304" pitchFamily="18" charset="0"/>
              </a:rPr>
              <a:t>Slide Team</a:t>
            </a:r>
            <a:r>
              <a:rPr lang="en-GB" sz="1000" b="1" i="1" dirty="0">
                <a:latin typeface="Calibri" panose="020F0502020204030204" pitchFamily="34" charset="0"/>
                <a:ea typeface="Calibri" panose="020F0502020204030204" pitchFamily="34" charset="0"/>
                <a:cs typeface="Times New Roman" panose="02020603050405020304" pitchFamily="18" charset="0"/>
              </a:rPr>
              <a:t> Icons and Resources</a:t>
            </a:r>
            <a:endParaRPr lang="en-SG" sz="1000" b="1"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object 14">
            <a:extLst>
              <a:ext uri="{FF2B5EF4-FFF2-40B4-BE49-F238E27FC236}">
                <a16:creationId xmlns:a16="http://schemas.microsoft.com/office/drawing/2014/main" id="{45F82CED-F842-4356-85DB-D4364735FEE0}"/>
              </a:ext>
            </a:extLst>
          </p:cNvPr>
          <p:cNvSpPr txBox="1"/>
          <p:nvPr/>
        </p:nvSpPr>
        <p:spPr>
          <a:xfrm>
            <a:off x="1222678" y="4023865"/>
            <a:ext cx="3291840" cy="704088"/>
          </a:xfrm>
          <a:prstGeom prst="rect">
            <a:avLst/>
          </a:prstGeom>
        </p:spPr>
        <p:txBody>
          <a:bodyPr vert="horz" wrap="square" lIns="0" tIns="13335" rIns="0" bIns="0" rtlCol="0" anchor="ctr">
            <a:noAutofit/>
          </a:bodyPr>
          <a:lstStyle/>
          <a:p>
            <a:pPr marL="12700" marR="5080">
              <a:lnSpc>
                <a:spcPct val="100000"/>
              </a:lnSpc>
              <a:spcBef>
                <a:spcPts val="105"/>
              </a:spcBef>
            </a:pPr>
            <a:r>
              <a:rPr sz="1500" b="1" dirty="0">
                <a:solidFill>
                  <a:srgbClr val="404040"/>
                </a:solidFill>
                <a:latin typeface="Gothic Uralic"/>
                <a:cs typeface="Gothic Uralic"/>
              </a:rPr>
              <a:t>03.</a:t>
            </a:r>
            <a:r>
              <a:rPr lang="en-US" sz="1500" b="1" dirty="0">
                <a:solidFill>
                  <a:srgbClr val="404040"/>
                </a:solidFill>
                <a:latin typeface="Gothic Uralic"/>
                <a:cs typeface="Gothic Uralic"/>
              </a:rPr>
              <a:t> </a:t>
            </a:r>
            <a:r>
              <a:rPr sz="1500" b="1" dirty="0">
                <a:solidFill>
                  <a:srgbClr val="FF0000"/>
                </a:solidFill>
                <a:latin typeface="Gothic Uralic"/>
                <a:cs typeface="Gothic Uralic"/>
              </a:rPr>
              <a:t>Plugin</a:t>
            </a:r>
            <a:r>
              <a:rPr lang="en-US" sz="1500" b="1" dirty="0">
                <a:solidFill>
                  <a:srgbClr val="FF0000"/>
                </a:solidFill>
                <a:latin typeface="Gothic Uralic"/>
                <a:cs typeface="Gothic Uralic"/>
              </a:rPr>
              <a:t>s</a:t>
            </a:r>
            <a:r>
              <a:rPr sz="1500" b="1" dirty="0">
                <a:solidFill>
                  <a:srgbClr val="404040"/>
                </a:solidFill>
                <a:latin typeface="Gothic Uralic"/>
                <a:cs typeface="Gothic Uralic"/>
              </a:rPr>
              <a:t> </a:t>
            </a:r>
            <a:r>
              <a:rPr lang="en-US" sz="1500" b="1" dirty="0">
                <a:solidFill>
                  <a:srgbClr val="404040"/>
                </a:solidFill>
                <a:latin typeface="Gothic Uralic"/>
                <a:cs typeface="Gothic Uralic"/>
              </a:rPr>
              <a:t>t</a:t>
            </a:r>
            <a:r>
              <a:rPr sz="1500" b="1" dirty="0">
                <a:solidFill>
                  <a:srgbClr val="404040"/>
                </a:solidFill>
                <a:latin typeface="Gothic Uralic"/>
                <a:cs typeface="Gothic Uralic"/>
              </a:rPr>
              <a:t>hat </a:t>
            </a:r>
            <a:r>
              <a:rPr lang="en-US" sz="1500" b="1" dirty="0">
                <a:solidFill>
                  <a:srgbClr val="404040"/>
                </a:solidFill>
                <a:latin typeface="Gothic Uralic"/>
                <a:cs typeface="Gothic Uralic"/>
              </a:rPr>
              <a:t>e</a:t>
            </a:r>
            <a:r>
              <a:rPr sz="1500" b="1" dirty="0">
                <a:solidFill>
                  <a:srgbClr val="404040"/>
                </a:solidFill>
                <a:latin typeface="Gothic Uralic"/>
                <a:cs typeface="Gothic Uralic"/>
              </a:rPr>
              <a:t>nables </a:t>
            </a:r>
            <a:r>
              <a:rPr lang="en-US" sz="1500" b="1" dirty="0">
                <a:solidFill>
                  <a:srgbClr val="404040"/>
                </a:solidFill>
                <a:latin typeface="Gothic Uralic"/>
                <a:cs typeface="Gothic Uralic"/>
              </a:rPr>
              <a:t>u</a:t>
            </a:r>
            <a:r>
              <a:rPr sz="1500" b="1" dirty="0">
                <a:solidFill>
                  <a:srgbClr val="404040"/>
                </a:solidFill>
                <a:latin typeface="Gothic Uralic"/>
                <a:cs typeface="Gothic Uralic"/>
              </a:rPr>
              <a:t>sers</a:t>
            </a:r>
            <a:r>
              <a:rPr lang="en-US" sz="1500" b="1" spc="-145" dirty="0">
                <a:solidFill>
                  <a:srgbClr val="404040"/>
                </a:solidFill>
                <a:latin typeface="Gothic Uralic"/>
                <a:cs typeface="Gothic Uralic"/>
              </a:rPr>
              <a:t> to</a:t>
            </a:r>
            <a:r>
              <a:rPr sz="1500" b="1" dirty="0">
                <a:solidFill>
                  <a:srgbClr val="404040"/>
                </a:solidFill>
                <a:latin typeface="Gothic Uralic"/>
                <a:cs typeface="Gothic Uralic"/>
              </a:rPr>
              <a:t> </a:t>
            </a:r>
            <a:r>
              <a:rPr lang="en-US" sz="1500" b="1" dirty="0">
                <a:solidFill>
                  <a:srgbClr val="FF0000"/>
                </a:solidFill>
                <a:latin typeface="Gothic Uralic"/>
                <a:cs typeface="Gothic Uralic"/>
              </a:rPr>
              <a:t>customize and extend</a:t>
            </a:r>
            <a:r>
              <a:rPr lang="en-US" sz="1500" b="1" dirty="0">
                <a:solidFill>
                  <a:srgbClr val="404040"/>
                </a:solidFill>
                <a:latin typeface="Gothic Uralic"/>
                <a:cs typeface="Gothic Uralic"/>
              </a:rPr>
              <a:t> </a:t>
            </a:r>
            <a:r>
              <a:rPr lang="en-US" sz="1500" b="1" dirty="0">
                <a:solidFill>
                  <a:srgbClr val="FF0000"/>
                </a:solidFill>
                <a:latin typeface="Gothic Uralic"/>
                <a:cs typeface="Gothic Uralic"/>
              </a:rPr>
              <a:t>parallelized</a:t>
            </a:r>
            <a:r>
              <a:rPr sz="1500" b="1" dirty="0">
                <a:solidFill>
                  <a:srgbClr val="404040"/>
                </a:solidFill>
                <a:latin typeface="Gothic Uralic"/>
                <a:cs typeface="Gothic Uralic"/>
              </a:rPr>
              <a:t> </a:t>
            </a:r>
            <a:r>
              <a:rPr lang="en-US" sz="1500" b="1" dirty="0">
                <a:solidFill>
                  <a:srgbClr val="404040"/>
                </a:solidFill>
                <a:latin typeface="Gothic Uralic"/>
                <a:cs typeface="Gothic Uralic"/>
              </a:rPr>
              <a:t>s</a:t>
            </a:r>
            <a:r>
              <a:rPr sz="1500" b="1" dirty="0">
                <a:solidFill>
                  <a:srgbClr val="404040"/>
                </a:solidFill>
                <a:latin typeface="Gothic Uralic"/>
                <a:cs typeface="Gothic Uralic"/>
              </a:rPr>
              <a:t>ervice </a:t>
            </a:r>
            <a:r>
              <a:rPr lang="en-US" sz="1500" b="1" spc="-5" dirty="0">
                <a:solidFill>
                  <a:srgbClr val="404040"/>
                </a:solidFill>
                <a:latin typeface="Gothic Uralic"/>
                <a:cs typeface="Gothic Uralic"/>
              </a:rPr>
              <a:t>c</a:t>
            </a:r>
            <a:r>
              <a:rPr sz="1500" b="1" spc="-5" dirty="0">
                <a:solidFill>
                  <a:srgbClr val="404040"/>
                </a:solidFill>
                <a:latin typeface="Gothic Uralic"/>
                <a:cs typeface="Gothic Uralic"/>
              </a:rPr>
              <a:t>hecks</a:t>
            </a:r>
            <a:endParaRPr sz="1500" dirty="0">
              <a:latin typeface="Gothic Uralic"/>
              <a:cs typeface="Gothic Uralic"/>
            </a:endParaRPr>
          </a:p>
        </p:txBody>
      </p:sp>
      <p:sp>
        <p:nvSpPr>
          <p:cNvPr id="25" name="object 24">
            <a:extLst>
              <a:ext uri="{FF2B5EF4-FFF2-40B4-BE49-F238E27FC236}">
                <a16:creationId xmlns:a16="http://schemas.microsoft.com/office/drawing/2014/main" id="{D364F10F-803E-4F0B-ADA4-2C50C31A30F8}"/>
              </a:ext>
            </a:extLst>
          </p:cNvPr>
          <p:cNvSpPr txBox="1"/>
          <p:nvPr/>
        </p:nvSpPr>
        <p:spPr>
          <a:xfrm>
            <a:off x="5629096" y="3991241"/>
            <a:ext cx="3291840" cy="704088"/>
          </a:xfrm>
          <a:prstGeom prst="rect">
            <a:avLst/>
          </a:prstGeom>
        </p:spPr>
        <p:txBody>
          <a:bodyPr vert="horz" wrap="square" lIns="0" tIns="13335" rIns="0" bIns="0" rtlCol="0" anchor="ctr">
            <a:noAutofit/>
          </a:bodyPr>
          <a:lstStyle/>
          <a:p>
            <a:pPr marL="12700">
              <a:lnSpc>
                <a:spcPct val="100000"/>
              </a:lnSpc>
              <a:spcBef>
                <a:spcPts val="105"/>
              </a:spcBef>
            </a:pPr>
            <a:r>
              <a:rPr sz="1500" b="1" dirty="0">
                <a:solidFill>
                  <a:srgbClr val="404040"/>
                </a:solidFill>
                <a:latin typeface="Gothic Uralic"/>
                <a:cs typeface="Gothic Uralic"/>
              </a:rPr>
              <a:t>07.</a:t>
            </a:r>
            <a:r>
              <a:rPr lang="en-US" sz="1500" b="1" dirty="0">
                <a:solidFill>
                  <a:srgbClr val="404040"/>
                </a:solidFill>
                <a:latin typeface="Gothic Uralic"/>
                <a:cs typeface="Gothic Uralic"/>
              </a:rPr>
              <a:t> A robust </a:t>
            </a:r>
            <a:r>
              <a:rPr lang="en-US" sz="1500" b="1" dirty="0">
                <a:solidFill>
                  <a:srgbClr val="FF0000"/>
                </a:solidFill>
                <a:latin typeface="Gothic Uralic"/>
                <a:cs typeface="Gothic Uralic"/>
              </a:rPr>
              <a:t>log management system</a:t>
            </a:r>
            <a:r>
              <a:rPr lang="en-US" sz="1500" b="1" dirty="0">
                <a:solidFill>
                  <a:srgbClr val="404040"/>
                </a:solidFill>
                <a:latin typeface="Gothic Uralic"/>
                <a:cs typeface="Gothic Uralic"/>
              </a:rPr>
              <a:t>, and a</a:t>
            </a:r>
            <a:r>
              <a:rPr sz="1500" b="1" dirty="0">
                <a:solidFill>
                  <a:srgbClr val="404040"/>
                </a:solidFill>
                <a:latin typeface="Gothic Uralic"/>
                <a:cs typeface="Gothic Uralic"/>
              </a:rPr>
              <a:t>utomatic log file</a:t>
            </a:r>
            <a:r>
              <a:rPr sz="1500" b="1" spc="-95" dirty="0">
                <a:solidFill>
                  <a:srgbClr val="404040"/>
                </a:solidFill>
                <a:latin typeface="Gothic Uralic"/>
                <a:cs typeface="Gothic Uralic"/>
              </a:rPr>
              <a:t> </a:t>
            </a:r>
            <a:r>
              <a:rPr sz="1500" b="1" spc="-5" dirty="0">
                <a:solidFill>
                  <a:srgbClr val="404040"/>
                </a:solidFill>
                <a:latin typeface="Gothic Uralic"/>
                <a:cs typeface="Gothic Uralic"/>
              </a:rPr>
              <a:t>rotation</a:t>
            </a:r>
            <a:endParaRPr lang="en-US" sz="1500" b="1" spc="-5" dirty="0">
              <a:solidFill>
                <a:srgbClr val="404040"/>
              </a:solidFill>
              <a:latin typeface="Gothic Uralic"/>
              <a:cs typeface="Gothic Uralic"/>
            </a:endParaRPr>
          </a:p>
        </p:txBody>
      </p:sp>
      <p:sp>
        <p:nvSpPr>
          <p:cNvPr id="35" name="object 34">
            <a:extLst>
              <a:ext uri="{FF2B5EF4-FFF2-40B4-BE49-F238E27FC236}">
                <a16:creationId xmlns:a16="http://schemas.microsoft.com/office/drawing/2014/main" id="{18DF839D-07E6-4171-8D24-857F6894DEDE}"/>
              </a:ext>
            </a:extLst>
          </p:cNvPr>
          <p:cNvSpPr txBox="1"/>
          <p:nvPr/>
        </p:nvSpPr>
        <p:spPr>
          <a:xfrm>
            <a:off x="5629096" y="5246303"/>
            <a:ext cx="3291840" cy="704088"/>
          </a:xfrm>
          <a:prstGeom prst="rect">
            <a:avLst/>
          </a:prstGeom>
        </p:spPr>
        <p:txBody>
          <a:bodyPr vert="horz" wrap="square" lIns="0" tIns="13335" rIns="0" bIns="0" rtlCol="0" anchor="ctr">
            <a:noAutofit/>
          </a:bodyPr>
          <a:lstStyle/>
          <a:p>
            <a:pPr marL="12700">
              <a:lnSpc>
                <a:spcPct val="100000"/>
              </a:lnSpc>
              <a:spcBef>
                <a:spcPts val="105"/>
              </a:spcBef>
            </a:pPr>
            <a:r>
              <a:rPr sz="1500" b="1" dirty="0">
                <a:solidFill>
                  <a:srgbClr val="404040"/>
                </a:solidFill>
                <a:latin typeface="Gothic Uralic"/>
                <a:cs typeface="Gothic Uralic"/>
              </a:rPr>
              <a:t>08.</a:t>
            </a:r>
            <a:r>
              <a:rPr lang="en-US" sz="1500" b="1" dirty="0">
                <a:solidFill>
                  <a:srgbClr val="404040"/>
                </a:solidFill>
                <a:latin typeface="Gothic Uralic"/>
                <a:cs typeface="Gothic Uralic"/>
              </a:rPr>
              <a:t> </a:t>
            </a:r>
            <a:r>
              <a:rPr sz="1500" b="1" dirty="0">
                <a:solidFill>
                  <a:srgbClr val="404040"/>
                </a:solidFill>
                <a:latin typeface="Gothic Uralic"/>
                <a:cs typeface="Gothic Uralic"/>
              </a:rPr>
              <a:t>Support for</a:t>
            </a:r>
            <a:r>
              <a:rPr sz="1500" b="1" spc="-30" dirty="0">
                <a:solidFill>
                  <a:srgbClr val="404040"/>
                </a:solidFill>
                <a:latin typeface="Gothic Uralic"/>
                <a:cs typeface="Gothic Uralic"/>
              </a:rPr>
              <a:t> </a:t>
            </a:r>
            <a:r>
              <a:rPr sz="1500" b="1" spc="-5" dirty="0">
                <a:solidFill>
                  <a:srgbClr val="404040"/>
                </a:solidFill>
                <a:latin typeface="Gothic Uralic"/>
                <a:cs typeface="Gothic Uralic"/>
              </a:rPr>
              <a:t>implementing</a:t>
            </a:r>
            <a:r>
              <a:rPr lang="en-US" sz="1500" b="1" spc="-5" dirty="0">
                <a:solidFill>
                  <a:srgbClr val="404040"/>
                </a:solidFill>
                <a:latin typeface="Gothic Uralic"/>
                <a:cs typeface="Gothic Uralic"/>
              </a:rPr>
              <a:t> </a:t>
            </a:r>
            <a:r>
              <a:rPr sz="1500" b="1" spc="-5" dirty="0">
                <a:solidFill>
                  <a:srgbClr val="FF0000"/>
                </a:solidFill>
                <a:latin typeface="Gothic Uralic"/>
                <a:cs typeface="Gothic Uralic"/>
              </a:rPr>
              <a:t>redundant</a:t>
            </a:r>
            <a:r>
              <a:rPr sz="1500" b="1" spc="-5" dirty="0">
                <a:solidFill>
                  <a:srgbClr val="404040"/>
                </a:solidFill>
                <a:latin typeface="Gothic Uralic"/>
                <a:cs typeface="Gothic Uralic"/>
              </a:rPr>
              <a:t> observation hosts</a:t>
            </a:r>
            <a:r>
              <a:rPr lang="en-US" sz="1500" b="1" spc="-5" dirty="0">
                <a:solidFill>
                  <a:srgbClr val="404040"/>
                </a:solidFill>
                <a:latin typeface="Gothic Uralic"/>
                <a:cs typeface="Gothic Uralic"/>
              </a:rPr>
              <a:t>, and </a:t>
            </a:r>
            <a:r>
              <a:rPr lang="en-US" sz="1500" b="1" spc="-5" dirty="0">
                <a:solidFill>
                  <a:srgbClr val="FF0000"/>
                </a:solidFill>
                <a:latin typeface="Gothic Uralic"/>
                <a:cs typeface="Gothic Uralic"/>
              </a:rPr>
              <a:t>scaling</a:t>
            </a:r>
            <a:r>
              <a:rPr lang="en-US" sz="1500" b="1" spc="-5" dirty="0">
                <a:solidFill>
                  <a:srgbClr val="404040"/>
                </a:solidFill>
                <a:latin typeface="Gothic Uralic"/>
                <a:cs typeface="Gothic Uralic"/>
              </a:rPr>
              <a:t> across </a:t>
            </a:r>
            <a:r>
              <a:rPr lang="en-US" sz="1500" b="1" spc="-5" dirty="0">
                <a:solidFill>
                  <a:srgbClr val="FF0000"/>
                </a:solidFill>
                <a:latin typeface="Gothic Uralic"/>
                <a:cs typeface="Gothic Uralic"/>
              </a:rPr>
              <a:t>multiple locations</a:t>
            </a:r>
            <a:endParaRPr sz="1500" dirty="0">
              <a:solidFill>
                <a:srgbClr val="FF0000"/>
              </a:solidFill>
              <a:latin typeface="Gothic Uralic"/>
              <a:cs typeface="Gothic Uralic"/>
            </a:endParaRPr>
          </a:p>
        </p:txBody>
      </p:sp>
      <p:sp>
        <p:nvSpPr>
          <p:cNvPr id="44" name="object 43">
            <a:extLst>
              <a:ext uri="{FF2B5EF4-FFF2-40B4-BE49-F238E27FC236}">
                <a16:creationId xmlns:a16="http://schemas.microsoft.com/office/drawing/2014/main" id="{6FF7B49C-87C8-41AC-923D-90C4A6AC8EAF}"/>
              </a:ext>
            </a:extLst>
          </p:cNvPr>
          <p:cNvSpPr txBox="1">
            <a:spLocks/>
          </p:cNvSpPr>
          <p:nvPr/>
        </p:nvSpPr>
        <p:spPr>
          <a:xfrm>
            <a:off x="1222678" y="1488761"/>
            <a:ext cx="3291840" cy="704088"/>
          </a:xfrm>
          <a:prstGeom prst="rect">
            <a:avLst/>
          </a:prstGeom>
        </p:spPr>
        <p:txBody>
          <a:bodyPr vert="horz" wrap="square" lIns="0" tIns="13335" rIns="0" bIns="0" rtlCol="0" anchor="ctr">
            <a:noAutofit/>
          </a:bodyPr>
          <a:lstStyle>
            <a:lvl1pPr algn="ctr" defTabSz="914400" rtl="0" eaLnBrk="1" latinLnBrk="0" hangingPunct="1">
              <a:lnSpc>
                <a:spcPct val="90000"/>
              </a:lnSpc>
              <a:spcBef>
                <a:spcPct val="0"/>
              </a:spcBef>
              <a:buNone/>
              <a:defRPr sz="4400" kern="1200">
                <a:solidFill>
                  <a:srgbClr val="6FB01E"/>
                </a:solidFill>
                <a:latin typeface="Arial" panose="020B0604020202020204" pitchFamily="34" charset="0"/>
                <a:ea typeface="+mj-ea"/>
                <a:cs typeface="Arial" panose="020B0604020202020204" pitchFamily="34" charset="0"/>
              </a:defRPr>
            </a:lvl1pPr>
          </a:lstStyle>
          <a:p>
            <a:pPr marL="12700" algn="l">
              <a:lnSpc>
                <a:spcPct val="100000"/>
              </a:lnSpc>
              <a:spcBef>
                <a:spcPts val="105"/>
              </a:spcBef>
            </a:pPr>
            <a:r>
              <a:rPr lang="en-US" sz="1500" b="1" spc="-5" dirty="0">
                <a:solidFill>
                  <a:srgbClr val="404040"/>
                </a:solidFill>
                <a:latin typeface="Gothic Uralic"/>
                <a:cs typeface="Gothic Uralic"/>
              </a:rPr>
              <a:t>01. Monitoring of </a:t>
            </a:r>
            <a:r>
              <a:rPr lang="en-US" sz="1500" b="1" spc="-5" dirty="0">
                <a:solidFill>
                  <a:srgbClr val="FF0000"/>
                </a:solidFill>
                <a:latin typeface="Gothic Uralic"/>
                <a:cs typeface="Gothic Uralic"/>
              </a:rPr>
              <a:t>Network Services</a:t>
            </a:r>
            <a:r>
              <a:rPr lang="en-US" sz="1500" b="1" spc="-5" dirty="0">
                <a:solidFill>
                  <a:srgbClr val="404040"/>
                </a:solidFill>
                <a:latin typeface="Gothic Uralic"/>
                <a:cs typeface="Gothic Uralic"/>
              </a:rPr>
              <a:t> </a:t>
            </a:r>
            <a:r>
              <a:rPr lang="en-US" sz="1500" b="1" dirty="0">
                <a:solidFill>
                  <a:srgbClr val="404040"/>
                </a:solidFill>
                <a:latin typeface="Gothic Uralic"/>
                <a:cs typeface="Gothic Uralic"/>
              </a:rPr>
              <a:t>(SMTP, POP3,</a:t>
            </a:r>
            <a:r>
              <a:rPr lang="en-US" sz="1500" b="1" spc="50" dirty="0">
                <a:solidFill>
                  <a:srgbClr val="404040"/>
                </a:solidFill>
                <a:latin typeface="Gothic Uralic"/>
                <a:cs typeface="Gothic Uralic"/>
              </a:rPr>
              <a:t> </a:t>
            </a:r>
            <a:r>
              <a:rPr lang="en-US" sz="1500" b="1" spc="-5" dirty="0">
                <a:solidFill>
                  <a:srgbClr val="404040"/>
                </a:solidFill>
                <a:latin typeface="Gothic Uralic"/>
                <a:cs typeface="Gothic Uralic"/>
              </a:rPr>
              <a:t>HTTP, </a:t>
            </a:r>
            <a:r>
              <a:rPr lang="en-US" sz="1500" b="1" dirty="0">
                <a:solidFill>
                  <a:srgbClr val="404040"/>
                </a:solidFill>
                <a:latin typeface="Gothic Uralic"/>
                <a:cs typeface="Gothic Uralic"/>
              </a:rPr>
              <a:t>NNTP, PING,</a:t>
            </a:r>
            <a:r>
              <a:rPr lang="en-US" sz="1500" b="1" spc="-15" dirty="0">
                <a:solidFill>
                  <a:srgbClr val="404040"/>
                </a:solidFill>
                <a:latin typeface="Gothic Uralic"/>
                <a:cs typeface="Gothic Uralic"/>
              </a:rPr>
              <a:t> </a:t>
            </a:r>
            <a:r>
              <a:rPr lang="en-US" sz="1500" b="1" spc="-5" dirty="0">
                <a:solidFill>
                  <a:srgbClr val="404040"/>
                </a:solidFill>
                <a:latin typeface="Gothic Uralic"/>
                <a:cs typeface="Gothic Uralic"/>
              </a:rPr>
              <a:t>etc.)</a:t>
            </a:r>
            <a:endParaRPr lang="en-US" sz="1500" dirty="0">
              <a:latin typeface="Gothic Uralic"/>
              <a:cs typeface="Gothic Uralic"/>
            </a:endParaRPr>
          </a:p>
        </p:txBody>
      </p:sp>
      <p:sp>
        <p:nvSpPr>
          <p:cNvPr id="53" name="object 52">
            <a:extLst>
              <a:ext uri="{FF2B5EF4-FFF2-40B4-BE49-F238E27FC236}">
                <a16:creationId xmlns:a16="http://schemas.microsoft.com/office/drawing/2014/main" id="{40CC930F-4A64-4A2E-9A8B-939EFE3EFB2D}"/>
              </a:ext>
            </a:extLst>
          </p:cNvPr>
          <p:cNvSpPr txBox="1"/>
          <p:nvPr/>
        </p:nvSpPr>
        <p:spPr>
          <a:xfrm>
            <a:off x="5629096" y="1481115"/>
            <a:ext cx="3291840" cy="704088"/>
          </a:xfrm>
          <a:prstGeom prst="rect">
            <a:avLst/>
          </a:prstGeom>
        </p:spPr>
        <p:txBody>
          <a:bodyPr vert="horz" wrap="square" lIns="0" tIns="13335" rIns="0" bIns="0" rtlCol="0" anchor="ctr">
            <a:noAutofit/>
          </a:bodyPr>
          <a:lstStyle/>
          <a:p>
            <a:pPr marL="12700">
              <a:lnSpc>
                <a:spcPct val="100000"/>
              </a:lnSpc>
              <a:spcBef>
                <a:spcPts val="105"/>
              </a:spcBef>
            </a:pPr>
            <a:r>
              <a:rPr lang="en-US" sz="1500" b="1" spc="-5" dirty="0">
                <a:solidFill>
                  <a:srgbClr val="404040"/>
                </a:solidFill>
                <a:latin typeface="Gothic Uralic"/>
                <a:cs typeface="Gothic Uralic"/>
              </a:rPr>
              <a:t>05. Contact </a:t>
            </a:r>
            <a:r>
              <a:rPr lang="en-US" sz="1500" b="1" spc="-5" dirty="0">
                <a:solidFill>
                  <a:srgbClr val="FF0000"/>
                </a:solidFill>
                <a:latin typeface="Gothic Uralic"/>
                <a:cs typeface="Gothic Uralic"/>
              </a:rPr>
              <a:t>notifications</a:t>
            </a:r>
            <a:r>
              <a:rPr lang="en-US" sz="1500" b="1" spc="-5" dirty="0">
                <a:solidFill>
                  <a:srgbClr val="404040"/>
                </a:solidFill>
                <a:latin typeface="Gothic Uralic"/>
                <a:cs typeface="Gothic Uralic"/>
              </a:rPr>
              <a:t> (via email, SMS, </a:t>
            </a:r>
            <a:r>
              <a:rPr lang="en-US" sz="1500" b="1" dirty="0">
                <a:solidFill>
                  <a:srgbClr val="404040"/>
                </a:solidFill>
                <a:latin typeface="Gothic Uralic"/>
                <a:cs typeface="Gothic Uralic"/>
              </a:rPr>
              <a:t>or user-defined</a:t>
            </a:r>
            <a:r>
              <a:rPr lang="en-US" sz="1500" b="1" spc="-50" dirty="0">
                <a:solidFill>
                  <a:srgbClr val="404040"/>
                </a:solidFill>
                <a:latin typeface="Gothic Uralic"/>
                <a:cs typeface="Gothic Uralic"/>
              </a:rPr>
              <a:t> </a:t>
            </a:r>
            <a:r>
              <a:rPr lang="en-US" sz="1500" b="1" spc="-5" dirty="0">
                <a:solidFill>
                  <a:srgbClr val="404040"/>
                </a:solidFill>
                <a:latin typeface="Gothic Uralic"/>
                <a:cs typeface="Gothic Uralic"/>
              </a:rPr>
              <a:t>method) once </a:t>
            </a:r>
            <a:r>
              <a:rPr lang="en-US" sz="1500" b="1" dirty="0">
                <a:solidFill>
                  <a:srgbClr val="FF0000"/>
                </a:solidFill>
                <a:latin typeface="Gothic Uralic"/>
                <a:cs typeface="Gothic Uralic"/>
              </a:rPr>
              <a:t>custom thresholds</a:t>
            </a:r>
            <a:r>
              <a:rPr lang="en-US" sz="1500" b="1" dirty="0">
                <a:latin typeface="Gothic Uralic"/>
                <a:cs typeface="Gothic Uralic"/>
              </a:rPr>
              <a:t> are exceeded</a:t>
            </a:r>
          </a:p>
        </p:txBody>
      </p:sp>
      <p:sp>
        <p:nvSpPr>
          <p:cNvPr id="64" name="object 63">
            <a:extLst>
              <a:ext uri="{FF2B5EF4-FFF2-40B4-BE49-F238E27FC236}">
                <a16:creationId xmlns:a16="http://schemas.microsoft.com/office/drawing/2014/main" id="{3D650E76-6C64-4A67-BE97-77B89AA18623}"/>
              </a:ext>
            </a:extLst>
          </p:cNvPr>
          <p:cNvSpPr txBox="1"/>
          <p:nvPr/>
        </p:nvSpPr>
        <p:spPr>
          <a:xfrm>
            <a:off x="1222678" y="2756313"/>
            <a:ext cx="3291840" cy="704088"/>
          </a:xfrm>
          <a:prstGeom prst="rect">
            <a:avLst/>
          </a:prstGeom>
        </p:spPr>
        <p:txBody>
          <a:bodyPr vert="horz" wrap="square" lIns="0" tIns="13335" rIns="0" bIns="0" rtlCol="0" anchor="ctr">
            <a:noAutofit/>
          </a:bodyPr>
          <a:lstStyle/>
          <a:p>
            <a:pPr marL="12700" marR="5080">
              <a:lnSpc>
                <a:spcPct val="100000"/>
              </a:lnSpc>
              <a:spcBef>
                <a:spcPts val="105"/>
              </a:spcBef>
            </a:pPr>
            <a:r>
              <a:rPr sz="1500" b="1" spc="-5" dirty="0">
                <a:solidFill>
                  <a:srgbClr val="404040"/>
                </a:solidFill>
                <a:latin typeface="Gothic Uralic"/>
                <a:cs typeface="Gothic Uralic"/>
              </a:rPr>
              <a:t>02.</a:t>
            </a:r>
            <a:r>
              <a:rPr lang="en-US" sz="1500" b="1" spc="-5" dirty="0">
                <a:solidFill>
                  <a:srgbClr val="404040"/>
                </a:solidFill>
                <a:latin typeface="Gothic Uralic"/>
                <a:cs typeface="Gothic Uralic"/>
              </a:rPr>
              <a:t> </a:t>
            </a:r>
            <a:r>
              <a:rPr sz="1500" b="1" spc="-5" dirty="0">
                <a:solidFill>
                  <a:srgbClr val="404040"/>
                </a:solidFill>
                <a:latin typeface="Gothic Uralic"/>
                <a:cs typeface="Gothic Uralic"/>
              </a:rPr>
              <a:t>Monitoring </a:t>
            </a:r>
            <a:r>
              <a:rPr lang="en-US" sz="1500" b="1" spc="-5" dirty="0">
                <a:solidFill>
                  <a:srgbClr val="404040"/>
                </a:solidFill>
                <a:latin typeface="Gothic Uralic"/>
                <a:cs typeface="Gothic Uralic"/>
              </a:rPr>
              <a:t>o</a:t>
            </a:r>
            <a:r>
              <a:rPr sz="1500" b="1" dirty="0">
                <a:solidFill>
                  <a:srgbClr val="404040"/>
                </a:solidFill>
                <a:latin typeface="Gothic Uralic"/>
                <a:cs typeface="Gothic Uralic"/>
              </a:rPr>
              <a:t>f </a:t>
            </a:r>
            <a:r>
              <a:rPr sz="1500" b="1" spc="-5" dirty="0">
                <a:solidFill>
                  <a:srgbClr val="FF0000"/>
                </a:solidFill>
                <a:latin typeface="Gothic Uralic"/>
                <a:cs typeface="Gothic Uralic"/>
              </a:rPr>
              <a:t>Host Resources</a:t>
            </a:r>
            <a:r>
              <a:rPr sz="1500" b="1" spc="-5" dirty="0">
                <a:solidFill>
                  <a:srgbClr val="404040"/>
                </a:solidFill>
                <a:latin typeface="Gothic Uralic"/>
                <a:cs typeface="Gothic Uralic"/>
              </a:rPr>
              <a:t> (Processor Load,  </a:t>
            </a:r>
            <a:r>
              <a:rPr sz="1500" b="1" dirty="0">
                <a:solidFill>
                  <a:srgbClr val="404040"/>
                </a:solidFill>
                <a:latin typeface="Gothic Uralic"/>
                <a:cs typeface="Gothic Uralic"/>
              </a:rPr>
              <a:t>Disk </a:t>
            </a:r>
            <a:r>
              <a:rPr sz="1500" b="1" spc="-5" dirty="0">
                <a:solidFill>
                  <a:srgbClr val="404040"/>
                </a:solidFill>
                <a:latin typeface="Gothic Uralic"/>
                <a:cs typeface="Gothic Uralic"/>
              </a:rPr>
              <a:t>Usage,</a:t>
            </a:r>
            <a:r>
              <a:rPr sz="1500" b="1" spc="-25" dirty="0">
                <a:solidFill>
                  <a:srgbClr val="404040"/>
                </a:solidFill>
                <a:latin typeface="Gothic Uralic"/>
                <a:cs typeface="Gothic Uralic"/>
              </a:rPr>
              <a:t> </a:t>
            </a:r>
            <a:r>
              <a:rPr sz="1500" b="1" dirty="0">
                <a:solidFill>
                  <a:srgbClr val="404040"/>
                </a:solidFill>
                <a:latin typeface="Gothic Uralic"/>
                <a:cs typeface="Gothic Uralic"/>
              </a:rPr>
              <a:t>Etc.)</a:t>
            </a:r>
            <a:endParaRPr sz="1500" dirty="0">
              <a:latin typeface="Gothic Uralic"/>
              <a:cs typeface="Gothic Uralic"/>
            </a:endParaRPr>
          </a:p>
        </p:txBody>
      </p:sp>
      <p:grpSp>
        <p:nvGrpSpPr>
          <p:cNvPr id="83" name="Group 82">
            <a:extLst>
              <a:ext uri="{FF2B5EF4-FFF2-40B4-BE49-F238E27FC236}">
                <a16:creationId xmlns:a16="http://schemas.microsoft.com/office/drawing/2014/main" id="{5E6A697A-2BDC-47FE-B67A-02FEB3EE6EBF}"/>
              </a:ext>
            </a:extLst>
          </p:cNvPr>
          <p:cNvGrpSpPr/>
          <p:nvPr/>
        </p:nvGrpSpPr>
        <p:grpSpPr>
          <a:xfrm>
            <a:off x="300477" y="1444552"/>
            <a:ext cx="791210" cy="4546479"/>
            <a:chOff x="300477" y="1444552"/>
            <a:chExt cx="791210" cy="4546479"/>
          </a:xfrm>
        </p:grpSpPr>
        <p:grpSp>
          <p:nvGrpSpPr>
            <p:cNvPr id="7" name="Group 6">
              <a:extLst>
                <a:ext uri="{FF2B5EF4-FFF2-40B4-BE49-F238E27FC236}">
                  <a16:creationId xmlns:a16="http://schemas.microsoft.com/office/drawing/2014/main" id="{77C0495D-CC13-4326-BA59-36C8749F23FE}"/>
                </a:ext>
              </a:extLst>
            </p:cNvPr>
            <p:cNvGrpSpPr/>
            <p:nvPr/>
          </p:nvGrpSpPr>
          <p:grpSpPr>
            <a:xfrm>
              <a:off x="300604" y="5200075"/>
              <a:ext cx="790956" cy="790956"/>
              <a:chOff x="440436" y="2840735"/>
              <a:chExt cx="790956" cy="790956"/>
            </a:xfrm>
          </p:grpSpPr>
          <p:sp>
            <p:nvSpPr>
              <p:cNvPr id="8" name="object 7">
                <a:extLst>
                  <a:ext uri="{FF2B5EF4-FFF2-40B4-BE49-F238E27FC236}">
                    <a16:creationId xmlns:a16="http://schemas.microsoft.com/office/drawing/2014/main" id="{2DDF78F6-D385-4EE9-AD77-88C55A1DD191}"/>
                  </a:ext>
                </a:extLst>
              </p:cNvPr>
              <p:cNvSpPr/>
              <p:nvPr/>
            </p:nvSpPr>
            <p:spPr>
              <a:xfrm>
                <a:off x="484631" y="2884931"/>
                <a:ext cx="706120" cy="706120"/>
              </a:xfrm>
              <a:custGeom>
                <a:avLst/>
                <a:gdLst/>
                <a:ahLst/>
                <a:cxnLst/>
                <a:rect l="l" t="t" r="r" b="b"/>
                <a:pathLst>
                  <a:path w="706119" h="706120">
                    <a:moveTo>
                      <a:pt x="352806" y="0"/>
                    </a:moveTo>
                    <a:lnTo>
                      <a:pt x="304933" y="3221"/>
                    </a:lnTo>
                    <a:lnTo>
                      <a:pt x="259018" y="12604"/>
                    </a:lnTo>
                    <a:lnTo>
                      <a:pt x="215480" y="27729"/>
                    </a:lnTo>
                    <a:lnTo>
                      <a:pt x="174740" y="48175"/>
                    </a:lnTo>
                    <a:lnTo>
                      <a:pt x="137219" y="73521"/>
                    </a:lnTo>
                    <a:lnTo>
                      <a:pt x="103336" y="103346"/>
                    </a:lnTo>
                    <a:lnTo>
                      <a:pt x="73513" y="137230"/>
                    </a:lnTo>
                    <a:lnTo>
                      <a:pt x="48169" y="174751"/>
                    </a:lnTo>
                    <a:lnTo>
                      <a:pt x="27726" y="215491"/>
                    </a:lnTo>
                    <a:lnTo>
                      <a:pt x="12602" y="259027"/>
                    </a:lnTo>
                    <a:lnTo>
                      <a:pt x="3220" y="304938"/>
                    </a:lnTo>
                    <a:lnTo>
                      <a:pt x="0" y="352805"/>
                    </a:lnTo>
                    <a:lnTo>
                      <a:pt x="3220" y="400673"/>
                    </a:lnTo>
                    <a:lnTo>
                      <a:pt x="12602" y="446584"/>
                    </a:lnTo>
                    <a:lnTo>
                      <a:pt x="27726" y="490120"/>
                    </a:lnTo>
                    <a:lnTo>
                      <a:pt x="48169" y="530860"/>
                    </a:lnTo>
                    <a:lnTo>
                      <a:pt x="73513" y="568381"/>
                    </a:lnTo>
                    <a:lnTo>
                      <a:pt x="103336" y="602265"/>
                    </a:lnTo>
                    <a:lnTo>
                      <a:pt x="137219" y="632090"/>
                    </a:lnTo>
                    <a:lnTo>
                      <a:pt x="174740" y="657436"/>
                    </a:lnTo>
                    <a:lnTo>
                      <a:pt x="215480" y="677882"/>
                    </a:lnTo>
                    <a:lnTo>
                      <a:pt x="259018" y="693007"/>
                    </a:lnTo>
                    <a:lnTo>
                      <a:pt x="304933" y="702390"/>
                    </a:lnTo>
                    <a:lnTo>
                      <a:pt x="352806" y="705612"/>
                    </a:lnTo>
                    <a:lnTo>
                      <a:pt x="400678" y="702390"/>
                    </a:lnTo>
                    <a:lnTo>
                      <a:pt x="446593" y="693007"/>
                    </a:lnTo>
                    <a:lnTo>
                      <a:pt x="490131" y="677882"/>
                    </a:lnTo>
                    <a:lnTo>
                      <a:pt x="530871" y="657436"/>
                    </a:lnTo>
                    <a:lnTo>
                      <a:pt x="568392" y="632090"/>
                    </a:lnTo>
                    <a:lnTo>
                      <a:pt x="602275" y="602265"/>
                    </a:lnTo>
                    <a:lnTo>
                      <a:pt x="632098" y="568381"/>
                    </a:lnTo>
                    <a:lnTo>
                      <a:pt x="657442" y="530859"/>
                    </a:lnTo>
                    <a:lnTo>
                      <a:pt x="677885" y="490120"/>
                    </a:lnTo>
                    <a:lnTo>
                      <a:pt x="693009" y="446584"/>
                    </a:lnTo>
                    <a:lnTo>
                      <a:pt x="702391" y="400673"/>
                    </a:lnTo>
                    <a:lnTo>
                      <a:pt x="705612" y="352805"/>
                    </a:lnTo>
                    <a:lnTo>
                      <a:pt x="702391" y="304938"/>
                    </a:lnTo>
                    <a:lnTo>
                      <a:pt x="693009" y="259027"/>
                    </a:lnTo>
                    <a:lnTo>
                      <a:pt x="677885" y="215491"/>
                    </a:lnTo>
                    <a:lnTo>
                      <a:pt x="657442" y="174751"/>
                    </a:lnTo>
                    <a:lnTo>
                      <a:pt x="632098" y="137230"/>
                    </a:lnTo>
                    <a:lnTo>
                      <a:pt x="602275" y="103346"/>
                    </a:lnTo>
                    <a:lnTo>
                      <a:pt x="568392" y="73521"/>
                    </a:lnTo>
                    <a:lnTo>
                      <a:pt x="530871" y="48175"/>
                    </a:lnTo>
                    <a:lnTo>
                      <a:pt x="490131" y="27729"/>
                    </a:lnTo>
                    <a:lnTo>
                      <a:pt x="446593" y="12604"/>
                    </a:lnTo>
                    <a:lnTo>
                      <a:pt x="400678" y="3221"/>
                    </a:lnTo>
                    <a:lnTo>
                      <a:pt x="352806" y="0"/>
                    </a:lnTo>
                    <a:close/>
                  </a:path>
                </a:pathLst>
              </a:custGeom>
              <a:solidFill>
                <a:srgbClr val="1FBBF4"/>
              </a:solidFill>
            </p:spPr>
            <p:txBody>
              <a:bodyPr wrap="square" lIns="0" tIns="0" rIns="0" bIns="0" rtlCol="0"/>
              <a:lstStyle/>
              <a:p>
                <a:endParaRPr/>
              </a:p>
            </p:txBody>
          </p:sp>
          <p:sp>
            <p:nvSpPr>
              <p:cNvPr id="9" name="object 8">
                <a:extLst>
                  <a:ext uri="{FF2B5EF4-FFF2-40B4-BE49-F238E27FC236}">
                    <a16:creationId xmlns:a16="http://schemas.microsoft.com/office/drawing/2014/main" id="{2218DA1F-0DA9-4435-BE20-23778B2D77CE}"/>
                  </a:ext>
                </a:extLst>
              </p:cNvPr>
              <p:cNvSpPr/>
              <p:nvPr/>
            </p:nvSpPr>
            <p:spPr>
              <a:xfrm>
                <a:off x="440436" y="2840735"/>
                <a:ext cx="790956" cy="790956"/>
              </a:xfrm>
              <a:prstGeom prst="rect">
                <a:avLst/>
              </a:prstGeom>
              <a:blipFill>
                <a:blip r:embed="rId3"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59D01827-A728-4C17-9DC4-FC9D176798B9}"/>
                  </a:ext>
                </a:extLst>
              </p:cNvPr>
              <p:cNvSpPr/>
              <p:nvPr/>
            </p:nvSpPr>
            <p:spPr>
              <a:xfrm>
                <a:off x="521969" y="2922269"/>
                <a:ext cx="632460" cy="632460"/>
              </a:xfrm>
              <a:custGeom>
                <a:avLst/>
                <a:gdLst/>
                <a:ahLst/>
                <a:cxnLst/>
                <a:rect l="l" t="t" r="r" b="b"/>
                <a:pathLst>
                  <a:path w="632460" h="632460">
                    <a:moveTo>
                      <a:pt x="316230" y="0"/>
                    </a:moveTo>
                    <a:lnTo>
                      <a:pt x="269499" y="3429"/>
                    </a:lnTo>
                    <a:lnTo>
                      <a:pt x="224898" y="13390"/>
                    </a:lnTo>
                    <a:lnTo>
                      <a:pt x="182914" y="29395"/>
                    </a:lnTo>
                    <a:lnTo>
                      <a:pt x="144038" y="50952"/>
                    </a:lnTo>
                    <a:lnTo>
                      <a:pt x="108759" y="77574"/>
                    </a:lnTo>
                    <a:lnTo>
                      <a:pt x="77565" y="108769"/>
                    </a:lnTo>
                    <a:lnTo>
                      <a:pt x="50946" y="144050"/>
                    </a:lnTo>
                    <a:lnTo>
                      <a:pt x="29390" y="182925"/>
                    </a:lnTo>
                    <a:lnTo>
                      <a:pt x="13388" y="224907"/>
                    </a:lnTo>
                    <a:lnTo>
                      <a:pt x="3428" y="269505"/>
                    </a:lnTo>
                    <a:lnTo>
                      <a:pt x="0" y="316229"/>
                    </a:lnTo>
                    <a:lnTo>
                      <a:pt x="3428" y="362954"/>
                    </a:lnTo>
                    <a:lnTo>
                      <a:pt x="13388" y="407552"/>
                    </a:lnTo>
                    <a:lnTo>
                      <a:pt x="29390" y="449534"/>
                    </a:lnTo>
                    <a:lnTo>
                      <a:pt x="50946" y="488409"/>
                    </a:lnTo>
                    <a:lnTo>
                      <a:pt x="77565" y="523690"/>
                    </a:lnTo>
                    <a:lnTo>
                      <a:pt x="108759" y="554885"/>
                    </a:lnTo>
                    <a:lnTo>
                      <a:pt x="144038" y="581507"/>
                    </a:lnTo>
                    <a:lnTo>
                      <a:pt x="182914" y="603064"/>
                    </a:lnTo>
                    <a:lnTo>
                      <a:pt x="224898" y="619069"/>
                    </a:lnTo>
                    <a:lnTo>
                      <a:pt x="269499" y="629030"/>
                    </a:lnTo>
                    <a:lnTo>
                      <a:pt x="316230" y="632459"/>
                    </a:lnTo>
                    <a:lnTo>
                      <a:pt x="362960" y="629030"/>
                    </a:lnTo>
                    <a:lnTo>
                      <a:pt x="407561" y="619069"/>
                    </a:lnTo>
                    <a:lnTo>
                      <a:pt x="449545" y="603064"/>
                    </a:lnTo>
                    <a:lnTo>
                      <a:pt x="488421" y="581507"/>
                    </a:lnTo>
                    <a:lnTo>
                      <a:pt x="523700" y="554885"/>
                    </a:lnTo>
                    <a:lnTo>
                      <a:pt x="554894" y="523690"/>
                    </a:lnTo>
                    <a:lnTo>
                      <a:pt x="581513" y="488409"/>
                    </a:lnTo>
                    <a:lnTo>
                      <a:pt x="603069" y="449534"/>
                    </a:lnTo>
                    <a:lnTo>
                      <a:pt x="619071" y="407552"/>
                    </a:lnTo>
                    <a:lnTo>
                      <a:pt x="629031" y="362954"/>
                    </a:lnTo>
                    <a:lnTo>
                      <a:pt x="632460" y="316229"/>
                    </a:lnTo>
                    <a:lnTo>
                      <a:pt x="629031" y="269505"/>
                    </a:lnTo>
                    <a:lnTo>
                      <a:pt x="619071" y="224907"/>
                    </a:lnTo>
                    <a:lnTo>
                      <a:pt x="603069" y="182925"/>
                    </a:lnTo>
                    <a:lnTo>
                      <a:pt x="581513" y="144050"/>
                    </a:lnTo>
                    <a:lnTo>
                      <a:pt x="554894" y="108769"/>
                    </a:lnTo>
                    <a:lnTo>
                      <a:pt x="523700" y="77574"/>
                    </a:lnTo>
                    <a:lnTo>
                      <a:pt x="488421" y="50952"/>
                    </a:lnTo>
                    <a:lnTo>
                      <a:pt x="449545" y="29395"/>
                    </a:lnTo>
                    <a:lnTo>
                      <a:pt x="407561" y="13390"/>
                    </a:lnTo>
                    <a:lnTo>
                      <a:pt x="362960" y="3429"/>
                    </a:lnTo>
                    <a:lnTo>
                      <a:pt x="316230" y="0"/>
                    </a:lnTo>
                    <a:close/>
                  </a:path>
                </a:pathLst>
              </a:custGeom>
              <a:solidFill>
                <a:srgbClr val="FFFFFF"/>
              </a:solidFill>
            </p:spPr>
            <p:txBody>
              <a:bodyPr wrap="square" lIns="0" tIns="0" rIns="0" bIns="0" rtlCol="0"/>
              <a:lstStyle/>
              <a:p>
                <a:endParaRPr/>
              </a:p>
            </p:txBody>
          </p:sp>
          <p:sp>
            <p:nvSpPr>
              <p:cNvPr id="11" name="object 10">
                <a:extLst>
                  <a:ext uri="{FF2B5EF4-FFF2-40B4-BE49-F238E27FC236}">
                    <a16:creationId xmlns:a16="http://schemas.microsoft.com/office/drawing/2014/main" id="{18763B19-5F07-4BA8-8A5E-9C2914FCE744}"/>
                  </a:ext>
                </a:extLst>
              </p:cNvPr>
              <p:cNvSpPr/>
              <p:nvPr/>
            </p:nvSpPr>
            <p:spPr>
              <a:xfrm>
                <a:off x="521969" y="2922269"/>
                <a:ext cx="632460" cy="632460"/>
              </a:xfrm>
              <a:custGeom>
                <a:avLst/>
                <a:gdLst/>
                <a:ahLst/>
                <a:cxnLst/>
                <a:rect l="l" t="t" r="r" b="b"/>
                <a:pathLst>
                  <a:path w="632460" h="632460">
                    <a:moveTo>
                      <a:pt x="0" y="316229"/>
                    </a:moveTo>
                    <a:lnTo>
                      <a:pt x="3428" y="269505"/>
                    </a:lnTo>
                    <a:lnTo>
                      <a:pt x="13388" y="224907"/>
                    </a:lnTo>
                    <a:lnTo>
                      <a:pt x="29390" y="182925"/>
                    </a:lnTo>
                    <a:lnTo>
                      <a:pt x="50946" y="144050"/>
                    </a:lnTo>
                    <a:lnTo>
                      <a:pt x="77565" y="108769"/>
                    </a:lnTo>
                    <a:lnTo>
                      <a:pt x="108759" y="77574"/>
                    </a:lnTo>
                    <a:lnTo>
                      <a:pt x="144038" y="50952"/>
                    </a:lnTo>
                    <a:lnTo>
                      <a:pt x="182914" y="29395"/>
                    </a:lnTo>
                    <a:lnTo>
                      <a:pt x="224898" y="13390"/>
                    </a:lnTo>
                    <a:lnTo>
                      <a:pt x="269499" y="3429"/>
                    </a:lnTo>
                    <a:lnTo>
                      <a:pt x="316230" y="0"/>
                    </a:lnTo>
                    <a:lnTo>
                      <a:pt x="362960" y="3429"/>
                    </a:lnTo>
                    <a:lnTo>
                      <a:pt x="407561" y="13390"/>
                    </a:lnTo>
                    <a:lnTo>
                      <a:pt x="449545" y="29395"/>
                    </a:lnTo>
                    <a:lnTo>
                      <a:pt x="488421" y="50952"/>
                    </a:lnTo>
                    <a:lnTo>
                      <a:pt x="523700" y="77574"/>
                    </a:lnTo>
                    <a:lnTo>
                      <a:pt x="554894" y="108769"/>
                    </a:lnTo>
                    <a:lnTo>
                      <a:pt x="581513" y="144050"/>
                    </a:lnTo>
                    <a:lnTo>
                      <a:pt x="603069" y="182925"/>
                    </a:lnTo>
                    <a:lnTo>
                      <a:pt x="619071" y="224907"/>
                    </a:lnTo>
                    <a:lnTo>
                      <a:pt x="629031" y="269505"/>
                    </a:lnTo>
                    <a:lnTo>
                      <a:pt x="632460" y="316229"/>
                    </a:lnTo>
                    <a:lnTo>
                      <a:pt x="629031" y="362954"/>
                    </a:lnTo>
                    <a:lnTo>
                      <a:pt x="619071" y="407552"/>
                    </a:lnTo>
                    <a:lnTo>
                      <a:pt x="603069" y="449534"/>
                    </a:lnTo>
                    <a:lnTo>
                      <a:pt x="581513" y="488409"/>
                    </a:lnTo>
                    <a:lnTo>
                      <a:pt x="554894" y="523690"/>
                    </a:lnTo>
                    <a:lnTo>
                      <a:pt x="523700" y="554885"/>
                    </a:lnTo>
                    <a:lnTo>
                      <a:pt x="488421" y="581507"/>
                    </a:lnTo>
                    <a:lnTo>
                      <a:pt x="449545" y="603064"/>
                    </a:lnTo>
                    <a:lnTo>
                      <a:pt x="407561" y="619069"/>
                    </a:lnTo>
                    <a:lnTo>
                      <a:pt x="362960" y="629030"/>
                    </a:lnTo>
                    <a:lnTo>
                      <a:pt x="316230" y="632459"/>
                    </a:lnTo>
                    <a:lnTo>
                      <a:pt x="269499" y="629030"/>
                    </a:lnTo>
                    <a:lnTo>
                      <a:pt x="224898" y="619069"/>
                    </a:lnTo>
                    <a:lnTo>
                      <a:pt x="182914" y="603064"/>
                    </a:lnTo>
                    <a:lnTo>
                      <a:pt x="144038" y="581507"/>
                    </a:lnTo>
                    <a:lnTo>
                      <a:pt x="108759" y="554885"/>
                    </a:lnTo>
                    <a:lnTo>
                      <a:pt x="77565" y="523690"/>
                    </a:lnTo>
                    <a:lnTo>
                      <a:pt x="50946" y="488409"/>
                    </a:lnTo>
                    <a:lnTo>
                      <a:pt x="29390" y="449534"/>
                    </a:lnTo>
                    <a:lnTo>
                      <a:pt x="13388" y="407552"/>
                    </a:lnTo>
                    <a:lnTo>
                      <a:pt x="3428" y="362954"/>
                    </a:lnTo>
                    <a:lnTo>
                      <a:pt x="0" y="316229"/>
                    </a:lnTo>
                    <a:close/>
                  </a:path>
                </a:pathLst>
              </a:custGeom>
              <a:ln w="19049">
                <a:solidFill>
                  <a:srgbClr val="FFFFFF"/>
                </a:solidFill>
              </a:ln>
            </p:spPr>
            <p:txBody>
              <a:bodyPr wrap="square" lIns="0" tIns="0" rIns="0" bIns="0" rtlCol="0"/>
              <a:lstStyle/>
              <a:p>
                <a:endParaRPr/>
              </a:p>
            </p:txBody>
          </p:sp>
          <p:sp>
            <p:nvSpPr>
              <p:cNvPr id="12" name="object 11">
                <a:extLst>
                  <a:ext uri="{FF2B5EF4-FFF2-40B4-BE49-F238E27FC236}">
                    <a16:creationId xmlns:a16="http://schemas.microsoft.com/office/drawing/2014/main" id="{2064079A-10B3-4167-9298-3F21F5535C35}"/>
                  </a:ext>
                </a:extLst>
              </p:cNvPr>
              <p:cNvSpPr/>
              <p:nvPr/>
            </p:nvSpPr>
            <p:spPr>
              <a:xfrm>
                <a:off x="477012" y="2877299"/>
                <a:ext cx="716292" cy="716292"/>
              </a:xfrm>
              <a:prstGeom prst="rect">
                <a:avLst/>
              </a:prstGeom>
              <a:blipFill>
                <a:blip r:embed="rId4" cstate="print"/>
                <a:stretch>
                  <a:fillRect/>
                </a:stretch>
              </a:blipFill>
            </p:spPr>
            <p:txBody>
              <a:bodyPr wrap="square" lIns="0" tIns="0" rIns="0" bIns="0" rtlCol="0"/>
              <a:lstStyle/>
              <a:p>
                <a:endParaRPr/>
              </a:p>
            </p:txBody>
          </p:sp>
          <p:sp>
            <p:nvSpPr>
              <p:cNvPr id="13" name="object 12">
                <a:extLst>
                  <a:ext uri="{FF2B5EF4-FFF2-40B4-BE49-F238E27FC236}">
                    <a16:creationId xmlns:a16="http://schemas.microsoft.com/office/drawing/2014/main" id="{0C159293-7409-4976-A2AA-F3535027AC64}"/>
                  </a:ext>
                </a:extLst>
              </p:cNvPr>
              <p:cNvSpPr/>
              <p:nvPr/>
            </p:nvSpPr>
            <p:spPr>
              <a:xfrm>
                <a:off x="548640" y="2948939"/>
                <a:ext cx="577596" cy="577596"/>
              </a:xfrm>
              <a:prstGeom prst="rect">
                <a:avLst/>
              </a:prstGeom>
              <a:blipFill>
                <a:blip r:embed="rId5" cstate="print"/>
                <a:stretch>
                  <a:fillRect/>
                </a:stretch>
              </a:blipFill>
            </p:spPr>
            <p:txBody>
              <a:bodyPr wrap="square" lIns="0" tIns="0" rIns="0" bIns="0" rtlCol="0"/>
              <a:lstStyle/>
              <a:p>
                <a:endParaRPr/>
              </a:p>
            </p:txBody>
          </p:sp>
          <p:sp>
            <p:nvSpPr>
              <p:cNvPr id="14" name="object 13">
                <a:extLst>
                  <a:ext uri="{FF2B5EF4-FFF2-40B4-BE49-F238E27FC236}">
                    <a16:creationId xmlns:a16="http://schemas.microsoft.com/office/drawing/2014/main" id="{4578FD96-11A8-4AC9-8F8C-88C5034DD802}"/>
                  </a:ext>
                </a:extLst>
              </p:cNvPr>
              <p:cNvSpPr/>
              <p:nvPr/>
            </p:nvSpPr>
            <p:spPr>
              <a:xfrm>
                <a:off x="688848" y="3089147"/>
                <a:ext cx="297180" cy="297180"/>
              </a:xfrm>
              <a:custGeom>
                <a:avLst/>
                <a:gdLst/>
                <a:ahLst/>
                <a:cxnLst/>
                <a:rect l="l" t="t" r="r" b="b"/>
                <a:pathLst>
                  <a:path w="297180" h="297179">
                    <a:moveTo>
                      <a:pt x="56388" y="248666"/>
                    </a:moveTo>
                    <a:lnTo>
                      <a:pt x="51600" y="243840"/>
                    </a:lnTo>
                    <a:lnTo>
                      <a:pt x="39839" y="243840"/>
                    </a:lnTo>
                    <a:lnTo>
                      <a:pt x="35052" y="248666"/>
                    </a:lnTo>
                    <a:lnTo>
                      <a:pt x="35052" y="260350"/>
                    </a:lnTo>
                    <a:lnTo>
                      <a:pt x="39839" y="265176"/>
                    </a:lnTo>
                    <a:lnTo>
                      <a:pt x="51600" y="265176"/>
                    </a:lnTo>
                    <a:lnTo>
                      <a:pt x="56388" y="260350"/>
                    </a:lnTo>
                    <a:lnTo>
                      <a:pt x="56388" y="248666"/>
                    </a:lnTo>
                    <a:close/>
                  </a:path>
                  <a:path w="297180" h="297179">
                    <a:moveTo>
                      <a:pt x="76200" y="33782"/>
                    </a:moveTo>
                    <a:lnTo>
                      <a:pt x="71424" y="28956"/>
                    </a:lnTo>
                    <a:lnTo>
                      <a:pt x="59639" y="28956"/>
                    </a:lnTo>
                    <a:lnTo>
                      <a:pt x="54864" y="33782"/>
                    </a:lnTo>
                    <a:lnTo>
                      <a:pt x="54864" y="45466"/>
                    </a:lnTo>
                    <a:lnTo>
                      <a:pt x="59639" y="50292"/>
                    </a:lnTo>
                    <a:lnTo>
                      <a:pt x="71424" y="50292"/>
                    </a:lnTo>
                    <a:lnTo>
                      <a:pt x="76200" y="45466"/>
                    </a:lnTo>
                    <a:lnTo>
                      <a:pt x="76200" y="33782"/>
                    </a:lnTo>
                    <a:close/>
                  </a:path>
                  <a:path w="297180" h="297179">
                    <a:moveTo>
                      <a:pt x="160020" y="248666"/>
                    </a:moveTo>
                    <a:lnTo>
                      <a:pt x="154889" y="243840"/>
                    </a:lnTo>
                    <a:lnTo>
                      <a:pt x="142290" y="243840"/>
                    </a:lnTo>
                    <a:lnTo>
                      <a:pt x="137160" y="248666"/>
                    </a:lnTo>
                    <a:lnTo>
                      <a:pt x="137160" y="260350"/>
                    </a:lnTo>
                    <a:lnTo>
                      <a:pt x="142290" y="265176"/>
                    </a:lnTo>
                    <a:lnTo>
                      <a:pt x="154889" y="265176"/>
                    </a:lnTo>
                    <a:lnTo>
                      <a:pt x="160020" y="260350"/>
                    </a:lnTo>
                    <a:lnTo>
                      <a:pt x="160020" y="248666"/>
                    </a:lnTo>
                    <a:close/>
                  </a:path>
                  <a:path w="297180" h="297179">
                    <a:moveTo>
                      <a:pt x="262128" y="248666"/>
                    </a:moveTo>
                    <a:lnTo>
                      <a:pt x="256997" y="243840"/>
                    </a:lnTo>
                    <a:lnTo>
                      <a:pt x="244398" y="243840"/>
                    </a:lnTo>
                    <a:lnTo>
                      <a:pt x="239268" y="248666"/>
                    </a:lnTo>
                    <a:lnTo>
                      <a:pt x="239268" y="260350"/>
                    </a:lnTo>
                    <a:lnTo>
                      <a:pt x="244398" y="265176"/>
                    </a:lnTo>
                    <a:lnTo>
                      <a:pt x="256997" y="265176"/>
                    </a:lnTo>
                    <a:lnTo>
                      <a:pt x="262128" y="260350"/>
                    </a:lnTo>
                    <a:lnTo>
                      <a:pt x="262128" y="248666"/>
                    </a:lnTo>
                    <a:close/>
                  </a:path>
                  <a:path w="297180" h="297179">
                    <a:moveTo>
                      <a:pt x="297180" y="7620"/>
                    </a:moveTo>
                    <a:lnTo>
                      <a:pt x="289560" y="0"/>
                    </a:lnTo>
                    <a:lnTo>
                      <a:pt x="250698" y="0"/>
                    </a:lnTo>
                    <a:lnTo>
                      <a:pt x="250698" y="18034"/>
                    </a:lnTo>
                    <a:lnTo>
                      <a:pt x="250698" y="60325"/>
                    </a:lnTo>
                    <a:lnTo>
                      <a:pt x="248627" y="62357"/>
                    </a:lnTo>
                    <a:lnTo>
                      <a:pt x="243484" y="62357"/>
                    </a:lnTo>
                    <a:lnTo>
                      <a:pt x="241414" y="60325"/>
                    </a:lnTo>
                    <a:lnTo>
                      <a:pt x="241414" y="18034"/>
                    </a:lnTo>
                    <a:lnTo>
                      <a:pt x="243484" y="16002"/>
                    </a:lnTo>
                    <a:lnTo>
                      <a:pt x="248627" y="16002"/>
                    </a:lnTo>
                    <a:lnTo>
                      <a:pt x="250698" y="18034"/>
                    </a:lnTo>
                    <a:lnTo>
                      <a:pt x="250698" y="0"/>
                    </a:lnTo>
                    <a:lnTo>
                      <a:pt x="221881" y="0"/>
                    </a:lnTo>
                    <a:lnTo>
                      <a:pt x="221881" y="18034"/>
                    </a:lnTo>
                    <a:lnTo>
                      <a:pt x="221881" y="60325"/>
                    </a:lnTo>
                    <a:lnTo>
                      <a:pt x="219798" y="62357"/>
                    </a:lnTo>
                    <a:lnTo>
                      <a:pt x="214668" y="62357"/>
                    </a:lnTo>
                    <a:lnTo>
                      <a:pt x="212585" y="60325"/>
                    </a:lnTo>
                    <a:lnTo>
                      <a:pt x="212585" y="18034"/>
                    </a:lnTo>
                    <a:lnTo>
                      <a:pt x="214668" y="16002"/>
                    </a:lnTo>
                    <a:lnTo>
                      <a:pt x="219798" y="16002"/>
                    </a:lnTo>
                    <a:lnTo>
                      <a:pt x="221881" y="18034"/>
                    </a:lnTo>
                    <a:lnTo>
                      <a:pt x="221881" y="0"/>
                    </a:lnTo>
                    <a:lnTo>
                      <a:pt x="193052" y="0"/>
                    </a:lnTo>
                    <a:lnTo>
                      <a:pt x="193052" y="18034"/>
                    </a:lnTo>
                    <a:lnTo>
                      <a:pt x="193052" y="60325"/>
                    </a:lnTo>
                    <a:lnTo>
                      <a:pt x="190982" y="62357"/>
                    </a:lnTo>
                    <a:lnTo>
                      <a:pt x="185851" y="62357"/>
                    </a:lnTo>
                    <a:lnTo>
                      <a:pt x="183769" y="60325"/>
                    </a:lnTo>
                    <a:lnTo>
                      <a:pt x="183769" y="18034"/>
                    </a:lnTo>
                    <a:lnTo>
                      <a:pt x="185851" y="16002"/>
                    </a:lnTo>
                    <a:lnTo>
                      <a:pt x="190982" y="16002"/>
                    </a:lnTo>
                    <a:lnTo>
                      <a:pt x="193052" y="18034"/>
                    </a:lnTo>
                    <a:lnTo>
                      <a:pt x="193052" y="0"/>
                    </a:lnTo>
                    <a:lnTo>
                      <a:pt x="164236" y="0"/>
                    </a:lnTo>
                    <a:lnTo>
                      <a:pt x="164236" y="18034"/>
                    </a:lnTo>
                    <a:lnTo>
                      <a:pt x="164236" y="60325"/>
                    </a:lnTo>
                    <a:lnTo>
                      <a:pt x="162166" y="62357"/>
                    </a:lnTo>
                    <a:lnTo>
                      <a:pt x="157022" y="62357"/>
                    </a:lnTo>
                    <a:lnTo>
                      <a:pt x="154952" y="60325"/>
                    </a:lnTo>
                    <a:lnTo>
                      <a:pt x="154952" y="58928"/>
                    </a:lnTo>
                    <a:lnTo>
                      <a:pt x="154952" y="19431"/>
                    </a:lnTo>
                    <a:lnTo>
                      <a:pt x="154952" y="18034"/>
                    </a:lnTo>
                    <a:lnTo>
                      <a:pt x="157022" y="16002"/>
                    </a:lnTo>
                    <a:lnTo>
                      <a:pt x="162166" y="16002"/>
                    </a:lnTo>
                    <a:lnTo>
                      <a:pt x="164236" y="18034"/>
                    </a:lnTo>
                    <a:lnTo>
                      <a:pt x="164236" y="0"/>
                    </a:lnTo>
                    <a:lnTo>
                      <a:pt x="84759" y="0"/>
                    </a:lnTo>
                    <a:lnTo>
                      <a:pt x="84759" y="39243"/>
                    </a:lnTo>
                    <a:lnTo>
                      <a:pt x="83197" y="46875"/>
                    </a:lnTo>
                    <a:lnTo>
                      <a:pt x="78968" y="53136"/>
                    </a:lnTo>
                    <a:lnTo>
                      <a:pt x="72694" y="57378"/>
                    </a:lnTo>
                    <a:lnTo>
                      <a:pt x="65036" y="58928"/>
                    </a:lnTo>
                    <a:lnTo>
                      <a:pt x="57353" y="57378"/>
                    </a:lnTo>
                    <a:lnTo>
                      <a:pt x="51079" y="53136"/>
                    </a:lnTo>
                    <a:lnTo>
                      <a:pt x="46850" y="46875"/>
                    </a:lnTo>
                    <a:lnTo>
                      <a:pt x="45300" y="39243"/>
                    </a:lnTo>
                    <a:lnTo>
                      <a:pt x="46850" y="31546"/>
                    </a:lnTo>
                    <a:lnTo>
                      <a:pt x="51079" y="25247"/>
                    </a:lnTo>
                    <a:lnTo>
                      <a:pt x="57353" y="20993"/>
                    </a:lnTo>
                    <a:lnTo>
                      <a:pt x="65036" y="19431"/>
                    </a:lnTo>
                    <a:lnTo>
                      <a:pt x="72694" y="20993"/>
                    </a:lnTo>
                    <a:lnTo>
                      <a:pt x="78968" y="25247"/>
                    </a:lnTo>
                    <a:lnTo>
                      <a:pt x="83197" y="31546"/>
                    </a:lnTo>
                    <a:lnTo>
                      <a:pt x="84759" y="39243"/>
                    </a:lnTo>
                    <a:lnTo>
                      <a:pt x="84759" y="0"/>
                    </a:lnTo>
                    <a:lnTo>
                      <a:pt x="7620" y="0"/>
                    </a:lnTo>
                    <a:lnTo>
                      <a:pt x="0" y="7620"/>
                    </a:lnTo>
                    <a:lnTo>
                      <a:pt x="0" y="70739"/>
                    </a:lnTo>
                    <a:lnTo>
                      <a:pt x="7620" y="78359"/>
                    </a:lnTo>
                    <a:lnTo>
                      <a:pt x="143941" y="78359"/>
                    </a:lnTo>
                    <a:lnTo>
                      <a:pt x="143941" y="103124"/>
                    </a:lnTo>
                    <a:lnTo>
                      <a:pt x="43421" y="103124"/>
                    </a:lnTo>
                    <a:lnTo>
                      <a:pt x="41325" y="105283"/>
                    </a:lnTo>
                    <a:lnTo>
                      <a:pt x="41325" y="137160"/>
                    </a:lnTo>
                    <a:lnTo>
                      <a:pt x="5295" y="137160"/>
                    </a:lnTo>
                    <a:lnTo>
                      <a:pt x="0" y="142494"/>
                    </a:lnTo>
                    <a:lnTo>
                      <a:pt x="0" y="291846"/>
                    </a:lnTo>
                    <a:lnTo>
                      <a:pt x="5295" y="297180"/>
                    </a:lnTo>
                    <a:lnTo>
                      <a:pt x="86652" y="297180"/>
                    </a:lnTo>
                    <a:lnTo>
                      <a:pt x="91935" y="291846"/>
                    </a:lnTo>
                    <a:lnTo>
                      <a:pt x="91935" y="274955"/>
                    </a:lnTo>
                    <a:lnTo>
                      <a:pt x="91935" y="234569"/>
                    </a:lnTo>
                    <a:lnTo>
                      <a:pt x="91935" y="142494"/>
                    </a:lnTo>
                    <a:lnTo>
                      <a:pt x="86652" y="137160"/>
                    </a:lnTo>
                    <a:lnTo>
                      <a:pt x="68935" y="137160"/>
                    </a:lnTo>
                    <a:lnTo>
                      <a:pt x="68935" y="162052"/>
                    </a:lnTo>
                    <a:lnTo>
                      <a:pt x="68935" y="167259"/>
                    </a:lnTo>
                    <a:lnTo>
                      <a:pt x="68935" y="182626"/>
                    </a:lnTo>
                    <a:lnTo>
                      <a:pt x="68935" y="187706"/>
                    </a:lnTo>
                    <a:lnTo>
                      <a:pt x="68935" y="203073"/>
                    </a:lnTo>
                    <a:lnTo>
                      <a:pt x="68935" y="208153"/>
                    </a:lnTo>
                    <a:lnTo>
                      <a:pt x="66852" y="210312"/>
                    </a:lnTo>
                    <a:lnTo>
                      <a:pt x="66179" y="210312"/>
                    </a:lnTo>
                    <a:lnTo>
                      <a:pt x="66179" y="254762"/>
                    </a:lnTo>
                    <a:lnTo>
                      <a:pt x="64579" y="262636"/>
                    </a:lnTo>
                    <a:lnTo>
                      <a:pt x="60248" y="269049"/>
                    </a:lnTo>
                    <a:lnTo>
                      <a:pt x="53822" y="273380"/>
                    </a:lnTo>
                    <a:lnTo>
                      <a:pt x="45974" y="274955"/>
                    </a:lnTo>
                    <a:lnTo>
                      <a:pt x="38112" y="273380"/>
                    </a:lnTo>
                    <a:lnTo>
                      <a:pt x="31686" y="269049"/>
                    </a:lnTo>
                    <a:lnTo>
                      <a:pt x="27355" y="262636"/>
                    </a:lnTo>
                    <a:lnTo>
                      <a:pt x="25768" y="254762"/>
                    </a:lnTo>
                    <a:lnTo>
                      <a:pt x="27355" y="246900"/>
                    </a:lnTo>
                    <a:lnTo>
                      <a:pt x="31686" y="240474"/>
                    </a:lnTo>
                    <a:lnTo>
                      <a:pt x="38112" y="236156"/>
                    </a:lnTo>
                    <a:lnTo>
                      <a:pt x="45974" y="234569"/>
                    </a:lnTo>
                    <a:lnTo>
                      <a:pt x="53822" y="236156"/>
                    </a:lnTo>
                    <a:lnTo>
                      <a:pt x="60248" y="240474"/>
                    </a:lnTo>
                    <a:lnTo>
                      <a:pt x="64579" y="246900"/>
                    </a:lnTo>
                    <a:lnTo>
                      <a:pt x="66179" y="254762"/>
                    </a:lnTo>
                    <a:lnTo>
                      <a:pt x="66179" y="210312"/>
                    </a:lnTo>
                    <a:lnTo>
                      <a:pt x="25095" y="210312"/>
                    </a:lnTo>
                    <a:lnTo>
                      <a:pt x="23012" y="208153"/>
                    </a:lnTo>
                    <a:lnTo>
                      <a:pt x="23012" y="203073"/>
                    </a:lnTo>
                    <a:lnTo>
                      <a:pt x="25095" y="200914"/>
                    </a:lnTo>
                    <a:lnTo>
                      <a:pt x="66852" y="200914"/>
                    </a:lnTo>
                    <a:lnTo>
                      <a:pt x="68935" y="203073"/>
                    </a:lnTo>
                    <a:lnTo>
                      <a:pt x="68935" y="187706"/>
                    </a:lnTo>
                    <a:lnTo>
                      <a:pt x="66852" y="189738"/>
                    </a:lnTo>
                    <a:lnTo>
                      <a:pt x="25095" y="189738"/>
                    </a:lnTo>
                    <a:lnTo>
                      <a:pt x="23012" y="187706"/>
                    </a:lnTo>
                    <a:lnTo>
                      <a:pt x="23012" y="182626"/>
                    </a:lnTo>
                    <a:lnTo>
                      <a:pt x="25095" y="180467"/>
                    </a:lnTo>
                    <a:lnTo>
                      <a:pt x="66852" y="180467"/>
                    </a:lnTo>
                    <a:lnTo>
                      <a:pt x="68935" y="182626"/>
                    </a:lnTo>
                    <a:lnTo>
                      <a:pt x="68935" y="167259"/>
                    </a:lnTo>
                    <a:lnTo>
                      <a:pt x="66852" y="169291"/>
                    </a:lnTo>
                    <a:lnTo>
                      <a:pt x="25095" y="169291"/>
                    </a:lnTo>
                    <a:lnTo>
                      <a:pt x="23012" y="167259"/>
                    </a:lnTo>
                    <a:lnTo>
                      <a:pt x="23012" y="162052"/>
                    </a:lnTo>
                    <a:lnTo>
                      <a:pt x="25095" y="160020"/>
                    </a:lnTo>
                    <a:lnTo>
                      <a:pt x="66852" y="160020"/>
                    </a:lnTo>
                    <a:lnTo>
                      <a:pt x="68935" y="162052"/>
                    </a:lnTo>
                    <a:lnTo>
                      <a:pt x="68935" y="137160"/>
                    </a:lnTo>
                    <a:lnTo>
                      <a:pt x="50609" y="137160"/>
                    </a:lnTo>
                    <a:lnTo>
                      <a:pt x="50609" y="112395"/>
                    </a:lnTo>
                    <a:lnTo>
                      <a:pt x="143941" y="112395"/>
                    </a:lnTo>
                    <a:lnTo>
                      <a:pt x="143941" y="137160"/>
                    </a:lnTo>
                    <a:lnTo>
                      <a:pt x="107911" y="137160"/>
                    </a:lnTo>
                    <a:lnTo>
                      <a:pt x="102616" y="142494"/>
                    </a:lnTo>
                    <a:lnTo>
                      <a:pt x="102616" y="291846"/>
                    </a:lnTo>
                    <a:lnTo>
                      <a:pt x="107911" y="297180"/>
                    </a:lnTo>
                    <a:lnTo>
                      <a:pt x="189268" y="297180"/>
                    </a:lnTo>
                    <a:lnTo>
                      <a:pt x="194564" y="291846"/>
                    </a:lnTo>
                    <a:lnTo>
                      <a:pt x="194564" y="274955"/>
                    </a:lnTo>
                    <a:lnTo>
                      <a:pt x="194564" y="234569"/>
                    </a:lnTo>
                    <a:lnTo>
                      <a:pt x="194564" y="142494"/>
                    </a:lnTo>
                    <a:lnTo>
                      <a:pt x="189268" y="137160"/>
                    </a:lnTo>
                    <a:lnTo>
                      <a:pt x="171538" y="137160"/>
                    </a:lnTo>
                    <a:lnTo>
                      <a:pt x="171538" y="162052"/>
                    </a:lnTo>
                    <a:lnTo>
                      <a:pt x="171538" y="167259"/>
                    </a:lnTo>
                    <a:lnTo>
                      <a:pt x="171538" y="182626"/>
                    </a:lnTo>
                    <a:lnTo>
                      <a:pt x="171538" y="187706"/>
                    </a:lnTo>
                    <a:lnTo>
                      <a:pt x="171538" y="203073"/>
                    </a:lnTo>
                    <a:lnTo>
                      <a:pt x="171538" y="208153"/>
                    </a:lnTo>
                    <a:lnTo>
                      <a:pt x="169468" y="210312"/>
                    </a:lnTo>
                    <a:lnTo>
                      <a:pt x="168795" y="210312"/>
                    </a:lnTo>
                    <a:lnTo>
                      <a:pt x="168795" y="254762"/>
                    </a:lnTo>
                    <a:lnTo>
                      <a:pt x="167195" y="262636"/>
                    </a:lnTo>
                    <a:lnTo>
                      <a:pt x="162864" y="269049"/>
                    </a:lnTo>
                    <a:lnTo>
                      <a:pt x="156438" y="273380"/>
                    </a:lnTo>
                    <a:lnTo>
                      <a:pt x="148590" y="274955"/>
                    </a:lnTo>
                    <a:lnTo>
                      <a:pt x="140728" y="273380"/>
                    </a:lnTo>
                    <a:lnTo>
                      <a:pt x="134302" y="269049"/>
                    </a:lnTo>
                    <a:lnTo>
                      <a:pt x="129971" y="262636"/>
                    </a:lnTo>
                    <a:lnTo>
                      <a:pt x="128384" y="254762"/>
                    </a:lnTo>
                    <a:lnTo>
                      <a:pt x="129971" y="246900"/>
                    </a:lnTo>
                    <a:lnTo>
                      <a:pt x="134302" y="240474"/>
                    </a:lnTo>
                    <a:lnTo>
                      <a:pt x="140716" y="236156"/>
                    </a:lnTo>
                    <a:lnTo>
                      <a:pt x="148590" y="234569"/>
                    </a:lnTo>
                    <a:lnTo>
                      <a:pt x="156438" y="236156"/>
                    </a:lnTo>
                    <a:lnTo>
                      <a:pt x="162864" y="240474"/>
                    </a:lnTo>
                    <a:lnTo>
                      <a:pt x="167195" y="246900"/>
                    </a:lnTo>
                    <a:lnTo>
                      <a:pt x="168795" y="254762"/>
                    </a:lnTo>
                    <a:lnTo>
                      <a:pt x="168795" y="210312"/>
                    </a:lnTo>
                    <a:lnTo>
                      <a:pt x="127698" y="210312"/>
                    </a:lnTo>
                    <a:lnTo>
                      <a:pt x="125628" y="208153"/>
                    </a:lnTo>
                    <a:lnTo>
                      <a:pt x="125628" y="203073"/>
                    </a:lnTo>
                    <a:lnTo>
                      <a:pt x="127698" y="200914"/>
                    </a:lnTo>
                    <a:lnTo>
                      <a:pt x="169468" y="200914"/>
                    </a:lnTo>
                    <a:lnTo>
                      <a:pt x="171538" y="203073"/>
                    </a:lnTo>
                    <a:lnTo>
                      <a:pt x="171538" y="187706"/>
                    </a:lnTo>
                    <a:lnTo>
                      <a:pt x="169468" y="189738"/>
                    </a:lnTo>
                    <a:lnTo>
                      <a:pt x="127698" y="189738"/>
                    </a:lnTo>
                    <a:lnTo>
                      <a:pt x="125628" y="187706"/>
                    </a:lnTo>
                    <a:lnTo>
                      <a:pt x="125628" y="182626"/>
                    </a:lnTo>
                    <a:lnTo>
                      <a:pt x="127698" y="180467"/>
                    </a:lnTo>
                    <a:lnTo>
                      <a:pt x="169468" y="180467"/>
                    </a:lnTo>
                    <a:lnTo>
                      <a:pt x="171538" y="182626"/>
                    </a:lnTo>
                    <a:lnTo>
                      <a:pt x="171538" y="167259"/>
                    </a:lnTo>
                    <a:lnTo>
                      <a:pt x="169468" y="169291"/>
                    </a:lnTo>
                    <a:lnTo>
                      <a:pt x="127698" y="169291"/>
                    </a:lnTo>
                    <a:lnTo>
                      <a:pt x="125628" y="167259"/>
                    </a:lnTo>
                    <a:lnTo>
                      <a:pt x="125628" y="162052"/>
                    </a:lnTo>
                    <a:lnTo>
                      <a:pt x="127698" y="160020"/>
                    </a:lnTo>
                    <a:lnTo>
                      <a:pt x="169468" y="160020"/>
                    </a:lnTo>
                    <a:lnTo>
                      <a:pt x="171538" y="162052"/>
                    </a:lnTo>
                    <a:lnTo>
                      <a:pt x="171538" y="137160"/>
                    </a:lnTo>
                    <a:lnTo>
                      <a:pt x="153238" y="137160"/>
                    </a:lnTo>
                    <a:lnTo>
                      <a:pt x="153238" y="112395"/>
                    </a:lnTo>
                    <a:lnTo>
                      <a:pt x="246570" y="112395"/>
                    </a:lnTo>
                    <a:lnTo>
                      <a:pt x="246570" y="137160"/>
                    </a:lnTo>
                    <a:lnTo>
                      <a:pt x="210527" y="137160"/>
                    </a:lnTo>
                    <a:lnTo>
                      <a:pt x="205244" y="142494"/>
                    </a:lnTo>
                    <a:lnTo>
                      <a:pt x="205244" y="291846"/>
                    </a:lnTo>
                    <a:lnTo>
                      <a:pt x="210527" y="297180"/>
                    </a:lnTo>
                    <a:lnTo>
                      <a:pt x="291884" y="297180"/>
                    </a:lnTo>
                    <a:lnTo>
                      <a:pt x="297180" y="291846"/>
                    </a:lnTo>
                    <a:lnTo>
                      <a:pt x="297180" y="274955"/>
                    </a:lnTo>
                    <a:lnTo>
                      <a:pt x="297180" y="234569"/>
                    </a:lnTo>
                    <a:lnTo>
                      <a:pt x="297180" y="142494"/>
                    </a:lnTo>
                    <a:lnTo>
                      <a:pt x="291884" y="137160"/>
                    </a:lnTo>
                    <a:lnTo>
                      <a:pt x="274167" y="137160"/>
                    </a:lnTo>
                    <a:lnTo>
                      <a:pt x="274167" y="162052"/>
                    </a:lnTo>
                    <a:lnTo>
                      <a:pt x="274167" y="167259"/>
                    </a:lnTo>
                    <a:lnTo>
                      <a:pt x="274167" y="182626"/>
                    </a:lnTo>
                    <a:lnTo>
                      <a:pt x="274167" y="187706"/>
                    </a:lnTo>
                    <a:lnTo>
                      <a:pt x="274167" y="203073"/>
                    </a:lnTo>
                    <a:lnTo>
                      <a:pt x="274167" y="208153"/>
                    </a:lnTo>
                    <a:lnTo>
                      <a:pt x="272084" y="210312"/>
                    </a:lnTo>
                    <a:lnTo>
                      <a:pt x="271411" y="210312"/>
                    </a:lnTo>
                    <a:lnTo>
                      <a:pt x="271411" y="254762"/>
                    </a:lnTo>
                    <a:lnTo>
                      <a:pt x="269811" y="262636"/>
                    </a:lnTo>
                    <a:lnTo>
                      <a:pt x="265480" y="269049"/>
                    </a:lnTo>
                    <a:lnTo>
                      <a:pt x="259054" y="273380"/>
                    </a:lnTo>
                    <a:lnTo>
                      <a:pt x="251206" y="274955"/>
                    </a:lnTo>
                    <a:lnTo>
                      <a:pt x="243344" y="273380"/>
                    </a:lnTo>
                    <a:lnTo>
                      <a:pt x="236918" y="269049"/>
                    </a:lnTo>
                    <a:lnTo>
                      <a:pt x="232587" y="262636"/>
                    </a:lnTo>
                    <a:lnTo>
                      <a:pt x="231000" y="254762"/>
                    </a:lnTo>
                    <a:lnTo>
                      <a:pt x="232587" y="246900"/>
                    </a:lnTo>
                    <a:lnTo>
                      <a:pt x="236918" y="240474"/>
                    </a:lnTo>
                    <a:lnTo>
                      <a:pt x="243332" y="236156"/>
                    </a:lnTo>
                    <a:lnTo>
                      <a:pt x="251206" y="234569"/>
                    </a:lnTo>
                    <a:lnTo>
                      <a:pt x="259054" y="236156"/>
                    </a:lnTo>
                    <a:lnTo>
                      <a:pt x="265480" y="240474"/>
                    </a:lnTo>
                    <a:lnTo>
                      <a:pt x="269811" y="246900"/>
                    </a:lnTo>
                    <a:lnTo>
                      <a:pt x="271411" y="254762"/>
                    </a:lnTo>
                    <a:lnTo>
                      <a:pt x="271411" y="210312"/>
                    </a:lnTo>
                    <a:lnTo>
                      <a:pt x="230314" y="210312"/>
                    </a:lnTo>
                    <a:lnTo>
                      <a:pt x="228244" y="208153"/>
                    </a:lnTo>
                    <a:lnTo>
                      <a:pt x="228244" y="203073"/>
                    </a:lnTo>
                    <a:lnTo>
                      <a:pt x="230314" y="200914"/>
                    </a:lnTo>
                    <a:lnTo>
                      <a:pt x="272084" y="200914"/>
                    </a:lnTo>
                    <a:lnTo>
                      <a:pt x="274167" y="203073"/>
                    </a:lnTo>
                    <a:lnTo>
                      <a:pt x="274167" y="187706"/>
                    </a:lnTo>
                    <a:lnTo>
                      <a:pt x="272084" y="189738"/>
                    </a:lnTo>
                    <a:lnTo>
                      <a:pt x="230314" y="189738"/>
                    </a:lnTo>
                    <a:lnTo>
                      <a:pt x="228244" y="187706"/>
                    </a:lnTo>
                    <a:lnTo>
                      <a:pt x="228244" y="182626"/>
                    </a:lnTo>
                    <a:lnTo>
                      <a:pt x="230314" y="180467"/>
                    </a:lnTo>
                    <a:lnTo>
                      <a:pt x="272084" y="180467"/>
                    </a:lnTo>
                    <a:lnTo>
                      <a:pt x="274167" y="182626"/>
                    </a:lnTo>
                    <a:lnTo>
                      <a:pt x="274167" y="167259"/>
                    </a:lnTo>
                    <a:lnTo>
                      <a:pt x="272084" y="169291"/>
                    </a:lnTo>
                    <a:lnTo>
                      <a:pt x="230314" y="169291"/>
                    </a:lnTo>
                    <a:lnTo>
                      <a:pt x="228244" y="167259"/>
                    </a:lnTo>
                    <a:lnTo>
                      <a:pt x="228244" y="162052"/>
                    </a:lnTo>
                    <a:lnTo>
                      <a:pt x="230314" y="160020"/>
                    </a:lnTo>
                    <a:lnTo>
                      <a:pt x="272084" y="160020"/>
                    </a:lnTo>
                    <a:lnTo>
                      <a:pt x="274167" y="162052"/>
                    </a:lnTo>
                    <a:lnTo>
                      <a:pt x="274167" y="137160"/>
                    </a:lnTo>
                    <a:lnTo>
                      <a:pt x="255854" y="137160"/>
                    </a:lnTo>
                    <a:lnTo>
                      <a:pt x="255854" y="112395"/>
                    </a:lnTo>
                    <a:lnTo>
                      <a:pt x="255854" y="105283"/>
                    </a:lnTo>
                    <a:lnTo>
                      <a:pt x="253758" y="103124"/>
                    </a:lnTo>
                    <a:lnTo>
                      <a:pt x="153238" y="103124"/>
                    </a:lnTo>
                    <a:lnTo>
                      <a:pt x="153238" y="78359"/>
                    </a:lnTo>
                    <a:lnTo>
                      <a:pt x="289560" y="78359"/>
                    </a:lnTo>
                    <a:lnTo>
                      <a:pt x="297180" y="70739"/>
                    </a:lnTo>
                    <a:lnTo>
                      <a:pt x="297180" y="62357"/>
                    </a:lnTo>
                    <a:lnTo>
                      <a:pt x="297180" y="16002"/>
                    </a:lnTo>
                    <a:lnTo>
                      <a:pt x="297180" y="7620"/>
                    </a:lnTo>
                    <a:close/>
                  </a:path>
                </a:pathLst>
              </a:custGeom>
              <a:solidFill>
                <a:srgbClr val="004E83"/>
              </a:solidFill>
            </p:spPr>
            <p:txBody>
              <a:bodyPr wrap="square" lIns="0" tIns="0" rIns="0" bIns="0" rtlCol="0"/>
              <a:lstStyle/>
              <a:p>
                <a:endParaRPr/>
              </a:p>
            </p:txBody>
          </p:sp>
        </p:grpSp>
        <p:grpSp>
          <p:nvGrpSpPr>
            <p:cNvPr id="16" name="object 15">
              <a:extLst>
                <a:ext uri="{FF2B5EF4-FFF2-40B4-BE49-F238E27FC236}">
                  <a16:creationId xmlns:a16="http://schemas.microsoft.com/office/drawing/2014/main" id="{257A8E19-8187-4049-AEB4-DE9D0FC176D8}"/>
                </a:ext>
              </a:extLst>
            </p:cNvPr>
            <p:cNvGrpSpPr/>
            <p:nvPr/>
          </p:nvGrpSpPr>
          <p:grpSpPr>
            <a:xfrm>
              <a:off x="300477" y="3947810"/>
              <a:ext cx="791210" cy="791210"/>
              <a:chOff x="440436" y="1906523"/>
              <a:chExt cx="791210" cy="791210"/>
            </a:xfrm>
          </p:grpSpPr>
          <p:sp>
            <p:nvSpPr>
              <p:cNvPr id="17" name="object 16">
                <a:extLst>
                  <a:ext uri="{FF2B5EF4-FFF2-40B4-BE49-F238E27FC236}">
                    <a16:creationId xmlns:a16="http://schemas.microsoft.com/office/drawing/2014/main" id="{97F3107E-3DAC-42AA-BE5D-51A15D2E54E1}"/>
                  </a:ext>
                </a:extLst>
              </p:cNvPr>
              <p:cNvSpPr/>
              <p:nvPr/>
            </p:nvSpPr>
            <p:spPr>
              <a:xfrm>
                <a:off x="484632" y="1950719"/>
                <a:ext cx="706120" cy="706120"/>
              </a:xfrm>
              <a:custGeom>
                <a:avLst/>
                <a:gdLst/>
                <a:ahLst/>
                <a:cxnLst/>
                <a:rect l="l" t="t" r="r" b="b"/>
                <a:pathLst>
                  <a:path w="706119" h="706119">
                    <a:moveTo>
                      <a:pt x="352806" y="0"/>
                    </a:moveTo>
                    <a:lnTo>
                      <a:pt x="304933" y="3221"/>
                    </a:lnTo>
                    <a:lnTo>
                      <a:pt x="259018" y="12604"/>
                    </a:lnTo>
                    <a:lnTo>
                      <a:pt x="215480" y="27729"/>
                    </a:lnTo>
                    <a:lnTo>
                      <a:pt x="174740" y="48175"/>
                    </a:lnTo>
                    <a:lnTo>
                      <a:pt x="137219" y="73521"/>
                    </a:lnTo>
                    <a:lnTo>
                      <a:pt x="103336" y="103346"/>
                    </a:lnTo>
                    <a:lnTo>
                      <a:pt x="73513" y="137230"/>
                    </a:lnTo>
                    <a:lnTo>
                      <a:pt x="48169" y="174751"/>
                    </a:lnTo>
                    <a:lnTo>
                      <a:pt x="27726" y="215491"/>
                    </a:lnTo>
                    <a:lnTo>
                      <a:pt x="12602" y="259027"/>
                    </a:lnTo>
                    <a:lnTo>
                      <a:pt x="3220" y="304938"/>
                    </a:lnTo>
                    <a:lnTo>
                      <a:pt x="0" y="352805"/>
                    </a:lnTo>
                    <a:lnTo>
                      <a:pt x="3220" y="400673"/>
                    </a:lnTo>
                    <a:lnTo>
                      <a:pt x="12602" y="446584"/>
                    </a:lnTo>
                    <a:lnTo>
                      <a:pt x="27726" y="490120"/>
                    </a:lnTo>
                    <a:lnTo>
                      <a:pt x="48169" y="530860"/>
                    </a:lnTo>
                    <a:lnTo>
                      <a:pt x="73513" y="568381"/>
                    </a:lnTo>
                    <a:lnTo>
                      <a:pt x="103336" y="602265"/>
                    </a:lnTo>
                    <a:lnTo>
                      <a:pt x="137219" y="632090"/>
                    </a:lnTo>
                    <a:lnTo>
                      <a:pt x="174740" y="657436"/>
                    </a:lnTo>
                    <a:lnTo>
                      <a:pt x="215480" y="677882"/>
                    </a:lnTo>
                    <a:lnTo>
                      <a:pt x="259018" y="693007"/>
                    </a:lnTo>
                    <a:lnTo>
                      <a:pt x="304933" y="702390"/>
                    </a:lnTo>
                    <a:lnTo>
                      <a:pt x="352806" y="705612"/>
                    </a:lnTo>
                    <a:lnTo>
                      <a:pt x="400678" y="702390"/>
                    </a:lnTo>
                    <a:lnTo>
                      <a:pt x="446593" y="693007"/>
                    </a:lnTo>
                    <a:lnTo>
                      <a:pt x="490131" y="677882"/>
                    </a:lnTo>
                    <a:lnTo>
                      <a:pt x="530871" y="657436"/>
                    </a:lnTo>
                    <a:lnTo>
                      <a:pt x="568392" y="632090"/>
                    </a:lnTo>
                    <a:lnTo>
                      <a:pt x="602275" y="602265"/>
                    </a:lnTo>
                    <a:lnTo>
                      <a:pt x="632098" y="568381"/>
                    </a:lnTo>
                    <a:lnTo>
                      <a:pt x="657442" y="530860"/>
                    </a:lnTo>
                    <a:lnTo>
                      <a:pt x="677885" y="490120"/>
                    </a:lnTo>
                    <a:lnTo>
                      <a:pt x="693009" y="446584"/>
                    </a:lnTo>
                    <a:lnTo>
                      <a:pt x="702391" y="400673"/>
                    </a:lnTo>
                    <a:lnTo>
                      <a:pt x="705612" y="352805"/>
                    </a:lnTo>
                    <a:lnTo>
                      <a:pt x="702391" y="304938"/>
                    </a:lnTo>
                    <a:lnTo>
                      <a:pt x="693009" y="259027"/>
                    </a:lnTo>
                    <a:lnTo>
                      <a:pt x="677885" y="215491"/>
                    </a:lnTo>
                    <a:lnTo>
                      <a:pt x="657442" y="174751"/>
                    </a:lnTo>
                    <a:lnTo>
                      <a:pt x="632098" y="137230"/>
                    </a:lnTo>
                    <a:lnTo>
                      <a:pt x="602275" y="103346"/>
                    </a:lnTo>
                    <a:lnTo>
                      <a:pt x="568392" y="73521"/>
                    </a:lnTo>
                    <a:lnTo>
                      <a:pt x="530871" y="48175"/>
                    </a:lnTo>
                    <a:lnTo>
                      <a:pt x="490131" y="27729"/>
                    </a:lnTo>
                    <a:lnTo>
                      <a:pt x="446593" y="12604"/>
                    </a:lnTo>
                    <a:lnTo>
                      <a:pt x="400678" y="3221"/>
                    </a:lnTo>
                    <a:lnTo>
                      <a:pt x="352806" y="0"/>
                    </a:lnTo>
                    <a:close/>
                  </a:path>
                </a:pathLst>
              </a:custGeom>
              <a:solidFill>
                <a:srgbClr val="1FBBF4"/>
              </a:solidFill>
            </p:spPr>
            <p:txBody>
              <a:bodyPr wrap="square" lIns="0" tIns="0" rIns="0" bIns="0" rtlCol="0"/>
              <a:lstStyle/>
              <a:p>
                <a:endParaRPr/>
              </a:p>
            </p:txBody>
          </p:sp>
          <p:sp>
            <p:nvSpPr>
              <p:cNvPr id="18" name="object 17">
                <a:extLst>
                  <a:ext uri="{FF2B5EF4-FFF2-40B4-BE49-F238E27FC236}">
                    <a16:creationId xmlns:a16="http://schemas.microsoft.com/office/drawing/2014/main" id="{4E5039C3-C631-4F48-9640-0FCC8DAD8FFB}"/>
                  </a:ext>
                </a:extLst>
              </p:cNvPr>
              <p:cNvSpPr/>
              <p:nvPr/>
            </p:nvSpPr>
            <p:spPr>
              <a:xfrm>
                <a:off x="440436" y="1906523"/>
                <a:ext cx="790956" cy="790955"/>
              </a:xfrm>
              <a:prstGeom prst="rect">
                <a:avLst/>
              </a:prstGeom>
              <a:blipFill>
                <a:blip r:embed="rId3" cstate="print"/>
                <a:stretch>
                  <a:fillRect/>
                </a:stretch>
              </a:blipFill>
            </p:spPr>
            <p:txBody>
              <a:bodyPr wrap="square" lIns="0" tIns="0" rIns="0" bIns="0" rtlCol="0"/>
              <a:lstStyle/>
              <a:p>
                <a:endParaRPr/>
              </a:p>
            </p:txBody>
          </p:sp>
          <p:sp>
            <p:nvSpPr>
              <p:cNvPr id="19" name="object 18">
                <a:extLst>
                  <a:ext uri="{FF2B5EF4-FFF2-40B4-BE49-F238E27FC236}">
                    <a16:creationId xmlns:a16="http://schemas.microsoft.com/office/drawing/2014/main" id="{35437FE5-B4D9-401C-AFD7-CFEEF61F9C30}"/>
                  </a:ext>
                </a:extLst>
              </p:cNvPr>
              <p:cNvSpPr/>
              <p:nvPr/>
            </p:nvSpPr>
            <p:spPr>
              <a:xfrm>
                <a:off x="521970" y="1988057"/>
                <a:ext cx="632460" cy="632460"/>
              </a:xfrm>
              <a:custGeom>
                <a:avLst/>
                <a:gdLst/>
                <a:ahLst/>
                <a:cxnLst/>
                <a:rect l="l" t="t" r="r" b="b"/>
                <a:pathLst>
                  <a:path w="632460" h="632460">
                    <a:moveTo>
                      <a:pt x="316230" y="0"/>
                    </a:moveTo>
                    <a:lnTo>
                      <a:pt x="269499" y="3429"/>
                    </a:lnTo>
                    <a:lnTo>
                      <a:pt x="224898" y="13390"/>
                    </a:lnTo>
                    <a:lnTo>
                      <a:pt x="182914" y="29395"/>
                    </a:lnTo>
                    <a:lnTo>
                      <a:pt x="144038" y="50952"/>
                    </a:lnTo>
                    <a:lnTo>
                      <a:pt x="108759" y="77574"/>
                    </a:lnTo>
                    <a:lnTo>
                      <a:pt x="77565" y="108769"/>
                    </a:lnTo>
                    <a:lnTo>
                      <a:pt x="50946" y="144050"/>
                    </a:lnTo>
                    <a:lnTo>
                      <a:pt x="29390" y="182925"/>
                    </a:lnTo>
                    <a:lnTo>
                      <a:pt x="13388" y="224907"/>
                    </a:lnTo>
                    <a:lnTo>
                      <a:pt x="3428" y="269505"/>
                    </a:lnTo>
                    <a:lnTo>
                      <a:pt x="0" y="316229"/>
                    </a:lnTo>
                    <a:lnTo>
                      <a:pt x="3428" y="362954"/>
                    </a:lnTo>
                    <a:lnTo>
                      <a:pt x="13388" y="407552"/>
                    </a:lnTo>
                    <a:lnTo>
                      <a:pt x="29390" y="449534"/>
                    </a:lnTo>
                    <a:lnTo>
                      <a:pt x="50946" y="488409"/>
                    </a:lnTo>
                    <a:lnTo>
                      <a:pt x="77565" y="523690"/>
                    </a:lnTo>
                    <a:lnTo>
                      <a:pt x="108759" y="554885"/>
                    </a:lnTo>
                    <a:lnTo>
                      <a:pt x="144038" y="581507"/>
                    </a:lnTo>
                    <a:lnTo>
                      <a:pt x="182914" y="603064"/>
                    </a:lnTo>
                    <a:lnTo>
                      <a:pt x="224898" y="619069"/>
                    </a:lnTo>
                    <a:lnTo>
                      <a:pt x="269499" y="629030"/>
                    </a:lnTo>
                    <a:lnTo>
                      <a:pt x="316230" y="632459"/>
                    </a:lnTo>
                    <a:lnTo>
                      <a:pt x="362960" y="629030"/>
                    </a:lnTo>
                    <a:lnTo>
                      <a:pt x="407561" y="619069"/>
                    </a:lnTo>
                    <a:lnTo>
                      <a:pt x="449545" y="603064"/>
                    </a:lnTo>
                    <a:lnTo>
                      <a:pt x="488421" y="581507"/>
                    </a:lnTo>
                    <a:lnTo>
                      <a:pt x="523700" y="554885"/>
                    </a:lnTo>
                    <a:lnTo>
                      <a:pt x="554894" y="523690"/>
                    </a:lnTo>
                    <a:lnTo>
                      <a:pt x="581513" y="488409"/>
                    </a:lnTo>
                    <a:lnTo>
                      <a:pt x="603069" y="449534"/>
                    </a:lnTo>
                    <a:lnTo>
                      <a:pt x="619071" y="407552"/>
                    </a:lnTo>
                    <a:lnTo>
                      <a:pt x="629031" y="362954"/>
                    </a:lnTo>
                    <a:lnTo>
                      <a:pt x="632460" y="316229"/>
                    </a:lnTo>
                    <a:lnTo>
                      <a:pt x="629031" y="269505"/>
                    </a:lnTo>
                    <a:lnTo>
                      <a:pt x="619071" y="224907"/>
                    </a:lnTo>
                    <a:lnTo>
                      <a:pt x="603069" y="182925"/>
                    </a:lnTo>
                    <a:lnTo>
                      <a:pt x="581513" y="144050"/>
                    </a:lnTo>
                    <a:lnTo>
                      <a:pt x="554894" y="108769"/>
                    </a:lnTo>
                    <a:lnTo>
                      <a:pt x="523700" y="77574"/>
                    </a:lnTo>
                    <a:lnTo>
                      <a:pt x="488421" y="50952"/>
                    </a:lnTo>
                    <a:lnTo>
                      <a:pt x="449545" y="29395"/>
                    </a:lnTo>
                    <a:lnTo>
                      <a:pt x="407561" y="13390"/>
                    </a:lnTo>
                    <a:lnTo>
                      <a:pt x="362960" y="3429"/>
                    </a:lnTo>
                    <a:lnTo>
                      <a:pt x="316230" y="0"/>
                    </a:lnTo>
                    <a:close/>
                  </a:path>
                </a:pathLst>
              </a:custGeom>
              <a:solidFill>
                <a:srgbClr val="FFFFFF"/>
              </a:solidFill>
            </p:spPr>
            <p:txBody>
              <a:bodyPr wrap="square" lIns="0" tIns="0" rIns="0" bIns="0" rtlCol="0"/>
              <a:lstStyle/>
              <a:p>
                <a:endParaRPr/>
              </a:p>
            </p:txBody>
          </p:sp>
          <p:sp>
            <p:nvSpPr>
              <p:cNvPr id="20" name="object 19">
                <a:extLst>
                  <a:ext uri="{FF2B5EF4-FFF2-40B4-BE49-F238E27FC236}">
                    <a16:creationId xmlns:a16="http://schemas.microsoft.com/office/drawing/2014/main" id="{0B7B33BF-0458-451E-847C-0496D77E66A5}"/>
                  </a:ext>
                </a:extLst>
              </p:cNvPr>
              <p:cNvSpPr/>
              <p:nvPr/>
            </p:nvSpPr>
            <p:spPr>
              <a:xfrm>
                <a:off x="521970" y="1988057"/>
                <a:ext cx="632460" cy="632460"/>
              </a:xfrm>
              <a:custGeom>
                <a:avLst/>
                <a:gdLst/>
                <a:ahLst/>
                <a:cxnLst/>
                <a:rect l="l" t="t" r="r" b="b"/>
                <a:pathLst>
                  <a:path w="632460" h="632460">
                    <a:moveTo>
                      <a:pt x="0" y="316229"/>
                    </a:moveTo>
                    <a:lnTo>
                      <a:pt x="3428" y="269505"/>
                    </a:lnTo>
                    <a:lnTo>
                      <a:pt x="13388" y="224907"/>
                    </a:lnTo>
                    <a:lnTo>
                      <a:pt x="29390" y="182925"/>
                    </a:lnTo>
                    <a:lnTo>
                      <a:pt x="50946" y="144050"/>
                    </a:lnTo>
                    <a:lnTo>
                      <a:pt x="77565" y="108769"/>
                    </a:lnTo>
                    <a:lnTo>
                      <a:pt x="108759" y="77574"/>
                    </a:lnTo>
                    <a:lnTo>
                      <a:pt x="144038" y="50952"/>
                    </a:lnTo>
                    <a:lnTo>
                      <a:pt x="182914" y="29395"/>
                    </a:lnTo>
                    <a:lnTo>
                      <a:pt x="224898" y="13390"/>
                    </a:lnTo>
                    <a:lnTo>
                      <a:pt x="269499" y="3429"/>
                    </a:lnTo>
                    <a:lnTo>
                      <a:pt x="316230" y="0"/>
                    </a:lnTo>
                    <a:lnTo>
                      <a:pt x="362960" y="3429"/>
                    </a:lnTo>
                    <a:lnTo>
                      <a:pt x="407561" y="13390"/>
                    </a:lnTo>
                    <a:lnTo>
                      <a:pt x="449545" y="29395"/>
                    </a:lnTo>
                    <a:lnTo>
                      <a:pt x="488421" y="50952"/>
                    </a:lnTo>
                    <a:lnTo>
                      <a:pt x="523700" y="77574"/>
                    </a:lnTo>
                    <a:lnTo>
                      <a:pt x="554894" y="108769"/>
                    </a:lnTo>
                    <a:lnTo>
                      <a:pt x="581513" y="144050"/>
                    </a:lnTo>
                    <a:lnTo>
                      <a:pt x="603069" y="182925"/>
                    </a:lnTo>
                    <a:lnTo>
                      <a:pt x="619071" y="224907"/>
                    </a:lnTo>
                    <a:lnTo>
                      <a:pt x="629031" y="269505"/>
                    </a:lnTo>
                    <a:lnTo>
                      <a:pt x="632460" y="316229"/>
                    </a:lnTo>
                    <a:lnTo>
                      <a:pt x="629031" y="362954"/>
                    </a:lnTo>
                    <a:lnTo>
                      <a:pt x="619071" y="407552"/>
                    </a:lnTo>
                    <a:lnTo>
                      <a:pt x="603069" y="449534"/>
                    </a:lnTo>
                    <a:lnTo>
                      <a:pt x="581513" y="488409"/>
                    </a:lnTo>
                    <a:lnTo>
                      <a:pt x="554894" y="523690"/>
                    </a:lnTo>
                    <a:lnTo>
                      <a:pt x="523700" y="554885"/>
                    </a:lnTo>
                    <a:lnTo>
                      <a:pt x="488421" y="581507"/>
                    </a:lnTo>
                    <a:lnTo>
                      <a:pt x="449545" y="603064"/>
                    </a:lnTo>
                    <a:lnTo>
                      <a:pt x="407561" y="619069"/>
                    </a:lnTo>
                    <a:lnTo>
                      <a:pt x="362960" y="629030"/>
                    </a:lnTo>
                    <a:lnTo>
                      <a:pt x="316230" y="632459"/>
                    </a:lnTo>
                    <a:lnTo>
                      <a:pt x="269499" y="629030"/>
                    </a:lnTo>
                    <a:lnTo>
                      <a:pt x="224898" y="619069"/>
                    </a:lnTo>
                    <a:lnTo>
                      <a:pt x="182914" y="603064"/>
                    </a:lnTo>
                    <a:lnTo>
                      <a:pt x="144038" y="581507"/>
                    </a:lnTo>
                    <a:lnTo>
                      <a:pt x="108759" y="554885"/>
                    </a:lnTo>
                    <a:lnTo>
                      <a:pt x="77565" y="523690"/>
                    </a:lnTo>
                    <a:lnTo>
                      <a:pt x="50946" y="488409"/>
                    </a:lnTo>
                    <a:lnTo>
                      <a:pt x="29390" y="449534"/>
                    </a:lnTo>
                    <a:lnTo>
                      <a:pt x="13388" y="407552"/>
                    </a:lnTo>
                    <a:lnTo>
                      <a:pt x="3428" y="362954"/>
                    </a:lnTo>
                    <a:lnTo>
                      <a:pt x="0" y="316229"/>
                    </a:lnTo>
                    <a:close/>
                  </a:path>
                </a:pathLst>
              </a:custGeom>
              <a:ln w="19049">
                <a:solidFill>
                  <a:srgbClr val="FFFFFF"/>
                </a:solidFill>
              </a:ln>
            </p:spPr>
            <p:txBody>
              <a:bodyPr wrap="square" lIns="0" tIns="0" rIns="0" bIns="0" rtlCol="0"/>
              <a:lstStyle/>
              <a:p>
                <a:endParaRPr/>
              </a:p>
            </p:txBody>
          </p:sp>
          <p:sp>
            <p:nvSpPr>
              <p:cNvPr id="21" name="object 20">
                <a:extLst>
                  <a:ext uri="{FF2B5EF4-FFF2-40B4-BE49-F238E27FC236}">
                    <a16:creationId xmlns:a16="http://schemas.microsoft.com/office/drawing/2014/main" id="{C9FAD623-1F71-48F7-ABF6-4F053B8CFFAC}"/>
                  </a:ext>
                </a:extLst>
              </p:cNvPr>
              <p:cNvSpPr/>
              <p:nvPr/>
            </p:nvSpPr>
            <p:spPr>
              <a:xfrm>
                <a:off x="477012" y="1943087"/>
                <a:ext cx="716292" cy="716292"/>
              </a:xfrm>
              <a:prstGeom prst="rect">
                <a:avLst/>
              </a:prstGeom>
              <a:blipFill>
                <a:blip r:embed="rId4" cstate="print"/>
                <a:stretch>
                  <a:fillRect/>
                </a:stretch>
              </a:blipFill>
            </p:spPr>
            <p:txBody>
              <a:bodyPr wrap="square" lIns="0" tIns="0" rIns="0" bIns="0" rtlCol="0"/>
              <a:lstStyle/>
              <a:p>
                <a:endParaRPr/>
              </a:p>
            </p:txBody>
          </p:sp>
          <p:sp>
            <p:nvSpPr>
              <p:cNvPr id="22" name="object 21">
                <a:extLst>
                  <a:ext uri="{FF2B5EF4-FFF2-40B4-BE49-F238E27FC236}">
                    <a16:creationId xmlns:a16="http://schemas.microsoft.com/office/drawing/2014/main" id="{1017781C-D829-4645-9CE1-A38402083488}"/>
                  </a:ext>
                </a:extLst>
              </p:cNvPr>
              <p:cNvSpPr/>
              <p:nvPr/>
            </p:nvSpPr>
            <p:spPr>
              <a:xfrm>
                <a:off x="548640" y="2014727"/>
                <a:ext cx="577596" cy="577596"/>
              </a:xfrm>
              <a:prstGeom prst="rect">
                <a:avLst/>
              </a:prstGeom>
              <a:blipFill>
                <a:blip r:embed="rId6" cstate="print"/>
                <a:stretch>
                  <a:fillRect/>
                </a:stretch>
              </a:blipFill>
            </p:spPr>
            <p:txBody>
              <a:bodyPr wrap="square" lIns="0" tIns="0" rIns="0" bIns="0" rtlCol="0"/>
              <a:lstStyle/>
              <a:p>
                <a:endParaRPr/>
              </a:p>
            </p:txBody>
          </p:sp>
          <p:sp>
            <p:nvSpPr>
              <p:cNvPr id="23" name="object 22">
                <a:extLst>
                  <a:ext uri="{FF2B5EF4-FFF2-40B4-BE49-F238E27FC236}">
                    <a16:creationId xmlns:a16="http://schemas.microsoft.com/office/drawing/2014/main" id="{D256FF7B-5449-438E-98BA-0BFB925DC1CF}"/>
                  </a:ext>
                </a:extLst>
              </p:cNvPr>
              <p:cNvSpPr/>
              <p:nvPr/>
            </p:nvSpPr>
            <p:spPr>
              <a:xfrm>
                <a:off x="777240" y="2322575"/>
                <a:ext cx="118873" cy="192024"/>
              </a:xfrm>
              <a:prstGeom prst="rect">
                <a:avLst/>
              </a:prstGeom>
              <a:blipFill>
                <a:blip r:embed="rId7" cstate="print"/>
                <a:stretch>
                  <a:fillRect/>
                </a:stretch>
              </a:blipFill>
            </p:spPr>
            <p:txBody>
              <a:bodyPr wrap="square" lIns="0" tIns="0" rIns="0" bIns="0" rtlCol="0"/>
              <a:lstStyle/>
              <a:p>
                <a:endParaRPr/>
              </a:p>
            </p:txBody>
          </p:sp>
          <p:sp>
            <p:nvSpPr>
              <p:cNvPr id="24" name="object 23">
                <a:extLst>
                  <a:ext uri="{FF2B5EF4-FFF2-40B4-BE49-F238E27FC236}">
                    <a16:creationId xmlns:a16="http://schemas.microsoft.com/office/drawing/2014/main" id="{A32091AF-8BDA-4C0C-9195-78E7C52BB21F}"/>
                  </a:ext>
                </a:extLst>
              </p:cNvPr>
              <p:cNvSpPr/>
              <p:nvPr/>
            </p:nvSpPr>
            <p:spPr>
              <a:xfrm>
                <a:off x="745236" y="2112263"/>
                <a:ext cx="184404" cy="184403"/>
              </a:xfrm>
              <a:prstGeom prst="rect">
                <a:avLst/>
              </a:prstGeom>
              <a:blipFill>
                <a:blip r:embed="rId8" cstate="print"/>
                <a:stretch>
                  <a:fillRect/>
                </a:stretch>
              </a:blipFill>
            </p:spPr>
            <p:txBody>
              <a:bodyPr wrap="square" lIns="0" tIns="0" rIns="0" bIns="0" rtlCol="0"/>
              <a:lstStyle/>
              <a:p>
                <a:endParaRPr/>
              </a:p>
            </p:txBody>
          </p:sp>
        </p:grpSp>
        <p:grpSp>
          <p:nvGrpSpPr>
            <p:cNvPr id="45" name="object 44">
              <a:extLst>
                <a:ext uri="{FF2B5EF4-FFF2-40B4-BE49-F238E27FC236}">
                  <a16:creationId xmlns:a16="http://schemas.microsoft.com/office/drawing/2014/main" id="{63A72C58-A906-42F9-A074-84809D0D8C4E}"/>
                </a:ext>
              </a:extLst>
            </p:cNvPr>
            <p:cNvGrpSpPr/>
            <p:nvPr/>
          </p:nvGrpSpPr>
          <p:grpSpPr>
            <a:xfrm>
              <a:off x="300477" y="1444552"/>
              <a:ext cx="791210" cy="789940"/>
              <a:chOff x="440436" y="82283"/>
              <a:chExt cx="791210" cy="789940"/>
            </a:xfrm>
          </p:grpSpPr>
          <p:sp>
            <p:nvSpPr>
              <p:cNvPr id="46" name="object 45">
                <a:extLst>
                  <a:ext uri="{FF2B5EF4-FFF2-40B4-BE49-F238E27FC236}">
                    <a16:creationId xmlns:a16="http://schemas.microsoft.com/office/drawing/2014/main" id="{684B7577-4119-4D06-B19E-97B51F81A986}"/>
                  </a:ext>
                </a:extLst>
              </p:cNvPr>
              <p:cNvSpPr/>
              <p:nvPr/>
            </p:nvSpPr>
            <p:spPr>
              <a:xfrm>
                <a:off x="484632" y="126492"/>
                <a:ext cx="706120" cy="704215"/>
              </a:xfrm>
              <a:custGeom>
                <a:avLst/>
                <a:gdLst/>
                <a:ahLst/>
                <a:cxnLst/>
                <a:rect l="l" t="t" r="r" b="b"/>
                <a:pathLst>
                  <a:path w="706119" h="704215">
                    <a:moveTo>
                      <a:pt x="352806" y="0"/>
                    </a:moveTo>
                    <a:lnTo>
                      <a:pt x="304933" y="3213"/>
                    </a:lnTo>
                    <a:lnTo>
                      <a:pt x="259018" y="12574"/>
                    </a:lnTo>
                    <a:lnTo>
                      <a:pt x="215480" y="27664"/>
                    </a:lnTo>
                    <a:lnTo>
                      <a:pt x="174740" y="48062"/>
                    </a:lnTo>
                    <a:lnTo>
                      <a:pt x="137219" y="73350"/>
                    </a:lnTo>
                    <a:lnTo>
                      <a:pt x="103336" y="103108"/>
                    </a:lnTo>
                    <a:lnTo>
                      <a:pt x="73513" y="136916"/>
                    </a:lnTo>
                    <a:lnTo>
                      <a:pt x="48169" y="174356"/>
                    </a:lnTo>
                    <a:lnTo>
                      <a:pt x="27726" y="215009"/>
                    </a:lnTo>
                    <a:lnTo>
                      <a:pt x="12602" y="258453"/>
                    </a:lnTo>
                    <a:lnTo>
                      <a:pt x="3220" y="304271"/>
                    </a:lnTo>
                    <a:lnTo>
                      <a:pt x="0" y="352043"/>
                    </a:lnTo>
                    <a:lnTo>
                      <a:pt x="3220" y="399816"/>
                    </a:lnTo>
                    <a:lnTo>
                      <a:pt x="12602" y="445634"/>
                    </a:lnTo>
                    <a:lnTo>
                      <a:pt x="27726" y="489078"/>
                    </a:lnTo>
                    <a:lnTo>
                      <a:pt x="48169" y="529731"/>
                    </a:lnTo>
                    <a:lnTo>
                      <a:pt x="73513" y="567171"/>
                    </a:lnTo>
                    <a:lnTo>
                      <a:pt x="103336" y="600979"/>
                    </a:lnTo>
                    <a:lnTo>
                      <a:pt x="137219" y="630737"/>
                    </a:lnTo>
                    <a:lnTo>
                      <a:pt x="174740" y="656025"/>
                    </a:lnTo>
                    <a:lnTo>
                      <a:pt x="215480" y="676423"/>
                    </a:lnTo>
                    <a:lnTo>
                      <a:pt x="259018" y="691513"/>
                    </a:lnTo>
                    <a:lnTo>
                      <a:pt x="304933" y="700874"/>
                    </a:lnTo>
                    <a:lnTo>
                      <a:pt x="352806" y="704087"/>
                    </a:lnTo>
                    <a:lnTo>
                      <a:pt x="400678" y="700874"/>
                    </a:lnTo>
                    <a:lnTo>
                      <a:pt x="446593" y="691513"/>
                    </a:lnTo>
                    <a:lnTo>
                      <a:pt x="490131" y="676423"/>
                    </a:lnTo>
                    <a:lnTo>
                      <a:pt x="530871" y="656025"/>
                    </a:lnTo>
                    <a:lnTo>
                      <a:pt x="568392" y="630737"/>
                    </a:lnTo>
                    <a:lnTo>
                      <a:pt x="602275" y="600979"/>
                    </a:lnTo>
                    <a:lnTo>
                      <a:pt x="632098" y="567171"/>
                    </a:lnTo>
                    <a:lnTo>
                      <a:pt x="657442" y="529731"/>
                    </a:lnTo>
                    <a:lnTo>
                      <a:pt x="677885" y="489078"/>
                    </a:lnTo>
                    <a:lnTo>
                      <a:pt x="693009" y="445634"/>
                    </a:lnTo>
                    <a:lnTo>
                      <a:pt x="702391" y="399816"/>
                    </a:lnTo>
                    <a:lnTo>
                      <a:pt x="705612" y="352043"/>
                    </a:lnTo>
                    <a:lnTo>
                      <a:pt x="702391" y="304271"/>
                    </a:lnTo>
                    <a:lnTo>
                      <a:pt x="693009" y="258453"/>
                    </a:lnTo>
                    <a:lnTo>
                      <a:pt x="677885" y="215009"/>
                    </a:lnTo>
                    <a:lnTo>
                      <a:pt x="657442" y="174356"/>
                    </a:lnTo>
                    <a:lnTo>
                      <a:pt x="632098" y="136916"/>
                    </a:lnTo>
                    <a:lnTo>
                      <a:pt x="602275" y="103108"/>
                    </a:lnTo>
                    <a:lnTo>
                      <a:pt x="568392" y="73350"/>
                    </a:lnTo>
                    <a:lnTo>
                      <a:pt x="530871" y="48062"/>
                    </a:lnTo>
                    <a:lnTo>
                      <a:pt x="490131" y="27664"/>
                    </a:lnTo>
                    <a:lnTo>
                      <a:pt x="446593" y="12574"/>
                    </a:lnTo>
                    <a:lnTo>
                      <a:pt x="400678" y="3213"/>
                    </a:lnTo>
                    <a:lnTo>
                      <a:pt x="352806" y="0"/>
                    </a:lnTo>
                    <a:close/>
                  </a:path>
                </a:pathLst>
              </a:custGeom>
              <a:solidFill>
                <a:srgbClr val="1FBBF4"/>
              </a:solidFill>
            </p:spPr>
            <p:txBody>
              <a:bodyPr wrap="square" lIns="0" tIns="0" rIns="0" bIns="0" rtlCol="0"/>
              <a:lstStyle/>
              <a:p>
                <a:endParaRPr/>
              </a:p>
            </p:txBody>
          </p:sp>
          <p:sp>
            <p:nvSpPr>
              <p:cNvPr id="47" name="object 46">
                <a:extLst>
                  <a:ext uri="{FF2B5EF4-FFF2-40B4-BE49-F238E27FC236}">
                    <a16:creationId xmlns:a16="http://schemas.microsoft.com/office/drawing/2014/main" id="{5BC30683-C023-4B56-8C5C-8863C0B09F84}"/>
                  </a:ext>
                </a:extLst>
              </p:cNvPr>
              <p:cNvSpPr/>
              <p:nvPr/>
            </p:nvSpPr>
            <p:spPr>
              <a:xfrm>
                <a:off x="440436" y="82283"/>
                <a:ext cx="790956" cy="789444"/>
              </a:xfrm>
              <a:prstGeom prst="rect">
                <a:avLst/>
              </a:prstGeom>
              <a:blipFill>
                <a:blip r:embed="rId9" cstate="print"/>
                <a:stretch>
                  <a:fillRect/>
                </a:stretch>
              </a:blipFill>
            </p:spPr>
            <p:txBody>
              <a:bodyPr wrap="square" lIns="0" tIns="0" rIns="0" bIns="0" rtlCol="0"/>
              <a:lstStyle/>
              <a:p>
                <a:endParaRPr/>
              </a:p>
            </p:txBody>
          </p:sp>
          <p:sp>
            <p:nvSpPr>
              <p:cNvPr id="48" name="object 47">
                <a:extLst>
                  <a:ext uri="{FF2B5EF4-FFF2-40B4-BE49-F238E27FC236}">
                    <a16:creationId xmlns:a16="http://schemas.microsoft.com/office/drawing/2014/main" id="{F6779CE2-85E9-4DA9-8E9D-43837844F43B}"/>
                  </a:ext>
                </a:extLst>
              </p:cNvPr>
              <p:cNvSpPr/>
              <p:nvPr/>
            </p:nvSpPr>
            <p:spPr>
              <a:xfrm>
                <a:off x="521970" y="163830"/>
                <a:ext cx="632460" cy="631190"/>
              </a:xfrm>
              <a:custGeom>
                <a:avLst/>
                <a:gdLst/>
                <a:ahLst/>
                <a:cxnLst/>
                <a:rect l="l" t="t" r="r" b="b"/>
                <a:pathLst>
                  <a:path w="632460" h="631190">
                    <a:moveTo>
                      <a:pt x="316230" y="0"/>
                    </a:moveTo>
                    <a:lnTo>
                      <a:pt x="269499" y="3420"/>
                    </a:lnTo>
                    <a:lnTo>
                      <a:pt x="224898" y="13355"/>
                    </a:lnTo>
                    <a:lnTo>
                      <a:pt x="182914" y="29317"/>
                    </a:lnTo>
                    <a:lnTo>
                      <a:pt x="144038" y="50819"/>
                    </a:lnTo>
                    <a:lnTo>
                      <a:pt x="108759" y="77373"/>
                    </a:lnTo>
                    <a:lnTo>
                      <a:pt x="77565" y="108491"/>
                    </a:lnTo>
                    <a:lnTo>
                      <a:pt x="50946" y="143685"/>
                    </a:lnTo>
                    <a:lnTo>
                      <a:pt x="29390" y="182467"/>
                    </a:lnTo>
                    <a:lnTo>
                      <a:pt x="13388" y="224350"/>
                    </a:lnTo>
                    <a:lnTo>
                      <a:pt x="3428" y="268846"/>
                    </a:lnTo>
                    <a:lnTo>
                      <a:pt x="0" y="315468"/>
                    </a:lnTo>
                    <a:lnTo>
                      <a:pt x="3428" y="362089"/>
                    </a:lnTo>
                    <a:lnTo>
                      <a:pt x="13388" y="406585"/>
                    </a:lnTo>
                    <a:lnTo>
                      <a:pt x="29390" y="448468"/>
                    </a:lnTo>
                    <a:lnTo>
                      <a:pt x="50946" y="487250"/>
                    </a:lnTo>
                    <a:lnTo>
                      <a:pt x="77565" y="522444"/>
                    </a:lnTo>
                    <a:lnTo>
                      <a:pt x="108759" y="553562"/>
                    </a:lnTo>
                    <a:lnTo>
                      <a:pt x="144038" y="580116"/>
                    </a:lnTo>
                    <a:lnTo>
                      <a:pt x="182914" y="601618"/>
                    </a:lnTo>
                    <a:lnTo>
                      <a:pt x="224898" y="617580"/>
                    </a:lnTo>
                    <a:lnTo>
                      <a:pt x="269499" y="627515"/>
                    </a:lnTo>
                    <a:lnTo>
                      <a:pt x="316230" y="630936"/>
                    </a:lnTo>
                    <a:lnTo>
                      <a:pt x="362960" y="627515"/>
                    </a:lnTo>
                    <a:lnTo>
                      <a:pt x="407561" y="617580"/>
                    </a:lnTo>
                    <a:lnTo>
                      <a:pt x="449545" y="601618"/>
                    </a:lnTo>
                    <a:lnTo>
                      <a:pt x="488421" y="580116"/>
                    </a:lnTo>
                    <a:lnTo>
                      <a:pt x="523700" y="553562"/>
                    </a:lnTo>
                    <a:lnTo>
                      <a:pt x="554894" y="522444"/>
                    </a:lnTo>
                    <a:lnTo>
                      <a:pt x="581513" y="487250"/>
                    </a:lnTo>
                    <a:lnTo>
                      <a:pt x="603069" y="448468"/>
                    </a:lnTo>
                    <a:lnTo>
                      <a:pt x="619071" y="406585"/>
                    </a:lnTo>
                    <a:lnTo>
                      <a:pt x="629031" y="362089"/>
                    </a:lnTo>
                    <a:lnTo>
                      <a:pt x="632460" y="315468"/>
                    </a:lnTo>
                    <a:lnTo>
                      <a:pt x="629031" y="268846"/>
                    </a:lnTo>
                    <a:lnTo>
                      <a:pt x="619071" y="224350"/>
                    </a:lnTo>
                    <a:lnTo>
                      <a:pt x="603069" y="182467"/>
                    </a:lnTo>
                    <a:lnTo>
                      <a:pt x="581513" y="143685"/>
                    </a:lnTo>
                    <a:lnTo>
                      <a:pt x="554894" y="108491"/>
                    </a:lnTo>
                    <a:lnTo>
                      <a:pt x="523700" y="77373"/>
                    </a:lnTo>
                    <a:lnTo>
                      <a:pt x="488421" y="50819"/>
                    </a:lnTo>
                    <a:lnTo>
                      <a:pt x="449545" y="29317"/>
                    </a:lnTo>
                    <a:lnTo>
                      <a:pt x="407561" y="13355"/>
                    </a:lnTo>
                    <a:lnTo>
                      <a:pt x="362960" y="3420"/>
                    </a:lnTo>
                    <a:lnTo>
                      <a:pt x="316230" y="0"/>
                    </a:lnTo>
                    <a:close/>
                  </a:path>
                </a:pathLst>
              </a:custGeom>
              <a:solidFill>
                <a:srgbClr val="FFFFFF"/>
              </a:solidFill>
            </p:spPr>
            <p:txBody>
              <a:bodyPr wrap="square" lIns="0" tIns="0" rIns="0" bIns="0" rtlCol="0"/>
              <a:lstStyle/>
              <a:p>
                <a:endParaRPr/>
              </a:p>
            </p:txBody>
          </p:sp>
          <p:sp>
            <p:nvSpPr>
              <p:cNvPr id="49" name="object 48">
                <a:extLst>
                  <a:ext uri="{FF2B5EF4-FFF2-40B4-BE49-F238E27FC236}">
                    <a16:creationId xmlns:a16="http://schemas.microsoft.com/office/drawing/2014/main" id="{E2F78FB6-7C1A-4CE9-9F88-3D0B346E6823}"/>
                  </a:ext>
                </a:extLst>
              </p:cNvPr>
              <p:cNvSpPr/>
              <p:nvPr/>
            </p:nvSpPr>
            <p:spPr>
              <a:xfrm>
                <a:off x="521970" y="163830"/>
                <a:ext cx="632460" cy="631190"/>
              </a:xfrm>
              <a:custGeom>
                <a:avLst/>
                <a:gdLst/>
                <a:ahLst/>
                <a:cxnLst/>
                <a:rect l="l" t="t" r="r" b="b"/>
                <a:pathLst>
                  <a:path w="632460" h="631190">
                    <a:moveTo>
                      <a:pt x="0" y="315468"/>
                    </a:moveTo>
                    <a:lnTo>
                      <a:pt x="3428" y="268846"/>
                    </a:lnTo>
                    <a:lnTo>
                      <a:pt x="13388" y="224350"/>
                    </a:lnTo>
                    <a:lnTo>
                      <a:pt x="29390" y="182467"/>
                    </a:lnTo>
                    <a:lnTo>
                      <a:pt x="50946" y="143685"/>
                    </a:lnTo>
                    <a:lnTo>
                      <a:pt x="77565" y="108491"/>
                    </a:lnTo>
                    <a:lnTo>
                      <a:pt x="108759" y="77373"/>
                    </a:lnTo>
                    <a:lnTo>
                      <a:pt x="144038" y="50819"/>
                    </a:lnTo>
                    <a:lnTo>
                      <a:pt x="182914" y="29317"/>
                    </a:lnTo>
                    <a:lnTo>
                      <a:pt x="224898" y="13355"/>
                    </a:lnTo>
                    <a:lnTo>
                      <a:pt x="269499" y="3420"/>
                    </a:lnTo>
                    <a:lnTo>
                      <a:pt x="316230" y="0"/>
                    </a:lnTo>
                    <a:lnTo>
                      <a:pt x="362960" y="3420"/>
                    </a:lnTo>
                    <a:lnTo>
                      <a:pt x="407561" y="13355"/>
                    </a:lnTo>
                    <a:lnTo>
                      <a:pt x="449545" y="29317"/>
                    </a:lnTo>
                    <a:lnTo>
                      <a:pt x="488421" y="50819"/>
                    </a:lnTo>
                    <a:lnTo>
                      <a:pt x="523700" y="77373"/>
                    </a:lnTo>
                    <a:lnTo>
                      <a:pt x="554894" y="108491"/>
                    </a:lnTo>
                    <a:lnTo>
                      <a:pt x="581513" y="143685"/>
                    </a:lnTo>
                    <a:lnTo>
                      <a:pt x="603069" y="182467"/>
                    </a:lnTo>
                    <a:lnTo>
                      <a:pt x="619071" y="224350"/>
                    </a:lnTo>
                    <a:lnTo>
                      <a:pt x="629031" y="268846"/>
                    </a:lnTo>
                    <a:lnTo>
                      <a:pt x="632460" y="315468"/>
                    </a:lnTo>
                    <a:lnTo>
                      <a:pt x="629031" y="362089"/>
                    </a:lnTo>
                    <a:lnTo>
                      <a:pt x="619071" y="406585"/>
                    </a:lnTo>
                    <a:lnTo>
                      <a:pt x="603069" y="448468"/>
                    </a:lnTo>
                    <a:lnTo>
                      <a:pt x="581513" y="487250"/>
                    </a:lnTo>
                    <a:lnTo>
                      <a:pt x="554894" y="522444"/>
                    </a:lnTo>
                    <a:lnTo>
                      <a:pt x="523700" y="553562"/>
                    </a:lnTo>
                    <a:lnTo>
                      <a:pt x="488421" y="580116"/>
                    </a:lnTo>
                    <a:lnTo>
                      <a:pt x="449545" y="601618"/>
                    </a:lnTo>
                    <a:lnTo>
                      <a:pt x="407561" y="617580"/>
                    </a:lnTo>
                    <a:lnTo>
                      <a:pt x="362960" y="627515"/>
                    </a:lnTo>
                    <a:lnTo>
                      <a:pt x="316230" y="630936"/>
                    </a:lnTo>
                    <a:lnTo>
                      <a:pt x="269499" y="627515"/>
                    </a:lnTo>
                    <a:lnTo>
                      <a:pt x="224898" y="617580"/>
                    </a:lnTo>
                    <a:lnTo>
                      <a:pt x="182914" y="601618"/>
                    </a:lnTo>
                    <a:lnTo>
                      <a:pt x="144038" y="580116"/>
                    </a:lnTo>
                    <a:lnTo>
                      <a:pt x="108759" y="553562"/>
                    </a:lnTo>
                    <a:lnTo>
                      <a:pt x="77565" y="522444"/>
                    </a:lnTo>
                    <a:lnTo>
                      <a:pt x="50946" y="487250"/>
                    </a:lnTo>
                    <a:lnTo>
                      <a:pt x="29390" y="448468"/>
                    </a:lnTo>
                    <a:lnTo>
                      <a:pt x="13388" y="406585"/>
                    </a:lnTo>
                    <a:lnTo>
                      <a:pt x="3428" y="362089"/>
                    </a:lnTo>
                    <a:lnTo>
                      <a:pt x="0" y="315468"/>
                    </a:lnTo>
                    <a:close/>
                  </a:path>
                </a:pathLst>
              </a:custGeom>
              <a:ln w="19050">
                <a:solidFill>
                  <a:srgbClr val="FFFFFF"/>
                </a:solidFill>
              </a:ln>
            </p:spPr>
            <p:txBody>
              <a:bodyPr wrap="square" lIns="0" tIns="0" rIns="0" bIns="0" rtlCol="0"/>
              <a:lstStyle/>
              <a:p>
                <a:endParaRPr/>
              </a:p>
            </p:txBody>
          </p:sp>
          <p:sp>
            <p:nvSpPr>
              <p:cNvPr id="50" name="object 49">
                <a:extLst>
                  <a:ext uri="{FF2B5EF4-FFF2-40B4-BE49-F238E27FC236}">
                    <a16:creationId xmlns:a16="http://schemas.microsoft.com/office/drawing/2014/main" id="{E53488F0-F0E9-4887-9ED1-0732AA8792E8}"/>
                  </a:ext>
                </a:extLst>
              </p:cNvPr>
              <p:cNvSpPr/>
              <p:nvPr/>
            </p:nvSpPr>
            <p:spPr>
              <a:xfrm>
                <a:off x="477012" y="118846"/>
                <a:ext cx="716292" cy="714781"/>
              </a:xfrm>
              <a:prstGeom prst="rect">
                <a:avLst/>
              </a:prstGeom>
              <a:blipFill>
                <a:blip r:embed="rId10" cstate="print"/>
                <a:stretch>
                  <a:fillRect/>
                </a:stretch>
              </a:blipFill>
            </p:spPr>
            <p:txBody>
              <a:bodyPr wrap="square" lIns="0" tIns="0" rIns="0" bIns="0" rtlCol="0"/>
              <a:lstStyle/>
              <a:p>
                <a:endParaRPr/>
              </a:p>
            </p:txBody>
          </p:sp>
          <p:sp>
            <p:nvSpPr>
              <p:cNvPr id="51" name="object 50">
                <a:extLst>
                  <a:ext uri="{FF2B5EF4-FFF2-40B4-BE49-F238E27FC236}">
                    <a16:creationId xmlns:a16="http://schemas.microsoft.com/office/drawing/2014/main" id="{3644FDC0-5777-4137-94FD-25C081A466B3}"/>
                  </a:ext>
                </a:extLst>
              </p:cNvPr>
              <p:cNvSpPr/>
              <p:nvPr/>
            </p:nvSpPr>
            <p:spPr>
              <a:xfrm>
                <a:off x="548640" y="190500"/>
                <a:ext cx="577596" cy="576072"/>
              </a:xfrm>
              <a:prstGeom prst="rect">
                <a:avLst/>
              </a:prstGeom>
              <a:blipFill>
                <a:blip r:embed="rId11" cstate="print"/>
                <a:stretch>
                  <a:fillRect/>
                </a:stretch>
              </a:blipFill>
            </p:spPr>
            <p:txBody>
              <a:bodyPr wrap="square" lIns="0" tIns="0" rIns="0" bIns="0" rtlCol="0"/>
              <a:lstStyle/>
              <a:p>
                <a:endParaRPr/>
              </a:p>
            </p:txBody>
          </p:sp>
          <p:sp>
            <p:nvSpPr>
              <p:cNvPr id="52" name="object 51">
                <a:extLst>
                  <a:ext uri="{FF2B5EF4-FFF2-40B4-BE49-F238E27FC236}">
                    <a16:creationId xmlns:a16="http://schemas.microsoft.com/office/drawing/2014/main" id="{A558A437-5C5C-4D98-82C6-58C241ACC89F}"/>
                  </a:ext>
                </a:extLst>
              </p:cNvPr>
              <p:cNvSpPr/>
              <p:nvPr/>
            </p:nvSpPr>
            <p:spPr>
              <a:xfrm>
                <a:off x="696468" y="295656"/>
                <a:ext cx="300228" cy="321564"/>
              </a:xfrm>
              <a:prstGeom prst="rect">
                <a:avLst/>
              </a:prstGeom>
              <a:blipFill>
                <a:blip r:embed="rId12" cstate="print"/>
                <a:stretch>
                  <a:fillRect/>
                </a:stretch>
              </a:blipFill>
            </p:spPr>
            <p:txBody>
              <a:bodyPr wrap="square" lIns="0" tIns="0" rIns="0" bIns="0" rtlCol="0"/>
              <a:lstStyle/>
              <a:p>
                <a:endParaRPr/>
              </a:p>
            </p:txBody>
          </p:sp>
        </p:grpSp>
        <p:grpSp>
          <p:nvGrpSpPr>
            <p:cNvPr id="65" name="object 64">
              <a:extLst>
                <a:ext uri="{FF2B5EF4-FFF2-40B4-BE49-F238E27FC236}">
                  <a16:creationId xmlns:a16="http://schemas.microsoft.com/office/drawing/2014/main" id="{20F2A429-6944-4E24-B155-47938A2EDC1B}"/>
                </a:ext>
              </a:extLst>
            </p:cNvPr>
            <p:cNvGrpSpPr/>
            <p:nvPr/>
          </p:nvGrpSpPr>
          <p:grpSpPr>
            <a:xfrm>
              <a:off x="300477" y="2695546"/>
              <a:ext cx="791210" cy="791210"/>
              <a:chOff x="440436" y="993647"/>
              <a:chExt cx="791210" cy="791210"/>
            </a:xfrm>
          </p:grpSpPr>
          <p:sp>
            <p:nvSpPr>
              <p:cNvPr id="66" name="object 65">
                <a:extLst>
                  <a:ext uri="{FF2B5EF4-FFF2-40B4-BE49-F238E27FC236}">
                    <a16:creationId xmlns:a16="http://schemas.microsoft.com/office/drawing/2014/main" id="{F9D1C694-097D-42E6-9D8A-5E4CF244BC62}"/>
                  </a:ext>
                </a:extLst>
              </p:cNvPr>
              <p:cNvSpPr/>
              <p:nvPr/>
            </p:nvSpPr>
            <p:spPr>
              <a:xfrm>
                <a:off x="484632" y="1039367"/>
                <a:ext cx="706120" cy="704215"/>
              </a:xfrm>
              <a:custGeom>
                <a:avLst/>
                <a:gdLst/>
                <a:ahLst/>
                <a:cxnLst/>
                <a:rect l="l" t="t" r="r" b="b"/>
                <a:pathLst>
                  <a:path w="706119" h="704214">
                    <a:moveTo>
                      <a:pt x="352806" y="0"/>
                    </a:moveTo>
                    <a:lnTo>
                      <a:pt x="304933" y="3213"/>
                    </a:lnTo>
                    <a:lnTo>
                      <a:pt x="259018" y="12574"/>
                    </a:lnTo>
                    <a:lnTo>
                      <a:pt x="215480" y="27664"/>
                    </a:lnTo>
                    <a:lnTo>
                      <a:pt x="174740" y="48062"/>
                    </a:lnTo>
                    <a:lnTo>
                      <a:pt x="137219" y="73350"/>
                    </a:lnTo>
                    <a:lnTo>
                      <a:pt x="103336" y="103108"/>
                    </a:lnTo>
                    <a:lnTo>
                      <a:pt x="73513" y="136916"/>
                    </a:lnTo>
                    <a:lnTo>
                      <a:pt x="48169" y="174356"/>
                    </a:lnTo>
                    <a:lnTo>
                      <a:pt x="27726" y="215009"/>
                    </a:lnTo>
                    <a:lnTo>
                      <a:pt x="12602" y="258453"/>
                    </a:lnTo>
                    <a:lnTo>
                      <a:pt x="3220" y="304271"/>
                    </a:lnTo>
                    <a:lnTo>
                      <a:pt x="0" y="352044"/>
                    </a:lnTo>
                    <a:lnTo>
                      <a:pt x="3220" y="399816"/>
                    </a:lnTo>
                    <a:lnTo>
                      <a:pt x="12602" y="445634"/>
                    </a:lnTo>
                    <a:lnTo>
                      <a:pt x="27726" y="489078"/>
                    </a:lnTo>
                    <a:lnTo>
                      <a:pt x="48169" y="529731"/>
                    </a:lnTo>
                    <a:lnTo>
                      <a:pt x="73513" y="567171"/>
                    </a:lnTo>
                    <a:lnTo>
                      <a:pt x="103336" y="600979"/>
                    </a:lnTo>
                    <a:lnTo>
                      <a:pt x="137219" y="630737"/>
                    </a:lnTo>
                    <a:lnTo>
                      <a:pt x="174740" y="656025"/>
                    </a:lnTo>
                    <a:lnTo>
                      <a:pt x="215480" y="676423"/>
                    </a:lnTo>
                    <a:lnTo>
                      <a:pt x="259018" y="691513"/>
                    </a:lnTo>
                    <a:lnTo>
                      <a:pt x="304933" y="700874"/>
                    </a:lnTo>
                    <a:lnTo>
                      <a:pt x="352806" y="704088"/>
                    </a:lnTo>
                    <a:lnTo>
                      <a:pt x="400678" y="700874"/>
                    </a:lnTo>
                    <a:lnTo>
                      <a:pt x="446593" y="691513"/>
                    </a:lnTo>
                    <a:lnTo>
                      <a:pt x="490131" y="676423"/>
                    </a:lnTo>
                    <a:lnTo>
                      <a:pt x="530871" y="656025"/>
                    </a:lnTo>
                    <a:lnTo>
                      <a:pt x="568392" y="630737"/>
                    </a:lnTo>
                    <a:lnTo>
                      <a:pt x="602275" y="600979"/>
                    </a:lnTo>
                    <a:lnTo>
                      <a:pt x="632098" y="567171"/>
                    </a:lnTo>
                    <a:lnTo>
                      <a:pt x="657442" y="529731"/>
                    </a:lnTo>
                    <a:lnTo>
                      <a:pt x="677885" y="489078"/>
                    </a:lnTo>
                    <a:lnTo>
                      <a:pt x="693009" y="445634"/>
                    </a:lnTo>
                    <a:lnTo>
                      <a:pt x="702391" y="399816"/>
                    </a:lnTo>
                    <a:lnTo>
                      <a:pt x="705612" y="352044"/>
                    </a:lnTo>
                    <a:lnTo>
                      <a:pt x="702391" y="304271"/>
                    </a:lnTo>
                    <a:lnTo>
                      <a:pt x="693009" y="258453"/>
                    </a:lnTo>
                    <a:lnTo>
                      <a:pt x="677885" y="215009"/>
                    </a:lnTo>
                    <a:lnTo>
                      <a:pt x="657442" y="174356"/>
                    </a:lnTo>
                    <a:lnTo>
                      <a:pt x="632098" y="136916"/>
                    </a:lnTo>
                    <a:lnTo>
                      <a:pt x="602275" y="103108"/>
                    </a:lnTo>
                    <a:lnTo>
                      <a:pt x="568392" y="73350"/>
                    </a:lnTo>
                    <a:lnTo>
                      <a:pt x="530871" y="48062"/>
                    </a:lnTo>
                    <a:lnTo>
                      <a:pt x="490131" y="27664"/>
                    </a:lnTo>
                    <a:lnTo>
                      <a:pt x="446593" y="12574"/>
                    </a:lnTo>
                    <a:lnTo>
                      <a:pt x="400678" y="3213"/>
                    </a:lnTo>
                    <a:lnTo>
                      <a:pt x="352806" y="0"/>
                    </a:lnTo>
                    <a:close/>
                  </a:path>
                </a:pathLst>
              </a:custGeom>
              <a:solidFill>
                <a:srgbClr val="1FBBF4"/>
              </a:solidFill>
            </p:spPr>
            <p:txBody>
              <a:bodyPr wrap="square" lIns="0" tIns="0" rIns="0" bIns="0" rtlCol="0"/>
              <a:lstStyle/>
              <a:p>
                <a:endParaRPr/>
              </a:p>
            </p:txBody>
          </p:sp>
          <p:sp>
            <p:nvSpPr>
              <p:cNvPr id="67" name="object 66">
                <a:extLst>
                  <a:ext uri="{FF2B5EF4-FFF2-40B4-BE49-F238E27FC236}">
                    <a16:creationId xmlns:a16="http://schemas.microsoft.com/office/drawing/2014/main" id="{A7882315-A315-4A88-B2E2-5FE471FF17A4}"/>
                  </a:ext>
                </a:extLst>
              </p:cNvPr>
              <p:cNvSpPr/>
              <p:nvPr/>
            </p:nvSpPr>
            <p:spPr>
              <a:xfrm>
                <a:off x="440436" y="993647"/>
                <a:ext cx="790956" cy="790955"/>
              </a:xfrm>
              <a:prstGeom prst="rect">
                <a:avLst/>
              </a:prstGeom>
              <a:blipFill>
                <a:blip r:embed="rId3" cstate="print"/>
                <a:stretch>
                  <a:fillRect/>
                </a:stretch>
              </a:blipFill>
            </p:spPr>
            <p:txBody>
              <a:bodyPr wrap="square" lIns="0" tIns="0" rIns="0" bIns="0" rtlCol="0"/>
              <a:lstStyle/>
              <a:p>
                <a:endParaRPr/>
              </a:p>
            </p:txBody>
          </p:sp>
          <p:sp>
            <p:nvSpPr>
              <p:cNvPr id="68" name="object 67">
                <a:extLst>
                  <a:ext uri="{FF2B5EF4-FFF2-40B4-BE49-F238E27FC236}">
                    <a16:creationId xmlns:a16="http://schemas.microsoft.com/office/drawing/2014/main" id="{7BEDF1FD-1E4F-473A-9878-A1D0757DCF78}"/>
                  </a:ext>
                </a:extLst>
              </p:cNvPr>
              <p:cNvSpPr/>
              <p:nvPr/>
            </p:nvSpPr>
            <p:spPr>
              <a:xfrm>
                <a:off x="521970" y="1075181"/>
                <a:ext cx="632460" cy="632460"/>
              </a:xfrm>
              <a:custGeom>
                <a:avLst/>
                <a:gdLst/>
                <a:ahLst/>
                <a:cxnLst/>
                <a:rect l="l" t="t" r="r" b="b"/>
                <a:pathLst>
                  <a:path w="632460" h="632460">
                    <a:moveTo>
                      <a:pt x="316230" y="0"/>
                    </a:moveTo>
                    <a:lnTo>
                      <a:pt x="269499" y="3429"/>
                    </a:lnTo>
                    <a:lnTo>
                      <a:pt x="224898" y="13390"/>
                    </a:lnTo>
                    <a:lnTo>
                      <a:pt x="182914" y="29395"/>
                    </a:lnTo>
                    <a:lnTo>
                      <a:pt x="144038" y="50952"/>
                    </a:lnTo>
                    <a:lnTo>
                      <a:pt x="108759" y="77574"/>
                    </a:lnTo>
                    <a:lnTo>
                      <a:pt x="77565" y="108769"/>
                    </a:lnTo>
                    <a:lnTo>
                      <a:pt x="50946" y="144050"/>
                    </a:lnTo>
                    <a:lnTo>
                      <a:pt x="29390" y="182925"/>
                    </a:lnTo>
                    <a:lnTo>
                      <a:pt x="13388" y="224907"/>
                    </a:lnTo>
                    <a:lnTo>
                      <a:pt x="3428" y="269505"/>
                    </a:lnTo>
                    <a:lnTo>
                      <a:pt x="0" y="316229"/>
                    </a:lnTo>
                    <a:lnTo>
                      <a:pt x="3428" y="362954"/>
                    </a:lnTo>
                    <a:lnTo>
                      <a:pt x="13388" y="407552"/>
                    </a:lnTo>
                    <a:lnTo>
                      <a:pt x="29390" y="449534"/>
                    </a:lnTo>
                    <a:lnTo>
                      <a:pt x="50946" y="488409"/>
                    </a:lnTo>
                    <a:lnTo>
                      <a:pt x="77565" y="523690"/>
                    </a:lnTo>
                    <a:lnTo>
                      <a:pt x="108759" y="554885"/>
                    </a:lnTo>
                    <a:lnTo>
                      <a:pt x="144038" y="581507"/>
                    </a:lnTo>
                    <a:lnTo>
                      <a:pt x="182914" y="603064"/>
                    </a:lnTo>
                    <a:lnTo>
                      <a:pt x="224898" y="619069"/>
                    </a:lnTo>
                    <a:lnTo>
                      <a:pt x="269499" y="629030"/>
                    </a:lnTo>
                    <a:lnTo>
                      <a:pt x="316230" y="632459"/>
                    </a:lnTo>
                    <a:lnTo>
                      <a:pt x="362960" y="629030"/>
                    </a:lnTo>
                    <a:lnTo>
                      <a:pt x="407561" y="619069"/>
                    </a:lnTo>
                    <a:lnTo>
                      <a:pt x="449545" y="603064"/>
                    </a:lnTo>
                    <a:lnTo>
                      <a:pt x="488421" y="581507"/>
                    </a:lnTo>
                    <a:lnTo>
                      <a:pt x="523700" y="554885"/>
                    </a:lnTo>
                    <a:lnTo>
                      <a:pt x="554894" y="523690"/>
                    </a:lnTo>
                    <a:lnTo>
                      <a:pt x="581513" y="488409"/>
                    </a:lnTo>
                    <a:lnTo>
                      <a:pt x="603069" y="449534"/>
                    </a:lnTo>
                    <a:lnTo>
                      <a:pt x="619071" y="407552"/>
                    </a:lnTo>
                    <a:lnTo>
                      <a:pt x="629031" y="362954"/>
                    </a:lnTo>
                    <a:lnTo>
                      <a:pt x="632460" y="316229"/>
                    </a:lnTo>
                    <a:lnTo>
                      <a:pt x="629031" y="269505"/>
                    </a:lnTo>
                    <a:lnTo>
                      <a:pt x="619071" y="224907"/>
                    </a:lnTo>
                    <a:lnTo>
                      <a:pt x="603069" y="182925"/>
                    </a:lnTo>
                    <a:lnTo>
                      <a:pt x="581513" y="144050"/>
                    </a:lnTo>
                    <a:lnTo>
                      <a:pt x="554894" y="108769"/>
                    </a:lnTo>
                    <a:lnTo>
                      <a:pt x="523700" y="77574"/>
                    </a:lnTo>
                    <a:lnTo>
                      <a:pt x="488421" y="50952"/>
                    </a:lnTo>
                    <a:lnTo>
                      <a:pt x="449545" y="29395"/>
                    </a:lnTo>
                    <a:lnTo>
                      <a:pt x="407561" y="13390"/>
                    </a:lnTo>
                    <a:lnTo>
                      <a:pt x="362960" y="3429"/>
                    </a:lnTo>
                    <a:lnTo>
                      <a:pt x="316230" y="0"/>
                    </a:lnTo>
                    <a:close/>
                  </a:path>
                </a:pathLst>
              </a:custGeom>
              <a:solidFill>
                <a:srgbClr val="FFFFFF"/>
              </a:solidFill>
            </p:spPr>
            <p:txBody>
              <a:bodyPr wrap="square" lIns="0" tIns="0" rIns="0" bIns="0" rtlCol="0"/>
              <a:lstStyle/>
              <a:p>
                <a:endParaRPr/>
              </a:p>
            </p:txBody>
          </p:sp>
          <p:sp>
            <p:nvSpPr>
              <p:cNvPr id="69" name="object 68">
                <a:extLst>
                  <a:ext uri="{FF2B5EF4-FFF2-40B4-BE49-F238E27FC236}">
                    <a16:creationId xmlns:a16="http://schemas.microsoft.com/office/drawing/2014/main" id="{773FF7D3-5DE2-49C1-B746-40E1BB41BB9C}"/>
                  </a:ext>
                </a:extLst>
              </p:cNvPr>
              <p:cNvSpPr/>
              <p:nvPr/>
            </p:nvSpPr>
            <p:spPr>
              <a:xfrm>
                <a:off x="521970" y="1075181"/>
                <a:ext cx="632460" cy="632460"/>
              </a:xfrm>
              <a:custGeom>
                <a:avLst/>
                <a:gdLst/>
                <a:ahLst/>
                <a:cxnLst/>
                <a:rect l="l" t="t" r="r" b="b"/>
                <a:pathLst>
                  <a:path w="632460" h="632460">
                    <a:moveTo>
                      <a:pt x="0" y="316229"/>
                    </a:moveTo>
                    <a:lnTo>
                      <a:pt x="3428" y="269505"/>
                    </a:lnTo>
                    <a:lnTo>
                      <a:pt x="13388" y="224907"/>
                    </a:lnTo>
                    <a:lnTo>
                      <a:pt x="29390" y="182925"/>
                    </a:lnTo>
                    <a:lnTo>
                      <a:pt x="50946" y="144050"/>
                    </a:lnTo>
                    <a:lnTo>
                      <a:pt x="77565" y="108769"/>
                    </a:lnTo>
                    <a:lnTo>
                      <a:pt x="108759" y="77574"/>
                    </a:lnTo>
                    <a:lnTo>
                      <a:pt x="144038" y="50952"/>
                    </a:lnTo>
                    <a:lnTo>
                      <a:pt x="182914" y="29395"/>
                    </a:lnTo>
                    <a:lnTo>
                      <a:pt x="224898" y="13390"/>
                    </a:lnTo>
                    <a:lnTo>
                      <a:pt x="269499" y="3429"/>
                    </a:lnTo>
                    <a:lnTo>
                      <a:pt x="316230" y="0"/>
                    </a:lnTo>
                    <a:lnTo>
                      <a:pt x="362960" y="3429"/>
                    </a:lnTo>
                    <a:lnTo>
                      <a:pt x="407561" y="13390"/>
                    </a:lnTo>
                    <a:lnTo>
                      <a:pt x="449545" y="29395"/>
                    </a:lnTo>
                    <a:lnTo>
                      <a:pt x="488421" y="50952"/>
                    </a:lnTo>
                    <a:lnTo>
                      <a:pt x="523700" y="77574"/>
                    </a:lnTo>
                    <a:lnTo>
                      <a:pt x="554894" y="108769"/>
                    </a:lnTo>
                    <a:lnTo>
                      <a:pt x="581513" y="144050"/>
                    </a:lnTo>
                    <a:lnTo>
                      <a:pt x="603069" y="182925"/>
                    </a:lnTo>
                    <a:lnTo>
                      <a:pt x="619071" y="224907"/>
                    </a:lnTo>
                    <a:lnTo>
                      <a:pt x="629031" y="269505"/>
                    </a:lnTo>
                    <a:lnTo>
                      <a:pt x="632460" y="316229"/>
                    </a:lnTo>
                    <a:lnTo>
                      <a:pt x="629031" y="362954"/>
                    </a:lnTo>
                    <a:lnTo>
                      <a:pt x="619071" y="407552"/>
                    </a:lnTo>
                    <a:lnTo>
                      <a:pt x="603069" y="449534"/>
                    </a:lnTo>
                    <a:lnTo>
                      <a:pt x="581513" y="488409"/>
                    </a:lnTo>
                    <a:lnTo>
                      <a:pt x="554894" y="523690"/>
                    </a:lnTo>
                    <a:lnTo>
                      <a:pt x="523700" y="554885"/>
                    </a:lnTo>
                    <a:lnTo>
                      <a:pt x="488421" y="581507"/>
                    </a:lnTo>
                    <a:lnTo>
                      <a:pt x="449545" y="603064"/>
                    </a:lnTo>
                    <a:lnTo>
                      <a:pt x="407561" y="619069"/>
                    </a:lnTo>
                    <a:lnTo>
                      <a:pt x="362960" y="629030"/>
                    </a:lnTo>
                    <a:lnTo>
                      <a:pt x="316230" y="632459"/>
                    </a:lnTo>
                    <a:lnTo>
                      <a:pt x="269499" y="629030"/>
                    </a:lnTo>
                    <a:lnTo>
                      <a:pt x="224898" y="619069"/>
                    </a:lnTo>
                    <a:lnTo>
                      <a:pt x="182914" y="603064"/>
                    </a:lnTo>
                    <a:lnTo>
                      <a:pt x="144038" y="581507"/>
                    </a:lnTo>
                    <a:lnTo>
                      <a:pt x="108759" y="554885"/>
                    </a:lnTo>
                    <a:lnTo>
                      <a:pt x="77565" y="523690"/>
                    </a:lnTo>
                    <a:lnTo>
                      <a:pt x="50946" y="488409"/>
                    </a:lnTo>
                    <a:lnTo>
                      <a:pt x="29390" y="449534"/>
                    </a:lnTo>
                    <a:lnTo>
                      <a:pt x="13388" y="407552"/>
                    </a:lnTo>
                    <a:lnTo>
                      <a:pt x="3428" y="362954"/>
                    </a:lnTo>
                    <a:lnTo>
                      <a:pt x="0" y="316229"/>
                    </a:lnTo>
                    <a:close/>
                  </a:path>
                </a:pathLst>
              </a:custGeom>
              <a:ln w="19049">
                <a:solidFill>
                  <a:srgbClr val="FFFFFF"/>
                </a:solidFill>
              </a:ln>
            </p:spPr>
            <p:txBody>
              <a:bodyPr wrap="square" lIns="0" tIns="0" rIns="0" bIns="0" rtlCol="0"/>
              <a:lstStyle/>
              <a:p>
                <a:endParaRPr/>
              </a:p>
            </p:txBody>
          </p:sp>
          <p:sp>
            <p:nvSpPr>
              <p:cNvPr id="70" name="object 69">
                <a:extLst>
                  <a:ext uri="{FF2B5EF4-FFF2-40B4-BE49-F238E27FC236}">
                    <a16:creationId xmlns:a16="http://schemas.microsoft.com/office/drawing/2014/main" id="{5152DF6E-FDEC-4286-9E95-F5BB4439E760}"/>
                  </a:ext>
                </a:extLst>
              </p:cNvPr>
              <p:cNvSpPr/>
              <p:nvPr/>
            </p:nvSpPr>
            <p:spPr>
              <a:xfrm>
                <a:off x="477012" y="1030211"/>
                <a:ext cx="716292" cy="716292"/>
              </a:xfrm>
              <a:prstGeom prst="rect">
                <a:avLst/>
              </a:prstGeom>
              <a:blipFill>
                <a:blip r:embed="rId4" cstate="print"/>
                <a:stretch>
                  <a:fillRect/>
                </a:stretch>
              </a:blipFill>
            </p:spPr>
            <p:txBody>
              <a:bodyPr wrap="square" lIns="0" tIns="0" rIns="0" bIns="0" rtlCol="0"/>
              <a:lstStyle/>
              <a:p>
                <a:endParaRPr/>
              </a:p>
            </p:txBody>
          </p:sp>
          <p:sp>
            <p:nvSpPr>
              <p:cNvPr id="71" name="object 70">
                <a:extLst>
                  <a:ext uri="{FF2B5EF4-FFF2-40B4-BE49-F238E27FC236}">
                    <a16:creationId xmlns:a16="http://schemas.microsoft.com/office/drawing/2014/main" id="{70D1F2FF-F43B-4B57-B418-EDD0A26291F1}"/>
                  </a:ext>
                </a:extLst>
              </p:cNvPr>
              <p:cNvSpPr/>
              <p:nvPr/>
            </p:nvSpPr>
            <p:spPr>
              <a:xfrm>
                <a:off x="548640" y="1101851"/>
                <a:ext cx="577596" cy="577596"/>
              </a:xfrm>
              <a:prstGeom prst="rect">
                <a:avLst/>
              </a:prstGeom>
              <a:blipFill>
                <a:blip r:embed="rId13" cstate="print"/>
                <a:stretch>
                  <a:fillRect/>
                </a:stretch>
              </a:blipFill>
            </p:spPr>
            <p:txBody>
              <a:bodyPr wrap="square" lIns="0" tIns="0" rIns="0" bIns="0" rtlCol="0"/>
              <a:lstStyle/>
              <a:p>
                <a:endParaRPr/>
              </a:p>
            </p:txBody>
          </p:sp>
          <p:sp>
            <p:nvSpPr>
              <p:cNvPr id="72" name="object 71">
                <a:extLst>
                  <a:ext uri="{FF2B5EF4-FFF2-40B4-BE49-F238E27FC236}">
                    <a16:creationId xmlns:a16="http://schemas.microsoft.com/office/drawing/2014/main" id="{308FBB47-2877-42F8-8B31-2585B6C5A9D9}"/>
                  </a:ext>
                </a:extLst>
              </p:cNvPr>
              <p:cNvSpPr/>
              <p:nvPr/>
            </p:nvSpPr>
            <p:spPr>
              <a:xfrm>
                <a:off x="696468" y="1219199"/>
                <a:ext cx="313944" cy="324612"/>
              </a:xfrm>
              <a:prstGeom prst="rect">
                <a:avLst/>
              </a:prstGeom>
              <a:blipFill>
                <a:blip r:embed="rId14" cstate="print"/>
                <a:stretch>
                  <a:fillRect/>
                </a:stretch>
              </a:blipFill>
            </p:spPr>
            <p:txBody>
              <a:bodyPr wrap="square" lIns="0" tIns="0" rIns="0" bIns="0" rtlCol="0"/>
              <a:lstStyle/>
              <a:p>
                <a:endParaRPr/>
              </a:p>
            </p:txBody>
          </p:sp>
        </p:grpSp>
      </p:grpSp>
      <p:sp>
        <p:nvSpPr>
          <p:cNvPr id="73" name="object 72">
            <a:extLst>
              <a:ext uri="{FF2B5EF4-FFF2-40B4-BE49-F238E27FC236}">
                <a16:creationId xmlns:a16="http://schemas.microsoft.com/office/drawing/2014/main" id="{09B8EB5D-E8FC-4D99-9331-187B42F40BC0}"/>
              </a:ext>
            </a:extLst>
          </p:cNvPr>
          <p:cNvSpPr txBox="1"/>
          <p:nvPr/>
        </p:nvSpPr>
        <p:spPr>
          <a:xfrm>
            <a:off x="5629096" y="2736178"/>
            <a:ext cx="3291840" cy="704088"/>
          </a:xfrm>
          <a:prstGeom prst="rect">
            <a:avLst/>
          </a:prstGeom>
        </p:spPr>
        <p:txBody>
          <a:bodyPr vert="horz" wrap="square" lIns="0" tIns="13335" rIns="0" bIns="0" rtlCol="0" anchor="ctr">
            <a:noAutofit/>
          </a:bodyPr>
          <a:lstStyle/>
          <a:p>
            <a:pPr marL="12700" marR="5080">
              <a:lnSpc>
                <a:spcPct val="100000"/>
              </a:lnSpc>
              <a:spcBef>
                <a:spcPts val="105"/>
              </a:spcBef>
            </a:pPr>
            <a:r>
              <a:rPr sz="1500" b="1" dirty="0">
                <a:solidFill>
                  <a:srgbClr val="404040"/>
                </a:solidFill>
                <a:latin typeface="Gothic Uralic"/>
                <a:cs typeface="Gothic Uralic"/>
              </a:rPr>
              <a:t>06.</a:t>
            </a:r>
            <a:r>
              <a:rPr lang="en-US" sz="1500" b="1" dirty="0">
                <a:solidFill>
                  <a:srgbClr val="404040"/>
                </a:solidFill>
                <a:latin typeface="Gothic Uralic"/>
                <a:cs typeface="Gothic Uralic"/>
              </a:rPr>
              <a:t> </a:t>
            </a:r>
            <a:r>
              <a:rPr lang="en-US" sz="1500" b="1" dirty="0">
                <a:solidFill>
                  <a:srgbClr val="FF0000"/>
                </a:solidFill>
                <a:latin typeface="Gothic Uralic"/>
                <a:cs typeface="Gothic Uralic"/>
              </a:rPr>
              <a:t>Configuration snapshots</a:t>
            </a:r>
            <a:r>
              <a:rPr lang="en-US" sz="1500" b="1" dirty="0">
                <a:solidFill>
                  <a:srgbClr val="404040"/>
                </a:solidFill>
                <a:latin typeface="Gothic Uralic"/>
                <a:cs typeface="Gothic Uralic"/>
              </a:rPr>
              <a:t> enable reverting to a previous working setup if the system runs into a serious problem</a:t>
            </a:r>
            <a:endParaRPr sz="1500" dirty="0">
              <a:latin typeface="Gothic Uralic"/>
              <a:cs typeface="Gothic Uralic"/>
            </a:endParaRPr>
          </a:p>
        </p:txBody>
      </p:sp>
      <p:grpSp>
        <p:nvGrpSpPr>
          <p:cNvPr id="85" name="Group 84">
            <a:extLst>
              <a:ext uri="{FF2B5EF4-FFF2-40B4-BE49-F238E27FC236}">
                <a16:creationId xmlns:a16="http://schemas.microsoft.com/office/drawing/2014/main" id="{F913317D-7140-46CA-9F30-C0A58D2D009B}"/>
              </a:ext>
            </a:extLst>
          </p:cNvPr>
          <p:cNvGrpSpPr/>
          <p:nvPr/>
        </p:nvGrpSpPr>
        <p:grpSpPr>
          <a:xfrm>
            <a:off x="4694884" y="1444552"/>
            <a:ext cx="791210" cy="4549202"/>
            <a:chOff x="4694884" y="1444552"/>
            <a:chExt cx="791210" cy="4549202"/>
          </a:xfrm>
        </p:grpSpPr>
        <p:grpSp>
          <p:nvGrpSpPr>
            <p:cNvPr id="26" name="object 25">
              <a:extLst>
                <a:ext uri="{FF2B5EF4-FFF2-40B4-BE49-F238E27FC236}">
                  <a16:creationId xmlns:a16="http://schemas.microsoft.com/office/drawing/2014/main" id="{9FED8AF9-A571-49CA-86DF-D200F5CC7EB1}"/>
                </a:ext>
              </a:extLst>
            </p:cNvPr>
            <p:cNvGrpSpPr/>
            <p:nvPr/>
          </p:nvGrpSpPr>
          <p:grpSpPr>
            <a:xfrm>
              <a:off x="4694884" y="3949456"/>
              <a:ext cx="791210" cy="791210"/>
              <a:chOff x="7298435" y="1906523"/>
              <a:chExt cx="791210" cy="791210"/>
            </a:xfrm>
          </p:grpSpPr>
          <p:sp>
            <p:nvSpPr>
              <p:cNvPr id="27" name="object 26">
                <a:extLst>
                  <a:ext uri="{FF2B5EF4-FFF2-40B4-BE49-F238E27FC236}">
                    <a16:creationId xmlns:a16="http://schemas.microsoft.com/office/drawing/2014/main" id="{08F129FB-98FE-4863-B861-A7B94C3B3433}"/>
                  </a:ext>
                </a:extLst>
              </p:cNvPr>
              <p:cNvSpPr/>
              <p:nvPr/>
            </p:nvSpPr>
            <p:spPr>
              <a:xfrm>
                <a:off x="7342631" y="1950719"/>
                <a:ext cx="706120" cy="706120"/>
              </a:xfrm>
              <a:custGeom>
                <a:avLst/>
                <a:gdLst/>
                <a:ahLst/>
                <a:cxnLst/>
                <a:rect l="l" t="t" r="r" b="b"/>
                <a:pathLst>
                  <a:path w="706120" h="706119">
                    <a:moveTo>
                      <a:pt x="352806" y="0"/>
                    </a:moveTo>
                    <a:lnTo>
                      <a:pt x="304938" y="3221"/>
                    </a:lnTo>
                    <a:lnTo>
                      <a:pt x="259027" y="12604"/>
                    </a:lnTo>
                    <a:lnTo>
                      <a:pt x="215491" y="27729"/>
                    </a:lnTo>
                    <a:lnTo>
                      <a:pt x="174752" y="48175"/>
                    </a:lnTo>
                    <a:lnTo>
                      <a:pt x="137230" y="73521"/>
                    </a:lnTo>
                    <a:lnTo>
                      <a:pt x="103346" y="103346"/>
                    </a:lnTo>
                    <a:lnTo>
                      <a:pt x="73521" y="137230"/>
                    </a:lnTo>
                    <a:lnTo>
                      <a:pt x="48175" y="174751"/>
                    </a:lnTo>
                    <a:lnTo>
                      <a:pt x="27729" y="215491"/>
                    </a:lnTo>
                    <a:lnTo>
                      <a:pt x="12604" y="259027"/>
                    </a:lnTo>
                    <a:lnTo>
                      <a:pt x="3221" y="304938"/>
                    </a:lnTo>
                    <a:lnTo>
                      <a:pt x="0" y="352805"/>
                    </a:lnTo>
                    <a:lnTo>
                      <a:pt x="3221" y="400673"/>
                    </a:lnTo>
                    <a:lnTo>
                      <a:pt x="12604" y="446584"/>
                    </a:lnTo>
                    <a:lnTo>
                      <a:pt x="27729" y="490120"/>
                    </a:lnTo>
                    <a:lnTo>
                      <a:pt x="48175" y="530860"/>
                    </a:lnTo>
                    <a:lnTo>
                      <a:pt x="73521" y="568381"/>
                    </a:lnTo>
                    <a:lnTo>
                      <a:pt x="103346" y="602265"/>
                    </a:lnTo>
                    <a:lnTo>
                      <a:pt x="137230" y="632090"/>
                    </a:lnTo>
                    <a:lnTo>
                      <a:pt x="174751" y="657436"/>
                    </a:lnTo>
                    <a:lnTo>
                      <a:pt x="215491" y="677882"/>
                    </a:lnTo>
                    <a:lnTo>
                      <a:pt x="259027" y="693007"/>
                    </a:lnTo>
                    <a:lnTo>
                      <a:pt x="304938" y="702390"/>
                    </a:lnTo>
                    <a:lnTo>
                      <a:pt x="352806" y="705612"/>
                    </a:lnTo>
                    <a:lnTo>
                      <a:pt x="400673" y="702390"/>
                    </a:lnTo>
                    <a:lnTo>
                      <a:pt x="446584" y="693007"/>
                    </a:lnTo>
                    <a:lnTo>
                      <a:pt x="490120" y="677882"/>
                    </a:lnTo>
                    <a:lnTo>
                      <a:pt x="530859" y="657436"/>
                    </a:lnTo>
                    <a:lnTo>
                      <a:pt x="568381" y="632090"/>
                    </a:lnTo>
                    <a:lnTo>
                      <a:pt x="602265" y="602265"/>
                    </a:lnTo>
                    <a:lnTo>
                      <a:pt x="632090" y="568381"/>
                    </a:lnTo>
                    <a:lnTo>
                      <a:pt x="657436" y="530860"/>
                    </a:lnTo>
                    <a:lnTo>
                      <a:pt x="677882" y="490120"/>
                    </a:lnTo>
                    <a:lnTo>
                      <a:pt x="693007" y="446584"/>
                    </a:lnTo>
                    <a:lnTo>
                      <a:pt x="702390" y="400673"/>
                    </a:lnTo>
                    <a:lnTo>
                      <a:pt x="705612" y="352805"/>
                    </a:lnTo>
                    <a:lnTo>
                      <a:pt x="702390" y="304938"/>
                    </a:lnTo>
                    <a:lnTo>
                      <a:pt x="693007" y="259027"/>
                    </a:lnTo>
                    <a:lnTo>
                      <a:pt x="677882" y="215491"/>
                    </a:lnTo>
                    <a:lnTo>
                      <a:pt x="657436" y="174751"/>
                    </a:lnTo>
                    <a:lnTo>
                      <a:pt x="632090" y="137230"/>
                    </a:lnTo>
                    <a:lnTo>
                      <a:pt x="602265" y="103346"/>
                    </a:lnTo>
                    <a:lnTo>
                      <a:pt x="568381" y="73521"/>
                    </a:lnTo>
                    <a:lnTo>
                      <a:pt x="530860" y="48175"/>
                    </a:lnTo>
                    <a:lnTo>
                      <a:pt x="490120" y="27729"/>
                    </a:lnTo>
                    <a:lnTo>
                      <a:pt x="446584" y="12604"/>
                    </a:lnTo>
                    <a:lnTo>
                      <a:pt x="400673" y="3221"/>
                    </a:lnTo>
                    <a:lnTo>
                      <a:pt x="352806" y="0"/>
                    </a:lnTo>
                    <a:close/>
                  </a:path>
                </a:pathLst>
              </a:custGeom>
              <a:solidFill>
                <a:srgbClr val="1FBBF4"/>
              </a:solidFill>
            </p:spPr>
            <p:txBody>
              <a:bodyPr wrap="square" lIns="0" tIns="0" rIns="0" bIns="0" rtlCol="0"/>
              <a:lstStyle/>
              <a:p>
                <a:endParaRPr/>
              </a:p>
            </p:txBody>
          </p:sp>
          <p:sp>
            <p:nvSpPr>
              <p:cNvPr id="28" name="object 27">
                <a:extLst>
                  <a:ext uri="{FF2B5EF4-FFF2-40B4-BE49-F238E27FC236}">
                    <a16:creationId xmlns:a16="http://schemas.microsoft.com/office/drawing/2014/main" id="{FB45148F-1A00-4456-911B-637AB3693FDA}"/>
                  </a:ext>
                </a:extLst>
              </p:cNvPr>
              <p:cNvSpPr/>
              <p:nvPr/>
            </p:nvSpPr>
            <p:spPr>
              <a:xfrm>
                <a:off x="7298435" y="1906523"/>
                <a:ext cx="790955" cy="790955"/>
              </a:xfrm>
              <a:prstGeom prst="rect">
                <a:avLst/>
              </a:prstGeom>
              <a:blipFill>
                <a:blip r:embed="rId3" cstate="print"/>
                <a:stretch>
                  <a:fillRect/>
                </a:stretch>
              </a:blipFill>
            </p:spPr>
            <p:txBody>
              <a:bodyPr wrap="square" lIns="0" tIns="0" rIns="0" bIns="0" rtlCol="0"/>
              <a:lstStyle/>
              <a:p>
                <a:endParaRPr/>
              </a:p>
            </p:txBody>
          </p:sp>
          <p:sp>
            <p:nvSpPr>
              <p:cNvPr id="29" name="object 28">
                <a:extLst>
                  <a:ext uri="{FF2B5EF4-FFF2-40B4-BE49-F238E27FC236}">
                    <a16:creationId xmlns:a16="http://schemas.microsoft.com/office/drawing/2014/main" id="{C683E40E-E74D-4FE2-9D4E-058EC9CA0B2A}"/>
                  </a:ext>
                </a:extLst>
              </p:cNvPr>
              <p:cNvSpPr/>
              <p:nvPr/>
            </p:nvSpPr>
            <p:spPr>
              <a:xfrm>
                <a:off x="7379969" y="1988057"/>
                <a:ext cx="632460" cy="632460"/>
              </a:xfrm>
              <a:custGeom>
                <a:avLst/>
                <a:gdLst/>
                <a:ahLst/>
                <a:cxnLst/>
                <a:rect l="l" t="t" r="r" b="b"/>
                <a:pathLst>
                  <a:path w="632459" h="632460">
                    <a:moveTo>
                      <a:pt x="316229" y="0"/>
                    </a:moveTo>
                    <a:lnTo>
                      <a:pt x="269505" y="3429"/>
                    </a:lnTo>
                    <a:lnTo>
                      <a:pt x="224907" y="13390"/>
                    </a:lnTo>
                    <a:lnTo>
                      <a:pt x="182925" y="29395"/>
                    </a:lnTo>
                    <a:lnTo>
                      <a:pt x="144050" y="50952"/>
                    </a:lnTo>
                    <a:lnTo>
                      <a:pt x="108769" y="77574"/>
                    </a:lnTo>
                    <a:lnTo>
                      <a:pt x="77574" y="108769"/>
                    </a:lnTo>
                    <a:lnTo>
                      <a:pt x="50952" y="144050"/>
                    </a:lnTo>
                    <a:lnTo>
                      <a:pt x="29395" y="182925"/>
                    </a:lnTo>
                    <a:lnTo>
                      <a:pt x="13390" y="224907"/>
                    </a:lnTo>
                    <a:lnTo>
                      <a:pt x="3429" y="269505"/>
                    </a:lnTo>
                    <a:lnTo>
                      <a:pt x="0" y="316229"/>
                    </a:lnTo>
                    <a:lnTo>
                      <a:pt x="3429" y="362954"/>
                    </a:lnTo>
                    <a:lnTo>
                      <a:pt x="13390" y="407552"/>
                    </a:lnTo>
                    <a:lnTo>
                      <a:pt x="29395" y="449534"/>
                    </a:lnTo>
                    <a:lnTo>
                      <a:pt x="50952" y="488409"/>
                    </a:lnTo>
                    <a:lnTo>
                      <a:pt x="77574" y="523690"/>
                    </a:lnTo>
                    <a:lnTo>
                      <a:pt x="108769" y="554885"/>
                    </a:lnTo>
                    <a:lnTo>
                      <a:pt x="144050" y="581507"/>
                    </a:lnTo>
                    <a:lnTo>
                      <a:pt x="182925" y="603064"/>
                    </a:lnTo>
                    <a:lnTo>
                      <a:pt x="224907" y="619069"/>
                    </a:lnTo>
                    <a:lnTo>
                      <a:pt x="269505" y="629030"/>
                    </a:lnTo>
                    <a:lnTo>
                      <a:pt x="316229" y="632459"/>
                    </a:lnTo>
                    <a:lnTo>
                      <a:pt x="362954" y="629030"/>
                    </a:lnTo>
                    <a:lnTo>
                      <a:pt x="407552" y="619069"/>
                    </a:lnTo>
                    <a:lnTo>
                      <a:pt x="449534" y="603064"/>
                    </a:lnTo>
                    <a:lnTo>
                      <a:pt x="488409" y="581507"/>
                    </a:lnTo>
                    <a:lnTo>
                      <a:pt x="523690" y="554885"/>
                    </a:lnTo>
                    <a:lnTo>
                      <a:pt x="554885" y="523690"/>
                    </a:lnTo>
                    <a:lnTo>
                      <a:pt x="581507" y="488409"/>
                    </a:lnTo>
                    <a:lnTo>
                      <a:pt x="603064" y="449534"/>
                    </a:lnTo>
                    <a:lnTo>
                      <a:pt x="619069" y="407552"/>
                    </a:lnTo>
                    <a:lnTo>
                      <a:pt x="629030" y="362954"/>
                    </a:lnTo>
                    <a:lnTo>
                      <a:pt x="632459" y="316229"/>
                    </a:lnTo>
                    <a:lnTo>
                      <a:pt x="629030" y="269505"/>
                    </a:lnTo>
                    <a:lnTo>
                      <a:pt x="619069" y="224907"/>
                    </a:lnTo>
                    <a:lnTo>
                      <a:pt x="603064" y="182925"/>
                    </a:lnTo>
                    <a:lnTo>
                      <a:pt x="581507" y="144050"/>
                    </a:lnTo>
                    <a:lnTo>
                      <a:pt x="554885" y="108769"/>
                    </a:lnTo>
                    <a:lnTo>
                      <a:pt x="523690" y="77574"/>
                    </a:lnTo>
                    <a:lnTo>
                      <a:pt x="488409" y="50952"/>
                    </a:lnTo>
                    <a:lnTo>
                      <a:pt x="449534" y="29395"/>
                    </a:lnTo>
                    <a:lnTo>
                      <a:pt x="407552" y="13390"/>
                    </a:lnTo>
                    <a:lnTo>
                      <a:pt x="362954" y="3429"/>
                    </a:lnTo>
                    <a:lnTo>
                      <a:pt x="316229" y="0"/>
                    </a:lnTo>
                    <a:close/>
                  </a:path>
                </a:pathLst>
              </a:custGeom>
              <a:solidFill>
                <a:srgbClr val="FFFFFF"/>
              </a:solidFill>
            </p:spPr>
            <p:txBody>
              <a:bodyPr wrap="square" lIns="0" tIns="0" rIns="0" bIns="0" rtlCol="0"/>
              <a:lstStyle/>
              <a:p>
                <a:endParaRPr/>
              </a:p>
            </p:txBody>
          </p:sp>
          <p:sp>
            <p:nvSpPr>
              <p:cNvPr id="30" name="object 29">
                <a:extLst>
                  <a:ext uri="{FF2B5EF4-FFF2-40B4-BE49-F238E27FC236}">
                    <a16:creationId xmlns:a16="http://schemas.microsoft.com/office/drawing/2014/main" id="{A2D7DFCF-AC3C-443E-BB3D-07867C27FC3F}"/>
                  </a:ext>
                </a:extLst>
              </p:cNvPr>
              <p:cNvSpPr/>
              <p:nvPr/>
            </p:nvSpPr>
            <p:spPr>
              <a:xfrm>
                <a:off x="7379969" y="1988057"/>
                <a:ext cx="632460" cy="632460"/>
              </a:xfrm>
              <a:custGeom>
                <a:avLst/>
                <a:gdLst/>
                <a:ahLst/>
                <a:cxnLst/>
                <a:rect l="l" t="t" r="r" b="b"/>
                <a:pathLst>
                  <a:path w="632459" h="632460">
                    <a:moveTo>
                      <a:pt x="0" y="316229"/>
                    </a:moveTo>
                    <a:lnTo>
                      <a:pt x="3429" y="269505"/>
                    </a:lnTo>
                    <a:lnTo>
                      <a:pt x="13390" y="224907"/>
                    </a:lnTo>
                    <a:lnTo>
                      <a:pt x="29395" y="182925"/>
                    </a:lnTo>
                    <a:lnTo>
                      <a:pt x="50952" y="144050"/>
                    </a:lnTo>
                    <a:lnTo>
                      <a:pt x="77574" y="108769"/>
                    </a:lnTo>
                    <a:lnTo>
                      <a:pt x="108769" y="77574"/>
                    </a:lnTo>
                    <a:lnTo>
                      <a:pt x="144050" y="50952"/>
                    </a:lnTo>
                    <a:lnTo>
                      <a:pt x="182925" y="29395"/>
                    </a:lnTo>
                    <a:lnTo>
                      <a:pt x="224907" y="13390"/>
                    </a:lnTo>
                    <a:lnTo>
                      <a:pt x="269505" y="3429"/>
                    </a:lnTo>
                    <a:lnTo>
                      <a:pt x="316229" y="0"/>
                    </a:lnTo>
                    <a:lnTo>
                      <a:pt x="362954" y="3429"/>
                    </a:lnTo>
                    <a:lnTo>
                      <a:pt x="407552" y="13390"/>
                    </a:lnTo>
                    <a:lnTo>
                      <a:pt x="449534" y="29395"/>
                    </a:lnTo>
                    <a:lnTo>
                      <a:pt x="488409" y="50952"/>
                    </a:lnTo>
                    <a:lnTo>
                      <a:pt x="523690" y="77574"/>
                    </a:lnTo>
                    <a:lnTo>
                      <a:pt x="554885" y="108769"/>
                    </a:lnTo>
                    <a:lnTo>
                      <a:pt x="581507" y="144050"/>
                    </a:lnTo>
                    <a:lnTo>
                      <a:pt x="603064" y="182925"/>
                    </a:lnTo>
                    <a:lnTo>
                      <a:pt x="619069" y="224907"/>
                    </a:lnTo>
                    <a:lnTo>
                      <a:pt x="629030" y="269505"/>
                    </a:lnTo>
                    <a:lnTo>
                      <a:pt x="632459" y="316229"/>
                    </a:lnTo>
                    <a:lnTo>
                      <a:pt x="629030" y="362954"/>
                    </a:lnTo>
                    <a:lnTo>
                      <a:pt x="619069" y="407552"/>
                    </a:lnTo>
                    <a:lnTo>
                      <a:pt x="603064" y="449534"/>
                    </a:lnTo>
                    <a:lnTo>
                      <a:pt x="581507" y="488409"/>
                    </a:lnTo>
                    <a:lnTo>
                      <a:pt x="554885" y="523690"/>
                    </a:lnTo>
                    <a:lnTo>
                      <a:pt x="523690" y="554885"/>
                    </a:lnTo>
                    <a:lnTo>
                      <a:pt x="488409" y="581507"/>
                    </a:lnTo>
                    <a:lnTo>
                      <a:pt x="449534" y="603064"/>
                    </a:lnTo>
                    <a:lnTo>
                      <a:pt x="407552" y="619069"/>
                    </a:lnTo>
                    <a:lnTo>
                      <a:pt x="362954" y="629030"/>
                    </a:lnTo>
                    <a:lnTo>
                      <a:pt x="316229" y="632459"/>
                    </a:lnTo>
                    <a:lnTo>
                      <a:pt x="269505" y="629030"/>
                    </a:lnTo>
                    <a:lnTo>
                      <a:pt x="224907" y="619069"/>
                    </a:lnTo>
                    <a:lnTo>
                      <a:pt x="182925" y="603064"/>
                    </a:lnTo>
                    <a:lnTo>
                      <a:pt x="144050" y="581507"/>
                    </a:lnTo>
                    <a:lnTo>
                      <a:pt x="108769" y="554885"/>
                    </a:lnTo>
                    <a:lnTo>
                      <a:pt x="77574" y="523690"/>
                    </a:lnTo>
                    <a:lnTo>
                      <a:pt x="50952" y="488409"/>
                    </a:lnTo>
                    <a:lnTo>
                      <a:pt x="29395" y="449534"/>
                    </a:lnTo>
                    <a:lnTo>
                      <a:pt x="13390" y="407552"/>
                    </a:lnTo>
                    <a:lnTo>
                      <a:pt x="3429" y="362954"/>
                    </a:lnTo>
                    <a:lnTo>
                      <a:pt x="0" y="316229"/>
                    </a:lnTo>
                    <a:close/>
                  </a:path>
                </a:pathLst>
              </a:custGeom>
              <a:ln w="19050">
                <a:solidFill>
                  <a:srgbClr val="FFFFFF"/>
                </a:solidFill>
              </a:ln>
            </p:spPr>
            <p:txBody>
              <a:bodyPr wrap="square" lIns="0" tIns="0" rIns="0" bIns="0" rtlCol="0"/>
              <a:lstStyle/>
              <a:p>
                <a:endParaRPr/>
              </a:p>
            </p:txBody>
          </p:sp>
          <p:sp>
            <p:nvSpPr>
              <p:cNvPr id="31" name="object 30">
                <a:extLst>
                  <a:ext uri="{FF2B5EF4-FFF2-40B4-BE49-F238E27FC236}">
                    <a16:creationId xmlns:a16="http://schemas.microsoft.com/office/drawing/2014/main" id="{90E941CB-A1C4-4297-899D-6EA5A2D9F03D}"/>
                  </a:ext>
                </a:extLst>
              </p:cNvPr>
              <p:cNvSpPr/>
              <p:nvPr/>
            </p:nvSpPr>
            <p:spPr>
              <a:xfrm>
                <a:off x="7335011" y="1943087"/>
                <a:ext cx="716292" cy="716292"/>
              </a:xfrm>
              <a:prstGeom prst="rect">
                <a:avLst/>
              </a:prstGeom>
              <a:blipFill>
                <a:blip r:embed="rId4" cstate="print"/>
                <a:stretch>
                  <a:fillRect/>
                </a:stretch>
              </a:blipFill>
            </p:spPr>
            <p:txBody>
              <a:bodyPr wrap="square" lIns="0" tIns="0" rIns="0" bIns="0" rtlCol="0"/>
              <a:lstStyle/>
              <a:p>
                <a:endParaRPr/>
              </a:p>
            </p:txBody>
          </p:sp>
          <p:sp>
            <p:nvSpPr>
              <p:cNvPr id="32" name="object 31">
                <a:extLst>
                  <a:ext uri="{FF2B5EF4-FFF2-40B4-BE49-F238E27FC236}">
                    <a16:creationId xmlns:a16="http://schemas.microsoft.com/office/drawing/2014/main" id="{9C3D9A08-093E-4066-81B2-AE6FDD89B2A8}"/>
                  </a:ext>
                </a:extLst>
              </p:cNvPr>
              <p:cNvSpPr/>
              <p:nvPr/>
            </p:nvSpPr>
            <p:spPr>
              <a:xfrm>
                <a:off x="7406639" y="2014727"/>
                <a:ext cx="577595" cy="577596"/>
              </a:xfrm>
              <a:prstGeom prst="rect">
                <a:avLst/>
              </a:prstGeom>
              <a:blipFill>
                <a:blip r:embed="rId6" cstate="print"/>
                <a:stretch>
                  <a:fillRect/>
                </a:stretch>
              </a:blipFill>
            </p:spPr>
            <p:txBody>
              <a:bodyPr wrap="square" lIns="0" tIns="0" rIns="0" bIns="0" rtlCol="0"/>
              <a:lstStyle/>
              <a:p>
                <a:endParaRPr/>
              </a:p>
            </p:txBody>
          </p:sp>
          <p:sp>
            <p:nvSpPr>
              <p:cNvPr id="33" name="object 32">
                <a:extLst>
                  <a:ext uri="{FF2B5EF4-FFF2-40B4-BE49-F238E27FC236}">
                    <a16:creationId xmlns:a16="http://schemas.microsoft.com/office/drawing/2014/main" id="{BA2A8263-7271-4A12-80A2-65E0476B0DED}"/>
                  </a:ext>
                </a:extLst>
              </p:cNvPr>
              <p:cNvSpPr/>
              <p:nvPr/>
            </p:nvSpPr>
            <p:spPr>
              <a:xfrm>
                <a:off x="7566660" y="2171699"/>
                <a:ext cx="256540" cy="264160"/>
              </a:xfrm>
              <a:custGeom>
                <a:avLst/>
                <a:gdLst/>
                <a:ahLst/>
                <a:cxnLst/>
                <a:rect l="l" t="t" r="r" b="b"/>
                <a:pathLst>
                  <a:path w="256540" h="264160">
                    <a:moveTo>
                      <a:pt x="124968" y="176022"/>
                    </a:moveTo>
                    <a:lnTo>
                      <a:pt x="102997" y="176022"/>
                    </a:lnTo>
                    <a:lnTo>
                      <a:pt x="102997" y="132588"/>
                    </a:lnTo>
                    <a:lnTo>
                      <a:pt x="88392" y="132588"/>
                    </a:lnTo>
                    <a:lnTo>
                      <a:pt x="88392" y="190500"/>
                    </a:lnTo>
                    <a:lnTo>
                      <a:pt x="124968" y="190500"/>
                    </a:lnTo>
                    <a:lnTo>
                      <a:pt x="124968" y="176022"/>
                    </a:lnTo>
                    <a:close/>
                  </a:path>
                  <a:path w="256540" h="264160">
                    <a:moveTo>
                      <a:pt x="176784" y="154305"/>
                    </a:moveTo>
                    <a:lnTo>
                      <a:pt x="175285" y="147066"/>
                    </a:lnTo>
                    <a:lnTo>
                      <a:pt x="175044" y="145884"/>
                    </a:lnTo>
                    <a:lnTo>
                      <a:pt x="170307" y="138976"/>
                    </a:lnTo>
                    <a:lnTo>
                      <a:pt x="163271" y="134302"/>
                    </a:lnTo>
                    <a:lnTo>
                      <a:pt x="162052" y="134061"/>
                    </a:lnTo>
                    <a:lnTo>
                      <a:pt x="162052" y="150368"/>
                    </a:lnTo>
                    <a:lnTo>
                      <a:pt x="162052" y="172720"/>
                    </a:lnTo>
                    <a:lnTo>
                      <a:pt x="158750" y="176022"/>
                    </a:lnTo>
                    <a:lnTo>
                      <a:pt x="150622" y="176022"/>
                    </a:lnTo>
                    <a:lnTo>
                      <a:pt x="147320" y="172720"/>
                    </a:lnTo>
                    <a:lnTo>
                      <a:pt x="147320" y="150368"/>
                    </a:lnTo>
                    <a:lnTo>
                      <a:pt x="150622" y="147066"/>
                    </a:lnTo>
                    <a:lnTo>
                      <a:pt x="158750" y="147066"/>
                    </a:lnTo>
                    <a:lnTo>
                      <a:pt x="162052" y="150368"/>
                    </a:lnTo>
                    <a:lnTo>
                      <a:pt x="162052" y="134061"/>
                    </a:lnTo>
                    <a:lnTo>
                      <a:pt x="132588" y="154305"/>
                    </a:lnTo>
                    <a:lnTo>
                      <a:pt x="132588" y="168783"/>
                    </a:lnTo>
                    <a:lnTo>
                      <a:pt x="134315" y="177215"/>
                    </a:lnTo>
                    <a:lnTo>
                      <a:pt x="139065" y="184124"/>
                    </a:lnTo>
                    <a:lnTo>
                      <a:pt x="146088" y="188785"/>
                    </a:lnTo>
                    <a:lnTo>
                      <a:pt x="154686" y="190500"/>
                    </a:lnTo>
                    <a:lnTo>
                      <a:pt x="163271" y="188785"/>
                    </a:lnTo>
                    <a:lnTo>
                      <a:pt x="170307" y="184124"/>
                    </a:lnTo>
                    <a:lnTo>
                      <a:pt x="175044" y="177215"/>
                    </a:lnTo>
                    <a:lnTo>
                      <a:pt x="175285" y="176022"/>
                    </a:lnTo>
                    <a:lnTo>
                      <a:pt x="176784" y="168783"/>
                    </a:lnTo>
                    <a:lnTo>
                      <a:pt x="176784" y="154305"/>
                    </a:lnTo>
                    <a:close/>
                  </a:path>
                  <a:path w="256540" h="264160">
                    <a:moveTo>
                      <a:pt x="227076" y="132588"/>
                    </a:moveTo>
                    <a:lnTo>
                      <a:pt x="204978" y="132588"/>
                    </a:lnTo>
                    <a:lnTo>
                      <a:pt x="196380" y="134302"/>
                    </a:lnTo>
                    <a:lnTo>
                      <a:pt x="189357" y="138976"/>
                    </a:lnTo>
                    <a:lnTo>
                      <a:pt x="184607" y="145884"/>
                    </a:lnTo>
                    <a:lnTo>
                      <a:pt x="182880" y="154305"/>
                    </a:lnTo>
                    <a:lnTo>
                      <a:pt x="182880" y="168783"/>
                    </a:lnTo>
                    <a:lnTo>
                      <a:pt x="184607" y="177215"/>
                    </a:lnTo>
                    <a:lnTo>
                      <a:pt x="189357" y="184124"/>
                    </a:lnTo>
                    <a:lnTo>
                      <a:pt x="196380" y="188785"/>
                    </a:lnTo>
                    <a:lnTo>
                      <a:pt x="204978" y="190500"/>
                    </a:lnTo>
                    <a:lnTo>
                      <a:pt x="227076" y="190500"/>
                    </a:lnTo>
                    <a:lnTo>
                      <a:pt x="227076" y="154305"/>
                    </a:lnTo>
                    <a:lnTo>
                      <a:pt x="204978" y="154305"/>
                    </a:lnTo>
                    <a:lnTo>
                      <a:pt x="204978" y="168783"/>
                    </a:lnTo>
                    <a:lnTo>
                      <a:pt x="212344" y="168783"/>
                    </a:lnTo>
                    <a:lnTo>
                      <a:pt x="212344" y="176022"/>
                    </a:lnTo>
                    <a:lnTo>
                      <a:pt x="200914" y="176022"/>
                    </a:lnTo>
                    <a:lnTo>
                      <a:pt x="197612" y="172720"/>
                    </a:lnTo>
                    <a:lnTo>
                      <a:pt x="197612" y="150368"/>
                    </a:lnTo>
                    <a:lnTo>
                      <a:pt x="200914" y="147066"/>
                    </a:lnTo>
                    <a:lnTo>
                      <a:pt x="227076" y="147066"/>
                    </a:lnTo>
                    <a:lnTo>
                      <a:pt x="227076" y="132588"/>
                    </a:lnTo>
                    <a:close/>
                  </a:path>
                  <a:path w="256540" h="264160">
                    <a:moveTo>
                      <a:pt x="256032" y="102489"/>
                    </a:moveTo>
                    <a:lnTo>
                      <a:pt x="241427" y="102489"/>
                    </a:lnTo>
                    <a:lnTo>
                      <a:pt x="241427" y="117221"/>
                    </a:lnTo>
                    <a:lnTo>
                      <a:pt x="241427" y="205105"/>
                    </a:lnTo>
                    <a:lnTo>
                      <a:pt x="73152" y="205105"/>
                    </a:lnTo>
                    <a:lnTo>
                      <a:pt x="73152" y="117221"/>
                    </a:lnTo>
                    <a:lnTo>
                      <a:pt x="241427" y="117221"/>
                    </a:lnTo>
                    <a:lnTo>
                      <a:pt x="241427" y="102489"/>
                    </a:lnTo>
                    <a:lnTo>
                      <a:pt x="204851" y="102489"/>
                    </a:lnTo>
                    <a:lnTo>
                      <a:pt x="204851" y="80518"/>
                    </a:lnTo>
                    <a:lnTo>
                      <a:pt x="204851" y="73279"/>
                    </a:lnTo>
                    <a:lnTo>
                      <a:pt x="181102" y="49504"/>
                    </a:lnTo>
                    <a:lnTo>
                      <a:pt x="181102" y="80518"/>
                    </a:lnTo>
                    <a:lnTo>
                      <a:pt x="124333" y="80518"/>
                    </a:lnTo>
                    <a:lnTo>
                      <a:pt x="124333" y="23749"/>
                    </a:lnTo>
                    <a:lnTo>
                      <a:pt x="181102" y="80518"/>
                    </a:lnTo>
                    <a:lnTo>
                      <a:pt x="181102" y="49504"/>
                    </a:lnTo>
                    <a:lnTo>
                      <a:pt x="155397" y="23749"/>
                    </a:lnTo>
                    <a:lnTo>
                      <a:pt x="131699" y="0"/>
                    </a:lnTo>
                    <a:lnTo>
                      <a:pt x="29210" y="0"/>
                    </a:lnTo>
                    <a:lnTo>
                      <a:pt x="17830" y="2298"/>
                    </a:lnTo>
                    <a:lnTo>
                      <a:pt x="8547" y="8572"/>
                    </a:lnTo>
                    <a:lnTo>
                      <a:pt x="2286" y="17907"/>
                    </a:lnTo>
                    <a:lnTo>
                      <a:pt x="0" y="29337"/>
                    </a:lnTo>
                    <a:lnTo>
                      <a:pt x="0" y="234315"/>
                    </a:lnTo>
                    <a:lnTo>
                      <a:pt x="2286" y="245757"/>
                    </a:lnTo>
                    <a:lnTo>
                      <a:pt x="8547" y="255092"/>
                    </a:lnTo>
                    <a:lnTo>
                      <a:pt x="17830" y="261366"/>
                    </a:lnTo>
                    <a:lnTo>
                      <a:pt x="29210" y="263652"/>
                    </a:lnTo>
                    <a:lnTo>
                      <a:pt x="175514" y="263652"/>
                    </a:lnTo>
                    <a:lnTo>
                      <a:pt x="186944" y="261366"/>
                    </a:lnTo>
                    <a:lnTo>
                      <a:pt x="196265" y="255092"/>
                    </a:lnTo>
                    <a:lnTo>
                      <a:pt x="202552" y="245757"/>
                    </a:lnTo>
                    <a:lnTo>
                      <a:pt x="204851" y="234315"/>
                    </a:lnTo>
                    <a:lnTo>
                      <a:pt x="204851" y="219710"/>
                    </a:lnTo>
                    <a:lnTo>
                      <a:pt x="256032" y="219710"/>
                    </a:lnTo>
                    <a:lnTo>
                      <a:pt x="256032" y="205105"/>
                    </a:lnTo>
                    <a:lnTo>
                      <a:pt x="256032" y="117221"/>
                    </a:lnTo>
                    <a:lnTo>
                      <a:pt x="256032" y="102489"/>
                    </a:lnTo>
                    <a:close/>
                  </a:path>
                </a:pathLst>
              </a:custGeom>
              <a:solidFill>
                <a:srgbClr val="004E83"/>
              </a:solidFill>
            </p:spPr>
            <p:txBody>
              <a:bodyPr wrap="square" lIns="0" tIns="0" rIns="0" bIns="0" rtlCol="0"/>
              <a:lstStyle/>
              <a:p>
                <a:endParaRPr/>
              </a:p>
            </p:txBody>
          </p:sp>
        </p:grpSp>
        <p:grpSp>
          <p:nvGrpSpPr>
            <p:cNvPr id="36" name="object 35">
              <a:extLst>
                <a:ext uri="{FF2B5EF4-FFF2-40B4-BE49-F238E27FC236}">
                  <a16:creationId xmlns:a16="http://schemas.microsoft.com/office/drawing/2014/main" id="{F29A8052-7004-48F3-95A8-3FA7DAF96684}"/>
                </a:ext>
              </a:extLst>
            </p:cNvPr>
            <p:cNvGrpSpPr/>
            <p:nvPr/>
          </p:nvGrpSpPr>
          <p:grpSpPr>
            <a:xfrm>
              <a:off x="4694884" y="5202544"/>
              <a:ext cx="791210" cy="791210"/>
              <a:chOff x="7298435" y="2840735"/>
              <a:chExt cx="791210" cy="791210"/>
            </a:xfrm>
          </p:grpSpPr>
          <p:sp>
            <p:nvSpPr>
              <p:cNvPr id="37" name="object 36">
                <a:extLst>
                  <a:ext uri="{FF2B5EF4-FFF2-40B4-BE49-F238E27FC236}">
                    <a16:creationId xmlns:a16="http://schemas.microsoft.com/office/drawing/2014/main" id="{C0DA2F0B-C129-4650-8C5A-82D30BE29E20}"/>
                  </a:ext>
                </a:extLst>
              </p:cNvPr>
              <p:cNvSpPr/>
              <p:nvPr/>
            </p:nvSpPr>
            <p:spPr>
              <a:xfrm>
                <a:off x="7342631" y="2884931"/>
                <a:ext cx="706120" cy="706120"/>
              </a:xfrm>
              <a:custGeom>
                <a:avLst/>
                <a:gdLst/>
                <a:ahLst/>
                <a:cxnLst/>
                <a:rect l="l" t="t" r="r" b="b"/>
                <a:pathLst>
                  <a:path w="706120" h="706120">
                    <a:moveTo>
                      <a:pt x="352806" y="0"/>
                    </a:moveTo>
                    <a:lnTo>
                      <a:pt x="304938" y="3221"/>
                    </a:lnTo>
                    <a:lnTo>
                      <a:pt x="259027" y="12604"/>
                    </a:lnTo>
                    <a:lnTo>
                      <a:pt x="215491" y="27729"/>
                    </a:lnTo>
                    <a:lnTo>
                      <a:pt x="174752" y="48175"/>
                    </a:lnTo>
                    <a:lnTo>
                      <a:pt x="137230" y="73521"/>
                    </a:lnTo>
                    <a:lnTo>
                      <a:pt x="103346" y="103346"/>
                    </a:lnTo>
                    <a:lnTo>
                      <a:pt x="73521" y="137230"/>
                    </a:lnTo>
                    <a:lnTo>
                      <a:pt x="48175" y="174751"/>
                    </a:lnTo>
                    <a:lnTo>
                      <a:pt x="27729" y="215491"/>
                    </a:lnTo>
                    <a:lnTo>
                      <a:pt x="12604" y="259027"/>
                    </a:lnTo>
                    <a:lnTo>
                      <a:pt x="3221" y="304938"/>
                    </a:lnTo>
                    <a:lnTo>
                      <a:pt x="0" y="352805"/>
                    </a:lnTo>
                    <a:lnTo>
                      <a:pt x="3221" y="400673"/>
                    </a:lnTo>
                    <a:lnTo>
                      <a:pt x="12604" y="446584"/>
                    </a:lnTo>
                    <a:lnTo>
                      <a:pt x="27729" y="490120"/>
                    </a:lnTo>
                    <a:lnTo>
                      <a:pt x="48175" y="530860"/>
                    </a:lnTo>
                    <a:lnTo>
                      <a:pt x="73521" y="568381"/>
                    </a:lnTo>
                    <a:lnTo>
                      <a:pt x="103346" y="602265"/>
                    </a:lnTo>
                    <a:lnTo>
                      <a:pt x="137230" y="632090"/>
                    </a:lnTo>
                    <a:lnTo>
                      <a:pt x="174751" y="657436"/>
                    </a:lnTo>
                    <a:lnTo>
                      <a:pt x="215491" y="677882"/>
                    </a:lnTo>
                    <a:lnTo>
                      <a:pt x="259027" y="693007"/>
                    </a:lnTo>
                    <a:lnTo>
                      <a:pt x="304938" y="702390"/>
                    </a:lnTo>
                    <a:lnTo>
                      <a:pt x="352806" y="705612"/>
                    </a:lnTo>
                    <a:lnTo>
                      <a:pt x="400673" y="702390"/>
                    </a:lnTo>
                    <a:lnTo>
                      <a:pt x="446584" y="693007"/>
                    </a:lnTo>
                    <a:lnTo>
                      <a:pt x="490120" y="677882"/>
                    </a:lnTo>
                    <a:lnTo>
                      <a:pt x="530859" y="657436"/>
                    </a:lnTo>
                    <a:lnTo>
                      <a:pt x="568381" y="632090"/>
                    </a:lnTo>
                    <a:lnTo>
                      <a:pt x="602265" y="602265"/>
                    </a:lnTo>
                    <a:lnTo>
                      <a:pt x="632090" y="568381"/>
                    </a:lnTo>
                    <a:lnTo>
                      <a:pt x="657436" y="530859"/>
                    </a:lnTo>
                    <a:lnTo>
                      <a:pt x="677882" y="490120"/>
                    </a:lnTo>
                    <a:lnTo>
                      <a:pt x="693007" y="446584"/>
                    </a:lnTo>
                    <a:lnTo>
                      <a:pt x="702390" y="400673"/>
                    </a:lnTo>
                    <a:lnTo>
                      <a:pt x="705612" y="352805"/>
                    </a:lnTo>
                    <a:lnTo>
                      <a:pt x="702390" y="304938"/>
                    </a:lnTo>
                    <a:lnTo>
                      <a:pt x="693007" y="259027"/>
                    </a:lnTo>
                    <a:lnTo>
                      <a:pt x="677882" y="215491"/>
                    </a:lnTo>
                    <a:lnTo>
                      <a:pt x="657436" y="174751"/>
                    </a:lnTo>
                    <a:lnTo>
                      <a:pt x="632090" y="137230"/>
                    </a:lnTo>
                    <a:lnTo>
                      <a:pt x="602265" y="103346"/>
                    </a:lnTo>
                    <a:lnTo>
                      <a:pt x="568381" y="73521"/>
                    </a:lnTo>
                    <a:lnTo>
                      <a:pt x="530860" y="48175"/>
                    </a:lnTo>
                    <a:lnTo>
                      <a:pt x="490120" y="27729"/>
                    </a:lnTo>
                    <a:lnTo>
                      <a:pt x="446584" y="12604"/>
                    </a:lnTo>
                    <a:lnTo>
                      <a:pt x="400673" y="3221"/>
                    </a:lnTo>
                    <a:lnTo>
                      <a:pt x="352806" y="0"/>
                    </a:lnTo>
                    <a:close/>
                  </a:path>
                </a:pathLst>
              </a:custGeom>
              <a:solidFill>
                <a:srgbClr val="1FBBF4"/>
              </a:solidFill>
            </p:spPr>
            <p:txBody>
              <a:bodyPr wrap="square" lIns="0" tIns="0" rIns="0" bIns="0" rtlCol="0"/>
              <a:lstStyle/>
              <a:p>
                <a:endParaRPr/>
              </a:p>
            </p:txBody>
          </p:sp>
          <p:sp>
            <p:nvSpPr>
              <p:cNvPr id="38" name="object 37">
                <a:extLst>
                  <a:ext uri="{FF2B5EF4-FFF2-40B4-BE49-F238E27FC236}">
                    <a16:creationId xmlns:a16="http://schemas.microsoft.com/office/drawing/2014/main" id="{B2A6CB62-09B8-4838-A714-DE5BFDCEBDD2}"/>
                  </a:ext>
                </a:extLst>
              </p:cNvPr>
              <p:cNvSpPr/>
              <p:nvPr/>
            </p:nvSpPr>
            <p:spPr>
              <a:xfrm>
                <a:off x="7298435" y="2840735"/>
                <a:ext cx="790955" cy="790956"/>
              </a:xfrm>
              <a:prstGeom prst="rect">
                <a:avLst/>
              </a:prstGeom>
              <a:blipFill>
                <a:blip r:embed="rId3" cstate="print"/>
                <a:stretch>
                  <a:fillRect/>
                </a:stretch>
              </a:blipFill>
            </p:spPr>
            <p:txBody>
              <a:bodyPr wrap="square" lIns="0" tIns="0" rIns="0" bIns="0" rtlCol="0"/>
              <a:lstStyle/>
              <a:p>
                <a:endParaRPr/>
              </a:p>
            </p:txBody>
          </p:sp>
          <p:sp>
            <p:nvSpPr>
              <p:cNvPr id="39" name="object 38">
                <a:extLst>
                  <a:ext uri="{FF2B5EF4-FFF2-40B4-BE49-F238E27FC236}">
                    <a16:creationId xmlns:a16="http://schemas.microsoft.com/office/drawing/2014/main" id="{603092AD-1173-4F96-B623-158194CAF412}"/>
                  </a:ext>
                </a:extLst>
              </p:cNvPr>
              <p:cNvSpPr/>
              <p:nvPr/>
            </p:nvSpPr>
            <p:spPr>
              <a:xfrm>
                <a:off x="7379969" y="2922269"/>
                <a:ext cx="632460" cy="632460"/>
              </a:xfrm>
              <a:custGeom>
                <a:avLst/>
                <a:gdLst/>
                <a:ahLst/>
                <a:cxnLst/>
                <a:rect l="l" t="t" r="r" b="b"/>
                <a:pathLst>
                  <a:path w="632459" h="632460">
                    <a:moveTo>
                      <a:pt x="316229" y="0"/>
                    </a:moveTo>
                    <a:lnTo>
                      <a:pt x="269505" y="3429"/>
                    </a:lnTo>
                    <a:lnTo>
                      <a:pt x="224907" y="13390"/>
                    </a:lnTo>
                    <a:lnTo>
                      <a:pt x="182925" y="29395"/>
                    </a:lnTo>
                    <a:lnTo>
                      <a:pt x="144050" y="50952"/>
                    </a:lnTo>
                    <a:lnTo>
                      <a:pt x="108769" y="77574"/>
                    </a:lnTo>
                    <a:lnTo>
                      <a:pt x="77574" y="108769"/>
                    </a:lnTo>
                    <a:lnTo>
                      <a:pt x="50952" y="144050"/>
                    </a:lnTo>
                    <a:lnTo>
                      <a:pt x="29395" y="182925"/>
                    </a:lnTo>
                    <a:lnTo>
                      <a:pt x="13390" y="224907"/>
                    </a:lnTo>
                    <a:lnTo>
                      <a:pt x="3429" y="269505"/>
                    </a:lnTo>
                    <a:lnTo>
                      <a:pt x="0" y="316229"/>
                    </a:lnTo>
                    <a:lnTo>
                      <a:pt x="3429" y="362954"/>
                    </a:lnTo>
                    <a:lnTo>
                      <a:pt x="13390" y="407552"/>
                    </a:lnTo>
                    <a:lnTo>
                      <a:pt x="29395" y="449534"/>
                    </a:lnTo>
                    <a:lnTo>
                      <a:pt x="50952" y="488409"/>
                    </a:lnTo>
                    <a:lnTo>
                      <a:pt x="77574" y="523690"/>
                    </a:lnTo>
                    <a:lnTo>
                      <a:pt x="108769" y="554885"/>
                    </a:lnTo>
                    <a:lnTo>
                      <a:pt x="144050" y="581507"/>
                    </a:lnTo>
                    <a:lnTo>
                      <a:pt x="182925" y="603064"/>
                    </a:lnTo>
                    <a:lnTo>
                      <a:pt x="224907" y="619069"/>
                    </a:lnTo>
                    <a:lnTo>
                      <a:pt x="269505" y="629030"/>
                    </a:lnTo>
                    <a:lnTo>
                      <a:pt x="316229" y="632459"/>
                    </a:lnTo>
                    <a:lnTo>
                      <a:pt x="362954" y="629030"/>
                    </a:lnTo>
                    <a:lnTo>
                      <a:pt x="407552" y="619069"/>
                    </a:lnTo>
                    <a:lnTo>
                      <a:pt x="449534" y="603064"/>
                    </a:lnTo>
                    <a:lnTo>
                      <a:pt x="488409" y="581507"/>
                    </a:lnTo>
                    <a:lnTo>
                      <a:pt x="523690" y="554885"/>
                    </a:lnTo>
                    <a:lnTo>
                      <a:pt x="554885" y="523690"/>
                    </a:lnTo>
                    <a:lnTo>
                      <a:pt x="581507" y="488409"/>
                    </a:lnTo>
                    <a:lnTo>
                      <a:pt x="603064" y="449534"/>
                    </a:lnTo>
                    <a:lnTo>
                      <a:pt x="619069" y="407552"/>
                    </a:lnTo>
                    <a:lnTo>
                      <a:pt x="629030" y="362954"/>
                    </a:lnTo>
                    <a:lnTo>
                      <a:pt x="632459" y="316229"/>
                    </a:lnTo>
                    <a:lnTo>
                      <a:pt x="629030" y="269505"/>
                    </a:lnTo>
                    <a:lnTo>
                      <a:pt x="619069" y="224907"/>
                    </a:lnTo>
                    <a:lnTo>
                      <a:pt x="603064" y="182925"/>
                    </a:lnTo>
                    <a:lnTo>
                      <a:pt x="581507" y="144050"/>
                    </a:lnTo>
                    <a:lnTo>
                      <a:pt x="554885" y="108769"/>
                    </a:lnTo>
                    <a:lnTo>
                      <a:pt x="523690" y="77574"/>
                    </a:lnTo>
                    <a:lnTo>
                      <a:pt x="488409" y="50952"/>
                    </a:lnTo>
                    <a:lnTo>
                      <a:pt x="449534" y="29395"/>
                    </a:lnTo>
                    <a:lnTo>
                      <a:pt x="407552" y="13390"/>
                    </a:lnTo>
                    <a:lnTo>
                      <a:pt x="362954" y="3429"/>
                    </a:lnTo>
                    <a:lnTo>
                      <a:pt x="316229" y="0"/>
                    </a:lnTo>
                    <a:close/>
                  </a:path>
                </a:pathLst>
              </a:custGeom>
              <a:solidFill>
                <a:srgbClr val="FFFFFF"/>
              </a:solidFill>
            </p:spPr>
            <p:txBody>
              <a:bodyPr wrap="square" lIns="0" tIns="0" rIns="0" bIns="0" rtlCol="0"/>
              <a:lstStyle/>
              <a:p>
                <a:endParaRPr/>
              </a:p>
            </p:txBody>
          </p:sp>
          <p:sp>
            <p:nvSpPr>
              <p:cNvPr id="40" name="object 39">
                <a:extLst>
                  <a:ext uri="{FF2B5EF4-FFF2-40B4-BE49-F238E27FC236}">
                    <a16:creationId xmlns:a16="http://schemas.microsoft.com/office/drawing/2014/main" id="{29F2EC58-F3B6-43CA-AA38-9917BA8E09E7}"/>
                  </a:ext>
                </a:extLst>
              </p:cNvPr>
              <p:cNvSpPr/>
              <p:nvPr/>
            </p:nvSpPr>
            <p:spPr>
              <a:xfrm>
                <a:off x="7379969" y="2922269"/>
                <a:ext cx="632460" cy="632460"/>
              </a:xfrm>
              <a:custGeom>
                <a:avLst/>
                <a:gdLst/>
                <a:ahLst/>
                <a:cxnLst/>
                <a:rect l="l" t="t" r="r" b="b"/>
                <a:pathLst>
                  <a:path w="632459" h="632460">
                    <a:moveTo>
                      <a:pt x="0" y="316229"/>
                    </a:moveTo>
                    <a:lnTo>
                      <a:pt x="3429" y="269505"/>
                    </a:lnTo>
                    <a:lnTo>
                      <a:pt x="13390" y="224907"/>
                    </a:lnTo>
                    <a:lnTo>
                      <a:pt x="29395" y="182925"/>
                    </a:lnTo>
                    <a:lnTo>
                      <a:pt x="50952" y="144050"/>
                    </a:lnTo>
                    <a:lnTo>
                      <a:pt x="77574" y="108769"/>
                    </a:lnTo>
                    <a:lnTo>
                      <a:pt x="108769" y="77574"/>
                    </a:lnTo>
                    <a:lnTo>
                      <a:pt x="144050" y="50952"/>
                    </a:lnTo>
                    <a:lnTo>
                      <a:pt x="182925" y="29395"/>
                    </a:lnTo>
                    <a:lnTo>
                      <a:pt x="224907" y="13390"/>
                    </a:lnTo>
                    <a:lnTo>
                      <a:pt x="269505" y="3429"/>
                    </a:lnTo>
                    <a:lnTo>
                      <a:pt x="316229" y="0"/>
                    </a:lnTo>
                    <a:lnTo>
                      <a:pt x="362954" y="3429"/>
                    </a:lnTo>
                    <a:lnTo>
                      <a:pt x="407552" y="13390"/>
                    </a:lnTo>
                    <a:lnTo>
                      <a:pt x="449534" y="29395"/>
                    </a:lnTo>
                    <a:lnTo>
                      <a:pt x="488409" y="50952"/>
                    </a:lnTo>
                    <a:lnTo>
                      <a:pt x="523690" y="77574"/>
                    </a:lnTo>
                    <a:lnTo>
                      <a:pt x="554885" y="108769"/>
                    </a:lnTo>
                    <a:lnTo>
                      <a:pt x="581507" y="144050"/>
                    </a:lnTo>
                    <a:lnTo>
                      <a:pt x="603064" y="182925"/>
                    </a:lnTo>
                    <a:lnTo>
                      <a:pt x="619069" y="224907"/>
                    </a:lnTo>
                    <a:lnTo>
                      <a:pt x="629030" y="269505"/>
                    </a:lnTo>
                    <a:lnTo>
                      <a:pt x="632459" y="316229"/>
                    </a:lnTo>
                    <a:lnTo>
                      <a:pt x="629030" y="362954"/>
                    </a:lnTo>
                    <a:lnTo>
                      <a:pt x="619069" y="407552"/>
                    </a:lnTo>
                    <a:lnTo>
                      <a:pt x="603064" y="449534"/>
                    </a:lnTo>
                    <a:lnTo>
                      <a:pt x="581507" y="488409"/>
                    </a:lnTo>
                    <a:lnTo>
                      <a:pt x="554885" y="523690"/>
                    </a:lnTo>
                    <a:lnTo>
                      <a:pt x="523690" y="554885"/>
                    </a:lnTo>
                    <a:lnTo>
                      <a:pt x="488409" y="581507"/>
                    </a:lnTo>
                    <a:lnTo>
                      <a:pt x="449534" y="603064"/>
                    </a:lnTo>
                    <a:lnTo>
                      <a:pt x="407552" y="619069"/>
                    </a:lnTo>
                    <a:lnTo>
                      <a:pt x="362954" y="629030"/>
                    </a:lnTo>
                    <a:lnTo>
                      <a:pt x="316229" y="632459"/>
                    </a:lnTo>
                    <a:lnTo>
                      <a:pt x="269505" y="629030"/>
                    </a:lnTo>
                    <a:lnTo>
                      <a:pt x="224907" y="619069"/>
                    </a:lnTo>
                    <a:lnTo>
                      <a:pt x="182925" y="603064"/>
                    </a:lnTo>
                    <a:lnTo>
                      <a:pt x="144050" y="581507"/>
                    </a:lnTo>
                    <a:lnTo>
                      <a:pt x="108769" y="554885"/>
                    </a:lnTo>
                    <a:lnTo>
                      <a:pt x="77574" y="523690"/>
                    </a:lnTo>
                    <a:lnTo>
                      <a:pt x="50952" y="488409"/>
                    </a:lnTo>
                    <a:lnTo>
                      <a:pt x="29395" y="449534"/>
                    </a:lnTo>
                    <a:lnTo>
                      <a:pt x="13390" y="407552"/>
                    </a:lnTo>
                    <a:lnTo>
                      <a:pt x="3429" y="362954"/>
                    </a:lnTo>
                    <a:lnTo>
                      <a:pt x="0" y="316229"/>
                    </a:lnTo>
                    <a:close/>
                  </a:path>
                </a:pathLst>
              </a:custGeom>
              <a:ln w="19050">
                <a:solidFill>
                  <a:srgbClr val="FFFFFF"/>
                </a:solidFill>
              </a:ln>
            </p:spPr>
            <p:txBody>
              <a:bodyPr wrap="square" lIns="0" tIns="0" rIns="0" bIns="0" rtlCol="0"/>
              <a:lstStyle/>
              <a:p>
                <a:endParaRPr/>
              </a:p>
            </p:txBody>
          </p:sp>
          <p:sp>
            <p:nvSpPr>
              <p:cNvPr id="41" name="object 40">
                <a:extLst>
                  <a:ext uri="{FF2B5EF4-FFF2-40B4-BE49-F238E27FC236}">
                    <a16:creationId xmlns:a16="http://schemas.microsoft.com/office/drawing/2014/main" id="{EA9F87C6-006D-4844-B7CF-18E28BDD31FB}"/>
                  </a:ext>
                </a:extLst>
              </p:cNvPr>
              <p:cNvSpPr/>
              <p:nvPr/>
            </p:nvSpPr>
            <p:spPr>
              <a:xfrm>
                <a:off x="7335011" y="2877299"/>
                <a:ext cx="716292" cy="716292"/>
              </a:xfrm>
              <a:prstGeom prst="rect">
                <a:avLst/>
              </a:prstGeom>
              <a:blipFill>
                <a:blip r:embed="rId4" cstate="print"/>
                <a:stretch>
                  <a:fillRect/>
                </a:stretch>
              </a:blipFill>
            </p:spPr>
            <p:txBody>
              <a:bodyPr wrap="square" lIns="0" tIns="0" rIns="0" bIns="0" rtlCol="0"/>
              <a:lstStyle/>
              <a:p>
                <a:endParaRPr/>
              </a:p>
            </p:txBody>
          </p:sp>
          <p:sp>
            <p:nvSpPr>
              <p:cNvPr id="42" name="object 41">
                <a:extLst>
                  <a:ext uri="{FF2B5EF4-FFF2-40B4-BE49-F238E27FC236}">
                    <a16:creationId xmlns:a16="http://schemas.microsoft.com/office/drawing/2014/main" id="{D868533B-CB86-4AA5-A27D-C0D63B95FFEA}"/>
                  </a:ext>
                </a:extLst>
              </p:cNvPr>
              <p:cNvSpPr/>
              <p:nvPr/>
            </p:nvSpPr>
            <p:spPr>
              <a:xfrm>
                <a:off x="7406639" y="2948939"/>
                <a:ext cx="577595" cy="577596"/>
              </a:xfrm>
              <a:prstGeom prst="rect">
                <a:avLst/>
              </a:prstGeom>
              <a:blipFill>
                <a:blip r:embed="rId5" cstate="print"/>
                <a:stretch>
                  <a:fillRect/>
                </a:stretch>
              </a:blipFill>
            </p:spPr>
            <p:txBody>
              <a:bodyPr wrap="square" lIns="0" tIns="0" rIns="0" bIns="0" rtlCol="0"/>
              <a:lstStyle/>
              <a:p>
                <a:endParaRPr/>
              </a:p>
            </p:txBody>
          </p:sp>
          <p:sp>
            <p:nvSpPr>
              <p:cNvPr id="43" name="object 42">
                <a:extLst>
                  <a:ext uri="{FF2B5EF4-FFF2-40B4-BE49-F238E27FC236}">
                    <a16:creationId xmlns:a16="http://schemas.microsoft.com/office/drawing/2014/main" id="{0A53387D-7998-4343-BDB1-360AE7A143CA}"/>
                  </a:ext>
                </a:extLst>
              </p:cNvPr>
              <p:cNvSpPr/>
              <p:nvPr/>
            </p:nvSpPr>
            <p:spPr>
              <a:xfrm>
                <a:off x="7549896" y="3092195"/>
                <a:ext cx="291465" cy="291465"/>
              </a:xfrm>
              <a:custGeom>
                <a:avLst/>
                <a:gdLst/>
                <a:ahLst/>
                <a:cxnLst/>
                <a:rect l="l" t="t" r="r" b="b"/>
                <a:pathLst>
                  <a:path w="291465" h="291464">
                    <a:moveTo>
                      <a:pt x="50292" y="7620"/>
                    </a:moveTo>
                    <a:lnTo>
                      <a:pt x="7620" y="50292"/>
                    </a:lnTo>
                    <a:lnTo>
                      <a:pt x="50292" y="50292"/>
                    </a:lnTo>
                    <a:lnTo>
                      <a:pt x="50292" y="7620"/>
                    </a:lnTo>
                    <a:close/>
                  </a:path>
                  <a:path w="291465" h="291464">
                    <a:moveTo>
                      <a:pt x="220980" y="2286"/>
                    </a:moveTo>
                    <a:lnTo>
                      <a:pt x="218694" y="0"/>
                    </a:lnTo>
                    <a:lnTo>
                      <a:pt x="210947" y="0"/>
                    </a:lnTo>
                    <a:lnTo>
                      <a:pt x="210947" y="10033"/>
                    </a:lnTo>
                    <a:lnTo>
                      <a:pt x="210947" y="20066"/>
                    </a:lnTo>
                    <a:lnTo>
                      <a:pt x="210947" y="30099"/>
                    </a:lnTo>
                    <a:lnTo>
                      <a:pt x="210947" y="75311"/>
                    </a:lnTo>
                    <a:lnTo>
                      <a:pt x="200914" y="75311"/>
                    </a:lnTo>
                    <a:lnTo>
                      <a:pt x="200914" y="47244"/>
                    </a:lnTo>
                    <a:lnTo>
                      <a:pt x="135636" y="112522"/>
                    </a:lnTo>
                    <a:lnTo>
                      <a:pt x="115570" y="92456"/>
                    </a:lnTo>
                    <a:lnTo>
                      <a:pt x="115570" y="165608"/>
                    </a:lnTo>
                    <a:lnTo>
                      <a:pt x="115570" y="275971"/>
                    </a:lnTo>
                    <a:lnTo>
                      <a:pt x="95377" y="275971"/>
                    </a:lnTo>
                    <a:lnTo>
                      <a:pt x="95377" y="185674"/>
                    </a:lnTo>
                    <a:lnTo>
                      <a:pt x="95377" y="165608"/>
                    </a:lnTo>
                    <a:lnTo>
                      <a:pt x="115570" y="165608"/>
                    </a:lnTo>
                    <a:lnTo>
                      <a:pt x="115570" y="92456"/>
                    </a:lnTo>
                    <a:lnTo>
                      <a:pt x="75311" y="132676"/>
                    </a:lnTo>
                    <a:lnTo>
                      <a:pt x="75311" y="185674"/>
                    </a:lnTo>
                    <a:lnTo>
                      <a:pt x="75311" y="275971"/>
                    </a:lnTo>
                    <a:lnTo>
                      <a:pt x="55245" y="275971"/>
                    </a:lnTo>
                    <a:lnTo>
                      <a:pt x="55245" y="205740"/>
                    </a:lnTo>
                    <a:lnTo>
                      <a:pt x="55245" y="194310"/>
                    </a:lnTo>
                    <a:lnTo>
                      <a:pt x="55245" y="185674"/>
                    </a:lnTo>
                    <a:lnTo>
                      <a:pt x="75311" y="185674"/>
                    </a:lnTo>
                    <a:lnTo>
                      <a:pt x="75311" y="132676"/>
                    </a:lnTo>
                    <a:lnTo>
                      <a:pt x="35179" y="172758"/>
                    </a:lnTo>
                    <a:lnTo>
                      <a:pt x="35179" y="205740"/>
                    </a:lnTo>
                    <a:lnTo>
                      <a:pt x="35179" y="275971"/>
                    </a:lnTo>
                    <a:lnTo>
                      <a:pt x="15113" y="275971"/>
                    </a:lnTo>
                    <a:lnTo>
                      <a:pt x="15113" y="205740"/>
                    </a:lnTo>
                    <a:lnTo>
                      <a:pt x="35179" y="205740"/>
                    </a:lnTo>
                    <a:lnTo>
                      <a:pt x="35179" y="172758"/>
                    </a:lnTo>
                    <a:lnTo>
                      <a:pt x="13589" y="194310"/>
                    </a:lnTo>
                    <a:lnTo>
                      <a:pt x="6477" y="187198"/>
                    </a:lnTo>
                    <a:lnTo>
                      <a:pt x="93433" y="100330"/>
                    </a:lnTo>
                    <a:lnTo>
                      <a:pt x="103479" y="90297"/>
                    </a:lnTo>
                    <a:lnTo>
                      <a:pt x="113525" y="80264"/>
                    </a:lnTo>
                    <a:lnTo>
                      <a:pt x="115570" y="78232"/>
                    </a:lnTo>
                    <a:lnTo>
                      <a:pt x="135636" y="98298"/>
                    </a:lnTo>
                    <a:lnTo>
                      <a:pt x="155702" y="78232"/>
                    </a:lnTo>
                    <a:lnTo>
                      <a:pt x="163703" y="70231"/>
                    </a:lnTo>
                    <a:lnTo>
                      <a:pt x="178689" y="55245"/>
                    </a:lnTo>
                    <a:lnTo>
                      <a:pt x="193802" y="40132"/>
                    </a:lnTo>
                    <a:lnTo>
                      <a:pt x="165735" y="40132"/>
                    </a:lnTo>
                    <a:lnTo>
                      <a:pt x="165735" y="30099"/>
                    </a:lnTo>
                    <a:lnTo>
                      <a:pt x="210947" y="30099"/>
                    </a:lnTo>
                    <a:lnTo>
                      <a:pt x="210947" y="20066"/>
                    </a:lnTo>
                    <a:lnTo>
                      <a:pt x="200914" y="20066"/>
                    </a:lnTo>
                    <a:lnTo>
                      <a:pt x="200914" y="10033"/>
                    </a:lnTo>
                    <a:lnTo>
                      <a:pt x="210947" y="10033"/>
                    </a:lnTo>
                    <a:lnTo>
                      <a:pt x="210947" y="0"/>
                    </a:lnTo>
                    <a:lnTo>
                      <a:pt x="190881" y="0"/>
                    </a:lnTo>
                    <a:lnTo>
                      <a:pt x="190881" y="10033"/>
                    </a:lnTo>
                    <a:lnTo>
                      <a:pt x="190881" y="20066"/>
                    </a:lnTo>
                    <a:lnTo>
                      <a:pt x="180848" y="20066"/>
                    </a:lnTo>
                    <a:lnTo>
                      <a:pt x="180848" y="10033"/>
                    </a:lnTo>
                    <a:lnTo>
                      <a:pt x="190881" y="10033"/>
                    </a:lnTo>
                    <a:lnTo>
                      <a:pt x="190881" y="0"/>
                    </a:lnTo>
                    <a:lnTo>
                      <a:pt x="170815" y="0"/>
                    </a:lnTo>
                    <a:lnTo>
                      <a:pt x="170815" y="10033"/>
                    </a:lnTo>
                    <a:lnTo>
                      <a:pt x="170815" y="20066"/>
                    </a:lnTo>
                    <a:lnTo>
                      <a:pt x="160655" y="20066"/>
                    </a:lnTo>
                    <a:lnTo>
                      <a:pt x="160655" y="15113"/>
                    </a:lnTo>
                    <a:lnTo>
                      <a:pt x="160655" y="10033"/>
                    </a:lnTo>
                    <a:lnTo>
                      <a:pt x="170815" y="10033"/>
                    </a:lnTo>
                    <a:lnTo>
                      <a:pt x="170815" y="0"/>
                    </a:lnTo>
                    <a:lnTo>
                      <a:pt x="145669" y="0"/>
                    </a:lnTo>
                    <a:lnTo>
                      <a:pt x="145669" y="15113"/>
                    </a:lnTo>
                    <a:lnTo>
                      <a:pt x="145669" y="55245"/>
                    </a:lnTo>
                    <a:lnTo>
                      <a:pt x="80391" y="55245"/>
                    </a:lnTo>
                    <a:lnTo>
                      <a:pt x="80391" y="70231"/>
                    </a:lnTo>
                    <a:lnTo>
                      <a:pt x="80391" y="80264"/>
                    </a:lnTo>
                    <a:lnTo>
                      <a:pt x="80391" y="90297"/>
                    </a:lnTo>
                    <a:lnTo>
                      <a:pt x="80391" y="100330"/>
                    </a:lnTo>
                    <a:lnTo>
                      <a:pt x="10033" y="100330"/>
                    </a:lnTo>
                    <a:lnTo>
                      <a:pt x="10033" y="90297"/>
                    </a:lnTo>
                    <a:lnTo>
                      <a:pt x="80391" y="90297"/>
                    </a:lnTo>
                    <a:lnTo>
                      <a:pt x="80391" y="80264"/>
                    </a:lnTo>
                    <a:lnTo>
                      <a:pt x="30099" y="80264"/>
                    </a:lnTo>
                    <a:lnTo>
                      <a:pt x="30099" y="70231"/>
                    </a:lnTo>
                    <a:lnTo>
                      <a:pt x="80391" y="70231"/>
                    </a:lnTo>
                    <a:lnTo>
                      <a:pt x="80391" y="55245"/>
                    </a:lnTo>
                    <a:lnTo>
                      <a:pt x="75311" y="55245"/>
                    </a:lnTo>
                    <a:lnTo>
                      <a:pt x="75311" y="15113"/>
                    </a:lnTo>
                    <a:lnTo>
                      <a:pt x="145669" y="15113"/>
                    </a:lnTo>
                    <a:lnTo>
                      <a:pt x="145669" y="0"/>
                    </a:lnTo>
                    <a:lnTo>
                      <a:pt x="60325" y="0"/>
                    </a:lnTo>
                    <a:lnTo>
                      <a:pt x="60325" y="60198"/>
                    </a:lnTo>
                    <a:lnTo>
                      <a:pt x="20066" y="60198"/>
                    </a:lnTo>
                    <a:lnTo>
                      <a:pt x="20066" y="70231"/>
                    </a:lnTo>
                    <a:lnTo>
                      <a:pt x="20066" y="80264"/>
                    </a:lnTo>
                    <a:lnTo>
                      <a:pt x="10033" y="80264"/>
                    </a:lnTo>
                    <a:lnTo>
                      <a:pt x="10033" y="70231"/>
                    </a:lnTo>
                    <a:lnTo>
                      <a:pt x="20066" y="70231"/>
                    </a:lnTo>
                    <a:lnTo>
                      <a:pt x="20066" y="60198"/>
                    </a:lnTo>
                    <a:lnTo>
                      <a:pt x="0" y="60198"/>
                    </a:lnTo>
                    <a:lnTo>
                      <a:pt x="0" y="288798"/>
                    </a:lnTo>
                    <a:lnTo>
                      <a:pt x="2286" y="291084"/>
                    </a:lnTo>
                    <a:lnTo>
                      <a:pt x="218694" y="291084"/>
                    </a:lnTo>
                    <a:lnTo>
                      <a:pt x="220980" y="288798"/>
                    </a:lnTo>
                    <a:lnTo>
                      <a:pt x="220980" y="281051"/>
                    </a:lnTo>
                    <a:lnTo>
                      <a:pt x="220980" y="271018"/>
                    </a:lnTo>
                    <a:lnTo>
                      <a:pt x="220980" y="260985"/>
                    </a:lnTo>
                    <a:lnTo>
                      <a:pt x="220980" y="250952"/>
                    </a:lnTo>
                    <a:lnTo>
                      <a:pt x="220980" y="240919"/>
                    </a:lnTo>
                    <a:lnTo>
                      <a:pt x="210947" y="240919"/>
                    </a:lnTo>
                    <a:lnTo>
                      <a:pt x="210947" y="250952"/>
                    </a:lnTo>
                    <a:lnTo>
                      <a:pt x="210947" y="260985"/>
                    </a:lnTo>
                    <a:lnTo>
                      <a:pt x="210947" y="271018"/>
                    </a:lnTo>
                    <a:lnTo>
                      <a:pt x="210947" y="281051"/>
                    </a:lnTo>
                    <a:lnTo>
                      <a:pt x="140589" y="281051"/>
                    </a:lnTo>
                    <a:lnTo>
                      <a:pt x="140589" y="275971"/>
                    </a:lnTo>
                    <a:lnTo>
                      <a:pt x="140589" y="271018"/>
                    </a:lnTo>
                    <a:lnTo>
                      <a:pt x="210947" y="271018"/>
                    </a:lnTo>
                    <a:lnTo>
                      <a:pt x="210947" y="260985"/>
                    </a:lnTo>
                    <a:lnTo>
                      <a:pt x="160655" y="260985"/>
                    </a:lnTo>
                    <a:lnTo>
                      <a:pt x="160655" y="250952"/>
                    </a:lnTo>
                    <a:lnTo>
                      <a:pt x="210947" y="250952"/>
                    </a:lnTo>
                    <a:lnTo>
                      <a:pt x="210947" y="240919"/>
                    </a:lnTo>
                    <a:lnTo>
                      <a:pt x="207010" y="240919"/>
                    </a:lnTo>
                    <a:lnTo>
                      <a:pt x="204825" y="232283"/>
                    </a:lnTo>
                    <a:lnTo>
                      <a:pt x="203454" y="226822"/>
                    </a:lnTo>
                    <a:lnTo>
                      <a:pt x="201803" y="226187"/>
                    </a:lnTo>
                    <a:lnTo>
                      <a:pt x="200279" y="225552"/>
                    </a:lnTo>
                    <a:lnTo>
                      <a:pt x="198628" y="224790"/>
                    </a:lnTo>
                    <a:lnTo>
                      <a:pt x="186182" y="232283"/>
                    </a:lnTo>
                    <a:lnTo>
                      <a:pt x="159385" y="205486"/>
                    </a:lnTo>
                    <a:lnTo>
                      <a:pt x="166751" y="192913"/>
                    </a:lnTo>
                    <a:lnTo>
                      <a:pt x="165989" y="191389"/>
                    </a:lnTo>
                    <a:lnTo>
                      <a:pt x="165354" y="189738"/>
                    </a:lnTo>
                    <a:lnTo>
                      <a:pt x="164719" y="188214"/>
                    </a:lnTo>
                    <a:lnTo>
                      <a:pt x="150622" y="184531"/>
                    </a:lnTo>
                    <a:lnTo>
                      <a:pt x="150622" y="250952"/>
                    </a:lnTo>
                    <a:lnTo>
                      <a:pt x="150622" y="260985"/>
                    </a:lnTo>
                    <a:lnTo>
                      <a:pt x="140589" y="260985"/>
                    </a:lnTo>
                    <a:lnTo>
                      <a:pt x="140589" y="250952"/>
                    </a:lnTo>
                    <a:lnTo>
                      <a:pt x="150622" y="250952"/>
                    </a:lnTo>
                    <a:lnTo>
                      <a:pt x="150622" y="184531"/>
                    </a:lnTo>
                    <a:lnTo>
                      <a:pt x="150622" y="165608"/>
                    </a:lnTo>
                    <a:lnTo>
                      <a:pt x="150622" y="146685"/>
                    </a:lnTo>
                    <a:lnTo>
                      <a:pt x="164719" y="143129"/>
                    </a:lnTo>
                    <a:lnTo>
                      <a:pt x="165989" y="139827"/>
                    </a:lnTo>
                    <a:lnTo>
                      <a:pt x="166751" y="138303"/>
                    </a:lnTo>
                    <a:lnTo>
                      <a:pt x="159385" y="125730"/>
                    </a:lnTo>
                    <a:lnTo>
                      <a:pt x="172580" y="112522"/>
                    </a:lnTo>
                    <a:lnTo>
                      <a:pt x="186182" y="98933"/>
                    </a:lnTo>
                    <a:lnTo>
                      <a:pt x="198628" y="106426"/>
                    </a:lnTo>
                    <a:lnTo>
                      <a:pt x="200279" y="105664"/>
                    </a:lnTo>
                    <a:lnTo>
                      <a:pt x="201803" y="105029"/>
                    </a:lnTo>
                    <a:lnTo>
                      <a:pt x="203454" y="104394"/>
                    </a:lnTo>
                    <a:lnTo>
                      <a:pt x="204825" y="98933"/>
                    </a:lnTo>
                    <a:lnTo>
                      <a:pt x="207010" y="90297"/>
                    </a:lnTo>
                    <a:lnTo>
                      <a:pt x="220980" y="90297"/>
                    </a:lnTo>
                    <a:lnTo>
                      <a:pt x="220980" y="75311"/>
                    </a:lnTo>
                    <a:lnTo>
                      <a:pt x="220980" y="30099"/>
                    </a:lnTo>
                    <a:lnTo>
                      <a:pt x="220980" y="20066"/>
                    </a:lnTo>
                    <a:lnTo>
                      <a:pt x="220980" y="10033"/>
                    </a:lnTo>
                    <a:lnTo>
                      <a:pt x="220980" y="2286"/>
                    </a:lnTo>
                    <a:close/>
                  </a:path>
                  <a:path w="291465" h="291464">
                    <a:moveTo>
                      <a:pt x="245364" y="165354"/>
                    </a:moveTo>
                    <a:lnTo>
                      <a:pt x="243801" y="157378"/>
                    </a:lnTo>
                    <a:lnTo>
                      <a:pt x="239547" y="150837"/>
                    </a:lnTo>
                    <a:lnTo>
                      <a:pt x="233248" y="146405"/>
                    </a:lnTo>
                    <a:lnTo>
                      <a:pt x="225552" y="144780"/>
                    </a:lnTo>
                    <a:lnTo>
                      <a:pt x="217843" y="146405"/>
                    </a:lnTo>
                    <a:lnTo>
                      <a:pt x="211543" y="150837"/>
                    </a:lnTo>
                    <a:lnTo>
                      <a:pt x="207289" y="157378"/>
                    </a:lnTo>
                    <a:lnTo>
                      <a:pt x="205740" y="165354"/>
                    </a:lnTo>
                    <a:lnTo>
                      <a:pt x="207289" y="173342"/>
                    </a:lnTo>
                    <a:lnTo>
                      <a:pt x="211543" y="179882"/>
                    </a:lnTo>
                    <a:lnTo>
                      <a:pt x="217843" y="184315"/>
                    </a:lnTo>
                    <a:lnTo>
                      <a:pt x="225552" y="185928"/>
                    </a:lnTo>
                    <a:lnTo>
                      <a:pt x="233248" y="184315"/>
                    </a:lnTo>
                    <a:lnTo>
                      <a:pt x="239547" y="179882"/>
                    </a:lnTo>
                    <a:lnTo>
                      <a:pt x="243801" y="173342"/>
                    </a:lnTo>
                    <a:lnTo>
                      <a:pt x="245364" y="165354"/>
                    </a:lnTo>
                    <a:close/>
                  </a:path>
                  <a:path w="291465" h="291464">
                    <a:moveTo>
                      <a:pt x="291084" y="154305"/>
                    </a:moveTo>
                    <a:lnTo>
                      <a:pt x="279273" y="151257"/>
                    </a:lnTo>
                    <a:lnTo>
                      <a:pt x="278384" y="148717"/>
                    </a:lnTo>
                    <a:lnTo>
                      <a:pt x="277495" y="145923"/>
                    </a:lnTo>
                    <a:lnTo>
                      <a:pt x="276225" y="143002"/>
                    </a:lnTo>
                    <a:lnTo>
                      <a:pt x="274828" y="140335"/>
                    </a:lnTo>
                    <a:lnTo>
                      <a:pt x="273558" y="137795"/>
                    </a:lnTo>
                    <a:lnTo>
                      <a:pt x="279781" y="127381"/>
                    </a:lnTo>
                    <a:lnTo>
                      <a:pt x="277837" y="125476"/>
                    </a:lnTo>
                    <a:lnTo>
                      <a:pt x="270217" y="117983"/>
                    </a:lnTo>
                    <a:lnTo>
                      <a:pt x="265938" y="113766"/>
                    </a:lnTo>
                    <a:lnTo>
                      <a:pt x="265938" y="165354"/>
                    </a:lnTo>
                    <a:lnTo>
                      <a:pt x="262750" y="180860"/>
                    </a:lnTo>
                    <a:lnTo>
                      <a:pt x="254076" y="193535"/>
                    </a:lnTo>
                    <a:lnTo>
                      <a:pt x="241236" y="202095"/>
                    </a:lnTo>
                    <a:lnTo>
                      <a:pt x="225552" y="205232"/>
                    </a:lnTo>
                    <a:lnTo>
                      <a:pt x="209854" y="202095"/>
                    </a:lnTo>
                    <a:lnTo>
                      <a:pt x="197015" y="193535"/>
                    </a:lnTo>
                    <a:lnTo>
                      <a:pt x="188341" y="180860"/>
                    </a:lnTo>
                    <a:lnTo>
                      <a:pt x="185166" y="165354"/>
                    </a:lnTo>
                    <a:lnTo>
                      <a:pt x="188341" y="149860"/>
                    </a:lnTo>
                    <a:lnTo>
                      <a:pt x="197015" y="137185"/>
                    </a:lnTo>
                    <a:lnTo>
                      <a:pt x="209854" y="128625"/>
                    </a:lnTo>
                    <a:lnTo>
                      <a:pt x="225552" y="125476"/>
                    </a:lnTo>
                    <a:lnTo>
                      <a:pt x="241236" y="128625"/>
                    </a:lnTo>
                    <a:lnTo>
                      <a:pt x="254076" y="137185"/>
                    </a:lnTo>
                    <a:lnTo>
                      <a:pt x="262750" y="149860"/>
                    </a:lnTo>
                    <a:lnTo>
                      <a:pt x="265938" y="165354"/>
                    </a:lnTo>
                    <a:lnTo>
                      <a:pt x="265938" y="113766"/>
                    </a:lnTo>
                    <a:lnTo>
                      <a:pt x="263906" y="111760"/>
                    </a:lnTo>
                    <a:lnTo>
                      <a:pt x="253365" y="117983"/>
                    </a:lnTo>
                    <a:lnTo>
                      <a:pt x="250952" y="116713"/>
                    </a:lnTo>
                    <a:lnTo>
                      <a:pt x="248158" y="115189"/>
                    </a:lnTo>
                    <a:lnTo>
                      <a:pt x="245237" y="114046"/>
                    </a:lnTo>
                    <a:lnTo>
                      <a:pt x="242443" y="113157"/>
                    </a:lnTo>
                    <a:lnTo>
                      <a:pt x="239776" y="112268"/>
                    </a:lnTo>
                    <a:lnTo>
                      <a:pt x="236728" y="100584"/>
                    </a:lnTo>
                    <a:lnTo>
                      <a:pt x="214376" y="100584"/>
                    </a:lnTo>
                    <a:lnTo>
                      <a:pt x="211328" y="112268"/>
                    </a:lnTo>
                    <a:lnTo>
                      <a:pt x="208661" y="113157"/>
                    </a:lnTo>
                    <a:lnTo>
                      <a:pt x="205867" y="114046"/>
                    </a:lnTo>
                    <a:lnTo>
                      <a:pt x="202946" y="115189"/>
                    </a:lnTo>
                    <a:lnTo>
                      <a:pt x="200152" y="116713"/>
                    </a:lnTo>
                    <a:lnTo>
                      <a:pt x="197739" y="117983"/>
                    </a:lnTo>
                    <a:lnTo>
                      <a:pt x="187198" y="111760"/>
                    </a:lnTo>
                    <a:lnTo>
                      <a:pt x="171323" y="127381"/>
                    </a:lnTo>
                    <a:lnTo>
                      <a:pt x="177546" y="137795"/>
                    </a:lnTo>
                    <a:lnTo>
                      <a:pt x="176276" y="140335"/>
                    </a:lnTo>
                    <a:lnTo>
                      <a:pt x="174879" y="143002"/>
                    </a:lnTo>
                    <a:lnTo>
                      <a:pt x="173609" y="145923"/>
                    </a:lnTo>
                    <a:lnTo>
                      <a:pt x="172720" y="148717"/>
                    </a:lnTo>
                    <a:lnTo>
                      <a:pt x="171831" y="151257"/>
                    </a:lnTo>
                    <a:lnTo>
                      <a:pt x="160020" y="154305"/>
                    </a:lnTo>
                    <a:lnTo>
                      <a:pt x="160020" y="176403"/>
                    </a:lnTo>
                    <a:lnTo>
                      <a:pt x="171831" y="179451"/>
                    </a:lnTo>
                    <a:lnTo>
                      <a:pt x="172720" y="181991"/>
                    </a:lnTo>
                    <a:lnTo>
                      <a:pt x="173609" y="184785"/>
                    </a:lnTo>
                    <a:lnTo>
                      <a:pt x="174879" y="187706"/>
                    </a:lnTo>
                    <a:lnTo>
                      <a:pt x="176276" y="190373"/>
                    </a:lnTo>
                    <a:lnTo>
                      <a:pt x="177546" y="192913"/>
                    </a:lnTo>
                    <a:lnTo>
                      <a:pt x="171323" y="203327"/>
                    </a:lnTo>
                    <a:lnTo>
                      <a:pt x="187198" y="218948"/>
                    </a:lnTo>
                    <a:lnTo>
                      <a:pt x="197739" y="212725"/>
                    </a:lnTo>
                    <a:lnTo>
                      <a:pt x="200152" y="213995"/>
                    </a:lnTo>
                    <a:lnTo>
                      <a:pt x="202946" y="215519"/>
                    </a:lnTo>
                    <a:lnTo>
                      <a:pt x="205867" y="216662"/>
                    </a:lnTo>
                    <a:lnTo>
                      <a:pt x="208661" y="217551"/>
                    </a:lnTo>
                    <a:lnTo>
                      <a:pt x="211328" y="218440"/>
                    </a:lnTo>
                    <a:lnTo>
                      <a:pt x="214376" y="230124"/>
                    </a:lnTo>
                    <a:lnTo>
                      <a:pt x="236728" y="230124"/>
                    </a:lnTo>
                    <a:lnTo>
                      <a:pt x="239776" y="218440"/>
                    </a:lnTo>
                    <a:lnTo>
                      <a:pt x="242443" y="217551"/>
                    </a:lnTo>
                    <a:lnTo>
                      <a:pt x="245237" y="216662"/>
                    </a:lnTo>
                    <a:lnTo>
                      <a:pt x="248158" y="215519"/>
                    </a:lnTo>
                    <a:lnTo>
                      <a:pt x="250952" y="213995"/>
                    </a:lnTo>
                    <a:lnTo>
                      <a:pt x="253365" y="212725"/>
                    </a:lnTo>
                    <a:lnTo>
                      <a:pt x="263906" y="218948"/>
                    </a:lnTo>
                    <a:lnTo>
                      <a:pt x="270217" y="212725"/>
                    </a:lnTo>
                    <a:lnTo>
                      <a:pt x="277837" y="205232"/>
                    </a:lnTo>
                    <a:lnTo>
                      <a:pt x="279781" y="203327"/>
                    </a:lnTo>
                    <a:lnTo>
                      <a:pt x="273558" y="192913"/>
                    </a:lnTo>
                    <a:lnTo>
                      <a:pt x="274828" y="190373"/>
                    </a:lnTo>
                    <a:lnTo>
                      <a:pt x="276225" y="187706"/>
                    </a:lnTo>
                    <a:lnTo>
                      <a:pt x="277495" y="184785"/>
                    </a:lnTo>
                    <a:lnTo>
                      <a:pt x="278384" y="181991"/>
                    </a:lnTo>
                    <a:lnTo>
                      <a:pt x="279273" y="179451"/>
                    </a:lnTo>
                    <a:lnTo>
                      <a:pt x="291084" y="176403"/>
                    </a:lnTo>
                    <a:lnTo>
                      <a:pt x="291084" y="154305"/>
                    </a:lnTo>
                    <a:close/>
                  </a:path>
                </a:pathLst>
              </a:custGeom>
              <a:solidFill>
                <a:srgbClr val="004E83"/>
              </a:solidFill>
            </p:spPr>
            <p:txBody>
              <a:bodyPr wrap="square" lIns="0" tIns="0" rIns="0" bIns="0" rtlCol="0"/>
              <a:lstStyle/>
              <a:p>
                <a:endParaRPr/>
              </a:p>
            </p:txBody>
          </p:sp>
        </p:grpSp>
        <p:grpSp>
          <p:nvGrpSpPr>
            <p:cNvPr id="54" name="object 53">
              <a:extLst>
                <a:ext uri="{FF2B5EF4-FFF2-40B4-BE49-F238E27FC236}">
                  <a16:creationId xmlns:a16="http://schemas.microsoft.com/office/drawing/2014/main" id="{6C411D25-6406-4AD2-ACC4-7F3695D245E7}"/>
                </a:ext>
              </a:extLst>
            </p:cNvPr>
            <p:cNvGrpSpPr/>
            <p:nvPr/>
          </p:nvGrpSpPr>
          <p:grpSpPr>
            <a:xfrm>
              <a:off x="4694884" y="1444552"/>
              <a:ext cx="791210" cy="789940"/>
              <a:chOff x="7298435" y="82283"/>
              <a:chExt cx="791210" cy="789940"/>
            </a:xfrm>
          </p:grpSpPr>
          <p:sp>
            <p:nvSpPr>
              <p:cNvPr id="55" name="object 54">
                <a:extLst>
                  <a:ext uri="{FF2B5EF4-FFF2-40B4-BE49-F238E27FC236}">
                    <a16:creationId xmlns:a16="http://schemas.microsoft.com/office/drawing/2014/main" id="{AA14A4D1-1D25-4368-BC00-3F0E17DE169E}"/>
                  </a:ext>
                </a:extLst>
              </p:cNvPr>
              <p:cNvSpPr/>
              <p:nvPr/>
            </p:nvSpPr>
            <p:spPr>
              <a:xfrm>
                <a:off x="7342631" y="126492"/>
                <a:ext cx="706120" cy="704215"/>
              </a:xfrm>
              <a:custGeom>
                <a:avLst/>
                <a:gdLst/>
                <a:ahLst/>
                <a:cxnLst/>
                <a:rect l="l" t="t" r="r" b="b"/>
                <a:pathLst>
                  <a:path w="706120" h="704215">
                    <a:moveTo>
                      <a:pt x="352806" y="0"/>
                    </a:moveTo>
                    <a:lnTo>
                      <a:pt x="304938" y="3213"/>
                    </a:lnTo>
                    <a:lnTo>
                      <a:pt x="259027" y="12574"/>
                    </a:lnTo>
                    <a:lnTo>
                      <a:pt x="215491" y="27664"/>
                    </a:lnTo>
                    <a:lnTo>
                      <a:pt x="174752" y="48062"/>
                    </a:lnTo>
                    <a:lnTo>
                      <a:pt x="137230" y="73350"/>
                    </a:lnTo>
                    <a:lnTo>
                      <a:pt x="103346" y="103108"/>
                    </a:lnTo>
                    <a:lnTo>
                      <a:pt x="73521" y="136916"/>
                    </a:lnTo>
                    <a:lnTo>
                      <a:pt x="48175" y="174356"/>
                    </a:lnTo>
                    <a:lnTo>
                      <a:pt x="27729" y="215009"/>
                    </a:lnTo>
                    <a:lnTo>
                      <a:pt x="12604" y="258453"/>
                    </a:lnTo>
                    <a:lnTo>
                      <a:pt x="3221" y="304271"/>
                    </a:lnTo>
                    <a:lnTo>
                      <a:pt x="0" y="352043"/>
                    </a:lnTo>
                    <a:lnTo>
                      <a:pt x="3221" y="399816"/>
                    </a:lnTo>
                    <a:lnTo>
                      <a:pt x="12604" y="445634"/>
                    </a:lnTo>
                    <a:lnTo>
                      <a:pt x="27729" y="489078"/>
                    </a:lnTo>
                    <a:lnTo>
                      <a:pt x="48175" y="529731"/>
                    </a:lnTo>
                    <a:lnTo>
                      <a:pt x="73521" y="567171"/>
                    </a:lnTo>
                    <a:lnTo>
                      <a:pt x="103346" y="600979"/>
                    </a:lnTo>
                    <a:lnTo>
                      <a:pt x="137230" y="630737"/>
                    </a:lnTo>
                    <a:lnTo>
                      <a:pt x="174751" y="656025"/>
                    </a:lnTo>
                    <a:lnTo>
                      <a:pt x="215491" y="676423"/>
                    </a:lnTo>
                    <a:lnTo>
                      <a:pt x="259027" y="691513"/>
                    </a:lnTo>
                    <a:lnTo>
                      <a:pt x="304938" y="700874"/>
                    </a:lnTo>
                    <a:lnTo>
                      <a:pt x="352806" y="704087"/>
                    </a:lnTo>
                    <a:lnTo>
                      <a:pt x="400673" y="700874"/>
                    </a:lnTo>
                    <a:lnTo>
                      <a:pt x="446584" y="691513"/>
                    </a:lnTo>
                    <a:lnTo>
                      <a:pt x="490120" y="676423"/>
                    </a:lnTo>
                    <a:lnTo>
                      <a:pt x="530859" y="656025"/>
                    </a:lnTo>
                    <a:lnTo>
                      <a:pt x="568381" y="630737"/>
                    </a:lnTo>
                    <a:lnTo>
                      <a:pt x="602265" y="600979"/>
                    </a:lnTo>
                    <a:lnTo>
                      <a:pt x="632090" y="567171"/>
                    </a:lnTo>
                    <a:lnTo>
                      <a:pt x="657436" y="529731"/>
                    </a:lnTo>
                    <a:lnTo>
                      <a:pt x="677882" y="489078"/>
                    </a:lnTo>
                    <a:lnTo>
                      <a:pt x="693007" y="445634"/>
                    </a:lnTo>
                    <a:lnTo>
                      <a:pt x="702390" y="399816"/>
                    </a:lnTo>
                    <a:lnTo>
                      <a:pt x="705612" y="352043"/>
                    </a:lnTo>
                    <a:lnTo>
                      <a:pt x="702390" y="304271"/>
                    </a:lnTo>
                    <a:lnTo>
                      <a:pt x="693007" y="258453"/>
                    </a:lnTo>
                    <a:lnTo>
                      <a:pt x="677882" y="215009"/>
                    </a:lnTo>
                    <a:lnTo>
                      <a:pt x="657436" y="174356"/>
                    </a:lnTo>
                    <a:lnTo>
                      <a:pt x="632090" y="136916"/>
                    </a:lnTo>
                    <a:lnTo>
                      <a:pt x="602265" y="103108"/>
                    </a:lnTo>
                    <a:lnTo>
                      <a:pt x="568381" y="73350"/>
                    </a:lnTo>
                    <a:lnTo>
                      <a:pt x="530860" y="48062"/>
                    </a:lnTo>
                    <a:lnTo>
                      <a:pt x="490120" y="27664"/>
                    </a:lnTo>
                    <a:lnTo>
                      <a:pt x="446584" y="12574"/>
                    </a:lnTo>
                    <a:lnTo>
                      <a:pt x="400673" y="3213"/>
                    </a:lnTo>
                    <a:lnTo>
                      <a:pt x="352806" y="0"/>
                    </a:lnTo>
                    <a:close/>
                  </a:path>
                </a:pathLst>
              </a:custGeom>
              <a:solidFill>
                <a:srgbClr val="1FBBF4"/>
              </a:solidFill>
            </p:spPr>
            <p:txBody>
              <a:bodyPr wrap="square" lIns="0" tIns="0" rIns="0" bIns="0" rtlCol="0"/>
              <a:lstStyle/>
              <a:p>
                <a:endParaRPr/>
              </a:p>
            </p:txBody>
          </p:sp>
          <p:sp>
            <p:nvSpPr>
              <p:cNvPr id="56" name="object 55">
                <a:extLst>
                  <a:ext uri="{FF2B5EF4-FFF2-40B4-BE49-F238E27FC236}">
                    <a16:creationId xmlns:a16="http://schemas.microsoft.com/office/drawing/2014/main" id="{9661EE88-70C1-4AA3-9821-45961317D933}"/>
                  </a:ext>
                </a:extLst>
              </p:cNvPr>
              <p:cNvSpPr/>
              <p:nvPr/>
            </p:nvSpPr>
            <p:spPr>
              <a:xfrm>
                <a:off x="7298435" y="82283"/>
                <a:ext cx="790955" cy="789444"/>
              </a:xfrm>
              <a:prstGeom prst="rect">
                <a:avLst/>
              </a:prstGeom>
              <a:blipFill>
                <a:blip r:embed="rId9" cstate="print"/>
                <a:stretch>
                  <a:fillRect/>
                </a:stretch>
              </a:blipFill>
            </p:spPr>
            <p:txBody>
              <a:bodyPr wrap="square" lIns="0" tIns="0" rIns="0" bIns="0" rtlCol="0"/>
              <a:lstStyle/>
              <a:p>
                <a:endParaRPr/>
              </a:p>
            </p:txBody>
          </p:sp>
          <p:sp>
            <p:nvSpPr>
              <p:cNvPr id="57" name="object 56">
                <a:extLst>
                  <a:ext uri="{FF2B5EF4-FFF2-40B4-BE49-F238E27FC236}">
                    <a16:creationId xmlns:a16="http://schemas.microsoft.com/office/drawing/2014/main" id="{56B393E9-A346-44C4-A2AF-AB0C11C776AD}"/>
                  </a:ext>
                </a:extLst>
              </p:cNvPr>
              <p:cNvSpPr/>
              <p:nvPr/>
            </p:nvSpPr>
            <p:spPr>
              <a:xfrm>
                <a:off x="7379969" y="163830"/>
                <a:ext cx="632460" cy="631190"/>
              </a:xfrm>
              <a:custGeom>
                <a:avLst/>
                <a:gdLst/>
                <a:ahLst/>
                <a:cxnLst/>
                <a:rect l="l" t="t" r="r" b="b"/>
                <a:pathLst>
                  <a:path w="632459" h="631190">
                    <a:moveTo>
                      <a:pt x="316229" y="0"/>
                    </a:moveTo>
                    <a:lnTo>
                      <a:pt x="269505" y="3420"/>
                    </a:lnTo>
                    <a:lnTo>
                      <a:pt x="224907" y="13355"/>
                    </a:lnTo>
                    <a:lnTo>
                      <a:pt x="182925" y="29317"/>
                    </a:lnTo>
                    <a:lnTo>
                      <a:pt x="144050" y="50819"/>
                    </a:lnTo>
                    <a:lnTo>
                      <a:pt x="108769" y="77373"/>
                    </a:lnTo>
                    <a:lnTo>
                      <a:pt x="77574" y="108491"/>
                    </a:lnTo>
                    <a:lnTo>
                      <a:pt x="50952" y="143685"/>
                    </a:lnTo>
                    <a:lnTo>
                      <a:pt x="29395" y="182467"/>
                    </a:lnTo>
                    <a:lnTo>
                      <a:pt x="13390" y="224350"/>
                    </a:lnTo>
                    <a:lnTo>
                      <a:pt x="3429" y="268846"/>
                    </a:lnTo>
                    <a:lnTo>
                      <a:pt x="0" y="315468"/>
                    </a:lnTo>
                    <a:lnTo>
                      <a:pt x="3429" y="362089"/>
                    </a:lnTo>
                    <a:lnTo>
                      <a:pt x="13390" y="406585"/>
                    </a:lnTo>
                    <a:lnTo>
                      <a:pt x="29395" y="448468"/>
                    </a:lnTo>
                    <a:lnTo>
                      <a:pt x="50952" y="487250"/>
                    </a:lnTo>
                    <a:lnTo>
                      <a:pt x="77574" y="522444"/>
                    </a:lnTo>
                    <a:lnTo>
                      <a:pt x="108769" y="553562"/>
                    </a:lnTo>
                    <a:lnTo>
                      <a:pt x="144050" y="580116"/>
                    </a:lnTo>
                    <a:lnTo>
                      <a:pt x="182925" y="601618"/>
                    </a:lnTo>
                    <a:lnTo>
                      <a:pt x="224907" y="617580"/>
                    </a:lnTo>
                    <a:lnTo>
                      <a:pt x="269505" y="627515"/>
                    </a:lnTo>
                    <a:lnTo>
                      <a:pt x="316229" y="630936"/>
                    </a:lnTo>
                    <a:lnTo>
                      <a:pt x="362954" y="627515"/>
                    </a:lnTo>
                    <a:lnTo>
                      <a:pt x="407552" y="617580"/>
                    </a:lnTo>
                    <a:lnTo>
                      <a:pt x="449534" y="601618"/>
                    </a:lnTo>
                    <a:lnTo>
                      <a:pt x="488409" y="580116"/>
                    </a:lnTo>
                    <a:lnTo>
                      <a:pt x="523690" y="553562"/>
                    </a:lnTo>
                    <a:lnTo>
                      <a:pt x="554885" y="522444"/>
                    </a:lnTo>
                    <a:lnTo>
                      <a:pt x="581507" y="487250"/>
                    </a:lnTo>
                    <a:lnTo>
                      <a:pt x="603064" y="448468"/>
                    </a:lnTo>
                    <a:lnTo>
                      <a:pt x="619069" y="406585"/>
                    </a:lnTo>
                    <a:lnTo>
                      <a:pt x="629030" y="362089"/>
                    </a:lnTo>
                    <a:lnTo>
                      <a:pt x="632459" y="315468"/>
                    </a:lnTo>
                    <a:lnTo>
                      <a:pt x="629030" y="268846"/>
                    </a:lnTo>
                    <a:lnTo>
                      <a:pt x="619069" y="224350"/>
                    </a:lnTo>
                    <a:lnTo>
                      <a:pt x="603064" y="182467"/>
                    </a:lnTo>
                    <a:lnTo>
                      <a:pt x="581507" y="143685"/>
                    </a:lnTo>
                    <a:lnTo>
                      <a:pt x="554885" y="108491"/>
                    </a:lnTo>
                    <a:lnTo>
                      <a:pt x="523690" y="77373"/>
                    </a:lnTo>
                    <a:lnTo>
                      <a:pt x="488409" y="50819"/>
                    </a:lnTo>
                    <a:lnTo>
                      <a:pt x="449534" y="29317"/>
                    </a:lnTo>
                    <a:lnTo>
                      <a:pt x="407552" y="13355"/>
                    </a:lnTo>
                    <a:lnTo>
                      <a:pt x="362954" y="3420"/>
                    </a:lnTo>
                    <a:lnTo>
                      <a:pt x="316229" y="0"/>
                    </a:lnTo>
                    <a:close/>
                  </a:path>
                </a:pathLst>
              </a:custGeom>
              <a:solidFill>
                <a:srgbClr val="FFFFFF"/>
              </a:solidFill>
            </p:spPr>
            <p:txBody>
              <a:bodyPr wrap="square" lIns="0" tIns="0" rIns="0" bIns="0" rtlCol="0"/>
              <a:lstStyle/>
              <a:p>
                <a:endParaRPr/>
              </a:p>
            </p:txBody>
          </p:sp>
          <p:sp>
            <p:nvSpPr>
              <p:cNvPr id="58" name="object 57">
                <a:extLst>
                  <a:ext uri="{FF2B5EF4-FFF2-40B4-BE49-F238E27FC236}">
                    <a16:creationId xmlns:a16="http://schemas.microsoft.com/office/drawing/2014/main" id="{3D9CC4DD-2B4B-4CA9-91F6-505654FE8072}"/>
                  </a:ext>
                </a:extLst>
              </p:cNvPr>
              <p:cNvSpPr/>
              <p:nvPr/>
            </p:nvSpPr>
            <p:spPr>
              <a:xfrm>
                <a:off x="7379969" y="163830"/>
                <a:ext cx="632460" cy="631190"/>
              </a:xfrm>
              <a:custGeom>
                <a:avLst/>
                <a:gdLst/>
                <a:ahLst/>
                <a:cxnLst/>
                <a:rect l="l" t="t" r="r" b="b"/>
                <a:pathLst>
                  <a:path w="632459" h="631190">
                    <a:moveTo>
                      <a:pt x="0" y="315468"/>
                    </a:moveTo>
                    <a:lnTo>
                      <a:pt x="3429" y="268846"/>
                    </a:lnTo>
                    <a:lnTo>
                      <a:pt x="13390" y="224350"/>
                    </a:lnTo>
                    <a:lnTo>
                      <a:pt x="29395" y="182467"/>
                    </a:lnTo>
                    <a:lnTo>
                      <a:pt x="50952" y="143685"/>
                    </a:lnTo>
                    <a:lnTo>
                      <a:pt x="77574" y="108491"/>
                    </a:lnTo>
                    <a:lnTo>
                      <a:pt x="108769" y="77373"/>
                    </a:lnTo>
                    <a:lnTo>
                      <a:pt x="144050" y="50819"/>
                    </a:lnTo>
                    <a:lnTo>
                      <a:pt x="182925" y="29317"/>
                    </a:lnTo>
                    <a:lnTo>
                      <a:pt x="224907" y="13355"/>
                    </a:lnTo>
                    <a:lnTo>
                      <a:pt x="269505" y="3420"/>
                    </a:lnTo>
                    <a:lnTo>
                      <a:pt x="316229" y="0"/>
                    </a:lnTo>
                    <a:lnTo>
                      <a:pt x="362954" y="3420"/>
                    </a:lnTo>
                    <a:lnTo>
                      <a:pt x="407552" y="13355"/>
                    </a:lnTo>
                    <a:lnTo>
                      <a:pt x="449534" y="29317"/>
                    </a:lnTo>
                    <a:lnTo>
                      <a:pt x="488409" y="50819"/>
                    </a:lnTo>
                    <a:lnTo>
                      <a:pt x="523690" y="77373"/>
                    </a:lnTo>
                    <a:lnTo>
                      <a:pt x="554885" y="108491"/>
                    </a:lnTo>
                    <a:lnTo>
                      <a:pt x="581507" y="143685"/>
                    </a:lnTo>
                    <a:lnTo>
                      <a:pt x="603064" y="182467"/>
                    </a:lnTo>
                    <a:lnTo>
                      <a:pt x="619069" y="224350"/>
                    </a:lnTo>
                    <a:lnTo>
                      <a:pt x="629030" y="268846"/>
                    </a:lnTo>
                    <a:lnTo>
                      <a:pt x="632459" y="315468"/>
                    </a:lnTo>
                    <a:lnTo>
                      <a:pt x="629030" y="362089"/>
                    </a:lnTo>
                    <a:lnTo>
                      <a:pt x="619069" y="406585"/>
                    </a:lnTo>
                    <a:lnTo>
                      <a:pt x="603064" y="448468"/>
                    </a:lnTo>
                    <a:lnTo>
                      <a:pt x="581507" y="487250"/>
                    </a:lnTo>
                    <a:lnTo>
                      <a:pt x="554885" y="522444"/>
                    </a:lnTo>
                    <a:lnTo>
                      <a:pt x="523690" y="553562"/>
                    </a:lnTo>
                    <a:lnTo>
                      <a:pt x="488409" y="580116"/>
                    </a:lnTo>
                    <a:lnTo>
                      <a:pt x="449534" y="601618"/>
                    </a:lnTo>
                    <a:lnTo>
                      <a:pt x="407552" y="617580"/>
                    </a:lnTo>
                    <a:lnTo>
                      <a:pt x="362954" y="627515"/>
                    </a:lnTo>
                    <a:lnTo>
                      <a:pt x="316229" y="630936"/>
                    </a:lnTo>
                    <a:lnTo>
                      <a:pt x="269505" y="627515"/>
                    </a:lnTo>
                    <a:lnTo>
                      <a:pt x="224907" y="617580"/>
                    </a:lnTo>
                    <a:lnTo>
                      <a:pt x="182925" y="601618"/>
                    </a:lnTo>
                    <a:lnTo>
                      <a:pt x="144050" y="580116"/>
                    </a:lnTo>
                    <a:lnTo>
                      <a:pt x="108769" y="553562"/>
                    </a:lnTo>
                    <a:lnTo>
                      <a:pt x="77574" y="522444"/>
                    </a:lnTo>
                    <a:lnTo>
                      <a:pt x="50952" y="487250"/>
                    </a:lnTo>
                    <a:lnTo>
                      <a:pt x="29395" y="448468"/>
                    </a:lnTo>
                    <a:lnTo>
                      <a:pt x="13390" y="406585"/>
                    </a:lnTo>
                    <a:lnTo>
                      <a:pt x="3429" y="362089"/>
                    </a:lnTo>
                    <a:lnTo>
                      <a:pt x="0" y="315468"/>
                    </a:lnTo>
                    <a:close/>
                  </a:path>
                </a:pathLst>
              </a:custGeom>
              <a:ln w="19050">
                <a:solidFill>
                  <a:srgbClr val="FFFFFF"/>
                </a:solidFill>
              </a:ln>
            </p:spPr>
            <p:txBody>
              <a:bodyPr wrap="square" lIns="0" tIns="0" rIns="0" bIns="0" rtlCol="0"/>
              <a:lstStyle/>
              <a:p>
                <a:endParaRPr/>
              </a:p>
            </p:txBody>
          </p:sp>
          <p:sp>
            <p:nvSpPr>
              <p:cNvPr id="59" name="object 58">
                <a:extLst>
                  <a:ext uri="{FF2B5EF4-FFF2-40B4-BE49-F238E27FC236}">
                    <a16:creationId xmlns:a16="http://schemas.microsoft.com/office/drawing/2014/main" id="{0CD5864C-4C03-408C-8A3D-76B4698C555A}"/>
                  </a:ext>
                </a:extLst>
              </p:cNvPr>
              <p:cNvSpPr/>
              <p:nvPr/>
            </p:nvSpPr>
            <p:spPr>
              <a:xfrm>
                <a:off x="7335011" y="118846"/>
                <a:ext cx="716292" cy="714781"/>
              </a:xfrm>
              <a:prstGeom prst="rect">
                <a:avLst/>
              </a:prstGeom>
              <a:blipFill>
                <a:blip r:embed="rId10" cstate="print"/>
                <a:stretch>
                  <a:fillRect/>
                </a:stretch>
              </a:blipFill>
            </p:spPr>
            <p:txBody>
              <a:bodyPr wrap="square" lIns="0" tIns="0" rIns="0" bIns="0" rtlCol="0"/>
              <a:lstStyle/>
              <a:p>
                <a:endParaRPr/>
              </a:p>
            </p:txBody>
          </p:sp>
          <p:sp>
            <p:nvSpPr>
              <p:cNvPr id="60" name="object 59">
                <a:extLst>
                  <a:ext uri="{FF2B5EF4-FFF2-40B4-BE49-F238E27FC236}">
                    <a16:creationId xmlns:a16="http://schemas.microsoft.com/office/drawing/2014/main" id="{9E820D7B-024B-487D-81F6-72CC46B20DBA}"/>
                  </a:ext>
                </a:extLst>
              </p:cNvPr>
              <p:cNvSpPr/>
              <p:nvPr/>
            </p:nvSpPr>
            <p:spPr>
              <a:xfrm>
                <a:off x="7406639" y="190500"/>
                <a:ext cx="577595" cy="576072"/>
              </a:xfrm>
              <a:prstGeom prst="rect">
                <a:avLst/>
              </a:prstGeom>
              <a:blipFill>
                <a:blip r:embed="rId11" cstate="print"/>
                <a:stretch>
                  <a:fillRect/>
                </a:stretch>
              </a:blipFill>
            </p:spPr>
            <p:txBody>
              <a:bodyPr wrap="square" lIns="0" tIns="0" rIns="0" bIns="0" rtlCol="0"/>
              <a:lstStyle/>
              <a:p>
                <a:endParaRPr/>
              </a:p>
            </p:txBody>
          </p:sp>
          <p:sp>
            <p:nvSpPr>
              <p:cNvPr id="61" name="object 60">
                <a:extLst>
                  <a:ext uri="{FF2B5EF4-FFF2-40B4-BE49-F238E27FC236}">
                    <a16:creationId xmlns:a16="http://schemas.microsoft.com/office/drawing/2014/main" id="{B46EBEEA-0778-4B0C-A937-FD5CD245CF9C}"/>
                  </a:ext>
                </a:extLst>
              </p:cNvPr>
              <p:cNvSpPr/>
              <p:nvPr/>
            </p:nvSpPr>
            <p:spPr>
              <a:xfrm>
                <a:off x="7583423" y="350520"/>
                <a:ext cx="187451" cy="147827"/>
              </a:xfrm>
              <a:prstGeom prst="rect">
                <a:avLst/>
              </a:prstGeom>
              <a:blipFill>
                <a:blip r:embed="rId15" cstate="print"/>
                <a:stretch>
                  <a:fillRect/>
                </a:stretch>
              </a:blipFill>
            </p:spPr>
            <p:txBody>
              <a:bodyPr wrap="square" lIns="0" tIns="0" rIns="0" bIns="0" rtlCol="0"/>
              <a:lstStyle/>
              <a:p>
                <a:endParaRPr/>
              </a:p>
            </p:txBody>
          </p:sp>
          <p:sp>
            <p:nvSpPr>
              <p:cNvPr id="62" name="object 61">
                <a:extLst>
                  <a:ext uri="{FF2B5EF4-FFF2-40B4-BE49-F238E27FC236}">
                    <a16:creationId xmlns:a16="http://schemas.microsoft.com/office/drawing/2014/main" id="{0B22E520-0AF3-431D-8A93-E14F7B3489CA}"/>
                  </a:ext>
                </a:extLst>
              </p:cNvPr>
              <p:cNvSpPr/>
              <p:nvPr/>
            </p:nvSpPr>
            <p:spPr>
              <a:xfrm>
                <a:off x="7537703" y="502919"/>
                <a:ext cx="276225" cy="132715"/>
              </a:xfrm>
              <a:custGeom>
                <a:avLst/>
                <a:gdLst/>
                <a:ahLst/>
                <a:cxnLst/>
                <a:rect l="l" t="t" r="r" b="b"/>
                <a:pathLst>
                  <a:path w="276225" h="132715">
                    <a:moveTo>
                      <a:pt x="274574" y="126491"/>
                    </a:moveTo>
                    <a:lnTo>
                      <a:pt x="1270" y="126491"/>
                    </a:lnTo>
                    <a:lnTo>
                      <a:pt x="0" y="127762"/>
                    </a:lnTo>
                    <a:lnTo>
                      <a:pt x="0" y="131317"/>
                    </a:lnTo>
                    <a:lnTo>
                      <a:pt x="1270" y="132587"/>
                    </a:lnTo>
                    <a:lnTo>
                      <a:pt x="274574" y="132587"/>
                    </a:lnTo>
                    <a:lnTo>
                      <a:pt x="275844" y="131317"/>
                    </a:lnTo>
                    <a:lnTo>
                      <a:pt x="275844" y="127762"/>
                    </a:lnTo>
                    <a:lnTo>
                      <a:pt x="274574" y="126491"/>
                    </a:lnTo>
                    <a:close/>
                  </a:path>
                  <a:path w="276225" h="132715">
                    <a:moveTo>
                      <a:pt x="237998" y="0"/>
                    </a:moveTo>
                    <a:lnTo>
                      <a:pt x="41782" y="0"/>
                    </a:lnTo>
                    <a:lnTo>
                      <a:pt x="34671" y="7112"/>
                    </a:lnTo>
                    <a:lnTo>
                      <a:pt x="34671" y="120650"/>
                    </a:lnTo>
                    <a:lnTo>
                      <a:pt x="35941" y="123951"/>
                    </a:lnTo>
                    <a:lnTo>
                      <a:pt x="37846" y="126491"/>
                    </a:lnTo>
                    <a:lnTo>
                      <a:pt x="241807" y="126491"/>
                    </a:lnTo>
                    <a:lnTo>
                      <a:pt x="243713" y="123951"/>
                    </a:lnTo>
                    <a:lnTo>
                      <a:pt x="244982" y="120650"/>
                    </a:lnTo>
                    <a:lnTo>
                      <a:pt x="244982" y="83057"/>
                    </a:lnTo>
                    <a:lnTo>
                      <a:pt x="130428" y="83057"/>
                    </a:lnTo>
                    <a:lnTo>
                      <a:pt x="122681" y="75310"/>
                    </a:lnTo>
                    <a:lnTo>
                      <a:pt x="122681" y="56006"/>
                    </a:lnTo>
                    <a:lnTo>
                      <a:pt x="130428" y="48259"/>
                    </a:lnTo>
                    <a:lnTo>
                      <a:pt x="244982" y="48259"/>
                    </a:lnTo>
                    <a:lnTo>
                      <a:pt x="244982" y="7112"/>
                    </a:lnTo>
                    <a:lnTo>
                      <a:pt x="237998" y="0"/>
                    </a:lnTo>
                    <a:close/>
                  </a:path>
                  <a:path w="276225" h="132715">
                    <a:moveTo>
                      <a:pt x="244982" y="48259"/>
                    </a:moveTo>
                    <a:lnTo>
                      <a:pt x="149605" y="48259"/>
                    </a:lnTo>
                    <a:lnTo>
                      <a:pt x="157352" y="56006"/>
                    </a:lnTo>
                    <a:lnTo>
                      <a:pt x="157352" y="75310"/>
                    </a:lnTo>
                    <a:lnTo>
                      <a:pt x="149605" y="83057"/>
                    </a:lnTo>
                    <a:lnTo>
                      <a:pt x="244982" y="83057"/>
                    </a:lnTo>
                    <a:lnTo>
                      <a:pt x="244982" y="48259"/>
                    </a:lnTo>
                    <a:close/>
                  </a:path>
                </a:pathLst>
              </a:custGeom>
              <a:solidFill>
                <a:srgbClr val="004E83"/>
              </a:solidFill>
            </p:spPr>
            <p:txBody>
              <a:bodyPr wrap="square" lIns="0" tIns="0" rIns="0" bIns="0" rtlCol="0"/>
              <a:lstStyle/>
              <a:p>
                <a:endParaRPr/>
              </a:p>
            </p:txBody>
          </p:sp>
          <p:sp>
            <p:nvSpPr>
              <p:cNvPr id="63" name="object 62">
                <a:extLst>
                  <a:ext uri="{FF2B5EF4-FFF2-40B4-BE49-F238E27FC236}">
                    <a16:creationId xmlns:a16="http://schemas.microsoft.com/office/drawing/2014/main" id="{890FF502-D7F2-4278-AC4E-0FC72454EAD7}"/>
                  </a:ext>
                </a:extLst>
              </p:cNvPr>
              <p:cNvSpPr/>
              <p:nvPr/>
            </p:nvSpPr>
            <p:spPr>
              <a:xfrm>
                <a:off x="7748670" y="322137"/>
                <a:ext cx="103887" cy="115250"/>
              </a:xfrm>
              <a:prstGeom prst="rect">
                <a:avLst/>
              </a:prstGeom>
              <a:blipFill>
                <a:blip r:embed="rId16" cstate="print"/>
                <a:stretch>
                  <a:fillRect/>
                </a:stretch>
              </a:blipFill>
            </p:spPr>
            <p:txBody>
              <a:bodyPr wrap="square" lIns="0" tIns="0" rIns="0" bIns="0" rtlCol="0"/>
              <a:lstStyle/>
              <a:p>
                <a:endParaRPr/>
              </a:p>
            </p:txBody>
          </p:sp>
        </p:grpSp>
        <p:grpSp>
          <p:nvGrpSpPr>
            <p:cNvPr id="74" name="object 73">
              <a:extLst>
                <a:ext uri="{FF2B5EF4-FFF2-40B4-BE49-F238E27FC236}">
                  <a16:creationId xmlns:a16="http://schemas.microsoft.com/office/drawing/2014/main" id="{247230C2-7557-4C7C-B96E-2643E0C49CA0}"/>
                </a:ext>
              </a:extLst>
            </p:cNvPr>
            <p:cNvGrpSpPr/>
            <p:nvPr/>
          </p:nvGrpSpPr>
          <p:grpSpPr>
            <a:xfrm>
              <a:off x="4694884" y="2696369"/>
              <a:ext cx="791210" cy="791210"/>
              <a:chOff x="7298435" y="993647"/>
              <a:chExt cx="791210" cy="791210"/>
            </a:xfrm>
          </p:grpSpPr>
          <p:sp>
            <p:nvSpPr>
              <p:cNvPr id="75" name="object 74">
                <a:extLst>
                  <a:ext uri="{FF2B5EF4-FFF2-40B4-BE49-F238E27FC236}">
                    <a16:creationId xmlns:a16="http://schemas.microsoft.com/office/drawing/2014/main" id="{23DCCBBA-2665-47C9-9308-CA4ECCD48692}"/>
                  </a:ext>
                </a:extLst>
              </p:cNvPr>
              <p:cNvSpPr/>
              <p:nvPr/>
            </p:nvSpPr>
            <p:spPr>
              <a:xfrm>
                <a:off x="7342631" y="1039367"/>
                <a:ext cx="706120" cy="704215"/>
              </a:xfrm>
              <a:custGeom>
                <a:avLst/>
                <a:gdLst/>
                <a:ahLst/>
                <a:cxnLst/>
                <a:rect l="l" t="t" r="r" b="b"/>
                <a:pathLst>
                  <a:path w="706120" h="704214">
                    <a:moveTo>
                      <a:pt x="352806" y="0"/>
                    </a:moveTo>
                    <a:lnTo>
                      <a:pt x="304938" y="3213"/>
                    </a:lnTo>
                    <a:lnTo>
                      <a:pt x="259027" y="12574"/>
                    </a:lnTo>
                    <a:lnTo>
                      <a:pt x="215491" y="27664"/>
                    </a:lnTo>
                    <a:lnTo>
                      <a:pt x="174752" y="48062"/>
                    </a:lnTo>
                    <a:lnTo>
                      <a:pt x="137230" y="73350"/>
                    </a:lnTo>
                    <a:lnTo>
                      <a:pt x="103346" y="103108"/>
                    </a:lnTo>
                    <a:lnTo>
                      <a:pt x="73521" y="136916"/>
                    </a:lnTo>
                    <a:lnTo>
                      <a:pt x="48175" y="174356"/>
                    </a:lnTo>
                    <a:lnTo>
                      <a:pt x="27729" y="215009"/>
                    </a:lnTo>
                    <a:lnTo>
                      <a:pt x="12604" y="258453"/>
                    </a:lnTo>
                    <a:lnTo>
                      <a:pt x="3221" y="304271"/>
                    </a:lnTo>
                    <a:lnTo>
                      <a:pt x="0" y="352044"/>
                    </a:lnTo>
                    <a:lnTo>
                      <a:pt x="3221" y="399816"/>
                    </a:lnTo>
                    <a:lnTo>
                      <a:pt x="12604" y="445634"/>
                    </a:lnTo>
                    <a:lnTo>
                      <a:pt x="27729" y="489078"/>
                    </a:lnTo>
                    <a:lnTo>
                      <a:pt x="48175" y="529731"/>
                    </a:lnTo>
                    <a:lnTo>
                      <a:pt x="73521" y="567171"/>
                    </a:lnTo>
                    <a:lnTo>
                      <a:pt x="103346" y="600979"/>
                    </a:lnTo>
                    <a:lnTo>
                      <a:pt x="137230" y="630737"/>
                    </a:lnTo>
                    <a:lnTo>
                      <a:pt x="174751" y="656025"/>
                    </a:lnTo>
                    <a:lnTo>
                      <a:pt x="215491" y="676423"/>
                    </a:lnTo>
                    <a:lnTo>
                      <a:pt x="259027" y="691513"/>
                    </a:lnTo>
                    <a:lnTo>
                      <a:pt x="304938" y="700874"/>
                    </a:lnTo>
                    <a:lnTo>
                      <a:pt x="352806" y="704088"/>
                    </a:lnTo>
                    <a:lnTo>
                      <a:pt x="400673" y="700874"/>
                    </a:lnTo>
                    <a:lnTo>
                      <a:pt x="446584" y="691513"/>
                    </a:lnTo>
                    <a:lnTo>
                      <a:pt x="490120" y="676423"/>
                    </a:lnTo>
                    <a:lnTo>
                      <a:pt x="530859" y="656025"/>
                    </a:lnTo>
                    <a:lnTo>
                      <a:pt x="568381" y="630737"/>
                    </a:lnTo>
                    <a:lnTo>
                      <a:pt x="602265" y="600979"/>
                    </a:lnTo>
                    <a:lnTo>
                      <a:pt x="632090" y="567171"/>
                    </a:lnTo>
                    <a:lnTo>
                      <a:pt x="657436" y="529731"/>
                    </a:lnTo>
                    <a:lnTo>
                      <a:pt x="677882" y="489078"/>
                    </a:lnTo>
                    <a:lnTo>
                      <a:pt x="693007" y="445634"/>
                    </a:lnTo>
                    <a:lnTo>
                      <a:pt x="702390" y="399816"/>
                    </a:lnTo>
                    <a:lnTo>
                      <a:pt x="705612" y="352044"/>
                    </a:lnTo>
                    <a:lnTo>
                      <a:pt x="702390" y="304271"/>
                    </a:lnTo>
                    <a:lnTo>
                      <a:pt x="693007" y="258453"/>
                    </a:lnTo>
                    <a:lnTo>
                      <a:pt x="677882" y="215009"/>
                    </a:lnTo>
                    <a:lnTo>
                      <a:pt x="657436" y="174356"/>
                    </a:lnTo>
                    <a:lnTo>
                      <a:pt x="632090" y="136916"/>
                    </a:lnTo>
                    <a:lnTo>
                      <a:pt x="602265" y="103108"/>
                    </a:lnTo>
                    <a:lnTo>
                      <a:pt x="568381" y="73350"/>
                    </a:lnTo>
                    <a:lnTo>
                      <a:pt x="530860" y="48062"/>
                    </a:lnTo>
                    <a:lnTo>
                      <a:pt x="490120" y="27664"/>
                    </a:lnTo>
                    <a:lnTo>
                      <a:pt x="446584" y="12574"/>
                    </a:lnTo>
                    <a:lnTo>
                      <a:pt x="400673" y="3213"/>
                    </a:lnTo>
                    <a:lnTo>
                      <a:pt x="352806" y="0"/>
                    </a:lnTo>
                    <a:close/>
                  </a:path>
                </a:pathLst>
              </a:custGeom>
              <a:solidFill>
                <a:srgbClr val="1FBBF4"/>
              </a:solidFill>
            </p:spPr>
            <p:txBody>
              <a:bodyPr wrap="square" lIns="0" tIns="0" rIns="0" bIns="0" rtlCol="0"/>
              <a:lstStyle/>
              <a:p>
                <a:endParaRPr/>
              </a:p>
            </p:txBody>
          </p:sp>
          <p:sp>
            <p:nvSpPr>
              <p:cNvPr id="76" name="object 75">
                <a:extLst>
                  <a:ext uri="{FF2B5EF4-FFF2-40B4-BE49-F238E27FC236}">
                    <a16:creationId xmlns:a16="http://schemas.microsoft.com/office/drawing/2014/main" id="{170BCAD2-EBFD-494A-81BC-FF15C80751E8}"/>
                  </a:ext>
                </a:extLst>
              </p:cNvPr>
              <p:cNvSpPr/>
              <p:nvPr/>
            </p:nvSpPr>
            <p:spPr>
              <a:xfrm>
                <a:off x="7298435" y="993647"/>
                <a:ext cx="790955" cy="790955"/>
              </a:xfrm>
              <a:prstGeom prst="rect">
                <a:avLst/>
              </a:prstGeom>
              <a:blipFill>
                <a:blip r:embed="rId3" cstate="print"/>
                <a:stretch>
                  <a:fillRect/>
                </a:stretch>
              </a:blipFill>
            </p:spPr>
            <p:txBody>
              <a:bodyPr wrap="square" lIns="0" tIns="0" rIns="0" bIns="0" rtlCol="0"/>
              <a:lstStyle/>
              <a:p>
                <a:endParaRPr/>
              </a:p>
            </p:txBody>
          </p:sp>
          <p:sp>
            <p:nvSpPr>
              <p:cNvPr id="77" name="object 76">
                <a:extLst>
                  <a:ext uri="{FF2B5EF4-FFF2-40B4-BE49-F238E27FC236}">
                    <a16:creationId xmlns:a16="http://schemas.microsoft.com/office/drawing/2014/main" id="{A503BFB8-8732-4033-846B-AA883E3D314E}"/>
                  </a:ext>
                </a:extLst>
              </p:cNvPr>
              <p:cNvSpPr/>
              <p:nvPr/>
            </p:nvSpPr>
            <p:spPr>
              <a:xfrm>
                <a:off x="7379969" y="1075181"/>
                <a:ext cx="632460" cy="632460"/>
              </a:xfrm>
              <a:custGeom>
                <a:avLst/>
                <a:gdLst/>
                <a:ahLst/>
                <a:cxnLst/>
                <a:rect l="l" t="t" r="r" b="b"/>
                <a:pathLst>
                  <a:path w="632459" h="632460">
                    <a:moveTo>
                      <a:pt x="316229" y="0"/>
                    </a:moveTo>
                    <a:lnTo>
                      <a:pt x="269505" y="3429"/>
                    </a:lnTo>
                    <a:lnTo>
                      <a:pt x="224907" y="13390"/>
                    </a:lnTo>
                    <a:lnTo>
                      <a:pt x="182925" y="29395"/>
                    </a:lnTo>
                    <a:lnTo>
                      <a:pt x="144050" y="50952"/>
                    </a:lnTo>
                    <a:lnTo>
                      <a:pt x="108769" y="77574"/>
                    </a:lnTo>
                    <a:lnTo>
                      <a:pt x="77574" y="108769"/>
                    </a:lnTo>
                    <a:lnTo>
                      <a:pt x="50952" y="144050"/>
                    </a:lnTo>
                    <a:lnTo>
                      <a:pt x="29395" y="182925"/>
                    </a:lnTo>
                    <a:lnTo>
                      <a:pt x="13390" y="224907"/>
                    </a:lnTo>
                    <a:lnTo>
                      <a:pt x="3429" y="269505"/>
                    </a:lnTo>
                    <a:lnTo>
                      <a:pt x="0" y="316229"/>
                    </a:lnTo>
                    <a:lnTo>
                      <a:pt x="3429" y="362954"/>
                    </a:lnTo>
                    <a:lnTo>
                      <a:pt x="13390" y="407552"/>
                    </a:lnTo>
                    <a:lnTo>
                      <a:pt x="29395" y="449534"/>
                    </a:lnTo>
                    <a:lnTo>
                      <a:pt x="50952" y="488409"/>
                    </a:lnTo>
                    <a:lnTo>
                      <a:pt x="77574" y="523690"/>
                    </a:lnTo>
                    <a:lnTo>
                      <a:pt x="108769" y="554885"/>
                    </a:lnTo>
                    <a:lnTo>
                      <a:pt x="144050" y="581507"/>
                    </a:lnTo>
                    <a:lnTo>
                      <a:pt x="182925" y="603064"/>
                    </a:lnTo>
                    <a:lnTo>
                      <a:pt x="224907" y="619069"/>
                    </a:lnTo>
                    <a:lnTo>
                      <a:pt x="269505" y="629030"/>
                    </a:lnTo>
                    <a:lnTo>
                      <a:pt x="316229" y="632459"/>
                    </a:lnTo>
                    <a:lnTo>
                      <a:pt x="362954" y="629030"/>
                    </a:lnTo>
                    <a:lnTo>
                      <a:pt x="407552" y="619069"/>
                    </a:lnTo>
                    <a:lnTo>
                      <a:pt x="449534" y="603064"/>
                    </a:lnTo>
                    <a:lnTo>
                      <a:pt x="488409" y="581507"/>
                    </a:lnTo>
                    <a:lnTo>
                      <a:pt x="523690" y="554885"/>
                    </a:lnTo>
                    <a:lnTo>
                      <a:pt x="554885" y="523690"/>
                    </a:lnTo>
                    <a:lnTo>
                      <a:pt x="581507" y="488409"/>
                    </a:lnTo>
                    <a:lnTo>
                      <a:pt x="603064" y="449534"/>
                    </a:lnTo>
                    <a:lnTo>
                      <a:pt x="619069" y="407552"/>
                    </a:lnTo>
                    <a:lnTo>
                      <a:pt x="629030" y="362954"/>
                    </a:lnTo>
                    <a:lnTo>
                      <a:pt x="632459" y="316229"/>
                    </a:lnTo>
                    <a:lnTo>
                      <a:pt x="629030" y="269505"/>
                    </a:lnTo>
                    <a:lnTo>
                      <a:pt x="619069" y="224907"/>
                    </a:lnTo>
                    <a:lnTo>
                      <a:pt x="603064" y="182925"/>
                    </a:lnTo>
                    <a:lnTo>
                      <a:pt x="581507" y="144050"/>
                    </a:lnTo>
                    <a:lnTo>
                      <a:pt x="554885" y="108769"/>
                    </a:lnTo>
                    <a:lnTo>
                      <a:pt x="523690" y="77574"/>
                    </a:lnTo>
                    <a:lnTo>
                      <a:pt x="488409" y="50952"/>
                    </a:lnTo>
                    <a:lnTo>
                      <a:pt x="449534" y="29395"/>
                    </a:lnTo>
                    <a:lnTo>
                      <a:pt x="407552" y="13390"/>
                    </a:lnTo>
                    <a:lnTo>
                      <a:pt x="362954" y="3429"/>
                    </a:lnTo>
                    <a:lnTo>
                      <a:pt x="316229" y="0"/>
                    </a:lnTo>
                    <a:close/>
                  </a:path>
                </a:pathLst>
              </a:custGeom>
              <a:solidFill>
                <a:srgbClr val="FFFFFF"/>
              </a:solidFill>
            </p:spPr>
            <p:txBody>
              <a:bodyPr wrap="square" lIns="0" tIns="0" rIns="0" bIns="0" rtlCol="0"/>
              <a:lstStyle/>
              <a:p>
                <a:endParaRPr/>
              </a:p>
            </p:txBody>
          </p:sp>
          <p:sp>
            <p:nvSpPr>
              <p:cNvPr id="78" name="object 77">
                <a:extLst>
                  <a:ext uri="{FF2B5EF4-FFF2-40B4-BE49-F238E27FC236}">
                    <a16:creationId xmlns:a16="http://schemas.microsoft.com/office/drawing/2014/main" id="{C89C71EF-B81E-47B5-B02A-D8376E45EEB0}"/>
                  </a:ext>
                </a:extLst>
              </p:cNvPr>
              <p:cNvSpPr/>
              <p:nvPr/>
            </p:nvSpPr>
            <p:spPr>
              <a:xfrm>
                <a:off x="7379969" y="1075181"/>
                <a:ext cx="632460" cy="632460"/>
              </a:xfrm>
              <a:custGeom>
                <a:avLst/>
                <a:gdLst/>
                <a:ahLst/>
                <a:cxnLst/>
                <a:rect l="l" t="t" r="r" b="b"/>
                <a:pathLst>
                  <a:path w="632459" h="632460">
                    <a:moveTo>
                      <a:pt x="0" y="316229"/>
                    </a:moveTo>
                    <a:lnTo>
                      <a:pt x="3429" y="269505"/>
                    </a:lnTo>
                    <a:lnTo>
                      <a:pt x="13390" y="224907"/>
                    </a:lnTo>
                    <a:lnTo>
                      <a:pt x="29395" y="182925"/>
                    </a:lnTo>
                    <a:lnTo>
                      <a:pt x="50952" y="144050"/>
                    </a:lnTo>
                    <a:lnTo>
                      <a:pt x="77574" y="108769"/>
                    </a:lnTo>
                    <a:lnTo>
                      <a:pt x="108769" y="77574"/>
                    </a:lnTo>
                    <a:lnTo>
                      <a:pt x="144050" y="50952"/>
                    </a:lnTo>
                    <a:lnTo>
                      <a:pt x="182925" y="29395"/>
                    </a:lnTo>
                    <a:lnTo>
                      <a:pt x="224907" y="13390"/>
                    </a:lnTo>
                    <a:lnTo>
                      <a:pt x="269505" y="3429"/>
                    </a:lnTo>
                    <a:lnTo>
                      <a:pt x="316229" y="0"/>
                    </a:lnTo>
                    <a:lnTo>
                      <a:pt x="362954" y="3429"/>
                    </a:lnTo>
                    <a:lnTo>
                      <a:pt x="407552" y="13390"/>
                    </a:lnTo>
                    <a:lnTo>
                      <a:pt x="449534" y="29395"/>
                    </a:lnTo>
                    <a:lnTo>
                      <a:pt x="488409" y="50952"/>
                    </a:lnTo>
                    <a:lnTo>
                      <a:pt x="523690" y="77574"/>
                    </a:lnTo>
                    <a:lnTo>
                      <a:pt x="554885" y="108769"/>
                    </a:lnTo>
                    <a:lnTo>
                      <a:pt x="581507" y="144050"/>
                    </a:lnTo>
                    <a:lnTo>
                      <a:pt x="603064" y="182925"/>
                    </a:lnTo>
                    <a:lnTo>
                      <a:pt x="619069" y="224907"/>
                    </a:lnTo>
                    <a:lnTo>
                      <a:pt x="629030" y="269505"/>
                    </a:lnTo>
                    <a:lnTo>
                      <a:pt x="632459" y="316229"/>
                    </a:lnTo>
                    <a:lnTo>
                      <a:pt x="629030" y="362954"/>
                    </a:lnTo>
                    <a:lnTo>
                      <a:pt x="619069" y="407552"/>
                    </a:lnTo>
                    <a:lnTo>
                      <a:pt x="603064" y="449534"/>
                    </a:lnTo>
                    <a:lnTo>
                      <a:pt x="581507" y="488409"/>
                    </a:lnTo>
                    <a:lnTo>
                      <a:pt x="554885" y="523690"/>
                    </a:lnTo>
                    <a:lnTo>
                      <a:pt x="523690" y="554885"/>
                    </a:lnTo>
                    <a:lnTo>
                      <a:pt x="488409" y="581507"/>
                    </a:lnTo>
                    <a:lnTo>
                      <a:pt x="449534" y="603064"/>
                    </a:lnTo>
                    <a:lnTo>
                      <a:pt x="407552" y="619069"/>
                    </a:lnTo>
                    <a:lnTo>
                      <a:pt x="362954" y="629030"/>
                    </a:lnTo>
                    <a:lnTo>
                      <a:pt x="316229" y="632459"/>
                    </a:lnTo>
                    <a:lnTo>
                      <a:pt x="269505" y="629030"/>
                    </a:lnTo>
                    <a:lnTo>
                      <a:pt x="224907" y="619069"/>
                    </a:lnTo>
                    <a:lnTo>
                      <a:pt x="182925" y="603064"/>
                    </a:lnTo>
                    <a:lnTo>
                      <a:pt x="144050" y="581507"/>
                    </a:lnTo>
                    <a:lnTo>
                      <a:pt x="108769" y="554885"/>
                    </a:lnTo>
                    <a:lnTo>
                      <a:pt x="77574" y="523690"/>
                    </a:lnTo>
                    <a:lnTo>
                      <a:pt x="50952" y="488409"/>
                    </a:lnTo>
                    <a:lnTo>
                      <a:pt x="29395" y="449534"/>
                    </a:lnTo>
                    <a:lnTo>
                      <a:pt x="13390" y="407552"/>
                    </a:lnTo>
                    <a:lnTo>
                      <a:pt x="3429" y="362954"/>
                    </a:lnTo>
                    <a:lnTo>
                      <a:pt x="0" y="316229"/>
                    </a:lnTo>
                    <a:close/>
                  </a:path>
                </a:pathLst>
              </a:custGeom>
              <a:ln w="19050">
                <a:solidFill>
                  <a:srgbClr val="FFFFFF"/>
                </a:solidFill>
              </a:ln>
            </p:spPr>
            <p:txBody>
              <a:bodyPr wrap="square" lIns="0" tIns="0" rIns="0" bIns="0" rtlCol="0"/>
              <a:lstStyle/>
              <a:p>
                <a:endParaRPr/>
              </a:p>
            </p:txBody>
          </p:sp>
          <p:sp>
            <p:nvSpPr>
              <p:cNvPr id="79" name="object 78">
                <a:extLst>
                  <a:ext uri="{FF2B5EF4-FFF2-40B4-BE49-F238E27FC236}">
                    <a16:creationId xmlns:a16="http://schemas.microsoft.com/office/drawing/2014/main" id="{F3D5BA3A-DE95-4147-89A2-703ABFE1AF88}"/>
                  </a:ext>
                </a:extLst>
              </p:cNvPr>
              <p:cNvSpPr/>
              <p:nvPr/>
            </p:nvSpPr>
            <p:spPr>
              <a:xfrm>
                <a:off x="7335011" y="1030211"/>
                <a:ext cx="716292" cy="716292"/>
              </a:xfrm>
              <a:prstGeom prst="rect">
                <a:avLst/>
              </a:prstGeom>
              <a:blipFill>
                <a:blip r:embed="rId4" cstate="print"/>
                <a:stretch>
                  <a:fillRect/>
                </a:stretch>
              </a:blipFill>
            </p:spPr>
            <p:txBody>
              <a:bodyPr wrap="square" lIns="0" tIns="0" rIns="0" bIns="0" rtlCol="0"/>
              <a:lstStyle/>
              <a:p>
                <a:endParaRPr/>
              </a:p>
            </p:txBody>
          </p:sp>
          <p:sp>
            <p:nvSpPr>
              <p:cNvPr id="80" name="object 79">
                <a:extLst>
                  <a:ext uri="{FF2B5EF4-FFF2-40B4-BE49-F238E27FC236}">
                    <a16:creationId xmlns:a16="http://schemas.microsoft.com/office/drawing/2014/main" id="{F8590C1A-D82E-4253-90EA-38F793A8596C}"/>
                  </a:ext>
                </a:extLst>
              </p:cNvPr>
              <p:cNvSpPr/>
              <p:nvPr/>
            </p:nvSpPr>
            <p:spPr>
              <a:xfrm>
                <a:off x="7406639" y="1101851"/>
                <a:ext cx="577595" cy="577596"/>
              </a:xfrm>
              <a:prstGeom prst="rect">
                <a:avLst/>
              </a:prstGeom>
              <a:blipFill>
                <a:blip r:embed="rId13" cstate="print"/>
                <a:stretch>
                  <a:fillRect/>
                </a:stretch>
              </a:blipFill>
            </p:spPr>
            <p:txBody>
              <a:bodyPr wrap="square" lIns="0" tIns="0" rIns="0" bIns="0" rtlCol="0"/>
              <a:lstStyle/>
              <a:p>
                <a:endParaRPr/>
              </a:p>
            </p:txBody>
          </p:sp>
          <p:sp>
            <p:nvSpPr>
              <p:cNvPr id="81" name="object 80">
                <a:extLst>
                  <a:ext uri="{FF2B5EF4-FFF2-40B4-BE49-F238E27FC236}">
                    <a16:creationId xmlns:a16="http://schemas.microsoft.com/office/drawing/2014/main" id="{4AEADAC0-043D-4E43-B757-99384423AFE1}"/>
                  </a:ext>
                </a:extLst>
              </p:cNvPr>
              <p:cNvSpPr/>
              <p:nvPr/>
            </p:nvSpPr>
            <p:spPr>
              <a:xfrm>
                <a:off x="7537884" y="1219231"/>
                <a:ext cx="315255" cy="315255"/>
              </a:xfrm>
              <a:prstGeom prst="rect">
                <a:avLst/>
              </a:prstGeom>
              <a:blipFill>
                <a:blip r:embed="rId17" cstate="print"/>
                <a:stretch>
                  <a:fillRect/>
                </a:stretch>
              </a:blipFill>
            </p:spPr>
            <p:txBody>
              <a:bodyPr wrap="square" lIns="0" tIns="0" rIns="0" bIns="0" rtlCol="0"/>
              <a:lstStyle/>
              <a:p>
                <a:endParaRPr/>
              </a:p>
            </p:txBody>
          </p:sp>
        </p:grpSp>
      </p:grpSp>
      <p:sp>
        <p:nvSpPr>
          <p:cNvPr id="86" name="object 34">
            <a:extLst>
              <a:ext uri="{FF2B5EF4-FFF2-40B4-BE49-F238E27FC236}">
                <a16:creationId xmlns:a16="http://schemas.microsoft.com/office/drawing/2014/main" id="{81E3A583-C80B-443A-B349-F08BA5F41C65}"/>
              </a:ext>
            </a:extLst>
          </p:cNvPr>
          <p:cNvSpPr txBox="1"/>
          <p:nvPr/>
        </p:nvSpPr>
        <p:spPr>
          <a:xfrm>
            <a:off x="1222678" y="5246303"/>
            <a:ext cx="3291840" cy="704088"/>
          </a:xfrm>
          <a:prstGeom prst="rect">
            <a:avLst/>
          </a:prstGeom>
        </p:spPr>
        <p:txBody>
          <a:bodyPr vert="horz" wrap="square" lIns="0" tIns="13335" rIns="0" bIns="0" rtlCol="0" anchor="ctr">
            <a:noAutofit/>
          </a:bodyPr>
          <a:lstStyle/>
          <a:p>
            <a:pPr marL="12700">
              <a:lnSpc>
                <a:spcPct val="100000"/>
              </a:lnSpc>
              <a:spcBef>
                <a:spcPts val="105"/>
              </a:spcBef>
            </a:pPr>
            <a:r>
              <a:rPr lang="en-US" sz="1500" b="1" dirty="0">
                <a:latin typeface="Gothic Uralic"/>
                <a:cs typeface="Gothic Uralic"/>
              </a:rPr>
              <a:t>04. Ability to define </a:t>
            </a:r>
            <a:r>
              <a:rPr lang="en-US" sz="1500" b="1" dirty="0">
                <a:solidFill>
                  <a:srgbClr val="FF0000"/>
                </a:solidFill>
                <a:latin typeface="Gothic Uralic"/>
                <a:cs typeface="Gothic Uralic"/>
              </a:rPr>
              <a:t>hierarchy</a:t>
            </a:r>
            <a:r>
              <a:rPr lang="en-US" sz="1500" b="1" dirty="0">
                <a:latin typeface="Gothic Uralic"/>
                <a:cs typeface="Gothic Uralic"/>
              </a:rPr>
              <a:t> of networks using </a:t>
            </a:r>
            <a:r>
              <a:rPr lang="en-US" sz="1500" b="1" dirty="0">
                <a:solidFill>
                  <a:srgbClr val="FF0000"/>
                </a:solidFill>
                <a:latin typeface="Gothic Uralic"/>
                <a:cs typeface="Gothic Uralic"/>
              </a:rPr>
              <a:t>parent hosts</a:t>
            </a:r>
            <a:r>
              <a:rPr lang="en-US" sz="1500" b="1" dirty="0">
                <a:latin typeface="Gothic Uralic"/>
                <a:cs typeface="Gothic Uralic"/>
              </a:rPr>
              <a:t>, thereby detecting </a:t>
            </a:r>
            <a:r>
              <a:rPr lang="en-US" sz="1500" b="1" dirty="0">
                <a:solidFill>
                  <a:srgbClr val="FF0000"/>
                </a:solidFill>
                <a:latin typeface="Gothic Uralic"/>
                <a:cs typeface="Gothic Uralic"/>
              </a:rPr>
              <a:t>dependencies</a:t>
            </a:r>
          </a:p>
        </p:txBody>
      </p:sp>
      <p:pic>
        <p:nvPicPr>
          <p:cNvPr id="87" name="Picture 86">
            <a:extLst>
              <a:ext uri="{FF2B5EF4-FFF2-40B4-BE49-F238E27FC236}">
                <a16:creationId xmlns:a16="http://schemas.microsoft.com/office/drawing/2014/main" id="{06D71902-B357-4678-894B-7A9CAA14E0D0}"/>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424554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35" grpId="0"/>
      <p:bldP spid="44" grpId="0"/>
      <p:bldP spid="53" grpId="0"/>
      <p:bldP spid="64" grpId="0"/>
      <p:bldP spid="73" grpId="0"/>
      <p:bldP spid="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txBox="1">
            <a:spLocks noGrp="1"/>
          </p:cNvSpPr>
          <p:nvPr>
            <p:ph type="title"/>
          </p:nvPr>
        </p:nvSpPr>
        <p:spPr>
          <a:xfrm>
            <a:off x="193072" y="432505"/>
            <a:ext cx="8168259" cy="732893"/>
          </a:xfrm>
          <a:prstGeom prst="rect">
            <a:avLst/>
          </a:prstGeom>
        </p:spPr>
        <p:txBody>
          <a:bodyPr vert="horz" wrap="square" lIns="0" tIns="177165" rIns="0" bIns="0" rtlCol="0" anchor="ctr">
            <a:spAutoFit/>
          </a:bodyPr>
          <a:lstStyle/>
          <a:p>
            <a:pPr marL="9525">
              <a:lnSpc>
                <a:spcPct val="100000"/>
              </a:lnSpc>
              <a:spcBef>
                <a:spcPts val="1395"/>
              </a:spcBef>
            </a:pPr>
            <a:r>
              <a:rPr sz="3600" b="1" spc="-4" dirty="0">
                <a:solidFill>
                  <a:srgbClr val="92D050"/>
                </a:solidFill>
                <a:latin typeface="Gothic Uralic"/>
                <a:cs typeface="Gothic Uralic"/>
              </a:rPr>
              <a:t>Benefits </a:t>
            </a:r>
            <a:r>
              <a:rPr sz="3600" b="1" dirty="0">
                <a:solidFill>
                  <a:srgbClr val="92D050"/>
                </a:solidFill>
                <a:latin typeface="Gothic Uralic"/>
                <a:cs typeface="Gothic Uralic"/>
              </a:rPr>
              <a:t>of</a:t>
            </a:r>
            <a:r>
              <a:rPr sz="3600" b="1" spc="-8" dirty="0">
                <a:solidFill>
                  <a:srgbClr val="92D050"/>
                </a:solidFill>
                <a:latin typeface="Gothic Uralic"/>
                <a:cs typeface="Gothic Uralic"/>
              </a:rPr>
              <a:t> </a:t>
            </a:r>
            <a:r>
              <a:rPr sz="3600" b="1" dirty="0">
                <a:solidFill>
                  <a:srgbClr val="92D050"/>
                </a:solidFill>
                <a:latin typeface="Gothic Uralic"/>
                <a:cs typeface="Gothic Uralic"/>
              </a:rPr>
              <a:t>Nagios</a:t>
            </a:r>
            <a:endParaRPr sz="3600" dirty="0">
              <a:solidFill>
                <a:srgbClr val="92D050"/>
              </a:solidFill>
              <a:latin typeface="Gothic Uralic"/>
              <a:cs typeface="Gothic Uralic"/>
            </a:endParaRPr>
          </a:p>
        </p:txBody>
      </p:sp>
      <p:pic>
        <p:nvPicPr>
          <p:cNvPr id="41" name="Picture 40">
            <a:extLst>
              <a:ext uri="{FF2B5EF4-FFF2-40B4-BE49-F238E27FC236}">
                <a16:creationId xmlns:a16="http://schemas.microsoft.com/office/drawing/2014/main" id="{276ACABE-634D-4376-BF26-1185CA9CC0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grpSp>
        <p:nvGrpSpPr>
          <p:cNvPr id="42" name="object 2">
            <a:extLst>
              <a:ext uri="{FF2B5EF4-FFF2-40B4-BE49-F238E27FC236}">
                <a16:creationId xmlns:a16="http://schemas.microsoft.com/office/drawing/2014/main" id="{B458490A-CC32-4C19-AFED-4CC363D526E6}"/>
              </a:ext>
            </a:extLst>
          </p:cNvPr>
          <p:cNvGrpSpPr/>
          <p:nvPr/>
        </p:nvGrpSpPr>
        <p:grpSpPr>
          <a:xfrm>
            <a:off x="1116655" y="1400076"/>
            <a:ext cx="4066539" cy="4874120"/>
            <a:chOff x="399288" y="1418856"/>
            <a:chExt cx="4066539" cy="4874120"/>
          </a:xfrm>
        </p:grpSpPr>
        <p:sp>
          <p:nvSpPr>
            <p:cNvPr id="43" name="object 5">
              <a:extLst>
                <a:ext uri="{FF2B5EF4-FFF2-40B4-BE49-F238E27FC236}">
                  <a16:creationId xmlns:a16="http://schemas.microsoft.com/office/drawing/2014/main" id="{2C24A63B-A55F-49D8-A1C7-888970C9E457}"/>
                </a:ext>
              </a:extLst>
            </p:cNvPr>
            <p:cNvSpPr/>
            <p:nvPr/>
          </p:nvSpPr>
          <p:spPr>
            <a:xfrm>
              <a:off x="917448" y="2433827"/>
              <a:ext cx="3548379" cy="344805"/>
            </a:xfrm>
            <a:custGeom>
              <a:avLst/>
              <a:gdLst/>
              <a:ahLst/>
              <a:cxnLst/>
              <a:rect l="l" t="t" r="r" b="b"/>
              <a:pathLst>
                <a:path w="3548379" h="344805">
                  <a:moveTo>
                    <a:pt x="0" y="0"/>
                  </a:moveTo>
                  <a:lnTo>
                    <a:pt x="0" y="344677"/>
                  </a:lnTo>
                </a:path>
                <a:path w="3548379" h="344805">
                  <a:moveTo>
                    <a:pt x="1524" y="344424"/>
                  </a:moveTo>
                  <a:lnTo>
                    <a:pt x="3548126" y="344424"/>
                  </a:lnTo>
                </a:path>
              </a:pathLst>
            </a:custGeom>
            <a:ln w="6350">
              <a:solidFill>
                <a:srgbClr val="D9D9D9"/>
              </a:solidFill>
            </a:ln>
          </p:spPr>
          <p:txBody>
            <a:bodyPr wrap="square" lIns="0" tIns="0" rIns="0" bIns="0" rtlCol="0"/>
            <a:lstStyle/>
            <a:p>
              <a:endParaRPr/>
            </a:p>
          </p:txBody>
        </p:sp>
        <p:sp>
          <p:nvSpPr>
            <p:cNvPr id="44" name="object 6">
              <a:extLst>
                <a:ext uri="{FF2B5EF4-FFF2-40B4-BE49-F238E27FC236}">
                  <a16:creationId xmlns:a16="http://schemas.microsoft.com/office/drawing/2014/main" id="{45E320AC-BCDC-4082-9B84-0D8C05BD38EF}"/>
                </a:ext>
              </a:extLst>
            </p:cNvPr>
            <p:cNvSpPr/>
            <p:nvPr/>
          </p:nvSpPr>
          <p:spPr>
            <a:xfrm>
              <a:off x="434340" y="1452372"/>
              <a:ext cx="966469" cy="966469"/>
            </a:xfrm>
            <a:custGeom>
              <a:avLst/>
              <a:gdLst/>
              <a:ahLst/>
              <a:cxnLst/>
              <a:rect l="l" t="t" r="r" b="b"/>
              <a:pathLst>
                <a:path w="966469" h="966469">
                  <a:moveTo>
                    <a:pt x="483107" y="0"/>
                  </a:moveTo>
                  <a:lnTo>
                    <a:pt x="436581" y="2211"/>
                  </a:lnTo>
                  <a:lnTo>
                    <a:pt x="391305" y="8710"/>
                  </a:lnTo>
                  <a:lnTo>
                    <a:pt x="347484" y="19295"/>
                  </a:lnTo>
                  <a:lnTo>
                    <a:pt x="305318" y="33763"/>
                  </a:lnTo>
                  <a:lnTo>
                    <a:pt x="265012" y="51911"/>
                  </a:lnTo>
                  <a:lnTo>
                    <a:pt x="226766" y="73538"/>
                  </a:lnTo>
                  <a:lnTo>
                    <a:pt x="190784" y="98440"/>
                  </a:lnTo>
                  <a:lnTo>
                    <a:pt x="157268" y="126416"/>
                  </a:lnTo>
                  <a:lnTo>
                    <a:pt x="126421" y="157263"/>
                  </a:lnTo>
                  <a:lnTo>
                    <a:pt x="98444" y="190779"/>
                  </a:lnTo>
                  <a:lnTo>
                    <a:pt x="73541" y="226760"/>
                  </a:lnTo>
                  <a:lnTo>
                    <a:pt x="51913" y="265006"/>
                  </a:lnTo>
                  <a:lnTo>
                    <a:pt x="33764" y="305313"/>
                  </a:lnTo>
                  <a:lnTo>
                    <a:pt x="19296" y="347479"/>
                  </a:lnTo>
                  <a:lnTo>
                    <a:pt x="8711" y="391302"/>
                  </a:lnTo>
                  <a:lnTo>
                    <a:pt x="2211" y="436579"/>
                  </a:lnTo>
                  <a:lnTo>
                    <a:pt x="0" y="483107"/>
                  </a:lnTo>
                  <a:lnTo>
                    <a:pt x="2211" y="529636"/>
                  </a:lnTo>
                  <a:lnTo>
                    <a:pt x="8711" y="574913"/>
                  </a:lnTo>
                  <a:lnTo>
                    <a:pt x="19296" y="618736"/>
                  </a:lnTo>
                  <a:lnTo>
                    <a:pt x="33764" y="660902"/>
                  </a:lnTo>
                  <a:lnTo>
                    <a:pt x="51913" y="701209"/>
                  </a:lnTo>
                  <a:lnTo>
                    <a:pt x="73541" y="739455"/>
                  </a:lnTo>
                  <a:lnTo>
                    <a:pt x="98444" y="775436"/>
                  </a:lnTo>
                  <a:lnTo>
                    <a:pt x="126421" y="808952"/>
                  </a:lnTo>
                  <a:lnTo>
                    <a:pt x="157268" y="839799"/>
                  </a:lnTo>
                  <a:lnTo>
                    <a:pt x="190784" y="867775"/>
                  </a:lnTo>
                  <a:lnTo>
                    <a:pt x="226766" y="892677"/>
                  </a:lnTo>
                  <a:lnTo>
                    <a:pt x="265012" y="914304"/>
                  </a:lnTo>
                  <a:lnTo>
                    <a:pt x="305318" y="932452"/>
                  </a:lnTo>
                  <a:lnTo>
                    <a:pt x="347484" y="946920"/>
                  </a:lnTo>
                  <a:lnTo>
                    <a:pt x="391305" y="957505"/>
                  </a:lnTo>
                  <a:lnTo>
                    <a:pt x="436581" y="964004"/>
                  </a:lnTo>
                  <a:lnTo>
                    <a:pt x="483107" y="966215"/>
                  </a:lnTo>
                  <a:lnTo>
                    <a:pt x="529634" y="964004"/>
                  </a:lnTo>
                  <a:lnTo>
                    <a:pt x="574910" y="957505"/>
                  </a:lnTo>
                  <a:lnTo>
                    <a:pt x="618731" y="946920"/>
                  </a:lnTo>
                  <a:lnTo>
                    <a:pt x="660897" y="932452"/>
                  </a:lnTo>
                  <a:lnTo>
                    <a:pt x="701203" y="914304"/>
                  </a:lnTo>
                  <a:lnTo>
                    <a:pt x="739449" y="892677"/>
                  </a:lnTo>
                  <a:lnTo>
                    <a:pt x="775431" y="867775"/>
                  </a:lnTo>
                  <a:lnTo>
                    <a:pt x="808947" y="839799"/>
                  </a:lnTo>
                  <a:lnTo>
                    <a:pt x="839794" y="808952"/>
                  </a:lnTo>
                  <a:lnTo>
                    <a:pt x="867771" y="775436"/>
                  </a:lnTo>
                  <a:lnTo>
                    <a:pt x="892674" y="739455"/>
                  </a:lnTo>
                  <a:lnTo>
                    <a:pt x="914302" y="701209"/>
                  </a:lnTo>
                  <a:lnTo>
                    <a:pt x="932451" y="660902"/>
                  </a:lnTo>
                  <a:lnTo>
                    <a:pt x="946919" y="618736"/>
                  </a:lnTo>
                  <a:lnTo>
                    <a:pt x="957504" y="574913"/>
                  </a:lnTo>
                  <a:lnTo>
                    <a:pt x="964004" y="529636"/>
                  </a:lnTo>
                  <a:lnTo>
                    <a:pt x="966216" y="483107"/>
                  </a:lnTo>
                  <a:lnTo>
                    <a:pt x="964004" y="436579"/>
                  </a:lnTo>
                  <a:lnTo>
                    <a:pt x="957504" y="391302"/>
                  </a:lnTo>
                  <a:lnTo>
                    <a:pt x="946919" y="347479"/>
                  </a:lnTo>
                  <a:lnTo>
                    <a:pt x="932451" y="305313"/>
                  </a:lnTo>
                  <a:lnTo>
                    <a:pt x="914302" y="265006"/>
                  </a:lnTo>
                  <a:lnTo>
                    <a:pt x="892674" y="226760"/>
                  </a:lnTo>
                  <a:lnTo>
                    <a:pt x="867771" y="190779"/>
                  </a:lnTo>
                  <a:lnTo>
                    <a:pt x="839794" y="157263"/>
                  </a:lnTo>
                  <a:lnTo>
                    <a:pt x="808947" y="126416"/>
                  </a:lnTo>
                  <a:lnTo>
                    <a:pt x="775431" y="98440"/>
                  </a:lnTo>
                  <a:lnTo>
                    <a:pt x="739449" y="73538"/>
                  </a:lnTo>
                  <a:lnTo>
                    <a:pt x="701203" y="51911"/>
                  </a:lnTo>
                  <a:lnTo>
                    <a:pt x="660897" y="33763"/>
                  </a:lnTo>
                  <a:lnTo>
                    <a:pt x="618731" y="19295"/>
                  </a:lnTo>
                  <a:lnTo>
                    <a:pt x="574910" y="8710"/>
                  </a:lnTo>
                  <a:lnTo>
                    <a:pt x="529634" y="2211"/>
                  </a:lnTo>
                  <a:lnTo>
                    <a:pt x="483107" y="0"/>
                  </a:lnTo>
                  <a:close/>
                </a:path>
              </a:pathLst>
            </a:custGeom>
            <a:solidFill>
              <a:srgbClr val="1FBBF4"/>
            </a:solidFill>
          </p:spPr>
          <p:txBody>
            <a:bodyPr wrap="square" lIns="0" tIns="0" rIns="0" bIns="0" rtlCol="0"/>
            <a:lstStyle/>
            <a:p>
              <a:endParaRPr/>
            </a:p>
          </p:txBody>
        </p:sp>
        <p:sp>
          <p:nvSpPr>
            <p:cNvPr id="45" name="object 7">
              <a:extLst>
                <a:ext uri="{FF2B5EF4-FFF2-40B4-BE49-F238E27FC236}">
                  <a16:creationId xmlns:a16="http://schemas.microsoft.com/office/drawing/2014/main" id="{8619294C-9350-439A-AF74-C19FD6C74C41}"/>
                </a:ext>
              </a:extLst>
            </p:cNvPr>
            <p:cNvSpPr/>
            <p:nvPr/>
          </p:nvSpPr>
          <p:spPr>
            <a:xfrm>
              <a:off x="399288" y="1418856"/>
              <a:ext cx="1031735" cy="1030211"/>
            </a:xfrm>
            <a:prstGeom prst="rect">
              <a:avLst/>
            </a:prstGeom>
            <a:blipFill>
              <a:blip r:embed="rId4" cstate="print"/>
              <a:stretch>
                <a:fillRect/>
              </a:stretch>
            </a:blipFill>
          </p:spPr>
          <p:txBody>
            <a:bodyPr wrap="square" lIns="0" tIns="0" rIns="0" bIns="0" rtlCol="0"/>
            <a:lstStyle/>
            <a:p>
              <a:endParaRPr/>
            </a:p>
          </p:txBody>
        </p:sp>
        <p:sp>
          <p:nvSpPr>
            <p:cNvPr id="46" name="object 8">
              <a:extLst>
                <a:ext uri="{FF2B5EF4-FFF2-40B4-BE49-F238E27FC236}">
                  <a16:creationId xmlns:a16="http://schemas.microsoft.com/office/drawing/2014/main" id="{514D8D6D-4D79-4CCE-93E7-DB9AAE9E9ED8}"/>
                </a:ext>
              </a:extLst>
            </p:cNvPr>
            <p:cNvSpPr/>
            <p:nvPr/>
          </p:nvSpPr>
          <p:spPr>
            <a:xfrm>
              <a:off x="483870" y="1503425"/>
              <a:ext cx="867410" cy="866140"/>
            </a:xfrm>
            <a:custGeom>
              <a:avLst/>
              <a:gdLst/>
              <a:ahLst/>
              <a:cxnLst/>
              <a:rect l="l" t="t" r="r" b="b"/>
              <a:pathLst>
                <a:path w="867410" h="866139">
                  <a:moveTo>
                    <a:pt x="433577" y="0"/>
                  </a:moveTo>
                  <a:lnTo>
                    <a:pt x="386334" y="2539"/>
                  </a:lnTo>
                  <a:lnTo>
                    <a:pt x="340565" y="9983"/>
                  </a:lnTo>
                  <a:lnTo>
                    <a:pt x="296533" y="22067"/>
                  </a:lnTo>
                  <a:lnTo>
                    <a:pt x="254504" y="38526"/>
                  </a:lnTo>
                  <a:lnTo>
                    <a:pt x="214742" y="59097"/>
                  </a:lnTo>
                  <a:lnTo>
                    <a:pt x="177512" y="83515"/>
                  </a:lnTo>
                  <a:lnTo>
                    <a:pt x="143078" y="111516"/>
                  </a:lnTo>
                  <a:lnTo>
                    <a:pt x="111704" y="142836"/>
                  </a:lnTo>
                  <a:lnTo>
                    <a:pt x="83655" y="177210"/>
                  </a:lnTo>
                  <a:lnTo>
                    <a:pt x="59196" y="214375"/>
                  </a:lnTo>
                  <a:lnTo>
                    <a:pt x="38590" y="254067"/>
                  </a:lnTo>
                  <a:lnTo>
                    <a:pt x="22104" y="296021"/>
                  </a:lnTo>
                  <a:lnTo>
                    <a:pt x="10000" y="339973"/>
                  </a:lnTo>
                  <a:lnTo>
                    <a:pt x="2544" y="385660"/>
                  </a:lnTo>
                  <a:lnTo>
                    <a:pt x="0" y="432815"/>
                  </a:lnTo>
                  <a:lnTo>
                    <a:pt x="2544" y="479971"/>
                  </a:lnTo>
                  <a:lnTo>
                    <a:pt x="10000" y="525658"/>
                  </a:lnTo>
                  <a:lnTo>
                    <a:pt x="22104" y="569610"/>
                  </a:lnTo>
                  <a:lnTo>
                    <a:pt x="38590" y="611564"/>
                  </a:lnTo>
                  <a:lnTo>
                    <a:pt x="59196" y="651256"/>
                  </a:lnTo>
                  <a:lnTo>
                    <a:pt x="83655" y="688421"/>
                  </a:lnTo>
                  <a:lnTo>
                    <a:pt x="111704" y="722795"/>
                  </a:lnTo>
                  <a:lnTo>
                    <a:pt x="143078" y="754115"/>
                  </a:lnTo>
                  <a:lnTo>
                    <a:pt x="177512" y="782116"/>
                  </a:lnTo>
                  <a:lnTo>
                    <a:pt x="214742" y="806534"/>
                  </a:lnTo>
                  <a:lnTo>
                    <a:pt x="254504" y="827105"/>
                  </a:lnTo>
                  <a:lnTo>
                    <a:pt x="296533" y="843564"/>
                  </a:lnTo>
                  <a:lnTo>
                    <a:pt x="340565" y="855648"/>
                  </a:lnTo>
                  <a:lnTo>
                    <a:pt x="386334" y="863092"/>
                  </a:lnTo>
                  <a:lnTo>
                    <a:pt x="433577" y="865632"/>
                  </a:lnTo>
                  <a:lnTo>
                    <a:pt x="480821" y="863091"/>
                  </a:lnTo>
                  <a:lnTo>
                    <a:pt x="526590" y="855648"/>
                  </a:lnTo>
                  <a:lnTo>
                    <a:pt x="570622" y="843564"/>
                  </a:lnTo>
                  <a:lnTo>
                    <a:pt x="612651" y="827105"/>
                  </a:lnTo>
                  <a:lnTo>
                    <a:pt x="652413" y="806534"/>
                  </a:lnTo>
                  <a:lnTo>
                    <a:pt x="689643" y="782116"/>
                  </a:lnTo>
                  <a:lnTo>
                    <a:pt x="724077" y="754115"/>
                  </a:lnTo>
                  <a:lnTo>
                    <a:pt x="755451" y="722795"/>
                  </a:lnTo>
                  <a:lnTo>
                    <a:pt x="783500" y="688421"/>
                  </a:lnTo>
                  <a:lnTo>
                    <a:pt x="807959" y="651256"/>
                  </a:lnTo>
                  <a:lnTo>
                    <a:pt x="828565" y="611564"/>
                  </a:lnTo>
                  <a:lnTo>
                    <a:pt x="845051" y="569610"/>
                  </a:lnTo>
                  <a:lnTo>
                    <a:pt x="857155" y="525658"/>
                  </a:lnTo>
                  <a:lnTo>
                    <a:pt x="864611" y="479971"/>
                  </a:lnTo>
                  <a:lnTo>
                    <a:pt x="867156" y="432815"/>
                  </a:lnTo>
                  <a:lnTo>
                    <a:pt x="864611" y="385660"/>
                  </a:lnTo>
                  <a:lnTo>
                    <a:pt x="857155" y="339973"/>
                  </a:lnTo>
                  <a:lnTo>
                    <a:pt x="845051" y="296021"/>
                  </a:lnTo>
                  <a:lnTo>
                    <a:pt x="828565" y="254067"/>
                  </a:lnTo>
                  <a:lnTo>
                    <a:pt x="807959" y="214375"/>
                  </a:lnTo>
                  <a:lnTo>
                    <a:pt x="783500" y="177210"/>
                  </a:lnTo>
                  <a:lnTo>
                    <a:pt x="755451" y="142836"/>
                  </a:lnTo>
                  <a:lnTo>
                    <a:pt x="724077" y="111516"/>
                  </a:lnTo>
                  <a:lnTo>
                    <a:pt x="689643" y="83515"/>
                  </a:lnTo>
                  <a:lnTo>
                    <a:pt x="652413" y="59097"/>
                  </a:lnTo>
                  <a:lnTo>
                    <a:pt x="612651" y="38526"/>
                  </a:lnTo>
                  <a:lnTo>
                    <a:pt x="570622" y="22067"/>
                  </a:lnTo>
                  <a:lnTo>
                    <a:pt x="526590" y="9983"/>
                  </a:lnTo>
                  <a:lnTo>
                    <a:pt x="480821" y="2539"/>
                  </a:lnTo>
                  <a:lnTo>
                    <a:pt x="433577" y="0"/>
                  </a:lnTo>
                  <a:close/>
                </a:path>
              </a:pathLst>
            </a:custGeom>
            <a:solidFill>
              <a:srgbClr val="FFFFFF"/>
            </a:solidFill>
          </p:spPr>
          <p:txBody>
            <a:bodyPr wrap="square" lIns="0" tIns="0" rIns="0" bIns="0" rtlCol="0"/>
            <a:lstStyle/>
            <a:p>
              <a:endParaRPr/>
            </a:p>
          </p:txBody>
        </p:sp>
        <p:sp>
          <p:nvSpPr>
            <p:cNvPr id="47" name="object 9">
              <a:extLst>
                <a:ext uri="{FF2B5EF4-FFF2-40B4-BE49-F238E27FC236}">
                  <a16:creationId xmlns:a16="http://schemas.microsoft.com/office/drawing/2014/main" id="{10C60849-D5C7-4DEC-9475-8A2EBB9D5443}"/>
                </a:ext>
              </a:extLst>
            </p:cNvPr>
            <p:cNvSpPr/>
            <p:nvPr/>
          </p:nvSpPr>
          <p:spPr>
            <a:xfrm>
              <a:off x="448056" y="1466075"/>
              <a:ext cx="932713" cy="934224"/>
            </a:xfrm>
            <a:prstGeom prst="rect">
              <a:avLst/>
            </a:prstGeom>
            <a:blipFill>
              <a:blip r:embed="rId5" cstate="print"/>
              <a:stretch>
                <a:fillRect/>
              </a:stretch>
            </a:blipFill>
          </p:spPr>
          <p:txBody>
            <a:bodyPr wrap="square" lIns="0" tIns="0" rIns="0" bIns="0" rtlCol="0"/>
            <a:lstStyle/>
            <a:p>
              <a:endParaRPr/>
            </a:p>
          </p:txBody>
        </p:sp>
        <p:sp>
          <p:nvSpPr>
            <p:cNvPr id="48" name="object 10">
              <a:extLst>
                <a:ext uri="{FF2B5EF4-FFF2-40B4-BE49-F238E27FC236}">
                  <a16:creationId xmlns:a16="http://schemas.microsoft.com/office/drawing/2014/main" id="{51722FB0-11D3-4A0D-884F-7530AAD4AEC8}"/>
                </a:ext>
              </a:extLst>
            </p:cNvPr>
            <p:cNvSpPr/>
            <p:nvPr/>
          </p:nvSpPr>
          <p:spPr>
            <a:xfrm>
              <a:off x="521208" y="1539239"/>
              <a:ext cx="790955" cy="792480"/>
            </a:xfrm>
            <a:prstGeom prst="rect">
              <a:avLst/>
            </a:prstGeom>
            <a:blipFill>
              <a:blip r:embed="rId6" cstate="print"/>
              <a:stretch>
                <a:fillRect/>
              </a:stretch>
            </a:blipFill>
          </p:spPr>
          <p:txBody>
            <a:bodyPr wrap="square" lIns="0" tIns="0" rIns="0" bIns="0" rtlCol="0"/>
            <a:lstStyle/>
            <a:p>
              <a:endParaRPr/>
            </a:p>
          </p:txBody>
        </p:sp>
        <p:sp>
          <p:nvSpPr>
            <p:cNvPr id="49" name="object 11">
              <a:extLst>
                <a:ext uri="{FF2B5EF4-FFF2-40B4-BE49-F238E27FC236}">
                  <a16:creationId xmlns:a16="http://schemas.microsoft.com/office/drawing/2014/main" id="{8F538A26-48A7-4E5D-A794-93FA52444ACF}"/>
                </a:ext>
              </a:extLst>
            </p:cNvPr>
            <p:cNvSpPr/>
            <p:nvPr/>
          </p:nvSpPr>
          <p:spPr>
            <a:xfrm>
              <a:off x="679704" y="1676450"/>
              <a:ext cx="478790" cy="478790"/>
            </a:xfrm>
            <a:custGeom>
              <a:avLst/>
              <a:gdLst/>
              <a:ahLst/>
              <a:cxnLst/>
              <a:rect l="l" t="t" r="r" b="b"/>
              <a:pathLst>
                <a:path w="478790" h="478789">
                  <a:moveTo>
                    <a:pt x="131064" y="114249"/>
                  </a:moveTo>
                  <a:lnTo>
                    <a:pt x="117678" y="114249"/>
                  </a:lnTo>
                  <a:lnTo>
                    <a:pt x="117678" y="142189"/>
                  </a:lnTo>
                  <a:lnTo>
                    <a:pt x="117627" y="146862"/>
                  </a:lnTo>
                  <a:lnTo>
                    <a:pt x="117627" y="186512"/>
                  </a:lnTo>
                  <a:lnTo>
                    <a:pt x="117538" y="196519"/>
                  </a:lnTo>
                  <a:lnTo>
                    <a:pt x="117538" y="457530"/>
                  </a:lnTo>
                  <a:lnTo>
                    <a:pt x="112928" y="462102"/>
                  </a:lnTo>
                  <a:lnTo>
                    <a:pt x="107238" y="462229"/>
                  </a:lnTo>
                  <a:lnTo>
                    <a:pt x="23799" y="462229"/>
                  </a:lnTo>
                  <a:lnTo>
                    <a:pt x="18034" y="462102"/>
                  </a:lnTo>
                  <a:lnTo>
                    <a:pt x="13512" y="457530"/>
                  </a:lnTo>
                  <a:lnTo>
                    <a:pt x="13500" y="445973"/>
                  </a:lnTo>
                  <a:lnTo>
                    <a:pt x="18097" y="441401"/>
                  </a:lnTo>
                  <a:lnTo>
                    <a:pt x="113004" y="441401"/>
                  </a:lnTo>
                  <a:lnTo>
                    <a:pt x="117513" y="445973"/>
                  </a:lnTo>
                  <a:lnTo>
                    <a:pt x="117538" y="457530"/>
                  </a:lnTo>
                  <a:lnTo>
                    <a:pt x="117538" y="196519"/>
                  </a:lnTo>
                  <a:lnTo>
                    <a:pt x="117525" y="197942"/>
                  </a:lnTo>
                  <a:lnTo>
                    <a:pt x="112928" y="202514"/>
                  </a:lnTo>
                  <a:lnTo>
                    <a:pt x="106121" y="202514"/>
                  </a:lnTo>
                  <a:lnTo>
                    <a:pt x="106121" y="346532"/>
                  </a:lnTo>
                  <a:lnTo>
                    <a:pt x="102908" y="362292"/>
                  </a:lnTo>
                  <a:lnTo>
                    <a:pt x="94221" y="375170"/>
                  </a:lnTo>
                  <a:lnTo>
                    <a:pt x="81318" y="383870"/>
                  </a:lnTo>
                  <a:lnTo>
                    <a:pt x="76174" y="384911"/>
                  </a:lnTo>
                  <a:lnTo>
                    <a:pt x="76174" y="423494"/>
                  </a:lnTo>
                  <a:lnTo>
                    <a:pt x="71501" y="428193"/>
                  </a:lnTo>
                  <a:lnTo>
                    <a:pt x="59956" y="428193"/>
                  </a:lnTo>
                  <a:lnTo>
                    <a:pt x="55257" y="423494"/>
                  </a:lnTo>
                  <a:lnTo>
                    <a:pt x="55346" y="411937"/>
                  </a:lnTo>
                  <a:lnTo>
                    <a:pt x="59867" y="407365"/>
                  </a:lnTo>
                  <a:lnTo>
                    <a:pt x="65620" y="407238"/>
                  </a:lnTo>
                  <a:lnTo>
                    <a:pt x="71488" y="407238"/>
                  </a:lnTo>
                  <a:lnTo>
                    <a:pt x="76161" y="411937"/>
                  </a:lnTo>
                  <a:lnTo>
                    <a:pt x="76174" y="423494"/>
                  </a:lnTo>
                  <a:lnTo>
                    <a:pt x="76174" y="384911"/>
                  </a:lnTo>
                  <a:lnTo>
                    <a:pt x="36830" y="375170"/>
                  </a:lnTo>
                  <a:lnTo>
                    <a:pt x="24930" y="346532"/>
                  </a:lnTo>
                  <a:lnTo>
                    <a:pt x="28117" y="330784"/>
                  </a:lnTo>
                  <a:lnTo>
                    <a:pt x="36817" y="317893"/>
                  </a:lnTo>
                  <a:lnTo>
                    <a:pt x="49720" y="309206"/>
                  </a:lnTo>
                  <a:lnTo>
                    <a:pt x="65519" y="306019"/>
                  </a:lnTo>
                  <a:lnTo>
                    <a:pt x="81318" y="309206"/>
                  </a:lnTo>
                  <a:lnTo>
                    <a:pt x="94221" y="317893"/>
                  </a:lnTo>
                  <a:lnTo>
                    <a:pt x="102920" y="330784"/>
                  </a:lnTo>
                  <a:lnTo>
                    <a:pt x="106121" y="346532"/>
                  </a:lnTo>
                  <a:lnTo>
                    <a:pt x="106121" y="202514"/>
                  </a:lnTo>
                  <a:lnTo>
                    <a:pt x="18034" y="202514"/>
                  </a:lnTo>
                  <a:lnTo>
                    <a:pt x="13322" y="197942"/>
                  </a:lnTo>
                  <a:lnTo>
                    <a:pt x="13208" y="186512"/>
                  </a:lnTo>
                  <a:lnTo>
                    <a:pt x="17843" y="181813"/>
                  </a:lnTo>
                  <a:lnTo>
                    <a:pt x="23609" y="181686"/>
                  </a:lnTo>
                  <a:lnTo>
                    <a:pt x="107238" y="181686"/>
                  </a:lnTo>
                  <a:lnTo>
                    <a:pt x="113004" y="181813"/>
                  </a:lnTo>
                  <a:lnTo>
                    <a:pt x="117627" y="186512"/>
                  </a:lnTo>
                  <a:lnTo>
                    <a:pt x="117627" y="146862"/>
                  </a:lnTo>
                  <a:lnTo>
                    <a:pt x="117551" y="153873"/>
                  </a:lnTo>
                  <a:lnTo>
                    <a:pt x="113004" y="158445"/>
                  </a:lnTo>
                  <a:lnTo>
                    <a:pt x="18034" y="158445"/>
                  </a:lnTo>
                  <a:lnTo>
                    <a:pt x="13322" y="153873"/>
                  </a:lnTo>
                  <a:lnTo>
                    <a:pt x="13335" y="142189"/>
                  </a:lnTo>
                  <a:lnTo>
                    <a:pt x="17856" y="137617"/>
                  </a:lnTo>
                  <a:lnTo>
                    <a:pt x="113004" y="137617"/>
                  </a:lnTo>
                  <a:lnTo>
                    <a:pt x="117678" y="142189"/>
                  </a:lnTo>
                  <a:lnTo>
                    <a:pt x="117678" y="114249"/>
                  </a:lnTo>
                  <a:lnTo>
                    <a:pt x="0" y="114249"/>
                  </a:lnTo>
                  <a:lnTo>
                    <a:pt x="0" y="478485"/>
                  </a:lnTo>
                  <a:lnTo>
                    <a:pt x="131064" y="478485"/>
                  </a:lnTo>
                  <a:lnTo>
                    <a:pt x="131064" y="462229"/>
                  </a:lnTo>
                  <a:lnTo>
                    <a:pt x="131064" y="441401"/>
                  </a:lnTo>
                  <a:lnTo>
                    <a:pt x="131064" y="137617"/>
                  </a:lnTo>
                  <a:lnTo>
                    <a:pt x="131064" y="114249"/>
                  </a:lnTo>
                  <a:close/>
                </a:path>
                <a:path w="478790" h="478789">
                  <a:moveTo>
                    <a:pt x="300228" y="190449"/>
                  </a:moveTo>
                  <a:lnTo>
                    <a:pt x="293763" y="190449"/>
                  </a:lnTo>
                  <a:lnTo>
                    <a:pt x="293763" y="221056"/>
                  </a:lnTo>
                  <a:lnTo>
                    <a:pt x="293649" y="221183"/>
                  </a:lnTo>
                  <a:lnTo>
                    <a:pt x="293649" y="244932"/>
                  </a:lnTo>
                  <a:lnTo>
                    <a:pt x="293649" y="453212"/>
                  </a:lnTo>
                  <a:lnTo>
                    <a:pt x="293636" y="464896"/>
                  </a:lnTo>
                  <a:lnTo>
                    <a:pt x="289166" y="469468"/>
                  </a:lnTo>
                  <a:lnTo>
                    <a:pt x="210896" y="469468"/>
                  </a:lnTo>
                  <a:lnTo>
                    <a:pt x="206222" y="464896"/>
                  </a:lnTo>
                  <a:lnTo>
                    <a:pt x="206108" y="453466"/>
                  </a:lnTo>
                  <a:lnTo>
                    <a:pt x="210705" y="448767"/>
                  </a:lnTo>
                  <a:lnTo>
                    <a:pt x="283260" y="448767"/>
                  </a:lnTo>
                  <a:lnTo>
                    <a:pt x="288975" y="448640"/>
                  </a:lnTo>
                  <a:lnTo>
                    <a:pt x="293649" y="453212"/>
                  </a:lnTo>
                  <a:lnTo>
                    <a:pt x="293649" y="244932"/>
                  </a:lnTo>
                  <a:lnTo>
                    <a:pt x="293636" y="256616"/>
                  </a:lnTo>
                  <a:lnTo>
                    <a:pt x="289166" y="261188"/>
                  </a:lnTo>
                  <a:lnTo>
                    <a:pt x="284378" y="261188"/>
                  </a:lnTo>
                  <a:lnTo>
                    <a:pt x="284378" y="374599"/>
                  </a:lnTo>
                  <a:lnTo>
                    <a:pt x="281660" y="388035"/>
                  </a:lnTo>
                  <a:lnTo>
                    <a:pt x="274294" y="399021"/>
                  </a:lnTo>
                  <a:lnTo>
                    <a:pt x="263359" y="406425"/>
                  </a:lnTo>
                  <a:lnTo>
                    <a:pt x="260502" y="407009"/>
                  </a:lnTo>
                  <a:lnTo>
                    <a:pt x="260502" y="426034"/>
                  </a:lnTo>
                  <a:lnTo>
                    <a:pt x="260388" y="437591"/>
                  </a:lnTo>
                  <a:lnTo>
                    <a:pt x="255879" y="442163"/>
                  </a:lnTo>
                  <a:lnTo>
                    <a:pt x="244411" y="442163"/>
                  </a:lnTo>
                  <a:lnTo>
                    <a:pt x="239750" y="437591"/>
                  </a:lnTo>
                  <a:lnTo>
                    <a:pt x="239725" y="426034"/>
                  </a:lnTo>
                  <a:lnTo>
                    <a:pt x="244322" y="421462"/>
                  </a:lnTo>
                  <a:lnTo>
                    <a:pt x="250037" y="421335"/>
                  </a:lnTo>
                  <a:lnTo>
                    <a:pt x="255866" y="421335"/>
                  </a:lnTo>
                  <a:lnTo>
                    <a:pt x="260502" y="426034"/>
                  </a:lnTo>
                  <a:lnTo>
                    <a:pt x="260502" y="407009"/>
                  </a:lnTo>
                  <a:lnTo>
                    <a:pt x="218211" y="388150"/>
                  </a:lnTo>
                  <a:lnTo>
                    <a:pt x="215493" y="374726"/>
                  </a:lnTo>
                  <a:lnTo>
                    <a:pt x="218173" y="361302"/>
                  </a:lnTo>
                  <a:lnTo>
                    <a:pt x="225539" y="350316"/>
                  </a:lnTo>
                  <a:lnTo>
                    <a:pt x="236474" y="342912"/>
                  </a:lnTo>
                  <a:lnTo>
                    <a:pt x="249885" y="340182"/>
                  </a:lnTo>
                  <a:lnTo>
                    <a:pt x="263283" y="342887"/>
                  </a:lnTo>
                  <a:lnTo>
                    <a:pt x="274243" y="350253"/>
                  </a:lnTo>
                  <a:lnTo>
                    <a:pt x="281647" y="361188"/>
                  </a:lnTo>
                  <a:lnTo>
                    <a:pt x="284378" y="374599"/>
                  </a:lnTo>
                  <a:lnTo>
                    <a:pt x="284378" y="261188"/>
                  </a:lnTo>
                  <a:lnTo>
                    <a:pt x="210896" y="261188"/>
                  </a:lnTo>
                  <a:lnTo>
                    <a:pt x="206222" y="256616"/>
                  </a:lnTo>
                  <a:lnTo>
                    <a:pt x="206108" y="245186"/>
                  </a:lnTo>
                  <a:lnTo>
                    <a:pt x="210705" y="240487"/>
                  </a:lnTo>
                  <a:lnTo>
                    <a:pt x="283260" y="240487"/>
                  </a:lnTo>
                  <a:lnTo>
                    <a:pt x="288975" y="240360"/>
                  </a:lnTo>
                  <a:lnTo>
                    <a:pt x="293649" y="244932"/>
                  </a:lnTo>
                  <a:lnTo>
                    <a:pt x="293649" y="221183"/>
                  </a:lnTo>
                  <a:lnTo>
                    <a:pt x="289166" y="225755"/>
                  </a:lnTo>
                  <a:lnTo>
                    <a:pt x="216623" y="225755"/>
                  </a:lnTo>
                  <a:lnTo>
                    <a:pt x="210896" y="225882"/>
                  </a:lnTo>
                  <a:lnTo>
                    <a:pt x="206222" y="221310"/>
                  </a:lnTo>
                  <a:lnTo>
                    <a:pt x="206108" y="209753"/>
                  </a:lnTo>
                  <a:lnTo>
                    <a:pt x="210705" y="205181"/>
                  </a:lnTo>
                  <a:lnTo>
                    <a:pt x="216433" y="205054"/>
                  </a:lnTo>
                  <a:lnTo>
                    <a:pt x="288975" y="205054"/>
                  </a:lnTo>
                  <a:lnTo>
                    <a:pt x="293649" y="209626"/>
                  </a:lnTo>
                  <a:lnTo>
                    <a:pt x="293763" y="221056"/>
                  </a:lnTo>
                  <a:lnTo>
                    <a:pt x="293763" y="190449"/>
                  </a:lnTo>
                  <a:lnTo>
                    <a:pt x="199644" y="190449"/>
                  </a:lnTo>
                  <a:lnTo>
                    <a:pt x="199644" y="478485"/>
                  </a:lnTo>
                  <a:lnTo>
                    <a:pt x="300228" y="478485"/>
                  </a:lnTo>
                  <a:lnTo>
                    <a:pt x="300228" y="469468"/>
                  </a:lnTo>
                  <a:lnTo>
                    <a:pt x="300228" y="448640"/>
                  </a:lnTo>
                  <a:lnTo>
                    <a:pt x="300228" y="205054"/>
                  </a:lnTo>
                  <a:lnTo>
                    <a:pt x="300228" y="190449"/>
                  </a:lnTo>
                  <a:close/>
                </a:path>
                <a:path w="478790" h="478789">
                  <a:moveTo>
                    <a:pt x="470916" y="196164"/>
                  </a:moveTo>
                  <a:lnTo>
                    <a:pt x="436714" y="164223"/>
                  </a:lnTo>
                  <a:lnTo>
                    <a:pt x="411010" y="159080"/>
                  </a:lnTo>
                  <a:lnTo>
                    <a:pt x="396989" y="159080"/>
                  </a:lnTo>
                  <a:lnTo>
                    <a:pt x="392341" y="154508"/>
                  </a:lnTo>
                  <a:lnTo>
                    <a:pt x="392341" y="147523"/>
                  </a:lnTo>
                  <a:lnTo>
                    <a:pt x="392963" y="145110"/>
                  </a:lnTo>
                  <a:lnTo>
                    <a:pt x="399415" y="102730"/>
                  </a:lnTo>
                  <a:lnTo>
                    <a:pt x="389534" y="62547"/>
                  </a:lnTo>
                  <a:lnTo>
                    <a:pt x="365353" y="29006"/>
                  </a:lnTo>
                  <a:lnTo>
                    <a:pt x="328968" y="6553"/>
                  </a:lnTo>
                  <a:lnTo>
                    <a:pt x="288836" y="0"/>
                  </a:lnTo>
                  <a:lnTo>
                    <a:pt x="250367" y="8382"/>
                  </a:lnTo>
                  <a:lnTo>
                    <a:pt x="217449" y="30086"/>
                  </a:lnTo>
                  <a:lnTo>
                    <a:pt x="194017" y="63449"/>
                  </a:lnTo>
                  <a:lnTo>
                    <a:pt x="191655" y="68656"/>
                  </a:lnTo>
                  <a:lnTo>
                    <a:pt x="185496" y="71069"/>
                  </a:lnTo>
                  <a:lnTo>
                    <a:pt x="171411" y="64579"/>
                  </a:lnTo>
                  <a:lnTo>
                    <a:pt x="162801" y="61836"/>
                  </a:lnTo>
                  <a:lnTo>
                    <a:pt x="153911" y="60198"/>
                  </a:lnTo>
                  <a:lnTo>
                    <a:pt x="144856" y="59639"/>
                  </a:lnTo>
                  <a:lnTo>
                    <a:pt x="126352" y="61988"/>
                  </a:lnTo>
                  <a:lnTo>
                    <a:pt x="109258" y="68719"/>
                  </a:lnTo>
                  <a:lnTo>
                    <a:pt x="94322" y="79463"/>
                  </a:lnTo>
                  <a:lnTo>
                    <a:pt x="82296" y="93802"/>
                  </a:lnTo>
                  <a:lnTo>
                    <a:pt x="147459" y="93802"/>
                  </a:lnTo>
                  <a:lnTo>
                    <a:pt x="152107" y="98501"/>
                  </a:lnTo>
                  <a:lnTo>
                    <a:pt x="152107" y="294081"/>
                  </a:lnTo>
                  <a:lnTo>
                    <a:pt x="178562" y="294081"/>
                  </a:lnTo>
                  <a:lnTo>
                    <a:pt x="178562" y="173939"/>
                  </a:lnTo>
                  <a:lnTo>
                    <a:pt x="183210" y="169240"/>
                  </a:lnTo>
                  <a:lnTo>
                    <a:pt x="316128" y="169240"/>
                  </a:lnTo>
                  <a:lnTo>
                    <a:pt x="320776" y="173939"/>
                  </a:lnTo>
                  <a:lnTo>
                    <a:pt x="320776" y="294081"/>
                  </a:lnTo>
                  <a:lnTo>
                    <a:pt x="367245" y="294081"/>
                  </a:lnTo>
                  <a:lnTo>
                    <a:pt x="367245" y="200736"/>
                  </a:lnTo>
                  <a:lnTo>
                    <a:pt x="371894" y="196164"/>
                  </a:lnTo>
                  <a:lnTo>
                    <a:pt x="470916" y="196164"/>
                  </a:lnTo>
                  <a:close/>
                </a:path>
                <a:path w="478790" h="478789">
                  <a:moveTo>
                    <a:pt x="478536" y="478485"/>
                  </a:moveTo>
                  <a:lnTo>
                    <a:pt x="478523" y="472008"/>
                  </a:lnTo>
                  <a:lnTo>
                    <a:pt x="478523" y="451180"/>
                  </a:lnTo>
                  <a:lnTo>
                    <a:pt x="478523" y="446989"/>
                  </a:lnTo>
                  <a:lnTo>
                    <a:pt x="478523" y="222961"/>
                  </a:lnTo>
                  <a:lnTo>
                    <a:pt x="478294" y="219913"/>
                  </a:lnTo>
                  <a:lnTo>
                    <a:pt x="477850" y="216738"/>
                  </a:lnTo>
                  <a:lnTo>
                    <a:pt x="477761" y="216357"/>
                  </a:lnTo>
                  <a:lnTo>
                    <a:pt x="474357" y="216357"/>
                  </a:lnTo>
                  <a:lnTo>
                    <a:pt x="474357" y="244043"/>
                  </a:lnTo>
                  <a:lnTo>
                    <a:pt x="474357" y="276428"/>
                  </a:lnTo>
                  <a:lnTo>
                    <a:pt x="474357" y="467309"/>
                  </a:lnTo>
                  <a:lnTo>
                    <a:pt x="469696" y="472008"/>
                  </a:lnTo>
                  <a:lnTo>
                    <a:pt x="396163" y="472008"/>
                  </a:lnTo>
                  <a:lnTo>
                    <a:pt x="391502" y="467309"/>
                  </a:lnTo>
                  <a:lnTo>
                    <a:pt x="469506" y="451180"/>
                  </a:lnTo>
                  <a:lnTo>
                    <a:pt x="474357" y="467309"/>
                  </a:lnTo>
                  <a:lnTo>
                    <a:pt x="474357" y="276428"/>
                  </a:lnTo>
                  <a:lnTo>
                    <a:pt x="469696" y="281127"/>
                  </a:lnTo>
                  <a:lnTo>
                    <a:pt x="465607" y="281228"/>
                  </a:lnTo>
                  <a:lnTo>
                    <a:pt x="465607" y="384251"/>
                  </a:lnTo>
                  <a:lnTo>
                    <a:pt x="463016" y="396887"/>
                  </a:lnTo>
                  <a:lnTo>
                    <a:pt x="455980" y="407225"/>
                  </a:lnTo>
                  <a:lnTo>
                    <a:pt x="445566" y="414210"/>
                  </a:lnTo>
                  <a:lnTo>
                    <a:pt x="443572" y="414616"/>
                  </a:lnTo>
                  <a:lnTo>
                    <a:pt x="443572" y="442290"/>
                  </a:lnTo>
                  <a:lnTo>
                    <a:pt x="438861" y="446989"/>
                  </a:lnTo>
                  <a:lnTo>
                    <a:pt x="427228" y="446989"/>
                  </a:lnTo>
                  <a:lnTo>
                    <a:pt x="422490" y="442417"/>
                  </a:lnTo>
                  <a:lnTo>
                    <a:pt x="422465" y="430860"/>
                  </a:lnTo>
                  <a:lnTo>
                    <a:pt x="427139" y="426161"/>
                  </a:lnTo>
                  <a:lnTo>
                    <a:pt x="438848" y="426161"/>
                  </a:lnTo>
                  <a:lnTo>
                    <a:pt x="443560" y="430860"/>
                  </a:lnTo>
                  <a:lnTo>
                    <a:pt x="443572" y="442290"/>
                  </a:lnTo>
                  <a:lnTo>
                    <a:pt x="443572" y="414616"/>
                  </a:lnTo>
                  <a:lnTo>
                    <a:pt x="402590" y="396887"/>
                  </a:lnTo>
                  <a:lnTo>
                    <a:pt x="400024" y="384251"/>
                  </a:lnTo>
                  <a:lnTo>
                    <a:pt x="402590" y="371627"/>
                  </a:lnTo>
                  <a:lnTo>
                    <a:pt x="409625" y="361289"/>
                  </a:lnTo>
                  <a:lnTo>
                    <a:pt x="420039" y="354304"/>
                  </a:lnTo>
                  <a:lnTo>
                    <a:pt x="432816" y="351739"/>
                  </a:lnTo>
                  <a:lnTo>
                    <a:pt x="445579" y="354304"/>
                  </a:lnTo>
                  <a:lnTo>
                    <a:pt x="455993" y="361289"/>
                  </a:lnTo>
                  <a:lnTo>
                    <a:pt x="463029" y="371627"/>
                  </a:lnTo>
                  <a:lnTo>
                    <a:pt x="465607" y="384251"/>
                  </a:lnTo>
                  <a:lnTo>
                    <a:pt x="465607" y="281228"/>
                  </a:lnTo>
                  <a:lnTo>
                    <a:pt x="463892" y="281254"/>
                  </a:lnTo>
                  <a:lnTo>
                    <a:pt x="401967" y="281254"/>
                  </a:lnTo>
                  <a:lnTo>
                    <a:pt x="396163" y="281127"/>
                  </a:lnTo>
                  <a:lnTo>
                    <a:pt x="391502" y="276428"/>
                  </a:lnTo>
                  <a:lnTo>
                    <a:pt x="391604" y="264998"/>
                  </a:lnTo>
                  <a:lnTo>
                    <a:pt x="396240" y="260426"/>
                  </a:lnTo>
                  <a:lnTo>
                    <a:pt x="463702" y="260426"/>
                  </a:lnTo>
                  <a:lnTo>
                    <a:pt x="469506" y="260299"/>
                  </a:lnTo>
                  <a:lnTo>
                    <a:pt x="474256" y="264998"/>
                  </a:lnTo>
                  <a:lnTo>
                    <a:pt x="474357" y="276428"/>
                  </a:lnTo>
                  <a:lnTo>
                    <a:pt x="474357" y="244043"/>
                  </a:lnTo>
                  <a:lnTo>
                    <a:pt x="469696" y="248742"/>
                  </a:lnTo>
                  <a:lnTo>
                    <a:pt x="463892" y="248869"/>
                  </a:lnTo>
                  <a:lnTo>
                    <a:pt x="401967" y="248869"/>
                  </a:lnTo>
                  <a:lnTo>
                    <a:pt x="396163" y="248742"/>
                  </a:lnTo>
                  <a:lnTo>
                    <a:pt x="391502" y="244043"/>
                  </a:lnTo>
                  <a:lnTo>
                    <a:pt x="391604" y="232613"/>
                  </a:lnTo>
                  <a:lnTo>
                    <a:pt x="396240" y="228041"/>
                  </a:lnTo>
                  <a:lnTo>
                    <a:pt x="463702" y="228041"/>
                  </a:lnTo>
                  <a:lnTo>
                    <a:pt x="469506" y="227914"/>
                  </a:lnTo>
                  <a:lnTo>
                    <a:pt x="474256" y="232613"/>
                  </a:lnTo>
                  <a:lnTo>
                    <a:pt x="474357" y="244043"/>
                  </a:lnTo>
                  <a:lnTo>
                    <a:pt x="474357" y="216357"/>
                  </a:lnTo>
                  <a:lnTo>
                    <a:pt x="387096" y="216357"/>
                  </a:lnTo>
                  <a:lnTo>
                    <a:pt x="387096" y="478485"/>
                  </a:lnTo>
                  <a:lnTo>
                    <a:pt x="478536" y="478485"/>
                  </a:lnTo>
                  <a:close/>
                </a:path>
              </a:pathLst>
            </a:custGeom>
            <a:solidFill>
              <a:srgbClr val="004E83"/>
            </a:solidFill>
          </p:spPr>
          <p:txBody>
            <a:bodyPr wrap="square" lIns="0" tIns="0" rIns="0" bIns="0" rtlCol="0"/>
            <a:lstStyle/>
            <a:p>
              <a:endParaRPr/>
            </a:p>
          </p:txBody>
        </p:sp>
        <p:sp>
          <p:nvSpPr>
            <p:cNvPr id="50" name="object 12">
              <a:extLst>
                <a:ext uri="{FF2B5EF4-FFF2-40B4-BE49-F238E27FC236}">
                  <a16:creationId xmlns:a16="http://schemas.microsoft.com/office/drawing/2014/main" id="{A129CAB7-6F69-46E6-8533-BC807A6A62F3}"/>
                </a:ext>
              </a:extLst>
            </p:cNvPr>
            <p:cNvSpPr/>
            <p:nvPr/>
          </p:nvSpPr>
          <p:spPr>
            <a:xfrm>
              <a:off x="917448" y="4191000"/>
              <a:ext cx="3548379" cy="344805"/>
            </a:xfrm>
            <a:custGeom>
              <a:avLst/>
              <a:gdLst/>
              <a:ahLst/>
              <a:cxnLst/>
              <a:rect l="l" t="t" r="r" b="b"/>
              <a:pathLst>
                <a:path w="3548379" h="344804">
                  <a:moveTo>
                    <a:pt x="1524" y="344424"/>
                  </a:moveTo>
                  <a:lnTo>
                    <a:pt x="3548126" y="344424"/>
                  </a:lnTo>
                </a:path>
                <a:path w="3548379" h="344804">
                  <a:moveTo>
                    <a:pt x="0" y="0"/>
                  </a:moveTo>
                  <a:lnTo>
                    <a:pt x="0" y="344677"/>
                  </a:lnTo>
                </a:path>
              </a:pathLst>
            </a:custGeom>
            <a:ln w="6350">
              <a:solidFill>
                <a:srgbClr val="D9D9D9"/>
              </a:solidFill>
            </a:ln>
          </p:spPr>
          <p:txBody>
            <a:bodyPr wrap="square" lIns="0" tIns="0" rIns="0" bIns="0" rtlCol="0"/>
            <a:lstStyle/>
            <a:p>
              <a:endParaRPr/>
            </a:p>
          </p:txBody>
        </p:sp>
        <p:sp>
          <p:nvSpPr>
            <p:cNvPr id="51" name="object 13">
              <a:extLst>
                <a:ext uri="{FF2B5EF4-FFF2-40B4-BE49-F238E27FC236}">
                  <a16:creationId xmlns:a16="http://schemas.microsoft.com/office/drawing/2014/main" id="{3E1AF99E-B5F0-487A-A5F1-DCBC3C03B5AE}"/>
                </a:ext>
              </a:extLst>
            </p:cNvPr>
            <p:cNvSpPr/>
            <p:nvPr/>
          </p:nvSpPr>
          <p:spPr>
            <a:xfrm>
              <a:off x="434340" y="3209544"/>
              <a:ext cx="966469" cy="966469"/>
            </a:xfrm>
            <a:custGeom>
              <a:avLst/>
              <a:gdLst/>
              <a:ahLst/>
              <a:cxnLst/>
              <a:rect l="l" t="t" r="r" b="b"/>
              <a:pathLst>
                <a:path w="966469" h="966470">
                  <a:moveTo>
                    <a:pt x="483107" y="0"/>
                  </a:moveTo>
                  <a:lnTo>
                    <a:pt x="436581" y="2211"/>
                  </a:lnTo>
                  <a:lnTo>
                    <a:pt x="391305" y="8710"/>
                  </a:lnTo>
                  <a:lnTo>
                    <a:pt x="347484" y="19295"/>
                  </a:lnTo>
                  <a:lnTo>
                    <a:pt x="305318" y="33763"/>
                  </a:lnTo>
                  <a:lnTo>
                    <a:pt x="265012" y="51911"/>
                  </a:lnTo>
                  <a:lnTo>
                    <a:pt x="226766" y="73538"/>
                  </a:lnTo>
                  <a:lnTo>
                    <a:pt x="190784" y="98440"/>
                  </a:lnTo>
                  <a:lnTo>
                    <a:pt x="157268" y="126416"/>
                  </a:lnTo>
                  <a:lnTo>
                    <a:pt x="126421" y="157263"/>
                  </a:lnTo>
                  <a:lnTo>
                    <a:pt x="98444" y="190779"/>
                  </a:lnTo>
                  <a:lnTo>
                    <a:pt x="73541" y="226760"/>
                  </a:lnTo>
                  <a:lnTo>
                    <a:pt x="51913" y="265006"/>
                  </a:lnTo>
                  <a:lnTo>
                    <a:pt x="33764" y="305313"/>
                  </a:lnTo>
                  <a:lnTo>
                    <a:pt x="19296" y="347479"/>
                  </a:lnTo>
                  <a:lnTo>
                    <a:pt x="8711" y="391302"/>
                  </a:lnTo>
                  <a:lnTo>
                    <a:pt x="2211" y="436579"/>
                  </a:lnTo>
                  <a:lnTo>
                    <a:pt x="0" y="483107"/>
                  </a:lnTo>
                  <a:lnTo>
                    <a:pt x="2211" y="529636"/>
                  </a:lnTo>
                  <a:lnTo>
                    <a:pt x="8711" y="574913"/>
                  </a:lnTo>
                  <a:lnTo>
                    <a:pt x="19296" y="618736"/>
                  </a:lnTo>
                  <a:lnTo>
                    <a:pt x="33764" y="660902"/>
                  </a:lnTo>
                  <a:lnTo>
                    <a:pt x="51913" y="701209"/>
                  </a:lnTo>
                  <a:lnTo>
                    <a:pt x="73541" y="739455"/>
                  </a:lnTo>
                  <a:lnTo>
                    <a:pt x="98444" y="775436"/>
                  </a:lnTo>
                  <a:lnTo>
                    <a:pt x="126421" y="808952"/>
                  </a:lnTo>
                  <a:lnTo>
                    <a:pt x="157268" y="839799"/>
                  </a:lnTo>
                  <a:lnTo>
                    <a:pt x="190784" y="867775"/>
                  </a:lnTo>
                  <a:lnTo>
                    <a:pt x="226766" y="892677"/>
                  </a:lnTo>
                  <a:lnTo>
                    <a:pt x="265012" y="914304"/>
                  </a:lnTo>
                  <a:lnTo>
                    <a:pt x="305318" y="932452"/>
                  </a:lnTo>
                  <a:lnTo>
                    <a:pt x="347484" y="946920"/>
                  </a:lnTo>
                  <a:lnTo>
                    <a:pt x="391305" y="957505"/>
                  </a:lnTo>
                  <a:lnTo>
                    <a:pt x="436581" y="964004"/>
                  </a:lnTo>
                  <a:lnTo>
                    <a:pt x="483107" y="966215"/>
                  </a:lnTo>
                  <a:lnTo>
                    <a:pt x="529634" y="964004"/>
                  </a:lnTo>
                  <a:lnTo>
                    <a:pt x="574910" y="957505"/>
                  </a:lnTo>
                  <a:lnTo>
                    <a:pt x="618731" y="946920"/>
                  </a:lnTo>
                  <a:lnTo>
                    <a:pt x="660897" y="932452"/>
                  </a:lnTo>
                  <a:lnTo>
                    <a:pt x="701203" y="914304"/>
                  </a:lnTo>
                  <a:lnTo>
                    <a:pt x="739449" y="892677"/>
                  </a:lnTo>
                  <a:lnTo>
                    <a:pt x="775431" y="867775"/>
                  </a:lnTo>
                  <a:lnTo>
                    <a:pt x="808947" y="839799"/>
                  </a:lnTo>
                  <a:lnTo>
                    <a:pt x="839794" y="808952"/>
                  </a:lnTo>
                  <a:lnTo>
                    <a:pt x="867771" y="775436"/>
                  </a:lnTo>
                  <a:lnTo>
                    <a:pt x="892674" y="739455"/>
                  </a:lnTo>
                  <a:lnTo>
                    <a:pt x="914302" y="701209"/>
                  </a:lnTo>
                  <a:lnTo>
                    <a:pt x="932451" y="660902"/>
                  </a:lnTo>
                  <a:lnTo>
                    <a:pt x="946919" y="618736"/>
                  </a:lnTo>
                  <a:lnTo>
                    <a:pt x="957504" y="574913"/>
                  </a:lnTo>
                  <a:lnTo>
                    <a:pt x="964004" y="529636"/>
                  </a:lnTo>
                  <a:lnTo>
                    <a:pt x="966216" y="483107"/>
                  </a:lnTo>
                  <a:lnTo>
                    <a:pt x="964004" y="436579"/>
                  </a:lnTo>
                  <a:lnTo>
                    <a:pt x="957504" y="391302"/>
                  </a:lnTo>
                  <a:lnTo>
                    <a:pt x="946919" y="347479"/>
                  </a:lnTo>
                  <a:lnTo>
                    <a:pt x="932451" y="305313"/>
                  </a:lnTo>
                  <a:lnTo>
                    <a:pt x="914302" y="265006"/>
                  </a:lnTo>
                  <a:lnTo>
                    <a:pt x="892674" y="226760"/>
                  </a:lnTo>
                  <a:lnTo>
                    <a:pt x="867771" y="190779"/>
                  </a:lnTo>
                  <a:lnTo>
                    <a:pt x="839794" y="157263"/>
                  </a:lnTo>
                  <a:lnTo>
                    <a:pt x="808947" y="126416"/>
                  </a:lnTo>
                  <a:lnTo>
                    <a:pt x="775431" y="98440"/>
                  </a:lnTo>
                  <a:lnTo>
                    <a:pt x="739449" y="73538"/>
                  </a:lnTo>
                  <a:lnTo>
                    <a:pt x="701203" y="51911"/>
                  </a:lnTo>
                  <a:lnTo>
                    <a:pt x="660897" y="33763"/>
                  </a:lnTo>
                  <a:lnTo>
                    <a:pt x="618731" y="19295"/>
                  </a:lnTo>
                  <a:lnTo>
                    <a:pt x="574910" y="8710"/>
                  </a:lnTo>
                  <a:lnTo>
                    <a:pt x="529634" y="2211"/>
                  </a:lnTo>
                  <a:lnTo>
                    <a:pt x="483107" y="0"/>
                  </a:lnTo>
                  <a:close/>
                </a:path>
              </a:pathLst>
            </a:custGeom>
            <a:solidFill>
              <a:srgbClr val="1FBBF4"/>
            </a:solidFill>
          </p:spPr>
          <p:txBody>
            <a:bodyPr wrap="square" lIns="0" tIns="0" rIns="0" bIns="0" rtlCol="0"/>
            <a:lstStyle/>
            <a:p>
              <a:endParaRPr/>
            </a:p>
          </p:txBody>
        </p:sp>
        <p:sp>
          <p:nvSpPr>
            <p:cNvPr id="52" name="object 14">
              <a:extLst>
                <a:ext uri="{FF2B5EF4-FFF2-40B4-BE49-F238E27FC236}">
                  <a16:creationId xmlns:a16="http://schemas.microsoft.com/office/drawing/2014/main" id="{2031F4D6-29BB-4C30-9650-D28FE358CD6E}"/>
                </a:ext>
              </a:extLst>
            </p:cNvPr>
            <p:cNvSpPr/>
            <p:nvPr/>
          </p:nvSpPr>
          <p:spPr>
            <a:xfrm>
              <a:off x="399288" y="3176028"/>
              <a:ext cx="1031735" cy="1030211"/>
            </a:xfrm>
            <a:prstGeom prst="rect">
              <a:avLst/>
            </a:prstGeom>
            <a:blipFill>
              <a:blip r:embed="rId4" cstate="print"/>
              <a:stretch>
                <a:fillRect/>
              </a:stretch>
            </a:blipFill>
          </p:spPr>
          <p:txBody>
            <a:bodyPr wrap="square" lIns="0" tIns="0" rIns="0" bIns="0" rtlCol="0"/>
            <a:lstStyle/>
            <a:p>
              <a:endParaRPr/>
            </a:p>
          </p:txBody>
        </p:sp>
        <p:sp>
          <p:nvSpPr>
            <p:cNvPr id="53" name="object 15">
              <a:extLst>
                <a:ext uri="{FF2B5EF4-FFF2-40B4-BE49-F238E27FC236}">
                  <a16:creationId xmlns:a16="http://schemas.microsoft.com/office/drawing/2014/main" id="{2C898CFF-EF6B-4DD3-8B7A-1B5B60CD8E40}"/>
                </a:ext>
              </a:extLst>
            </p:cNvPr>
            <p:cNvSpPr/>
            <p:nvPr/>
          </p:nvSpPr>
          <p:spPr>
            <a:xfrm>
              <a:off x="483870" y="3260597"/>
              <a:ext cx="867410" cy="866140"/>
            </a:xfrm>
            <a:custGeom>
              <a:avLst/>
              <a:gdLst/>
              <a:ahLst/>
              <a:cxnLst/>
              <a:rect l="l" t="t" r="r" b="b"/>
              <a:pathLst>
                <a:path w="867410" h="866139">
                  <a:moveTo>
                    <a:pt x="433577" y="0"/>
                  </a:moveTo>
                  <a:lnTo>
                    <a:pt x="386334" y="2539"/>
                  </a:lnTo>
                  <a:lnTo>
                    <a:pt x="340565" y="9983"/>
                  </a:lnTo>
                  <a:lnTo>
                    <a:pt x="296533" y="22067"/>
                  </a:lnTo>
                  <a:lnTo>
                    <a:pt x="254504" y="38526"/>
                  </a:lnTo>
                  <a:lnTo>
                    <a:pt x="214742" y="59097"/>
                  </a:lnTo>
                  <a:lnTo>
                    <a:pt x="177512" y="83515"/>
                  </a:lnTo>
                  <a:lnTo>
                    <a:pt x="143078" y="111516"/>
                  </a:lnTo>
                  <a:lnTo>
                    <a:pt x="111704" y="142836"/>
                  </a:lnTo>
                  <a:lnTo>
                    <a:pt x="83655" y="177210"/>
                  </a:lnTo>
                  <a:lnTo>
                    <a:pt x="59196" y="214375"/>
                  </a:lnTo>
                  <a:lnTo>
                    <a:pt x="38590" y="254067"/>
                  </a:lnTo>
                  <a:lnTo>
                    <a:pt x="22104" y="296021"/>
                  </a:lnTo>
                  <a:lnTo>
                    <a:pt x="10000" y="339973"/>
                  </a:lnTo>
                  <a:lnTo>
                    <a:pt x="2544" y="385660"/>
                  </a:lnTo>
                  <a:lnTo>
                    <a:pt x="0" y="432815"/>
                  </a:lnTo>
                  <a:lnTo>
                    <a:pt x="2544" y="479971"/>
                  </a:lnTo>
                  <a:lnTo>
                    <a:pt x="10000" y="525658"/>
                  </a:lnTo>
                  <a:lnTo>
                    <a:pt x="22104" y="569610"/>
                  </a:lnTo>
                  <a:lnTo>
                    <a:pt x="38590" y="611564"/>
                  </a:lnTo>
                  <a:lnTo>
                    <a:pt x="59196" y="651256"/>
                  </a:lnTo>
                  <a:lnTo>
                    <a:pt x="83655" y="688421"/>
                  </a:lnTo>
                  <a:lnTo>
                    <a:pt x="111704" y="722795"/>
                  </a:lnTo>
                  <a:lnTo>
                    <a:pt x="143078" y="754115"/>
                  </a:lnTo>
                  <a:lnTo>
                    <a:pt x="177512" y="782116"/>
                  </a:lnTo>
                  <a:lnTo>
                    <a:pt x="214742" y="806534"/>
                  </a:lnTo>
                  <a:lnTo>
                    <a:pt x="254504" y="827105"/>
                  </a:lnTo>
                  <a:lnTo>
                    <a:pt x="296533" y="843564"/>
                  </a:lnTo>
                  <a:lnTo>
                    <a:pt x="340565" y="855648"/>
                  </a:lnTo>
                  <a:lnTo>
                    <a:pt x="386334" y="863092"/>
                  </a:lnTo>
                  <a:lnTo>
                    <a:pt x="433577" y="865632"/>
                  </a:lnTo>
                  <a:lnTo>
                    <a:pt x="480821" y="863092"/>
                  </a:lnTo>
                  <a:lnTo>
                    <a:pt x="526590" y="855648"/>
                  </a:lnTo>
                  <a:lnTo>
                    <a:pt x="570622" y="843564"/>
                  </a:lnTo>
                  <a:lnTo>
                    <a:pt x="612651" y="827105"/>
                  </a:lnTo>
                  <a:lnTo>
                    <a:pt x="652413" y="806534"/>
                  </a:lnTo>
                  <a:lnTo>
                    <a:pt x="689643" y="782116"/>
                  </a:lnTo>
                  <a:lnTo>
                    <a:pt x="724077" y="754115"/>
                  </a:lnTo>
                  <a:lnTo>
                    <a:pt x="755451" y="722795"/>
                  </a:lnTo>
                  <a:lnTo>
                    <a:pt x="783500" y="688421"/>
                  </a:lnTo>
                  <a:lnTo>
                    <a:pt x="807959" y="651256"/>
                  </a:lnTo>
                  <a:lnTo>
                    <a:pt x="828565" y="611564"/>
                  </a:lnTo>
                  <a:lnTo>
                    <a:pt x="845051" y="569610"/>
                  </a:lnTo>
                  <a:lnTo>
                    <a:pt x="857155" y="525658"/>
                  </a:lnTo>
                  <a:lnTo>
                    <a:pt x="864611" y="479971"/>
                  </a:lnTo>
                  <a:lnTo>
                    <a:pt x="867156" y="432815"/>
                  </a:lnTo>
                  <a:lnTo>
                    <a:pt x="864611" y="385660"/>
                  </a:lnTo>
                  <a:lnTo>
                    <a:pt x="857155" y="339973"/>
                  </a:lnTo>
                  <a:lnTo>
                    <a:pt x="845051" y="296021"/>
                  </a:lnTo>
                  <a:lnTo>
                    <a:pt x="828565" y="254067"/>
                  </a:lnTo>
                  <a:lnTo>
                    <a:pt x="807959" y="214375"/>
                  </a:lnTo>
                  <a:lnTo>
                    <a:pt x="783500" y="177210"/>
                  </a:lnTo>
                  <a:lnTo>
                    <a:pt x="755451" y="142836"/>
                  </a:lnTo>
                  <a:lnTo>
                    <a:pt x="724077" y="111516"/>
                  </a:lnTo>
                  <a:lnTo>
                    <a:pt x="689643" y="83515"/>
                  </a:lnTo>
                  <a:lnTo>
                    <a:pt x="652413" y="59097"/>
                  </a:lnTo>
                  <a:lnTo>
                    <a:pt x="612651" y="38526"/>
                  </a:lnTo>
                  <a:lnTo>
                    <a:pt x="570622" y="22067"/>
                  </a:lnTo>
                  <a:lnTo>
                    <a:pt x="526590" y="9983"/>
                  </a:lnTo>
                  <a:lnTo>
                    <a:pt x="480821" y="2539"/>
                  </a:lnTo>
                  <a:lnTo>
                    <a:pt x="433577" y="0"/>
                  </a:lnTo>
                  <a:close/>
                </a:path>
              </a:pathLst>
            </a:custGeom>
            <a:solidFill>
              <a:srgbClr val="FFFFFF"/>
            </a:solidFill>
          </p:spPr>
          <p:txBody>
            <a:bodyPr wrap="square" lIns="0" tIns="0" rIns="0" bIns="0" rtlCol="0"/>
            <a:lstStyle/>
            <a:p>
              <a:endParaRPr/>
            </a:p>
          </p:txBody>
        </p:sp>
        <p:sp>
          <p:nvSpPr>
            <p:cNvPr id="54" name="object 16">
              <a:extLst>
                <a:ext uri="{FF2B5EF4-FFF2-40B4-BE49-F238E27FC236}">
                  <a16:creationId xmlns:a16="http://schemas.microsoft.com/office/drawing/2014/main" id="{D93278B0-D61A-4BC1-BC78-E4AF2B532CA2}"/>
                </a:ext>
              </a:extLst>
            </p:cNvPr>
            <p:cNvSpPr/>
            <p:nvPr/>
          </p:nvSpPr>
          <p:spPr>
            <a:xfrm>
              <a:off x="448056" y="3223234"/>
              <a:ext cx="932713" cy="932713"/>
            </a:xfrm>
            <a:prstGeom prst="rect">
              <a:avLst/>
            </a:prstGeom>
            <a:blipFill>
              <a:blip r:embed="rId7" cstate="print"/>
              <a:stretch>
                <a:fillRect/>
              </a:stretch>
            </a:blipFill>
          </p:spPr>
          <p:txBody>
            <a:bodyPr wrap="square" lIns="0" tIns="0" rIns="0" bIns="0" rtlCol="0"/>
            <a:lstStyle/>
            <a:p>
              <a:endParaRPr/>
            </a:p>
          </p:txBody>
        </p:sp>
        <p:sp>
          <p:nvSpPr>
            <p:cNvPr id="55" name="object 17">
              <a:extLst>
                <a:ext uri="{FF2B5EF4-FFF2-40B4-BE49-F238E27FC236}">
                  <a16:creationId xmlns:a16="http://schemas.microsoft.com/office/drawing/2014/main" id="{CDE676A1-9A25-4B9A-A039-836DE50B3EA5}"/>
                </a:ext>
              </a:extLst>
            </p:cNvPr>
            <p:cNvSpPr/>
            <p:nvPr/>
          </p:nvSpPr>
          <p:spPr>
            <a:xfrm>
              <a:off x="521208" y="3296411"/>
              <a:ext cx="790955" cy="790956"/>
            </a:xfrm>
            <a:prstGeom prst="rect">
              <a:avLst/>
            </a:prstGeom>
            <a:blipFill>
              <a:blip r:embed="rId8" cstate="print"/>
              <a:stretch>
                <a:fillRect/>
              </a:stretch>
            </a:blipFill>
          </p:spPr>
          <p:txBody>
            <a:bodyPr wrap="square" lIns="0" tIns="0" rIns="0" bIns="0" rtlCol="0"/>
            <a:lstStyle/>
            <a:p>
              <a:endParaRPr/>
            </a:p>
          </p:txBody>
        </p:sp>
        <p:sp>
          <p:nvSpPr>
            <p:cNvPr id="56" name="object 18">
              <a:extLst>
                <a:ext uri="{FF2B5EF4-FFF2-40B4-BE49-F238E27FC236}">
                  <a16:creationId xmlns:a16="http://schemas.microsoft.com/office/drawing/2014/main" id="{4163519E-6AEC-4AA7-A2D7-1AA304959B06}"/>
                </a:ext>
              </a:extLst>
            </p:cNvPr>
            <p:cNvSpPr/>
            <p:nvPr/>
          </p:nvSpPr>
          <p:spPr>
            <a:xfrm>
              <a:off x="721220" y="3405504"/>
              <a:ext cx="397510" cy="106045"/>
            </a:xfrm>
            <a:custGeom>
              <a:avLst/>
              <a:gdLst/>
              <a:ahLst/>
              <a:cxnLst/>
              <a:rect l="l" t="t" r="r" b="b"/>
              <a:pathLst>
                <a:path w="397509" h="106045">
                  <a:moveTo>
                    <a:pt x="34315" y="95885"/>
                  </a:moveTo>
                  <a:lnTo>
                    <a:pt x="31127" y="92710"/>
                  </a:lnTo>
                  <a:lnTo>
                    <a:pt x="25539" y="85217"/>
                  </a:lnTo>
                  <a:lnTo>
                    <a:pt x="23139" y="82804"/>
                  </a:lnTo>
                  <a:lnTo>
                    <a:pt x="15163" y="72136"/>
                  </a:lnTo>
                  <a:lnTo>
                    <a:pt x="11963" y="68834"/>
                  </a:lnTo>
                  <a:lnTo>
                    <a:pt x="7175" y="68072"/>
                  </a:lnTo>
                  <a:lnTo>
                    <a:pt x="787" y="74549"/>
                  </a:lnTo>
                  <a:lnTo>
                    <a:pt x="0" y="79502"/>
                  </a:lnTo>
                  <a:lnTo>
                    <a:pt x="3187" y="82804"/>
                  </a:lnTo>
                  <a:lnTo>
                    <a:pt x="5588" y="86868"/>
                  </a:lnTo>
                  <a:lnTo>
                    <a:pt x="7975" y="90170"/>
                  </a:lnTo>
                  <a:lnTo>
                    <a:pt x="10375" y="92710"/>
                  </a:lnTo>
                  <a:lnTo>
                    <a:pt x="18351" y="103378"/>
                  </a:lnTo>
                  <a:lnTo>
                    <a:pt x="19951" y="105029"/>
                  </a:lnTo>
                  <a:lnTo>
                    <a:pt x="22352" y="105791"/>
                  </a:lnTo>
                  <a:lnTo>
                    <a:pt x="26339" y="105791"/>
                  </a:lnTo>
                  <a:lnTo>
                    <a:pt x="28727" y="105029"/>
                  </a:lnTo>
                  <a:lnTo>
                    <a:pt x="30327" y="104140"/>
                  </a:lnTo>
                  <a:lnTo>
                    <a:pt x="33528" y="100838"/>
                  </a:lnTo>
                  <a:lnTo>
                    <a:pt x="34315" y="95885"/>
                  </a:lnTo>
                  <a:close/>
                </a:path>
                <a:path w="397509" h="106045">
                  <a:moveTo>
                    <a:pt x="99644" y="61849"/>
                  </a:moveTo>
                  <a:lnTo>
                    <a:pt x="85750" y="27686"/>
                  </a:lnTo>
                  <a:lnTo>
                    <a:pt x="84201" y="24511"/>
                  </a:lnTo>
                  <a:lnTo>
                    <a:pt x="79565" y="22098"/>
                  </a:lnTo>
                  <a:lnTo>
                    <a:pt x="75717" y="24511"/>
                  </a:lnTo>
                  <a:lnTo>
                    <a:pt x="71856" y="26162"/>
                  </a:lnTo>
                  <a:lnTo>
                    <a:pt x="70307" y="30988"/>
                  </a:lnTo>
                  <a:lnTo>
                    <a:pt x="71856" y="35052"/>
                  </a:lnTo>
                  <a:lnTo>
                    <a:pt x="84201" y="64389"/>
                  </a:lnTo>
                  <a:lnTo>
                    <a:pt x="85750" y="67564"/>
                  </a:lnTo>
                  <a:lnTo>
                    <a:pt x="88061" y="69215"/>
                  </a:lnTo>
                  <a:lnTo>
                    <a:pt x="93472" y="69215"/>
                  </a:lnTo>
                  <a:lnTo>
                    <a:pt x="94234" y="68453"/>
                  </a:lnTo>
                  <a:lnTo>
                    <a:pt x="98094" y="66802"/>
                  </a:lnTo>
                  <a:lnTo>
                    <a:pt x="99644" y="61849"/>
                  </a:lnTo>
                  <a:close/>
                </a:path>
                <a:path w="397509" h="106045">
                  <a:moveTo>
                    <a:pt x="168795" y="40640"/>
                  </a:moveTo>
                  <a:lnTo>
                    <a:pt x="164223" y="8636"/>
                  </a:lnTo>
                  <a:lnTo>
                    <a:pt x="163461" y="4699"/>
                  </a:lnTo>
                  <a:lnTo>
                    <a:pt x="159651" y="1524"/>
                  </a:lnTo>
                  <a:lnTo>
                    <a:pt x="152031" y="3048"/>
                  </a:lnTo>
                  <a:lnTo>
                    <a:pt x="148983" y="7112"/>
                  </a:lnTo>
                  <a:lnTo>
                    <a:pt x="148983" y="11049"/>
                  </a:lnTo>
                  <a:lnTo>
                    <a:pt x="153555" y="43053"/>
                  </a:lnTo>
                  <a:lnTo>
                    <a:pt x="154317" y="46228"/>
                  </a:lnTo>
                  <a:lnTo>
                    <a:pt x="158127" y="49403"/>
                  </a:lnTo>
                  <a:lnTo>
                    <a:pt x="161175" y="49403"/>
                  </a:lnTo>
                  <a:lnTo>
                    <a:pt x="165747" y="48641"/>
                  </a:lnTo>
                  <a:lnTo>
                    <a:pt x="168795" y="44577"/>
                  </a:lnTo>
                  <a:lnTo>
                    <a:pt x="168795" y="40640"/>
                  </a:lnTo>
                  <a:close/>
                </a:path>
                <a:path w="397509" h="106045">
                  <a:moveTo>
                    <a:pt x="245630" y="4826"/>
                  </a:moveTo>
                  <a:lnTo>
                    <a:pt x="242620" y="762"/>
                  </a:lnTo>
                  <a:lnTo>
                    <a:pt x="238861" y="762"/>
                  </a:lnTo>
                  <a:lnTo>
                    <a:pt x="234353" y="0"/>
                  </a:lnTo>
                  <a:lnTo>
                    <a:pt x="230581" y="3175"/>
                  </a:lnTo>
                  <a:lnTo>
                    <a:pt x="230581" y="7239"/>
                  </a:lnTo>
                  <a:lnTo>
                    <a:pt x="226822" y="39624"/>
                  </a:lnTo>
                  <a:lnTo>
                    <a:pt x="226072" y="44577"/>
                  </a:lnTo>
                  <a:lnTo>
                    <a:pt x="229082" y="48641"/>
                  </a:lnTo>
                  <a:lnTo>
                    <a:pt x="232841" y="49403"/>
                  </a:lnTo>
                  <a:lnTo>
                    <a:pt x="237363" y="49403"/>
                  </a:lnTo>
                  <a:lnTo>
                    <a:pt x="240360" y="46101"/>
                  </a:lnTo>
                  <a:lnTo>
                    <a:pt x="241122" y="42164"/>
                  </a:lnTo>
                  <a:lnTo>
                    <a:pt x="244881" y="9652"/>
                  </a:lnTo>
                  <a:lnTo>
                    <a:pt x="245630" y="4826"/>
                  </a:lnTo>
                  <a:close/>
                </a:path>
                <a:path w="397509" h="106045">
                  <a:moveTo>
                    <a:pt x="326758" y="32004"/>
                  </a:moveTo>
                  <a:lnTo>
                    <a:pt x="325145" y="27178"/>
                  </a:lnTo>
                  <a:lnTo>
                    <a:pt x="317093" y="24003"/>
                  </a:lnTo>
                  <a:lnTo>
                    <a:pt x="312267" y="25654"/>
                  </a:lnTo>
                  <a:lnTo>
                    <a:pt x="297776" y="58928"/>
                  </a:lnTo>
                  <a:lnTo>
                    <a:pt x="295363" y="61341"/>
                  </a:lnTo>
                  <a:lnTo>
                    <a:pt x="297776" y="66040"/>
                  </a:lnTo>
                  <a:lnTo>
                    <a:pt x="301802" y="68453"/>
                  </a:lnTo>
                  <a:lnTo>
                    <a:pt x="302602" y="69215"/>
                  </a:lnTo>
                  <a:lnTo>
                    <a:pt x="308241" y="69215"/>
                  </a:lnTo>
                  <a:lnTo>
                    <a:pt x="311467" y="67691"/>
                  </a:lnTo>
                  <a:lnTo>
                    <a:pt x="312267" y="64516"/>
                  </a:lnTo>
                  <a:lnTo>
                    <a:pt x="325145" y="35941"/>
                  </a:lnTo>
                  <a:lnTo>
                    <a:pt x="326758" y="32004"/>
                  </a:lnTo>
                  <a:close/>
                </a:path>
                <a:path w="397509" h="106045">
                  <a:moveTo>
                    <a:pt x="397027" y="80645"/>
                  </a:moveTo>
                  <a:lnTo>
                    <a:pt x="396240" y="75057"/>
                  </a:lnTo>
                  <a:lnTo>
                    <a:pt x="393039" y="72771"/>
                  </a:lnTo>
                  <a:lnTo>
                    <a:pt x="389851" y="69596"/>
                  </a:lnTo>
                  <a:lnTo>
                    <a:pt x="385064" y="70358"/>
                  </a:lnTo>
                  <a:lnTo>
                    <a:pt x="381863" y="73533"/>
                  </a:lnTo>
                  <a:lnTo>
                    <a:pt x="378675" y="77470"/>
                  </a:lnTo>
                  <a:lnTo>
                    <a:pt x="375475" y="80645"/>
                  </a:lnTo>
                  <a:lnTo>
                    <a:pt x="373888" y="83820"/>
                  </a:lnTo>
                  <a:lnTo>
                    <a:pt x="371487" y="86868"/>
                  </a:lnTo>
                  <a:lnTo>
                    <a:pt x="369087" y="89281"/>
                  </a:lnTo>
                  <a:lnTo>
                    <a:pt x="365899" y="93218"/>
                  </a:lnTo>
                  <a:lnTo>
                    <a:pt x="362712" y="96393"/>
                  </a:lnTo>
                  <a:lnTo>
                    <a:pt x="363499" y="101854"/>
                  </a:lnTo>
                  <a:lnTo>
                    <a:pt x="366699" y="104267"/>
                  </a:lnTo>
                  <a:lnTo>
                    <a:pt x="366699" y="105029"/>
                  </a:lnTo>
                  <a:lnTo>
                    <a:pt x="368300" y="105791"/>
                  </a:lnTo>
                  <a:lnTo>
                    <a:pt x="373087" y="105791"/>
                  </a:lnTo>
                  <a:lnTo>
                    <a:pt x="375475" y="105029"/>
                  </a:lnTo>
                  <a:lnTo>
                    <a:pt x="377075" y="103378"/>
                  </a:lnTo>
                  <a:lnTo>
                    <a:pt x="380263" y="99441"/>
                  </a:lnTo>
                  <a:lnTo>
                    <a:pt x="383463" y="96393"/>
                  </a:lnTo>
                  <a:lnTo>
                    <a:pt x="390652" y="86868"/>
                  </a:lnTo>
                  <a:lnTo>
                    <a:pt x="397027" y="80645"/>
                  </a:lnTo>
                  <a:close/>
                </a:path>
              </a:pathLst>
            </a:custGeom>
            <a:solidFill>
              <a:srgbClr val="004E83"/>
            </a:solidFill>
          </p:spPr>
          <p:txBody>
            <a:bodyPr wrap="square" lIns="0" tIns="0" rIns="0" bIns="0" rtlCol="0"/>
            <a:lstStyle/>
            <a:p>
              <a:endParaRPr/>
            </a:p>
          </p:txBody>
        </p:sp>
        <p:sp>
          <p:nvSpPr>
            <p:cNvPr id="57" name="object 19">
              <a:extLst>
                <a:ext uri="{FF2B5EF4-FFF2-40B4-BE49-F238E27FC236}">
                  <a16:creationId xmlns:a16="http://schemas.microsoft.com/office/drawing/2014/main" id="{CEA51C19-7E7C-4BCE-87D1-393426DAC1B3}"/>
                </a:ext>
              </a:extLst>
            </p:cNvPr>
            <p:cNvSpPr/>
            <p:nvPr/>
          </p:nvSpPr>
          <p:spPr>
            <a:xfrm>
              <a:off x="664463" y="3793235"/>
              <a:ext cx="145478" cy="123443"/>
            </a:xfrm>
            <a:prstGeom prst="rect">
              <a:avLst/>
            </a:prstGeom>
            <a:blipFill>
              <a:blip r:embed="rId9" cstate="print"/>
              <a:stretch>
                <a:fillRect/>
              </a:stretch>
            </a:blipFill>
          </p:spPr>
          <p:txBody>
            <a:bodyPr wrap="square" lIns="0" tIns="0" rIns="0" bIns="0" rtlCol="0"/>
            <a:lstStyle/>
            <a:p>
              <a:endParaRPr/>
            </a:p>
          </p:txBody>
        </p:sp>
        <p:sp>
          <p:nvSpPr>
            <p:cNvPr id="58" name="object 20">
              <a:extLst>
                <a:ext uri="{FF2B5EF4-FFF2-40B4-BE49-F238E27FC236}">
                  <a16:creationId xmlns:a16="http://schemas.microsoft.com/office/drawing/2014/main" id="{A6F96CF2-6CD7-478A-8467-5FDF6A16BFF2}"/>
                </a:ext>
              </a:extLst>
            </p:cNvPr>
            <p:cNvSpPr/>
            <p:nvPr/>
          </p:nvSpPr>
          <p:spPr>
            <a:xfrm>
              <a:off x="847344" y="3793235"/>
              <a:ext cx="144780" cy="123443"/>
            </a:xfrm>
            <a:prstGeom prst="rect">
              <a:avLst/>
            </a:prstGeom>
            <a:blipFill>
              <a:blip r:embed="rId10" cstate="print"/>
              <a:stretch>
                <a:fillRect/>
              </a:stretch>
            </a:blipFill>
          </p:spPr>
          <p:txBody>
            <a:bodyPr wrap="square" lIns="0" tIns="0" rIns="0" bIns="0" rtlCol="0"/>
            <a:lstStyle/>
            <a:p>
              <a:endParaRPr/>
            </a:p>
          </p:txBody>
        </p:sp>
        <p:sp>
          <p:nvSpPr>
            <p:cNvPr id="59" name="object 21">
              <a:extLst>
                <a:ext uri="{FF2B5EF4-FFF2-40B4-BE49-F238E27FC236}">
                  <a16:creationId xmlns:a16="http://schemas.microsoft.com/office/drawing/2014/main" id="{1023A7BC-50A6-42CF-98AF-70DCF581AAEA}"/>
                </a:ext>
              </a:extLst>
            </p:cNvPr>
            <p:cNvSpPr/>
            <p:nvPr/>
          </p:nvSpPr>
          <p:spPr>
            <a:xfrm>
              <a:off x="1028700" y="3793235"/>
              <a:ext cx="144780" cy="123443"/>
            </a:xfrm>
            <a:prstGeom prst="rect">
              <a:avLst/>
            </a:prstGeom>
            <a:blipFill>
              <a:blip r:embed="rId11" cstate="print"/>
              <a:stretch>
                <a:fillRect/>
              </a:stretch>
            </a:blipFill>
          </p:spPr>
          <p:txBody>
            <a:bodyPr wrap="square" lIns="0" tIns="0" rIns="0" bIns="0" rtlCol="0"/>
            <a:lstStyle/>
            <a:p>
              <a:endParaRPr/>
            </a:p>
          </p:txBody>
        </p:sp>
        <p:sp>
          <p:nvSpPr>
            <p:cNvPr id="60" name="object 22">
              <a:extLst>
                <a:ext uri="{FF2B5EF4-FFF2-40B4-BE49-F238E27FC236}">
                  <a16:creationId xmlns:a16="http://schemas.microsoft.com/office/drawing/2014/main" id="{AC830545-133C-451E-A2C9-28C0A26641C6}"/>
                </a:ext>
              </a:extLst>
            </p:cNvPr>
            <p:cNvSpPr/>
            <p:nvPr/>
          </p:nvSpPr>
          <p:spPr>
            <a:xfrm>
              <a:off x="712635" y="3473195"/>
              <a:ext cx="412750" cy="320040"/>
            </a:xfrm>
            <a:custGeom>
              <a:avLst/>
              <a:gdLst/>
              <a:ahLst/>
              <a:cxnLst/>
              <a:rect l="l" t="t" r="r" b="b"/>
              <a:pathLst>
                <a:path w="412750" h="320039">
                  <a:moveTo>
                    <a:pt x="223100" y="95885"/>
                  </a:moveTo>
                  <a:lnTo>
                    <a:pt x="215595" y="88392"/>
                  </a:lnTo>
                  <a:lnTo>
                    <a:pt x="197078" y="88392"/>
                  </a:lnTo>
                  <a:lnTo>
                    <a:pt x="189572" y="95885"/>
                  </a:lnTo>
                  <a:lnTo>
                    <a:pt x="189572" y="114427"/>
                  </a:lnTo>
                  <a:lnTo>
                    <a:pt x="197078" y="121920"/>
                  </a:lnTo>
                  <a:lnTo>
                    <a:pt x="215595" y="121920"/>
                  </a:lnTo>
                  <a:lnTo>
                    <a:pt x="223100" y="114427"/>
                  </a:lnTo>
                  <a:lnTo>
                    <a:pt x="223100" y="95885"/>
                  </a:lnTo>
                  <a:close/>
                </a:path>
                <a:path w="412750" h="320039">
                  <a:moveTo>
                    <a:pt x="262724" y="103632"/>
                  </a:moveTo>
                  <a:lnTo>
                    <a:pt x="258267" y="81749"/>
                  </a:lnTo>
                  <a:lnTo>
                    <a:pt x="251587" y="71882"/>
                  </a:lnTo>
                  <a:lnTo>
                    <a:pt x="246138" y="63817"/>
                  </a:lnTo>
                  <a:lnTo>
                    <a:pt x="238899" y="58928"/>
                  </a:lnTo>
                  <a:lnTo>
                    <a:pt x="238899" y="104394"/>
                  </a:lnTo>
                  <a:lnTo>
                    <a:pt x="236372" y="117221"/>
                  </a:lnTo>
                  <a:lnTo>
                    <a:pt x="229463" y="127584"/>
                  </a:lnTo>
                  <a:lnTo>
                    <a:pt x="219125" y="134505"/>
                  </a:lnTo>
                  <a:lnTo>
                    <a:pt x="206336" y="137033"/>
                  </a:lnTo>
                  <a:lnTo>
                    <a:pt x="193535" y="134505"/>
                  </a:lnTo>
                  <a:lnTo>
                    <a:pt x="183197" y="127584"/>
                  </a:lnTo>
                  <a:lnTo>
                    <a:pt x="176288" y="117221"/>
                  </a:lnTo>
                  <a:lnTo>
                    <a:pt x="173774" y="104394"/>
                  </a:lnTo>
                  <a:lnTo>
                    <a:pt x="176288" y="91605"/>
                  </a:lnTo>
                  <a:lnTo>
                    <a:pt x="183197" y="81280"/>
                  </a:lnTo>
                  <a:lnTo>
                    <a:pt x="193535" y="74396"/>
                  </a:lnTo>
                  <a:lnTo>
                    <a:pt x="206336" y="71882"/>
                  </a:lnTo>
                  <a:lnTo>
                    <a:pt x="219125" y="74396"/>
                  </a:lnTo>
                  <a:lnTo>
                    <a:pt x="229463" y="81280"/>
                  </a:lnTo>
                  <a:lnTo>
                    <a:pt x="236372" y="91605"/>
                  </a:lnTo>
                  <a:lnTo>
                    <a:pt x="238899" y="104394"/>
                  </a:lnTo>
                  <a:lnTo>
                    <a:pt x="238899" y="58928"/>
                  </a:lnTo>
                  <a:lnTo>
                    <a:pt x="228206" y="51701"/>
                  </a:lnTo>
                  <a:lnTo>
                    <a:pt x="206336" y="47244"/>
                  </a:lnTo>
                  <a:lnTo>
                    <a:pt x="184454" y="51701"/>
                  </a:lnTo>
                  <a:lnTo>
                    <a:pt x="166522" y="63817"/>
                  </a:lnTo>
                  <a:lnTo>
                    <a:pt x="154393" y="81749"/>
                  </a:lnTo>
                  <a:lnTo>
                    <a:pt x="149948" y="103632"/>
                  </a:lnTo>
                  <a:lnTo>
                    <a:pt x="154393" y="125844"/>
                  </a:lnTo>
                  <a:lnTo>
                    <a:pt x="166522" y="143738"/>
                  </a:lnTo>
                  <a:lnTo>
                    <a:pt x="184454" y="155676"/>
                  </a:lnTo>
                  <a:lnTo>
                    <a:pt x="206336" y="160020"/>
                  </a:lnTo>
                  <a:lnTo>
                    <a:pt x="228206" y="155575"/>
                  </a:lnTo>
                  <a:lnTo>
                    <a:pt x="246138" y="143446"/>
                  </a:lnTo>
                  <a:lnTo>
                    <a:pt x="250482" y="137033"/>
                  </a:lnTo>
                  <a:lnTo>
                    <a:pt x="258267" y="125526"/>
                  </a:lnTo>
                  <a:lnTo>
                    <a:pt x="262724" y="103632"/>
                  </a:lnTo>
                  <a:close/>
                </a:path>
                <a:path w="412750" h="320039">
                  <a:moveTo>
                    <a:pt x="398360" y="269240"/>
                  </a:moveTo>
                  <a:lnTo>
                    <a:pt x="394398" y="266065"/>
                  </a:lnTo>
                  <a:lnTo>
                    <a:pt x="214274" y="266065"/>
                  </a:lnTo>
                  <a:lnTo>
                    <a:pt x="214274" y="224028"/>
                  </a:lnTo>
                  <a:lnTo>
                    <a:pt x="198399" y="224028"/>
                  </a:lnTo>
                  <a:lnTo>
                    <a:pt x="198399" y="266065"/>
                  </a:lnTo>
                  <a:lnTo>
                    <a:pt x="18275" y="266065"/>
                  </a:lnTo>
                  <a:lnTo>
                    <a:pt x="14312" y="269240"/>
                  </a:lnTo>
                  <a:lnTo>
                    <a:pt x="14312" y="306578"/>
                  </a:lnTo>
                  <a:lnTo>
                    <a:pt x="15100" y="306578"/>
                  </a:lnTo>
                  <a:lnTo>
                    <a:pt x="15900" y="307340"/>
                  </a:lnTo>
                  <a:lnTo>
                    <a:pt x="30187" y="316103"/>
                  </a:lnTo>
                  <a:lnTo>
                    <a:pt x="30187" y="281940"/>
                  </a:lnTo>
                  <a:lnTo>
                    <a:pt x="382485" y="281940"/>
                  </a:lnTo>
                  <a:lnTo>
                    <a:pt x="382485" y="309753"/>
                  </a:lnTo>
                  <a:lnTo>
                    <a:pt x="398360" y="320040"/>
                  </a:lnTo>
                  <a:lnTo>
                    <a:pt x="398360" y="281940"/>
                  </a:lnTo>
                  <a:lnTo>
                    <a:pt x="398360" y="269240"/>
                  </a:lnTo>
                  <a:close/>
                </a:path>
                <a:path w="412750" h="320039">
                  <a:moveTo>
                    <a:pt x="412673" y="102743"/>
                  </a:moveTo>
                  <a:lnTo>
                    <a:pt x="375678" y="64439"/>
                  </a:lnTo>
                  <a:lnTo>
                    <a:pt x="337337" y="36652"/>
                  </a:lnTo>
                  <a:lnTo>
                    <a:pt x="295897" y="16471"/>
                  </a:lnTo>
                  <a:lnTo>
                    <a:pt x="278828" y="11696"/>
                  </a:lnTo>
                  <a:lnTo>
                    <a:pt x="278828" y="104394"/>
                  </a:lnTo>
                  <a:lnTo>
                    <a:pt x="273100" y="132549"/>
                  </a:lnTo>
                  <a:lnTo>
                    <a:pt x="257517" y="155613"/>
                  </a:lnTo>
                  <a:lnTo>
                    <a:pt x="234454" y="171196"/>
                  </a:lnTo>
                  <a:lnTo>
                    <a:pt x="206336" y="176911"/>
                  </a:lnTo>
                  <a:lnTo>
                    <a:pt x="178193" y="171196"/>
                  </a:lnTo>
                  <a:lnTo>
                    <a:pt x="155143" y="155613"/>
                  </a:lnTo>
                  <a:lnTo>
                    <a:pt x="139560" y="132549"/>
                  </a:lnTo>
                  <a:lnTo>
                    <a:pt x="133845" y="104394"/>
                  </a:lnTo>
                  <a:lnTo>
                    <a:pt x="139560" y="76250"/>
                  </a:lnTo>
                  <a:lnTo>
                    <a:pt x="155143" y="53187"/>
                  </a:lnTo>
                  <a:lnTo>
                    <a:pt x="178193" y="37604"/>
                  </a:lnTo>
                  <a:lnTo>
                    <a:pt x="206336" y="31877"/>
                  </a:lnTo>
                  <a:lnTo>
                    <a:pt x="234454" y="37604"/>
                  </a:lnTo>
                  <a:lnTo>
                    <a:pt x="257505" y="53187"/>
                  </a:lnTo>
                  <a:lnTo>
                    <a:pt x="273100" y="76250"/>
                  </a:lnTo>
                  <a:lnTo>
                    <a:pt x="278828" y="104394"/>
                  </a:lnTo>
                  <a:lnTo>
                    <a:pt x="278828" y="11696"/>
                  </a:lnTo>
                  <a:lnTo>
                    <a:pt x="251942" y="4165"/>
                  </a:lnTo>
                  <a:lnTo>
                    <a:pt x="206336" y="0"/>
                  </a:lnTo>
                  <a:lnTo>
                    <a:pt x="160629" y="4165"/>
                  </a:lnTo>
                  <a:lnTo>
                    <a:pt x="116763" y="16421"/>
                  </a:lnTo>
                  <a:lnTo>
                    <a:pt x="75323" y="36487"/>
                  </a:lnTo>
                  <a:lnTo>
                    <a:pt x="36982" y="64058"/>
                  </a:lnTo>
                  <a:lnTo>
                    <a:pt x="2387" y="98806"/>
                  </a:lnTo>
                  <a:lnTo>
                    <a:pt x="0" y="101981"/>
                  </a:lnTo>
                  <a:lnTo>
                    <a:pt x="0" y="106045"/>
                  </a:lnTo>
                  <a:lnTo>
                    <a:pt x="36982" y="144360"/>
                  </a:lnTo>
                  <a:lnTo>
                    <a:pt x="75323" y="172148"/>
                  </a:lnTo>
                  <a:lnTo>
                    <a:pt x="116763" y="192328"/>
                  </a:lnTo>
                  <a:lnTo>
                    <a:pt x="160718" y="204635"/>
                  </a:lnTo>
                  <a:lnTo>
                    <a:pt x="206336" y="208788"/>
                  </a:lnTo>
                  <a:lnTo>
                    <a:pt x="252031" y="204635"/>
                  </a:lnTo>
                  <a:lnTo>
                    <a:pt x="295897" y="192379"/>
                  </a:lnTo>
                  <a:lnTo>
                    <a:pt x="327825" y="176911"/>
                  </a:lnTo>
                  <a:lnTo>
                    <a:pt x="337337" y="172313"/>
                  </a:lnTo>
                  <a:lnTo>
                    <a:pt x="375678" y="144741"/>
                  </a:lnTo>
                  <a:lnTo>
                    <a:pt x="410286" y="109982"/>
                  </a:lnTo>
                  <a:lnTo>
                    <a:pt x="412673" y="106807"/>
                  </a:lnTo>
                  <a:lnTo>
                    <a:pt x="412673" y="102743"/>
                  </a:lnTo>
                  <a:close/>
                </a:path>
              </a:pathLst>
            </a:custGeom>
            <a:solidFill>
              <a:srgbClr val="004E83"/>
            </a:solidFill>
          </p:spPr>
          <p:txBody>
            <a:bodyPr wrap="square" lIns="0" tIns="0" rIns="0" bIns="0" rtlCol="0"/>
            <a:lstStyle/>
            <a:p>
              <a:endParaRPr/>
            </a:p>
          </p:txBody>
        </p:sp>
        <p:sp>
          <p:nvSpPr>
            <p:cNvPr id="61" name="object 23">
              <a:extLst>
                <a:ext uri="{FF2B5EF4-FFF2-40B4-BE49-F238E27FC236}">
                  <a16:creationId xmlns:a16="http://schemas.microsoft.com/office/drawing/2014/main" id="{EECEF068-9336-4CE5-B1CB-6CC697056FE7}"/>
                </a:ext>
              </a:extLst>
            </p:cNvPr>
            <p:cNvSpPr/>
            <p:nvPr/>
          </p:nvSpPr>
          <p:spPr>
            <a:xfrm>
              <a:off x="434340" y="4966715"/>
              <a:ext cx="966469" cy="966469"/>
            </a:xfrm>
            <a:custGeom>
              <a:avLst/>
              <a:gdLst/>
              <a:ahLst/>
              <a:cxnLst/>
              <a:rect l="l" t="t" r="r" b="b"/>
              <a:pathLst>
                <a:path w="966469" h="966470">
                  <a:moveTo>
                    <a:pt x="483107" y="0"/>
                  </a:moveTo>
                  <a:lnTo>
                    <a:pt x="436581" y="2211"/>
                  </a:lnTo>
                  <a:lnTo>
                    <a:pt x="391305" y="8710"/>
                  </a:lnTo>
                  <a:lnTo>
                    <a:pt x="347484" y="19295"/>
                  </a:lnTo>
                  <a:lnTo>
                    <a:pt x="305318" y="33763"/>
                  </a:lnTo>
                  <a:lnTo>
                    <a:pt x="265012" y="51911"/>
                  </a:lnTo>
                  <a:lnTo>
                    <a:pt x="226766" y="73538"/>
                  </a:lnTo>
                  <a:lnTo>
                    <a:pt x="190784" y="98440"/>
                  </a:lnTo>
                  <a:lnTo>
                    <a:pt x="157268" y="126416"/>
                  </a:lnTo>
                  <a:lnTo>
                    <a:pt x="126421" y="157263"/>
                  </a:lnTo>
                  <a:lnTo>
                    <a:pt x="98444" y="190779"/>
                  </a:lnTo>
                  <a:lnTo>
                    <a:pt x="73541" y="226760"/>
                  </a:lnTo>
                  <a:lnTo>
                    <a:pt x="51913" y="265006"/>
                  </a:lnTo>
                  <a:lnTo>
                    <a:pt x="33764" y="305313"/>
                  </a:lnTo>
                  <a:lnTo>
                    <a:pt x="19296" y="347479"/>
                  </a:lnTo>
                  <a:lnTo>
                    <a:pt x="8711" y="391302"/>
                  </a:lnTo>
                  <a:lnTo>
                    <a:pt x="2211" y="436579"/>
                  </a:lnTo>
                  <a:lnTo>
                    <a:pt x="0" y="483107"/>
                  </a:lnTo>
                  <a:lnTo>
                    <a:pt x="2211" y="529634"/>
                  </a:lnTo>
                  <a:lnTo>
                    <a:pt x="8711" y="574910"/>
                  </a:lnTo>
                  <a:lnTo>
                    <a:pt x="19296" y="618731"/>
                  </a:lnTo>
                  <a:lnTo>
                    <a:pt x="33764" y="660897"/>
                  </a:lnTo>
                  <a:lnTo>
                    <a:pt x="51913" y="701203"/>
                  </a:lnTo>
                  <a:lnTo>
                    <a:pt x="73541" y="739449"/>
                  </a:lnTo>
                  <a:lnTo>
                    <a:pt x="98444" y="775431"/>
                  </a:lnTo>
                  <a:lnTo>
                    <a:pt x="126421" y="808947"/>
                  </a:lnTo>
                  <a:lnTo>
                    <a:pt x="157268" y="839794"/>
                  </a:lnTo>
                  <a:lnTo>
                    <a:pt x="190784" y="867771"/>
                  </a:lnTo>
                  <a:lnTo>
                    <a:pt x="226766" y="892674"/>
                  </a:lnTo>
                  <a:lnTo>
                    <a:pt x="265012" y="914302"/>
                  </a:lnTo>
                  <a:lnTo>
                    <a:pt x="305318" y="932451"/>
                  </a:lnTo>
                  <a:lnTo>
                    <a:pt x="347484" y="946919"/>
                  </a:lnTo>
                  <a:lnTo>
                    <a:pt x="391305" y="957504"/>
                  </a:lnTo>
                  <a:lnTo>
                    <a:pt x="436581" y="964004"/>
                  </a:lnTo>
                  <a:lnTo>
                    <a:pt x="483107" y="966215"/>
                  </a:lnTo>
                  <a:lnTo>
                    <a:pt x="529634" y="964004"/>
                  </a:lnTo>
                  <a:lnTo>
                    <a:pt x="574910" y="957504"/>
                  </a:lnTo>
                  <a:lnTo>
                    <a:pt x="618731" y="946919"/>
                  </a:lnTo>
                  <a:lnTo>
                    <a:pt x="660897" y="932451"/>
                  </a:lnTo>
                  <a:lnTo>
                    <a:pt x="701203" y="914302"/>
                  </a:lnTo>
                  <a:lnTo>
                    <a:pt x="739449" y="892674"/>
                  </a:lnTo>
                  <a:lnTo>
                    <a:pt x="775431" y="867771"/>
                  </a:lnTo>
                  <a:lnTo>
                    <a:pt x="808947" y="839794"/>
                  </a:lnTo>
                  <a:lnTo>
                    <a:pt x="839794" y="808947"/>
                  </a:lnTo>
                  <a:lnTo>
                    <a:pt x="867771" y="775431"/>
                  </a:lnTo>
                  <a:lnTo>
                    <a:pt x="892674" y="739449"/>
                  </a:lnTo>
                  <a:lnTo>
                    <a:pt x="914302" y="701203"/>
                  </a:lnTo>
                  <a:lnTo>
                    <a:pt x="932451" y="660897"/>
                  </a:lnTo>
                  <a:lnTo>
                    <a:pt x="946919" y="618731"/>
                  </a:lnTo>
                  <a:lnTo>
                    <a:pt x="957504" y="574910"/>
                  </a:lnTo>
                  <a:lnTo>
                    <a:pt x="964004" y="529634"/>
                  </a:lnTo>
                  <a:lnTo>
                    <a:pt x="966216" y="483107"/>
                  </a:lnTo>
                  <a:lnTo>
                    <a:pt x="964004" y="436579"/>
                  </a:lnTo>
                  <a:lnTo>
                    <a:pt x="957504" y="391302"/>
                  </a:lnTo>
                  <a:lnTo>
                    <a:pt x="946919" y="347479"/>
                  </a:lnTo>
                  <a:lnTo>
                    <a:pt x="932451" y="305313"/>
                  </a:lnTo>
                  <a:lnTo>
                    <a:pt x="914302" y="265006"/>
                  </a:lnTo>
                  <a:lnTo>
                    <a:pt x="892674" y="226760"/>
                  </a:lnTo>
                  <a:lnTo>
                    <a:pt x="867771" y="190779"/>
                  </a:lnTo>
                  <a:lnTo>
                    <a:pt x="839794" y="157263"/>
                  </a:lnTo>
                  <a:lnTo>
                    <a:pt x="808947" y="126416"/>
                  </a:lnTo>
                  <a:lnTo>
                    <a:pt x="775431" y="98440"/>
                  </a:lnTo>
                  <a:lnTo>
                    <a:pt x="739449" y="73538"/>
                  </a:lnTo>
                  <a:lnTo>
                    <a:pt x="701203" y="51911"/>
                  </a:lnTo>
                  <a:lnTo>
                    <a:pt x="660897" y="33763"/>
                  </a:lnTo>
                  <a:lnTo>
                    <a:pt x="618731" y="19295"/>
                  </a:lnTo>
                  <a:lnTo>
                    <a:pt x="574910" y="8710"/>
                  </a:lnTo>
                  <a:lnTo>
                    <a:pt x="529634" y="2211"/>
                  </a:lnTo>
                  <a:lnTo>
                    <a:pt x="483107" y="0"/>
                  </a:lnTo>
                  <a:close/>
                </a:path>
              </a:pathLst>
            </a:custGeom>
            <a:solidFill>
              <a:srgbClr val="1FBBF4"/>
            </a:solidFill>
          </p:spPr>
          <p:txBody>
            <a:bodyPr wrap="square" lIns="0" tIns="0" rIns="0" bIns="0" rtlCol="0"/>
            <a:lstStyle/>
            <a:p>
              <a:endParaRPr/>
            </a:p>
          </p:txBody>
        </p:sp>
        <p:sp>
          <p:nvSpPr>
            <p:cNvPr id="62" name="object 24">
              <a:extLst>
                <a:ext uri="{FF2B5EF4-FFF2-40B4-BE49-F238E27FC236}">
                  <a16:creationId xmlns:a16="http://schemas.microsoft.com/office/drawing/2014/main" id="{224FCD31-5DCE-4585-8383-368C2E307F3B}"/>
                </a:ext>
              </a:extLst>
            </p:cNvPr>
            <p:cNvSpPr/>
            <p:nvPr/>
          </p:nvSpPr>
          <p:spPr>
            <a:xfrm>
              <a:off x="399288" y="4931664"/>
              <a:ext cx="1031735" cy="1031735"/>
            </a:xfrm>
            <a:prstGeom prst="rect">
              <a:avLst/>
            </a:prstGeom>
            <a:blipFill>
              <a:blip r:embed="rId12" cstate="print"/>
              <a:stretch>
                <a:fillRect/>
              </a:stretch>
            </a:blipFill>
          </p:spPr>
          <p:txBody>
            <a:bodyPr wrap="square" lIns="0" tIns="0" rIns="0" bIns="0" rtlCol="0"/>
            <a:lstStyle/>
            <a:p>
              <a:endParaRPr/>
            </a:p>
          </p:txBody>
        </p:sp>
        <p:sp>
          <p:nvSpPr>
            <p:cNvPr id="63" name="object 25">
              <a:extLst>
                <a:ext uri="{FF2B5EF4-FFF2-40B4-BE49-F238E27FC236}">
                  <a16:creationId xmlns:a16="http://schemas.microsoft.com/office/drawing/2014/main" id="{5924308D-55C8-4D57-8A63-825182C43B48}"/>
                </a:ext>
              </a:extLst>
            </p:cNvPr>
            <p:cNvSpPr/>
            <p:nvPr/>
          </p:nvSpPr>
          <p:spPr>
            <a:xfrm>
              <a:off x="483870" y="5016246"/>
              <a:ext cx="867410" cy="867410"/>
            </a:xfrm>
            <a:custGeom>
              <a:avLst/>
              <a:gdLst/>
              <a:ahLst/>
              <a:cxnLst/>
              <a:rect l="l" t="t" r="r" b="b"/>
              <a:pathLst>
                <a:path w="867410" h="867410">
                  <a:moveTo>
                    <a:pt x="433577" y="0"/>
                  </a:moveTo>
                  <a:lnTo>
                    <a:pt x="386334" y="2543"/>
                  </a:lnTo>
                  <a:lnTo>
                    <a:pt x="340565" y="9997"/>
                  </a:lnTo>
                  <a:lnTo>
                    <a:pt x="296533" y="22097"/>
                  </a:lnTo>
                  <a:lnTo>
                    <a:pt x="254504" y="38580"/>
                  </a:lnTo>
                  <a:lnTo>
                    <a:pt x="214742" y="59181"/>
                  </a:lnTo>
                  <a:lnTo>
                    <a:pt x="177512" y="83637"/>
                  </a:lnTo>
                  <a:lnTo>
                    <a:pt x="143078" y="111682"/>
                  </a:lnTo>
                  <a:lnTo>
                    <a:pt x="111704" y="143052"/>
                  </a:lnTo>
                  <a:lnTo>
                    <a:pt x="83655" y="177485"/>
                  </a:lnTo>
                  <a:lnTo>
                    <a:pt x="59196" y="214714"/>
                  </a:lnTo>
                  <a:lnTo>
                    <a:pt x="38590" y="254477"/>
                  </a:lnTo>
                  <a:lnTo>
                    <a:pt x="22104" y="296509"/>
                  </a:lnTo>
                  <a:lnTo>
                    <a:pt x="10000" y="340546"/>
                  </a:lnTo>
                  <a:lnTo>
                    <a:pt x="2544" y="386323"/>
                  </a:lnTo>
                  <a:lnTo>
                    <a:pt x="0" y="433577"/>
                  </a:lnTo>
                  <a:lnTo>
                    <a:pt x="2544" y="480821"/>
                  </a:lnTo>
                  <a:lnTo>
                    <a:pt x="10000" y="526590"/>
                  </a:lnTo>
                  <a:lnTo>
                    <a:pt x="22104" y="570622"/>
                  </a:lnTo>
                  <a:lnTo>
                    <a:pt x="38590" y="612651"/>
                  </a:lnTo>
                  <a:lnTo>
                    <a:pt x="59196" y="652413"/>
                  </a:lnTo>
                  <a:lnTo>
                    <a:pt x="83655" y="689643"/>
                  </a:lnTo>
                  <a:lnTo>
                    <a:pt x="111704" y="724077"/>
                  </a:lnTo>
                  <a:lnTo>
                    <a:pt x="143078" y="755451"/>
                  </a:lnTo>
                  <a:lnTo>
                    <a:pt x="177512" y="783500"/>
                  </a:lnTo>
                  <a:lnTo>
                    <a:pt x="214742" y="807959"/>
                  </a:lnTo>
                  <a:lnTo>
                    <a:pt x="254504" y="828565"/>
                  </a:lnTo>
                  <a:lnTo>
                    <a:pt x="296533" y="845051"/>
                  </a:lnTo>
                  <a:lnTo>
                    <a:pt x="340565" y="857155"/>
                  </a:lnTo>
                  <a:lnTo>
                    <a:pt x="386334" y="864611"/>
                  </a:lnTo>
                  <a:lnTo>
                    <a:pt x="433577" y="867155"/>
                  </a:lnTo>
                  <a:lnTo>
                    <a:pt x="480821" y="864611"/>
                  </a:lnTo>
                  <a:lnTo>
                    <a:pt x="526590" y="857155"/>
                  </a:lnTo>
                  <a:lnTo>
                    <a:pt x="570622" y="845051"/>
                  </a:lnTo>
                  <a:lnTo>
                    <a:pt x="612651" y="828565"/>
                  </a:lnTo>
                  <a:lnTo>
                    <a:pt x="652413" y="807959"/>
                  </a:lnTo>
                  <a:lnTo>
                    <a:pt x="689643" y="783500"/>
                  </a:lnTo>
                  <a:lnTo>
                    <a:pt x="724077" y="755451"/>
                  </a:lnTo>
                  <a:lnTo>
                    <a:pt x="755451" y="724077"/>
                  </a:lnTo>
                  <a:lnTo>
                    <a:pt x="783500" y="689643"/>
                  </a:lnTo>
                  <a:lnTo>
                    <a:pt x="807959" y="652413"/>
                  </a:lnTo>
                  <a:lnTo>
                    <a:pt x="828565" y="612651"/>
                  </a:lnTo>
                  <a:lnTo>
                    <a:pt x="845051" y="570622"/>
                  </a:lnTo>
                  <a:lnTo>
                    <a:pt x="857155" y="526590"/>
                  </a:lnTo>
                  <a:lnTo>
                    <a:pt x="864611" y="480821"/>
                  </a:lnTo>
                  <a:lnTo>
                    <a:pt x="867156" y="433577"/>
                  </a:lnTo>
                  <a:lnTo>
                    <a:pt x="864611" y="386323"/>
                  </a:lnTo>
                  <a:lnTo>
                    <a:pt x="857155" y="340546"/>
                  </a:lnTo>
                  <a:lnTo>
                    <a:pt x="845051" y="296509"/>
                  </a:lnTo>
                  <a:lnTo>
                    <a:pt x="828565" y="254477"/>
                  </a:lnTo>
                  <a:lnTo>
                    <a:pt x="807959" y="214714"/>
                  </a:lnTo>
                  <a:lnTo>
                    <a:pt x="783500" y="177485"/>
                  </a:lnTo>
                  <a:lnTo>
                    <a:pt x="755451" y="143052"/>
                  </a:lnTo>
                  <a:lnTo>
                    <a:pt x="724077" y="111682"/>
                  </a:lnTo>
                  <a:lnTo>
                    <a:pt x="689643" y="83637"/>
                  </a:lnTo>
                  <a:lnTo>
                    <a:pt x="652413" y="59181"/>
                  </a:lnTo>
                  <a:lnTo>
                    <a:pt x="612651" y="38580"/>
                  </a:lnTo>
                  <a:lnTo>
                    <a:pt x="570622" y="22097"/>
                  </a:lnTo>
                  <a:lnTo>
                    <a:pt x="526590" y="9997"/>
                  </a:lnTo>
                  <a:lnTo>
                    <a:pt x="480821" y="2543"/>
                  </a:lnTo>
                  <a:lnTo>
                    <a:pt x="433577" y="0"/>
                  </a:lnTo>
                  <a:close/>
                </a:path>
              </a:pathLst>
            </a:custGeom>
            <a:solidFill>
              <a:srgbClr val="FFFFFF"/>
            </a:solidFill>
          </p:spPr>
          <p:txBody>
            <a:bodyPr wrap="square" lIns="0" tIns="0" rIns="0" bIns="0" rtlCol="0"/>
            <a:lstStyle/>
            <a:p>
              <a:endParaRPr/>
            </a:p>
          </p:txBody>
        </p:sp>
        <p:sp>
          <p:nvSpPr>
            <p:cNvPr id="64" name="object 26">
              <a:extLst>
                <a:ext uri="{FF2B5EF4-FFF2-40B4-BE49-F238E27FC236}">
                  <a16:creationId xmlns:a16="http://schemas.microsoft.com/office/drawing/2014/main" id="{C1B0AAD6-1BDF-4EA3-97CE-93812B6C1B2C}"/>
                </a:ext>
              </a:extLst>
            </p:cNvPr>
            <p:cNvSpPr/>
            <p:nvPr/>
          </p:nvSpPr>
          <p:spPr>
            <a:xfrm>
              <a:off x="448056" y="4980432"/>
              <a:ext cx="932713" cy="932713"/>
            </a:xfrm>
            <a:prstGeom prst="rect">
              <a:avLst/>
            </a:prstGeom>
            <a:blipFill>
              <a:blip r:embed="rId13" cstate="print"/>
              <a:stretch>
                <a:fillRect/>
              </a:stretch>
            </a:blipFill>
          </p:spPr>
          <p:txBody>
            <a:bodyPr wrap="square" lIns="0" tIns="0" rIns="0" bIns="0" rtlCol="0"/>
            <a:lstStyle/>
            <a:p>
              <a:endParaRPr/>
            </a:p>
          </p:txBody>
        </p:sp>
        <p:sp>
          <p:nvSpPr>
            <p:cNvPr id="65" name="object 27">
              <a:extLst>
                <a:ext uri="{FF2B5EF4-FFF2-40B4-BE49-F238E27FC236}">
                  <a16:creationId xmlns:a16="http://schemas.microsoft.com/office/drawing/2014/main" id="{34534F6C-FC9B-4A93-9827-E3DA42597E40}"/>
                </a:ext>
              </a:extLst>
            </p:cNvPr>
            <p:cNvSpPr/>
            <p:nvPr/>
          </p:nvSpPr>
          <p:spPr>
            <a:xfrm>
              <a:off x="521208" y="5053584"/>
              <a:ext cx="790955" cy="790956"/>
            </a:xfrm>
            <a:prstGeom prst="rect">
              <a:avLst/>
            </a:prstGeom>
            <a:blipFill>
              <a:blip r:embed="rId14" cstate="print"/>
              <a:stretch>
                <a:fillRect/>
              </a:stretch>
            </a:blipFill>
          </p:spPr>
          <p:txBody>
            <a:bodyPr wrap="square" lIns="0" tIns="0" rIns="0" bIns="0" rtlCol="0"/>
            <a:lstStyle/>
            <a:p>
              <a:endParaRPr/>
            </a:p>
          </p:txBody>
        </p:sp>
        <p:sp>
          <p:nvSpPr>
            <p:cNvPr id="66" name="object 28">
              <a:extLst>
                <a:ext uri="{FF2B5EF4-FFF2-40B4-BE49-F238E27FC236}">
                  <a16:creationId xmlns:a16="http://schemas.microsoft.com/office/drawing/2014/main" id="{26AABF8C-4056-497C-92CD-5B851F1934BD}"/>
                </a:ext>
              </a:extLst>
            </p:cNvPr>
            <p:cNvSpPr/>
            <p:nvPr/>
          </p:nvSpPr>
          <p:spPr>
            <a:xfrm>
              <a:off x="917448" y="5948171"/>
              <a:ext cx="3548379" cy="344805"/>
            </a:xfrm>
            <a:custGeom>
              <a:avLst/>
              <a:gdLst/>
              <a:ahLst/>
              <a:cxnLst/>
              <a:rect l="l" t="t" r="r" b="b"/>
              <a:pathLst>
                <a:path w="3548379" h="344804">
                  <a:moveTo>
                    <a:pt x="1524" y="342899"/>
                  </a:moveTo>
                  <a:lnTo>
                    <a:pt x="3548126" y="342899"/>
                  </a:lnTo>
                </a:path>
                <a:path w="3548379" h="344804">
                  <a:moveTo>
                    <a:pt x="0" y="0"/>
                  </a:moveTo>
                  <a:lnTo>
                    <a:pt x="0" y="344665"/>
                  </a:lnTo>
                </a:path>
              </a:pathLst>
            </a:custGeom>
            <a:ln w="6350">
              <a:solidFill>
                <a:srgbClr val="D9D9D9"/>
              </a:solidFill>
            </a:ln>
          </p:spPr>
          <p:txBody>
            <a:bodyPr wrap="square" lIns="0" tIns="0" rIns="0" bIns="0" rtlCol="0"/>
            <a:lstStyle/>
            <a:p>
              <a:endParaRPr/>
            </a:p>
          </p:txBody>
        </p:sp>
        <p:sp>
          <p:nvSpPr>
            <p:cNvPr id="67" name="object 29">
              <a:extLst>
                <a:ext uri="{FF2B5EF4-FFF2-40B4-BE49-F238E27FC236}">
                  <a16:creationId xmlns:a16="http://schemas.microsoft.com/office/drawing/2014/main" id="{4DB4F860-3BEB-4775-BF34-AC43932835AF}"/>
                </a:ext>
              </a:extLst>
            </p:cNvPr>
            <p:cNvSpPr/>
            <p:nvPr/>
          </p:nvSpPr>
          <p:spPr>
            <a:xfrm>
              <a:off x="670558" y="5209053"/>
              <a:ext cx="496802" cy="498324"/>
            </a:xfrm>
            <a:prstGeom prst="rect">
              <a:avLst/>
            </a:prstGeom>
            <a:blipFill>
              <a:blip r:embed="rId15" cstate="print"/>
              <a:stretch>
                <a:fillRect/>
              </a:stretch>
            </a:blipFill>
          </p:spPr>
          <p:txBody>
            <a:bodyPr wrap="square" lIns="0" tIns="0" rIns="0" bIns="0" rtlCol="0"/>
            <a:lstStyle/>
            <a:p>
              <a:endParaRPr/>
            </a:p>
          </p:txBody>
        </p:sp>
      </p:grpSp>
      <p:sp>
        <p:nvSpPr>
          <p:cNvPr id="68" name="object 30">
            <a:extLst>
              <a:ext uri="{FF2B5EF4-FFF2-40B4-BE49-F238E27FC236}">
                <a16:creationId xmlns:a16="http://schemas.microsoft.com/office/drawing/2014/main" id="{5A193663-344E-4BD8-BED7-2B4AD5724B93}"/>
              </a:ext>
            </a:extLst>
          </p:cNvPr>
          <p:cNvSpPr txBox="1"/>
          <p:nvPr/>
        </p:nvSpPr>
        <p:spPr>
          <a:xfrm>
            <a:off x="2377626" y="1727815"/>
            <a:ext cx="5341809" cy="886781"/>
          </a:xfrm>
          <a:prstGeom prst="rect">
            <a:avLst/>
          </a:prstGeom>
        </p:spPr>
        <p:txBody>
          <a:bodyPr vert="horz" wrap="square" lIns="0" tIns="12065" rIns="0" bIns="0" rtlCol="0">
            <a:spAutoFit/>
          </a:bodyPr>
          <a:lstStyle/>
          <a:p>
            <a:pPr marL="12700" marR="5080">
              <a:lnSpc>
                <a:spcPct val="100000"/>
              </a:lnSpc>
              <a:spcBef>
                <a:spcPts val="95"/>
              </a:spcBef>
            </a:pPr>
            <a:r>
              <a:rPr lang="en-US" sz="2000" b="1" spc="-20" dirty="0">
                <a:solidFill>
                  <a:srgbClr val="004E83"/>
                </a:solidFill>
                <a:latin typeface="Gothic Uralic"/>
                <a:cs typeface="Verdana"/>
              </a:rPr>
              <a:t>Centralized</a:t>
            </a:r>
            <a:r>
              <a:rPr lang="en-US" sz="1600" spc="-20" dirty="0">
                <a:solidFill>
                  <a:srgbClr val="404040"/>
                </a:solidFill>
                <a:latin typeface="Verdana"/>
                <a:cs typeface="Verdana"/>
              </a:rPr>
              <a:t>, automatic and </a:t>
            </a:r>
            <a:r>
              <a:rPr lang="en-US" sz="2000" b="1" spc="-20" dirty="0">
                <a:solidFill>
                  <a:srgbClr val="004E83"/>
                </a:solidFill>
                <a:latin typeface="Gothic Uralic"/>
                <a:cs typeface="Verdana"/>
              </a:rPr>
              <a:t>continuous monitoring</a:t>
            </a:r>
            <a:r>
              <a:rPr lang="en-US" sz="1600" spc="-20" dirty="0">
                <a:solidFill>
                  <a:srgbClr val="404040"/>
                </a:solidFill>
                <a:latin typeface="Verdana"/>
                <a:cs typeface="Verdana"/>
              </a:rPr>
              <a:t>.</a:t>
            </a:r>
          </a:p>
          <a:p>
            <a:pPr marL="12700" marR="5080">
              <a:lnSpc>
                <a:spcPct val="100000"/>
              </a:lnSpc>
              <a:spcBef>
                <a:spcPts val="95"/>
              </a:spcBef>
            </a:pPr>
            <a:r>
              <a:rPr sz="1600" spc="-20" dirty="0">
                <a:solidFill>
                  <a:srgbClr val="404040"/>
                </a:solidFill>
                <a:latin typeface="Verdana"/>
                <a:cs typeface="Verdana"/>
              </a:rPr>
              <a:t>Increased </a:t>
            </a:r>
            <a:r>
              <a:rPr sz="1600" spc="-95" dirty="0">
                <a:solidFill>
                  <a:srgbClr val="404040"/>
                </a:solidFill>
                <a:latin typeface="Verdana"/>
                <a:cs typeface="Verdana"/>
              </a:rPr>
              <a:t>server, </a:t>
            </a:r>
            <a:r>
              <a:rPr sz="1600" spc="-65" dirty="0">
                <a:solidFill>
                  <a:srgbClr val="404040"/>
                </a:solidFill>
                <a:latin typeface="Verdana"/>
                <a:cs typeface="Verdana"/>
              </a:rPr>
              <a:t>services, </a:t>
            </a:r>
            <a:r>
              <a:rPr sz="1600" spc="-45" dirty="0">
                <a:solidFill>
                  <a:srgbClr val="404040"/>
                </a:solidFill>
                <a:latin typeface="Verdana"/>
                <a:cs typeface="Verdana"/>
              </a:rPr>
              <a:t>process,</a:t>
            </a:r>
            <a:r>
              <a:rPr sz="1600" spc="-365" dirty="0">
                <a:solidFill>
                  <a:srgbClr val="404040"/>
                </a:solidFill>
                <a:latin typeface="Verdana"/>
                <a:cs typeface="Verdana"/>
              </a:rPr>
              <a:t> </a:t>
            </a:r>
            <a:r>
              <a:rPr sz="1600" spc="55" dirty="0">
                <a:solidFill>
                  <a:srgbClr val="404040"/>
                </a:solidFill>
                <a:latin typeface="Verdana"/>
                <a:cs typeface="Verdana"/>
              </a:rPr>
              <a:t>and </a:t>
            </a:r>
            <a:r>
              <a:rPr sz="1600" spc="15" dirty="0">
                <a:solidFill>
                  <a:srgbClr val="404040"/>
                </a:solidFill>
                <a:latin typeface="Verdana"/>
                <a:cs typeface="Verdana"/>
              </a:rPr>
              <a:t>application</a:t>
            </a:r>
            <a:r>
              <a:rPr lang="en-US" sz="1600" spc="15" dirty="0">
                <a:solidFill>
                  <a:srgbClr val="404040"/>
                </a:solidFill>
                <a:latin typeface="Verdana"/>
                <a:cs typeface="Verdana"/>
              </a:rPr>
              <a:t> </a:t>
            </a:r>
            <a:r>
              <a:rPr lang="en-US" sz="2000" b="1" spc="-5" dirty="0">
                <a:solidFill>
                  <a:srgbClr val="004E83"/>
                </a:solidFill>
                <a:latin typeface="Gothic Uralic"/>
                <a:cs typeface="Verdana"/>
              </a:rPr>
              <a:t>utility</a:t>
            </a:r>
            <a:r>
              <a:rPr sz="1600" spc="-130" dirty="0">
                <a:solidFill>
                  <a:srgbClr val="404040"/>
                </a:solidFill>
                <a:latin typeface="Verdana"/>
                <a:cs typeface="Verdana"/>
              </a:rPr>
              <a:t> </a:t>
            </a:r>
            <a:r>
              <a:rPr lang="en-US" sz="1600" spc="-130" dirty="0">
                <a:solidFill>
                  <a:srgbClr val="404040"/>
                </a:solidFill>
                <a:latin typeface="Verdana"/>
                <a:cs typeface="Verdana"/>
              </a:rPr>
              <a:t>and </a:t>
            </a:r>
            <a:r>
              <a:rPr lang="en-US" sz="2000" b="1" spc="-5" dirty="0">
                <a:solidFill>
                  <a:srgbClr val="004E83"/>
                </a:solidFill>
                <a:latin typeface="Gothic Uralic"/>
                <a:cs typeface="Verdana"/>
              </a:rPr>
              <a:t>readiness</a:t>
            </a:r>
            <a:r>
              <a:rPr lang="en-US" sz="1600" spc="-70" dirty="0">
                <a:solidFill>
                  <a:srgbClr val="404040"/>
                </a:solidFill>
                <a:latin typeface="Verdana"/>
                <a:cs typeface="Verdana"/>
              </a:rPr>
              <a:t>.</a:t>
            </a:r>
            <a:endParaRPr lang="en-US" sz="2000" b="1" spc="-5" dirty="0">
              <a:solidFill>
                <a:srgbClr val="004E83"/>
              </a:solidFill>
              <a:latin typeface="Gothic Uralic"/>
              <a:cs typeface="Gothic Uralic"/>
            </a:endParaRPr>
          </a:p>
        </p:txBody>
      </p:sp>
      <p:sp>
        <p:nvSpPr>
          <p:cNvPr id="69" name="object 31">
            <a:extLst>
              <a:ext uri="{FF2B5EF4-FFF2-40B4-BE49-F238E27FC236}">
                <a16:creationId xmlns:a16="http://schemas.microsoft.com/office/drawing/2014/main" id="{7530BAE5-A0E7-4E45-BFD5-29E9DB18A515}"/>
              </a:ext>
            </a:extLst>
          </p:cNvPr>
          <p:cNvSpPr txBox="1"/>
          <p:nvPr/>
        </p:nvSpPr>
        <p:spPr>
          <a:xfrm>
            <a:off x="2377626" y="3490763"/>
            <a:ext cx="4791304" cy="873957"/>
          </a:xfrm>
          <a:prstGeom prst="rect">
            <a:avLst/>
          </a:prstGeom>
        </p:spPr>
        <p:txBody>
          <a:bodyPr vert="horz" wrap="square" lIns="0" tIns="12065" rIns="0" bIns="0" rtlCol="0">
            <a:spAutoFit/>
          </a:bodyPr>
          <a:lstStyle/>
          <a:p>
            <a:pPr marL="12700" marR="5080">
              <a:lnSpc>
                <a:spcPct val="100000"/>
              </a:lnSpc>
              <a:spcBef>
                <a:spcPts val="95"/>
              </a:spcBef>
            </a:pPr>
            <a:r>
              <a:rPr lang="en-US" sz="2000" b="1" spc="-5" dirty="0">
                <a:solidFill>
                  <a:srgbClr val="004E83"/>
                </a:solidFill>
                <a:latin typeface="Gothic Uralic"/>
                <a:cs typeface="Verdana"/>
              </a:rPr>
              <a:t>Fast</a:t>
            </a:r>
            <a:r>
              <a:rPr lang="en-US" sz="1600" b="1" spc="-5" dirty="0">
                <a:solidFill>
                  <a:srgbClr val="004E83"/>
                </a:solidFill>
                <a:latin typeface="Gothic Uralic"/>
                <a:cs typeface="Verdana"/>
              </a:rPr>
              <a:t> </a:t>
            </a:r>
            <a:r>
              <a:rPr sz="1600" spc="15" dirty="0">
                <a:solidFill>
                  <a:srgbClr val="404040"/>
                </a:solidFill>
                <a:latin typeface="Verdana"/>
                <a:cs typeface="Verdana"/>
              </a:rPr>
              <a:t>detection</a:t>
            </a:r>
            <a:r>
              <a:rPr sz="1600" spc="-100" dirty="0">
                <a:solidFill>
                  <a:srgbClr val="404040"/>
                </a:solidFill>
                <a:latin typeface="Verdana"/>
                <a:cs typeface="Verdana"/>
              </a:rPr>
              <a:t> </a:t>
            </a:r>
            <a:r>
              <a:rPr sz="1600" spc="5" dirty="0">
                <a:solidFill>
                  <a:srgbClr val="404040"/>
                </a:solidFill>
                <a:latin typeface="Verdana"/>
                <a:cs typeface="Verdana"/>
              </a:rPr>
              <a:t>of</a:t>
            </a:r>
            <a:r>
              <a:rPr sz="1600" spc="-125" dirty="0">
                <a:solidFill>
                  <a:srgbClr val="404040"/>
                </a:solidFill>
                <a:latin typeface="Verdana"/>
                <a:cs typeface="Verdana"/>
              </a:rPr>
              <a:t> </a:t>
            </a:r>
            <a:r>
              <a:rPr sz="1600" spc="-55" dirty="0">
                <a:solidFill>
                  <a:srgbClr val="404040"/>
                </a:solidFill>
                <a:latin typeface="Verdana"/>
                <a:cs typeface="Verdana"/>
              </a:rPr>
              <a:t>network</a:t>
            </a:r>
            <a:r>
              <a:rPr lang="en-US" sz="1600" spc="-80" dirty="0">
                <a:solidFill>
                  <a:srgbClr val="404040"/>
                </a:solidFill>
                <a:latin typeface="Verdana"/>
                <a:cs typeface="Verdana"/>
              </a:rPr>
              <a:t> / </a:t>
            </a:r>
            <a:r>
              <a:rPr sz="1600" spc="-85" dirty="0">
                <a:solidFill>
                  <a:srgbClr val="404040"/>
                </a:solidFill>
                <a:latin typeface="Verdana"/>
                <a:cs typeface="Verdana"/>
              </a:rPr>
              <a:t>server </a:t>
            </a:r>
            <a:r>
              <a:rPr sz="1600" spc="-5" dirty="0">
                <a:solidFill>
                  <a:srgbClr val="404040"/>
                </a:solidFill>
                <a:latin typeface="Verdana"/>
                <a:cs typeface="Verdana"/>
              </a:rPr>
              <a:t>outages </a:t>
            </a:r>
            <a:r>
              <a:rPr lang="en-US" sz="1600" spc="55" dirty="0">
                <a:solidFill>
                  <a:srgbClr val="404040"/>
                </a:solidFill>
                <a:latin typeface="Verdana"/>
                <a:cs typeface="Verdana"/>
              </a:rPr>
              <a:t>&amp; </a:t>
            </a:r>
            <a:r>
              <a:rPr sz="1600" spc="5" dirty="0">
                <a:solidFill>
                  <a:srgbClr val="404040"/>
                </a:solidFill>
                <a:latin typeface="Verdana"/>
                <a:cs typeface="Verdana"/>
              </a:rPr>
              <a:t>protocol</a:t>
            </a:r>
            <a:r>
              <a:rPr sz="1600" spc="-375" dirty="0">
                <a:solidFill>
                  <a:srgbClr val="404040"/>
                </a:solidFill>
                <a:latin typeface="Verdana"/>
                <a:cs typeface="Verdana"/>
              </a:rPr>
              <a:t> </a:t>
            </a:r>
            <a:r>
              <a:rPr sz="1600" spc="-70" dirty="0">
                <a:solidFill>
                  <a:srgbClr val="404040"/>
                </a:solidFill>
                <a:latin typeface="Verdana"/>
                <a:cs typeface="Verdana"/>
              </a:rPr>
              <a:t>failures</a:t>
            </a:r>
            <a:r>
              <a:rPr lang="en-US" sz="1600" spc="-70" dirty="0">
                <a:solidFill>
                  <a:srgbClr val="404040"/>
                </a:solidFill>
                <a:latin typeface="Verdana"/>
                <a:cs typeface="Verdana"/>
              </a:rPr>
              <a:t>, and </a:t>
            </a:r>
            <a:r>
              <a:rPr lang="en-US" sz="1600" spc="5" dirty="0">
                <a:solidFill>
                  <a:srgbClr val="404040"/>
                </a:solidFill>
                <a:latin typeface="Verdana"/>
                <a:cs typeface="Verdana"/>
              </a:rPr>
              <a:t>of </a:t>
            </a:r>
            <a:r>
              <a:rPr lang="en-US" sz="2000" b="1" dirty="0">
                <a:solidFill>
                  <a:srgbClr val="004E83"/>
                </a:solidFill>
                <a:latin typeface="Gothic Uralic"/>
                <a:cs typeface="Gothic Uralic"/>
              </a:rPr>
              <a:t>failing </a:t>
            </a:r>
            <a:r>
              <a:rPr lang="en-US" sz="1600" spc="-110" dirty="0">
                <a:solidFill>
                  <a:srgbClr val="404040"/>
                </a:solidFill>
                <a:latin typeface="Verdana"/>
                <a:cs typeface="Verdana"/>
              </a:rPr>
              <a:t>servers,</a:t>
            </a:r>
            <a:r>
              <a:rPr lang="en-US" sz="1600" spc="-415" dirty="0">
                <a:solidFill>
                  <a:srgbClr val="404040"/>
                </a:solidFill>
                <a:latin typeface="Verdana"/>
                <a:cs typeface="Verdana"/>
              </a:rPr>
              <a:t> </a:t>
            </a:r>
            <a:r>
              <a:rPr lang="en-US" sz="1600" spc="-65" dirty="0">
                <a:solidFill>
                  <a:srgbClr val="404040"/>
                </a:solidFill>
                <a:latin typeface="Verdana"/>
                <a:cs typeface="Verdana"/>
              </a:rPr>
              <a:t>services,  </a:t>
            </a:r>
            <a:r>
              <a:rPr lang="en-US" sz="1600" spc="-40" dirty="0">
                <a:solidFill>
                  <a:srgbClr val="404040"/>
                </a:solidFill>
                <a:latin typeface="Verdana"/>
                <a:cs typeface="Verdana"/>
              </a:rPr>
              <a:t>processes </a:t>
            </a:r>
            <a:r>
              <a:rPr lang="en-US" sz="1600" spc="55" dirty="0">
                <a:solidFill>
                  <a:srgbClr val="404040"/>
                </a:solidFill>
                <a:latin typeface="Verdana"/>
                <a:cs typeface="Verdana"/>
              </a:rPr>
              <a:t>and </a:t>
            </a:r>
            <a:r>
              <a:rPr lang="en-US" sz="1600" spc="50" dirty="0">
                <a:solidFill>
                  <a:srgbClr val="404040"/>
                </a:solidFill>
                <a:latin typeface="Verdana"/>
                <a:cs typeface="Verdana"/>
              </a:rPr>
              <a:t>batch</a:t>
            </a:r>
            <a:r>
              <a:rPr lang="en-US" sz="1600" spc="-365" dirty="0">
                <a:solidFill>
                  <a:srgbClr val="404040"/>
                </a:solidFill>
                <a:latin typeface="Verdana"/>
                <a:cs typeface="Verdana"/>
              </a:rPr>
              <a:t> </a:t>
            </a:r>
            <a:r>
              <a:rPr lang="en-US" sz="1600" spc="-75" dirty="0">
                <a:solidFill>
                  <a:srgbClr val="404040"/>
                </a:solidFill>
                <a:latin typeface="Verdana"/>
                <a:cs typeface="Verdana"/>
              </a:rPr>
              <a:t>jobs</a:t>
            </a:r>
            <a:r>
              <a:rPr lang="en-US" sz="1600" spc="-70" dirty="0">
                <a:solidFill>
                  <a:srgbClr val="404040"/>
                </a:solidFill>
                <a:latin typeface="Verdana"/>
                <a:cs typeface="Verdana"/>
              </a:rPr>
              <a:t>.</a:t>
            </a:r>
            <a:endParaRPr sz="1600" dirty="0">
              <a:latin typeface="Verdana"/>
              <a:cs typeface="Verdana"/>
            </a:endParaRPr>
          </a:p>
        </p:txBody>
      </p:sp>
      <p:sp>
        <p:nvSpPr>
          <p:cNvPr id="70" name="object 32">
            <a:extLst>
              <a:ext uri="{FF2B5EF4-FFF2-40B4-BE49-F238E27FC236}">
                <a16:creationId xmlns:a16="http://schemas.microsoft.com/office/drawing/2014/main" id="{D3D66DAD-E9E0-4716-B963-38273F5BC46B}"/>
              </a:ext>
            </a:extLst>
          </p:cNvPr>
          <p:cNvSpPr txBox="1"/>
          <p:nvPr/>
        </p:nvSpPr>
        <p:spPr>
          <a:xfrm>
            <a:off x="2377626" y="5240887"/>
            <a:ext cx="5649719" cy="874598"/>
          </a:xfrm>
          <a:prstGeom prst="rect">
            <a:avLst/>
          </a:prstGeom>
        </p:spPr>
        <p:txBody>
          <a:bodyPr vert="horz" wrap="square" lIns="0" tIns="12700" rIns="0" bIns="0" rtlCol="0">
            <a:spAutoFit/>
          </a:bodyPr>
          <a:lstStyle/>
          <a:p>
            <a:pPr marL="12700" marR="5080">
              <a:lnSpc>
                <a:spcPct val="100000"/>
              </a:lnSpc>
              <a:spcBef>
                <a:spcPts val="100"/>
              </a:spcBef>
            </a:pPr>
            <a:r>
              <a:rPr lang="en-US" sz="1600" spc="-85" dirty="0">
                <a:solidFill>
                  <a:srgbClr val="404040"/>
                </a:solidFill>
                <a:latin typeface="Verdana"/>
                <a:cs typeface="Verdana"/>
              </a:rPr>
              <a:t>High </a:t>
            </a:r>
            <a:r>
              <a:rPr lang="en-US" sz="2000" b="1" spc="-85" dirty="0">
                <a:solidFill>
                  <a:srgbClr val="004E83"/>
                </a:solidFill>
                <a:latin typeface="Gothic Uralic"/>
                <a:cs typeface="Verdana"/>
              </a:rPr>
              <a:t>scalability</a:t>
            </a:r>
            <a:r>
              <a:rPr lang="en-US" sz="1600" spc="-85" dirty="0">
                <a:solidFill>
                  <a:srgbClr val="404040"/>
                </a:solidFill>
                <a:latin typeface="Verdana"/>
                <a:cs typeface="Verdana"/>
              </a:rPr>
              <a:t> enables a team to track thousands of devices and 100,000+ node environments.  Large active </a:t>
            </a:r>
            <a:r>
              <a:rPr lang="en-US" sz="2000" b="1" spc="-85" dirty="0">
                <a:solidFill>
                  <a:srgbClr val="004E83"/>
                </a:solidFill>
                <a:latin typeface="Gothic Uralic"/>
                <a:cs typeface="Verdana"/>
              </a:rPr>
              <a:t>community</a:t>
            </a:r>
            <a:r>
              <a:rPr lang="en-US" sz="1600" spc="-85" dirty="0">
                <a:solidFill>
                  <a:srgbClr val="404040"/>
                </a:solidFill>
                <a:latin typeface="Verdana"/>
                <a:cs typeface="Verdana"/>
              </a:rPr>
              <a:t> and Nagios </a:t>
            </a:r>
            <a:r>
              <a:rPr lang="en-US" sz="2000" b="1" spc="-85" dirty="0">
                <a:solidFill>
                  <a:srgbClr val="004E83"/>
                </a:solidFill>
                <a:latin typeface="Gothic Uralic"/>
                <a:cs typeface="Verdana"/>
              </a:rPr>
              <a:t>plugins</a:t>
            </a:r>
            <a:r>
              <a:rPr lang="en-US" sz="1600" spc="-85" dirty="0">
                <a:solidFill>
                  <a:srgbClr val="404040"/>
                </a:solidFill>
                <a:latin typeface="Verdana"/>
                <a:cs typeface="Verdana"/>
              </a:rPr>
              <a:t> which are free to download.</a:t>
            </a:r>
            <a:endParaRPr sz="1600" dirty="0">
              <a:latin typeface="Verdana"/>
              <a:cs typeface="Verdana"/>
            </a:endParaRPr>
          </a:p>
        </p:txBody>
      </p:sp>
      <p:sp>
        <p:nvSpPr>
          <p:cNvPr id="72" name="TextBox 71">
            <a:extLst>
              <a:ext uri="{FF2B5EF4-FFF2-40B4-BE49-F238E27FC236}">
                <a16:creationId xmlns:a16="http://schemas.microsoft.com/office/drawing/2014/main" id="{10F6A486-84FD-495B-80DF-C2CE22D913FB}"/>
              </a:ext>
            </a:extLst>
          </p:cNvPr>
          <p:cNvSpPr txBox="1"/>
          <p:nvPr/>
        </p:nvSpPr>
        <p:spPr>
          <a:xfrm>
            <a:off x="3419285" y="6508875"/>
            <a:ext cx="2305438" cy="249684"/>
          </a:xfrm>
          <a:prstGeom prst="rect">
            <a:avLst/>
          </a:prstGeom>
          <a:noFill/>
        </p:spPr>
        <p:txBody>
          <a:bodyPr wrap="none" rtlCol="0">
            <a:spAutoFit/>
          </a:bodyPr>
          <a:lstStyle/>
          <a:p>
            <a:pPr algn="ctr">
              <a:lnSpc>
                <a:spcPct val="107000"/>
              </a:lnSpc>
              <a:spcAft>
                <a:spcPts val="800"/>
              </a:spcAft>
            </a:pPr>
            <a:r>
              <a:rPr lang="en-GB" sz="1000" b="1" i="1" dirty="0">
                <a:latin typeface="Calibri" panose="020F0502020204030204" pitchFamily="34" charset="0"/>
                <a:ea typeface="Calibri" panose="020F0502020204030204" pitchFamily="34" charset="0"/>
                <a:cs typeface="Times New Roman" panose="02020603050405020304" pitchFamily="18" charset="0"/>
              </a:rPr>
              <a:t>Credits: </a:t>
            </a:r>
            <a:r>
              <a:rPr lang="en-GB" sz="1000" b="1" i="1" u="sng" dirty="0">
                <a:latin typeface="Calibri" panose="020F0502020204030204" pitchFamily="34" charset="0"/>
                <a:ea typeface="Calibri" panose="020F0502020204030204" pitchFamily="34" charset="0"/>
                <a:cs typeface="Times New Roman" panose="02020603050405020304" pitchFamily="18" charset="0"/>
              </a:rPr>
              <a:t>Slide Team</a:t>
            </a:r>
            <a:r>
              <a:rPr lang="en-GB" sz="1000" b="1" i="1" dirty="0">
                <a:latin typeface="Calibri" panose="020F0502020204030204" pitchFamily="34" charset="0"/>
                <a:ea typeface="Calibri" panose="020F0502020204030204" pitchFamily="34" charset="0"/>
                <a:cs typeface="Times New Roman" panose="02020603050405020304" pitchFamily="18" charset="0"/>
              </a:rPr>
              <a:t> Icons and Resources</a:t>
            </a:r>
            <a:endParaRPr lang="en-SG" sz="1000" b="1" i="1"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1+#ppt_w/2"/>
                                          </p:val>
                                        </p:tav>
                                        <p:tav tm="100000">
                                          <p:val>
                                            <p:strVal val="#ppt_x"/>
                                          </p:val>
                                        </p:tav>
                                      </p:tavLst>
                                    </p:anim>
                                    <p:anim calcmode="lin" valueType="num">
                                      <p:cBhvr additive="base">
                                        <p:cTn id="1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1+#ppt_w/2"/>
                                          </p:val>
                                        </p:tav>
                                        <p:tav tm="100000">
                                          <p:val>
                                            <p:strVal val="#ppt_x"/>
                                          </p:val>
                                        </p:tav>
                                      </p:tavLst>
                                    </p:anim>
                                    <p:anim calcmode="lin" valueType="num">
                                      <p:cBhvr additive="base">
                                        <p:cTn id="20"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altLang="en-US" sz="3600" dirty="0"/>
              <a:t>Nagios Intelligence</a:t>
            </a:r>
            <a:endParaRPr lang="en-GB" sz="3600" dirty="0"/>
          </a:p>
        </p:txBody>
      </p:sp>
      <p:sp>
        <p:nvSpPr>
          <p:cNvPr id="5" name="Content Placeholder 4"/>
          <p:cNvSpPr>
            <a:spLocks noGrp="1"/>
          </p:cNvSpPr>
          <p:nvPr>
            <p:ph idx="1"/>
          </p:nvPr>
        </p:nvSpPr>
        <p:spPr>
          <a:xfrm>
            <a:off x="628650" y="1417320"/>
            <a:ext cx="7886700" cy="4936346"/>
          </a:xfrm>
        </p:spPr>
        <p:txBody>
          <a:bodyPr>
            <a:normAutofit fontScale="92500"/>
          </a:bodyPr>
          <a:lstStyle/>
          <a:p>
            <a:r>
              <a:rPr lang="en-US" sz="2800" b="0" dirty="0"/>
              <a:t>Avoidance of “</a:t>
            </a:r>
            <a:r>
              <a:rPr lang="en-US" sz="2800" dirty="0">
                <a:solidFill>
                  <a:srgbClr val="FF0000"/>
                </a:solidFill>
              </a:rPr>
              <a:t>Too many red flashing lights!</a:t>
            </a:r>
            <a:r>
              <a:rPr lang="en-US" sz="2800" b="0" dirty="0"/>
              <a:t>”</a:t>
            </a:r>
          </a:p>
          <a:p>
            <a:r>
              <a:rPr lang="en-US" sz="2800" b="0" dirty="0"/>
              <a:t>For example: Services are running fine; so there is no need to do checks on whether the underlying host itself is alive?</a:t>
            </a:r>
          </a:p>
          <a:p>
            <a:r>
              <a:rPr lang="en-US" sz="2800" b="0" dirty="0"/>
              <a:t>“</a:t>
            </a:r>
            <a:r>
              <a:rPr lang="en-US" sz="2800" b="0" dirty="0">
                <a:solidFill>
                  <a:srgbClr val="FF0000"/>
                </a:solidFill>
              </a:rPr>
              <a:t>Just the facts</a:t>
            </a:r>
            <a:r>
              <a:rPr lang="en-US" sz="2800" b="0" dirty="0"/>
              <a:t>” – only want root cause failures to be reported; no cascading of every downstream failure.</a:t>
            </a:r>
          </a:p>
          <a:p>
            <a:r>
              <a:rPr lang="en-US" sz="2800" dirty="0">
                <a:solidFill>
                  <a:srgbClr val="0070C0"/>
                </a:solidFill>
              </a:rPr>
              <a:t>Nutshell: Nagios avoids unnecessary checks!</a:t>
            </a:r>
          </a:p>
          <a:p>
            <a:r>
              <a:rPr lang="en-US" sz="2800" b="0" dirty="0"/>
              <a:t>E.g.: HTTP responds, therefore no need to ping.</a:t>
            </a:r>
          </a:p>
          <a:p>
            <a:r>
              <a:rPr lang="en-US" sz="2800" b="0" dirty="0"/>
              <a:t>E.g.: Power outage, no ping response, so don’t bother trying anything else.</a:t>
            </a:r>
            <a:endParaRPr lang="en-GB" sz="2800" b="0" dirty="0"/>
          </a:p>
        </p:txBody>
      </p:sp>
    </p:spTree>
    <p:extLst>
      <p:ext uri="{BB962C8B-B14F-4D97-AF65-F5344CB8AC3E}">
        <p14:creationId xmlns:p14="http://schemas.microsoft.com/office/powerpoint/2010/main" val="6654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Questions Answered by Nagios</a:t>
            </a:r>
          </a:p>
        </p:txBody>
      </p:sp>
      <p:sp>
        <p:nvSpPr>
          <p:cNvPr id="5" name="Content Placeholder 4"/>
          <p:cNvSpPr>
            <a:spLocks noGrp="1"/>
          </p:cNvSpPr>
          <p:nvPr>
            <p:ph idx="1"/>
          </p:nvPr>
        </p:nvSpPr>
        <p:spPr>
          <a:xfrm>
            <a:off x="1395168" y="1417319"/>
            <a:ext cx="6353664" cy="5051929"/>
          </a:xfrm>
        </p:spPr>
        <p:txBody>
          <a:bodyPr>
            <a:normAutofit/>
          </a:bodyPr>
          <a:lstStyle/>
          <a:p>
            <a:r>
              <a:rPr lang="en-US" dirty="0">
                <a:solidFill>
                  <a:srgbClr val="0070C0"/>
                </a:solidFill>
              </a:rPr>
              <a:t>Individual node status:</a:t>
            </a:r>
          </a:p>
          <a:p>
            <a:pPr lvl="1">
              <a:buFont typeface="Wingdings" panose="05000000000000000000" pitchFamily="2" charset="2"/>
              <a:buChar char="ü"/>
            </a:pPr>
            <a:r>
              <a:rPr lang="en-US" b="0" dirty="0"/>
              <a:t>Is it up?</a:t>
            </a:r>
          </a:p>
          <a:p>
            <a:pPr lvl="1">
              <a:buFont typeface="Wingdings" panose="05000000000000000000" pitchFamily="2" charset="2"/>
              <a:buChar char="ü"/>
            </a:pPr>
            <a:r>
              <a:rPr lang="en-US" b="0" dirty="0"/>
              <a:t>What is its load?</a:t>
            </a:r>
          </a:p>
          <a:p>
            <a:pPr lvl="1">
              <a:buFont typeface="Wingdings" panose="05000000000000000000" pitchFamily="2" charset="2"/>
              <a:buChar char="ü"/>
            </a:pPr>
            <a:r>
              <a:rPr lang="en-US" b="0" dirty="0"/>
              <a:t>What is the memory and swap usage?</a:t>
            </a:r>
          </a:p>
          <a:p>
            <a:pPr lvl="1">
              <a:buFont typeface="Wingdings" panose="05000000000000000000" pitchFamily="2" charset="2"/>
              <a:buChar char="ü"/>
            </a:pPr>
            <a:r>
              <a:rPr lang="en-US" b="0" dirty="0"/>
              <a:t>NFS and network load?</a:t>
            </a:r>
          </a:p>
          <a:p>
            <a:pPr lvl="1">
              <a:buFont typeface="Wingdings" panose="05000000000000000000" pitchFamily="2" charset="2"/>
              <a:buChar char="ü"/>
            </a:pPr>
            <a:r>
              <a:rPr lang="en-US" b="0" dirty="0"/>
              <a:t>Are the partitions full?</a:t>
            </a:r>
          </a:p>
          <a:p>
            <a:pPr lvl="1">
              <a:buFont typeface="Wingdings" panose="05000000000000000000" pitchFamily="2" charset="2"/>
              <a:buChar char="ü"/>
            </a:pPr>
            <a:r>
              <a:rPr lang="en-US" b="0" dirty="0"/>
              <a:t>Are applications and services running properly?</a:t>
            </a:r>
          </a:p>
          <a:p>
            <a:pPr lvl="1">
              <a:buFont typeface="Wingdings" panose="05000000000000000000" pitchFamily="2" charset="2"/>
              <a:buChar char="ü"/>
            </a:pPr>
            <a:r>
              <a:rPr lang="en-US" b="0" dirty="0"/>
              <a:t>How about ping latency?</a:t>
            </a:r>
          </a:p>
          <a:p>
            <a:pPr lvl="1">
              <a:buFont typeface="Wingdings" panose="05000000000000000000" pitchFamily="2" charset="2"/>
              <a:buChar char="ü"/>
            </a:pPr>
            <a:r>
              <a:rPr lang="en-US" b="0" dirty="0"/>
              <a:t>What about web page response time?</a:t>
            </a:r>
          </a:p>
          <a:p>
            <a:pPr lvl="1">
              <a:buFont typeface="Wingdings" panose="05000000000000000000" pitchFamily="2" charset="2"/>
              <a:buChar char="ü"/>
            </a:pPr>
            <a:r>
              <a:rPr lang="en-US" dirty="0"/>
              <a:t>Any files or web pages changed unexpectedly?</a:t>
            </a:r>
          </a:p>
          <a:p>
            <a:pPr lvl="1">
              <a:buFont typeface="Wingdings" panose="05000000000000000000" pitchFamily="2" charset="2"/>
              <a:buChar char="ü"/>
            </a:pPr>
            <a:r>
              <a:rPr lang="en-US" b="0" dirty="0"/>
              <a:t>Is the database operating properly?</a:t>
            </a:r>
          </a:p>
          <a:p>
            <a:pPr lvl="1">
              <a:buFont typeface="Wingdings" panose="05000000000000000000" pitchFamily="2" charset="2"/>
              <a:buChar char="ü"/>
            </a:pPr>
            <a:endParaRPr lang="en-US" b="0" dirty="0"/>
          </a:p>
          <a:p>
            <a:r>
              <a:rPr lang="en-US" dirty="0">
                <a:solidFill>
                  <a:srgbClr val="0070C0"/>
                </a:solidFill>
              </a:rPr>
              <a:t>Aggregated node status:</a:t>
            </a:r>
          </a:p>
          <a:p>
            <a:pPr lvl="1">
              <a:buFont typeface="Wingdings" panose="05000000000000000000" pitchFamily="2" charset="2"/>
              <a:buChar char="ü"/>
            </a:pPr>
            <a:r>
              <a:rPr lang="en-US" b="0" dirty="0"/>
              <a:t>Same questions across groups of nodes?</a:t>
            </a:r>
          </a:p>
          <a:p>
            <a:pPr lvl="1">
              <a:buFont typeface="Wingdings" panose="05000000000000000000" pitchFamily="2" charset="2"/>
              <a:buChar char="ü"/>
            </a:pPr>
            <a:r>
              <a:rPr lang="en-US" dirty="0"/>
              <a:t>Any dependencies?</a:t>
            </a:r>
            <a:endParaRPr lang="en-GB" b="0" dirty="0"/>
          </a:p>
        </p:txBody>
      </p:sp>
    </p:spTree>
    <p:extLst>
      <p:ext uri="{BB962C8B-B14F-4D97-AF65-F5344CB8AC3E}">
        <p14:creationId xmlns:p14="http://schemas.microsoft.com/office/powerpoint/2010/main" val="1102942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856FD857-6179-44CF-826E-1BD7F3EC1239}"/>
              </a:ext>
            </a:extLst>
          </p:cNvPr>
          <p:cNvSpPr>
            <a:spLocks noGrp="1" noChangeArrowheads="1"/>
          </p:cNvSpPr>
          <p:nvPr>
            <p:ph type="title"/>
          </p:nvPr>
        </p:nvSpPr>
        <p:spPr>
          <a:xfrm>
            <a:off x="671041" y="569161"/>
            <a:ext cx="7806240" cy="1143360"/>
          </a:xfrm>
          <a:ln/>
        </p:spPr>
        <p:txBody>
          <a:bodyPr/>
          <a:lstStyle/>
          <a:p>
            <a:pPr>
              <a:lnSpc>
                <a:spcPct val="123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solidFill>
                  <a:srgbClr val="92D050"/>
                </a:solidFill>
                <a:latin typeface="Utopia" pitchFamily="16" charset="0"/>
              </a:rPr>
              <a:t>What Can Nagios Do Really?</a:t>
            </a:r>
            <a:endParaRPr lang="en-GB" altLang="en-US" dirty="0">
              <a:solidFill>
                <a:srgbClr val="92D050"/>
              </a:solidFill>
              <a:latin typeface="Utopia" pitchFamily="16" charset="0"/>
            </a:endParaRPr>
          </a:p>
        </p:txBody>
      </p:sp>
      <p:sp>
        <p:nvSpPr>
          <p:cNvPr id="8194" name="Rectangle 2">
            <a:extLst>
              <a:ext uri="{FF2B5EF4-FFF2-40B4-BE49-F238E27FC236}">
                <a16:creationId xmlns:a16="http://schemas.microsoft.com/office/drawing/2014/main" id="{4EA7685F-A965-4BEB-BAEF-99FDF1B40BD2}"/>
              </a:ext>
            </a:extLst>
          </p:cNvPr>
          <p:cNvSpPr>
            <a:spLocks noGrp="1" noChangeArrowheads="1"/>
          </p:cNvSpPr>
          <p:nvPr>
            <p:ph type="body" idx="1"/>
          </p:nvPr>
        </p:nvSpPr>
        <p:spPr>
          <a:xfrm>
            <a:off x="671041" y="1906921"/>
            <a:ext cx="3808800" cy="4322880"/>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t>A lot, including:</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Service monitoring</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Alerts from SNMP traps</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Monitoring redundancy</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Detection of primary failure to avoid multiple like alerts</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Notifications via email, SMS, etc.</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Notifications to individuals or defined groups </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Log information</a:t>
            </a:r>
          </a:p>
        </p:txBody>
      </p:sp>
      <p:sp>
        <p:nvSpPr>
          <p:cNvPr id="8195" name="Rectangle 3">
            <a:extLst>
              <a:ext uri="{FF2B5EF4-FFF2-40B4-BE49-F238E27FC236}">
                <a16:creationId xmlns:a16="http://schemas.microsoft.com/office/drawing/2014/main" id="{89B4082A-CE43-4DCA-8028-789A4D1C504B}"/>
              </a:ext>
            </a:extLst>
          </p:cNvPr>
          <p:cNvSpPr>
            <a:spLocks noGrp="1" noChangeArrowheads="1"/>
          </p:cNvSpPr>
          <p:nvPr>
            <p:ph type="body" idx="2"/>
          </p:nvPr>
        </p:nvSpPr>
        <p:spPr>
          <a:xfrm>
            <a:off x="4671361" y="1906921"/>
            <a:ext cx="3808800" cy="4322880"/>
          </a:xfrm>
          <a:ln/>
        </p:spPr>
        <p:txBody>
          <a:bodyPr/>
          <a:lstStyle/>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Use databases to store history</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Graph generation from MRTG</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Very extensible via plug-ins, add-ons and local scripts</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Can scale to large installations</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Allows for redundant monitoring</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Aggregation of like-data across multiple nodes</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Ability to escalate alerts</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Runs on multiple Unix’s</a:t>
            </a:r>
          </a:p>
          <a:p>
            <a:pPr>
              <a:lnSpc>
                <a:spcPct val="102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sz="1633" dirty="0"/>
              <a:t>Licensed under GPL v2</a:t>
            </a:r>
          </a:p>
        </p:txBody>
      </p:sp>
    </p:spTree>
    <p:extLst>
      <p:ext uri="{BB962C8B-B14F-4D97-AF65-F5344CB8AC3E}">
        <p14:creationId xmlns:p14="http://schemas.microsoft.com/office/powerpoint/2010/main" val="3764154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Nagios Architecture 1</a:t>
            </a:r>
            <a:endParaRPr lang="en-SG" dirty="0"/>
          </a:p>
        </p:txBody>
      </p:sp>
      <p:sp>
        <p:nvSpPr>
          <p:cNvPr id="4" name="TextBox 3">
            <a:extLst>
              <a:ext uri="{FF2B5EF4-FFF2-40B4-BE49-F238E27FC236}">
                <a16:creationId xmlns:a16="http://schemas.microsoft.com/office/drawing/2014/main" id="{C357E901-65BC-4F3B-BBDB-75372FAEB353}"/>
              </a:ext>
            </a:extLst>
          </p:cNvPr>
          <p:cNvSpPr txBox="1"/>
          <p:nvPr/>
        </p:nvSpPr>
        <p:spPr>
          <a:xfrm>
            <a:off x="3043632" y="6403236"/>
            <a:ext cx="3056734"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https://www.DevOpsSchool.com/</a:t>
            </a:r>
          </a:p>
        </p:txBody>
      </p:sp>
      <p:pic>
        <p:nvPicPr>
          <p:cNvPr id="5" name="Picture 4">
            <a:extLst>
              <a:ext uri="{FF2B5EF4-FFF2-40B4-BE49-F238E27FC236}">
                <a16:creationId xmlns:a16="http://schemas.microsoft.com/office/drawing/2014/main" id="{A4B5C493-0143-495C-9A9B-935907A3BD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pic>
        <p:nvPicPr>
          <p:cNvPr id="7" name="Picture 6">
            <a:extLst>
              <a:ext uri="{FF2B5EF4-FFF2-40B4-BE49-F238E27FC236}">
                <a16:creationId xmlns:a16="http://schemas.microsoft.com/office/drawing/2014/main" id="{764EDA58-C8F6-453C-8D19-464533EAB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74" y="1464920"/>
            <a:ext cx="8827650" cy="4711960"/>
          </a:xfrm>
          <a:prstGeom prst="rect">
            <a:avLst/>
          </a:prstGeom>
        </p:spPr>
      </p:pic>
    </p:spTree>
    <p:extLst>
      <p:ext uri="{BB962C8B-B14F-4D97-AF65-F5344CB8AC3E}">
        <p14:creationId xmlns:p14="http://schemas.microsoft.com/office/powerpoint/2010/main" val="40113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Nagios Architecture 2</a:t>
            </a:r>
            <a:endParaRPr lang="en-SG" dirty="0"/>
          </a:p>
        </p:txBody>
      </p:sp>
      <p:pic>
        <p:nvPicPr>
          <p:cNvPr id="4" name="Picture 3">
            <a:extLst>
              <a:ext uri="{FF2B5EF4-FFF2-40B4-BE49-F238E27FC236}">
                <a16:creationId xmlns:a16="http://schemas.microsoft.com/office/drawing/2014/main" id="{FA80A6D8-E398-492D-8FC2-52EFC1709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21" y="1089382"/>
            <a:ext cx="8816958" cy="5311420"/>
          </a:xfrm>
          <a:prstGeom prst="rect">
            <a:avLst/>
          </a:prstGeom>
        </p:spPr>
      </p:pic>
      <p:sp>
        <p:nvSpPr>
          <p:cNvPr id="6" name="TextBox 5">
            <a:extLst>
              <a:ext uri="{FF2B5EF4-FFF2-40B4-BE49-F238E27FC236}">
                <a16:creationId xmlns:a16="http://schemas.microsoft.com/office/drawing/2014/main" id="{02EAA51E-DB94-465F-8AE0-C8C63F6DCA3F}"/>
              </a:ext>
            </a:extLst>
          </p:cNvPr>
          <p:cNvSpPr txBox="1"/>
          <p:nvPr/>
        </p:nvSpPr>
        <p:spPr>
          <a:xfrm>
            <a:off x="2165604" y="6403236"/>
            <a:ext cx="4812791"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https://phoenixnap.com/blog/nagios-monitoring-tutorial</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DC2668F-77BE-4262-A184-36E1E681F7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400874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Nagios Architecture 3</a:t>
            </a:r>
            <a:endParaRPr lang="en-SG" dirty="0"/>
          </a:p>
        </p:txBody>
      </p:sp>
      <p:sp>
        <p:nvSpPr>
          <p:cNvPr id="6" name="TextBox 5">
            <a:extLst>
              <a:ext uri="{FF2B5EF4-FFF2-40B4-BE49-F238E27FC236}">
                <a16:creationId xmlns:a16="http://schemas.microsoft.com/office/drawing/2014/main" id="{7D2B96E7-DF45-42D1-A1BE-02140FABAB3D}"/>
              </a:ext>
            </a:extLst>
          </p:cNvPr>
          <p:cNvSpPr txBox="1"/>
          <p:nvPr/>
        </p:nvSpPr>
        <p:spPr>
          <a:xfrm>
            <a:off x="3419285" y="6508875"/>
            <a:ext cx="2305438" cy="249684"/>
          </a:xfrm>
          <a:prstGeom prst="rect">
            <a:avLst/>
          </a:prstGeom>
          <a:noFill/>
        </p:spPr>
        <p:txBody>
          <a:bodyPr wrap="none" rtlCol="0">
            <a:spAutoFit/>
          </a:bodyPr>
          <a:lstStyle/>
          <a:p>
            <a:pPr algn="ctr">
              <a:lnSpc>
                <a:spcPct val="107000"/>
              </a:lnSpc>
              <a:spcAft>
                <a:spcPts val="800"/>
              </a:spcAft>
            </a:pPr>
            <a:r>
              <a:rPr lang="en-GB" sz="1000" b="1" i="1" dirty="0">
                <a:latin typeface="Calibri" panose="020F0502020204030204" pitchFamily="34" charset="0"/>
                <a:ea typeface="Calibri" panose="020F0502020204030204" pitchFamily="34" charset="0"/>
                <a:cs typeface="Times New Roman" panose="02020603050405020304" pitchFamily="18" charset="0"/>
              </a:rPr>
              <a:t>Credits: </a:t>
            </a:r>
            <a:r>
              <a:rPr lang="en-GB" sz="1000" b="1" i="1" u="sng" dirty="0">
                <a:latin typeface="Calibri" panose="020F0502020204030204" pitchFamily="34" charset="0"/>
                <a:ea typeface="Calibri" panose="020F0502020204030204" pitchFamily="34" charset="0"/>
                <a:cs typeface="Times New Roman" panose="02020603050405020304" pitchFamily="18" charset="0"/>
              </a:rPr>
              <a:t>Slide Team</a:t>
            </a:r>
            <a:r>
              <a:rPr lang="en-GB" sz="1000" b="1" i="1" dirty="0">
                <a:latin typeface="Calibri" panose="020F0502020204030204" pitchFamily="34" charset="0"/>
                <a:ea typeface="Calibri" panose="020F0502020204030204" pitchFamily="34" charset="0"/>
                <a:cs typeface="Times New Roman" panose="02020603050405020304" pitchFamily="18" charset="0"/>
              </a:rPr>
              <a:t> Icons and Resources</a:t>
            </a:r>
            <a:endParaRPr lang="en-SG" sz="1000" b="1" i="1"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9" name="Group 8">
            <a:extLst>
              <a:ext uri="{FF2B5EF4-FFF2-40B4-BE49-F238E27FC236}">
                <a16:creationId xmlns:a16="http://schemas.microsoft.com/office/drawing/2014/main" id="{4835A503-1E71-4710-A65C-6FF8466DECFD}"/>
              </a:ext>
            </a:extLst>
          </p:cNvPr>
          <p:cNvGrpSpPr/>
          <p:nvPr/>
        </p:nvGrpSpPr>
        <p:grpSpPr>
          <a:xfrm>
            <a:off x="0" y="1899760"/>
            <a:ext cx="9144286" cy="3630455"/>
            <a:chOff x="0" y="1899760"/>
            <a:chExt cx="9144286" cy="3630455"/>
          </a:xfrm>
        </p:grpSpPr>
        <p:grpSp>
          <p:nvGrpSpPr>
            <p:cNvPr id="10" name="object 2">
              <a:extLst>
                <a:ext uri="{FF2B5EF4-FFF2-40B4-BE49-F238E27FC236}">
                  <a16:creationId xmlns:a16="http://schemas.microsoft.com/office/drawing/2014/main" id="{CEBB68F6-5079-4CA5-9032-B55290DB64B6}"/>
                </a:ext>
              </a:extLst>
            </p:cNvPr>
            <p:cNvGrpSpPr/>
            <p:nvPr/>
          </p:nvGrpSpPr>
          <p:grpSpPr>
            <a:xfrm>
              <a:off x="0" y="2245995"/>
              <a:ext cx="3068003" cy="3284220"/>
              <a:chOff x="0" y="1851660"/>
              <a:chExt cx="4090670" cy="4378960"/>
            </a:xfrm>
          </p:grpSpPr>
          <p:sp>
            <p:nvSpPr>
              <p:cNvPr id="96" name="object 3">
                <a:extLst>
                  <a:ext uri="{FF2B5EF4-FFF2-40B4-BE49-F238E27FC236}">
                    <a16:creationId xmlns:a16="http://schemas.microsoft.com/office/drawing/2014/main" id="{CFD2D3EB-D2CB-4BE8-A834-18AA8E705A26}"/>
                  </a:ext>
                </a:extLst>
              </p:cNvPr>
              <p:cNvSpPr/>
              <p:nvPr/>
            </p:nvSpPr>
            <p:spPr>
              <a:xfrm>
                <a:off x="3083051" y="5295900"/>
                <a:ext cx="821055" cy="76200"/>
              </a:xfrm>
              <a:custGeom>
                <a:avLst/>
                <a:gdLst/>
                <a:ahLst/>
                <a:cxnLst/>
                <a:rect l="l" t="t" r="r" b="b"/>
                <a:pathLst>
                  <a:path w="821054" h="76200">
                    <a:moveTo>
                      <a:pt x="782701" y="0"/>
                    </a:moveTo>
                    <a:lnTo>
                      <a:pt x="767853" y="2988"/>
                    </a:lnTo>
                    <a:lnTo>
                      <a:pt x="755745" y="11144"/>
                    </a:lnTo>
                    <a:lnTo>
                      <a:pt x="747589" y="23252"/>
                    </a:lnTo>
                    <a:lnTo>
                      <a:pt x="744601" y="38100"/>
                    </a:lnTo>
                    <a:lnTo>
                      <a:pt x="747589" y="52947"/>
                    </a:lnTo>
                    <a:lnTo>
                      <a:pt x="755745" y="65055"/>
                    </a:lnTo>
                    <a:lnTo>
                      <a:pt x="767853" y="73211"/>
                    </a:lnTo>
                    <a:lnTo>
                      <a:pt x="782701" y="76200"/>
                    </a:lnTo>
                    <a:lnTo>
                      <a:pt x="797548" y="73211"/>
                    </a:lnTo>
                    <a:lnTo>
                      <a:pt x="809656" y="65055"/>
                    </a:lnTo>
                    <a:lnTo>
                      <a:pt x="817812" y="52947"/>
                    </a:lnTo>
                    <a:lnTo>
                      <a:pt x="819522" y="44450"/>
                    </a:lnTo>
                    <a:lnTo>
                      <a:pt x="782701" y="44450"/>
                    </a:lnTo>
                    <a:lnTo>
                      <a:pt x="782701" y="31750"/>
                    </a:lnTo>
                    <a:lnTo>
                      <a:pt x="819522" y="31750"/>
                    </a:lnTo>
                    <a:lnTo>
                      <a:pt x="817812" y="23252"/>
                    </a:lnTo>
                    <a:lnTo>
                      <a:pt x="809656" y="11144"/>
                    </a:lnTo>
                    <a:lnTo>
                      <a:pt x="797548" y="2988"/>
                    </a:lnTo>
                    <a:lnTo>
                      <a:pt x="782701" y="0"/>
                    </a:lnTo>
                    <a:close/>
                  </a:path>
                  <a:path w="821054" h="76200">
                    <a:moveTo>
                      <a:pt x="745879" y="31750"/>
                    </a:moveTo>
                    <a:lnTo>
                      <a:pt x="0" y="31750"/>
                    </a:lnTo>
                    <a:lnTo>
                      <a:pt x="0" y="44450"/>
                    </a:lnTo>
                    <a:lnTo>
                      <a:pt x="745879" y="44450"/>
                    </a:lnTo>
                    <a:lnTo>
                      <a:pt x="744601" y="38100"/>
                    </a:lnTo>
                    <a:lnTo>
                      <a:pt x="745879" y="31750"/>
                    </a:lnTo>
                    <a:close/>
                  </a:path>
                  <a:path w="821054" h="76200">
                    <a:moveTo>
                      <a:pt x="819522" y="31750"/>
                    </a:moveTo>
                    <a:lnTo>
                      <a:pt x="782701" y="31750"/>
                    </a:lnTo>
                    <a:lnTo>
                      <a:pt x="782701" y="44450"/>
                    </a:lnTo>
                    <a:lnTo>
                      <a:pt x="819522" y="44450"/>
                    </a:lnTo>
                    <a:lnTo>
                      <a:pt x="820801" y="38100"/>
                    </a:lnTo>
                    <a:lnTo>
                      <a:pt x="819522" y="31750"/>
                    </a:lnTo>
                    <a:close/>
                  </a:path>
                </a:pathLst>
              </a:custGeom>
              <a:solidFill>
                <a:srgbClr val="7E7E7E"/>
              </a:solidFill>
            </p:spPr>
            <p:txBody>
              <a:bodyPr wrap="square" lIns="0" tIns="0" rIns="0" bIns="0" rtlCol="0"/>
              <a:lstStyle/>
              <a:p>
                <a:endParaRPr sz="1350" dirty="0"/>
              </a:p>
            </p:txBody>
          </p:sp>
          <p:sp>
            <p:nvSpPr>
              <p:cNvPr id="97" name="object 4">
                <a:extLst>
                  <a:ext uri="{FF2B5EF4-FFF2-40B4-BE49-F238E27FC236}">
                    <a16:creationId xmlns:a16="http://schemas.microsoft.com/office/drawing/2014/main" id="{8F0E9B43-CC5A-46AC-8739-79A3CEAFAD25}"/>
                  </a:ext>
                </a:extLst>
              </p:cNvPr>
              <p:cNvSpPr/>
              <p:nvPr/>
            </p:nvSpPr>
            <p:spPr>
              <a:xfrm>
                <a:off x="3866388" y="2546604"/>
                <a:ext cx="0" cy="2788285"/>
              </a:xfrm>
              <a:custGeom>
                <a:avLst/>
                <a:gdLst/>
                <a:ahLst/>
                <a:cxnLst/>
                <a:rect l="l" t="t" r="r" b="b"/>
                <a:pathLst>
                  <a:path h="2788285">
                    <a:moveTo>
                      <a:pt x="0" y="0"/>
                    </a:moveTo>
                    <a:lnTo>
                      <a:pt x="0" y="2787904"/>
                    </a:lnTo>
                  </a:path>
                </a:pathLst>
              </a:custGeom>
              <a:ln w="6350">
                <a:solidFill>
                  <a:srgbClr val="7E7E7E"/>
                </a:solidFill>
              </a:ln>
            </p:spPr>
            <p:txBody>
              <a:bodyPr wrap="square" lIns="0" tIns="0" rIns="0" bIns="0" rtlCol="0"/>
              <a:lstStyle/>
              <a:p>
                <a:endParaRPr sz="1350" dirty="0"/>
              </a:p>
            </p:txBody>
          </p:sp>
          <p:sp>
            <p:nvSpPr>
              <p:cNvPr id="98" name="object 5">
                <a:extLst>
                  <a:ext uri="{FF2B5EF4-FFF2-40B4-BE49-F238E27FC236}">
                    <a16:creationId xmlns:a16="http://schemas.microsoft.com/office/drawing/2014/main" id="{13D9A043-AEB3-4EED-B46E-CDFAB7293739}"/>
                  </a:ext>
                </a:extLst>
              </p:cNvPr>
              <p:cNvSpPr/>
              <p:nvPr/>
            </p:nvSpPr>
            <p:spPr>
              <a:xfrm>
                <a:off x="3083052" y="2520695"/>
                <a:ext cx="821055" cy="1315720"/>
              </a:xfrm>
              <a:custGeom>
                <a:avLst/>
                <a:gdLst/>
                <a:ahLst/>
                <a:cxnLst/>
                <a:rect l="l" t="t" r="r" b="b"/>
                <a:pathLst>
                  <a:path w="821054" h="1315720">
                    <a:moveTo>
                      <a:pt x="820801" y="1277112"/>
                    </a:moveTo>
                    <a:lnTo>
                      <a:pt x="819518" y="1270762"/>
                    </a:lnTo>
                    <a:lnTo>
                      <a:pt x="817803" y="1262265"/>
                    </a:lnTo>
                    <a:lnTo>
                      <a:pt x="809650" y="1250162"/>
                    </a:lnTo>
                    <a:lnTo>
                      <a:pt x="797547" y="1242009"/>
                    </a:lnTo>
                    <a:lnTo>
                      <a:pt x="782701" y="1239012"/>
                    </a:lnTo>
                    <a:lnTo>
                      <a:pt x="767842" y="1242009"/>
                    </a:lnTo>
                    <a:lnTo>
                      <a:pt x="755738" y="1250162"/>
                    </a:lnTo>
                    <a:lnTo>
                      <a:pt x="747585" y="1262265"/>
                    </a:lnTo>
                    <a:lnTo>
                      <a:pt x="745871" y="1270762"/>
                    </a:lnTo>
                    <a:lnTo>
                      <a:pt x="0" y="1270762"/>
                    </a:lnTo>
                    <a:lnTo>
                      <a:pt x="0" y="1283462"/>
                    </a:lnTo>
                    <a:lnTo>
                      <a:pt x="745871" y="1283462"/>
                    </a:lnTo>
                    <a:lnTo>
                      <a:pt x="747585" y="1291971"/>
                    </a:lnTo>
                    <a:lnTo>
                      <a:pt x="755738" y="1304074"/>
                    </a:lnTo>
                    <a:lnTo>
                      <a:pt x="767842" y="1312227"/>
                    </a:lnTo>
                    <a:lnTo>
                      <a:pt x="782701" y="1315212"/>
                    </a:lnTo>
                    <a:lnTo>
                      <a:pt x="797547" y="1312227"/>
                    </a:lnTo>
                    <a:lnTo>
                      <a:pt x="809650" y="1304074"/>
                    </a:lnTo>
                    <a:lnTo>
                      <a:pt x="817803" y="1291971"/>
                    </a:lnTo>
                    <a:lnTo>
                      <a:pt x="819518" y="1283462"/>
                    </a:lnTo>
                    <a:lnTo>
                      <a:pt x="820801" y="1277112"/>
                    </a:lnTo>
                    <a:close/>
                  </a:path>
                  <a:path w="821054" h="1315720">
                    <a:moveTo>
                      <a:pt x="820801" y="38100"/>
                    </a:moveTo>
                    <a:lnTo>
                      <a:pt x="819518" y="31750"/>
                    </a:lnTo>
                    <a:lnTo>
                      <a:pt x="817803" y="23253"/>
                    </a:lnTo>
                    <a:lnTo>
                      <a:pt x="809650" y="11150"/>
                    </a:lnTo>
                    <a:lnTo>
                      <a:pt x="797547" y="2997"/>
                    </a:lnTo>
                    <a:lnTo>
                      <a:pt x="782701" y="0"/>
                    </a:lnTo>
                    <a:lnTo>
                      <a:pt x="767842" y="2997"/>
                    </a:lnTo>
                    <a:lnTo>
                      <a:pt x="755738" y="11150"/>
                    </a:lnTo>
                    <a:lnTo>
                      <a:pt x="747585" y="23253"/>
                    </a:lnTo>
                    <a:lnTo>
                      <a:pt x="745871" y="31750"/>
                    </a:lnTo>
                    <a:lnTo>
                      <a:pt x="0" y="31750"/>
                    </a:lnTo>
                    <a:lnTo>
                      <a:pt x="0" y="44450"/>
                    </a:lnTo>
                    <a:lnTo>
                      <a:pt x="745871" y="44450"/>
                    </a:lnTo>
                    <a:lnTo>
                      <a:pt x="747585" y="52959"/>
                    </a:lnTo>
                    <a:lnTo>
                      <a:pt x="755738" y="65062"/>
                    </a:lnTo>
                    <a:lnTo>
                      <a:pt x="767842" y="73215"/>
                    </a:lnTo>
                    <a:lnTo>
                      <a:pt x="782701" y="76200"/>
                    </a:lnTo>
                    <a:lnTo>
                      <a:pt x="797547" y="73215"/>
                    </a:lnTo>
                    <a:lnTo>
                      <a:pt x="809650" y="65062"/>
                    </a:lnTo>
                    <a:lnTo>
                      <a:pt x="817803" y="52959"/>
                    </a:lnTo>
                    <a:lnTo>
                      <a:pt x="819518" y="44450"/>
                    </a:lnTo>
                    <a:lnTo>
                      <a:pt x="820801" y="38100"/>
                    </a:lnTo>
                    <a:close/>
                  </a:path>
                </a:pathLst>
              </a:custGeom>
              <a:solidFill>
                <a:srgbClr val="7E7E7E"/>
              </a:solidFill>
            </p:spPr>
            <p:txBody>
              <a:bodyPr wrap="square" lIns="0" tIns="0" rIns="0" bIns="0" rtlCol="0"/>
              <a:lstStyle/>
              <a:p>
                <a:endParaRPr sz="1350" dirty="0"/>
              </a:p>
            </p:txBody>
          </p:sp>
          <p:sp>
            <p:nvSpPr>
              <p:cNvPr id="99" name="object 6">
                <a:extLst>
                  <a:ext uri="{FF2B5EF4-FFF2-40B4-BE49-F238E27FC236}">
                    <a16:creationId xmlns:a16="http://schemas.microsoft.com/office/drawing/2014/main" id="{1C388DFA-B3D2-424D-9C3D-A7FAB7E6F8CA}"/>
                  </a:ext>
                </a:extLst>
              </p:cNvPr>
              <p:cNvSpPr/>
              <p:nvPr/>
            </p:nvSpPr>
            <p:spPr>
              <a:xfrm>
                <a:off x="0" y="1851660"/>
                <a:ext cx="4090416" cy="4372356"/>
              </a:xfrm>
              <a:prstGeom prst="rect">
                <a:avLst/>
              </a:prstGeom>
              <a:blipFill>
                <a:blip r:embed="rId3" cstate="print"/>
                <a:stretch>
                  <a:fillRect/>
                </a:stretch>
              </a:blipFill>
            </p:spPr>
            <p:txBody>
              <a:bodyPr wrap="square" lIns="0" tIns="0" rIns="0" bIns="0" rtlCol="0"/>
              <a:lstStyle/>
              <a:p>
                <a:endParaRPr sz="1350" dirty="0"/>
              </a:p>
            </p:txBody>
          </p:sp>
          <p:sp>
            <p:nvSpPr>
              <p:cNvPr id="100" name="object 7">
                <a:extLst>
                  <a:ext uri="{FF2B5EF4-FFF2-40B4-BE49-F238E27FC236}">
                    <a16:creationId xmlns:a16="http://schemas.microsoft.com/office/drawing/2014/main" id="{75724C8A-E6A8-4FBA-A242-23F455A96086}"/>
                  </a:ext>
                </a:extLst>
              </p:cNvPr>
              <p:cNvSpPr/>
              <p:nvPr/>
            </p:nvSpPr>
            <p:spPr>
              <a:xfrm>
                <a:off x="13716" y="1905000"/>
                <a:ext cx="4015740" cy="4270375"/>
              </a:xfrm>
              <a:custGeom>
                <a:avLst/>
                <a:gdLst/>
                <a:ahLst/>
                <a:cxnLst/>
                <a:rect l="l" t="t" r="r" b="b"/>
                <a:pathLst>
                  <a:path w="4015740" h="4270375">
                    <a:moveTo>
                      <a:pt x="3346450" y="0"/>
                    </a:moveTo>
                    <a:lnTo>
                      <a:pt x="0" y="0"/>
                    </a:lnTo>
                    <a:lnTo>
                      <a:pt x="0" y="3600958"/>
                    </a:lnTo>
                    <a:lnTo>
                      <a:pt x="669302" y="4270248"/>
                    </a:lnTo>
                    <a:lnTo>
                      <a:pt x="4015740" y="4270248"/>
                    </a:lnTo>
                    <a:lnTo>
                      <a:pt x="4015740" y="669289"/>
                    </a:lnTo>
                    <a:lnTo>
                      <a:pt x="3346450" y="0"/>
                    </a:lnTo>
                    <a:close/>
                  </a:path>
                </a:pathLst>
              </a:custGeom>
              <a:solidFill>
                <a:srgbClr val="D2F1FC"/>
              </a:solidFill>
            </p:spPr>
            <p:txBody>
              <a:bodyPr wrap="square" lIns="0" tIns="0" rIns="0" bIns="0" rtlCol="0"/>
              <a:lstStyle/>
              <a:p>
                <a:endParaRPr sz="1350" dirty="0"/>
              </a:p>
            </p:txBody>
          </p:sp>
          <p:sp>
            <p:nvSpPr>
              <p:cNvPr id="101" name="object 8">
                <a:extLst>
                  <a:ext uri="{FF2B5EF4-FFF2-40B4-BE49-F238E27FC236}">
                    <a16:creationId xmlns:a16="http://schemas.microsoft.com/office/drawing/2014/main" id="{E9043476-31F2-498B-9E20-84179C4B67E7}"/>
                  </a:ext>
                </a:extLst>
              </p:cNvPr>
              <p:cNvSpPr/>
              <p:nvPr/>
            </p:nvSpPr>
            <p:spPr>
              <a:xfrm>
                <a:off x="0" y="1853183"/>
                <a:ext cx="4049395" cy="4377055"/>
              </a:xfrm>
              <a:custGeom>
                <a:avLst/>
                <a:gdLst/>
                <a:ahLst/>
                <a:cxnLst/>
                <a:rect l="l" t="t" r="r" b="b"/>
                <a:pathLst>
                  <a:path w="4049395" h="4377055">
                    <a:moveTo>
                      <a:pt x="3337547" y="0"/>
                    </a:moveTo>
                    <a:lnTo>
                      <a:pt x="0" y="0"/>
                    </a:lnTo>
                    <a:lnTo>
                      <a:pt x="0" y="21336"/>
                    </a:lnTo>
                    <a:lnTo>
                      <a:pt x="3337547" y="21336"/>
                    </a:lnTo>
                    <a:lnTo>
                      <a:pt x="3337547" y="0"/>
                    </a:lnTo>
                    <a:close/>
                  </a:path>
                  <a:path w="4049395" h="4377055">
                    <a:moveTo>
                      <a:pt x="4049268" y="4354080"/>
                    </a:moveTo>
                    <a:lnTo>
                      <a:pt x="705612" y="4354080"/>
                    </a:lnTo>
                    <a:lnTo>
                      <a:pt x="705612" y="4376928"/>
                    </a:lnTo>
                    <a:lnTo>
                      <a:pt x="4049268" y="4376928"/>
                    </a:lnTo>
                    <a:lnTo>
                      <a:pt x="4049268" y="4354080"/>
                    </a:lnTo>
                    <a:close/>
                  </a:path>
                </a:pathLst>
              </a:custGeom>
              <a:solidFill>
                <a:srgbClr val="0993C5"/>
              </a:solidFill>
            </p:spPr>
            <p:txBody>
              <a:bodyPr wrap="square" lIns="0" tIns="0" rIns="0" bIns="0" rtlCol="0"/>
              <a:lstStyle/>
              <a:p>
                <a:endParaRPr sz="1350" dirty="0"/>
              </a:p>
            </p:txBody>
          </p:sp>
          <p:sp>
            <p:nvSpPr>
              <p:cNvPr id="102" name="object 9">
                <a:extLst>
                  <a:ext uri="{FF2B5EF4-FFF2-40B4-BE49-F238E27FC236}">
                    <a16:creationId xmlns:a16="http://schemas.microsoft.com/office/drawing/2014/main" id="{0D0C8410-134C-4999-A113-8F8F549BBC5C}"/>
                  </a:ext>
                </a:extLst>
              </p:cNvPr>
              <p:cNvSpPr/>
              <p:nvPr/>
            </p:nvSpPr>
            <p:spPr>
              <a:xfrm>
                <a:off x="1987295" y="3410712"/>
                <a:ext cx="876300" cy="878205"/>
              </a:xfrm>
              <a:custGeom>
                <a:avLst/>
                <a:gdLst/>
                <a:ahLst/>
                <a:cxnLst/>
                <a:rect l="l" t="t" r="r" b="b"/>
                <a:pathLst>
                  <a:path w="876300" h="878204">
                    <a:moveTo>
                      <a:pt x="438150" y="0"/>
                    </a:moveTo>
                    <a:lnTo>
                      <a:pt x="390417" y="2574"/>
                    </a:lnTo>
                    <a:lnTo>
                      <a:pt x="344171" y="10121"/>
                    </a:lnTo>
                    <a:lnTo>
                      <a:pt x="299679" y="22372"/>
                    </a:lnTo>
                    <a:lnTo>
                      <a:pt x="257209" y="39059"/>
                    </a:lnTo>
                    <a:lnTo>
                      <a:pt x="217028" y="59915"/>
                    </a:lnTo>
                    <a:lnTo>
                      <a:pt x="179405" y="84673"/>
                    </a:lnTo>
                    <a:lnTo>
                      <a:pt x="144606" y="113064"/>
                    </a:lnTo>
                    <a:lnTo>
                      <a:pt x="112899" y="144822"/>
                    </a:lnTo>
                    <a:lnTo>
                      <a:pt x="84551" y="179679"/>
                    </a:lnTo>
                    <a:lnTo>
                      <a:pt x="59831" y="217367"/>
                    </a:lnTo>
                    <a:lnTo>
                      <a:pt x="39005" y="257619"/>
                    </a:lnTo>
                    <a:lnTo>
                      <a:pt x="22341" y="300167"/>
                    </a:lnTo>
                    <a:lnTo>
                      <a:pt x="10108" y="344743"/>
                    </a:lnTo>
                    <a:lnTo>
                      <a:pt x="2571" y="391080"/>
                    </a:lnTo>
                    <a:lnTo>
                      <a:pt x="0" y="438912"/>
                    </a:lnTo>
                    <a:lnTo>
                      <a:pt x="2571" y="486743"/>
                    </a:lnTo>
                    <a:lnTo>
                      <a:pt x="10108" y="533080"/>
                    </a:lnTo>
                    <a:lnTo>
                      <a:pt x="22341" y="577656"/>
                    </a:lnTo>
                    <a:lnTo>
                      <a:pt x="39005" y="620204"/>
                    </a:lnTo>
                    <a:lnTo>
                      <a:pt x="59831" y="660456"/>
                    </a:lnTo>
                    <a:lnTo>
                      <a:pt x="84551" y="698144"/>
                    </a:lnTo>
                    <a:lnTo>
                      <a:pt x="112899" y="733001"/>
                    </a:lnTo>
                    <a:lnTo>
                      <a:pt x="144606" y="764759"/>
                    </a:lnTo>
                    <a:lnTo>
                      <a:pt x="179405" y="793150"/>
                    </a:lnTo>
                    <a:lnTo>
                      <a:pt x="217028" y="817908"/>
                    </a:lnTo>
                    <a:lnTo>
                      <a:pt x="257209" y="838764"/>
                    </a:lnTo>
                    <a:lnTo>
                      <a:pt x="299679" y="855451"/>
                    </a:lnTo>
                    <a:lnTo>
                      <a:pt x="344171" y="867702"/>
                    </a:lnTo>
                    <a:lnTo>
                      <a:pt x="390417" y="875249"/>
                    </a:lnTo>
                    <a:lnTo>
                      <a:pt x="438150" y="877824"/>
                    </a:lnTo>
                    <a:lnTo>
                      <a:pt x="485882" y="875249"/>
                    </a:lnTo>
                    <a:lnTo>
                      <a:pt x="532128" y="867702"/>
                    </a:lnTo>
                    <a:lnTo>
                      <a:pt x="576620" y="855451"/>
                    </a:lnTo>
                    <a:lnTo>
                      <a:pt x="619090" y="838764"/>
                    </a:lnTo>
                    <a:lnTo>
                      <a:pt x="659271" y="817908"/>
                    </a:lnTo>
                    <a:lnTo>
                      <a:pt x="696894" y="793150"/>
                    </a:lnTo>
                    <a:lnTo>
                      <a:pt x="731693" y="764759"/>
                    </a:lnTo>
                    <a:lnTo>
                      <a:pt x="763400" y="733001"/>
                    </a:lnTo>
                    <a:lnTo>
                      <a:pt x="791748" y="698144"/>
                    </a:lnTo>
                    <a:lnTo>
                      <a:pt x="816468" y="660456"/>
                    </a:lnTo>
                    <a:lnTo>
                      <a:pt x="837294" y="620204"/>
                    </a:lnTo>
                    <a:lnTo>
                      <a:pt x="853958" y="577656"/>
                    </a:lnTo>
                    <a:lnTo>
                      <a:pt x="866191" y="533080"/>
                    </a:lnTo>
                    <a:lnTo>
                      <a:pt x="873728" y="486743"/>
                    </a:lnTo>
                    <a:lnTo>
                      <a:pt x="876300" y="438912"/>
                    </a:lnTo>
                    <a:lnTo>
                      <a:pt x="873728" y="391080"/>
                    </a:lnTo>
                    <a:lnTo>
                      <a:pt x="866191" y="344743"/>
                    </a:lnTo>
                    <a:lnTo>
                      <a:pt x="853958" y="300167"/>
                    </a:lnTo>
                    <a:lnTo>
                      <a:pt x="837294" y="257619"/>
                    </a:lnTo>
                    <a:lnTo>
                      <a:pt x="816468" y="217367"/>
                    </a:lnTo>
                    <a:lnTo>
                      <a:pt x="791748" y="179679"/>
                    </a:lnTo>
                    <a:lnTo>
                      <a:pt x="763400" y="144822"/>
                    </a:lnTo>
                    <a:lnTo>
                      <a:pt x="731693" y="113064"/>
                    </a:lnTo>
                    <a:lnTo>
                      <a:pt x="696894" y="84673"/>
                    </a:lnTo>
                    <a:lnTo>
                      <a:pt x="659271" y="59915"/>
                    </a:lnTo>
                    <a:lnTo>
                      <a:pt x="619090" y="39059"/>
                    </a:lnTo>
                    <a:lnTo>
                      <a:pt x="576620" y="22372"/>
                    </a:lnTo>
                    <a:lnTo>
                      <a:pt x="532128" y="10121"/>
                    </a:lnTo>
                    <a:lnTo>
                      <a:pt x="485882" y="2574"/>
                    </a:lnTo>
                    <a:lnTo>
                      <a:pt x="438150" y="0"/>
                    </a:lnTo>
                    <a:close/>
                  </a:path>
                </a:pathLst>
              </a:custGeom>
              <a:solidFill>
                <a:srgbClr val="1FBBF4"/>
              </a:solidFill>
            </p:spPr>
            <p:txBody>
              <a:bodyPr wrap="square" lIns="0" tIns="0" rIns="0" bIns="0" rtlCol="0"/>
              <a:lstStyle/>
              <a:p>
                <a:endParaRPr sz="1350" dirty="0"/>
              </a:p>
            </p:txBody>
          </p:sp>
          <p:sp>
            <p:nvSpPr>
              <p:cNvPr id="103" name="object 10">
                <a:extLst>
                  <a:ext uri="{FF2B5EF4-FFF2-40B4-BE49-F238E27FC236}">
                    <a16:creationId xmlns:a16="http://schemas.microsoft.com/office/drawing/2014/main" id="{9F6B8F52-A79A-4705-90C4-75FBB5EE5200}"/>
                  </a:ext>
                </a:extLst>
              </p:cNvPr>
              <p:cNvSpPr/>
              <p:nvPr/>
            </p:nvSpPr>
            <p:spPr>
              <a:xfrm>
                <a:off x="1950720" y="3374148"/>
                <a:ext cx="947915" cy="947915"/>
              </a:xfrm>
              <a:prstGeom prst="rect">
                <a:avLst/>
              </a:prstGeom>
              <a:blipFill>
                <a:blip r:embed="rId4" cstate="print"/>
                <a:stretch>
                  <a:fillRect/>
                </a:stretch>
              </a:blipFill>
            </p:spPr>
            <p:txBody>
              <a:bodyPr wrap="square" lIns="0" tIns="0" rIns="0" bIns="0" rtlCol="0"/>
              <a:lstStyle/>
              <a:p>
                <a:endParaRPr sz="1350" dirty="0"/>
              </a:p>
            </p:txBody>
          </p:sp>
          <p:sp>
            <p:nvSpPr>
              <p:cNvPr id="104" name="object 11">
                <a:extLst>
                  <a:ext uri="{FF2B5EF4-FFF2-40B4-BE49-F238E27FC236}">
                    <a16:creationId xmlns:a16="http://schemas.microsoft.com/office/drawing/2014/main" id="{996EEC80-0F8D-403F-8BED-F6B08251F5B8}"/>
                  </a:ext>
                </a:extLst>
              </p:cNvPr>
              <p:cNvSpPr/>
              <p:nvPr/>
            </p:nvSpPr>
            <p:spPr>
              <a:xfrm>
                <a:off x="2033777" y="3457194"/>
                <a:ext cx="786765" cy="786765"/>
              </a:xfrm>
              <a:custGeom>
                <a:avLst/>
                <a:gdLst/>
                <a:ahLst/>
                <a:cxnLst/>
                <a:rect l="l" t="t" r="r" b="b"/>
                <a:pathLst>
                  <a:path w="786764" h="786764">
                    <a:moveTo>
                      <a:pt x="393192" y="0"/>
                    </a:moveTo>
                    <a:lnTo>
                      <a:pt x="343867" y="3063"/>
                    </a:lnTo>
                    <a:lnTo>
                      <a:pt x="296372" y="12007"/>
                    </a:lnTo>
                    <a:lnTo>
                      <a:pt x="251075" y="26464"/>
                    </a:lnTo>
                    <a:lnTo>
                      <a:pt x="208343" y="46065"/>
                    </a:lnTo>
                    <a:lnTo>
                      <a:pt x="168545" y="70442"/>
                    </a:lnTo>
                    <a:lnTo>
                      <a:pt x="132051" y="99227"/>
                    </a:lnTo>
                    <a:lnTo>
                      <a:pt x="99227" y="132051"/>
                    </a:lnTo>
                    <a:lnTo>
                      <a:pt x="70442" y="168545"/>
                    </a:lnTo>
                    <a:lnTo>
                      <a:pt x="46065" y="208343"/>
                    </a:lnTo>
                    <a:lnTo>
                      <a:pt x="26464" y="251075"/>
                    </a:lnTo>
                    <a:lnTo>
                      <a:pt x="12007" y="296372"/>
                    </a:lnTo>
                    <a:lnTo>
                      <a:pt x="3063" y="343867"/>
                    </a:lnTo>
                    <a:lnTo>
                      <a:pt x="0" y="393191"/>
                    </a:lnTo>
                    <a:lnTo>
                      <a:pt x="3063" y="442516"/>
                    </a:lnTo>
                    <a:lnTo>
                      <a:pt x="12007" y="490011"/>
                    </a:lnTo>
                    <a:lnTo>
                      <a:pt x="26464" y="535308"/>
                    </a:lnTo>
                    <a:lnTo>
                      <a:pt x="46065" y="578040"/>
                    </a:lnTo>
                    <a:lnTo>
                      <a:pt x="70442" y="617838"/>
                    </a:lnTo>
                    <a:lnTo>
                      <a:pt x="99227" y="654332"/>
                    </a:lnTo>
                    <a:lnTo>
                      <a:pt x="132051" y="687156"/>
                    </a:lnTo>
                    <a:lnTo>
                      <a:pt x="168545" y="715941"/>
                    </a:lnTo>
                    <a:lnTo>
                      <a:pt x="208343" y="740318"/>
                    </a:lnTo>
                    <a:lnTo>
                      <a:pt x="251075" y="759919"/>
                    </a:lnTo>
                    <a:lnTo>
                      <a:pt x="296372" y="774376"/>
                    </a:lnTo>
                    <a:lnTo>
                      <a:pt x="343867" y="783320"/>
                    </a:lnTo>
                    <a:lnTo>
                      <a:pt x="393192" y="786383"/>
                    </a:lnTo>
                    <a:lnTo>
                      <a:pt x="442516" y="783320"/>
                    </a:lnTo>
                    <a:lnTo>
                      <a:pt x="490011" y="774376"/>
                    </a:lnTo>
                    <a:lnTo>
                      <a:pt x="535308" y="759919"/>
                    </a:lnTo>
                    <a:lnTo>
                      <a:pt x="578040" y="740318"/>
                    </a:lnTo>
                    <a:lnTo>
                      <a:pt x="617838" y="715941"/>
                    </a:lnTo>
                    <a:lnTo>
                      <a:pt x="654332" y="687156"/>
                    </a:lnTo>
                    <a:lnTo>
                      <a:pt x="687156" y="654332"/>
                    </a:lnTo>
                    <a:lnTo>
                      <a:pt x="715941" y="617838"/>
                    </a:lnTo>
                    <a:lnTo>
                      <a:pt x="740318" y="578040"/>
                    </a:lnTo>
                    <a:lnTo>
                      <a:pt x="759919" y="535308"/>
                    </a:lnTo>
                    <a:lnTo>
                      <a:pt x="774376" y="490011"/>
                    </a:lnTo>
                    <a:lnTo>
                      <a:pt x="783320" y="442516"/>
                    </a:lnTo>
                    <a:lnTo>
                      <a:pt x="786384" y="393191"/>
                    </a:lnTo>
                    <a:lnTo>
                      <a:pt x="783320" y="343867"/>
                    </a:lnTo>
                    <a:lnTo>
                      <a:pt x="774376" y="296372"/>
                    </a:lnTo>
                    <a:lnTo>
                      <a:pt x="759919" y="251075"/>
                    </a:lnTo>
                    <a:lnTo>
                      <a:pt x="740318" y="208343"/>
                    </a:lnTo>
                    <a:lnTo>
                      <a:pt x="715941" y="168545"/>
                    </a:lnTo>
                    <a:lnTo>
                      <a:pt x="687156" y="132051"/>
                    </a:lnTo>
                    <a:lnTo>
                      <a:pt x="654332" y="99227"/>
                    </a:lnTo>
                    <a:lnTo>
                      <a:pt x="617838" y="70442"/>
                    </a:lnTo>
                    <a:lnTo>
                      <a:pt x="578040" y="46065"/>
                    </a:lnTo>
                    <a:lnTo>
                      <a:pt x="535308" y="26464"/>
                    </a:lnTo>
                    <a:lnTo>
                      <a:pt x="490011" y="12007"/>
                    </a:lnTo>
                    <a:lnTo>
                      <a:pt x="442516" y="3063"/>
                    </a:lnTo>
                    <a:lnTo>
                      <a:pt x="393192" y="0"/>
                    </a:lnTo>
                    <a:close/>
                  </a:path>
                </a:pathLst>
              </a:custGeom>
              <a:solidFill>
                <a:srgbClr val="FFFFFF"/>
              </a:solidFill>
            </p:spPr>
            <p:txBody>
              <a:bodyPr wrap="square" lIns="0" tIns="0" rIns="0" bIns="0" rtlCol="0"/>
              <a:lstStyle/>
              <a:p>
                <a:endParaRPr sz="1350" dirty="0"/>
              </a:p>
            </p:txBody>
          </p:sp>
          <p:sp>
            <p:nvSpPr>
              <p:cNvPr id="105" name="object 12">
                <a:extLst>
                  <a:ext uri="{FF2B5EF4-FFF2-40B4-BE49-F238E27FC236}">
                    <a16:creationId xmlns:a16="http://schemas.microsoft.com/office/drawing/2014/main" id="{A6F19783-5273-46FD-B9F0-D47C44DEFF4A}"/>
                  </a:ext>
                </a:extLst>
              </p:cNvPr>
              <p:cNvSpPr/>
              <p:nvPr/>
            </p:nvSpPr>
            <p:spPr>
              <a:xfrm>
                <a:off x="1993392" y="3418306"/>
                <a:ext cx="859561" cy="859561"/>
              </a:xfrm>
              <a:prstGeom prst="rect">
                <a:avLst/>
              </a:prstGeom>
              <a:blipFill>
                <a:blip r:embed="rId5" cstate="print"/>
                <a:stretch>
                  <a:fillRect/>
                </a:stretch>
              </a:blipFill>
            </p:spPr>
            <p:txBody>
              <a:bodyPr wrap="square" lIns="0" tIns="0" rIns="0" bIns="0" rtlCol="0"/>
              <a:lstStyle/>
              <a:p>
                <a:endParaRPr sz="1350" dirty="0"/>
              </a:p>
            </p:txBody>
          </p:sp>
          <p:sp>
            <p:nvSpPr>
              <p:cNvPr id="106" name="object 13">
                <a:extLst>
                  <a:ext uri="{FF2B5EF4-FFF2-40B4-BE49-F238E27FC236}">
                    <a16:creationId xmlns:a16="http://schemas.microsoft.com/office/drawing/2014/main" id="{363CCA2D-178C-4159-94C8-50CFFB3C77EF}"/>
                  </a:ext>
                </a:extLst>
              </p:cNvPr>
              <p:cNvSpPr/>
              <p:nvPr/>
            </p:nvSpPr>
            <p:spPr>
              <a:xfrm>
                <a:off x="2066544" y="3491483"/>
                <a:ext cx="717804" cy="717803"/>
              </a:xfrm>
              <a:prstGeom prst="rect">
                <a:avLst/>
              </a:prstGeom>
              <a:blipFill>
                <a:blip r:embed="rId6" cstate="print"/>
                <a:stretch>
                  <a:fillRect/>
                </a:stretch>
              </a:blipFill>
            </p:spPr>
            <p:txBody>
              <a:bodyPr wrap="square" lIns="0" tIns="0" rIns="0" bIns="0" rtlCol="0"/>
              <a:lstStyle/>
              <a:p>
                <a:endParaRPr sz="1350" dirty="0"/>
              </a:p>
            </p:txBody>
          </p:sp>
          <p:sp>
            <p:nvSpPr>
              <p:cNvPr id="107" name="object 14">
                <a:extLst>
                  <a:ext uri="{FF2B5EF4-FFF2-40B4-BE49-F238E27FC236}">
                    <a16:creationId xmlns:a16="http://schemas.microsoft.com/office/drawing/2014/main" id="{39584D40-D9A3-49A8-8136-5F0E29A8543E}"/>
                  </a:ext>
                </a:extLst>
              </p:cNvPr>
              <p:cNvSpPr/>
              <p:nvPr/>
            </p:nvSpPr>
            <p:spPr>
              <a:xfrm>
                <a:off x="1987295" y="2046732"/>
                <a:ext cx="876300" cy="876300"/>
              </a:xfrm>
              <a:custGeom>
                <a:avLst/>
                <a:gdLst/>
                <a:ahLst/>
                <a:cxnLst/>
                <a:rect l="l" t="t" r="r" b="b"/>
                <a:pathLst>
                  <a:path w="876300" h="876300">
                    <a:moveTo>
                      <a:pt x="438150" y="0"/>
                    </a:moveTo>
                    <a:lnTo>
                      <a:pt x="390417" y="2571"/>
                    </a:lnTo>
                    <a:lnTo>
                      <a:pt x="344171" y="10108"/>
                    </a:lnTo>
                    <a:lnTo>
                      <a:pt x="299679" y="22341"/>
                    </a:lnTo>
                    <a:lnTo>
                      <a:pt x="257209" y="39005"/>
                    </a:lnTo>
                    <a:lnTo>
                      <a:pt x="217028" y="59831"/>
                    </a:lnTo>
                    <a:lnTo>
                      <a:pt x="179405" y="84551"/>
                    </a:lnTo>
                    <a:lnTo>
                      <a:pt x="144606" y="112899"/>
                    </a:lnTo>
                    <a:lnTo>
                      <a:pt x="112899" y="144606"/>
                    </a:lnTo>
                    <a:lnTo>
                      <a:pt x="84551" y="179405"/>
                    </a:lnTo>
                    <a:lnTo>
                      <a:pt x="59831" y="217028"/>
                    </a:lnTo>
                    <a:lnTo>
                      <a:pt x="39005" y="257209"/>
                    </a:lnTo>
                    <a:lnTo>
                      <a:pt x="22341" y="299679"/>
                    </a:lnTo>
                    <a:lnTo>
                      <a:pt x="10108" y="344171"/>
                    </a:lnTo>
                    <a:lnTo>
                      <a:pt x="2571" y="390417"/>
                    </a:lnTo>
                    <a:lnTo>
                      <a:pt x="0" y="438150"/>
                    </a:lnTo>
                    <a:lnTo>
                      <a:pt x="2571" y="485882"/>
                    </a:lnTo>
                    <a:lnTo>
                      <a:pt x="10108" y="532128"/>
                    </a:lnTo>
                    <a:lnTo>
                      <a:pt x="22341" y="576620"/>
                    </a:lnTo>
                    <a:lnTo>
                      <a:pt x="39005" y="619090"/>
                    </a:lnTo>
                    <a:lnTo>
                      <a:pt x="59831" y="659271"/>
                    </a:lnTo>
                    <a:lnTo>
                      <a:pt x="84551" y="696894"/>
                    </a:lnTo>
                    <a:lnTo>
                      <a:pt x="112899" y="731693"/>
                    </a:lnTo>
                    <a:lnTo>
                      <a:pt x="144606" y="763400"/>
                    </a:lnTo>
                    <a:lnTo>
                      <a:pt x="179405" y="791748"/>
                    </a:lnTo>
                    <a:lnTo>
                      <a:pt x="217028" y="816468"/>
                    </a:lnTo>
                    <a:lnTo>
                      <a:pt x="257209" y="837294"/>
                    </a:lnTo>
                    <a:lnTo>
                      <a:pt x="299679" y="853958"/>
                    </a:lnTo>
                    <a:lnTo>
                      <a:pt x="344171" y="866191"/>
                    </a:lnTo>
                    <a:lnTo>
                      <a:pt x="390417" y="873728"/>
                    </a:lnTo>
                    <a:lnTo>
                      <a:pt x="438150" y="876300"/>
                    </a:lnTo>
                    <a:lnTo>
                      <a:pt x="485882" y="873728"/>
                    </a:lnTo>
                    <a:lnTo>
                      <a:pt x="532128" y="866191"/>
                    </a:lnTo>
                    <a:lnTo>
                      <a:pt x="576620" y="853958"/>
                    </a:lnTo>
                    <a:lnTo>
                      <a:pt x="619090" y="837294"/>
                    </a:lnTo>
                    <a:lnTo>
                      <a:pt x="659271" y="816468"/>
                    </a:lnTo>
                    <a:lnTo>
                      <a:pt x="696894" y="791748"/>
                    </a:lnTo>
                    <a:lnTo>
                      <a:pt x="731693" y="763400"/>
                    </a:lnTo>
                    <a:lnTo>
                      <a:pt x="763400" y="731693"/>
                    </a:lnTo>
                    <a:lnTo>
                      <a:pt x="791748" y="696894"/>
                    </a:lnTo>
                    <a:lnTo>
                      <a:pt x="816468" y="659271"/>
                    </a:lnTo>
                    <a:lnTo>
                      <a:pt x="837294" y="619090"/>
                    </a:lnTo>
                    <a:lnTo>
                      <a:pt x="853958" y="576620"/>
                    </a:lnTo>
                    <a:lnTo>
                      <a:pt x="866191" y="532128"/>
                    </a:lnTo>
                    <a:lnTo>
                      <a:pt x="873728" y="485882"/>
                    </a:lnTo>
                    <a:lnTo>
                      <a:pt x="876300" y="438150"/>
                    </a:lnTo>
                    <a:lnTo>
                      <a:pt x="873728" y="390417"/>
                    </a:lnTo>
                    <a:lnTo>
                      <a:pt x="866191" y="344171"/>
                    </a:lnTo>
                    <a:lnTo>
                      <a:pt x="853958" y="299679"/>
                    </a:lnTo>
                    <a:lnTo>
                      <a:pt x="837294" y="257209"/>
                    </a:lnTo>
                    <a:lnTo>
                      <a:pt x="816468" y="217028"/>
                    </a:lnTo>
                    <a:lnTo>
                      <a:pt x="791748" y="179405"/>
                    </a:lnTo>
                    <a:lnTo>
                      <a:pt x="763400" y="144606"/>
                    </a:lnTo>
                    <a:lnTo>
                      <a:pt x="731693" y="112899"/>
                    </a:lnTo>
                    <a:lnTo>
                      <a:pt x="696894" y="84551"/>
                    </a:lnTo>
                    <a:lnTo>
                      <a:pt x="659271" y="59831"/>
                    </a:lnTo>
                    <a:lnTo>
                      <a:pt x="619090" y="39005"/>
                    </a:lnTo>
                    <a:lnTo>
                      <a:pt x="576620" y="22341"/>
                    </a:lnTo>
                    <a:lnTo>
                      <a:pt x="532128" y="10108"/>
                    </a:lnTo>
                    <a:lnTo>
                      <a:pt x="485882" y="2571"/>
                    </a:lnTo>
                    <a:lnTo>
                      <a:pt x="438150" y="0"/>
                    </a:lnTo>
                    <a:close/>
                  </a:path>
                </a:pathLst>
              </a:custGeom>
              <a:solidFill>
                <a:srgbClr val="1FBBF4"/>
              </a:solidFill>
            </p:spPr>
            <p:txBody>
              <a:bodyPr wrap="square" lIns="0" tIns="0" rIns="0" bIns="0" rtlCol="0"/>
              <a:lstStyle/>
              <a:p>
                <a:endParaRPr sz="1350" dirty="0"/>
              </a:p>
            </p:txBody>
          </p:sp>
          <p:sp>
            <p:nvSpPr>
              <p:cNvPr id="108" name="object 15">
                <a:extLst>
                  <a:ext uri="{FF2B5EF4-FFF2-40B4-BE49-F238E27FC236}">
                    <a16:creationId xmlns:a16="http://schemas.microsoft.com/office/drawing/2014/main" id="{E4D9E785-F663-4A53-AF82-820EE002AF75}"/>
                  </a:ext>
                </a:extLst>
              </p:cNvPr>
              <p:cNvSpPr/>
              <p:nvPr/>
            </p:nvSpPr>
            <p:spPr>
              <a:xfrm>
                <a:off x="1950720" y="2010168"/>
                <a:ext cx="947915" cy="947915"/>
              </a:xfrm>
              <a:prstGeom prst="rect">
                <a:avLst/>
              </a:prstGeom>
              <a:blipFill>
                <a:blip r:embed="rId4" cstate="print"/>
                <a:stretch>
                  <a:fillRect/>
                </a:stretch>
              </a:blipFill>
            </p:spPr>
            <p:txBody>
              <a:bodyPr wrap="square" lIns="0" tIns="0" rIns="0" bIns="0" rtlCol="0"/>
              <a:lstStyle/>
              <a:p>
                <a:endParaRPr sz="1350" dirty="0"/>
              </a:p>
            </p:txBody>
          </p:sp>
          <p:sp>
            <p:nvSpPr>
              <p:cNvPr id="109" name="object 16">
                <a:extLst>
                  <a:ext uri="{FF2B5EF4-FFF2-40B4-BE49-F238E27FC236}">
                    <a16:creationId xmlns:a16="http://schemas.microsoft.com/office/drawing/2014/main" id="{3241FDDA-DD78-4E9D-9EF1-8B3D069BEA6D}"/>
                  </a:ext>
                </a:extLst>
              </p:cNvPr>
              <p:cNvSpPr/>
              <p:nvPr/>
            </p:nvSpPr>
            <p:spPr>
              <a:xfrm>
                <a:off x="2033777" y="2093214"/>
                <a:ext cx="786765" cy="786765"/>
              </a:xfrm>
              <a:custGeom>
                <a:avLst/>
                <a:gdLst/>
                <a:ahLst/>
                <a:cxnLst/>
                <a:rect l="l" t="t" r="r" b="b"/>
                <a:pathLst>
                  <a:path w="786764" h="786764">
                    <a:moveTo>
                      <a:pt x="393192" y="0"/>
                    </a:moveTo>
                    <a:lnTo>
                      <a:pt x="343867" y="3063"/>
                    </a:lnTo>
                    <a:lnTo>
                      <a:pt x="296372" y="12007"/>
                    </a:lnTo>
                    <a:lnTo>
                      <a:pt x="251075" y="26464"/>
                    </a:lnTo>
                    <a:lnTo>
                      <a:pt x="208343" y="46065"/>
                    </a:lnTo>
                    <a:lnTo>
                      <a:pt x="168545" y="70442"/>
                    </a:lnTo>
                    <a:lnTo>
                      <a:pt x="132051" y="99227"/>
                    </a:lnTo>
                    <a:lnTo>
                      <a:pt x="99227" y="132051"/>
                    </a:lnTo>
                    <a:lnTo>
                      <a:pt x="70442" y="168545"/>
                    </a:lnTo>
                    <a:lnTo>
                      <a:pt x="46065" y="208343"/>
                    </a:lnTo>
                    <a:lnTo>
                      <a:pt x="26464" y="251075"/>
                    </a:lnTo>
                    <a:lnTo>
                      <a:pt x="12007" y="296372"/>
                    </a:lnTo>
                    <a:lnTo>
                      <a:pt x="3063" y="343867"/>
                    </a:lnTo>
                    <a:lnTo>
                      <a:pt x="0" y="393191"/>
                    </a:lnTo>
                    <a:lnTo>
                      <a:pt x="3063" y="442516"/>
                    </a:lnTo>
                    <a:lnTo>
                      <a:pt x="12007" y="490011"/>
                    </a:lnTo>
                    <a:lnTo>
                      <a:pt x="26464" y="535308"/>
                    </a:lnTo>
                    <a:lnTo>
                      <a:pt x="46065" y="578040"/>
                    </a:lnTo>
                    <a:lnTo>
                      <a:pt x="70442" y="617838"/>
                    </a:lnTo>
                    <a:lnTo>
                      <a:pt x="99227" y="654332"/>
                    </a:lnTo>
                    <a:lnTo>
                      <a:pt x="132051" y="687156"/>
                    </a:lnTo>
                    <a:lnTo>
                      <a:pt x="168545" y="715941"/>
                    </a:lnTo>
                    <a:lnTo>
                      <a:pt x="208343" y="740318"/>
                    </a:lnTo>
                    <a:lnTo>
                      <a:pt x="251075" y="759919"/>
                    </a:lnTo>
                    <a:lnTo>
                      <a:pt x="296372" y="774376"/>
                    </a:lnTo>
                    <a:lnTo>
                      <a:pt x="343867" y="783320"/>
                    </a:lnTo>
                    <a:lnTo>
                      <a:pt x="393192" y="786384"/>
                    </a:lnTo>
                    <a:lnTo>
                      <a:pt x="442516" y="783320"/>
                    </a:lnTo>
                    <a:lnTo>
                      <a:pt x="490011" y="774376"/>
                    </a:lnTo>
                    <a:lnTo>
                      <a:pt x="535308" y="759919"/>
                    </a:lnTo>
                    <a:lnTo>
                      <a:pt x="578040" y="740318"/>
                    </a:lnTo>
                    <a:lnTo>
                      <a:pt x="617838" y="715941"/>
                    </a:lnTo>
                    <a:lnTo>
                      <a:pt x="654332" y="687156"/>
                    </a:lnTo>
                    <a:lnTo>
                      <a:pt x="687156" y="654332"/>
                    </a:lnTo>
                    <a:lnTo>
                      <a:pt x="715941" y="617838"/>
                    </a:lnTo>
                    <a:lnTo>
                      <a:pt x="740318" y="578040"/>
                    </a:lnTo>
                    <a:lnTo>
                      <a:pt x="759919" y="535308"/>
                    </a:lnTo>
                    <a:lnTo>
                      <a:pt x="774376" y="490011"/>
                    </a:lnTo>
                    <a:lnTo>
                      <a:pt x="783320" y="442516"/>
                    </a:lnTo>
                    <a:lnTo>
                      <a:pt x="786384" y="393191"/>
                    </a:lnTo>
                    <a:lnTo>
                      <a:pt x="783320" y="343867"/>
                    </a:lnTo>
                    <a:lnTo>
                      <a:pt x="774376" y="296372"/>
                    </a:lnTo>
                    <a:lnTo>
                      <a:pt x="759919" y="251075"/>
                    </a:lnTo>
                    <a:lnTo>
                      <a:pt x="740318" y="208343"/>
                    </a:lnTo>
                    <a:lnTo>
                      <a:pt x="715941" y="168545"/>
                    </a:lnTo>
                    <a:lnTo>
                      <a:pt x="687156" y="132051"/>
                    </a:lnTo>
                    <a:lnTo>
                      <a:pt x="654332" y="99227"/>
                    </a:lnTo>
                    <a:lnTo>
                      <a:pt x="617838" y="70442"/>
                    </a:lnTo>
                    <a:lnTo>
                      <a:pt x="578040" y="46065"/>
                    </a:lnTo>
                    <a:lnTo>
                      <a:pt x="535308" y="26464"/>
                    </a:lnTo>
                    <a:lnTo>
                      <a:pt x="490011" y="12007"/>
                    </a:lnTo>
                    <a:lnTo>
                      <a:pt x="442516" y="3063"/>
                    </a:lnTo>
                    <a:lnTo>
                      <a:pt x="393192" y="0"/>
                    </a:lnTo>
                    <a:close/>
                  </a:path>
                </a:pathLst>
              </a:custGeom>
              <a:solidFill>
                <a:srgbClr val="FFFFFF"/>
              </a:solidFill>
            </p:spPr>
            <p:txBody>
              <a:bodyPr wrap="square" lIns="0" tIns="0" rIns="0" bIns="0" rtlCol="0"/>
              <a:lstStyle/>
              <a:p>
                <a:endParaRPr sz="1350" dirty="0"/>
              </a:p>
            </p:txBody>
          </p:sp>
          <p:sp>
            <p:nvSpPr>
              <p:cNvPr id="110" name="object 17">
                <a:extLst>
                  <a:ext uri="{FF2B5EF4-FFF2-40B4-BE49-F238E27FC236}">
                    <a16:creationId xmlns:a16="http://schemas.microsoft.com/office/drawing/2014/main" id="{AADEE46A-3B61-4447-8C00-BA9D2093BCA7}"/>
                  </a:ext>
                </a:extLst>
              </p:cNvPr>
              <p:cNvSpPr/>
              <p:nvPr/>
            </p:nvSpPr>
            <p:spPr>
              <a:xfrm>
                <a:off x="1993392" y="2052802"/>
                <a:ext cx="859561" cy="859561"/>
              </a:xfrm>
              <a:prstGeom prst="rect">
                <a:avLst/>
              </a:prstGeom>
              <a:blipFill>
                <a:blip r:embed="rId7" cstate="print"/>
                <a:stretch>
                  <a:fillRect/>
                </a:stretch>
              </a:blipFill>
            </p:spPr>
            <p:txBody>
              <a:bodyPr wrap="square" lIns="0" tIns="0" rIns="0" bIns="0" rtlCol="0"/>
              <a:lstStyle/>
              <a:p>
                <a:endParaRPr sz="1350" dirty="0"/>
              </a:p>
            </p:txBody>
          </p:sp>
          <p:sp>
            <p:nvSpPr>
              <p:cNvPr id="111" name="object 18">
                <a:extLst>
                  <a:ext uri="{FF2B5EF4-FFF2-40B4-BE49-F238E27FC236}">
                    <a16:creationId xmlns:a16="http://schemas.microsoft.com/office/drawing/2014/main" id="{907A2C01-8F5F-4809-80C0-2121F2187C52}"/>
                  </a:ext>
                </a:extLst>
              </p:cNvPr>
              <p:cNvSpPr/>
              <p:nvPr/>
            </p:nvSpPr>
            <p:spPr>
              <a:xfrm>
                <a:off x="2066544" y="2125980"/>
                <a:ext cx="717804" cy="717804"/>
              </a:xfrm>
              <a:prstGeom prst="rect">
                <a:avLst/>
              </a:prstGeom>
              <a:blipFill>
                <a:blip r:embed="rId8" cstate="print"/>
                <a:stretch>
                  <a:fillRect/>
                </a:stretch>
              </a:blipFill>
            </p:spPr>
            <p:txBody>
              <a:bodyPr wrap="square" lIns="0" tIns="0" rIns="0" bIns="0" rtlCol="0"/>
              <a:lstStyle/>
              <a:p>
                <a:endParaRPr sz="1350" dirty="0"/>
              </a:p>
            </p:txBody>
          </p:sp>
        </p:grpSp>
        <p:sp>
          <p:nvSpPr>
            <p:cNvPr id="11" name="object 19">
              <a:extLst>
                <a:ext uri="{FF2B5EF4-FFF2-40B4-BE49-F238E27FC236}">
                  <a16:creationId xmlns:a16="http://schemas.microsoft.com/office/drawing/2014/main" id="{2E5269A1-045D-41B9-B511-72455A495E71}"/>
                </a:ext>
              </a:extLst>
            </p:cNvPr>
            <p:cNvSpPr txBox="1"/>
            <p:nvPr/>
          </p:nvSpPr>
          <p:spPr>
            <a:xfrm>
              <a:off x="356463" y="2586704"/>
              <a:ext cx="1627823" cy="171681"/>
            </a:xfrm>
            <a:prstGeom prst="rect">
              <a:avLst/>
            </a:prstGeom>
          </p:spPr>
          <p:txBody>
            <a:bodyPr vert="horz" wrap="square" lIns="0" tIns="10001" rIns="0" bIns="0" rtlCol="0">
              <a:spAutoFit/>
            </a:bodyPr>
            <a:lstStyle/>
            <a:p>
              <a:pPr marL="9525">
                <a:spcBef>
                  <a:spcPts val="79"/>
                </a:spcBef>
                <a:tabLst>
                  <a:tab pos="1332548" algn="l"/>
                  <a:tab pos="1617821" algn="l"/>
                </a:tabLst>
              </a:pPr>
              <a:r>
                <a:rPr sz="1050" b="1" spc="-4" dirty="0">
                  <a:solidFill>
                    <a:srgbClr val="404040"/>
                  </a:solidFill>
                  <a:latin typeface="Gothic Uralic"/>
                  <a:cs typeface="Gothic Uralic"/>
                </a:rPr>
                <a:t>Database</a:t>
              </a:r>
              <a:r>
                <a:rPr sz="1050" b="1" spc="-68" dirty="0">
                  <a:solidFill>
                    <a:srgbClr val="404040"/>
                  </a:solidFill>
                  <a:latin typeface="Gothic Uralic"/>
                  <a:cs typeface="Gothic Uralic"/>
                </a:rPr>
                <a:t> </a:t>
              </a:r>
              <a:r>
                <a:rPr sz="1050" b="1" dirty="0">
                  <a:solidFill>
                    <a:srgbClr val="404040"/>
                  </a:solidFill>
                  <a:latin typeface="Gothic Uralic"/>
                  <a:cs typeface="Gothic Uralic"/>
                </a:rPr>
                <a:t>Server	</a:t>
              </a:r>
              <a:r>
                <a:rPr sz="1050" b="1" u="heavy" dirty="0">
                  <a:solidFill>
                    <a:srgbClr val="404040"/>
                  </a:solidFill>
                  <a:uFill>
                    <a:solidFill>
                      <a:srgbClr val="004E83"/>
                    </a:solidFill>
                  </a:uFill>
                  <a:latin typeface="Gothic Uralic"/>
                  <a:cs typeface="Gothic Uralic"/>
                </a:rPr>
                <a:t> 	</a:t>
              </a:r>
              <a:endParaRPr sz="1050" dirty="0">
                <a:latin typeface="Gothic Uralic"/>
                <a:cs typeface="Gothic Uralic"/>
              </a:endParaRPr>
            </a:p>
          </p:txBody>
        </p:sp>
        <p:sp>
          <p:nvSpPr>
            <p:cNvPr id="12" name="object 20">
              <a:extLst>
                <a:ext uri="{FF2B5EF4-FFF2-40B4-BE49-F238E27FC236}">
                  <a16:creationId xmlns:a16="http://schemas.microsoft.com/office/drawing/2014/main" id="{838DB6E6-B0CA-48C6-BB17-1D0D6A9D54A1}"/>
                </a:ext>
              </a:extLst>
            </p:cNvPr>
            <p:cNvSpPr txBox="1"/>
            <p:nvPr/>
          </p:nvSpPr>
          <p:spPr>
            <a:xfrm>
              <a:off x="52654" y="3533776"/>
              <a:ext cx="1391126" cy="333264"/>
            </a:xfrm>
            <a:prstGeom prst="rect">
              <a:avLst/>
            </a:prstGeom>
          </p:spPr>
          <p:txBody>
            <a:bodyPr vert="horz" wrap="square" lIns="0" tIns="10001" rIns="0" bIns="0" rtlCol="0">
              <a:spAutoFit/>
            </a:bodyPr>
            <a:lstStyle/>
            <a:p>
              <a:pPr marR="4286" algn="r">
                <a:spcBef>
                  <a:spcPts val="79"/>
                </a:spcBef>
              </a:pPr>
              <a:r>
                <a:rPr sz="1050" b="1" spc="-4" dirty="0">
                  <a:solidFill>
                    <a:srgbClr val="404040"/>
                  </a:solidFill>
                  <a:latin typeface="Gothic Uralic"/>
                  <a:cs typeface="Gothic Uralic"/>
                </a:rPr>
                <a:t>Network</a:t>
              </a:r>
              <a:r>
                <a:rPr sz="1050" b="1" spc="-53" dirty="0">
                  <a:solidFill>
                    <a:srgbClr val="404040"/>
                  </a:solidFill>
                  <a:latin typeface="Gothic Uralic"/>
                  <a:cs typeface="Gothic Uralic"/>
                </a:rPr>
                <a:t> </a:t>
              </a:r>
              <a:r>
                <a:rPr sz="1050" b="1" spc="-4" dirty="0">
                  <a:solidFill>
                    <a:srgbClr val="404040"/>
                  </a:solidFill>
                  <a:latin typeface="Gothic Uralic"/>
                  <a:cs typeface="Gothic Uralic"/>
                </a:rPr>
                <a:t>Hardware</a:t>
              </a:r>
              <a:endParaRPr sz="1050" dirty="0">
                <a:latin typeface="Gothic Uralic"/>
                <a:cs typeface="Gothic Uralic"/>
              </a:endParaRPr>
            </a:p>
            <a:p>
              <a:pPr marR="3810" algn="r"/>
              <a:r>
                <a:rPr sz="1050" b="1" spc="-4" dirty="0">
                  <a:solidFill>
                    <a:srgbClr val="404040"/>
                  </a:solidFill>
                  <a:latin typeface="Gothic Uralic"/>
                  <a:cs typeface="Gothic Uralic"/>
                </a:rPr>
                <a:t>(routers/switchers/</a:t>
              </a:r>
              <a:r>
                <a:rPr sz="1050" b="1" spc="-23" dirty="0">
                  <a:solidFill>
                    <a:srgbClr val="404040"/>
                  </a:solidFill>
                  <a:latin typeface="Gothic Uralic"/>
                  <a:cs typeface="Gothic Uralic"/>
                </a:rPr>
                <a:t> </a:t>
              </a:r>
              <a:r>
                <a:rPr sz="1050" b="1" spc="4" dirty="0">
                  <a:solidFill>
                    <a:srgbClr val="404040"/>
                  </a:solidFill>
                  <a:latin typeface="Gothic Uralic"/>
                  <a:cs typeface="Gothic Uralic"/>
                </a:rPr>
                <a:t>…</a:t>
              </a:r>
              <a:endParaRPr sz="1050" dirty="0">
                <a:latin typeface="Gothic Uralic"/>
                <a:cs typeface="Gothic Uralic"/>
              </a:endParaRPr>
            </a:p>
          </p:txBody>
        </p:sp>
        <p:sp>
          <p:nvSpPr>
            <p:cNvPr id="13" name="object 21">
              <a:extLst>
                <a:ext uri="{FF2B5EF4-FFF2-40B4-BE49-F238E27FC236}">
                  <a16:creationId xmlns:a16="http://schemas.microsoft.com/office/drawing/2014/main" id="{F9CC1E1A-CF33-46F4-980F-CEEC45513C1F}"/>
                </a:ext>
              </a:extLst>
            </p:cNvPr>
            <p:cNvSpPr txBox="1"/>
            <p:nvPr/>
          </p:nvSpPr>
          <p:spPr>
            <a:xfrm>
              <a:off x="2239708" y="2604516"/>
              <a:ext cx="327184" cy="131350"/>
            </a:xfrm>
            <a:prstGeom prst="rect">
              <a:avLst/>
            </a:prstGeom>
          </p:spPr>
          <p:txBody>
            <a:bodyPr vert="horz" wrap="square" lIns="0" tIns="10001" rIns="0" bIns="0" rtlCol="0">
              <a:spAutoFit/>
            </a:bodyPr>
            <a:lstStyle/>
            <a:p>
              <a:pPr marL="9525">
                <a:spcBef>
                  <a:spcPts val="79"/>
                </a:spcBef>
              </a:pPr>
              <a:r>
                <a:rPr sz="788" b="1" dirty="0">
                  <a:solidFill>
                    <a:srgbClr val="404040"/>
                  </a:solidFill>
                  <a:latin typeface="Gothic Uralic"/>
                  <a:cs typeface="Gothic Uralic"/>
                </a:rPr>
                <a:t>T</a:t>
              </a:r>
              <a:r>
                <a:rPr sz="788" b="1" spc="4" dirty="0">
                  <a:solidFill>
                    <a:srgbClr val="404040"/>
                  </a:solidFill>
                  <a:latin typeface="Gothic Uralic"/>
                  <a:cs typeface="Gothic Uralic"/>
                </a:rPr>
                <a:t>C</a:t>
              </a:r>
              <a:r>
                <a:rPr sz="788" b="1" spc="-4" dirty="0">
                  <a:solidFill>
                    <a:srgbClr val="404040"/>
                  </a:solidFill>
                  <a:latin typeface="Gothic Uralic"/>
                  <a:cs typeface="Gothic Uralic"/>
                </a:rPr>
                <a:t>P</a:t>
              </a:r>
              <a:r>
                <a:rPr sz="788" b="1" spc="-8" dirty="0">
                  <a:solidFill>
                    <a:srgbClr val="404040"/>
                  </a:solidFill>
                  <a:latin typeface="Gothic Uralic"/>
                  <a:cs typeface="Gothic Uralic"/>
                </a:rPr>
                <a:t>/</a:t>
              </a:r>
              <a:r>
                <a:rPr sz="788" b="1" dirty="0">
                  <a:solidFill>
                    <a:srgbClr val="404040"/>
                  </a:solidFill>
                  <a:latin typeface="Gothic Uralic"/>
                  <a:cs typeface="Gothic Uralic"/>
                </a:rPr>
                <a:t>IP</a:t>
              </a:r>
              <a:endParaRPr sz="788" dirty="0">
                <a:latin typeface="Gothic Uralic"/>
                <a:cs typeface="Gothic Uralic"/>
              </a:endParaRPr>
            </a:p>
          </p:txBody>
        </p:sp>
        <p:sp>
          <p:nvSpPr>
            <p:cNvPr id="14" name="object 22">
              <a:extLst>
                <a:ext uri="{FF2B5EF4-FFF2-40B4-BE49-F238E27FC236}">
                  <a16:creationId xmlns:a16="http://schemas.microsoft.com/office/drawing/2014/main" id="{C7D55723-FB3F-4D27-A65E-20C9D9E07582}"/>
                </a:ext>
              </a:extLst>
            </p:cNvPr>
            <p:cNvSpPr txBox="1"/>
            <p:nvPr/>
          </p:nvSpPr>
          <p:spPr>
            <a:xfrm>
              <a:off x="2202371" y="3524154"/>
              <a:ext cx="292894" cy="131350"/>
            </a:xfrm>
            <a:prstGeom prst="rect">
              <a:avLst/>
            </a:prstGeom>
          </p:spPr>
          <p:txBody>
            <a:bodyPr vert="horz" wrap="square" lIns="0" tIns="10001" rIns="0" bIns="0" rtlCol="0">
              <a:spAutoFit/>
            </a:bodyPr>
            <a:lstStyle/>
            <a:p>
              <a:pPr marL="9525">
                <a:spcBef>
                  <a:spcPts val="79"/>
                </a:spcBef>
              </a:pPr>
              <a:r>
                <a:rPr sz="788" b="1" dirty="0">
                  <a:solidFill>
                    <a:srgbClr val="404040"/>
                  </a:solidFill>
                  <a:latin typeface="Gothic Uralic"/>
                  <a:cs typeface="Gothic Uralic"/>
                </a:rPr>
                <a:t>SNMP</a:t>
              </a:r>
              <a:endParaRPr sz="788" dirty="0">
                <a:latin typeface="Gothic Uralic"/>
                <a:cs typeface="Gothic Uralic"/>
              </a:endParaRPr>
            </a:p>
          </p:txBody>
        </p:sp>
        <p:sp>
          <p:nvSpPr>
            <p:cNvPr id="15" name="object 23">
              <a:extLst>
                <a:ext uri="{FF2B5EF4-FFF2-40B4-BE49-F238E27FC236}">
                  <a16:creationId xmlns:a16="http://schemas.microsoft.com/office/drawing/2014/main" id="{69D95435-8AD7-4BE4-B25B-439D49699529}"/>
                </a:ext>
              </a:extLst>
            </p:cNvPr>
            <p:cNvSpPr txBox="1"/>
            <p:nvPr/>
          </p:nvSpPr>
          <p:spPr>
            <a:xfrm>
              <a:off x="2239708" y="4639056"/>
              <a:ext cx="327184" cy="131350"/>
            </a:xfrm>
            <a:prstGeom prst="rect">
              <a:avLst/>
            </a:prstGeom>
          </p:spPr>
          <p:txBody>
            <a:bodyPr vert="horz" wrap="square" lIns="0" tIns="10001" rIns="0" bIns="0" rtlCol="0">
              <a:spAutoFit/>
            </a:bodyPr>
            <a:lstStyle/>
            <a:p>
              <a:pPr marL="9525">
                <a:spcBef>
                  <a:spcPts val="79"/>
                </a:spcBef>
              </a:pPr>
              <a:r>
                <a:rPr sz="788" b="1" dirty="0">
                  <a:solidFill>
                    <a:srgbClr val="404040"/>
                  </a:solidFill>
                  <a:latin typeface="Gothic Uralic"/>
                  <a:cs typeface="Gothic Uralic"/>
                </a:rPr>
                <a:t>T</a:t>
              </a:r>
              <a:r>
                <a:rPr sz="788" b="1" spc="4" dirty="0">
                  <a:solidFill>
                    <a:srgbClr val="404040"/>
                  </a:solidFill>
                  <a:latin typeface="Gothic Uralic"/>
                  <a:cs typeface="Gothic Uralic"/>
                </a:rPr>
                <a:t>C</a:t>
              </a:r>
              <a:r>
                <a:rPr sz="788" b="1" spc="-4" dirty="0">
                  <a:solidFill>
                    <a:srgbClr val="404040"/>
                  </a:solidFill>
                  <a:latin typeface="Gothic Uralic"/>
                  <a:cs typeface="Gothic Uralic"/>
                </a:rPr>
                <a:t>P</a:t>
              </a:r>
              <a:r>
                <a:rPr sz="788" b="1" spc="-8" dirty="0">
                  <a:solidFill>
                    <a:srgbClr val="404040"/>
                  </a:solidFill>
                  <a:latin typeface="Gothic Uralic"/>
                  <a:cs typeface="Gothic Uralic"/>
                </a:rPr>
                <a:t>/</a:t>
              </a:r>
              <a:r>
                <a:rPr sz="788" b="1" dirty="0">
                  <a:solidFill>
                    <a:srgbClr val="404040"/>
                  </a:solidFill>
                  <a:latin typeface="Gothic Uralic"/>
                  <a:cs typeface="Gothic Uralic"/>
                </a:rPr>
                <a:t>IP</a:t>
              </a:r>
              <a:endParaRPr sz="788" dirty="0">
                <a:latin typeface="Gothic Uralic"/>
                <a:cs typeface="Gothic Uralic"/>
              </a:endParaRPr>
            </a:p>
          </p:txBody>
        </p:sp>
        <p:sp>
          <p:nvSpPr>
            <p:cNvPr id="16" name="object 24">
              <a:extLst>
                <a:ext uri="{FF2B5EF4-FFF2-40B4-BE49-F238E27FC236}">
                  <a16:creationId xmlns:a16="http://schemas.microsoft.com/office/drawing/2014/main" id="{586B2194-1320-4DAD-B909-93AF543ADA88}"/>
                </a:ext>
              </a:extLst>
            </p:cNvPr>
            <p:cNvSpPr txBox="1"/>
            <p:nvPr/>
          </p:nvSpPr>
          <p:spPr>
            <a:xfrm>
              <a:off x="500254" y="1899760"/>
              <a:ext cx="739616" cy="240931"/>
            </a:xfrm>
            <a:prstGeom prst="rect">
              <a:avLst/>
            </a:prstGeom>
          </p:spPr>
          <p:txBody>
            <a:bodyPr vert="horz" wrap="square" lIns="0" tIns="10001" rIns="0" bIns="0" rtlCol="0">
              <a:spAutoFit/>
            </a:bodyPr>
            <a:lstStyle/>
            <a:p>
              <a:pPr marL="9525">
                <a:spcBef>
                  <a:spcPts val="79"/>
                </a:spcBef>
              </a:pPr>
              <a:r>
                <a:rPr sz="1500" b="1" dirty="0">
                  <a:latin typeface="Gothic Uralic"/>
                  <a:cs typeface="Gothic Uralic"/>
                </a:rPr>
                <a:t>Ob</a:t>
              </a:r>
              <a:r>
                <a:rPr sz="1500" b="1" spc="-11" dirty="0">
                  <a:latin typeface="Gothic Uralic"/>
                  <a:cs typeface="Gothic Uralic"/>
                </a:rPr>
                <a:t>j</a:t>
              </a:r>
              <a:r>
                <a:rPr sz="1500" b="1" spc="-4" dirty="0">
                  <a:latin typeface="Gothic Uralic"/>
                  <a:cs typeface="Gothic Uralic"/>
                </a:rPr>
                <a:t>ects</a:t>
              </a:r>
              <a:endParaRPr sz="1500" dirty="0">
                <a:latin typeface="Gothic Uralic"/>
                <a:cs typeface="Gothic Uralic"/>
              </a:endParaRPr>
            </a:p>
          </p:txBody>
        </p:sp>
        <p:grpSp>
          <p:nvGrpSpPr>
            <p:cNvPr id="17" name="object 25">
              <a:extLst>
                <a:ext uri="{FF2B5EF4-FFF2-40B4-BE49-F238E27FC236}">
                  <a16:creationId xmlns:a16="http://schemas.microsoft.com/office/drawing/2014/main" id="{AD8072AE-0932-44DB-AAAD-A9006E5D0977}"/>
                </a:ext>
              </a:extLst>
            </p:cNvPr>
            <p:cNvGrpSpPr/>
            <p:nvPr/>
          </p:nvGrpSpPr>
          <p:grpSpPr>
            <a:xfrm>
              <a:off x="1655063" y="2201392"/>
              <a:ext cx="3932873" cy="3324701"/>
              <a:chOff x="2206751" y="1792188"/>
              <a:chExt cx="5243830" cy="4432935"/>
            </a:xfrm>
          </p:grpSpPr>
          <p:sp>
            <p:nvSpPr>
              <p:cNvPr id="91" name="object 26">
                <a:extLst>
                  <a:ext uri="{FF2B5EF4-FFF2-40B4-BE49-F238E27FC236}">
                    <a16:creationId xmlns:a16="http://schemas.microsoft.com/office/drawing/2014/main" id="{CAF01FD0-7263-4327-97F7-C266DEFFCE72}"/>
                  </a:ext>
                </a:extLst>
              </p:cNvPr>
              <p:cNvSpPr/>
              <p:nvPr/>
            </p:nvSpPr>
            <p:spPr>
              <a:xfrm>
                <a:off x="2215896" y="2287269"/>
                <a:ext cx="407034" cy="1727200"/>
              </a:xfrm>
              <a:custGeom>
                <a:avLst/>
                <a:gdLst/>
                <a:ahLst/>
                <a:cxnLst/>
                <a:rect l="l" t="t" r="r" b="b"/>
                <a:pathLst>
                  <a:path w="407035" h="1727200">
                    <a:moveTo>
                      <a:pt x="112776" y="1699514"/>
                    </a:moveTo>
                    <a:lnTo>
                      <a:pt x="24765" y="1699514"/>
                    </a:lnTo>
                    <a:lnTo>
                      <a:pt x="21336" y="1702562"/>
                    </a:lnTo>
                    <a:lnTo>
                      <a:pt x="21336" y="1710182"/>
                    </a:lnTo>
                    <a:lnTo>
                      <a:pt x="24765" y="1713230"/>
                    </a:lnTo>
                    <a:lnTo>
                      <a:pt x="112776" y="1713230"/>
                    </a:lnTo>
                    <a:lnTo>
                      <a:pt x="112776" y="1699514"/>
                    </a:lnTo>
                    <a:close/>
                  </a:path>
                  <a:path w="407035" h="1727200">
                    <a:moveTo>
                      <a:pt x="236855" y="180467"/>
                    </a:moveTo>
                    <a:lnTo>
                      <a:pt x="170053" y="180467"/>
                    </a:lnTo>
                    <a:lnTo>
                      <a:pt x="170053" y="202565"/>
                    </a:lnTo>
                    <a:lnTo>
                      <a:pt x="236855" y="202565"/>
                    </a:lnTo>
                    <a:lnTo>
                      <a:pt x="236855" y="180467"/>
                    </a:lnTo>
                    <a:close/>
                  </a:path>
                  <a:path w="407035" h="1727200">
                    <a:moveTo>
                      <a:pt x="280416" y="1688846"/>
                    </a:moveTo>
                    <a:lnTo>
                      <a:pt x="276987" y="1685798"/>
                    </a:lnTo>
                    <a:lnTo>
                      <a:pt x="131445" y="1685798"/>
                    </a:lnTo>
                    <a:lnTo>
                      <a:pt x="128016" y="1688846"/>
                    </a:lnTo>
                    <a:lnTo>
                      <a:pt x="128016" y="1723898"/>
                    </a:lnTo>
                    <a:lnTo>
                      <a:pt x="131445" y="1726946"/>
                    </a:lnTo>
                    <a:lnTo>
                      <a:pt x="276987" y="1726946"/>
                    </a:lnTo>
                    <a:lnTo>
                      <a:pt x="280416" y="1723898"/>
                    </a:lnTo>
                    <a:lnTo>
                      <a:pt x="280416" y="1688846"/>
                    </a:lnTo>
                    <a:close/>
                  </a:path>
                  <a:path w="407035" h="1727200">
                    <a:moveTo>
                      <a:pt x="281305" y="180467"/>
                    </a:moveTo>
                    <a:lnTo>
                      <a:pt x="259080" y="180467"/>
                    </a:lnTo>
                    <a:lnTo>
                      <a:pt x="259080" y="202565"/>
                    </a:lnTo>
                    <a:lnTo>
                      <a:pt x="281305" y="202565"/>
                    </a:lnTo>
                    <a:lnTo>
                      <a:pt x="281305" y="180467"/>
                    </a:lnTo>
                    <a:close/>
                  </a:path>
                  <a:path w="407035" h="1727200">
                    <a:moveTo>
                      <a:pt x="325755" y="180467"/>
                    </a:moveTo>
                    <a:lnTo>
                      <a:pt x="303530" y="180467"/>
                    </a:lnTo>
                    <a:lnTo>
                      <a:pt x="303530" y="202565"/>
                    </a:lnTo>
                    <a:lnTo>
                      <a:pt x="325755" y="202565"/>
                    </a:lnTo>
                    <a:lnTo>
                      <a:pt x="325755" y="180467"/>
                    </a:lnTo>
                    <a:close/>
                  </a:path>
                  <a:path w="407035" h="1727200">
                    <a:moveTo>
                      <a:pt x="370332" y="106934"/>
                    </a:moveTo>
                    <a:lnTo>
                      <a:pt x="36576" y="106934"/>
                    </a:lnTo>
                    <a:lnTo>
                      <a:pt x="36576" y="128270"/>
                    </a:lnTo>
                    <a:lnTo>
                      <a:pt x="370332" y="128270"/>
                    </a:lnTo>
                    <a:lnTo>
                      <a:pt x="370332" y="106934"/>
                    </a:lnTo>
                    <a:close/>
                  </a:path>
                  <a:path w="407035" h="1727200">
                    <a:moveTo>
                      <a:pt x="393192" y="298450"/>
                    </a:moveTo>
                    <a:lnTo>
                      <a:pt x="13716" y="298450"/>
                    </a:lnTo>
                    <a:lnTo>
                      <a:pt x="13716" y="328930"/>
                    </a:lnTo>
                    <a:lnTo>
                      <a:pt x="13716" y="351790"/>
                    </a:lnTo>
                    <a:lnTo>
                      <a:pt x="13716" y="381000"/>
                    </a:lnTo>
                    <a:lnTo>
                      <a:pt x="393192" y="381000"/>
                    </a:lnTo>
                    <a:lnTo>
                      <a:pt x="393192" y="351790"/>
                    </a:lnTo>
                    <a:lnTo>
                      <a:pt x="58928" y="351790"/>
                    </a:lnTo>
                    <a:lnTo>
                      <a:pt x="58928" y="328930"/>
                    </a:lnTo>
                    <a:lnTo>
                      <a:pt x="170053" y="328930"/>
                    </a:lnTo>
                    <a:lnTo>
                      <a:pt x="170053" y="351282"/>
                    </a:lnTo>
                    <a:lnTo>
                      <a:pt x="236855" y="351282"/>
                    </a:lnTo>
                    <a:lnTo>
                      <a:pt x="236855" y="328930"/>
                    </a:lnTo>
                    <a:lnTo>
                      <a:pt x="259080" y="328930"/>
                    </a:lnTo>
                    <a:lnTo>
                      <a:pt x="259080" y="351282"/>
                    </a:lnTo>
                    <a:lnTo>
                      <a:pt x="281305" y="351282"/>
                    </a:lnTo>
                    <a:lnTo>
                      <a:pt x="281305" y="328930"/>
                    </a:lnTo>
                    <a:lnTo>
                      <a:pt x="303530" y="328930"/>
                    </a:lnTo>
                    <a:lnTo>
                      <a:pt x="303530" y="351282"/>
                    </a:lnTo>
                    <a:lnTo>
                      <a:pt x="325755" y="351282"/>
                    </a:lnTo>
                    <a:lnTo>
                      <a:pt x="325755" y="328930"/>
                    </a:lnTo>
                    <a:lnTo>
                      <a:pt x="347980" y="328930"/>
                    </a:lnTo>
                    <a:lnTo>
                      <a:pt x="347980" y="351282"/>
                    </a:lnTo>
                    <a:lnTo>
                      <a:pt x="393192" y="351282"/>
                    </a:lnTo>
                    <a:lnTo>
                      <a:pt x="393192" y="328930"/>
                    </a:lnTo>
                    <a:lnTo>
                      <a:pt x="393192" y="298450"/>
                    </a:lnTo>
                    <a:close/>
                  </a:path>
                  <a:path w="407035" h="1727200">
                    <a:moveTo>
                      <a:pt x="393192" y="180467"/>
                    </a:moveTo>
                    <a:lnTo>
                      <a:pt x="347980" y="180467"/>
                    </a:lnTo>
                    <a:lnTo>
                      <a:pt x="347980" y="202565"/>
                    </a:lnTo>
                    <a:lnTo>
                      <a:pt x="393192" y="202565"/>
                    </a:lnTo>
                    <a:lnTo>
                      <a:pt x="393192" y="180467"/>
                    </a:lnTo>
                    <a:close/>
                  </a:path>
                  <a:path w="407035" h="1727200">
                    <a:moveTo>
                      <a:pt x="393192" y="151130"/>
                    </a:moveTo>
                    <a:lnTo>
                      <a:pt x="13716" y="151130"/>
                    </a:lnTo>
                    <a:lnTo>
                      <a:pt x="13716" y="180340"/>
                    </a:lnTo>
                    <a:lnTo>
                      <a:pt x="13716" y="203200"/>
                    </a:lnTo>
                    <a:lnTo>
                      <a:pt x="13716" y="232410"/>
                    </a:lnTo>
                    <a:lnTo>
                      <a:pt x="393192" y="232410"/>
                    </a:lnTo>
                    <a:lnTo>
                      <a:pt x="393192" y="203200"/>
                    </a:lnTo>
                    <a:lnTo>
                      <a:pt x="58928" y="203200"/>
                    </a:lnTo>
                    <a:lnTo>
                      <a:pt x="58928" y="180340"/>
                    </a:lnTo>
                    <a:lnTo>
                      <a:pt x="393192" y="180340"/>
                    </a:lnTo>
                    <a:lnTo>
                      <a:pt x="393192" y="151130"/>
                    </a:lnTo>
                    <a:close/>
                  </a:path>
                  <a:path w="407035" h="1727200">
                    <a:moveTo>
                      <a:pt x="393192" y="0"/>
                    </a:moveTo>
                    <a:lnTo>
                      <a:pt x="13716" y="0"/>
                    </a:lnTo>
                    <a:lnTo>
                      <a:pt x="13716" y="30480"/>
                    </a:lnTo>
                    <a:lnTo>
                      <a:pt x="13716" y="53340"/>
                    </a:lnTo>
                    <a:lnTo>
                      <a:pt x="13716" y="83820"/>
                    </a:lnTo>
                    <a:lnTo>
                      <a:pt x="393192" y="83820"/>
                    </a:lnTo>
                    <a:lnTo>
                      <a:pt x="393192" y="53340"/>
                    </a:lnTo>
                    <a:lnTo>
                      <a:pt x="393192" y="30988"/>
                    </a:lnTo>
                    <a:lnTo>
                      <a:pt x="347980" y="30988"/>
                    </a:lnTo>
                    <a:lnTo>
                      <a:pt x="347980" y="53340"/>
                    </a:lnTo>
                    <a:lnTo>
                      <a:pt x="325755" y="53340"/>
                    </a:lnTo>
                    <a:lnTo>
                      <a:pt x="325755" y="30988"/>
                    </a:lnTo>
                    <a:lnTo>
                      <a:pt x="303530" y="30988"/>
                    </a:lnTo>
                    <a:lnTo>
                      <a:pt x="303530" y="53340"/>
                    </a:lnTo>
                    <a:lnTo>
                      <a:pt x="281305" y="53340"/>
                    </a:lnTo>
                    <a:lnTo>
                      <a:pt x="281305" y="30988"/>
                    </a:lnTo>
                    <a:lnTo>
                      <a:pt x="259080" y="30988"/>
                    </a:lnTo>
                    <a:lnTo>
                      <a:pt x="259080" y="53340"/>
                    </a:lnTo>
                    <a:lnTo>
                      <a:pt x="236855" y="53340"/>
                    </a:lnTo>
                    <a:lnTo>
                      <a:pt x="236855" y="30988"/>
                    </a:lnTo>
                    <a:lnTo>
                      <a:pt x="170053" y="30988"/>
                    </a:lnTo>
                    <a:lnTo>
                      <a:pt x="170053" y="53340"/>
                    </a:lnTo>
                    <a:lnTo>
                      <a:pt x="58928" y="53340"/>
                    </a:lnTo>
                    <a:lnTo>
                      <a:pt x="58928" y="30480"/>
                    </a:lnTo>
                    <a:lnTo>
                      <a:pt x="393192" y="30480"/>
                    </a:lnTo>
                    <a:lnTo>
                      <a:pt x="393192" y="0"/>
                    </a:lnTo>
                    <a:close/>
                  </a:path>
                  <a:path w="407035" h="1727200">
                    <a:moveTo>
                      <a:pt x="406908" y="1557782"/>
                    </a:moveTo>
                    <a:lnTo>
                      <a:pt x="405574" y="1553337"/>
                    </a:lnTo>
                    <a:lnTo>
                      <a:pt x="397281" y="1525651"/>
                    </a:lnTo>
                    <a:lnTo>
                      <a:pt x="349465" y="1366012"/>
                    </a:lnTo>
                    <a:lnTo>
                      <a:pt x="348488" y="1362710"/>
                    </a:lnTo>
                    <a:lnTo>
                      <a:pt x="348107" y="1362202"/>
                    </a:lnTo>
                    <a:lnTo>
                      <a:pt x="347853" y="1361567"/>
                    </a:lnTo>
                    <a:lnTo>
                      <a:pt x="347726" y="1360932"/>
                    </a:lnTo>
                    <a:lnTo>
                      <a:pt x="343979" y="1351838"/>
                    </a:lnTo>
                    <a:lnTo>
                      <a:pt x="337261" y="1344676"/>
                    </a:lnTo>
                    <a:lnTo>
                      <a:pt x="328269" y="1340002"/>
                    </a:lnTo>
                    <a:lnTo>
                      <a:pt x="317754" y="1338326"/>
                    </a:lnTo>
                    <a:lnTo>
                      <a:pt x="317754" y="1445768"/>
                    </a:lnTo>
                    <a:lnTo>
                      <a:pt x="308749" y="1476844"/>
                    </a:lnTo>
                    <a:lnTo>
                      <a:pt x="284200" y="1502244"/>
                    </a:lnTo>
                    <a:lnTo>
                      <a:pt x="247827" y="1519377"/>
                    </a:lnTo>
                    <a:lnTo>
                      <a:pt x="203327" y="1525651"/>
                    </a:lnTo>
                    <a:lnTo>
                      <a:pt x="158889" y="1519377"/>
                    </a:lnTo>
                    <a:lnTo>
                      <a:pt x="122555" y="1502244"/>
                    </a:lnTo>
                    <a:lnTo>
                      <a:pt x="98018" y="1476844"/>
                    </a:lnTo>
                    <a:lnTo>
                      <a:pt x="89027" y="1445768"/>
                    </a:lnTo>
                    <a:lnTo>
                      <a:pt x="98018" y="1414780"/>
                    </a:lnTo>
                    <a:lnTo>
                      <a:pt x="122555" y="1389418"/>
                    </a:lnTo>
                    <a:lnTo>
                      <a:pt x="158889" y="1372298"/>
                    </a:lnTo>
                    <a:lnTo>
                      <a:pt x="203327" y="1366012"/>
                    </a:lnTo>
                    <a:lnTo>
                      <a:pt x="247827" y="1372298"/>
                    </a:lnTo>
                    <a:lnTo>
                      <a:pt x="284200" y="1389418"/>
                    </a:lnTo>
                    <a:lnTo>
                      <a:pt x="308749" y="1414780"/>
                    </a:lnTo>
                    <a:lnTo>
                      <a:pt x="317754" y="1445768"/>
                    </a:lnTo>
                    <a:lnTo>
                      <a:pt x="317754" y="1338326"/>
                    </a:lnTo>
                    <a:lnTo>
                      <a:pt x="89027" y="1338326"/>
                    </a:lnTo>
                    <a:lnTo>
                      <a:pt x="78498" y="1340002"/>
                    </a:lnTo>
                    <a:lnTo>
                      <a:pt x="58801" y="1361821"/>
                    </a:lnTo>
                    <a:lnTo>
                      <a:pt x="58547" y="1362202"/>
                    </a:lnTo>
                    <a:lnTo>
                      <a:pt x="0" y="1557782"/>
                    </a:lnTo>
                    <a:lnTo>
                      <a:pt x="6350" y="1554861"/>
                    </a:lnTo>
                    <a:lnTo>
                      <a:pt x="13335" y="1553337"/>
                    </a:lnTo>
                    <a:lnTo>
                      <a:pt x="393573" y="1553337"/>
                    </a:lnTo>
                    <a:lnTo>
                      <a:pt x="400558" y="1554861"/>
                    </a:lnTo>
                    <a:lnTo>
                      <a:pt x="406908" y="1557782"/>
                    </a:lnTo>
                    <a:close/>
                  </a:path>
                </a:pathLst>
              </a:custGeom>
              <a:solidFill>
                <a:srgbClr val="004E83"/>
              </a:solidFill>
            </p:spPr>
            <p:txBody>
              <a:bodyPr wrap="square" lIns="0" tIns="0" rIns="0" bIns="0" rtlCol="0"/>
              <a:lstStyle/>
              <a:p>
                <a:endParaRPr sz="1350" dirty="0"/>
              </a:p>
            </p:txBody>
          </p:sp>
          <p:sp>
            <p:nvSpPr>
              <p:cNvPr id="92" name="object 27">
                <a:extLst>
                  <a:ext uri="{FF2B5EF4-FFF2-40B4-BE49-F238E27FC236}">
                    <a16:creationId xmlns:a16="http://schemas.microsoft.com/office/drawing/2014/main" id="{116D3F7E-1352-439B-B447-825363F6F7D2}"/>
                  </a:ext>
                </a:extLst>
              </p:cNvPr>
              <p:cNvSpPr/>
              <p:nvPr/>
            </p:nvSpPr>
            <p:spPr>
              <a:xfrm>
                <a:off x="2321051" y="3668267"/>
                <a:ext cx="198120" cy="131063"/>
              </a:xfrm>
              <a:prstGeom prst="rect">
                <a:avLst/>
              </a:prstGeom>
              <a:blipFill>
                <a:blip r:embed="rId9" cstate="print"/>
                <a:stretch>
                  <a:fillRect/>
                </a:stretch>
              </a:blipFill>
            </p:spPr>
            <p:txBody>
              <a:bodyPr wrap="square" lIns="0" tIns="0" rIns="0" bIns="0" rtlCol="0"/>
              <a:lstStyle/>
              <a:p>
                <a:endParaRPr sz="1350" dirty="0"/>
              </a:p>
            </p:txBody>
          </p:sp>
          <p:sp>
            <p:nvSpPr>
              <p:cNvPr id="93" name="object 28">
                <a:extLst>
                  <a:ext uri="{FF2B5EF4-FFF2-40B4-BE49-F238E27FC236}">
                    <a16:creationId xmlns:a16="http://schemas.microsoft.com/office/drawing/2014/main" id="{840DC21D-AAF7-4AF8-A9FF-5C273D8167D6}"/>
                  </a:ext>
                </a:extLst>
              </p:cNvPr>
              <p:cNvSpPr/>
              <p:nvPr/>
            </p:nvSpPr>
            <p:spPr>
              <a:xfrm>
                <a:off x="2206752" y="3855719"/>
                <a:ext cx="426720" cy="144780"/>
              </a:xfrm>
              <a:custGeom>
                <a:avLst/>
                <a:gdLst/>
                <a:ahLst/>
                <a:cxnLst/>
                <a:rect l="l" t="t" r="r" b="b"/>
                <a:pathLst>
                  <a:path w="426719" h="144779">
                    <a:moveTo>
                      <a:pt x="60960" y="30480"/>
                    </a:moveTo>
                    <a:lnTo>
                      <a:pt x="57531" y="27432"/>
                    </a:lnTo>
                    <a:lnTo>
                      <a:pt x="49149" y="27432"/>
                    </a:lnTo>
                    <a:lnTo>
                      <a:pt x="45720" y="30480"/>
                    </a:lnTo>
                    <a:lnTo>
                      <a:pt x="45720" y="38100"/>
                    </a:lnTo>
                    <a:lnTo>
                      <a:pt x="49149" y="41148"/>
                    </a:lnTo>
                    <a:lnTo>
                      <a:pt x="57531" y="41148"/>
                    </a:lnTo>
                    <a:lnTo>
                      <a:pt x="60960" y="38100"/>
                    </a:lnTo>
                    <a:lnTo>
                      <a:pt x="60960" y="30480"/>
                    </a:lnTo>
                    <a:close/>
                  </a:path>
                  <a:path w="426719" h="144779">
                    <a:moveTo>
                      <a:pt x="228600" y="82296"/>
                    </a:moveTo>
                    <a:lnTo>
                      <a:pt x="198120" y="82296"/>
                    </a:lnTo>
                    <a:lnTo>
                      <a:pt x="198120" y="103632"/>
                    </a:lnTo>
                    <a:lnTo>
                      <a:pt x="228600" y="103632"/>
                    </a:lnTo>
                    <a:lnTo>
                      <a:pt x="228600" y="82296"/>
                    </a:lnTo>
                    <a:close/>
                  </a:path>
                  <a:path w="426719" h="144779">
                    <a:moveTo>
                      <a:pt x="396240" y="134620"/>
                    </a:moveTo>
                    <a:lnTo>
                      <a:pt x="304800" y="134620"/>
                    </a:lnTo>
                    <a:lnTo>
                      <a:pt x="304800" y="142240"/>
                    </a:lnTo>
                    <a:lnTo>
                      <a:pt x="304800" y="144780"/>
                    </a:lnTo>
                    <a:lnTo>
                      <a:pt x="394233" y="144780"/>
                    </a:lnTo>
                    <a:lnTo>
                      <a:pt x="394233" y="142240"/>
                    </a:lnTo>
                    <a:lnTo>
                      <a:pt x="396240" y="142240"/>
                    </a:lnTo>
                    <a:lnTo>
                      <a:pt x="396240" y="134620"/>
                    </a:lnTo>
                    <a:close/>
                  </a:path>
                  <a:path w="426719" h="144779">
                    <a:moveTo>
                      <a:pt x="426720" y="27432"/>
                    </a:moveTo>
                    <a:lnTo>
                      <a:pt x="396240" y="0"/>
                    </a:lnTo>
                    <a:lnTo>
                      <a:pt x="76200" y="0"/>
                    </a:lnTo>
                    <a:lnTo>
                      <a:pt x="76200" y="34290"/>
                    </a:lnTo>
                    <a:lnTo>
                      <a:pt x="74383" y="42278"/>
                    </a:lnTo>
                    <a:lnTo>
                      <a:pt x="69481" y="48818"/>
                    </a:lnTo>
                    <a:lnTo>
                      <a:pt x="62204" y="53251"/>
                    </a:lnTo>
                    <a:lnTo>
                      <a:pt x="53340" y="54864"/>
                    </a:lnTo>
                    <a:lnTo>
                      <a:pt x="44462" y="53251"/>
                    </a:lnTo>
                    <a:lnTo>
                      <a:pt x="37185" y="48818"/>
                    </a:lnTo>
                    <a:lnTo>
                      <a:pt x="32283" y="42278"/>
                    </a:lnTo>
                    <a:lnTo>
                      <a:pt x="30480" y="34290"/>
                    </a:lnTo>
                    <a:lnTo>
                      <a:pt x="32283" y="26314"/>
                    </a:lnTo>
                    <a:lnTo>
                      <a:pt x="37185" y="19773"/>
                    </a:lnTo>
                    <a:lnTo>
                      <a:pt x="44462" y="15341"/>
                    </a:lnTo>
                    <a:lnTo>
                      <a:pt x="53340" y="13716"/>
                    </a:lnTo>
                    <a:lnTo>
                      <a:pt x="62204" y="15341"/>
                    </a:lnTo>
                    <a:lnTo>
                      <a:pt x="69481" y="19773"/>
                    </a:lnTo>
                    <a:lnTo>
                      <a:pt x="74383" y="26314"/>
                    </a:lnTo>
                    <a:lnTo>
                      <a:pt x="76200" y="34290"/>
                    </a:lnTo>
                    <a:lnTo>
                      <a:pt x="76200" y="0"/>
                    </a:lnTo>
                    <a:lnTo>
                      <a:pt x="30480" y="0"/>
                    </a:lnTo>
                    <a:lnTo>
                      <a:pt x="20599" y="1498"/>
                    </a:lnTo>
                    <a:lnTo>
                      <a:pt x="0" y="25654"/>
                    </a:lnTo>
                    <a:lnTo>
                      <a:pt x="0" y="41148"/>
                    </a:lnTo>
                    <a:lnTo>
                      <a:pt x="2400" y="51816"/>
                    </a:lnTo>
                    <a:lnTo>
                      <a:pt x="8953" y="60540"/>
                    </a:lnTo>
                    <a:lnTo>
                      <a:pt x="18643" y="66421"/>
                    </a:lnTo>
                    <a:lnTo>
                      <a:pt x="30480" y="68580"/>
                    </a:lnTo>
                    <a:lnTo>
                      <a:pt x="259080" y="68580"/>
                    </a:lnTo>
                    <a:lnTo>
                      <a:pt x="259080" y="54864"/>
                    </a:lnTo>
                    <a:lnTo>
                      <a:pt x="259080" y="30480"/>
                    </a:lnTo>
                    <a:lnTo>
                      <a:pt x="262509" y="27432"/>
                    </a:lnTo>
                    <a:lnTo>
                      <a:pt x="270891" y="27432"/>
                    </a:lnTo>
                    <a:lnTo>
                      <a:pt x="274320" y="30480"/>
                    </a:lnTo>
                    <a:lnTo>
                      <a:pt x="274320" y="68580"/>
                    </a:lnTo>
                    <a:lnTo>
                      <a:pt x="289560" y="68580"/>
                    </a:lnTo>
                    <a:lnTo>
                      <a:pt x="289560" y="30480"/>
                    </a:lnTo>
                    <a:lnTo>
                      <a:pt x="292989" y="27432"/>
                    </a:lnTo>
                    <a:lnTo>
                      <a:pt x="301371" y="27432"/>
                    </a:lnTo>
                    <a:lnTo>
                      <a:pt x="304800" y="30480"/>
                    </a:lnTo>
                    <a:lnTo>
                      <a:pt x="304800" y="68580"/>
                    </a:lnTo>
                    <a:lnTo>
                      <a:pt x="320040" y="68580"/>
                    </a:lnTo>
                    <a:lnTo>
                      <a:pt x="320040" y="30480"/>
                    </a:lnTo>
                    <a:lnTo>
                      <a:pt x="323469" y="27432"/>
                    </a:lnTo>
                    <a:lnTo>
                      <a:pt x="331851" y="27432"/>
                    </a:lnTo>
                    <a:lnTo>
                      <a:pt x="335280" y="30480"/>
                    </a:lnTo>
                    <a:lnTo>
                      <a:pt x="335280" y="68580"/>
                    </a:lnTo>
                    <a:lnTo>
                      <a:pt x="350520" y="68580"/>
                    </a:lnTo>
                    <a:lnTo>
                      <a:pt x="350520" y="30480"/>
                    </a:lnTo>
                    <a:lnTo>
                      <a:pt x="353949" y="27432"/>
                    </a:lnTo>
                    <a:lnTo>
                      <a:pt x="362331" y="27432"/>
                    </a:lnTo>
                    <a:lnTo>
                      <a:pt x="365760" y="30480"/>
                    </a:lnTo>
                    <a:lnTo>
                      <a:pt x="365760" y="68580"/>
                    </a:lnTo>
                    <a:lnTo>
                      <a:pt x="396240" y="68580"/>
                    </a:lnTo>
                    <a:lnTo>
                      <a:pt x="408063" y="66421"/>
                    </a:lnTo>
                    <a:lnTo>
                      <a:pt x="417766" y="60540"/>
                    </a:lnTo>
                    <a:lnTo>
                      <a:pt x="424307" y="51816"/>
                    </a:lnTo>
                    <a:lnTo>
                      <a:pt x="426720" y="41148"/>
                    </a:lnTo>
                    <a:lnTo>
                      <a:pt x="426720" y="27432"/>
                    </a:lnTo>
                    <a:close/>
                  </a:path>
                </a:pathLst>
              </a:custGeom>
              <a:solidFill>
                <a:srgbClr val="004E83"/>
              </a:solidFill>
            </p:spPr>
            <p:txBody>
              <a:bodyPr wrap="square" lIns="0" tIns="0" rIns="0" bIns="0" rtlCol="0"/>
              <a:lstStyle/>
              <a:p>
                <a:endParaRPr sz="1350" dirty="0"/>
              </a:p>
            </p:txBody>
          </p:sp>
          <p:sp>
            <p:nvSpPr>
              <p:cNvPr id="94" name="object 29">
                <a:extLst>
                  <a:ext uri="{FF2B5EF4-FFF2-40B4-BE49-F238E27FC236}">
                    <a16:creationId xmlns:a16="http://schemas.microsoft.com/office/drawing/2014/main" id="{E6B8325A-A7A6-4020-B15C-DB3E09C4FA8E}"/>
                  </a:ext>
                </a:extLst>
              </p:cNvPr>
              <p:cNvSpPr/>
              <p:nvPr/>
            </p:nvSpPr>
            <p:spPr>
              <a:xfrm>
                <a:off x="4509477" y="1792188"/>
                <a:ext cx="2940635" cy="4432624"/>
              </a:xfrm>
              <a:prstGeom prst="rect">
                <a:avLst/>
              </a:prstGeom>
              <a:blipFill>
                <a:blip r:embed="rId10" cstate="print"/>
                <a:stretch>
                  <a:fillRect/>
                </a:stretch>
              </a:blipFill>
            </p:spPr>
            <p:txBody>
              <a:bodyPr wrap="square" lIns="0" tIns="0" rIns="0" bIns="0" rtlCol="0"/>
              <a:lstStyle/>
              <a:p>
                <a:endParaRPr sz="1350" dirty="0"/>
              </a:p>
            </p:txBody>
          </p:sp>
          <p:sp>
            <p:nvSpPr>
              <p:cNvPr id="95" name="object 30">
                <a:extLst>
                  <a:ext uri="{FF2B5EF4-FFF2-40B4-BE49-F238E27FC236}">
                    <a16:creationId xmlns:a16="http://schemas.microsoft.com/office/drawing/2014/main" id="{0CE7AF6F-0A4C-479E-89EC-B3C420A2D3CE}"/>
                  </a:ext>
                </a:extLst>
              </p:cNvPr>
              <p:cNvSpPr/>
              <p:nvPr/>
            </p:nvSpPr>
            <p:spPr>
              <a:xfrm>
                <a:off x="4587239" y="1877568"/>
                <a:ext cx="2792095" cy="4269105"/>
              </a:xfrm>
              <a:custGeom>
                <a:avLst/>
                <a:gdLst/>
                <a:ahLst/>
                <a:cxnLst/>
                <a:rect l="l" t="t" r="r" b="b"/>
                <a:pathLst>
                  <a:path w="2792095" h="4269105">
                    <a:moveTo>
                      <a:pt x="2326640" y="0"/>
                    </a:moveTo>
                    <a:lnTo>
                      <a:pt x="0" y="0"/>
                    </a:lnTo>
                    <a:lnTo>
                      <a:pt x="0" y="3803383"/>
                    </a:lnTo>
                    <a:lnTo>
                      <a:pt x="465327" y="4268724"/>
                    </a:lnTo>
                    <a:lnTo>
                      <a:pt x="2791967" y="4268724"/>
                    </a:lnTo>
                    <a:lnTo>
                      <a:pt x="2791967" y="465328"/>
                    </a:lnTo>
                    <a:lnTo>
                      <a:pt x="2326640" y="0"/>
                    </a:lnTo>
                    <a:close/>
                  </a:path>
                </a:pathLst>
              </a:custGeom>
              <a:solidFill>
                <a:srgbClr val="D2F1FC"/>
              </a:solidFill>
            </p:spPr>
            <p:txBody>
              <a:bodyPr wrap="square" lIns="0" tIns="0" rIns="0" bIns="0" rtlCol="0"/>
              <a:lstStyle/>
              <a:p>
                <a:endParaRPr sz="1350" dirty="0"/>
              </a:p>
            </p:txBody>
          </p:sp>
        </p:grpSp>
        <p:sp>
          <p:nvSpPr>
            <p:cNvPr id="18" name="object 31">
              <a:extLst>
                <a:ext uri="{FF2B5EF4-FFF2-40B4-BE49-F238E27FC236}">
                  <a16:creationId xmlns:a16="http://schemas.microsoft.com/office/drawing/2014/main" id="{8F3B5BF5-C4D8-4487-939B-1016B6F7F474}"/>
                </a:ext>
              </a:extLst>
            </p:cNvPr>
            <p:cNvSpPr txBox="1"/>
            <p:nvPr/>
          </p:nvSpPr>
          <p:spPr>
            <a:xfrm>
              <a:off x="3077718" y="2609088"/>
              <a:ext cx="323374" cy="217367"/>
            </a:xfrm>
            <a:prstGeom prst="rect">
              <a:avLst/>
            </a:prstGeom>
          </p:spPr>
          <p:txBody>
            <a:bodyPr vert="horz" wrap="square" lIns="0" tIns="9525" rIns="0" bIns="0" rtlCol="0">
              <a:spAutoFit/>
            </a:bodyPr>
            <a:lstStyle/>
            <a:p>
              <a:pPr marL="9525" marR="3810" indent="18098">
                <a:spcBef>
                  <a:spcPts val="75"/>
                </a:spcBef>
              </a:pPr>
              <a:r>
                <a:rPr sz="675" b="1" spc="-4" dirty="0">
                  <a:solidFill>
                    <a:srgbClr val="404040"/>
                  </a:solidFill>
                  <a:latin typeface="Gothic Uralic"/>
                  <a:cs typeface="Gothic Uralic"/>
                </a:rPr>
                <a:t>Active  chec</a:t>
              </a:r>
              <a:r>
                <a:rPr sz="675" b="1" spc="4" dirty="0">
                  <a:solidFill>
                    <a:srgbClr val="404040"/>
                  </a:solidFill>
                  <a:latin typeface="Gothic Uralic"/>
                  <a:cs typeface="Gothic Uralic"/>
                </a:rPr>
                <a:t>k</a:t>
              </a:r>
              <a:r>
                <a:rPr sz="675" b="1" spc="-4" dirty="0">
                  <a:solidFill>
                    <a:srgbClr val="404040"/>
                  </a:solidFill>
                  <a:latin typeface="Gothic Uralic"/>
                  <a:cs typeface="Gothic Uralic"/>
                </a:rPr>
                <a:t>s</a:t>
              </a:r>
              <a:endParaRPr sz="675" dirty="0">
                <a:latin typeface="Gothic Uralic"/>
                <a:cs typeface="Gothic Uralic"/>
              </a:endParaRPr>
            </a:p>
          </p:txBody>
        </p:sp>
        <p:sp>
          <p:nvSpPr>
            <p:cNvPr id="19" name="object 32">
              <a:extLst>
                <a:ext uri="{FF2B5EF4-FFF2-40B4-BE49-F238E27FC236}">
                  <a16:creationId xmlns:a16="http://schemas.microsoft.com/office/drawing/2014/main" id="{417F777B-704A-4A01-8D4B-D8D490AF9079}"/>
                </a:ext>
              </a:extLst>
            </p:cNvPr>
            <p:cNvSpPr txBox="1"/>
            <p:nvPr/>
          </p:nvSpPr>
          <p:spPr>
            <a:xfrm>
              <a:off x="3094196" y="3224461"/>
              <a:ext cx="290513" cy="194765"/>
            </a:xfrm>
            <a:prstGeom prst="rect">
              <a:avLst/>
            </a:prstGeom>
          </p:spPr>
          <p:txBody>
            <a:bodyPr vert="horz" wrap="square" lIns="0" tIns="10001" rIns="0" bIns="0" rtlCol="0">
              <a:spAutoFit/>
            </a:bodyPr>
            <a:lstStyle/>
            <a:p>
              <a:pPr marL="9525">
                <a:spcBef>
                  <a:spcPts val="79"/>
                </a:spcBef>
              </a:pPr>
              <a:r>
                <a:rPr sz="600" b="1" spc="-4" dirty="0">
                  <a:solidFill>
                    <a:srgbClr val="404040"/>
                  </a:solidFill>
                  <a:latin typeface="Gothic Uralic"/>
                  <a:cs typeface="Gothic Uralic"/>
                </a:rPr>
                <a:t>Passive</a:t>
              </a:r>
              <a:endParaRPr sz="600" dirty="0">
                <a:latin typeface="Gothic Uralic"/>
                <a:cs typeface="Gothic Uralic"/>
              </a:endParaRPr>
            </a:p>
            <a:p>
              <a:pPr marL="9525">
                <a:spcBef>
                  <a:spcPts val="4"/>
                </a:spcBef>
              </a:pPr>
              <a:r>
                <a:rPr sz="600" b="1" spc="-4" dirty="0">
                  <a:solidFill>
                    <a:srgbClr val="404040"/>
                  </a:solidFill>
                  <a:latin typeface="Gothic Uralic"/>
                  <a:cs typeface="Gothic Uralic"/>
                </a:rPr>
                <a:t>checks</a:t>
              </a:r>
              <a:endParaRPr sz="600" dirty="0">
                <a:latin typeface="Gothic Uralic"/>
                <a:cs typeface="Gothic Uralic"/>
              </a:endParaRPr>
            </a:p>
          </p:txBody>
        </p:sp>
        <p:sp>
          <p:nvSpPr>
            <p:cNvPr id="20" name="object 33">
              <a:extLst>
                <a:ext uri="{FF2B5EF4-FFF2-40B4-BE49-F238E27FC236}">
                  <a16:creationId xmlns:a16="http://schemas.microsoft.com/office/drawing/2014/main" id="{7C547FD8-1528-45A7-8211-E01CFCCDD574}"/>
                </a:ext>
              </a:extLst>
            </p:cNvPr>
            <p:cNvSpPr txBox="1"/>
            <p:nvPr/>
          </p:nvSpPr>
          <p:spPr>
            <a:xfrm>
              <a:off x="4740973" y="4739449"/>
              <a:ext cx="744379" cy="194284"/>
            </a:xfrm>
            <a:prstGeom prst="rect">
              <a:avLst/>
            </a:prstGeom>
          </p:spPr>
          <p:txBody>
            <a:bodyPr vert="horz" wrap="square" lIns="0" tIns="9525" rIns="0" bIns="0" rtlCol="0">
              <a:spAutoFit/>
            </a:bodyPr>
            <a:lstStyle/>
            <a:p>
              <a:pPr marL="9525">
                <a:spcBef>
                  <a:spcPts val="75"/>
                </a:spcBef>
              </a:pPr>
              <a:r>
                <a:rPr sz="600" b="1" spc="-4" dirty="0">
                  <a:solidFill>
                    <a:srgbClr val="404040"/>
                  </a:solidFill>
                  <a:latin typeface="Gothic Uralic"/>
                  <a:cs typeface="Gothic Uralic"/>
                </a:rPr>
                <a:t>Graph Display</a:t>
              </a:r>
              <a:r>
                <a:rPr sz="600" b="1" spc="-56" dirty="0">
                  <a:solidFill>
                    <a:srgbClr val="404040"/>
                  </a:solidFill>
                  <a:latin typeface="Gothic Uralic"/>
                  <a:cs typeface="Gothic Uralic"/>
                </a:rPr>
                <a:t> </a:t>
              </a:r>
              <a:r>
                <a:rPr sz="600" b="1" dirty="0">
                  <a:solidFill>
                    <a:srgbClr val="404040"/>
                  </a:solidFill>
                  <a:latin typeface="Gothic Uralic"/>
                  <a:cs typeface="Gothic Uralic"/>
                </a:rPr>
                <a:t>Tools</a:t>
              </a:r>
              <a:endParaRPr sz="600" dirty="0">
                <a:latin typeface="Gothic Uralic"/>
                <a:cs typeface="Gothic Uralic"/>
              </a:endParaRPr>
            </a:p>
            <a:p>
              <a:pPr marL="9525"/>
              <a:r>
                <a:rPr sz="600" b="1" spc="-4" dirty="0">
                  <a:solidFill>
                    <a:srgbClr val="404040"/>
                  </a:solidFill>
                  <a:latin typeface="Gothic Uralic"/>
                  <a:cs typeface="Gothic Uralic"/>
                </a:rPr>
                <a:t>(rrd2graph,</a:t>
              </a:r>
              <a:r>
                <a:rPr sz="600" b="1" spc="-34" dirty="0">
                  <a:solidFill>
                    <a:srgbClr val="404040"/>
                  </a:solidFill>
                  <a:latin typeface="Gothic Uralic"/>
                  <a:cs typeface="Gothic Uralic"/>
                </a:rPr>
                <a:t> </a:t>
              </a:r>
              <a:r>
                <a:rPr sz="600" b="1" dirty="0">
                  <a:solidFill>
                    <a:srgbClr val="404040"/>
                  </a:solidFill>
                  <a:latin typeface="Gothic Uralic"/>
                  <a:cs typeface="Gothic Uralic"/>
                </a:rPr>
                <a:t>…)</a:t>
              </a:r>
              <a:endParaRPr sz="600" dirty="0">
                <a:latin typeface="Gothic Uralic"/>
                <a:cs typeface="Gothic Uralic"/>
              </a:endParaRPr>
            </a:p>
          </p:txBody>
        </p:sp>
        <p:grpSp>
          <p:nvGrpSpPr>
            <p:cNvPr id="21" name="object 34">
              <a:extLst>
                <a:ext uri="{FF2B5EF4-FFF2-40B4-BE49-F238E27FC236}">
                  <a16:creationId xmlns:a16="http://schemas.microsoft.com/office/drawing/2014/main" id="{FD00A235-0200-44F9-8C38-284FEA1E8640}"/>
                </a:ext>
              </a:extLst>
            </p:cNvPr>
            <p:cNvGrpSpPr/>
            <p:nvPr/>
          </p:nvGrpSpPr>
          <p:grpSpPr>
            <a:xfrm>
              <a:off x="3430142" y="2225421"/>
              <a:ext cx="2114550" cy="3282791"/>
              <a:chOff x="4573523" y="1824227"/>
              <a:chExt cx="2819400" cy="4377055"/>
            </a:xfrm>
          </p:grpSpPr>
          <p:sp>
            <p:nvSpPr>
              <p:cNvPr id="80" name="object 35">
                <a:extLst>
                  <a:ext uri="{FF2B5EF4-FFF2-40B4-BE49-F238E27FC236}">
                    <a16:creationId xmlns:a16="http://schemas.microsoft.com/office/drawing/2014/main" id="{AF881060-6051-4C93-973A-31F32A4C6ED3}"/>
                  </a:ext>
                </a:extLst>
              </p:cNvPr>
              <p:cNvSpPr/>
              <p:nvPr/>
            </p:nvSpPr>
            <p:spPr>
              <a:xfrm>
                <a:off x="4573524" y="1824227"/>
                <a:ext cx="2819400" cy="4377055"/>
              </a:xfrm>
              <a:custGeom>
                <a:avLst/>
                <a:gdLst/>
                <a:ahLst/>
                <a:cxnLst/>
                <a:rect l="l" t="t" r="r" b="b"/>
                <a:pathLst>
                  <a:path w="2819400" h="4377055">
                    <a:moveTo>
                      <a:pt x="2269236" y="0"/>
                    </a:moveTo>
                    <a:lnTo>
                      <a:pt x="0" y="0"/>
                    </a:lnTo>
                    <a:lnTo>
                      <a:pt x="0" y="22860"/>
                    </a:lnTo>
                    <a:lnTo>
                      <a:pt x="2269236" y="22860"/>
                    </a:lnTo>
                    <a:lnTo>
                      <a:pt x="2269236" y="0"/>
                    </a:lnTo>
                    <a:close/>
                  </a:path>
                  <a:path w="2819400" h="4377055">
                    <a:moveTo>
                      <a:pt x="2819400" y="4355592"/>
                    </a:moveTo>
                    <a:lnTo>
                      <a:pt x="550164" y="4355592"/>
                    </a:lnTo>
                    <a:lnTo>
                      <a:pt x="550164" y="4376928"/>
                    </a:lnTo>
                    <a:lnTo>
                      <a:pt x="2819400" y="4376928"/>
                    </a:lnTo>
                    <a:lnTo>
                      <a:pt x="2819400" y="4355592"/>
                    </a:lnTo>
                    <a:close/>
                  </a:path>
                </a:pathLst>
              </a:custGeom>
              <a:solidFill>
                <a:srgbClr val="0993C5"/>
              </a:solidFill>
            </p:spPr>
            <p:txBody>
              <a:bodyPr wrap="square" lIns="0" tIns="0" rIns="0" bIns="0" rtlCol="0"/>
              <a:lstStyle/>
              <a:p>
                <a:endParaRPr sz="1350" dirty="0"/>
              </a:p>
            </p:txBody>
          </p:sp>
          <p:sp>
            <p:nvSpPr>
              <p:cNvPr id="81" name="object 36">
                <a:extLst>
                  <a:ext uri="{FF2B5EF4-FFF2-40B4-BE49-F238E27FC236}">
                    <a16:creationId xmlns:a16="http://schemas.microsoft.com/office/drawing/2014/main" id="{C6D86E8B-6E5F-43EC-98AB-F1343C530182}"/>
                  </a:ext>
                </a:extLst>
              </p:cNvPr>
              <p:cNvSpPr/>
              <p:nvPr/>
            </p:nvSpPr>
            <p:spPr>
              <a:xfrm>
                <a:off x="5945124" y="3258311"/>
                <a:ext cx="76200" cy="1587500"/>
              </a:xfrm>
              <a:custGeom>
                <a:avLst/>
                <a:gdLst/>
                <a:ahLst/>
                <a:cxnLst/>
                <a:rect l="l" t="t" r="r" b="b"/>
                <a:pathLst>
                  <a:path w="76200" h="1587500">
                    <a:moveTo>
                      <a:pt x="76200" y="1511300"/>
                    </a:moveTo>
                    <a:lnTo>
                      <a:pt x="44450" y="1511300"/>
                    </a:lnTo>
                    <a:lnTo>
                      <a:pt x="44450" y="1228344"/>
                    </a:lnTo>
                    <a:lnTo>
                      <a:pt x="31750" y="1228344"/>
                    </a:lnTo>
                    <a:lnTo>
                      <a:pt x="31750" y="1511300"/>
                    </a:lnTo>
                    <a:lnTo>
                      <a:pt x="0" y="1511300"/>
                    </a:lnTo>
                    <a:lnTo>
                      <a:pt x="38100" y="1587500"/>
                    </a:lnTo>
                    <a:lnTo>
                      <a:pt x="69850" y="1524000"/>
                    </a:lnTo>
                    <a:lnTo>
                      <a:pt x="76200" y="1511300"/>
                    </a:lnTo>
                    <a:close/>
                  </a:path>
                  <a:path w="76200" h="1587500">
                    <a:moveTo>
                      <a:pt x="76200" y="282956"/>
                    </a:moveTo>
                    <a:lnTo>
                      <a:pt x="44450" y="282956"/>
                    </a:lnTo>
                    <a:lnTo>
                      <a:pt x="44450" y="0"/>
                    </a:lnTo>
                    <a:lnTo>
                      <a:pt x="31750" y="0"/>
                    </a:lnTo>
                    <a:lnTo>
                      <a:pt x="31750" y="282956"/>
                    </a:lnTo>
                    <a:lnTo>
                      <a:pt x="0" y="282956"/>
                    </a:lnTo>
                    <a:lnTo>
                      <a:pt x="38100" y="359156"/>
                    </a:lnTo>
                    <a:lnTo>
                      <a:pt x="69850" y="295656"/>
                    </a:lnTo>
                    <a:lnTo>
                      <a:pt x="76200" y="282956"/>
                    </a:lnTo>
                    <a:close/>
                  </a:path>
                </a:pathLst>
              </a:custGeom>
              <a:solidFill>
                <a:srgbClr val="004E83"/>
              </a:solidFill>
            </p:spPr>
            <p:txBody>
              <a:bodyPr wrap="square" lIns="0" tIns="0" rIns="0" bIns="0" rtlCol="0"/>
              <a:lstStyle/>
              <a:p>
                <a:endParaRPr sz="1350" dirty="0"/>
              </a:p>
            </p:txBody>
          </p:sp>
          <p:sp>
            <p:nvSpPr>
              <p:cNvPr id="82" name="object 37">
                <a:extLst>
                  <a:ext uri="{FF2B5EF4-FFF2-40B4-BE49-F238E27FC236}">
                    <a16:creationId xmlns:a16="http://schemas.microsoft.com/office/drawing/2014/main" id="{D35D0AE0-B368-4B4C-8BC1-830FB4AA12EA}"/>
                  </a:ext>
                </a:extLst>
              </p:cNvPr>
              <p:cNvSpPr/>
              <p:nvPr/>
            </p:nvSpPr>
            <p:spPr>
              <a:xfrm>
                <a:off x="5666231" y="5407151"/>
                <a:ext cx="634365" cy="281940"/>
              </a:xfrm>
              <a:custGeom>
                <a:avLst/>
                <a:gdLst/>
                <a:ahLst/>
                <a:cxnLst/>
                <a:rect l="l" t="t" r="r" b="b"/>
                <a:pathLst>
                  <a:path w="634364" h="281939">
                    <a:moveTo>
                      <a:pt x="633983" y="0"/>
                    </a:moveTo>
                    <a:lnTo>
                      <a:pt x="0" y="0"/>
                    </a:lnTo>
                    <a:lnTo>
                      <a:pt x="0" y="185102"/>
                    </a:lnTo>
                    <a:lnTo>
                      <a:pt x="32230" y="227693"/>
                    </a:lnTo>
                    <a:lnTo>
                      <a:pt x="69659" y="245673"/>
                    </a:lnTo>
                    <a:lnTo>
                      <a:pt x="118756" y="260669"/>
                    </a:lnTo>
                    <a:lnTo>
                      <a:pt x="177614" y="272099"/>
                    </a:lnTo>
                    <a:lnTo>
                      <a:pt x="244328" y="279383"/>
                    </a:lnTo>
                    <a:lnTo>
                      <a:pt x="316991" y="281940"/>
                    </a:lnTo>
                    <a:lnTo>
                      <a:pt x="389655" y="279383"/>
                    </a:lnTo>
                    <a:lnTo>
                      <a:pt x="456369" y="272099"/>
                    </a:lnTo>
                    <a:lnTo>
                      <a:pt x="515227" y="260669"/>
                    </a:lnTo>
                    <a:lnTo>
                      <a:pt x="564324" y="245673"/>
                    </a:lnTo>
                    <a:lnTo>
                      <a:pt x="601753" y="227693"/>
                    </a:lnTo>
                    <a:lnTo>
                      <a:pt x="633983" y="185102"/>
                    </a:lnTo>
                    <a:lnTo>
                      <a:pt x="633983" y="0"/>
                    </a:lnTo>
                    <a:close/>
                  </a:path>
                </a:pathLst>
              </a:custGeom>
              <a:solidFill>
                <a:srgbClr val="056184"/>
              </a:solidFill>
            </p:spPr>
            <p:txBody>
              <a:bodyPr wrap="square" lIns="0" tIns="0" rIns="0" bIns="0" rtlCol="0"/>
              <a:lstStyle/>
              <a:p>
                <a:endParaRPr sz="1350" dirty="0"/>
              </a:p>
            </p:txBody>
          </p:sp>
          <p:sp>
            <p:nvSpPr>
              <p:cNvPr id="83" name="object 38">
                <a:extLst>
                  <a:ext uri="{FF2B5EF4-FFF2-40B4-BE49-F238E27FC236}">
                    <a16:creationId xmlns:a16="http://schemas.microsoft.com/office/drawing/2014/main" id="{56703C08-5AA6-45AD-9D53-55F3A0F93A5A}"/>
                  </a:ext>
                </a:extLst>
              </p:cNvPr>
              <p:cNvSpPr/>
              <p:nvPr/>
            </p:nvSpPr>
            <p:spPr>
              <a:xfrm>
                <a:off x="5666231" y="5210556"/>
                <a:ext cx="634365" cy="281940"/>
              </a:xfrm>
              <a:custGeom>
                <a:avLst/>
                <a:gdLst/>
                <a:ahLst/>
                <a:cxnLst/>
                <a:rect l="l" t="t" r="r" b="b"/>
                <a:pathLst>
                  <a:path w="634364" h="281939">
                    <a:moveTo>
                      <a:pt x="633983" y="0"/>
                    </a:moveTo>
                    <a:lnTo>
                      <a:pt x="0" y="0"/>
                    </a:lnTo>
                    <a:lnTo>
                      <a:pt x="0" y="185039"/>
                    </a:lnTo>
                    <a:lnTo>
                      <a:pt x="32230" y="227687"/>
                    </a:lnTo>
                    <a:lnTo>
                      <a:pt x="69659" y="245677"/>
                    </a:lnTo>
                    <a:lnTo>
                      <a:pt x="118756" y="260676"/>
                    </a:lnTo>
                    <a:lnTo>
                      <a:pt x="177614" y="272104"/>
                    </a:lnTo>
                    <a:lnTo>
                      <a:pt x="244328" y="279384"/>
                    </a:lnTo>
                    <a:lnTo>
                      <a:pt x="316991" y="281940"/>
                    </a:lnTo>
                    <a:lnTo>
                      <a:pt x="389655" y="279384"/>
                    </a:lnTo>
                    <a:lnTo>
                      <a:pt x="456369" y="272104"/>
                    </a:lnTo>
                    <a:lnTo>
                      <a:pt x="515227" y="260676"/>
                    </a:lnTo>
                    <a:lnTo>
                      <a:pt x="564324" y="245677"/>
                    </a:lnTo>
                    <a:lnTo>
                      <a:pt x="601753" y="227687"/>
                    </a:lnTo>
                    <a:lnTo>
                      <a:pt x="633983" y="185039"/>
                    </a:lnTo>
                    <a:lnTo>
                      <a:pt x="633983" y="0"/>
                    </a:lnTo>
                    <a:close/>
                  </a:path>
                </a:pathLst>
              </a:custGeom>
              <a:solidFill>
                <a:srgbClr val="0993C5"/>
              </a:solidFill>
            </p:spPr>
            <p:txBody>
              <a:bodyPr wrap="square" lIns="0" tIns="0" rIns="0" bIns="0" rtlCol="0"/>
              <a:lstStyle/>
              <a:p>
                <a:endParaRPr sz="1350" dirty="0"/>
              </a:p>
            </p:txBody>
          </p:sp>
          <p:sp>
            <p:nvSpPr>
              <p:cNvPr id="84" name="object 39">
                <a:extLst>
                  <a:ext uri="{FF2B5EF4-FFF2-40B4-BE49-F238E27FC236}">
                    <a16:creationId xmlns:a16="http://schemas.microsoft.com/office/drawing/2014/main" id="{24FAF643-4B1D-487D-959C-8FA3B192269E}"/>
                  </a:ext>
                </a:extLst>
              </p:cNvPr>
              <p:cNvSpPr/>
              <p:nvPr/>
            </p:nvSpPr>
            <p:spPr>
              <a:xfrm>
                <a:off x="5666231" y="5013960"/>
                <a:ext cx="634365" cy="281940"/>
              </a:xfrm>
              <a:custGeom>
                <a:avLst/>
                <a:gdLst/>
                <a:ahLst/>
                <a:cxnLst/>
                <a:rect l="l" t="t" r="r" b="b"/>
                <a:pathLst>
                  <a:path w="634364" h="281939">
                    <a:moveTo>
                      <a:pt x="633983" y="0"/>
                    </a:moveTo>
                    <a:lnTo>
                      <a:pt x="0" y="0"/>
                    </a:lnTo>
                    <a:lnTo>
                      <a:pt x="0" y="185038"/>
                    </a:lnTo>
                    <a:lnTo>
                      <a:pt x="32230" y="227687"/>
                    </a:lnTo>
                    <a:lnTo>
                      <a:pt x="69659" y="245677"/>
                    </a:lnTo>
                    <a:lnTo>
                      <a:pt x="118756" y="260676"/>
                    </a:lnTo>
                    <a:lnTo>
                      <a:pt x="177614" y="272104"/>
                    </a:lnTo>
                    <a:lnTo>
                      <a:pt x="244328" y="279384"/>
                    </a:lnTo>
                    <a:lnTo>
                      <a:pt x="316991" y="281939"/>
                    </a:lnTo>
                    <a:lnTo>
                      <a:pt x="389655" y="279384"/>
                    </a:lnTo>
                    <a:lnTo>
                      <a:pt x="456369" y="272104"/>
                    </a:lnTo>
                    <a:lnTo>
                      <a:pt x="515227" y="260676"/>
                    </a:lnTo>
                    <a:lnTo>
                      <a:pt x="564324" y="245677"/>
                    </a:lnTo>
                    <a:lnTo>
                      <a:pt x="601753" y="227687"/>
                    </a:lnTo>
                    <a:lnTo>
                      <a:pt x="633983" y="185038"/>
                    </a:lnTo>
                    <a:lnTo>
                      <a:pt x="633983" y="0"/>
                    </a:lnTo>
                    <a:close/>
                  </a:path>
                </a:pathLst>
              </a:custGeom>
              <a:solidFill>
                <a:srgbClr val="79D6F8"/>
              </a:solidFill>
            </p:spPr>
            <p:txBody>
              <a:bodyPr wrap="square" lIns="0" tIns="0" rIns="0" bIns="0" rtlCol="0"/>
              <a:lstStyle/>
              <a:p>
                <a:endParaRPr sz="1350" dirty="0"/>
              </a:p>
            </p:txBody>
          </p:sp>
          <p:sp>
            <p:nvSpPr>
              <p:cNvPr id="85" name="object 40">
                <a:extLst>
                  <a:ext uri="{FF2B5EF4-FFF2-40B4-BE49-F238E27FC236}">
                    <a16:creationId xmlns:a16="http://schemas.microsoft.com/office/drawing/2014/main" id="{A6B4EACE-DF17-494C-9BE6-4D0542D25EAB}"/>
                  </a:ext>
                </a:extLst>
              </p:cNvPr>
              <p:cNvSpPr/>
              <p:nvPr/>
            </p:nvSpPr>
            <p:spPr>
              <a:xfrm>
                <a:off x="5666231" y="4905755"/>
                <a:ext cx="634365" cy="196850"/>
              </a:xfrm>
              <a:custGeom>
                <a:avLst/>
                <a:gdLst/>
                <a:ahLst/>
                <a:cxnLst/>
                <a:rect l="l" t="t" r="r" b="b"/>
                <a:pathLst>
                  <a:path w="634364" h="196850">
                    <a:moveTo>
                      <a:pt x="316991" y="0"/>
                    </a:moveTo>
                    <a:lnTo>
                      <a:pt x="244288" y="2599"/>
                    </a:lnTo>
                    <a:lnTo>
                      <a:pt x="177559" y="10001"/>
                    </a:lnTo>
                    <a:lnTo>
                      <a:pt x="118703" y="21613"/>
                    </a:lnTo>
                    <a:lnTo>
                      <a:pt x="69619" y="36842"/>
                    </a:lnTo>
                    <a:lnTo>
                      <a:pt x="32208" y="55095"/>
                    </a:lnTo>
                    <a:lnTo>
                      <a:pt x="0" y="98298"/>
                    </a:lnTo>
                    <a:lnTo>
                      <a:pt x="8368" y="120818"/>
                    </a:lnTo>
                    <a:lnTo>
                      <a:pt x="69619" y="159753"/>
                    </a:lnTo>
                    <a:lnTo>
                      <a:pt x="118703" y="174982"/>
                    </a:lnTo>
                    <a:lnTo>
                      <a:pt x="177559" y="186594"/>
                    </a:lnTo>
                    <a:lnTo>
                      <a:pt x="244288" y="193996"/>
                    </a:lnTo>
                    <a:lnTo>
                      <a:pt x="316991" y="196596"/>
                    </a:lnTo>
                    <a:lnTo>
                      <a:pt x="389655" y="193996"/>
                    </a:lnTo>
                    <a:lnTo>
                      <a:pt x="456369" y="186594"/>
                    </a:lnTo>
                    <a:lnTo>
                      <a:pt x="515227" y="174982"/>
                    </a:lnTo>
                    <a:lnTo>
                      <a:pt x="564324" y="159753"/>
                    </a:lnTo>
                    <a:lnTo>
                      <a:pt x="601753" y="141500"/>
                    </a:lnTo>
                    <a:lnTo>
                      <a:pt x="633983" y="98298"/>
                    </a:lnTo>
                    <a:lnTo>
                      <a:pt x="625608" y="75777"/>
                    </a:lnTo>
                    <a:lnTo>
                      <a:pt x="564324" y="36842"/>
                    </a:lnTo>
                    <a:lnTo>
                      <a:pt x="515227" y="21613"/>
                    </a:lnTo>
                    <a:lnTo>
                      <a:pt x="456369" y="10001"/>
                    </a:lnTo>
                    <a:lnTo>
                      <a:pt x="389655" y="2599"/>
                    </a:lnTo>
                    <a:lnTo>
                      <a:pt x="316991" y="0"/>
                    </a:lnTo>
                    <a:close/>
                  </a:path>
                </a:pathLst>
              </a:custGeom>
              <a:solidFill>
                <a:srgbClr val="A6E3FA"/>
              </a:solidFill>
            </p:spPr>
            <p:txBody>
              <a:bodyPr wrap="square" lIns="0" tIns="0" rIns="0" bIns="0" rtlCol="0"/>
              <a:lstStyle/>
              <a:p>
                <a:endParaRPr sz="1350" dirty="0"/>
              </a:p>
            </p:txBody>
          </p:sp>
          <p:sp>
            <p:nvSpPr>
              <p:cNvPr id="86" name="object 41">
                <a:extLst>
                  <a:ext uri="{FF2B5EF4-FFF2-40B4-BE49-F238E27FC236}">
                    <a16:creationId xmlns:a16="http://schemas.microsoft.com/office/drawing/2014/main" id="{391FDA2A-DCAD-4CB3-BDBE-6650CAA13AC3}"/>
                  </a:ext>
                </a:extLst>
              </p:cNvPr>
              <p:cNvSpPr/>
              <p:nvPr/>
            </p:nvSpPr>
            <p:spPr>
              <a:xfrm>
                <a:off x="4866132" y="1994915"/>
                <a:ext cx="2136775" cy="1290955"/>
              </a:xfrm>
              <a:custGeom>
                <a:avLst/>
                <a:gdLst/>
                <a:ahLst/>
                <a:cxnLst/>
                <a:rect l="l" t="t" r="r" b="b"/>
                <a:pathLst>
                  <a:path w="2136775" h="1290954">
                    <a:moveTo>
                      <a:pt x="2136648" y="922020"/>
                    </a:moveTo>
                    <a:lnTo>
                      <a:pt x="0" y="922020"/>
                    </a:lnTo>
                    <a:lnTo>
                      <a:pt x="0" y="1290828"/>
                    </a:lnTo>
                    <a:lnTo>
                      <a:pt x="2136648" y="1290828"/>
                    </a:lnTo>
                    <a:lnTo>
                      <a:pt x="2136648" y="922020"/>
                    </a:lnTo>
                    <a:close/>
                  </a:path>
                  <a:path w="2136775" h="1290954">
                    <a:moveTo>
                      <a:pt x="2136648" y="461772"/>
                    </a:moveTo>
                    <a:lnTo>
                      <a:pt x="0" y="461772"/>
                    </a:lnTo>
                    <a:lnTo>
                      <a:pt x="0" y="830580"/>
                    </a:lnTo>
                    <a:lnTo>
                      <a:pt x="2136648" y="830580"/>
                    </a:lnTo>
                    <a:lnTo>
                      <a:pt x="2136648" y="461772"/>
                    </a:lnTo>
                    <a:close/>
                  </a:path>
                  <a:path w="2136775" h="1290954">
                    <a:moveTo>
                      <a:pt x="2136648" y="0"/>
                    </a:moveTo>
                    <a:lnTo>
                      <a:pt x="0" y="0"/>
                    </a:lnTo>
                    <a:lnTo>
                      <a:pt x="0" y="370332"/>
                    </a:lnTo>
                    <a:lnTo>
                      <a:pt x="2136648" y="370332"/>
                    </a:lnTo>
                    <a:lnTo>
                      <a:pt x="2136648" y="0"/>
                    </a:lnTo>
                    <a:close/>
                  </a:path>
                </a:pathLst>
              </a:custGeom>
              <a:solidFill>
                <a:srgbClr val="004E83"/>
              </a:solidFill>
            </p:spPr>
            <p:txBody>
              <a:bodyPr wrap="square" lIns="0" tIns="0" rIns="0" bIns="0" rtlCol="0"/>
              <a:lstStyle/>
              <a:p>
                <a:endParaRPr sz="1350" dirty="0"/>
              </a:p>
            </p:txBody>
          </p:sp>
          <p:sp>
            <p:nvSpPr>
              <p:cNvPr id="87" name="object 42">
                <a:extLst>
                  <a:ext uri="{FF2B5EF4-FFF2-40B4-BE49-F238E27FC236}">
                    <a16:creationId xmlns:a16="http://schemas.microsoft.com/office/drawing/2014/main" id="{20EFA461-4EDE-4E87-BB4E-553960D3C137}"/>
                  </a:ext>
                </a:extLst>
              </p:cNvPr>
              <p:cNvSpPr/>
              <p:nvPr/>
            </p:nvSpPr>
            <p:spPr>
              <a:xfrm>
                <a:off x="4977383" y="2996183"/>
                <a:ext cx="210312" cy="210312"/>
              </a:xfrm>
              <a:prstGeom prst="rect">
                <a:avLst/>
              </a:prstGeom>
              <a:blipFill>
                <a:blip r:embed="rId11" cstate="print"/>
                <a:stretch>
                  <a:fillRect/>
                </a:stretch>
              </a:blipFill>
            </p:spPr>
            <p:txBody>
              <a:bodyPr wrap="square" lIns="0" tIns="0" rIns="0" bIns="0" rtlCol="0"/>
              <a:lstStyle/>
              <a:p>
                <a:endParaRPr sz="1350" dirty="0"/>
              </a:p>
            </p:txBody>
          </p:sp>
          <p:sp>
            <p:nvSpPr>
              <p:cNvPr id="88" name="object 43">
                <a:extLst>
                  <a:ext uri="{FF2B5EF4-FFF2-40B4-BE49-F238E27FC236}">
                    <a16:creationId xmlns:a16="http://schemas.microsoft.com/office/drawing/2014/main" id="{9A8ACC00-6C1E-448C-886E-7EDA9088B16F}"/>
                  </a:ext>
                </a:extLst>
              </p:cNvPr>
              <p:cNvSpPr/>
              <p:nvPr/>
            </p:nvSpPr>
            <p:spPr>
              <a:xfrm>
                <a:off x="4998751" y="2512313"/>
                <a:ext cx="167640" cy="257810"/>
              </a:xfrm>
              <a:custGeom>
                <a:avLst/>
                <a:gdLst/>
                <a:ahLst/>
                <a:cxnLst/>
                <a:rect l="l" t="t" r="r" b="b"/>
                <a:pathLst>
                  <a:path w="167639" h="257810">
                    <a:moveTo>
                      <a:pt x="95408" y="234632"/>
                    </a:moveTo>
                    <a:lnTo>
                      <a:pt x="67817" y="234632"/>
                    </a:lnTo>
                    <a:lnTo>
                      <a:pt x="74568" y="235918"/>
                    </a:lnTo>
                    <a:lnTo>
                      <a:pt x="80486" y="239775"/>
                    </a:lnTo>
                    <a:lnTo>
                      <a:pt x="94964" y="254635"/>
                    </a:lnTo>
                    <a:lnTo>
                      <a:pt x="97631" y="257556"/>
                    </a:lnTo>
                    <a:lnTo>
                      <a:pt x="102203" y="257556"/>
                    </a:lnTo>
                    <a:lnTo>
                      <a:pt x="108045" y="251713"/>
                    </a:lnTo>
                    <a:lnTo>
                      <a:pt x="108045" y="247141"/>
                    </a:lnTo>
                    <a:lnTo>
                      <a:pt x="105378" y="244601"/>
                    </a:lnTo>
                    <a:lnTo>
                      <a:pt x="95408" y="234632"/>
                    </a:lnTo>
                    <a:close/>
                  </a:path>
                  <a:path w="167639" h="257810">
                    <a:moveTo>
                      <a:pt x="42259" y="123825"/>
                    </a:moveTo>
                    <a:lnTo>
                      <a:pt x="39338" y="123825"/>
                    </a:lnTo>
                    <a:lnTo>
                      <a:pt x="37560" y="125730"/>
                    </a:lnTo>
                    <a:lnTo>
                      <a:pt x="24733" y="138430"/>
                    </a:lnTo>
                    <a:lnTo>
                      <a:pt x="17645" y="148669"/>
                    </a:lnTo>
                    <a:lnTo>
                      <a:pt x="14509" y="160337"/>
                    </a:lnTo>
                    <a:lnTo>
                      <a:pt x="15374" y="172291"/>
                    </a:lnTo>
                    <a:lnTo>
                      <a:pt x="20288" y="183387"/>
                    </a:lnTo>
                    <a:lnTo>
                      <a:pt x="9747" y="194056"/>
                    </a:lnTo>
                    <a:lnTo>
                      <a:pt x="2706" y="204549"/>
                    </a:lnTo>
                    <a:lnTo>
                      <a:pt x="0" y="216471"/>
                    </a:lnTo>
                    <a:lnTo>
                      <a:pt x="1817" y="228488"/>
                    </a:lnTo>
                    <a:lnTo>
                      <a:pt x="8350" y="239268"/>
                    </a:lnTo>
                    <a:lnTo>
                      <a:pt x="19022" y="246780"/>
                    </a:lnTo>
                    <a:lnTo>
                      <a:pt x="31337" y="249459"/>
                    </a:lnTo>
                    <a:lnTo>
                      <a:pt x="43747" y="247233"/>
                    </a:lnTo>
                    <a:lnTo>
                      <a:pt x="54705" y="240030"/>
                    </a:lnTo>
                    <a:lnTo>
                      <a:pt x="54959" y="239775"/>
                    </a:lnTo>
                    <a:lnTo>
                      <a:pt x="61019" y="235918"/>
                    </a:lnTo>
                    <a:lnTo>
                      <a:pt x="64041" y="235346"/>
                    </a:lnTo>
                    <a:lnTo>
                      <a:pt x="33607" y="235346"/>
                    </a:lnTo>
                    <a:lnTo>
                      <a:pt x="27199" y="234797"/>
                    </a:lnTo>
                    <a:lnTo>
                      <a:pt x="21304" y="231901"/>
                    </a:lnTo>
                    <a:lnTo>
                      <a:pt x="16476" y="225964"/>
                    </a:lnTo>
                    <a:lnTo>
                      <a:pt x="14589" y="218789"/>
                    </a:lnTo>
                    <a:lnTo>
                      <a:pt x="15678" y="211470"/>
                    </a:lnTo>
                    <a:lnTo>
                      <a:pt x="19780" y="205105"/>
                    </a:lnTo>
                    <a:lnTo>
                      <a:pt x="31210" y="193801"/>
                    </a:lnTo>
                    <a:lnTo>
                      <a:pt x="69615" y="193801"/>
                    </a:lnTo>
                    <a:lnTo>
                      <a:pt x="76168" y="189230"/>
                    </a:lnTo>
                    <a:lnTo>
                      <a:pt x="88868" y="176530"/>
                    </a:lnTo>
                    <a:lnTo>
                      <a:pt x="90773" y="174751"/>
                    </a:lnTo>
                    <a:lnTo>
                      <a:pt x="90773" y="171831"/>
                    </a:lnTo>
                    <a:lnTo>
                      <a:pt x="82518" y="163575"/>
                    </a:lnTo>
                    <a:lnTo>
                      <a:pt x="92043" y="154050"/>
                    </a:lnTo>
                    <a:lnTo>
                      <a:pt x="72739" y="154050"/>
                    </a:lnTo>
                    <a:lnTo>
                      <a:pt x="60293" y="141605"/>
                    </a:lnTo>
                    <a:lnTo>
                      <a:pt x="69818" y="132080"/>
                    </a:lnTo>
                    <a:lnTo>
                      <a:pt x="50514" y="132080"/>
                    </a:lnTo>
                    <a:lnTo>
                      <a:pt x="42259" y="123825"/>
                    </a:lnTo>
                    <a:close/>
                  </a:path>
                  <a:path w="167639" h="257810">
                    <a:moveTo>
                      <a:pt x="67976" y="220408"/>
                    </a:moveTo>
                    <a:lnTo>
                      <a:pt x="55979" y="222742"/>
                    </a:lnTo>
                    <a:lnTo>
                      <a:pt x="45434" y="229743"/>
                    </a:lnTo>
                    <a:lnTo>
                      <a:pt x="39895" y="233634"/>
                    </a:lnTo>
                    <a:lnTo>
                      <a:pt x="33607" y="235346"/>
                    </a:lnTo>
                    <a:lnTo>
                      <a:pt x="64041" y="235346"/>
                    </a:lnTo>
                    <a:lnTo>
                      <a:pt x="67817" y="234632"/>
                    </a:lnTo>
                    <a:lnTo>
                      <a:pt x="95408" y="234632"/>
                    </a:lnTo>
                    <a:lnTo>
                      <a:pt x="90519" y="229743"/>
                    </a:lnTo>
                    <a:lnTo>
                      <a:pt x="79974" y="222742"/>
                    </a:lnTo>
                    <a:lnTo>
                      <a:pt x="67976" y="220408"/>
                    </a:lnTo>
                    <a:close/>
                  </a:path>
                  <a:path w="167639" h="257810">
                    <a:moveTo>
                      <a:pt x="69615" y="193801"/>
                    </a:moveTo>
                    <a:lnTo>
                      <a:pt x="31210" y="193801"/>
                    </a:lnTo>
                    <a:lnTo>
                      <a:pt x="42306" y="198659"/>
                    </a:lnTo>
                    <a:lnTo>
                      <a:pt x="54260" y="199517"/>
                    </a:lnTo>
                    <a:lnTo>
                      <a:pt x="65928" y="196373"/>
                    </a:lnTo>
                    <a:lnTo>
                      <a:pt x="69615" y="193801"/>
                    </a:lnTo>
                    <a:close/>
                  </a:path>
                  <a:path w="167639" h="257810">
                    <a:moveTo>
                      <a:pt x="96361" y="135255"/>
                    </a:moveTo>
                    <a:lnTo>
                      <a:pt x="91535" y="135255"/>
                    </a:lnTo>
                    <a:lnTo>
                      <a:pt x="72739" y="154050"/>
                    </a:lnTo>
                    <a:lnTo>
                      <a:pt x="92043" y="154050"/>
                    </a:lnTo>
                    <a:lnTo>
                      <a:pt x="98393" y="147700"/>
                    </a:lnTo>
                    <a:lnTo>
                      <a:pt x="100806" y="145034"/>
                    </a:lnTo>
                    <a:lnTo>
                      <a:pt x="101060" y="141097"/>
                    </a:lnTo>
                    <a:lnTo>
                      <a:pt x="99028" y="138430"/>
                    </a:lnTo>
                    <a:lnTo>
                      <a:pt x="96361" y="135255"/>
                    </a:lnTo>
                    <a:close/>
                  </a:path>
                  <a:path w="167639" h="257810">
                    <a:moveTo>
                      <a:pt x="113712" y="58038"/>
                    </a:moveTo>
                    <a:lnTo>
                      <a:pt x="102030" y="61182"/>
                    </a:lnTo>
                    <a:lnTo>
                      <a:pt x="91789" y="68325"/>
                    </a:lnTo>
                    <a:lnTo>
                      <a:pt x="77311" y="82803"/>
                    </a:lnTo>
                    <a:lnTo>
                      <a:pt x="77311" y="85725"/>
                    </a:lnTo>
                    <a:lnTo>
                      <a:pt x="79089" y="87630"/>
                    </a:lnTo>
                    <a:lnTo>
                      <a:pt x="125190" y="133731"/>
                    </a:lnTo>
                    <a:lnTo>
                      <a:pt x="128111" y="133731"/>
                    </a:lnTo>
                    <a:lnTo>
                      <a:pt x="142716" y="119125"/>
                    </a:lnTo>
                    <a:lnTo>
                      <a:pt x="149858" y="108886"/>
                    </a:lnTo>
                    <a:lnTo>
                      <a:pt x="152987" y="97218"/>
                    </a:lnTo>
                    <a:lnTo>
                      <a:pt x="152092" y="85264"/>
                    </a:lnTo>
                    <a:lnTo>
                      <a:pt x="147161" y="74168"/>
                    </a:lnTo>
                    <a:lnTo>
                      <a:pt x="157575" y="63753"/>
                    </a:lnTo>
                    <a:lnTo>
                      <a:pt x="136874" y="63753"/>
                    </a:lnTo>
                    <a:lnTo>
                      <a:pt x="125704" y="58896"/>
                    </a:lnTo>
                    <a:lnTo>
                      <a:pt x="113712" y="58038"/>
                    </a:lnTo>
                    <a:close/>
                  </a:path>
                  <a:path w="167639" h="257810">
                    <a:moveTo>
                      <a:pt x="74009" y="113284"/>
                    </a:moveTo>
                    <a:lnTo>
                      <a:pt x="69310" y="113284"/>
                    </a:lnTo>
                    <a:lnTo>
                      <a:pt x="50514" y="132080"/>
                    </a:lnTo>
                    <a:lnTo>
                      <a:pt x="69818" y="132080"/>
                    </a:lnTo>
                    <a:lnTo>
                      <a:pt x="76168" y="125730"/>
                    </a:lnTo>
                    <a:lnTo>
                      <a:pt x="78581" y="123062"/>
                    </a:lnTo>
                    <a:lnTo>
                      <a:pt x="78835" y="119125"/>
                    </a:lnTo>
                    <a:lnTo>
                      <a:pt x="76676" y="116459"/>
                    </a:lnTo>
                    <a:lnTo>
                      <a:pt x="74009" y="113284"/>
                    </a:lnTo>
                    <a:close/>
                  </a:path>
                  <a:path w="167639" h="257810">
                    <a:moveTo>
                      <a:pt x="161554" y="22304"/>
                    </a:moveTo>
                    <a:lnTo>
                      <a:pt x="134397" y="22304"/>
                    </a:lnTo>
                    <a:lnTo>
                      <a:pt x="140811" y="22794"/>
                    </a:lnTo>
                    <a:lnTo>
                      <a:pt x="146653" y="25653"/>
                    </a:lnTo>
                    <a:lnTo>
                      <a:pt x="151679" y="31591"/>
                    </a:lnTo>
                    <a:lnTo>
                      <a:pt x="153622" y="38766"/>
                    </a:lnTo>
                    <a:lnTo>
                      <a:pt x="152493" y="46085"/>
                    </a:lnTo>
                    <a:lnTo>
                      <a:pt x="148304" y="52450"/>
                    </a:lnTo>
                    <a:lnTo>
                      <a:pt x="136874" y="63753"/>
                    </a:lnTo>
                    <a:lnTo>
                      <a:pt x="157575" y="63753"/>
                    </a:lnTo>
                    <a:lnTo>
                      <a:pt x="157829" y="63500"/>
                    </a:lnTo>
                    <a:lnTo>
                      <a:pt x="164957" y="53006"/>
                    </a:lnTo>
                    <a:lnTo>
                      <a:pt x="167608" y="41084"/>
                    </a:lnTo>
                    <a:lnTo>
                      <a:pt x="165687" y="29067"/>
                    </a:lnTo>
                    <a:lnTo>
                      <a:pt x="161554" y="22304"/>
                    </a:lnTo>
                    <a:close/>
                  </a:path>
                  <a:path w="167639" h="257810">
                    <a:moveTo>
                      <a:pt x="69818" y="0"/>
                    </a:moveTo>
                    <a:lnTo>
                      <a:pt x="65373" y="0"/>
                    </a:lnTo>
                    <a:lnTo>
                      <a:pt x="62706" y="2921"/>
                    </a:lnTo>
                    <a:lnTo>
                      <a:pt x="59785" y="5841"/>
                    </a:lnTo>
                    <a:lnTo>
                      <a:pt x="59908" y="10521"/>
                    </a:lnTo>
                    <a:lnTo>
                      <a:pt x="62706" y="12953"/>
                    </a:lnTo>
                    <a:lnTo>
                      <a:pt x="77565" y="27812"/>
                    </a:lnTo>
                    <a:lnTo>
                      <a:pt x="88090" y="34813"/>
                    </a:lnTo>
                    <a:lnTo>
                      <a:pt x="100044" y="37147"/>
                    </a:lnTo>
                    <a:lnTo>
                      <a:pt x="111998" y="34813"/>
                    </a:lnTo>
                    <a:lnTo>
                      <a:pt x="122523" y="27812"/>
                    </a:lnTo>
                    <a:lnTo>
                      <a:pt x="128079" y="24028"/>
                    </a:lnTo>
                    <a:lnTo>
                      <a:pt x="133059" y="22669"/>
                    </a:lnTo>
                    <a:lnTo>
                      <a:pt x="100139" y="22669"/>
                    </a:lnTo>
                    <a:lnTo>
                      <a:pt x="93348" y="21383"/>
                    </a:lnTo>
                    <a:lnTo>
                      <a:pt x="87344" y="17525"/>
                    </a:lnTo>
                    <a:lnTo>
                      <a:pt x="69818" y="0"/>
                    </a:lnTo>
                    <a:close/>
                  </a:path>
                  <a:path w="167639" h="257810">
                    <a:moveTo>
                      <a:pt x="136239" y="7778"/>
                    </a:moveTo>
                    <a:lnTo>
                      <a:pt x="123844" y="10036"/>
                    </a:lnTo>
                    <a:lnTo>
                      <a:pt x="112998" y="17272"/>
                    </a:lnTo>
                    <a:lnTo>
                      <a:pt x="112744" y="17525"/>
                    </a:lnTo>
                    <a:lnTo>
                      <a:pt x="106882" y="21383"/>
                    </a:lnTo>
                    <a:lnTo>
                      <a:pt x="100139" y="22669"/>
                    </a:lnTo>
                    <a:lnTo>
                      <a:pt x="133059" y="22669"/>
                    </a:lnTo>
                    <a:lnTo>
                      <a:pt x="134397" y="22304"/>
                    </a:lnTo>
                    <a:lnTo>
                      <a:pt x="161554" y="22304"/>
                    </a:lnTo>
                    <a:lnTo>
                      <a:pt x="159099" y="18287"/>
                    </a:lnTo>
                    <a:lnTo>
                      <a:pt x="148538" y="10521"/>
                    </a:lnTo>
                    <a:lnTo>
                      <a:pt x="136239" y="7778"/>
                    </a:lnTo>
                    <a:close/>
                  </a:path>
                </a:pathLst>
              </a:custGeom>
              <a:solidFill>
                <a:srgbClr val="FFFFFF"/>
              </a:solidFill>
            </p:spPr>
            <p:txBody>
              <a:bodyPr wrap="square" lIns="0" tIns="0" rIns="0" bIns="0" rtlCol="0"/>
              <a:lstStyle/>
              <a:p>
                <a:endParaRPr sz="1350" dirty="0"/>
              </a:p>
            </p:txBody>
          </p:sp>
          <p:sp>
            <p:nvSpPr>
              <p:cNvPr id="89" name="object 44">
                <a:extLst>
                  <a:ext uri="{FF2B5EF4-FFF2-40B4-BE49-F238E27FC236}">
                    <a16:creationId xmlns:a16="http://schemas.microsoft.com/office/drawing/2014/main" id="{E5CDA77C-12C6-4826-9F72-9B01D0415FAE}"/>
                  </a:ext>
                </a:extLst>
              </p:cNvPr>
              <p:cNvSpPr/>
              <p:nvPr/>
            </p:nvSpPr>
            <p:spPr>
              <a:xfrm>
                <a:off x="4975859" y="2103119"/>
                <a:ext cx="213360" cy="152400"/>
              </a:xfrm>
              <a:prstGeom prst="rect">
                <a:avLst/>
              </a:prstGeom>
              <a:blipFill>
                <a:blip r:embed="rId12" cstate="print"/>
                <a:stretch>
                  <a:fillRect/>
                </a:stretch>
              </a:blipFill>
            </p:spPr>
            <p:txBody>
              <a:bodyPr wrap="square" lIns="0" tIns="0" rIns="0" bIns="0" rtlCol="0"/>
              <a:lstStyle/>
              <a:p>
                <a:endParaRPr sz="1350" dirty="0"/>
              </a:p>
            </p:txBody>
          </p:sp>
          <p:sp>
            <p:nvSpPr>
              <p:cNvPr id="90" name="object 45">
                <a:extLst>
                  <a:ext uri="{FF2B5EF4-FFF2-40B4-BE49-F238E27FC236}">
                    <a16:creationId xmlns:a16="http://schemas.microsoft.com/office/drawing/2014/main" id="{B6B74117-ECF1-4922-A6C1-842FBFC85068}"/>
                  </a:ext>
                </a:extLst>
              </p:cNvPr>
              <p:cNvSpPr/>
              <p:nvPr/>
            </p:nvSpPr>
            <p:spPr>
              <a:xfrm>
                <a:off x="5490971" y="3643883"/>
                <a:ext cx="984885" cy="982980"/>
              </a:xfrm>
              <a:custGeom>
                <a:avLst/>
                <a:gdLst/>
                <a:ahLst/>
                <a:cxnLst/>
                <a:rect l="l" t="t" r="r" b="b"/>
                <a:pathLst>
                  <a:path w="984885" h="982979">
                    <a:moveTo>
                      <a:pt x="492251" y="0"/>
                    </a:moveTo>
                    <a:lnTo>
                      <a:pt x="0" y="491490"/>
                    </a:lnTo>
                    <a:lnTo>
                      <a:pt x="492251" y="982980"/>
                    </a:lnTo>
                    <a:lnTo>
                      <a:pt x="984503" y="491490"/>
                    </a:lnTo>
                    <a:lnTo>
                      <a:pt x="492251" y="0"/>
                    </a:lnTo>
                    <a:close/>
                  </a:path>
                </a:pathLst>
              </a:custGeom>
              <a:solidFill>
                <a:srgbClr val="004E83"/>
              </a:solidFill>
            </p:spPr>
            <p:txBody>
              <a:bodyPr wrap="square" lIns="0" tIns="0" rIns="0" bIns="0" rtlCol="0"/>
              <a:lstStyle/>
              <a:p>
                <a:endParaRPr sz="1350" dirty="0"/>
              </a:p>
            </p:txBody>
          </p:sp>
        </p:grpSp>
        <p:sp>
          <p:nvSpPr>
            <p:cNvPr id="22" name="object 46">
              <a:extLst>
                <a:ext uri="{FF2B5EF4-FFF2-40B4-BE49-F238E27FC236}">
                  <a16:creationId xmlns:a16="http://schemas.microsoft.com/office/drawing/2014/main" id="{8D2331E1-E578-48FC-BE11-9806AEEF70F8}"/>
                </a:ext>
              </a:extLst>
            </p:cNvPr>
            <p:cNvSpPr txBox="1"/>
            <p:nvPr/>
          </p:nvSpPr>
          <p:spPr>
            <a:xfrm>
              <a:off x="4155566" y="1920526"/>
              <a:ext cx="664845" cy="240931"/>
            </a:xfrm>
            <a:prstGeom prst="rect">
              <a:avLst/>
            </a:prstGeom>
          </p:spPr>
          <p:txBody>
            <a:bodyPr vert="horz" wrap="square" lIns="0" tIns="10001" rIns="0" bIns="0" rtlCol="0">
              <a:spAutoFit/>
            </a:bodyPr>
            <a:lstStyle/>
            <a:p>
              <a:pPr marL="9525">
                <a:spcBef>
                  <a:spcPts val="79"/>
                </a:spcBef>
              </a:pPr>
              <a:r>
                <a:rPr sz="1500" b="1" dirty="0">
                  <a:latin typeface="Gothic Uralic"/>
                  <a:cs typeface="Gothic Uralic"/>
                </a:rPr>
                <a:t>Nagios</a:t>
              </a:r>
              <a:endParaRPr sz="1500" dirty="0">
                <a:latin typeface="Gothic Uralic"/>
                <a:cs typeface="Gothic Uralic"/>
              </a:endParaRPr>
            </a:p>
          </p:txBody>
        </p:sp>
        <p:sp>
          <p:nvSpPr>
            <p:cNvPr id="23" name="object 47">
              <a:extLst>
                <a:ext uri="{FF2B5EF4-FFF2-40B4-BE49-F238E27FC236}">
                  <a16:creationId xmlns:a16="http://schemas.microsoft.com/office/drawing/2014/main" id="{28993910-8E4C-4D9C-AC02-84E4C7B0FA27}"/>
                </a:ext>
              </a:extLst>
            </p:cNvPr>
            <p:cNvSpPr txBox="1"/>
            <p:nvPr/>
          </p:nvSpPr>
          <p:spPr>
            <a:xfrm>
              <a:off x="4116896" y="5219700"/>
              <a:ext cx="741045" cy="136576"/>
            </a:xfrm>
            <a:prstGeom prst="rect">
              <a:avLst/>
            </a:prstGeom>
          </p:spPr>
          <p:txBody>
            <a:bodyPr vert="horz" wrap="square" lIns="0" tIns="9525" rIns="0" bIns="0" rtlCol="0">
              <a:spAutoFit/>
            </a:bodyPr>
            <a:lstStyle/>
            <a:p>
              <a:pPr marL="9525">
                <a:spcBef>
                  <a:spcPts val="75"/>
                </a:spcBef>
              </a:pPr>
              <a:r>
                <a:rPr sz="825" b="1" spc="-4" dirty="0">
                  <a:solidFill>
                    <a:srgbClr val="404040"/>
                  </a:solidFill>
                  <a:latin typeface="Gothic Uralic"/>
                  <a:cs typeface="Gothic Uralic"/>
                </a:rPr>
                <a:t>RRD</a:t>
              </a:r>
              <a:r>
                <a:rPr sz="825" b="1" spc="-41" dirty="0">
                  <a:solidFill>
                    <a:srgbClr val="404040"/>
                  </a:solidFill>
                  <a:latin typeface="Gothic Uralic"/>
                  <a:cs typeface="Gothic Uralic"/>
                </a:rPr>
                <a:t> </a:t>
              </a:r>
              <a:r>
                <a:rPr sz="825" b="1" dirty="0">
                  <a:solidFill>
                    <a:srgbClr val="404040"/>
                  </a:solidFill>
                  <a:latin typeface="Gothic Uralic"/>
                  <a:cs typeface="Gothic Uralic"/>
                </a:rPr>
                <a:t>Database</a:t>
              </a:r>
              <a:endParaRPr sz="825" dirty="0">
                <a:latin typeface="Gothic Uralic"/>
                <a:cs typeface="Gothic Uralic"/>
              </a:endParaRPr>
            </a:p>
          </p:txBody>
        </p:sp>
        <p:sp>
          <p:nvSpPr>
            <p:cNvPr id="24" name="object 49">
              <a:extLst>
                <a:ext uri="{FF2B5EF4-FFF2-40B4-BE49-F238E27FC236}">
                  <a16:creationId xmlns:a16="http://schemas.microsoft.com/office/drawing/2014/main" id="{F4966628-34CA-4DF8-8081-8BAA3B566742}"/>
                </a:ext>
              </a:extLst>
            </p:cNvPr>
            <p:cNvSpPr txBox="1"/>
            <p:nvPr/>
          </p:nvSpPr>
          <p:spPr>
            <a:xfrm>
              <a:off x="4024788" y="2417503"/>
              <a:ext cx="841534" cy="137056"/>
            </a:xfrm>
            <a:prstGeom prst="rect">
              <a:avLst/>
            </a:prstGeom>
          </p:spPr>
          <p:txBody>
            <a:bodyPr vert="horz" wrap="square" lIns="0" tIns="10001" rIns="0" bIns="0" rtlCol="0">
              <a:spAutoFit/>
            </a:bodyPr>
            <a:lstStyle/>
            <a:p>
              <a:pPr marL="9525">
                <a:spcBef>
                  <a:spcPts val="79"/>
                </a:spcBef>
              </a:pPr>
              <a:r>
                <a:rPr sz="825" b="1" dirty="0">
                  <a:solidFill>
                    <a:srgbClr val="FFFFFF"/>
                  </a:solidFill>
                  <a:latin typeface="Gothic Uralic"/>
                  <a:cs typeface="Gothic Uralic"/>
                </a:rPr>
                <a:t>Nagios</a:t>
              </a:r>
              <a:r>
                <a:rPr sz="825" b="1" spc="-56" dirty="0">
                  <a:solidFill>
                    <a:srgbClr val="FFFFFF"/>
                  </a:solidFill>
                  <a:latin typeface="Gothic Uralic"/>
                  <a:cs typeface="Gothic Uralic"/>
                </a:rPr>
                <a:t> </a:t>
              </a:r>
              <a:r>
                <a:rPr sz="825" b="1" spc="-4" dirty="0">
                  <a:solidFill>
                    <a:srgbClr val="FFFFFF"/>
                  </a:solidFill>
                  <a:latin typeface="Gothic Uralic"/>
                  <a:cs typeface="Gothic Uralic"/>
                </a:rPr>
                <a:t>Daemon</a:t>
              </a:r>
              <a:endParaRPr sz="825" dirty="0">
                <a:latin typeface="Gothic Uralic"/>
                <a:cs typeface="Gothic Uralic"/>
              </a:endParaRPr>
            </a:p>
          </p:txBody>
        </p:sp>
        <p:sp>
          <p:nvSpPr>
            <p:cNvPr id="25" name="object 50">
              <a:extLst>
                <a:ext uri="{FF2B5EF4-FFF2-40B4-BE49-F238E27FC236}">
                  <a16:creationId xmlns:a16="http://schemas.microsoft.com/office/drawing/2014/main" id="{46270D1E-C539-46E3-9EFF-AFDBBB2C8BA2}"/>
                </a:ext>
              </a:extLst>
            </p:cNvPr>
            <p:cNvSpPr txBox="1"/>
            <p:nvPr/>
          </p:nvSpPr>
          <p:spPr>
            <a:xfrm>
              <a:off x="4024788" y="2763583"/>
              <a:ext cx="370523" cy="137056"/>
            </a:xfrm>
            <a:prstGeom prst="rect">
              <a:avLst/>
            </a:prstGeom>
          </p:spPr>
          <p:txBody>
            <a:bodyPr vert="horz" wrap="square" lIns="0" tIns="10001" rIns="0" bIns="0" rtlCol="0">
              <a:spAutoFit/>
            </a:bodyPr>
            <a:lstStyle/>
            <a:p>
              <a:pPr marL="9525">
                <a:spcBef>
                  <a:spcPts val="79"/>
                </a:spcBef>
              </a:pPr>
              <a:r>
                <a:rPr sz="825" b="1" dirty="0">
                  <a:solidFill>
                    <a:srgbClr val="FFFFFF"/>
                  </a:solidFill>
                  <a:latin typeface="Gothic Uralic"/>
                  <a:cs typeface="Gothic Uralic"/>
                </a:rPr>
                <a:t>Pl</a:t>
              </a:r>
              <a:r>
                <a:rPr sz="825" b="1" spc="-4" dirty="0">
                  <a:solidFill>
                    <a:srgbClr val="FFFFFF"/>
                  </a:solidFill>
                  <a:latin typeface="Gothic Uralic"/>
                  <a:cs typeface="Gothic Uralic"/>
                </a:rPr>
                <a:t>u</a:t>
              </a:r>
              <a:r>
                <a:rPr sz="825" b="1" dirty="0">
                  <a:solidFill>
                    <a:srgbClr val="FFFFFF"/>
                  </a:solidFill>
                  <a:latin typeface="Gothic Uralic"/>
                  <a:cs typeface="Gothic Uralic"/>
                </a:rPr>
                <a:t>gi</a:t>
              </a:r>
              <a:r>
                <a:rPr sz="825" b="1" spc="-4" dirty="0">
                  <a:solidFill>
                    <a:srgbClr val="FFFFFF"/>
                  </a:solidFill>
                  <a:latin typeface="Gothic Uralic"/>
                  <a:cs typeface="Gothic Uralic"/>
                </a:rPr>
                <a:t>n</a:t>
              </a:r>
              <a:r>
                <a:rPr sz="825" b="1" dirty="0">
                  <a:solidFill>
                    <a:srgbClr val="FFFFFF"/>
                  </a:solidFill>
                  <a:latin typeface="Gothic Uralic"/>
                  <a:cs typeface="Gothic Uralic"/>
                </a:rPr>
                <a:t>s</a:t>
              </a:r>
              <a:endParaRPr sz="825" dirty="0">
                <a:latin typeface="Gothic Uralic"/>
                <a:cs typeface="Gothic Uralic"/>
              </a:endParaRPr>
            </a:p>
          </p:txBody>
        </p:sp>
        <p:sp>
          <p:nvSpPr>
            <p:cNvPr id="26" name="object 51">
              <a:extLst>
                <a:ext uri="{FF2B5EF4-FFF2-40B4-BE49-F238E27FC236}">
                  <a16:creationId xmlns:a16="http://schemas.microsoft.com/office/drawing/2014/main" id="{8818B6EA-7DB6-4B87-A324-88B6E9CECDA8}"/>
                </a:ext>
              </a:extLst>
            </p:cNvPr>
            <p:cNvSpPr txBox="1"/>
            <p:nvPr/>
          </p:nvSpPr>
          <p:spPr>
            <a:xfrm>
              <a:off x="4024789" y="3109532"/>
              <a:ext cx="945356" cy="137056"/>
            </a:xfrm>
            <a:prstGeom prst="rect">
              <a:avLst/>
            </a:prstGeom>
          </p:spPr>
          <p:txBody>
            <a:bodyPr vert="horz" wrap="square" lIns="0" tIns="10001" rIns="0" bIns="0" rtlCol="0">
              <a:spAutoFit/>
            </a:bodyPr>
            <a:lstStyle/>
            <a:p>
              <a:pPr marL="9525">
                <a:spcBef>
                  <a:spcPts val="79"/>
                </a:spcBef>
              </a:pPr>
              <a:r>
                <a:rPr sz="825" b="1" spc="-4" dirty="0">
                  <a:solidFill>
                    <a:srgbClr val="FFFFFF"/>
                  </a:solidFill>
                  <a:latin typeface="Gothic Uralic"/>
                  <a:cs typeface="Gothic Uralic"/>
                </a:rPr>
                <a:t>Performance</a:t>
              </a:r>
              <a:r>
                <a:rPr sz="825" b="1" spc="-56" dirty="0">
                  <a:solidFill>
                    <a:srgbClr val="FFFFFF"/>
                  </a:solidFill>
                  <a:latin typeface="Gothic Uralic"/>
                  <a:cs typeface="Gothic Uralic"/>
                </a:rPr>
                <a:t> </a:t>
              </a:r>
              <a:r>
                <a:rPr sz="825" b="1" dirty="0">
                  <a:solidFill>
                    <a:srgbClr val="FFFFFF"/>
                  </a:solidFill>
                  <a:latin typeface="Gothic Uralic"/>
                  <a:cs typeface="Gothic Uralic"/>
                </a:rPr>
                <a:t>Data</a:t>
              </a:r>
              <a:endParaRPr sz="825" dirty="0">
                <a:latin typeface="Gothic Uralic"/>
                <a:cs typeface="Gothic Uralic"/>
              </a:endParaRPr>
            </a:p>
          </p:txBody>
        </p:sp>
        <p:grpSp>
          <p:nvGrpSpPr>
            <p:cNvPr id="27" name="object 52">
              <a:extLst>
                <a:ext uri="{FF2B5EF4-FFF2-40B4-BE49-F238E27FC236}">
                  <a16:creationId xmlns:a16="http://schemas.microsoft.com/office/drawing/2014/main" id="{F041867B-3132-4609-87BF-1939DE01F7C4}"/>
                </a:ext>
              </a:extLst>
            </p:cNvPr>
            <p:cNvGrpSpPr/>
            <p:nvPr/>
          </p:nvGrpSpPr>
          <p:grpSpPr>
            <a:xfrm>
              <a:off x="5408581" y="2225421"/>
              <a:ext cx="3735705" cy="3282791"/>
              <a:chOff x="7211441" y="1824227"/>
              <a:chExt cx="4980940" cy="4377055"/>
            </a:xfrm>
          </p:grpSpPr>
          <p:sp>
            <p:nvSpPr>
              <p:cNvPr id="56" name="object 53">
                <a:extLst>
                  <a:ext uri="{FF2B5EF4-FFF2-40B4-BE49-F238E27FC236}">
                    <a16:creationId xmlns:a16="http://schemas.microsoft.com/office/drawing/2014/main" id="{06E8D393-5F51-4209-817A-AEE77F53F751}"/>
                  </a:ext>
                </a:extLst>
              </p:cNvPr>
              <p:cNvSpPr/>
              <p:nvPr/>
            </p:nvSpPr>
            <p:spPr>
              <a:xfrm>
                <a:off x="8104632" y="1842477"/>
                <a:ext cx="4087367" cy="4334332"/>
              </a:xfrm>
              <a:prstGeom prst="rect">
                <a:avLst/>
              </a:prstGeom>
              <a:blipFill>
                <a:blip r:embed="rId13" cstate="print"/>
                <a:stretch>
                  <a:fillRect/>
                </a:stretch>
              </a:blipFill>
            </p:spPr>
            <p:txBody>
              <a:bodyPr wrap="square" lIns="0" tIns="0" rIns="0" bIns="0" rtlCol="0"/>
              <a:lstStyle/>
              <a:p>
                <a:endParaRPr sz="1350" dirty="0"/>
              </a:p>
            </p:txBody>
          </p:sp>
          <p:sp>
            <p:nvSpPr>
              <p:cNvPr id="57" name="object 54">
                <a:extLst>
                  <a:ext uri="{FF2B5EF4-FFF2-40B4-BE49-F238E27FC236}">
                    <a16:creationId xmlns:a16="http://schemas.microsoft.com/office/drawing/2014/main" id="{BFC76378-57FE-4B09-98D9-65B44B7A19B5}"/>
                  </a:ext>
                </a:extLst>
              </p:cNvPr>
              <p:cNvSpPr/>
              <p:nvPr/>
            </p:nvSpPr>
            <p:spPr>
              <a:xfrm>
                <a:off x="8127492" y="1877567"/>
                <a:ext cx="4017645" cy="4269105"/>
              </a:xfrm>
              <a:custGeom>
                <a:avLst/>
                <a:gdLst/>
                <a:ahLst/>
                <a:cxnLst/>
                <a:rect l="l" t="t" r="r" b="b"/>
                <a:pathLst>
                  <a:path w="4017645" h="4269105">
                    <a:moveTo>
                      <a:pt x="4017263" y="0"/>
                    </a:moveTo>
                    <a:lnTo>
                      <a:pt x="669543" y="0"/>
                    </a:lnTo>
                    <a:lnTo>
                      <a:pt x="0" y="669544"/>
                    </a:lnTo>
                    <a:lnTo>
                      <a:pt x="0" y="4268724"/>
                    </a:lnTo>
                    <a:lnTo>
                      <a:pt x="3347719" y="4268724"/>
                    </a:lnTo>
                    <a:lnTo>
                      <a:pt x="4017263" y="3599180"/>
                    </a:lnTo>
                    <a:lnTo>
                      <a:pt x="4017263" y="0"/>
                    </a:lnTo>
                    <a:close/>
                  </a:path>
                </a:pathLst>
              </a:custGeom>
              <a:solidFill>
                <a:srgbClr val="D2F1FC"/>
              </a:solidFill>
            </p:spPr>
            <p:txBody>
              <a:bodyPr wrap="square" lIns="0" tIns="0" rIns="0" bIns="0" rtlCol="0"/>
              <a:lstStyle/>
              <a:p>
                <a:endParaRPr sz="1350" dirty="0"/>
              </a:p>
            </p:txBody>
          </p:sp>
          <p:sp>
            <p:nvSpPr>
              <p:cNvPr id="58" name="object 55">
                <a:extLst>
                  <a:ext uri="{FF2B5EF4-FFF2-40B4-BE49-F238E27FC236}">
                    <a16:creationId xmlns:a16="http://schemas.microsoft.com/office/drawing/2014/main" id="{17D500CD-F764-4A51-951D-8242088F760D}"/>
                  </a:ext>
                </a:extLst>
              </p:cNvPr>
              <p:cNvSpPr/>
              <p:nvPr/>
            </p:nvSpPr>
            <p:spPr>
              <a:xfrm>
                <a:off x="8107680" y="1824227"/>
                <a:ext cx="4057015" cy="4377055"/>
              </a:xfrm>
              <a:custGeom>
                <a:avLst/>
                <a:gdLst/>
                <a:ahLst/>
                <a:cxnLst/>
                <a:rect l="l" t="t" r="r" b="b"/>
                <a:pathLst>
                  <a:path w="4057015" h="4377055">
                    <a:moveTo>
                      <a:pt x="3343656" y="4355592"/>
                    </a:moveTo>
                    <a:lnTo>
                      <a:pt x="0" y="4355592"/>
                    </a:lnTo>
                    <a:lnTo>
                      <a:pt x="0" y="4376928"/>
                    </a:lnTo>
                    <a:lnTo>
                      <a:pt x="3343656" y="4376928"/>
                    </a:lnTo>
                    <a:lnTo>
                      <a:pt x="3343656" y="4355592"/>
                    </a:lnTo>
                    <a:close/>
                  </a:path>
                  <a:path w="4057015" h="4377055">
                    <a:moveTo>
                      <a:pt x="4056875" y="0"/>
                    </a:moveTo>
                    <a:lnTo>
                      <a:pt x="713232" y="0"/>
                    </a:lnTo>
                    <a:lnTo>
                      <a:pt x="713232" y="22860"/>
                    </a:lnTo>
                    <a:lnTo>
                      <a:pt x="4056875" y="22860"/>
                    </a:lnTo>
                    <a:lnTo>
                      <a:pt x="4056875" y="0"/>
                    </a:lnTo>
                    <a:close/>
                  </a:path>
                </a:pathLst>
              </a:custGeom>
              <a:solidFill>
                <a:srgbClr val="0993C5"/>
              </a:solidFill>
            </p:spPr>
            <p:txBody>
              <a:bodyPr wrap="square" lIns="0" tIns="0" rIns="0" bIns="0" rtlCol="0"/>
              <a:lstStyle/>
              <a:p>
                <a:endParaRPr sz="1350" dirty="0"/>
              </a:p>
            </p:txBody>
          </p:sp>
          <p:sp>
            <p:nvSpPr>
              <p:cNvPr id="59" name="object 56">
                <a:extLst>
                  <a:ext uri="{FF2B5EF4-FFF2-40B4-BE49-F238E27FC236}">
                    <a16:creationId xmlns:a16="http://schemas.microsoft.com/office/drawing/2014/main" id="{9D05C279-E783-4B52-8A4E-9939C11328C9}"/>
                  </a:ext>
                </a:extLst>
              </p:cNvPr>
              <p:cNvSpPr/>
              <p:nvPr/>
            </p:nvSpPr>
            <p:spPr>
              <a:xfrm>
                <a:off x="9557004" y="5058155"/>
                <a:ext cx="878205" cy="876300"/>
              </a:xfrm>
              <a:custGeom>
                <a:avLst/>
                <a:gdLst/>
                <a:ahLst/>
                <a:cxnLst/>
                <a:rect l="l" t="t" r="r" b="b"/>
                <a:pathLst>
                  <a:path w="878204" h="876300">
                    <a:moveTo>
                      <a:pt x="438912" y="0"/>
                    </a:moveTo>
                    <a:lnTo>
                      <a:pt x="391080" y="2571"/>
                    </a:lnTo>
                    <a:lnTo>
                      <a:pt x="344743" y="10108"/>
                    </a:lnTo>
                    <a:lnTo>
                      <a:pt x="300167" y="22341"/>
                    </a:lnTo>
                    <a:lnTo>
                      <a:pt x="257619" y="39005"/>
                    </a:lnTo>
                    <a:lnTo>
                      <a:pt x="217367" y="59831"/>
                    </a:lnTo>
                    <a:lnTo>
                      <a:pt x="179679" y="84551"/>
                    </a:lnTo>
                    <a:lnTo>
                      <a:pt x="144822" y="112899"/>
                    </a:lnTo>
                    <a:lnTo>
                      <a:pt x="113064" y="144606"/>
                    </a:lnTo>
                    <a:lnTo>
                      <a:pt x="84673" y="179405"/>
                    </a:lnTo>
                    <a:lnTo>
                      <a:pt x="59915" y="217028"/>
                    </a:lnTo>
                    <a:lnTo>
                      <a:pt x="39059" y="257209"/>
                    </a:lnTo>
                    <a:lnTo>
                      <a:pt x="22372" y="299679"/>
                    </a:lnTo>
                    <a:lnTo>
                      <a:pt x="10121" y="344171"/>
                    </a:lnTo>
                    <a:lnTo>
                      <a:pt x="2574" y="390417"/>
                    </a:lnTo>
                    <a:lnTo>
                      <a:pt x="0" y="438150"/>
                    </a:lnTo>
                    <a:lnTo>
                      <a:pt x="2574" y="485891"/>
                    </a:lnTo>
                    <a:lnTo>
                      <a:pt x="10121" y="532144"/>
                    </a:lnTo>
                    <a:lnTo>
                      <a:pt x="22372" y="576640"/>
                    </a:lnTo>
                    <a:lnTo>
                      <a:pt x="39059" y="619112"/>
                    </a:lnTo>
                    <a:lnTo>
                      <a:pt x="59915" y="659293"/>
                    </a:lnTo>
                    <a:lnTo>
                      <a:pt x="84673" y="696916"/>
                    </a:lnTo>
                    <a:lnTo>
                      <a:pt x="113064" y="731714"/>
                    </a:lnTo>
                    <a:lnTo>
                      <a:pt x="144822" y="763418"/>
                    </a:lnTo>
                    <a:lnTo>
                      <a:pt x="179679" y="791763"/>
                    </a:lnTo>
                    <a:lnTo>
                      <a:pt x="217367" y="816480"/>
                    </a:lnTo>
                    <a:lnTo>
                      <a:pt x="257619" y="837302"/>
                    </a:lnTo>
                    <a:lnTo>
                      <a:pt x="300167" y="853963"/>
                    </a:lnTo>
                    <a:lnTo>
                      <a:pt x="344743" y="866194"/>
                    </a:lnTo>
                    <a:lnTo>
                      <a:pt x="391080" y="873729"/>
                    </a:lnTo>
                    <a:lnTo>
                      <a:pt x="438912" y="876300"/>
                    </a:lnTo>
                    <a:lnTo>
                      <a:pt x="486743" y="873729"/>
                    </a:lnTo>
                    <a:lnTo>
                      <a:pt x="533080" y="866194"/>
                    </a:lnTo>
                    <a:lnTo>
                      <a:pt x="577656" y="853963"/>
                    </a:lnTo>
                    <a:lnTo>
                      <a:pt x="620204" y="837302"/>
                    </a:lnTo>
                    <a:lnTo>
                      <a:pt x="660456" y="816480"/>
                    </a:lnTo>
                    <a:lnTo>
                      <a:pt x="698144" y="791763"/>
                    </a:lnTo>
                    <a:lnTo>
                      <a:pt x="733001" y="763418"/>
                    </a:lnTo>
                    <a:lnTo>
                      <a:pt x="764759" y="731714"/>
                    </a:lnTo>
                    <a:lnTo>
                      <a:pt x="793150" y="696916"/>
                    </a:lnTo>
                    <a:lnTo>
                      <a:pt x="817908" y="659293"/>
                    </a:lnTo>
                    <a:lnTo>
                      <a:pt x="838764" y="619112"/>
                    </a:lnTo>
                    <a:lnTo>
                      <a:pt x="855451" y="576640"/>
                    </a:lnTo>
                    <a:lnTo>
                      <a:pt x="867702" y="532144"/>
                    </a:lnTo>
                    <a:lnTo>
                      <a:pt x="875249" y="485891"/>
                    </a:lnTo>
                    <a:lnTo>
                      <a:pt x="877824" y="438150"/>
                    </a:lnTo>
                    <a:lnTo>
                      <a:pt x="875249" y="390417"/>
                    </a:lnTo>
                    <a:lnTo>
                      <a:pt x="867702" y="344171"/>
                    </a:lnTo>
                    <a:lnTo>
                      <a:pt x="855451" y="299679"/>
                    </a:lnTo>
                    <a:lnTo>
                      <a:pt x="838764" y="257209"/>
                    </a:lnTo>
                    <a:lnTo>
                      <a:pt x="817908" y="217028"/>
                    </a:lnTo>
                    <a:lnTo>
                      <a:pt x="793150" y="179405"/>
                    </a:lnTo>
                    <a:lnTo>
                      <a:pt x="764759" y="144606"/>
                    </a:lnTo>
                    <a:lnTo>
                      <a:pt x="733001" y="112899"/>
                    </a:lnTo>
                    <a:lnTo>
                      <a:pt x="698144" y="84551"/>
                    </a:lnTo>
                    <a:lnTo>
                      <a:pt x="660456" y="59831"/>
                    </a:lnTo>
                    <a:lnTo>
                      <a:pt x="620204" y="39005"/>
                    </a:lnTo>
                    <a:lnTo>
                      <a:pt x="577656" y="22341"/>
                    </a:lnTo>
                    <a:lnTo>
                      <a:pt x="533080" y="10108"/>
                    </a:lnTo>
                    <a:lnTo>
                      <a:pt x="486743" y="2571"/>
                    </a:lnTo>
                    <a:lnTo>
                      <a:pt x="438912" y="0"/>
                    </a:lnTo>
                    <a:close/>
                  </a:path>
                </a:pathLst>
              </a:custGeom>
              <a:solidFill>
                <a:srgbClr val="1FBBF4"/>
              </a:solidFill>
            </p:spPr>
            <p:txBody>
              <a:bodyPr wrap="square" lIns="0" tIns="0" rIns="0" bIns="0" rtlCol="0"/>
              <a:lstStyle/>
              <a:p>
                <a:endParaRPr sz="1350" dirty="0"/>
              </a:p>
            </p:txBody>
          </p:sp>
          <p:sp>
            <p:nvSpPr>
              <p:cNvPr id="60" name="object 57">
                <a:extLst>
                  <a:ext uri="{FF2B5EF4-FFF2-40B4-BE49-F238E27FC236}">
                    <a16:creationId xmlns:a16="http://schemas.microsoft.com/office/drawing/2014/main" id="{1CFDE12E-6D68-40D5-9BD0-5074E10582BC}"/>
                  </a:ext>
                </a:extLst>
              </p:cNvPr>
              <p:cNvSpPr/>
              <p:nvPr/>
            </p:nvSpPr>
            <p:spPr>
              <a:xfrm>
                <a:off x="9520428" y="5021579"/>
                <a:ext cx="947915" cy="947915"/>
              </a:xfrm>
              <a:prstGeom prst="rect">
                <a:avLst/>
              </a:prstGeom>
              <a:blipFill>
                <a:blip r:embed="rId4" cstate="print"/>
                <a:stretch>
                  <a:fillRect/>
                </a:stretch>
              </a:blipFill>
            </p:spPr>
            <p:txBody>
              <a:bodyPr wrap="square" lIns="0" tIns="0" rIns="0" bIns="0" rtlCol="0"/>
              <a:lstStyle/>
              <a:p>
                <a:endParaRPr sz="1350" dirty="0"/>
              </a:p>
            </p:txBody>
          </p:sp>
          <p:sp>
            <p:nvSpPr>
              <p:cNvPr id="61" name="object 58">
                <a:extLst>
                  <a:ext uri="{FF2B5EF4-FFF2-40B4-BE49-F238E27FC236}">
                    <a16:creationId xmlns:a16="http://schemas.microsoft.com/office/drawing/2014/main" id="{3F1D2315-3A08-4D78-A244-CFED6E8D702E}"/>
                  </a:ext>
                </a:extLst>
              </p:cNvPr>
              <p:cNvSpPr/>
              <p:nvPr/>
            </p:nvSpPr>
            <p:spPr>
              <a:xfrm>
                <a:off x="9603486" y="5104637"/>
                <a:ext cx="786765" cy="786765"/>
              </a:xfrm>
              <a:custGeom>
                <a:avLst/>
                <a:gdLst/>
                <a:ahLst/>
                <a:cxnLst/>
                <a:rect l="l" t="t" r="r" b="b"/>
                <a:pathLst>
                  <a:path w="786765" h="786764">
                    <a:moveTo>
                      <a:pt x="393192" y="0"/>
                    </a:moveTo>
                    <a:lnTo>
                      <a:pt x="343867" y="3063"/>
                    </a:lnTo>
                    <a:lnTo>
                      <a:pt x="296372" y="12007"/>
                    </a:lnTo>
                    <a:lnTo>
                      <a:pt x="251075" y="26464"/>
                    </a:lnTo>
                    <a:lnTo>
                      <a:pt x="208343" y="46065"/>
                    </a:lnTo>
                    <a:lnTo>
                      <a:pt x="168545" y="70442"/>
                    </a:lnTo>
                    <a:lnTo>
                      <a:pt x="132051" y="99227"/>
                    </a:lnTo>
                    <a:lnTo>
                      <a:pt x="99227" y="132051"/>
                    </a:lnTo>
                    <a:lnTo>
                      <a:pt x="70442" y="168545"/>
                    </a:lnTo>
                    <a:lnTo>
                      <a:pt x="46065" y="208343"/>
                    </a:lnTo>
                    <a:lnTo>
                      <a:pt x="26464" y="251075"/>
                    </a:lnTo>
                    <a:lnTo>
                      <a:pt x="12007" y="296372"/>
                    </a:lnTo>
                    <a:lnTo>
                      <a:pt x="3063" y="343867"/>
                    </a:lnTo>
                    <a:lnTo>
                      <a:pt x="0" y="393192"/>
                    </a:lnTo>
                    <a:lnTo>
                      <a:pt x="3063" y="442513"/>
                    </a:lnTo>
                    <a:lnTo>
                      <a:pt x="12007" y="490007"/>
                    </a:lnTo>
                    <a:lnTo>
                      <a:pt x="26464" y="535303"/>
                    </a:lnTo>
                    <a:lnTo>
                      <a:pt x="46065" y="578035"/>
                    </a:lnTo>
                    <a:lnTo>
                      <a:pt x="70442" y="617832"/>
                    </a:lnTo>
                    <a:lnTo>
                      <a:pt x="99227" y="654327"/>
                    </a:lnTo>
                    <a:lnTo>
                      <a:pt x="132051" y="687152"/>
                    </a:lnTo>
                    <a:lnTo>
                      <a:pt x="168545" y="715938"/>
                    </a:lnTo>
                    <a:lnTo>
                      <a:pt x="208343" y="740316"/>
                    </a:lnTo>
                    <a:lnTo>
                      <a:pt x="251075" y="759918"/>
                    </a:lnTo>
                    <a:lnTo>
                      <a:pt x="296372" y="774375"/>
                    </a:lnTo>
                    <a:lnTo>
                      <a:pt x="343867" y="783320"/>
                    </a:lnTo>
                    <a:lnTo>
                      <a:pt x="393192" y="786384"/>
                    </a:lnTo>
                    <a:lnTo>
                      <a:pt x="442516" y="783320"/>
                    </a:lnTo>
                    <a:lnTo>
                      <a:pt x="490011" y="774375"/>
                    </a:lnTo>
                    <a:lnTo>
                      <a:pt x="535308" y="759918"/>
                    </a:lnTo>
                    <a:lnTo>
                      <a:pt x="578040" y="740316"/>
                    </a:lnTo>
                    <a:lnTo>
                      <a:pt x="617838" y="715938"/>
                    </a:lnTo>
                    <a:lnTo>
                      <a:pt x="654332" y="687152"/>
                    </a:lnTo>
                    <a:lnTo>
                      <a:pt x="687156" y="654327"/>
                    </a:lnTo>
                    <a:lnTo>
                      <a:pt x="715941" y="617832"/>
                    </a:lnTo>
                    <a:lnTo>
                      <a:pt x="740318" y="578035"/>
                    </a:lnTo>
                    <a:lnTo>
                      <a:pt x="759919" y="535303"/>
                    </a:lnTo>
                    <a:lnTo>
                      <a:pt x="774376" y="490007"/>
                    </a:lnTo>
                    <a:lnTo>
                      <a:pt x="783320" y="442513"/>
                    </a:lnTo>
                    <a:lnTo>
                      <a:pt x="786384" y="393192"/>
                    </a:lnTo>
                    <a:lnTo>
                      <a:pt x="783320" y="343867"/>
                    </a:lnTo>
                    <a:lnTo>
                      <a:pt x="774376" y="296372"/>
                    </a:lnTo>
                    <a:lnTo>
                      <a:pt x="759919" y="251075"/>
                    </a:lnTo>
                    <a:lnTo>
                      <a:pt x="740318" y="208343"/>
                    </a:lnTo>
                    <a:lnTo>
                      <a:pt x="715941" y="168545"/>
                    </a:lnTo>
                    <a:lnTo>
                      <a:pt x="687156" y="132051"/>
                    </a:lnTo>
                    <a:lnTo>
                      <a:pt x="654332" y="99227"/>
                    </a:lnTo>
                    <a:lnTo>
                      <a:pt x="617838" y="70442"/>
                    </a:lnTo>
                    <a:lnTo>
                      <a:pt x="578040" y="46065"/>
                    </a:lnTo>
                    <a:lnTo>
                      <a:pt x="535308" y="26464"/>
                    </a:lnTo>
                    <a:lnTo>
                      <a:pt x="490011" y="12007"/>
                    </a:lnTo>
                    <a:lnTo>
                      <a:pt x="442516" y="3063"/>
                    </a:lnTo>
                    <a:lnTo>
                      <a:pt x="393192" y="0"/>
                    </a:lnTo>
                    <a:close/>
                  </a:path>
                </a:pathLst>
              </a:custGeom>
              <a:solidFill>
                <a:srgbClr val="FFFFFF"/>
              </a:solidFill>
            </p:spPr>
            <p:txBody>
              <a:bodyPr wrap="square" lIns="0" tIns="0" rIns="0" bIns="0" rtlCol="0"/>
              <a:lstStyle/>
              <a:p>
                <a:endParaRPr sz="1350" dirty="0"/>
              </a:p>
            </p:txBody>
          </p:sp>
          <p:sp>
            <p:nvSpPr>
              <p:cNvPr id="62" name="object 59">
                <a:extLst>
                  <a:ext uri="{FF2B5EF4-FFF2-40B4-BE49-F238E27FC236}">
                    <a16:creationId xmlns:a16="http://schemas.microsoft.com/office/drawing/2014/main" id="{38EC02E1-193E-4D98-990B-0CE89E9D381F}"/>
                  </a:ext>
                </a:extLst>
              </p:cNvPr>
              <p:cNvSpPr/>
              <p:nvPr/>
            </p:nvSpPr>
            <p:spPr>
              <a:xfrm>
                <a:off x="9563100" y="5064251"/>
                <a:ext cx="859561" cy="859561"/>
              </a:xfrm>
              <a:prstGeom prst="rect">
                <a:avLst/>
              </a:prstGeom>
              <a:blipFill>
                <a:blip r:embed="rId14" cstate="print"/>
                <a:stretch>
                  <a:fillRect/>
                </a:stretch>
              </a:blipFill>
            </p:spPr>
            <p:txBody>
              <a:bodyPr wrap="square" lIns="0" tIns="0" rIns="0" bIns="0" rtlCol="0"/>
              <a:lstStyle/>
              <a:p>
                <a:endParaRPr sz="1350" dirty="0"/>
              </a:p>
            </p:txBody>
          </p:sp>
          <p:sp>
            <p:nvSpPr>
              <p:cNvPr id="63" name="object 60">
                <a:extLst>
                  <a:ext uri="{FF2B5EF4-FFF2-40B4-BE49-F238E27FC236}">
                    <a16:creationId xmlns:a16="http://schemas.microsoft.com/office/drawing/2014/main" id="{F3D90A99-BD26-438A-A6B5-5AFF079AA17A}"/>
                  </a:ext>
                </a:extLst>
              </p:cNvPr>
              <p:cNvSpPr/>
              <p:nvPr/>
            </p:nvSpPr>
            <p:spPr>
              <a:xfrm>
                <a:off x="9636252" y="5137404"/>
                <a:ext cx="717803" cy="717804"/>
              </a:xfrm>
              <a:prstGeom prst="rect">
                <a:avLst/>
              </a:prstGeom>
              <a:blipFill>
                <a:blip r:embed="rId15" cstate="print"/>
                <a:stretch>
                  <a:fillRect/>
                </a:stretch>
              </a:blipFill>
            </p:spPr>
            <p:txBody>
              <a:bodyPr wrap="square" lIns="0" tIns="0" rIns="0" bIns="0" rtlCol="0"/>
              <a:lstStyle/>
              <a:p>
                <a:endParaRPr sz="1350" dirty="0"/>
              </a:p>
            </p:txBody>
          </p:sp>
          <p:sp>
            <p:nvSpPr>
              <p:cNvPr id="64" name="object 61">
                <a:extLst>
                  <a:ext uri="{FF2B5EF4-FFF2-40B4-BE49-F238E27FC236}">
                    <a16:creationId xmlns:a16="http://schemas.microsoft.com/office/drawing/2014/main" id="{1AACF10D-6F25-462B-9B9A-D3373CCC1622}"/>
                  </a:ext>
                </a:extLst>
              </p:cNvPr>
              <p:cNvSpPr/>
              <p:nvPr/>
            </p:nvSpPr>
            <p:spPr>
              <a:xfrm>
                <a:off x="9557004" y="4043172"/>
                <a:ext cx="878205" cy="876300"/>
              </a:xfrm>
              <a:custGeom>
                <a:avLst/>
                <a:gdLst/>
                <a:ahLst/>
                <a:cxnLst/>
                <a:rect l="l" t="t" r="r" b="b"/>
                <a:pathLst>
                  <a:path w="878204" h="876300">
                    <a:moveTo>
                      <a:pt x="438912" y="0"/>
                    </a:moveTo>
                    <a:lnTo>
                      <a:pt x="391080" y="2571"/>
                    </a:lnTo>
                    <a:lnTo>
                      <a:pt x="344743" y="10108"/>
                    </a:lnTo>
                    <a:lnTo>
                      <a:pt x="300167" y="22341"/>
                    </a:lnTo>
                    <a:lnTo>
                      <a:pt x="257619" y="39005"/>
                    </a:lnTo>
                    <a:lnTo>
                      <a:pt x="217367" y="59831"/>
                    </a:lnTo>
                    <a:lnTo>
                      <a:pt x="179679" y="84551"/>
                    </a:lnTo>
                    <a:lnTo>
                      <a:pt x="144822" y="112899"/>
                    </a:lnTo>
                    <a:lnTo>
                      <a:pt x="113064" y="144606"/>
                    </a:lnTo>
                    <a:lnTo>
                      <a:pt x="84673" y="179405"/>
                    </a:lnTo>
                    <a:lnTo>
                      <a:pt x="59915" y="217028"/>
                    </a:lnTo>
                    <a:lnTo>
                      <a:pt x="39059" y="257209"/>
                    </a:lnTo>
                    <a:lnTo>
                      <a:pt x="22372" y="299679"/>
                    </a:lnTo>
                    <a:lnTo>
                      <a:pt x="10121" y="344171"/>
                    </a:lnTo>
                    <a:lnTo>
                      <a:pt x="2574" y="390417"/>
                    </a:lnTo>
                    <a:lnTo>
                      <a:pt x="0" y="438150"/>
                    </a:lnTo>
                    <a:lnTo>
                      <a:pt x="2574" y="485882"/>
                    </a:lnTo>
                    <a:lnTo>
                      <a:pt x="10121" y="532128"/>
                    </a:lnTo>
                    <a:lnTo>
                      <a:pt x="22372" y="576620"/>
                    </a:lnTo>
                    <a:lnTo>
                      <a:pt x="39059" y="619090"/>
                    </a:lnTo>
                    <a:lnTo>
                      <a:pt x="59915" y="659271"/>
                    </a:lnTo>
                    <a:lnTo>
                      <a:pt x="84673" y="696894"/>
                    </a:lnTo>
                    <a:lnTo>
                      <a:pt x="113064" y="731693"/>
                    </a:lnTo>
                    <a:lnTo>
                      <a:pt x="144822" y="763400"/>
                    </a:lnTo>
                    <a:lnTo>
                      <a:pt x="179679" y="791748"/>
                    </a:lnTo>
                    <a:lnTo>
                      <a:pt x="217367" y="816468"/>
                    </a:lnTo>
                    <a:lnTo>
                      <a:pt x="257619" y="837294"/>
                    </a:lnTo>
                    <a:lnTo>
                      <a:pt x="300167" y="853958"/>
                    </a:lnTo>
                    <a:lnTo>
                      <a:pt x="344743" y="866191"/>
                    </a:lnTo>
                    <a:lnTo>
                      <a:pt x="391080" y="873728"/>
                    </a:lnTo>
                    <a:lnTo>
                      <a:pt x="438912" y="876300"/>
                    </a:lnTo>
                    <a:lnTo>
                      <a:pt x="486743" y="873728"/>
                    </a:lnTo>
                    <a:lnTo>
                      <a:pt x="533080" y="866191"/>
                    </a:lnTo>
                    <a:lnTo>
                      <a:pt x="577656" y="853958"/>
                    </a:lnTo>
                    <a:lnTo>
                      <a:pt x="620204" y="837294"/>
                    </a:lnTo>
                    <a:lnTo>
                      <a:pt x="660456" y="816468"/>
                    </a:lnTo>
                    <a:lnTo>
                      <a:pt x="698144" y="791748"/>
                    </a:lnTo>
                    <a:lnTo>
                      <a:pt x="733001" y="763400"/>
                    </a:lnTo>
                    <a:lnTo>
                      <a:pt x="764759" y="731693"/>
                    </a:lnTo>
                    <a:lnTo>
                      <a:pt x="793150" y="696894"/>
                    </a:lnTo>
                    <a:lnTo>
                      <a:pt x="817908" y="659271"/>
                    </a:lnTo>
                    <a:lnTo>
                      <a:pt x="838764" y="619090"/>
                    </a:lnTo>
                    <a:lnTo>
                      <a:pt x="855451" y="576620"/>
                    </a:lnTo>
                    <a:lnTo>
                      <a:pt x="867702" y="532128"/>
                    </a:lnTo>
                    <a:lnTo>
                      <a:pt x="875249" y="485882"/>
                    </a:lnTo>
                    <a:lnTo>
                      <a:pt x="877824" y="438150"/>
                    </a:lnTo>
                    <a:lnTo>
                      <a:pt x="875249" y="390417"/>
                    </a:lnTo>
                    <a:lnTo>
                      <a:pt x="867702" y="344171"/>
                    </a:lnTo>
                    <a:lnTo>
                      <a:pt x="855451" y="299679"/>
                    </a:lnTo>
                    <a:lnTo>
                      <a:pt x="838764" y="257209"/>
                    </a:lnTo>
                    <a:lnTo>
                      <a:pt x="817908" y="217028"/>
                    </a:lnTo>
                    <a:lnTo>
                      <a:pt x="793150" y="179405"/>
                    </a:lnTo>
                    <a:lnTo>
                      <a:pt x="764759" y="144606"/>
                    </a:lnTo>
                    <a:lnTo>
                      <a:pt x="733001" y="112899"/>
                    </a:lnTo>
                    <a:lnTo>
                      <a:pt x="698144" y="84551"/>
                    </a:lnTo>
                    <a:lnTo>
                      <a:pt x="660456" y="59831"/>
                    </a:lnTo>
                    <a:lnTo>
                      <a:pt x="620204" y="39005"/>
                    </a:lnTo>
                    <a:lnTo>
                      <a:pt x="577656" y="22341"/>
                    </a:lnTo>
                    <a:lnTo>
                      <a:pt x="533080" y="10108"/>
                    </a:lnTo>
                    <a:lnTo>
                      <a:pt x="486743" y="2571"/>
                    </a:lnTo>
                    <a:lnTo>
                      <a:pt x="438912" y="0"/>
                    </a:lnTo>
                    <a:close/>
                  </a:path>
                </a:pathLst>
              </a:custGeom>
              <a:solidFill>
                <a:srgbClr val="1FBBF4"/>
              </a:solidFill>
            </p:spPr>
            <p:txBody>
              <a:bodyPr wrap="square" lIns="0" tIns="0" rIns="0" bIns="0" rtlCol="0"/>
              <a:lstStyle/>
              <a:p>
                <a:endParaRPr sz="1350" dirty="0"/>
              </a:p>
            </p:txBody>
          </p:sp>
          <p:sp>
            <p:nvSpPr>
              <p:cNvPr id="65" name="object 62">
                <a:extLst>
                  <a:ext uri="{FF2B5EF4-FFF2-40B4-BE49-F238E27FC236}">
                    <a16:creationId xmlns:a16="http://schemas.microsoft.com/office/drawing/2014/main" id="{EA32B9A5-F0FB-4619-A1E2-DCA15DE5E621}"/>
                  </a:ext>
                </a:extLst>
              </p:cNvPr>
              <p:cNvSpPr/>
              <p:nvPr/>
            </p:nvSpPr>
            <p:spPr>
              <a:xfrm>
                <a:off x="9520428" y="4006595"/>
                <a:ext cx="947915" cy="946403"/>
              </a:xfrm>
              <a:prstGeom prst="rect">
                <a:avLst/>
              </a:prstGeom>
              <a:blipFill>
                <a:blip r:embed="rId16" cstate="print"/>
                <a:stretch>
                  <a:fillRect/>
                </a:stretch>
              </a:blipFill>
            </p:spPr>
            <p:txBody>
              <a:bodyPr wrap="square" lIns="0" tIns="0" rIns="0" bIns="0" rtlCol="0"/>
              <a:lstStyle/>
              <a:p>
                <a:endParaRPr sz="1350" dirty="0"/>
              </a:p>
            </p:txBody>
          </p:sp>
          <p:sp>
            <p:nvSpPr>
              <p:cNvPr id="66" name="object 63">
                <a:extLst>
                  <a:ext uri="{FF2B5EF4-FFF2-40B4-BE49-F238E27FC236}">
                    <a16:creationId xmlns:a16="http://schemas.microsoft.com/office/drawing/2014/main" id="{81612251-DFC3-441D-B8ED-464DE363993F}"/>
                  </a:ext>
                </a:extLst>
              </p:cNvPr>
              <p:cNvSpPr/>
              <p:nvPr/>
            </p:nvSpPr>
            <p:spPr>
              <a:xfrm>
                <a:off x="9603486" y="4089654"/>
                <a:ext cx="786765" cy="784860"/>
              </a:xfrm>
              <a:custGeom>
                <a:avLst/>
                <a:gdLst/>
                <a:ahLst/>
                <a:cxnLst/>
                <a:rect l="l" t="t" r="r" b="b"/>
                <a:pathLst>
                  <a:path w="786765" h="784860">
                    <a:moveTo>
                      <a:pt x="393192" y="0"/>
                    </a:moveTo>
                    <a:lnTo>
                      <a:pt x="343867" y="3056"/>
                    </a:lnTo>
                    <a:lnTo>
                      <a:pt x="296372" y="11981"/>
                    </a:lnTo>
                    <a:lnTo>
                      <a:pt x="251075" y="26408"/>
                    </a:lnTo>
                    <a:lnTo>
                      <a:pt x="208343" y="45968"/>
                    </a:lnTo>
                    <a:lnTo>
                      <a:pt x="168545" y="70295"/>
                    </a:lnTo>
                    <a:lnTo>
                      <a:pt x="132051" y="99021"/>
                    </a:lnTo>
                    <a:lnTo>
                      <a:pt x="99227" y="131779"/>
                    </a:lnTo>
                    <a:lnTo>
                      <a:pt x="70442" y="168201"/>
                    </a:lnTo>
                    <a:lnTo>
                      <a:pt x="46065" y="207921"/>
                    </a:lnTo>
                    <a:lnTo>
                      <a:pt x="26464" y="250572"/>
                    </a:lnTo>
                    <a:lnTo>
                      <a:pt x="12007" y="295785"/>
                    </a:lnTo>
                    <a:lnTo>
                      <a:pt x="3063" y="343193"/>
                    </a:lnTo>
                    <a:lnTo>
                      <a:pt x="0" y="392430"/>
                    </a:lnTo>
                    <a:lnTo>
                      <a:pt x="3063" y="441666"/>
                    </a:lnTo>
                    <a:lnTo>
                      <a:pt x="12007" y="489074"/>
                    </a:lnTo>
                    <a:lnTo>
                      <a:pt x="26464" y="534287"/>
                    </a:lnTo>
                    <a:lnTo>
                      <a:pt x="46065" y="576938"/>
                    </a:lnTo>
                    <a:lnTo>
                      <a:pt x="70442" y="616658"/>
                    </a:lnTo>
                    <a:lnTo>
                      <a:pt x="99227" y="653080"/>
                    </a:lnTo>
                    <a:lnTo>
                      <a:pt x="132051" y="685838"/>
                    </a:lnTo>
                    <a:lnTo>
                      <a:pt x="168545" y="714564"/>
                    </a:lnTo>
                    <a:lnTo>
                      <a:pt x="208343" y="738891"/>
                    </a:lnTo>
                    <a:lnTo>
                      <a:pt x="251075" y="758451"/>
                    </a:lnTo>
                    <a:lnTo>
                      <a:pt x="296372" y="772878"/>
                    </a:lnTo>
                    <a:lnTo>
                      <a:pt x="343867" y="781803"/>
                    </a:lnTo>
                    <a:lnTo>
                      <a:pt x="393192" y="784860"/>
                    </a:lnTo>
                    <a:lnTo>
                      <a:pt x="442516" y="781803"/>
                    </a:lnTo>
                    <a:lnTo>
                      <a:pt x="490011" y="772878"/>
                    </a:lnTo>
                    <a:lnTo>
                      <a:pt x="535308" y="758451"/>
                    </a:lnTo>
                    <a:lnTo>
                      <a:pt x="578040" y="738891"/>
                    </a:lnTo>
                    <a:lnTo>
                      <a:pt x="617838" y="714564"/>
                    </a:lnTo>
                    <a:lnTo>
                      <a:pt x="654332" y="685838"/>
                    </a:lnTo>
                    <a:lnTo>
                      <a:pt x="687156" y="653080"/>
                    </a:lnTo>
                    <a:lnTo>
                      <a:pt x="715941" y="616658"/>
                    </a:lnTo>
                    <a:lnTo>
                      <a:pt x="740318" y="576938"/>
                    </a:lnTo>
                    <a:lnTo>
                      <a:pt x="759919" y="534287"/>
                    </a:lnTo>
                    <a:lnTo>
                      <a:pt x="774376" y="489074"/>
                    </a:lnTo>
                    <a:lnTo>
                      <a:pt x="783320" y="441666"/>
                    </a:lnTo>
                    <a:lnTo>
                      <a:pt x="786384" y="392430"/>
                    </a:lnTo>
                    <a:lnTo>
                      <a:pt x="783320" y="343193"/>
                    </a:lnTo>
                    <a:lnTo>
                      <a:pt x="774376" y="295785"/>
                    </a:lnTo>
                    <a:lnTo>
                      <a:pt x="759919" y="250572"/>
                    </a:lnTo>
                    <a:lnTo>
                      <a:pt x="740318" y="207921"/>
                    </a:lnTo>
                    <a:lnTo>
                      <a:pt x="715941" y="168201"/>
                    </a:lnTo>
                    <a:lnTo>
                      <a:pt x="687156" y="131779"/>
                    </a:lnTo>
                    <a:lnTo>
                      <a:pt x="654332" y="99021"/>
                    </a:lnTo>
                    <a:lnTo>
                      <a:pt x="617838" y="70295"/>
                    </a:lnTo>
                    <a:lnTo>
                      <a:pt x="578040" y="45968"/>
                    </a:lnTo>
                    <a:lnTo>
                      <a:pt x="535308" y="26408"/>
                    </a:lnTo>
                    <a:lnTo>
                      <a:pt x="490011" y="11981"/>
                    </a:lnTo>
                    <a:lnTo>
                      <a:pt x="442516" y="3056"/>
                    </a:lnTo>
                    <a:lnTo>
                      <a:pt x="393192" y="0"/>
                    </a:lnTo>
                    <a:close/>
                  </a:path>
                </a:pathLst>
              </a:custGeom>
              <a:solidFill>
                <a:srgbClr val="FFFFFF"/>
              </a:solidFill>
            </p:spPr>
            <p:txBody>
              <a:bodyPr wrap="square" lIns="0" tIns="0" rIns="0" bIns="0" rtlCol="0"/>
              <a:lstStyle/>
              <a:p>
                <a:endParaRPr sz="1350" dirty="0"/>
              </a:p>
            </p:txBody>
          </p:sp>
          <p:sp>
            <p:nvSpPr>
              <p:cNvPr id="67" name="object 64">
                <a:extLst>
                  <a:ext uri="{FF2B5EF4-FFF2-40B4-BE49-F238E27FC236}">
                    <a16:creationId xmlns:a16="http://schemas.microsoft.com/office/drawing/2014/main" id="{5E35B60A-E9CC-426D-B608-9687C1A87DA7}"/>
                  </a:ext>
                </a:extLst>
              </p:cNvPr>
              <p:cNvSpPr/>
              <p:nvPr/>
            </p:nvSpPr>
            <p:spPr>
              <a:xfrm>
                <a:off x="9563100" y="4049242"/>
                <a:ext cx="859561" cy="859561"/>
              </a:xfrm>
              <a:prstGeom prst="rect">
                <a:avLst/>
              </a:prstGeom>
              <a:blipFill>
                <a:blip r:embed="rId17" cstate="print"/>
                <a:stretch>
                  <a:fillRect/>
                </a:stretch>
              </a:blipFill>
            </p:spPr>
            <p:txBody>
              <a:bodyPr wrap="square" lIns="0" tIns="0" rIns="0" bIns="0" rtlCol="0"/>
              <a:lstStyle/>
              <a:p>
                <a:endParaRPr sz="1350" dirty="0"/>
              </a:p>
            </p:txBody>
          </p:sp>
          <p:sp>
            <p:nvSpPr>
              <p:cNvPr id="68" name="object 65">
                <a:extLst>
                  <a:ext uri="{FF2B5EF4-FFF2-40B4-BE49-F238E27FC236}">
                    <a16:creationId xmlns:a16="http://schemas.microsoft.com/office/drawing/2014/main" id="{8A1F0DD4-DA46-42AD-B98A-4A0A927E6216}"/>
                  </a:ext>
                </a:extLst>
              </p:cNvPr>
              <p:cNvSpPr/>
              <p:nvPr/>
            </p:nvSpPr>
            <p:spPr>
              <a:xfrm>
                <a:off x="9636252" y="4122420"/>
                <a:ext cx="717803" cy="717804"/>
              </a:xfrm>
              <a:prstGeom prst="rect">
                <a:avLst/>
              </a:prstGeom>
              <a:blipFill>
                <a:blip r:embed="rId18" cstate="print"/>
                <a:stretch>
                  <a:fillRect/>
                </a:stretch>
              </a:blipFill>
            </p:spPr>
            <p:txBody>
              <a:bodyPr wrap="square" lIns="0" tIns="0" rIns="0" bIns="0" rtlCol="0"/>
              <a:lstStyle/>
              <a:p>
                <a:endParaRPr sz="1350" dirty="0"/>
              </a:p>
            </p:txBody>
          </p:sp>
          <p:sp>
            <p:nvSpPr>
              <p:cNvPr id="69" name="object 66">
                <a:extLst>
                  <a:ext uri="{FF2B5EF4-FFF2-40B4-BE49-F238E27FC236}">
                    <a16:creationId xmlns:a16="http://schemas.microsoft.com/office/drawing/2014/main" id="{28FB0612-EFA9-43BE-958E-82FD07E40A60}"/>
                  </a:ext>
                </a:extLst>
              </p:cNvPr>
              <p:cNvSpPr/>
              <p:nvPr/>
            </p:nvSpPr>
            <p:spPr>
              <a:xfrm>
                <a:off x="9557004" y="3028188"/>
                <a:ext cx="878205" cy="876300"/>
              </a:xfrm>
              <a:custGeom>
                <a:avLst/>
                <a:gdLst/>
                <a:ahLst/>
                <a:cxnLst/>
                <a:rect l="l" t="t" r="r" b="b"/>
                <a:pathLst>
                  <a:path w="878204" h="876300">
                    <a:moveTo>
                      <a:pt x="438912" y="0"/>
                    </a:moveTo>
                    <a:lnTo>
                      <a:pt x="391080" y="2571"/>
                    </a:lnTo>
                    <a:lnTo>
                      <a:pt x="344743" y="10108"/>
                    </a:lnTo>
                    <a:lnTo>
                      <a:pt x="300167" y="22341"/>
                    </a:lnTo>
                    <a:lnTo>
                      <a:pt x="257619" y="39005"/>
                    </a:lnTo>
                    <a:lnTo>
                      <a:pt x="217367" y="59831"/>
                    </a:lnTo>
                    <a:lnTo>
                      <a:pt x="179679" y="84551"/>
                    </a:lnTo>
                    <a:lnTo>
                      <a:pt x="144822" y="112899"/>
                    </a:lnTo>
                    <a:lnTo>
                      <a:pt x="113064" y="144606"/>
                    </a:lnTo>
                    <a:lnTo>
                      <a:pt x="84673" y="179405"/>
                    </a:lnTo>
                    <a:lnTo>
                      <a:pt x="59915" y="217028"/>
                    </a:lnTo>
                    <a:lnTo>
                      <a:pt x="39059" y="257209"/>
                    </a:lnTo>
                    <a:lnTo>
                      <a:pt x="22372" y="299679"/>
                    </a:lnTo>
                    <a:lnTo>
                      <a:pt x="10121" y="344171"/>
                    </a:lnTo>
                    <a:lnTo>
                      <a:pt x="2574" y="390417"/>
                    </a:lnTo>
                    <a:lnTo>
                      <a:pt x="0" y="438150"/>
                    </a:lnTo>
                    <a:lnTo>
                      <a:pt x="2574" y="485882"/>
                    </a:lnTo>
                    <a:lnTo>
                      <a:pt x="10121" y="532128"/>
                    </a:lnTo>
                    <a:lnTo>
                      <a:pt x="22372" y="576620"/>
                    </a:lnTo>
                    <a:lnTo>
                      <a:pt x="39059" y="619090"/>
                    </a:lnTo>
                    <a:lnTo>
                      <a:pt x="59915" y="659271"/>
                    </a:lnTo>
                    <a:lnTo>
                      <a:pt x="84673" y="696894"/>
                    </a:lnTo>
                    <a:lnTo>
                      <a:pt x="113064" y="731693"/>
                    </a:lnTo>
                    <a:lnTo>
                      <a:pt x="144822" y="763400"/>
                    </a:lnTo>
                    <a:lnTo>
                      <a:pt x="179679" y="791748"/>
                    </a:lnTo>
                    <a:lnTo>
                      <a:pt x="217367" y="816468"/>
                    </a:lnTo>
                    <a:lnTo>
                      <a:pt x="257619" y="837294"/>
                    </a:lnTo>
                    <a:lnTo>
                      <a:pt x="300167" y="853958"/>
                    </a:lnTo>
                    <a:lnTo>
                      <a:pt x="344743" y="866191"/>
                    </a:lnTo>
                    <a:lnTo>
                      <a:pt x="391080" y="873728"/>
                    </a:lnTo>
                    <a:lnTo>
                      <a:pt x="438912" y="876300"/>
                    </a:lnTo>
                    <a:lnTo>
                      <a:pt x="486743" y="873728"/>
                    </a:lnTo>
                    <a:lnTo>
                      <a:pt x="533080" y="866191"/>
                    </a:lnTo>
                    <a:lnTo>
                      <a:pt x="577656" y="853958"/>
                    </a:lnTo>
                    <a:lnTo>
                      <a:pt x="620204" y="837294"/>
                    </a:lnTo>
                    <a:lnTo>
                      <a:pt x="660456" y="816468"/>
                    </a:lnTo>
                    <a:lnTo>
                      <a:pt x="698144" y="791748"/>
                    </a:lnTo>
                    <a:lnTo>
                      <a:pt x="733001" y="763400"/>
                    </a:lnTo>
                    <a:lnTo>
                      <a:pt x="764759" y="731693"/>
                    </a:lnTo>
                    <a:lnTo>
                      <a:pt x="793150" y="696894"/>
                    </a:lnTo>
                    <a:lnTo>
                      <a:pt x="817908" y="659271"/>
                    </a:lnTo>
                    <a:lnTo>
                      <a:pt x="838764" y="619090"/>
                    </a:lnTo>
                    <a:lnTo>
                      <a:pt x="855451" y="576620"/>
                    </a:lnTo>
                    <a:lnTo>
                      <a:pt x="867702" y="532128"/>
                    </a:lnTo>
                    <a:lnTo>
                      <a:pt x="875249" y="485882"/>
                    </a:lnTo>
                    <a:lnTo>
                      <a:pt x="877824" y="438150"/>
                    </a:lnTo>
                    <a:lnTo>
                      <a:pt x="875249" y="390417"/>
                    </a:lnTo>
                    <a:lnTo>
                      <a:pt x="867702" y="344171"/>
                    </a:lnTo>
                    <a:lnTo>
                      <a:pt x="855451" y="299679"/>
                    </a:lnTo>
                    <a:lnTo>
                      <a:pt x="838764" y="257209"/>
                    </a:lnTo>
                    <a:lnTo>
                      <a:pt x="817908" y="217028"/>
                    </a:lnTo>
                    <a:lnTo>
                      <a:pt x="793150" y="179405"/>
                    </a:lnTo>
                    <a:lnTo>
                      <a:pt x="764759" y="144606"/>
                    </a:lnTo>
                    <a:lnTo>
                      <a:pt x="733001" y="112899"/>
                    </a:lnTo>
                    <a:lnTo>
                      <a:pt x="698144" y="84551"/>
                    </a:lnTo>
                    <a:lnTo>
                      <a:pt x="660456" y="59831"/>
                    </a:lnTo>
                    <a:lnTo>
                      <a:pt x="620204" y="39005"/>
                    </a:lnTo>
                    <a:lnTo>
                      <a:pt x="577656" y="22341"/>
                    </a:lnTo>
                    <a:lnTo>
                      <a:pt x="533080" y="10108"/>
                    </a:lnTo>
                    <a:lnTo>
                      <a:pt x="486743" y="2571"/>
                    </a:lnTo>
                    <a:lnTo>
                      <a:pt x="438912" y="0"/>
                    </a:lnTo>
                    <a:close/>
                  </a:path>
                </a:pathLst>
              </a:custGeom>
              <a:solidFill>
                <a:srgbClr val="1FBBF4"/>
              </a:solidFill>
            </p:spPr>
            <p:txBody>
              <a:bodyPr wrap="square" lIns="0" tIns="0" rIns="0" bIns="0" rtlCol="0"/>
              <a:lstStyle/>
              <a:p>
                <a:endParaRPr sz="1350" dirty="0"/>
              </a:p>
            </p:txBody>
          </p:sp>
          <p:sp>
            <p:nvSpPr>
              <p:cNvPr id="70" name="object 67">
                <a:extLst>
                  <a:ext uri="{FF2B5EF4-FFF2-40B4-BE49-F238E27FC236}">
                    <a16:creationId xmlns:a16="http://schemas.microsoft.com/office/drawing/2014/main" id="{04F54832-1CE7-4CB7-A151-4A17D755C001}"/>
                  </a:ext>
                </a:extLst>
              </p:cNvPr>
              <p:cNvSpPr/>
              <p:nvPr/>
            </p:nvSpPr>
            <p:spPr>
              <a:xfrm>
                <a:off x="9520428" y="2990100"/>
                <a:ext cx="947915" cy="947915"/>
              </a:xfrm>
              <a:prstGeom prst="rect">
                <a:avLst/>
              </a:prstGeom>
              <a:blipFill>
                <a:blip r:embed="rId4" cstate="print"/>
                <a:stretch>
                  <a:fillRect/>
                </a:stretch>
              </a:blipFill>
            </p:spPr>
            <p:txBody>
              <a:bodyPr wrap="square" lIns="0" tIns="0" rIns="0" bIns="0" rtlCol="0"/>
              <a:lstStyle/>
              <a:p>
                <a:endParaRPr sz="1350" dirty="0"/>
              </a:p>
            </p:txBody>
          </p:sp>
          <p:sp>
            <p:nvSpPr>
              <p:cNvPr id="71" name="object 68">
                <a:extLst>
                  <a:ext uri="{FF2B5EF4-FFF2-40B4-BE49-F238E27FC236}">
                    <a16:creationId xmlns:a16="http://schemas.microsoft.com/office/drawing/2014/main" id="{7EB98DC6-B353-4B3D-BE7E-9A3CA525A354}"/>
                  </a:ext>
                </a:extLst>
              </p:cNvPr>
              <p:cNvSpPr/>
              <p:nvPr/>
            </p:nvSpPr>
            <p:spPr>
              <a:xfrm>
                <a:off x="9603486" y="3073145"/>
                <a:ext cx="786765" cy="786765"/>
              </a:xfrm>
              <a:custGeom>
                <a:avLst/>
                <a:gdLst/>
                <a:ahLst/>
                <a:cxnLst/>
                <a:rect l="l" t="t" r="r" b="b"/>
                <a:pathLst>
                  <a:path w="786765" h="786764">
                    <a:moveTo>
                      <a:pt x="393192" y="0"/>
                    </a:moveTo>
                    <a:lnTo>
                      <a:pt x="343867" y="3063"/>
                    </a:lnTo>
                    <a:lnTo>
                      <a:pt x="296372" y="12007"/>
                    </a:lnTo>
                    <a:lnTo>
                      <a:pt x="251075" y="26464"/>
                    </a:lnTo>
                    <a:lnTo>
                      <a:pt x="208343" y="46065"/>
                    </a:lnTo>
                    <a:lnTo>
                      <a:pt x="168545" y="70442"/>
                    </a:lnTo>
                    <a:lnTo>
                      <a:pt x="132051" y="99227"/>
                    </a:lnTo>
                    <a:lnTo>
                      <a:pt x="99227" y="132051"/>
                    </a:lnTo>
                    <a:lnTo>
                      <a:pt x="70442" y="168545"/>
                    </a:lnTo>
                    <a:lnTo>
                      <a:pt x="46065" y="208343"/>
                    </a:lnTo>
                    <a:lnTo>
                      <a:pt x="26464" y="251075"/>
                    </a:lnTo>
                    <a:lnTo>
                      <a:pt x="12007" y="296372"/>
                    </a:lnTo>
                    <a:lnTo>
                      <a:pt x="3063" y="343867"/>
                    </a:lnTo>
                    <a:lnTo>
                      <a:pt x="0" y="393191"/>
                    </a:lnTo>
                    <a:lnTo>
                      <a:pt x="3063" y="442516"/>
                    </a:lnTo>
                    <a:lnTo>
                      <a:pt x="12007" y="490011"/>
                    </a:lnTo>
                    <a:lnTo>
                      <a:pt x="26464" y="535308"/>
                    </a:lnTo>
                    <a:lnTo>
                      <a:pt x="46065" y="578040"/>
                    </a:lnTo>
                    <a:lnTo>
                      <a:pt x="70442" y="617838"/>
                    </a:lnTo>
                    <a:lnTo>
                      <a:pt x="99227" y="654332"/>
                    </a:lnTo>
                    <a:lnTo>
                      <a:pt x="132051" y="687156"/>
                    </a:lnTo>
                    <a:lnTo>
                      <a:pt x="168545" y="715941"/>
                    </a:lnTo>
                    <a:lnTo>
                      <a:pt x="208343" y="740318"/>
                    </a:lnTo>
                    <a:lnTo>
                      <a:pt x="251075" y="759919"/>
                    </a:lnTo>
                    <a:lnTo>
                      <a:pt x="296372" y="774376"/>
                    </a:lnTo>
                    <a:lnTo>
                      <a:pt x="343867" y="783320"/>
                    </a:lnTo>
                    <a:lnTo>
                      <a:pt x="393192" y="786383"/>
                    </a:lnTo>
                    <a:lnTo>
                      <a:pt x="442516" y="783320"/>
                    </a:lnTo>
                    <a:lnTo>
                      <a:pt x="490011" y="774376"/>
                    </a:lnTo>
                    <a:lnTo>
                      <a:pt x="535308" y="759919"/>
                    </a:lnTo>
                    <a:lnTo>
                      <a:pt x="578040" y="740318"/>
                    </a:lnTo>
                    <a:lnTo>
                      <a:pt x="617838" y="715941"/>
                    </a:lnTo>
                    <a:lnTo>
                      <a:pt x="654332" y="687156"/>
                    </a:lnTo>
                    <a:lnTo>
                      <a:pt x="687156" y="654332"/>
                    </a:lnTo>
                    <a:lnTo>
                      <a:pt x="715941" y="617838"/>
                    </a:lnTo>
                    <a:lnTo>
                      <a:pt x="740318" y="578040"/>
                    </a:lnTo>
                    <a:lnTo>
                      <a:pt x="759919" y="535308"/>
                    </a:lnTo>
                    <a:lnTo>
                      <a:pt x="774376" y="490011"/>
                    </a:lnTo>
                    <a:lnTo>
                      <a:pt x="783320" y="442516"/>
                    </a:lnTo>
                    <a:lnTo>
                      <a:pt x="786384" y="393191"/>
                    </a:lnTo>
                    <a:lnTo>
                      <a:pt x="783320" y="343867"/>
                    </a:lnTo>
                    <a:lnTo>
                      <a:pt x="774376" y="296372"/>
                    </a:lnTo>
                    <a:lnTo>
                      <a:pt x="759919" y="251075"/>
                    </a:lnTo>
                    <a:lnTo>
                      <a:pt x="740318" y="208343"/>
                    </a:lnTo>
                    <a:lnTo>
                      <a:pt x="715941" y="168545"/>
                    </a:lnTo>
                    <a:lnTo>
                      <a:pt x="687156" y="132051"/>
                    </a:lnTo>
                    <a:lnTo>
                      <a:pt x="654332" y="99227"/>
                    </a:lnTo>
                    <a:lnTo>
                      <a:pt x="617838" y="70442"/>
                    </a:lnTo>
                    <a:lnTo>
                      <a:pt x="578040" y="46065"/>
                    </a:lnTo>
                    <a:lnTo>
                      <a:pt x="535308" y="26464"/>
                    </a:lnTo>
                    <a:lnTo>
                      <a:pt x="490011" y="12007"/>
                    </a:lnTo>
                    <a:lnTo>
                      <a:pt x="442516" y="3063"/>
                    </a:lnTo>
                    <a:lnTo>
                      <a:pt x="393192" y="0"/>
                    </a:lnTo>
                    <a:close/>
                  </a:path>
                </a:pathLst>
              </a:custGeom>
              <a:solidFill>
                <a:srgbClr val="FFFFFF"/>
              </a:solidFill>
            </p:spPr>
            <p:txBody>
              <a:bodyPr wrap="square" lIns="0" tIns="0" rIns="0" bIns="0" rtlCol="0"/>
              <a:lstStyle/>
              <a:p>
                <a:endParaRPr sz="1350" dirty="0"/>
              </a:p>
            </p:txBody>
          </p:sp>
          <p:sp>
            <p:nvSpPr>
              <p:cNvPr id="72" name="object 69">
                <a:extLst>
                  <a:ext uri="{FF2B5EF4-FFF2-40B4-BE49-F238E27FC236}">
                    <a16:creationId xmlns:a16="http://schemas.microsoft.com/office/drawing/2014/main" id="{0CCE9BC3-330D-49B3-8DCC-7F579F05551D}"/>
                  </a:ext>
                </a:extLst>
              </p:cNvPr>
              <p:cNvSpPr/>
              <p:nvPr/>
            </p:nvSpPr>
            <p:spPr>
              <a:xfrm>
                <a:off x="9563100" y="3034258"/>
                <a:ext cx="859561" cy="859561"/>
              </a:xfrm>
              <a:prstGeom prst="rect">
                <a:avLst/>
              </a:prstGeom>
              <a:blipFill>
                <a:blip r:embed="rId19" cstate="print"/>
                <a:stretch>
                  <a:fillRect/>
                </a:stretch>
              </a:blipFill>
            </p:spPr>
            <p:txBody>
              <a:bodyPr wrap="square" lIns="0" tIns="0" rIns="0" bIns="0" rtlCol="0"/>
              <a:lstStyle/>
              <a:p>
                <a:endParaRPr sz="1350" dirty="0"/>
              </a:p>
            </p:txBody>
          </p:sp>
          <p:sp>
            <p:nvSpPr>
              <p:cNvPr id="73" name="object 70">
                <a:extLst>
                  <a:ext uri="{FF2B5EF4-FFF2-40B4-BE49-F238E27FC236}">
                    <a16:creationId xmlns:a16="http://schemas.microsoft.com/office/drawing/2014/main" id="{45B914A2-DE1B-4EB7-81BB-09E12EC06125}"/>
                  </a:ext>
                </a:extLst>
              </p:cNvPr>
              <p:cNvSpPr/>
              <p:nvPr/>
            </p:nvSpPr>
            <p:spPr>
              <a:xfrm>
                <a:off x="9636252" y="3107436"/>
                <a:ext cx="717803" cy="717803"/>
              </a:xfrm>
              <a:prstGeom prst="rect">
                <a:avLst/>
              </a:prstGeom>
              <a:blipFill>
                <a:blip r:embed="rId20" cstate="print"/>
                <a:stretch>
                  <a:fillRect/>
                </a:stretch>
              </a:blipFill>
            </p:spPr>
            <p:txBody>
              <a:bodyPr wrap="square" lIns="0" tIns="0" rIns="0" bIns="0" rtlCol="0"/>
              <a:lstStyle/>
              <a:p>
                <a:endParaRPr sz="1350" dirty="0"/>
              </a:p>
            </p:txBody>
          </p:sp>
          <p:sp>
            <p:nvSpPr>
              <p:cNvPr id="74" name="object 71">
                <a:extLst>
                  <a:ext uri="{FF2B5EF4-FFF2-40B4-BE49-F238E27FC236}">
                    <a16:creationId xmlns:a16="http://schemas.microsoft.com/office/drawing/2014/main" id="{9924AA03-E839-4245-AD75-53ECEE14715E}"/>
                  </a:ext>
                </a:extLst>
              </p:cNvPr>
              <p:cNvSpPr/>
              <p:nvPr/>
            </p:nvSpPr>
            <p:spPr>
              <a:xfrm>
                <a:off x="9557004" y="2011679"/>
                <a:ext cx="878205" cy="878205"/>
              </a:xfrm>
              <a:custGeom>
                <a:avLst/>
                <a:gdLst/>
                <a:ahLst/>
                <a:cxnLst/>
                <a:rect l="l" t="t" r="r" b="b"/>
                <a:pathLst>
                  <a:path w="878204" h="878205">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2"/>
                    </a:lnTo>
                    <a:lnTo>
                      <a:pt x="2574" y="486743"/>
                    </a:lnTo>
                    <a:lnTo>
                      <a:pt x="10121" y="533080"/>
                    </a:lnTo>
                    <a:lnTo>
                      <a:pt x="22372" y="577656"/>
                    </a:lnTo>
                    <a:lnTo>
                      <a:pt x="39059" y="620204"/>
                    </a:lnTo>
                    <a:lnTo>
                      <a:pt x="59915" y="660456"/>
                    </a:lnTo>
                    <a:lnTo>
                      <a:pt x="84673" y="698144"/>
                    </a:lnTo>
                    <a:lnTo>
                      <a:pt x="113064" y="733001"/>
                    </a:lnTo>
                    <a:lnTo>
                      <a:pt x="144822" y="764759"/>
                    </a:lnTo>
                    <a:lnTo>
                      <a:pt x="179679" y="793150"/>
                    </a:lnTo>
                    <a:lnTo>
                      <a:pt x="217367" y="817908"/>
                    </a:lnTo>
                    <a:lnTo>
                      <a:pt x="257619" y="838764"/>
                    </a:lnTo>
                    <a:lnTo>
                      <a:pt x="300167" y="855451"/>
                    </a:lnTo>
                    <a:lnTo>
                      <a:pt x="344743" y="867702"/>
                    </a:lnTo>
                    <a:lnTo>
                      <a:pt x="391080" y="875249"/>
                    </a:lnTo>
                    <a:lnTo>
                      <a:pt x="438912" y="877824"/>
                    </a:lnTo>
                    <a:lnTo>
                      <a:pt x="486743" y="875249"/>
                    </a:lnTo>
                    <a:lnTo>
                      <a:pt x="533080" y="867702"/>
                    </a:lnTo>
                    <a:lnTo>
                      <a:pt x="577656" y="855451"/>
                    </a:lnTo>
                    <a:lnTo>
                      <a:pt x="620204" y="838764"/>
                    </a:lnTo>
                    <a:lnTo>
                      <a:pt x="660456" y="817908"/>
                    </a:lnTo>
                    <a:lnTo>
                      <a:pt x="698144" y="793150"/>
                    </a:lnTo>
                    <a:lnTo>
                      <a:pt x="733001" y="764759"/>
                    </a:lnTo>
                    <a:lnTo>
                      <a:pt x="764759" y="733001"/>
                    </a:lnTo>
                    <a:lnTo>
                      <a:pt x="793150" y="698144"/>
                    </a:lnTo>
                    <a:lnTo>
                      <a:pt x="817908" y="660456"/>
                    </a:lnTo>
                    <a:lnTo>
                      <a:pt x="838764" y="620204"/>
                    </a:lnTo>
                    <a:lnTo>
                      <a:pt x="855451" y="577656"/>
                    </a:lnTo>
                    <a:lnTo>
                      <a:pt x="867702" y="533080"/>
                    </a:lnTo>
                    <a:lnTo>
                      <a:pt x="875249" y="486743"/>
                    </a:lnTo>
                    <a:lnTo>
                      <a:pt x="877824" y="438912"/>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1FBBF4"/>
              </a:solidFill>
            </p:spPr>
            <p:txBody>
              <a:bodyPr wrap="square" lIns="0" tIns="0" rIns="0" bIns="0" rtlCol="0"/>
              <a:lstStyle/>
              <a:p>
                <a:endParaRPr sz="1350" dirty="0"/>
              </a:p>
            </p:txBody>
          </p:sp>
          <p:sp>
            <p:nvSpPr>
              <p:cNvPr id="75" name="object 72">
                <a:extLst>
                  <a:ext uri="{FF2B5EF4-FFF2-40B4-BE49-F238E27FC236}">
                    <a16:creationId xmlns:a16="http://schemas.microsoft.com/office/drawing/2014/main" id="{5F13B68B-F42C-46E0-B6C6-4D70B3275D08}"/>
                  </a:ext>
                </a:extLst>
              </p:cNvPr>
              <p:cNvSpPr/>
              <p:nvPr/>
            </p:nvSpPr>
            <p:spPr>
              <a:xfrm>
                <a:off x="9520428" y="1975116"/>
                <a:ext cx="947915" cy="947915"/>
              </a:xfrm>
              <a:prstGeom prst="rect">
                <a:avLst/>
              </a:prstGeom>
              <a:blipFill>
                <a:blip r:embed="rId4" cstate="print"/>
                <a:stretch>
                  <a:fillRect/>
                </a:stretch>
              </a:blipFill>
            </p:spPr>
            <p:txBody>
              <a:bodyPr wrap="square" lIns="0" tIns="0" rIns="0" bIns="0" rtlCol="0"/>
              <a:lstStyle/>
              <a:p>
                <a:endParaRPr sz="1350" dirty="0"/>
              </a:p>
            </p:txBody>
          </p:sp>
          <p:sp>
            <p:nvSpPr>
              <p:cNvPr id="76" name="object 73">
                <a:extLst>
                  <a:ext uri="{FF2B5EF4-FFF2-40B4-BE49-F238E27FC236}">
                    <a16:creationId xmlns:a16="http://schemas.microsoft.com/office/drawing/2014/main" id="{F76E4235-ED0D-4467-B960-A2CFF7441778}"/>
                  </a:ext>
                </a:extLst>
              </p:cNvPr>
              <p:cNvSpPr/>
              <p:nvPr/>
            </p:nvSpPr>
            <p:spPr>
              <a:xfrm>
                <a:off x="9603486" y="2058161"/>
                <a:ext cx="786765" cy="786765"/>
              </a:xfrm>
              <a:custGeom>
                <a:avLst/>
                <a:gdLst/>
                <a:ahLst/>
                <a:cxnLst/>
                <a:rect l="l" t="t" r="r" b="b"/>
                <a:pathLst>
                  <a:path w="786765" h="786764">
                    <a:moveTo>
                      <a:pt x="393192" y="0"/>
                    </a:moveTo>
                    <a:lnTo>
                      <a:pt x="343867" y="3063"/>
                    </a:lnTo>
                    <a:lnTo>
                      <a:pt x="296372" y="12007"/>
                    </a:lnTo>
                    <a:lnTo>
                      <a:pt x="251075" y="26464"/>
                    </a:lnTo>
                    <a:lnTo>
                      <a:pt x="208343" y="46065"/>
                    </a:lnTo>
                    <a:lnTo>
                      <a:pt x="168545" y="70442"/>
                    </a:lnTo>
                    <a:lnTo>
                      <a:pt x="132051" y="99227"/>
                    </a:lnTo>
                    <a:lnTo>
                      <a:pt x="99227" y="132051"/>
                    </a:lnTo>
                    <a:lnTo>
                      <a:pt x="70442" y="168545"/>
                    </a:lnTo>
                    <a:lnTo>
                      <a:pt x="46065" y="208343"/>
                    </a:lnTo>
                    <a:lnTo>
                      <a:pt x="26464" y="251075"/>
                    </a:lnTo>
                    <a:lnTo>
                      <a:pt x="12007" y="296372"/>
                    </a:lnTo>
                    <a:lnTo>
                      <a:pt x="3063" y="343867"/>
                    </a:lnTo>
                    <a:lnTo>
                      <a:pt x="0" y="393191"/>
                    </a:lnTo>
                    <a:lnTo>
                      <a:pt x="3063" y="442516"/>
                    </a:lnTo>
                    <a:lnTo>
                      <a:pt x="12007" y="490011"/>
                    </a:lnTo>
                    <a:lnTo>
                      <a:pt x="26464" y="535308"/>
                    </a:lnTo>
                    <a:lnTo>
                      <a:pt x="46065" y="578040"/>
                    </a:lnTo>
                    <a:lnTo>
                      <a:pt x="70442" y="617838"/>
                    </a:lnTo>
                    <a:lnTo>
                      <a:pt x="99227" y="654332"/>
                    </a:lnTo>
                    <a:lnTo>
                      <a:pt x="132051" y="687156"/>
                    </a:lnTo>
                    <a:lnTo>
                      <a:pt x="168545" y="715941"/>
                    </a:lnTo>
                    <a:lnTo>
                      <a:pt x="208343" y="740318"/>
                    </a:lnTo>
                    <a:lnTo>
                      <a:pt x="251075" y="759919"/>
                    </a:lnTo>
                    <a:lnTo>
                      <a:pt x="296372" y="774376"/>
                    </a:lnTo>
                    <a:lnTo>
                      <a:pt x="343867" y="783320"/>
                    </a:lnTo>
                    <a:lnTo>
                      <a:pt x="393192" y="786384"/>
                    </a:lnTo>
                    <a:lnTo>
                      <a:pt x="442516" y="783320"/>
                    </a:lnTo>
                    <a:lnTo>
                      <a:pt x="490011" y="774376"/>
                    </a:lnTo>
                    <a:lnTo>
                      <a:pt x="535308" y="759919"/>
                    </a:lnTo>
                    <a:lnTo>
                      <a:pt x="578040" y="740318"/>
                    </a:lnTo>
                    <a:lnTo>
                      <a:pt x="617838" y="715941"/>
                    </a:lnTo>
                    <a:lnTo>
                      <a:pt x="654332" y="687156"/>
                    </a:lnTo>
                    <a:lnTo>
                      <a:pt x="687156" y="654332"/>
                    </a:lnTo>
                    <a:lnTo>
                      <a:pt x="715941" y="617838"/>
                    </a:lnTo>
                    <a:lnTo>
                      <a:pt x="740318" y="578040"/>
                    </a:lnTo>
                    <a:lnTo>
                      <a:pt x="759919" y="535308"/>
                    </a:lnTo>
                    <a:lnTo>
                      <a:pt x="774376" y="490011"/>
                    </a:lnTo>
                    <a:lnTo>
                      <a:pt x="783320" y="442516"/>
                    </a:lnTo>
                    <a:lnTo>
                      <a:pt x="786384" y="393191"/>
                    </a:lnTo>
                    <a:lnTo>
                      <a:pt x="783320" y="343867"/>
                    </a:lnTo>
                    <a:lnTo>
                      <a:pt x="774376" y="296372"/>
                    </a:lnTo>
                    <a:lnTo>
                      <a:pt x="759919" y="251075"/>
                    </a:lnTo>
                    <a:lnTo>
                      <a:pt x="740318" y="208343"/>
                    </a:lnTo>
                    <a:lnTo>
                      <a:pt x="715941" y="168545"/>
                    </a:lnTo>
                    <a:lnTo>
                      <a:pt x="687156" y="132051"/>
                    </a:lnTo>
                    <a:lnTo>
                      <a:pt x="654332" y="99227"/>
                    </a:lnTo>
                    <a:lnTo>
                      <a:pt x="617838" y="70442"/>
                    </a:lnTo>
                    <a:lnTo>
                      <a:pt x="578040" y="46065"/>
                    </a:lnTo>
                    <a:lnTo>
                      <a:pt x="535308" y="26464"/>
                    </a:lnTo>
                    <a:lnTo>
                      <a:pt x="490011" y="12007"/>
                    </a:lnTo>
                    <a:lnTo>
                      <a:pt x="442516" y="3063"/>
                    </a:lnTo>
                    <a:lnTo>
                      <a:pt x="393192" y="0"/>
                    </a:lnTo>
                    <a:close/>
                  </a:path>
                </a:pathLst>
              </a:custGeom>
              <a:solidFill>
                <a:srgbClr val="FFFFFF"/>
              </a:solidFill>
            </p:spPr>
            <p:txBody>
              <a:bodyPr wrap="square" lIns="0" tIns="0" rIns="0" bIns="0" rtlCol="0"/>
              <a:lstStyle/>
              <a:p>
                <a:endParaRPr sz="1350" dirty="0"/>
              </a:p>
            </p:txBody>
          </p:sp>
          <p:sp>
            <p:nvSpPr>
              <p:cNvPr id="77" name="object 74">
                <a:extLst>
                  <a:ext uri="{FF2B5EF4-FFF2-40B4-BE49-F238E27FC236}">
                    <a16:creationId xmlns:a16="http://schemas.microsoft.com/office/drawing/2014/main" id="{6D46BB22-C716-4CE4-B42A-058E211E63D7}"/>
                  </a:ext>
                </a:extLst>
              </p:cNvPr>
              <p:cNvSpPr/>
              <p:nvPr/>
            </p:nvSpPr>
            <p:spPr>
              <a:xfrm>
                <a:off x="9563100" y="2019274"/>
                <a:ext cx="859561" cy="859561"/>
              </a:xfrm>
              <a:prstGeom prst="rect">
                <a:avLst/>
              </a:prstGeom>
              <a:blipFill>
                <a:blip r:embed="rId5" cstate="print"/>
                <a:stretch>
                  <a:fillRect/>
                </a:stretch>
              </a:blipFill>
            </p:spPr>
            <p:txBody>
              <a:bodyPr wrap="square" lIns="0" tIns="0" rIns="0" bIns="0" rtlCol="0"/>
              <a:lstStyle/>
              <a:p>
                <a:endParaRPr sz="1350" dirty="0"/>
              </a:p>
            </p:txBody>
          </p:sp>
          <p:sp>
            <p:nvSpPr>
              <p:cNvPr id="78" name="object 75">
                <a:extLst>
                  <a:ext uri="{FF2B5EF4-FFF2-40B4-BE49-F238E27FC236}">
                    <a16:creationId xmlns:a16="http://schemas.microsoft.com/office/drawing/2014/main" id="{AFCFDEC4-3577-442A-BAC6-A9F3E4235D3B}"/>
                  </a:ext>
                </a:extLst>
              </p:cNvPr>
              <p:cNvSpPr/>
              <p:nvPr/>
            </p:nvSpPr>
            <p:spPr>
              <a:xfrm>
                <a:off x="9636252" y="2092452"/>
                <a:ext cx="717803" cy="717803"/>
              </a:xfrm>
              <a:prstGeom prst="rect">
                <a:avLst/>
              </a:prstGeom>
              <a:blipFill>
                <a:blip r:embed="rId21" cstate="print"/>
                <a:stretch>
                  <a:fillRect/>
                </a:stretch>
              </a:blipFill>
            </p:spPr>
            <p:txBody>
              <a:bodyPr wrap="square" lIns="0" tIns="0" rIns="0" bIns="0" rtlCol="0"/>
              <a:lstStyle/>
              <a:p>
                <a:endParaRPr sz="1350" dirty="0"/>
              </a:p>
            </p:txBody>
          </p:sp>
          <p:sp>
            <p:nvSpPr>
              <p:cNvPr id="79" name="object 76">
                <a:extLst>
                  <a:ext uri="{FF2B5EF4-FFF2-40B4-BE49-F238E27FC236}">
                    <a16:creationId xmlns:a16="http://schemas.microsoft.com/office/drawing/2014/main" id="{D0262F93-4EEC-44F5-9635-535B213FCA2B}"/>
                  </a:ext>
                </a:extLst>
              </p:cNvPr>
              <p:cNvSpPr/>
              <p:nvPr/>
            </p:nvSpPr>
            <p:spPr>
              <a:xfrm>
                <a:off x="7214616" y="2619755"/>
                <a:ext cx="1310005" cy="0"/>
              </a:xfrm>
              <a:custGeom>
                <a:avLst/>
                <a:gdLst/>
                <a:ahLst/>
                <a:cxnLst/>
                <a:rect l="l" t="t" r="r" b="b"/>
                <a:pathLst>
                  <a:path w="1310004">
                    <a:moveTo>
                      <a:pt x="0" y="0"/>
                    </a:moveTo>
                    <a:lnTo>
                      <a:pt x="1309624" y="0"/>
                    </a:lnTo>
                  </a:path>
                </a:pathLst>
              </a:custGeom>
              <a:ln w="6350">
                <a:solidFill>
                  <a:srgbClr val="7E7E7E"/>
                </a:solidFill>
              </a:ln>
            </p:spPr>
            <p:txBody>
              <a:bodyPr wrap="square" lIns="0" tIns="0" rIns="0" bIns="0" rtlCol="0"/>
              <a:lstStyle/>
              <a:p>
                <a:endParaRPr sz="1350" dirty="0"/>
              </a:p>
            </p:txBody>
          </p:sp>
        </p:grpSp>
        <p:sp>
          <p:nvSpPr>
            <p:cNvPr id="28" name="object 77">
              <a:extLst>
                <a:ext uri="{FF2B5EF4-FFF2-40B4-BE49-F238E27FC236}">
                  <a16:creationId xmlns:a16="http://schemas.microsoft.com/office/drawing/2014/main" id="{4844AE54-CEF1-4545-AA9C-6A41491AAA1E}"/>
                </a:ext>
              </a:extLst>
            </p:cNvPr>
            <p:cNvSpPr txBox="1"/>
            <p:nvPr/>
          </p:nvSpPr>
          <p:spPr>
            <a:xfrm>
              <a:off x="7210996" y="1920526"/>
              <a:ext cx="557689" cy="240931"/>
            </a:xfrm>
            <a:prstGeom prst="rect">
              <a:avLst/>
            </a:prstGeom>
          </p:spPr>
          <p:txBody>
            <a:bodyPr vert="horz" wrap="square" lIns="0" tIns="10001" rIns="0" bIns="0" rtlCol="0">
              <a:spAutoFit/>
            </a:bodyPr>
            <a:lstStyle/>
            <a:p>
              <a:pPr marL="9525">
                <a:spcBef>
                  <a:spcPts val="79"/>
                </a:spcBef>
              </a:pPr>
              <a:r>
                <a:rPr sz="1500" b="1" dirty="0">
                  <a:latin typeface="Gothic Uralic"/>
                  <a:cs typeface="Gothic Uralic"/>
                </a:rPr>
                <a:t>Status</a:t>
              </a:r>
              <a:endParaRPr sz="1500" dirty="0">
                <a:latin typeface="Gothic Uralic"/>
                <a:cs typeface="Gothic Uralic"/>
              </a:endParaRPr>
            </a:p>
          </p:txBody>
        </p:sp>
        <p:sp>
          <p:nvSpPr>
            <p:cNvPr id="29" name="object 78">
              <a:extLst>
                <a:ext uri="{FF2B5EF4-FFF2-40B4-BE49-F238E27FC236}">
                  <a16:creationId xmlns:a16="http://schemas.microsoft.com/office/drawing/2014/main" id="{588786B7-C9B4-40E4-AB11-2B668A898041}"/>
                </a:ext>
              </a:extLst>
            </p:cNvPr>
            <p:cNvSpPr txBox="1"/>
            <p:nvPr/>
          </p:nvSpPr>
          <p:spPr>
            <a:xfrm>
              <a:off x="8082914" y="2579846"/>
              <a:ext cx="587693" cy="193803"/>
            </a:xfrm>
            <a:prstGeom prst="rect">
              <a:avLst/>
            </a:prstGeom>
          </p:spPr>
          <p:txBody>
            <a:bodyPr vert="horz" wrap="square" lIns="0" tIns="9049" rIns="0" bIns="0" rtlCol="0">
              <a:spAutoFit/>
            </a:bodyPr>
            <a:lstStyle/>
            <a:p>
              <a:pPr marL="9525">
                <a:spcBef>
                  <a:spcPts val="71"/>
                </a:spcBef>
              </a:pPr>
              <a:r>
                <a:rPr sz="1200" b="1" spc="-8" dirty="0">
                  <a:solidFill>
                    <a:srgbClr val="404040"/>
                  </a:solidFill>
                  <a:latin typeface="Gothic Uralic"/>
                  <a:cs typeface="Gothic Uralic"/>
                </a:rPr>
                <a:t>Browser</a:t>
              </a:r>
              <a:endParaRPr sz="1200" dirty="0">
                <a:latin typeface="Gothic Uralic"/>
                <a:cs typeface="Gothic Uralic"/>
              </a:endParaRPr>
            </a:p>
          </p:txBody>
        </p:sp>
        <p:sp>
          <p:nvSpPr>
            <p:cNvPr id="30" name="object 79">
              <a:extLst>
                <a:ext uri="{FF2B5EF4-FFF2-40B4-BE49-F238E27FC236}">
                  <a16:creationId xmlns:a16="http://schemas.microsoft.com/office/drawing/2014/main" id="{5069AE16-F6A2-4F9B-9F97-5C2DB6D354EA}"/>
                </a:ext>
              </a:extLst>
            </p:cNvPr>
            <p:cNvSpPr txBox="1"/>
            <p:nvPr/>
          </p:nvSpPr>
          <p:spPr>
            <a:xfrm>
              <a:off x="8082914" y="3345657"/>
              <a:ext cx="314325" cy="193803"/>
            </a:xfrm>
            <a:prstGeom prst="rect">
              <a:avLst/>
            </a:prstGeom>
          </p:spPr>
          <p:txBody>
            <a:bodyPr vert="horz" wrap="square" lIns="0" tIns="9049" rIns="0" bIns="0" rtlCol="0">
              <a:spAutoFit/>
            </a:bodyPr>
            <a:lstStyle/>
            <a:p>
              <a:pPr marL="9525">
                <a:spcBef>
                  <a:spcPts val="71"/>
                </a:spcBef>
              </a:pPr>
              <a:r>
                <a:rPr sz="1200" b="1" spc="-4" dirty="0">
                  <a:solidFill>
                    <a:srgbClr val="404040"/>
                  </a:solidFill>
                  <a:latin typeface="Gothic Uralic"/>
                  <a:cs typeface="Gothic Uralic"/>
                </a:rPr>
                <a:t>SMS</a:t>
              </a:r>
              <a:endParaRPr sz="1200" dirty="0">
                <a:latin typeface="Gothic Uralic"/>
                <a:cs typeface="Gothic Uralic"/>
              </a:endParaRPr>
            </a:p>
          </p:txBody>
        </p:sp>
        <p:sp>
          <p:nvSpPr>
            <p:cNvPr id="31" name="object 80">
              <a:extLst>
                <a:ext uri="{FF2B5EF4-FFF2-40B4-BE49-F238E27FC236}">
                  <a16:creationId xmlns:a16="http://schemas.microsoft.com/office/drawing/2014/main" id="{5A67663B-8EAC-4433-B031-7C803EC4828C}"/>
                </a:ext>
              </a:extLst>
            </p:cNvPr>
            <p:cNvSpPr txBox="1"/>
            <p:nvPr/>
          </p:nvSpPr>
          <p:spPr>
            <a:xfrm>
              <a:off x="8082914" y="4111657"/>
              <a:ext cx="414338" cy="193803"/>
            </a:xfrm>
            <a:prstGeom prst="rect">
              <a:avLst/>
            </a:prstGeom>
          </p:spPr>
          <p:txBody>
            <a:bodyPr vert="horz" wrap="square" lIns="0" tIns="9049" rIns="0" bIns="0" rtlCol="0">
              <a:spAutoFit/>
            </a:bodyPr>
            <a:lstStyle/>
            <a:p>
              <a:pPr marL="9525">
                <a:spcBef>
                  <a:spcPts val="71"/>
                </a:spcBef>
              </a:pPr>
              <a:r>
                <a:rPr sz="1200" b="1" spc="-4" dirty="0">
                  <a:solidFill>
                    <a:srgbClr val="404040"/>
                  </a:solidFill>
                  <a:latin typeface="Gothic Uralic"/>
                  <a:cs typeface="Gothic Uralic"/>
                </a:rPr>
                <a:t>Email</a:t>
              </a:r>
              <a:endParaRPr sz="1200" dirty="0">
                <a:latin typeface="Gothic Uralic"/>
                <a:cs typeface="Gothic Uralic"/>
              </a:endParaRPr>
            </a:p>
          </p:txBody>
        </p:sp>
        <p:grpSp>
          <p:nvGrpSpPr>
            <p:cNvPr id="32" name="object 81">
              <a:extLst>
                <a:ext uri="{FF2B5EF4-FFF2-40B4-BE49-F238E27FC236}">
                  <a16:creationId xmlns:a16="http://schemas.microsoft.com/office/drawing/2014/main" id="{4C532271-716E-46F4-8020-6B0B31AC291D}"/>
                </a:ext>
              </a:extLst>
            </p:cNvPr>
            <p:cNvGrpSpPr/>
            <p:nvPr/>
          </p:nvGrpSpPr>
          <p:grpSpPr>
            <a:xfrm>
              <a:off x="1463041" y="2486025"/>
              <a:ext cx="6243161" cy="2640330"/>
              <a:chOff x="1950720" y="2171700"/>
              <a:chExt cx="8324215" cy="3520440"/>
            </a:xfrm>
          </p:grpSpPr>
          <p:sp>
            <p:nvSpPr>
              <p:cNvPr id="41" name="object 82">
                <a:extLst>
                  <a:ext uri="{FF2B5EF4-FFF2-40B4-BE49-F238E27FC236}">
                    <a16:creationId xmlns:a16="http://schemas.microsoft.com/office/drawing/2014/main" id="{31BC92C5-7089-4318-928F-7C5A8A91DC25}"/>
                  </a:ext>
                </a:extLst>
              </p:cNvPr>
              <p:cNvSpPr/>
              <p:nvPr/>
            </p:nvSpPr>
            <p:spPr>
              <a:xfrm>
                <a:off x="2974848" y="5219700"/>
                <a:ext cx="637540" cy="76200"/>
              </a:xfrm>
              <a:custGeom>
                <a:avLst/>
                <a:gdLst/>
                <a:ahLst/>
                <a:cxnLst/>
                <a:rect l="l" t="t" r="r" b="b"/>
                <a:pathLst>
                  <a:path w="637539" h="76200">
                    <a:moveTo>
                      <a:pt x="599313" y="0"/>
                    </a:moveTo>
                    <a:lnTo>
                      <a:pt x="584465" y="2988"/>
                    </a:lnTo>
                    <a:lnTo>
                      <a:pt x="572357" y="11144"/>
                    </a:lnTo>
                    <a:lnTo>
                      <a:pt x="564201" y="23252"/>
                    </a:lnTo>
                    <a:lnTo>
                      <a:pt x="561213" y="38100"/>
                    </a:lnTo>
                    <a:lnTo>
                      <a:pt x="564201" y="52947"/>
                    </a:lnTo>
                    <a:lnTo>
                      <a:pt x="572357" y="65055"/>
                    </a:lnTo>
                    <a:lnTo>
                      <a:pt x="584465" y="73211"/>
                    </a:lnTo>
                    <a:lnTo>
                      <a:pt x="599313" y="76200"/>
                    </a:lnTo>
                    <a:lnTo>
                      <a:pt x="614160" y="73211"/>
                    </a:lnTo>
                    <a:lnTo>
                      <a:pt x="626268" y="65055"/>
                    </a:lnTo>
                    <a:lnTo>
                      <a:pt x="634424" y="52947"/>
                    </a:lnTo>
                    <a:lnTo>
                      <a:pt x="636134" y="44450"/>
                    </a:lnTo>
                    <a:lnTo>
                      <a:pt x="599313" y="44450"/>
                    </a:lnTo>
                    <a:lnTo>
                      <a:pt x="599313" y="31750"/>
                    </a:lnTo>
                    <a:lnTo>
                      <a:pt x="636134" y="31750"/>
                    </a:lnTo>
                    <a:lnTo>
                      <a:pt x="634424" y="23252"/>
                    </a:lnTo>
                    <a:lnTo>
                      <a:pt x="626268" y="11144"/>
                    </a:lnTo>
                    <a:lnTo>
                      <a:pt x="614160" y="2988"/>
                    </a:lnTo>
                    <a:lnTo>
                      <a:pt x="599313" y="0"/>
                    </a:lnTo>
                    <a:close/>
                  </a:path>
                  <a:path w="637539" h="76200">
                    <a:moveTo>
                      <a:pt x="562491" y="31750"/>
                    </a:moveTo>
                    <a:lnTo>
                      <a:pt x="0" y="31750"/>
                    </a:lnTo>
                    <a:lnTo>
                      <a:pt x="0" y="44450"/>
                    </a:lnTo>
                    <a:lnTo>
                      <a:pt x="562491" y="44450"/>
                    </a:lnTo>
                    <a:lnTo>
                      <a:pt x="561213" y="38100"/>
                    </a:lnTo>
                    <a:lnTo>
                      <a:pt x="562491" y="31750"/>
                    </a:lnTo>
                    <a:close/>
                  </a:path>
                  <a:path w="637539" h="76200">
                    <a:moveTo>
                      <a:pt x="636134" y="31750"/>
                    </a:moveTo>
                    <a:lnTo>
                      <a:pt x="599313" y="31750"/>
                    </a:lnTo>
                    <a:lnTo>
                      <a:pt x="599313" y="44450"/>
                    </a:lnTo>
                    <a:lnTo>
                      <a:pt x="636134" y="44450"/>
                    </a:lnTo>
                    <a:lnTo>
                      <a:pt x="637413" y="38100"/>
                    </a:lnTo>
                    <a:lnTo>
                      <a:pt x="636134" y="31750"/>
                    </a:lnTo>
                    <a:close/>
                  </a:path>
                </a:pathLst>
              </a:custGeom>
              <a:solidFill>
                <a:srgbClr val="7E7E7E"/>
              </a:solidFill>
            </p:spPr>
            <p:txBody>
              <a:bodyPr wrap="square" lIns="0" tIns="0" rIns="0" bIns="0" rtlCol="0"/>
              <a:lstStyle/>
              <a:p>
                <a:endParaRPr sz="1350" dirty="0"/>
              </a:p>
            </p:txBody>
          </p:sp>
          <p:sp>
            <p:nvSpPr>
              <p:cNvPr id="42" name="object 83">
                <a:extLst>
                  <a:ext uri="{FF2B5EF4-FFF2-40B4-BE49-F238E27FC236}">
                    <a16:creationId xmlns:a16="http://schemas.microsoft.com/office/drawing/2014/main" id="{EB67A3FE-B966-4D29-84CB-0B6030CC148A}"/>
                  </a:ext>
                </a:extLst>
              </p:cNvPr>
              <p:cNvSpPr/>
              <p:nvPr/>
            </p:nvSpPr>
            <p:spPr>
              <a:xfrm>
                <a:off x="3573780" y="2491740"/>
                <a:ext cx="0" cy="2765425"/>
              </a:xfrm>
              <a:custGeom>
                <a:avLst/>
                <a:gdLst/>
                <a:ahLst/>
                <a:cxnLst/>
                <a:rect l="l" t="t" r="r" b="b"/>
                <a:pathLst>
                  <a:path h="2765425">
                    <a:moveTo>
                      <a:pt x="0" y="0"/>
                    </a:moveTo>
                    <a:lnTo>
                      <a:pt x="0" y="2764917"/>
                    </a:lnTo>
                  </a:path>
                </a:pathLst>
              </a:custGeom>
              <a:ln w="6350">
                <a:solidFill>
                  <a:srgbClr val="7E7E7E"/>
                </a:solidFill>
              </a:ln>
            </p:spPr>
            <p:txBody>
              <a:bodyPr wrap="square" lIns="0" tIns="0" rIns="0" bIns="0" rtlCol="0"/>
              <a:lstStyle/>
              <a:p>
                <a:endParaRPr sz="1350" dirty="0"/>
              </a:p>
            </p:txBody>
          </p:sp>
          <p:sp>
            <p:nvSpPr>
              <p:cNvPr id="43" name="object 84">
                <a:extLst>
                  <a:ext uri="{FF2B5EF4-FFF2-40B4-BE49-F238E27FC236}">
                    <a16:creationId xmlns:a16="http://schemas.microsoft.com/office/drawing/2014/main" id="{3E256730-E6C6-45C1-8E6B-0E89D6851CA2}"/>
                  </a:ext>
                </a:extLst>
              </p:cNvPr>
              <p:cNvSpPr/>
              <p:nvPr/>
            </p:nvSpPr>
            <p:spPr>
              <a:xfrm>
                <a:off x="2974848" y="2465831"/>
                <a:ext cx="637540" cy="1304925"/>
              </a:xfrm>
              <a:custGeom>
                <a:avLst/>
                <a:gdLst/>
                <a:ahLst/>
                <a:cxnLst/>
                <a:rect l="l" t="t" r="r" b="b"/>
                <a:pathLst>
                  <a:path w="637539" h="1304925">
                    <a:moveTo>
                      <a:pt x="637413" y="1266444"/>
                    </a:moveTo>
                    <a:lnTo>
                      <a:pt x="636130" y="1260094"/>
                    </a:lnTo>
                    <a:lnTo>
                      <a:pt x="634415" y="1251597"/>
                    </a:lnTo>
                    <a:lnTo>
                      <a:pt x="626262" y="1239494"/>
                    </a:lnTo>
                    <a:lnTo>
                      <a:pt x="614159" y="1231341"/>
                    </a:lnTo>
                    <a:lnTo>
                      <a:pt x="599313" y="1228344"/>
                    </a:lnTo>
                    <a:lnTo>
                      <a:pt x="584454" y="1231341"/>
                    </a:lnTo>
                    <a:lnTo>
                      <a:pt x="572350" y="1239494"/>
                    </a:lnTo>
                    <a:lnTo>
                      <a:pt x="564197" y="1251597"/>
                    </a:lnTo>
                    <a:lnTo>
                      <a:pt x="562483" y="1260094"/>
                    </a:lnTo>
                    <a:lnTo>
                      <a:pt x="0" y="1260094"/>
                    </a:lnTo>
                    <a:lnTo>
                      <a:pt x="0" y="1272794"/>
                    </a:lnTo>
                    <a:lnTo>
                      <a:pt x="562483" y="1272794"/>
                    </a:lnTo>
                    <a:lnTo>
                      <a:pt x="564197" y="1281303"/>
                    </a:lnTo>
                    <a:lnTo>
                      <a:pt x="572350" y="1293406"/>
                    </a:lnTo>
                    <a:lnTo>
                      <a:pt x="584454" y="1301559"/>
                    </a:lnTo>
                    <a:lnTo>
                      <a:pt x="599313" y="1304544"/>
                    </a:lnTo>
                    <a:lnTo>
                      <a:pt x="614159" y="1301559"/>
                    </a:lnTo>
                    <a:lnTo>
                      <a:pt x="626262" y="1293406"/>
                    </a:lnTo>
                    <a:lnTo>
                      <a:pt x="634415" y="1281303"/>
                    </a:lnTo>
                    <a:lnTo>
                      <a:pt x="636130" y="1272794"/>
                    </a:lnTo>
                    <a:lnTo>
                      <a:pt x="637413" y="1266444"/>
                    </a:lnTo>
                    <a:close/>
                  </a:path>
                  <a:path w="637539" h="1304925">
                    <a:moveTo>
                      <a:pt x="637413" y="38100"/>
                    </a:moveTo>
                    <a:lnTo>
                      <a:pt x="636130" y="31750"/>
                    </a:lnTo>
                    <a:lnTo>
                      <a:pt x="634415" y="23253"/>
                    </a:lnTo>
                    <a:lnTo>
                      <a:pt x="626262" y="11150"/>
                    </a:lnTo>
                    <a:lnTo>
                      <a:pt x="614159" y="2997"/>
                    </a:lnTo>
                    <a:lnTo>
                      <a:pt x="599313" y="0"/>
                    </a:lnTo>
                    <a:lnTo>
                      <a:pt x="584454" y="2997"/>
                    </a:lnTo>
                    <a:lnTo>
                      <a:pt x="572350" y="11150"/>
                    </a:lnTo>
                    <a:lnTo>
                      <a:pt x="564197" y="23253"/>
                    </a:lnTo>
                    <a:lnTo>
                      <a:pt x="562483" y="31750"/>
                    </a:lnTo>
                    <a:lnTo>
                      <a:pt x="0" y="31750"/>
                    </a:lnTo>
                    <a:lnTo>
                      <a:pt x="0" y="44450"/>
                    </a:lnTo>
                    <a:lnTo>
                      <a:pt x="562483" y="44450"/>
                    </a:lnTo>
                    <a:lnTo>
                      <a:pt x="564197" y="52959"/>
                    </a:lnTo>
                    <a:lnTo>
                      <a:pt x="572350" y="65062"/>
                    </a:lnTo>
                    <a:lnTo>
                      <a:pt x="584454" y="73215"/>
                    </a:lnTo>
                    <a:lnTo>
                      <a:pt x="599313" y="76200"/>
                    </a:lnTo>
                    <a:lnTo>
                      <a:pt x="614159" y="73215"/>
                    </a:lnTo>
                    <a:lnTo>
                      <a:pt x="626262" y="65062"/>
                    </a:lnTo>
                    <a:lnTo>
                      <a:pt x="634415" y="52959"/>
                    </a:lnTo>
                    <a:lnTo>
                      <a:pt x="636130" y="44450"/>
                    </a:lnTo>
                    <a:lnTo>
                      <a:pt x="637413" y="38100"/>
                    </a:lnTo>
                    <a:close/>
                  </a:path>
                </a:pathLst>
              </a:custGeom>
              <a:solidFill>
                <a:srgbClr val="7E7E7E"/>
              </a:solidFill>
            </p:spPr>
            <p:txBody>
              <a:bodyPr wrap="square" lIns="0" tIns="0" rIns="0" bIns="0" rtlCol="0"/>
              <a:lstStyle/>
              <a:p>
                <a:endParaRPr sz="1350" dirty="0"/>
              </a:p>
            </p:txBody>
          </p:sp>
          <p:sp>
            <p:nvSpPr>
              <p:cNvPr id="44" name="object 85">
                <a:extLst>
                  <a:ext uri="{FF2B5EF4-FFF2-40B4-BE49-F238E27FC236}">
                    <a16:creationId xmlns:a16="http://schemas.microsoft.com/office/drawing/2014/main" id="{3024C1FD-2A03-41FC-9C7B-71A45FD08C30}"/>
                  </a:ext>
                </a:extLst>
              </p:cNvPr>
              <p:cNvSpPr/>
              <p:nvPr/>
            </p:nvSpPr>
            <p:spPr>
              <a:xfrm>
                <a:off x="9855708" y="3246119"/>
                <a:ext cx="239395" cy="384175"/>
              </a:xfrm>
              <a:custGeom>
                <a:avLst/>
                <a:gdLst/>
                <a:ahLst/>
                <a:cxnLst/>
                <a:rect l="l" t="t" r="r" b="b"/>
                <a:pathLst>
                  <a:path w="239395" h="384175">
                    <a:moveTo>
                      <a:pt x="215392" y="0"/>
                    </a:moveTo>
                    <a:lnTo>
                      <a:pt x="23875" y="0"/>
                    </a:lnTo>
                    <a:lnTo>
                      <a:pt x="14626" y="1893"/>
                    </a:lnTo>
                    <a:lnTo>
                      <a:pt x="7032" y="7048"/>
                    </a:lnTo>
                    <a:lnTo>
                      <a:pt x="1891" y="14680"/>
                    </a:lnTo>
                    <a:lnTo>
                      <a:pt x="0" y="24002"/>
                    </a:lnTo>
                    <a:lnTo>
                      <a:pt x="0" y="360044"/>
                    </a:lnTo>
                    <a:lnTo>
                      <a:pt x="1891" y="369367"/>
                    </a:lnTo>
                    <a:lnTo>
                      <a:pt x="7032" y="376999"/>
                    </a:lnTo>
                    <a:lnTo>
                      <a:pt x="14626" y="382154"/>
                    </a:lnTo>
                    <a:lnTo>
                      <a:pt x="23875" y="384047"/>
                    </a:lnTo>
                    <a:lnTo>
                      <a:pt x="215392" y="384047"/>
                    </a:lnTo>
                    <a:lnTo>
                      <a:pt x="224694" y="382154"/>
                    </a:lnTo>
                    <a:lnTo>
                      <a:pt x="232282" y="376999"/>
                    </a:lnTo>
                    <a:lnTo>
                      <a:pt x="237394" y="369367"/>
                    </a:lnTo>
                    <a:lnTo>
                      <a:pt x="239268" y="360044"/>
                    </a:lnTo>
                    <a:lnTo>
                      <a:pt x="239268" y="288035"/>
                    </a:lnTo>
                    <a:lnTo>
                      <a:pt x="215392" y="288035"/>
                    </a:lnTo>
                    <a:lnTo>
                      <a:pt x="215392" y="312038"/>
                    </a:lnTo>
                    <a:lnTo>
                      <a:pt x="23875" y="312038"/>
                    </a:lnTo>
                    <a:lnTo>
                      <a:pt x="23875" y="48005"/>
                    </a:lnTo>
                    <a:lnTo>
                      <a:pt x="215392" y="48005"/>
                    </a:lnTo>
                    <a:lnTo>
                      <a:pt x="215392" y="72008"/>
                    </a:lnTo>
                    <a:lnTo>
                      <a:pt x="239268" y="72008"/>
                    </a:lnTo>
                    <a:lnTo>
                      <a:pt x="239268" y="24002"/>
                    </a:lnTo>
                    <a:lnTo>
                      <a:pt x="237394" y="14680"/>
                    </a:lnTo>
                    <a:lnTo>
                      <a:pt x="232282" y="7048"/>
                    </a:lnTo>
                    <a:lnTo>
                      <a:pt x="224694" y="1893"/>
                    </a:lnTo>
                    <a:lnTo>
                      <a:pt x="215392" y="0"/>
                    </a:lnTo>
                    <a:close/>
                  </a:path>
                </a:pathLst>
              </a:custGeom>
              <a:solidFill>
                <a:srgbClr val="004E83"/>
              </a:solidFill>
            </p:spPr>
            <p:txBody>
              <a:bodyPr wrap="square" lIns="0" tIns="0" rIns="0" bIns="0" rtlCol="0"/>
              <a:lstStyle/>
              <a:p>
                <a:endParaRPr sz="1350" dirty="0"/>
              </a:p>
            </p:txBody>
          </p:sp>
          <p:sp>
            <p:nvSpPr>
              <p:cNvPr id="45" name="object 86">
                <a:extLst>
                  <a:ext uri="{FF2B5EF4-FFF2-40B4-BE49-F238E27FC236}">
                    <a16:creationId xmlns:a16="http://schemas.microsoft.com/office/drawing/2014/main" id="{E9BADE2A-C3B3-428A-80A0-1D47CBACF4C7}"/>
                  </a:ext>
                </a:extLst>
              </p:cNvPr>
              <p:cNvSpPr/>
              <p:nvPr/>
            </p:nvSpPr>
            <p:spPr>
              <a:xfrm>
                <a:off x="9998963" y="3342132"/>
                <a:ext cx="192024" cy="179831"/>
              </a:xfrm>
              <a:prstGeom prst="rect">
                <a:avLst/>
              </a:prstGeom>
              <a:blipFill>
                <a:blip r:embed="rId22" cstate="print"/>
                <a:stretch>
                  <a:fillRect/>
                </a:stretch>
              </a:blipFill>
            </p:spPr>
            <p:txBody>
              <a:bodyPr wrap="square" lIns="0" tIns="0" rIns="0" bIns="0" rtlCol="0"/>
              <a:lstStyle/>
              <a:p>
                <a:endParaRPr sz="1350" dirty="0"/>
              </a:p>
            </p:txBody>
          </p:sp>
          <p:sp>
            <p:nvSpPr>
              <p:cNvPr id="46" name="object 87">
                <a:extLst>
                  <a:ext uri="{FF2B5EF4-FFF2-40B4-BE49-F238E27FC236}">
                    <a16:creationId xmlns:a16="http://schemas.microsoft.com/office/drawing/2014/main" id="{F2BAE11F-3160-45E1-99E5-4132FE9D0981}"/>
                  </a:ext>
                </a:extLst>
              </p:cNvPr>
              <p:cNvSpPr/>
              <p:nvPr/>
            </p:nvSpPr>
            <p:spPr>
              <a:xfrm>
                <a:off x="9730740" y="2185415"/>
                <a:ext cx="530860" cy="3507104"/>
              </a:xfrm>
              <a:custGeom>
                <a:avLst/>
                <a:gdLst/>
                <a:ahLst/>
                <a:cxnLst/>
                <a:rect l="l" t="t" r="r" b="b"/>
                <a:pathLst>
                  <a:path w="530859" h="3507104">
                    <a:moveTo>
                      <a:pt x="135636" y="3395472"/>
                    </a:moveTo>
                    <a:lnTo>
                      <a:pt x="50292" y="3395472"/>
                    </a:lnTo>
                    <a:lnTo>
                      <a:pt x="50292" y="3506724"/>
                    </a:lnTo>
                    <a:lnTo>
                      <a:pt x="135636" y="3506724"/>
                    </a:lnTo>
                    <a:lnTo>
                      <a:pt x="135636" y="3395472"/>
                    </a:lnTo>
                    <a:close/>
                  </a:path>
                  <a:path w="530859" h="3507104">
                    <a:moveTo>
                      <a:pt x="199644" y="2289810"/>
                    </a:moveTo>
                    <a:lnTo>
                      <a:pt x="61595" y="2151888"/>
                    </a:lnTo>
                    <a:lnTo>
                      <a:pt x="59309" y="2156714"/>
                    </a:lnTo>
                    <a:lnTo>
                      <a:pt x="57912" y="2161921"/>
                    </a:lnTo>
                    <a:lnTo>
                      <a:pt x="57912" y="2417699"/>
                    </a:lnTo>
                    <a:lnTo>
                      <a:pt x="59309" y="2422906"/>
                    </a:lnTo>
                    <a:lnTo>
                      <a:pt x="61595" y="2427732"/>
                    </a:lnTo>
                    <a:lnTo>
                      <a:pt x="199644" y="2289810"/>
                    </a:lnTo>
                    <a:close/>
                  </a:path>
                  <a:path w="530859" h="3507104">
                    <a:moveTo>
                      <a:pt x="245364" y="3307080"/>
                    </a:moveTo>
                    <a:lnTo>
                      <a:pt x="160020" y="3307080"/>
                    </a:lnTo>
                    <a:lnTo>
                      <a:pt x="160020" y="3506724"/>
                    </a:lnTo>
                    <a:lnTo>
                      <a:pt x="245364" y="3506724"/>
                    </a:lnTo>
                    <a:lnTo>
                      <a:pt x="245364" y="3307080"/>
                    </a:lnTo>
                    <a:close/>
                  </a:path>
                  <a:path w="530859" h="3507104">
                    <a:moveTo>
                      <a:pt x="355092" y="3348228"/>
                    </a:moveTo>
                    <a:lnTo>
                      <a:pt x="269748" y="3348228"/>
                    </a:lnTo>
                    <a:lnTo>
                      <a:pt x="269748" y="3506724"/>
                    </a:lnTo>
                    <a:lnTo>
                      <a:pt x="355092" y="3506724"/>
                    </a:lnTo>
                    <a:lnTo>
                      <a:pt x="355092" y="3348228"/>
                    </a:lnTo>
                    <a:close/>
                  </a:path>
                  <a:path w="530859" h="3507104">
                    <a:moveTo>
                      <a:pt x="454152" y="2445385"/>
                    </a:moveTo>
                    <a:lnTo>
                      <a:pt x="307721" y="2298827"/>
                    </a:lnTo>
                    <a:lnTo>
                      <a:pt x="265938" y="2258568"/>
                    </a:lnTo>
                    <a:lnTo>
                      <a:pt x="79248" y="2445385"/>
                    </a:lnTo>
                    <a:lnTo>
                      <a:pt x="84074" y="2447671"/>
                    </a:lnTo>
                    <a:lnTo>
                      <a:pt x="89281" y="2449068"/>
                    </a:lnTo>
                    <a:lnTo>
                      <a:pt x="444119" y="2449068"/>
                    </a:lnTo>
                    <a:lnTo>
                      <a:pt x="449326" y="2447671"/>
                    </a:lnTo>
                    <a:lnTo>
                      <a:pt x="454152" y="2445385"/>
                    </a:lnTo>
                    <a:close/>
                  </a:path>
                  <a:path w="530859" h="3507104">
                    <a:moveTo>
                      <a:pt x="454152" y="2135759"/>
                    </a:moveTo>
                    <a:lnTo>
                      <a:pt x="449326" y="2133473"/>
                    </a:lnTo>
                    <a:lnTo>
                      <a:pt x="444119" y="2132076"/>
                    </a:lnTo>
                    <a:lnTo>
                      <a:pt x="89281" y="2132076"/>
                    </a:lnTo>
                    <a:lnTo>
                      <a:pt x="84074" y="2133473"/>
                    </a:lnTo>
                    <a:lnTo>
                      <a:pt x="79248" y="2135759"/>
                    </a:lnTo>
                    <a:lnTo>
                      <a:pt x="217043" y="2272284"/>
                    </a:lnTo>
                    <a:lnTo>
                      <a:pt x="259588" y="2230120"/>
                    </a:lnTo>
                    <a:lnTo>
                      <a:pt x="262763" y="2228850"/>
                    </a:lnTo>
                    <a:lnTo>
                      <a:pt x="268986" y="2228850"/>
                    </a:lnTo>
                    <a:lnTo>
                      <a:pt x="272161" y="2230120"/>
                    </a:lnTo>
                    <a:lnTo>
                      <a:pt x="316357" y="2272284"/>
                    </a:lnTo>
                    <a:lnTo>
                      <a:pt x="454152" y="2135759"/>
                    </a:lnTo>
                    <a:close/>
                  </a:path>
                  <a:path w="530859" h="3507104">
                    <a:moveTo>
                      <a:pt x="464820" y="3247656"/>
                    </a:moveTo>
                    <a:lnTo>
                      <a:pt x="379476" y="3247656"/>
                    </a:lnTo>
                    <a:lnTo>
                      <a:pt x="379476" y="3506724"/>
                    </a:lnTo>
                    <a:lnTo>
                      <a:pt x="464820" y="3506724"/>
                    </a:lnTo>
                    <a:lnTo>
                      <a:pt x="464820" y="3247656"/>
                    </a:lnTo>
                    <a:close/>
                  </a:path>
                  <a:path w="530859" h="3507104">
                    <a:moveTo>
                      <a:pt x="475488" y="2161921"/>
                    </a:moveTo>
                    <a:lnTo>
                      <a:pt x="474091" y="2156714"/>
                    </a:lnTo>
                    <a:lnTo>
                      <a:pt x="471805" y="2151888"/>
                    </a:lnTo>
                    <a:lnTo>
                      <a:pt x="333756" y="2289810"/>
                    </a:lnTo>
                    <a:lnTo>
                      <a:pt x="471805" y="2427732"/>
                    </a:lnTo>
                    <a:lnTo>
                      <a:pt x="474091" y="2422906"/>
                    </a:lnTo>
                    <a:lnTo>
                      <a:pt x="475488" y="2417699"/>
                    </a:lnTo>
                    <a:lnTo>
                      <a:pt x="475488" y="2161921"/>
                    </a:lnTo>
                    <a:close/>
                  </a:path>
                  <a:path w="530859" h="3507104">
                    <a:moveTo>
                      <a:pt x="478536" y="3115056"/>
                    </a:moveTo>
                    <a:lnTo>
                      <a:pt x="374904" y="3143123"/>
                    </a:lnTo>
                    <a:lnTo>
                      <a:pt x="403301" y="3171291"/>
                    </a:lnTo>
                    <a:lnTo>
                      <a:pt x="309499" y="3265551"/>
                    </a:lnTo>
                    <a:lnTo>
                      <a:pt x="181102" y="3213989"/>
                    </a:lnTo>
                    <a:lnTo>
                      <a:pt x="4572" y="3390265"/>
                    </a:lnTo>
                    <a:lnTo>
                      <a:pt x="23622" y="3409188"/>
                    </a:lnTo>
                    <a:lnTo>
                      <a:pt x="187579" y="3245485"/>
                    </a:lnTo>
                    <a:lnTo>
                      <a:pt x="315976" y="3297174"/>
                    </a:lnTo>
                    <a:lnTo>
                      <a:pt x="422363" y="3190202"/>
                    </a:lnTo>
                    <a:lnTo>
                      <a:pt x="451104" y="3218688"/>
                    </a:lnTo>
                    <a:lnTo>
                      <a:pt x="478536" y="3115056"/>
                    </a:lnTo>
                    <a:close/>
                  </a:path>
                  <a:path w="530859" h="3507104">
                    <a:moveTo>
                      <a:pt x="530352" y="265176"/>
                    </a:moveTo>
                    <a:lnTo>
                      <a:pt x="526072" y="217525"/>
                    </a:lnTo>
                    <a:lnTo>
                      <a:pt x="513753" y="172656"/>
                    </a:lnTo>
                    <a:lnTo>
                      <a:pt x="494131" y="131356"/>
                    </a:lnTo>
                    <a:lnTo>
                      <a:pt x="467969" y="94335"/>
                    </a:lnTo>
                    <a:lnTo>
                      <a:pt x="436016" y="62382"/>
                    </a:lnTo>
                    <a:lnTo>
                      <a:pt x="398995" y="36220"/>
                    </a:lnTo>
                    <a:lnTo>
                      <a:pt x="357695" y="16598"/>
                    </a:lnTo>
                    <a:lnTo>
                      <a:pt x="312826" y="4279"/>
                    </a:lnTo>
                    <a:lnTo>
                      <a:pt x="265176" y="0"/>
                    </a:lnTo>
                    <a:lnTo>
                      <a:pt x="217512" y="4279"/>
                    </a:lnTo>
                    <a:lnTo>
                      <a:pt x="172643" y="16598"/>
                    </a:lnTo>
                    <a:lnTo>
                      <a:pt x="131343" y="36220"/>
                    </a:lnTo>
                    <a:lnTo>
                      <a:pt x="94322" y="62382"/>
                    </a:lnTo>
                    <a:lnTo>
                      <a:pt x="62369" y="94335"/>
                    </a:lnTo>
                    <a:lnTo>
                      <a:pt x="36207" y="131356"/>
                    </a:lnTo>
                    <a:lnTo>
                      <a:pt x="16586" y="172656"/>
                    </a:lnTo>
                    <a:lnTo>
                      <a:pt x="4267" y="217525"/>
                    </a:lnTo>
                    <a:lnTo>
                      <a:pt x="0" y="265176"/>
                    </a:lnTo>
                    <a:lnTo>
                      <a:pt x="4267" y="312839"/>
                    </a:lnTo>
                    <a:lnTo>
                      <a:pt x="16586" y="357708"/>
                    </a:lnTo>
                    <a:lnTo>
                      <a:pt x="36207" y="399008"/>
                    </a:lnTo>
                    <a:lnTo>
                      <a:pt x="62369" y="436029"/>
                    </a:lnTo>
                    <a:lnTo>
                      <a:pt x="94322" y="467982"/>
                    </a:lnTo>
                    <a:lnTo>
                      <a:pt x="131343" y="494144"/>
                    </a:lnTo>
                    <a:lnTo>
                      <a:pt x="172643" y="513765"/>
                    </a:lnTo>
                    <a:lnTo>
                      <a:pt x="217512" y="526084"/>
                    </a:lnTo>
                    <a:lnTo>
                      <a:pt x="265176" y="530352"/>
                    </a:lnTo>
                    <a:lnTo>
                      <a:pt x="312826" y="526084"/>
                    </a:lnTo>
                    <a:lnTo>
                      <a:pt x="357695" y="513765"/>
                    </a:lnTo>
                    <a:lnTo>
                      <a:pt x="398995" y="494144"/>
                    </a:lnTo>
                    <a:lnTo>
                      <a:pt x="436016" y="467982"/>
                    </a:lnTo>
                    <a:lnTo>
                      <a:pt x="467969" y="436029"/>
                    </a:lnTo>
                    <a:lnTo>
                      <a:pt x="494131" y="399008"/>
                    </a:lnTo>
                    <a:lnTo>
                      <a:pt x="513753" y="357708"/>
                    </a:lnTo>
                    <a:lnTo>
                      <a:pt x="526072" y="312839"/>
                    </a:lnTo>
                    <a:lnTo>
                      <a:pt x="530352" y="265176"/>
                    </a:lnTo>
                    <a:close/>
                  </a:path>
                </a:pathLst>
              </a:custGeom>
              <a:solidFill>
                <a:srgbClr val="004E83"/>
              </a:solidFill>
            </p:spPr>
            <p:txBody>
              <a:bodyPr wrap="square" lIns="0" tIns="0" rIns="0" bIns="0" rtlCol="0"/>
              <a:lstStyle/>
              <a:p>
                <a:endParaRPr sz="1350" dirty="0"/>
              </a:p>
            </p:txBody>
          </p:sp>
          <p:sp>
            <p:nvSpPr>
              <p:cNvPr id="47" name="object 88">
                <a:extLst>
                  <a:ext uri="{FF2B5EF4-FFF2-40B4-BE49-F238E27FC236}">
                    <a16:creationId xmlns:a16="http://schemas.microsoft.com/office/drawing/2014/main" id="{CF598558-39CA-49AC-A97A-CFA7D452F3C4}"/>
                  </a:ext>
                </a:extLst>
              </p:cNvPr>
              <p:cNvSpPr/>
              <p:nvPr/>
            </p:nvSpPr>
            <p:spPr>
              <a:xfrm>
                <a:off x="9715500" y="2171700"/>
                <a:ext cx="559435" cy="559435"/>
              </a:xfrm>
              <a:custGeom>
                <a:avLst/>
                <a:gdLst/>
                <a:ahLst/>
                <a:cxnLst/>
                <a:rect l="l" t="t" r="r" b="b"/>
                <a:pathLst>
                  <a:path w="559434" h="559435">
                    <a:moveTo>
                      <a:pt x="279653" y="0"/>
                    </a:moveTo>
                    <a:lnTo>
                      <a:pt x="234358" y="3667"/>
                    </a:lnTo>
                    <a:lnTo>
                      <a:pt x="191365" y="14282"/>
                    </a:lnTo>
                    <a:lnTo>
                      <a:pt x="151256" y="31265"/>
                    </a:lnTo>
                    <a:lnTo>
                      <a:pt x="114610" y="54034"/>
                    </a:lnTo>
                    <a:lnTo>
                      <a:pt x="82010" y="82010"/>
                    </a:lnTo>
                    <a:lnTo>
                      <a:pt x="54034" y="114610"/>
                    </a:lnTo>
                    <a:lnTo>
                      <a:pt x="31265" y="151256"/>
                    </a:lnTo>
                    <a:lnTo>
                      <a:pt x="14282" y="191365"/>
                    </a:lnTo>
                    <a:lnTo>
                      <a:pt x="3667" y="234358"/>
                    </a:lnTo>
                    <a:lnTo>
                      <a:pt x="0" y="279653"/>
                    </a:lnTo>
                    <a:lnTo>
                      <a:pt x="3667" y="324949"/>
                    </a:lnTo>
                    <a:lnTo>
                      <a:pt x="14282" y="367942"/>
                    </a:lnTo>
                    <a:lnTo>
                      <a:pt x="31265" y="408051"/>
                    </a:lnTo>
                    <a:lnTo>
                      <a:pt x="54034" y="444697"/>
                    </a:lnTo>
                    <a:lnTo>
                      <a:pt x="82010" y="477297"/>
                    </a:lnTo>
                    <a:lnTo>
                      <a:pt x="114610" y="505273"/>
                    </a:lnTo>
                    <a:lnTo>
                      <a:pt x="151256" y="528042"/>
                    </a:lnTo>
                    <a:lnTo>
                      <a:pt x="191365" y="545025"/>
                    </a:lnTo>
                    <a:lnTo>
                      <a:pt x="234358" y="555640"/>
                    </a:lnTo>
                    <a:lnTo>
                      <a:pt x="279653" y="559308"/>
                    </a:lnTo>
                    <a:lnTo>
                      <a:pt x="324949" y="555640"/>
                    </a:lnTo>
                    <a:lnTo>
                      <a:pt x="367942" y="545025"/>
                    </a:lnTo>
                    <a:lnTo>
                      <a:pt x="407396" y="528320"/>
                    </a:lnTo>
                    <a:lnTo>
                      <a:pt x="265302" y="528320"/>
                    </a:lnTo>
                    <a:lnTo>
                      <a:pt x="252683" y="520826"/>
                    </a:lnTo>
                    <a:lnTo>
                      <a:pt x="211708" y="520826"/>
                    </a:lnTo>
                    <a:lnTo>
                      <a:pt x="171108" y="505511"/>
                    </a:lnTo>
                    <a:lnTo>
                      <a:pt x="134175" y="483742"/>
                    </a:lnTo>
                    <a:lnTo>
                      <a:pt x="101623" y="456068"/>
                    </a:lnTo>
                    <a:lnTo>
                      <a:pt x="74168" y="423037"/>
                    </a:lnTo>
                    <a:lnTo>
                      <a:pt x="518731" y="423037"/>
                    </a:lnTo>
                    <a:lnTo>
                      <a:pt x="528042" y="408051"/>
                    </a:lnTo>
                    <a:lnTo>
                      <a:pt x="533850" y="394335"/>
                    </a:lnTo>
                    <a:lnTo>
                      <a:pt x="56769" y="394335"/>
                    </a:lnTo>
                    <a:lnTo>
                      <a:pt x="46102" y="371211"/>
                    </a:lnTo>
                    <a:lnTo>
                      <a:pt x="37830" y="346884"/>
                    </a:lnTo>
                    <a:lnTo>
                      <a:pt x="32152" y="321415"/>
                    </a:lnTo>
                    <a:lnTo>
                      <a:pt x="32033" y="320557"/>
                    </a:lnTo>
                    <a:lnTo>
                      <a:pt x="29082" y="294004"/>
                    </a:lnTo>
                    <a:lnTo>
                      <a:pt x="558146" y="294004"/>
                    </a:lnTo>
                    <a:lnTo>
                      <a:pt x="559307" y="279653"/>
                    </a:lnTo>
                    <a:lnTo>
                      <a:pt x="558146" y="265302"/>
                    </a:lnTo>
                    <a:lnTo>
                      <a:pt x="29082" y="265302"/>
                    </a:lnTo>
                    <a:lnTo>
                      <a:pt x="31934" y="238946"/>
                    </a:lnTo>
                    <a:lnTo>
                      <a:pt x="37512" y="213518"/>
                    </a:lnTo>
                    <a:lnTo>
                      <a:pt x="45638" y="188900"/>
                    </a:lnTo>
                    <a:lnTo>
                      <a:pt x="56133" y="164973"/>
                    </a:lnTo>
                    <a:lnTo>
                      <a:pt x="533850" y="164973"/>
                    </a:lnTo>
                    <a:lnTo>
                      <a:pt x="528042" y="151256"/>
                    </a:lnTo>
                    <a:lnTo>
                      <a:pt x="518731" y="136271"/>
                    </a:lnTo>
                    <a:lnTo>
                      <a:pt x="73405" y="136271"/>
                    </a:lnTo>
                    <a:lnTo>
                      <a:pt x="101006" y="103100"/>
                    </a:lnTo>
                    <a:lnTo>
                      <a:pt x="133810" y="75120"/>
                    </a:lnTo>
                    <a:lnTo>
                      <a:pt x="171114" y="53046"/>
                    </a:lnTo>
                    <a:lnTo>
                      <a:pt x="212217" y="37591"/>
                    </a:lnTo>
                    <a:lnTo>
                      <a:pt x="252631" y="37591"/>
                    </a:lnTo>
                    <a:lnTo>
                      <a:pt x="265302" y="30987"/>
                    </a:lnTo>
                    <a:lnTo>
                      <a:pt x="407396" y="30987"/>
                    </a:lnTo>
                    <a:lnTo>
                      <a:pt x="367942" y="14282"/>
                    </a:lnTo>
                    <a:lnTo>
                      <a:pt x="324949" y="3667"/>
                    </a:lnTo>
                    <a:lnTo>
                      <a:pt x="279653" y="0"/>
                    </a:lnTo>
                    <a:close/>
                  </a:path>
                  <a:path w="559434" h="559435">
                    <a:moveTo>
                      <a:pt x="294004" y="423037"/>
                    </a:moveTo>
                    <a:lnTo>
                      <a:pt x="265302" y="423037"/>
                    </a:lnTo>
                    <a:lnTo>
                      <a:pt x="265302" y="528320"/>
                    </a:lnTo>
                    <a:lnTo>
                      <a:pt x="407396" y="528320"/>
                    </a:lnTo>
                    <a:lnTo>
                      <a:pt x="408051" y="528042"/>
                    </a:lnTo>
                    <a:lnTo>
                      <a:pt x="408218" y="527938"/>
                    </a:lnTo>
                    <a:lnTo>
                      <a:pt x="294004" y="527938"/>
                    </a:lnTo>
                    <a:lnTo>
                      <a:pt x="294004" y="423037"/>
                    </a:lnTo>
                    <a:close/>
                  </a:path>
                  <a:path w="559434" h="559435">
                    <a:moveTo>
                      <a:pt x="397382" y="423037"/>
                    </a:moveTo>
                    <a:lnTo>
                      <a:pt x="367665" y="423037"/>
                    </a:lnTo>
                    <a:lnTo>
                      <a:pt x="352690" y="462252"/>
                    </a:lnTo>
                    <a:lnTo>
                      <a:pt x="334930" y="493299"/>
                    </a:lnTo>
                    <a:lnTo>
                      <a:pt x="315122" y="515441"/>
                    </a:lnTo>
                    <a:lnTo>
                      <a:pt x="294004" y="527938"/>
                    </a:lnTo>
                    <a:lnTo>
                      <a:pt x="408218" y="527938"/>
                    </a:lnTo>
                    <a:lnTo>
                      <a:pt x="420073" y="520573"/>
                    </a:lnTo>
                    <a:lnTo>
                      <a:pt x="349123" y="520573"/>
                    </a:lnTo>
                    <a:lnTo>
                      <a:pt x="357147" y="510736"/>
                    </a:lnTo>
                    <a:lnTo>
                      <a:pt x="379222" y="472821"/>
                    </a:lnTo>
                    <a:lnTo>
                      <a:pt x="393384" y="436548"/>
                    </a:lnTo>
                    <a:lnTo>
                      <a:pt x="397382" y="423037"/>
                    </a:lnTo>
                    <a:close/>
                  </a:path>
                  <a:path w="559434" h="559435">
                    <a:moveTo>
                      <a:pt x="191643" y="423037"/>
                    </a:moveTo>
                    <a:lnTo>
                      <a:pt x="161925" y="423037"/>
                    </a:lnTo>
                    <a:lnTo>
                      <a:pt x="165923" y="436586"/>
                    </a:lnTo>
                    <a:lnTo>
                      <a:pt x="180085" y="472948"/>
                    </a:lnTo>
                    <a:lnTo>
                      <a:pt x="203124" y="511006"/>
                    </a:lnTo>
                    <a:lnTo>
                      <a:pt x="211708" y="520826"/>
                    </a:lnTo>
                    <a:lnTo>
                      <a:pt x="252683" y="520826"/>
                    </a:lnTo>
                    <a:lnTo>
                      <a:pt x="244846" y="516173"/>
                    </a:lnTo>
                    <a:lnTo>
                      <a:pt x="224996" y="494204"/>
                    </a:lnTo>
                    <a:lnTo>
                      <a:pt x="206884" y="462972"/>
                    </a:lnTo>
                    <a:lnTo>
                      <a:pt x="191643" y="423037"/>
                    </a:lnTo>
                    <a:close/>
                  </a:path>
                  <a:path w="559434" h="559435">
                    <a:moveTo>
                      <a:pt x="518731" y="423037"/>
                    </a:moveTo>
                    <a:lnTo>
                      <a:pt x="485140" y="423037"/>
                    </a:lnTo>
                    <a:lnTo>
                      <a:pt x="457940" y="455993"/>
                    </a:lnTo>
                    <a:lnTo>
                      <a:pt x="425751" y="483520"/>
                    </a:lnTo>
                    <a:lnTo>
                      <a:pt x="389253" y="505190"/>
                    </a:lnTo>
                    <a:lnTo>
                      <a:pt x="349123" y="520573"/>
                    </a:lnTo>
                    <a:lnTo>
                      <a:pt x="420073" y="520573"/>
                    </a:lnTo>
                    <a:lnTo>
                      <a:pt x="444697" y="505273"/>
                    </a:lnTo>
                    <a:lnTo>
                      <a:pt x="477297" y="477297"/>
                    </a:lnTo>
                    <a:lnTo>
                      <a:pt x="505273" y="444697"/>
                    </a:lnTo>
                    <a:lnTo>
                      <a:pt x="518731" y="423037"/>
                    </a:lnTo>
                    <a:close/>
                  </a:path>
                  <a:path w="559434" h="559435">
                    <a:moveTo>
                      <a:pt x="171830" y="294004"/>
                    </a:moveTo>
                    <a:lnTo>
                      <a:pt x="143128" y="294004"/>
                    </a:lnTo>
                    <a:lnTo>
                      <a:pt x="144363" y="320557"/>
                    </a:lnTo>
                    <a:lnTo>
                      <a:pt x="146716" y="346313"/>
                    </a:lnTo>
                    <a:lnTo>
                      <a:pt x="150207" y="371211"/>
                    </a:lnTo>
                    <a:lnTo>
                      <a:pt x="154685" y="394335"/>
                    </a:lnTo>
                    <a:lnTo>
                      <a:pt x="183896" y="394335"/>
                    </a:lnTo>
                    <a:lnTo>
                      <a:pt x="179242" y="371854"/>
                    </a:lnTo>
                    <a:lnTo>
                      <a:pt x="175625" y="347456"/>
                    </a:lnTo>
                    <a:lnTo>
                      <a:pt x="173126" y="321415"/>
                    </a:lnTo>
                    <a:lnTo>
                      <a:pt x="171830" y="294004"/>
                    </a:lnTo>
                    <a:close/>
                  </a:path>
                  <a:path w="559434" h="559435">
                    <a:moveTo>
                      <a:pt x="294004" y="294004"/>
                    </a:moveTo>
                    <a:lnTo>
                      <a:pt x="265302" y="294004"/>
                    </a:lnTo>
                    <a:lnTo>
                      <a:pt x="265302" y="394335"/>
                    </a:lnTo>
                    <a:lnTo>
                      <a:pt x="294004" y="394335"/>
                    </a:lnTo>
                    <a:lnTo>
                      <a:pt x="294004" y="294004"/>
                    </a:lnTo>
                    <a:close/>
                  </a:path>
                  <a:path w="559434" h="559435">
                    <a:moveTo>
                      <a:pt x="416178" y="294004"/>
                    </a:moveTo>
                    <a:lnTo>
                      <a:pt x="387476" y="294004"/>
                    </a:lnTo>
                    <a:lnTo>
                      <a:pt x="386181" y="321415"/>
                    </a:lnTo>
                    <a:lnTo>
                      <a:pt x="383682" y="347456"/>
                    </a:lnTo>
                    <a:lnTo>
                      <a:pt x="380065" y="371854"/>
                    </a:lnTo>
                    <a:lnTo>
                      <a:pt x="375411" y="394335"/>
                    </a:lnTo>
                    <a:lnTo>
                      <a:pt x="404622" y="394335"/>
                    </a:lnTo>
                    <a:lnTo>
                      <a:pt x="409142" y="370996"/>
                    </a:lnTo>
                    <a:lnTo>
                      <a:pt x="412591" y="346313"/>
                    </a:lnTo>
                    <a:lnTo>
                      <a:pt x="414944" y="320557"/>
                    </a:lnTo>
                    <a:lnTo>
                      <a:pt x="416178" y="294004"/>
                    </a:lnTo>
                    <a:close/>
                  </a:path>
                  <a:path w="559434" h="559435">
                    <a:moveTo>
                      <a:pt x="558146" y="294004"/>
                    </a:moveTo>
                    <a:lnTo>
                      <a:pt x="530225" y="294004"/>
                    </a:lnTo>
                    <a:lnTo>
                      <a:pt x="527274" y="320557"/>
                    </a:lnTo>
                    <a:lnTo>
                      <a:pt x="527155" y="321415"/>
                    </a:lnTo>
                    <a:lnTo>
                      <a:pt x="521477" y="346884"/>
                    </a:lnTo>
                    <a:lnTo>
                      <a:pt x="513205" y="371211"/>
                    </a:lnTo>
                    <a:lnTo>
                      <a:pt x="502539" y="394335"/>
                    </a:lnTo>
                    <a:lnTo>
                      <a:pt x="533850" y="394335"/>
                    </a:lnTo>
                    <a:lnTo>
                      <a:pt x="545025" y="367942"/>
                    </a:lnTo>
                    <a:lnTo>
                      <a:pt x="555640" y="324949"/>
                    </a:lnTo>
                    <a:lnTo>
                      <a:pt x="558146" y="294004"/>
                    </a:lnTo>
                    <a:close/>
                  </a:path>
                  <a:path w="559434" h="559435">
                    <a:moveTo>
                      <a:pt x="183769" y="164973"/>
                    </a:moveTo>
                    <a:lnTo>
                      <a:pt x="154431" y="164973"/>
                    </a:lnTo>
                    <a:lnTo>
                      <a:pt x="149986" y="189097"/>
                    </a:lnTo>
                    <a:lnTo>
                      <a:pt x="146589" y="214042"/>
                    </a:lnTo>
                    <a:lnTo>
                      <a:pt x="144287" y="239535"/>
                    </a:lnTo>
                    <a:lnTo>
                      <a:pt x="143128" y="265302"/>
                    </a:lnTo>
                    <a:lnTo>
                      <a:pt x="171830" y="265302"/>
                    </a:lnTo>
                    <a:lnTo>
                      <a:pt x="173035" y="239535"/>
                    </a:lnTo>
                    <a:lnTo>
                      <a:pt x="175466" y="214042"/>
                    </a:lnTo>
                    <a:lnTo>
                      <a:pt x="179102" y="188900"/>
                    </a:lnTo>
                    <a:lnTo>
                      <a:pt x="183769" y="164973"/>
                    </a:lnTo>
                    <a:close/>
                  </a:path>
                  <a:path w="559434" h="559435">
                    <a:moveTo>
                      <a:pt x="294004" y="164973"/>
                    </a:moveTo>
                    <a:lnTo>
                      <a:pt x="265302" y="164973"/>
                    </a:lnTo>
                    <a:lnTo>
                      <a:pt x="265302" y="265302"/>
                    </a:lnTo>
                    <a:lnTo>
                      <a:pt x="294004" y="265302"/>
                    </a:lnTo>
                    <a:lnTo>
                      <a:pt x="294004" y="164973"/>
                    </a:lnTo>
                    <a:close/>
                  </a:path>
                  <a:path w="559434" h="559435">
                    <a:moveTo>
                      <a:pt x="404875" y="164973"/>
                    </a:moveTo>
                    <a:lnTo>
                      <a:pt x="375539" y="164973"/>
                    </a:lnTo>
                    <a:lnTo>
                      <a:pt x="380243" y="189097"/>
                    </a:lnTo>
                    <a:lnTo>
                      <a:pt x="383841" y="214042"/>
                    </a:lnTo>
                    <a:lnTo>
                      <a:pt x="386272" y="239535"/>
                    </a:lnTo>
                    <a:lnTo>
                      <a:pt x="387476" y="265302"/>
                    </a:lnTo>
                    <a:lnTo>
                      <a:pt x="416178" y="265302"/>
                    </a:lnTo>
                    <a:lnTo>
                      <a:pt x="415020" y="239535"/>
                    </a:lnTo>
                    <a:lnTo>
                      <a:pt x="412718" y="214042"/>
                    </a:lnTo>
                    <a:lnTo>
                      <a:pt x="409284" y="188900"/>
                    </a:lnTo>
                    <a:lnTo>
                      <a:pt x="404875" y="164973"/>
                    </a:lnTo>
                    <a:close/>
                  </a:path>
                  <a:path w="559434" h="559435">
                    <a:moveTo>
                      <a:pt x="533850" y="164973"/>
                    </a:moveTo>
                    <a:lnTo>
                      <a:pt x="503174" y="164973"/>
                    </a:lnTo>
                    <a:lnTo>
                      <a:pt x="513669" y="188900"/>
                    </a:lnTo>
                    <a:lnTo>
                      <a:pt x="521795" y="213518"/>
                    </a:lnTo>
                    <a:lnTo>
                      <a:pt x="527373" y="238946"/>
                    </a:lnTo>
                    <a:lnTo>
                      <a:pt x="530225" y="265302"/>
                    </a:lnTo>
                    <a:lnTo>
                      <a:pt x="558146" y="265302"/>
                    </a:lnTo>
                    <a:lnTo>
                      <a:pt x="555640" y="234358"/>
                    </a:lnTo>
                    <a:lnTo>
                      <a:pt x="545025" y="191365"/>
                    </a:lnTo>
                    <a:lnTo>
                      <a:pt x="533850" y="164973"/>
                    </a:lnTo>
                    <a:close/>
                  </a:path>
                  <a:path w="559434" h="559435">
                    <a:moveTo>
                      <a:pt x="252631" y="37591"/>
                    </a:moveTo>
                    <a:lnTo>
                      <a:pt x="212217" y="37591"/>
                    </a:lnTo>
                    <a:lnTo>
                      <a:pt x="203481" y="47271"/>
                    </a:lnTo>
                    <a:lnTo>
                      <a:pt x="180031" y="85725"/>
                    </a:lnTo>
                    <a:lnTo>
                      <a:pt x="165625" y="123283"/>
                    </a:lnTo>
                    <a:lnTo>
                      <a:pt x="161544" y="136271"/>
                    </a:lnTo>
                    <a:lnTo>
                      <a:pt x="191516" y="136271"/>
                    </a:lnTo>
                    <a:lnTo>
                      <a:pt x="194758" y="126472"/>
                    </a:lnTo>
                    <a:lnTo>
                      <a:pt x="198215" y="116649"/>
                    </a:lnTo>
                    <a:lnTo>
                      <a:pt x="219207" y="73028"/>
                    </a:lnTo>
                    <a:lnTo>
                      <a:pt x="249318" y="39318"/>
                    </a:lnTo>
                    <a:lnTo>
                      <a:pt x="252631" y="37591"/>
                    </a:lnTo>
                    <a:close/>
                  </a:path>
                  <a:path w="559434" h="559435">
                    <a:moveTo>
                      <a:pt x="407396" y="30987"/>
                    </a:moveTo>
                    <a:lnTo>
                      <a:pt x="265302" y="30987"/>
                    </a:lnTo>
                    <a:lnTo>
                      <a:pt x="265302" y="136271"/>
                    </a:lnTo>
                    <a:lnTo>
                      <a:pt x="294004" y="136271"/>
                    </a:lnTo>
                    <a:lnTo>
                      <a:pt x="294004" y="31241"/>
                    </a:lnTo>
                    <a:lnTo>
                      <a:pt x="407995" y="31241"/>
                    </a:lnTo>
                    <a:lnTo>
                      <a:pt x="407396" y="30987"/>
                    </a:lnTo>
                    <a:close/>
                  </a:path>
                  <a:path w="559434" h="559435">
                    <a:moveTo>
                      <a:pt x="407995" y="31241"/>
                    </a:moveTo>
                    <a:lnTo>
                      <a:pt x="294004" y="31241"/>
                    </a:lnTo>
                    <a:lnTo>
                      <a:pt x="309945" y="39818"/>
                    </a:lnTo>
                    <a:lnTo>
                      <a:pt x="325326" y="53943"/>
                    </a:lnTo>
                    <a:lnTo>
                      <a:pt x="352932" y="97789"/>
                    </a:lnTo>
                    <a:lnTo>
                      <a:pt x="367792" y="136271"/>
                    </a:lnTo>
                    <a:lnTo>
                      <a:pt x="397764" y="136271"/>
                    </a:lnTo>
                    <a:lnTo>
                      <a:pt x="384318" y="97623"/>
                    </a:lnTo>
                    <a:lnTo>
                      <a:pt x="364426" y="58626"/>
                    </a:lnTo>
                    <a:lnTo>
                      <a:pt x="348106" y="37719"/>
                    </a:lnTo>
                    <a:lnTo>
                      <a:pt x="418437" y="37719"/>
                    </a:lnTo>
                    <a:lnTo>
                      <a:pt x="407995" y="31241"/>
                    </a:lnTo>
                    <a:close/>
                  </a:path>
                  <a:path w="559434" h="559435">
                    <a:moveTo>
                      <a:pt x="418437" y="37719"/>
                    </a:moveTo>
                    <a:lnTo>
                      <a:pt x="348106" y="37719"/>
                    </a:lnTo>
                    <a:lnTo>
                      <a:pt x="388924" y="53435"/>
                    </a:lnTo>
                    <a:lnTo>
                      <a:pt x="425910" y="75755"/>
                    </a:lnTo>
                    <a:lnTo>
                      <a:pt x="458495" y="103727"/>
                    </a:lnTo>
                    <a:lnTo>
                      <a:pt x="485901" y="136271"/>
                    </a:lnTo>
                    <a:lnTo>
                      <a:pt x="518731" y="136271"/>
                    </a:lnTo>
                    <a:lnTo>
                      <a:pt x="505273" y="114610"/>
                    </a:lnTo>
                    <a:lnTo>
                      <a:pt x="477297" y="82010"/>
                    </a:lnTo>
                    <a:lnTo>
                      <a:pt x="444697" y="54034"/>
                    </a:lnTo>
                    <a:lnTo>
                      <a:pt x="418437" y="37719"/>
                    </a:lnTo>
                    <a:close/>
                  </a:path>
                </a:pathLst>
              </a:custGeom>
              <a:solidFill>
                <a:srgbClr val="FFFFFF"/>
              </a:solidFill>
            </p:spPr>
            <p:txBody>
              <a:bodyPr wrap="square" lIns="0" tIns="0" rIns="0" bIns="0" rtlCol="0"/>
              <a:lstStyle/>
              <a:p>
                <a:endParaRPr sz="1350" dirty="0"/>
              </a:p>
            </p:txBody>
          </p:sp>
          <p:sp>
            <p:nvSpPr>
              <p:cNvPr id="48" name="object 89">
                <a:extLst>
                  <a:ext uri="{FF2B5EF4-FFF2-40B4-BE49-F238E27FC236}">
                    <a16:creationId xmlns:a16="http://schemas.microsoft.com/office/drawing/2014/main" id="{15740476-FA08-4C42-BCAB-7858CA98C465}"/>
                  </a:ext>
                </a:extLst>
              </p:cNvPr>
              <p:cNvSpPr/>
              <p:nvPr/>
            </p:nvSpPr>
            <p:spPr>
              <a:xfrm>
                <a:off x="4023360" y="2607563"/>
                <a:ext cx="751840" cy="76200"/>
              </a:xfrm>
              <a:custGeom>
                <a:avLst/>
                <a:gdLst/>
                <a:ahLst/>
                <a:cxnLst/>
                <a:rect l="l" t="t" r="r" b="b"/>
                <a:pathLst>
                  <a:path w="751839" h="76200">
                    <a:moveTo>
                      <a:pt x="675513" y="0"/>
                    </a:moveTo>
                    <a:lnTo>
                      <a:pt x="675513" y="76200"/>
                    </a:lnTo>
                    <a:lnTo>
                      <a:pt x="739013" y="44450"/>
                    </a:lnTo>
                    <a:lnTo>
                      <a:pt x="688213" y="44450"/>
                    </a:lnTo>
                    <a:lnTo>
                      <a:pt x="688213" y="31750"/>
                    </a:lnTo>
                    <a:lnTo>
                      <a:pt x="739013" y="31750"/>
                    </a:lnTo>
                    <a:lnTo>
                      <a:pt x="675513" y="0"/>
                    </a:lnTo>
                    <a:close/>
                  </a:path>
                  <a:path w="751839" h="76200">
                    <a:moveTo>
                      <a:pt x="675513" y="31750"/>
                    </a:moveTo>
                    <a:lnTo>
                      <a:pt x="0" y="31750"/>
                    </a:lnTo>
                    <a:lnTo>
                      <a:pt x="0" y="44450"/>
                    </a:lnTo>
                    <a:lnTo>
                      <a:pt x="675513" y="44450"/>
                    </a:lnTo>
                    <a:lnTo>
                      <a:pt x="675513" y="31750"/>
                    </a:lnTo>
                    <a:close/>
                  </a:path>
                  <a:path w="751839" h="76200">
                    <a:moveTo>
                      <a:pt x="739013" y="31750"/>
                    </a:moveTo>
                    <a:lnTo>
                      <a:pt x="688213" y="31750"/>
                    </a:lnTo>
                    <a:lnTo>
                      <a:pt x="688213" y="44450"/>
                    </a:lnTo>
                    <a:lnTo>
                      <a:pt x="739013" y="44450"/>
                    </a:lnTo>
                    <a:lnTo>
                      <a:pt x="751713" y="38100"/>
                    </a:lnTo>
                    <a:lnTo>
                      <a:pt x="739013" y="31750"/>
                    </a:lnTo>
                    <a:close/>
                  </a:path>
                </a:pathLst>
              </a:custGeom>
              <a:solidFill>
                <a:srgbClr val="7E7E7E"/>
              </a:solidFill>
            </p:spPr>
            <p:txBody>
              <a:bodyPr wrap="square" lIns="0" tIns="0" rIns="0" bIns="0" rtlCol="0"/>
              <a:lstStyle/>
              <a:p>
                <a:endParaRPr sz="1350" dirty="0"/>
              </a:p>
            </p:txBody>
          </p:sp>
          <p:sp>
            <p:nvSpPr>
              <p:cNvPr id="49" name="object 90">
                <a:extLst>
                  <a:ext uri="{FF2B5EF4-FFF2-40B4-BE49-F238E27FC236}">
                    <a16:creationId xmlns:a16="http://schemas.microsoft.com/office/drawing/2014/main" id="{5DBB2AC3-E25B-4B0E-9953-D2AA7012E0CB}"/>
                  </a:ext>
                </a:extLst>
              </p:cNvPr>
              <p:cNvSpPr/>
              <p:nvPr/>
            </p:nvSpPr>
            <p:spPr>
              <a:xfrm>
                <a:off x="4533900" y="3093719"/>
                <a:ext cx="324485" cy="76200"/>
              </a:xfrm>
              <a:custGeom>
                <a:avLst/>
                <a:gdLst/>
                <a:ahLst/>
                <a:cxnLst/>
                <a:rect l="l" t="t" r="r" b="b"/>
                <a:pathLst>
                  <a:path w="324485" h="76200">
                    <a:moveTo>
                      <a:pt x="247903" y="0"/>
                    </a:moveTo>
                    <a:lnTo>
                      <a:pt x="247903" y="76200"/>
                    </a:lnTo>
                    <a:lnTo>
                      <a:pt x="311403" y="44450"/>
                    </a:lnTo>
                    <a:lnTo>
                      <a:pt x="260603" y="44450"/>
                    </a:lnTo>
                    <a:lnTo>
                      <a:pt x="260603" y="31750"/>
                    </a:lnTo>
                    <a:lnTo>
                      <a:pt x="311403" y="31750"/>
                    </a:lnTo>
                    <a:lnTo>
                      <a:pt x="247903" y="0"/>
                    </a:lnTo>
                    <a:close/>
                  </a:path>
                  <a:path w="324485" h="76200">
                    <a:moveTo>
                      <a:pt x="247903" y="31750"/>
                    </a:moveTo>
                    <a:lnTo>
                      <a:pt x="0" y="31750"/>
                    </a:lnTo>
                    <a:lnTo>
                      <a:pt x="0" y="44450"/>
                    </a:lnTo>
                    <a:lnTo>
                      <a:pt x="247903" y="44450"/>
                    </a:lnTo>
                    <a:lnTo>
                      <a:pt x="247903" y="31750"/>
                    </a:lnTo>
                    <a:close/>
                  </a:path>
                  <a:path w="324485" h="76200">
                    <a:moveTo>
                      <a:pt x="311403" y="31750"/>
                    </a:moveTo>
                    <a:lnTo>
                      <a:pt x="260603" y="31750"/>
                    </a:lnTo>
                    <a:lnTo>
                      <a:pt x="260603" y="44450"/>
                    </a:lnTo>
                    <a:lnTo>
                      <a:pt x="311403" y="44450"/>
                    </a:lnTo>
                    <a:lnTo>
                      <a:pt x="324103" y="38100"/>
                    </a:lnTo>
                    <a:lnTo>
                      <a:pt x="311403" y="31750"/>
                    </a:lnTo>
                    <a:close/>
                  </a:path>
                </a:pathLst>
              </a:custGeom>
              <a:solidFill>
                <a:srgbClr val="004E83"/>
              </a:solidFill>
            </p:spPr>
            <p:txBody>
              <a:bodyPr wrap="square" lIns="0" tIns="0" rIns="0" bIns="0" rtlCol="0"/>
              <a:lstStyle/>
              <a:p>
                <a:endParaRPr sz="1350" dirty="0"/>
              </a:p>
            </p:txBody>
          </p:sp>
          <p:sp>
            <p:nvSpPr>
              <p:cNvPr id="50" name="object 91">
                <a:extLst>
                  <a:ext uri="{FF2B5EF4-FFF2-40B4-BE49-F238E27FC236}">
                    <a16:creationId xmlns:a16="http://schemas.microsoft.com/office/drawing/2014/main" id="{F19D4893-4141-43BC-83BA-73F700FC4494}"/>
                  </a:ext>
                </a:extLst>
              </p:cNvPr>
              <p:cNvSpPr/>
              <p:nvPr/>
            </p:nvSpPr>
            <p:spPr>
              <a:xfrm>
                <a:off x="2442972" y="3128772"/>
                <a:ext cx="2091689" cy="2493645"/>
              </a:xfrm>
              <a:custGeom>
                <a:avLst/>
                <a:gdLst/>
                <a:ahLst/>
                <a:cxnLst/>
                <a:rect l="l" t="t" r="r" b="b"/>
                <a:pathLst>
                  <a:path w="2091689" h="2493645">
                    <a:moveTo>
                      <a:pt x="2090927" y="0"/>
                    </a:moveTo>
                    <a:lnTo>
                      <a:pt x="2090927" y="2492082"/>
                    </a:lnTo>
                  </a:path>
                  <a:path w="2091689" h="2493645">
                    <a:moveTo>
                      <a:pt x="0" y="2493264"/>
                    </a:moveTo>
                    <a:lnTo>
                      <a:pt x="2091181" y="2493264"/>
                    </a:lnTo>
                  </a:path>
                </a:pathLst>
              </a:custGeom>
              <a:ln w="6350">
                <a:solidFill>
                  <a:srgbClr val="004E83"/>
                </a:solidFill>
              </a:ln>
            </p:spPr>
            <p:txBody>
              <a:bodyPr wrap="square" lIns="0" tIns="0" rIns="0" bIns="0" rtlCol="0"/>
              <a:lstStyle/>
              <a:p>
                <a:endParaRPr sz="1350" dirty="0"/>
              </a:p>
            </p:txBody>
          </p:sp>
          <p:sp>
            <p:nvSpPr>
              <p:cNvPr id="51" name="object 92">
                <a:extLst>
                  <a:ext uri="{FF2B5EF4-FFF2-40B4-BE49-F238E27FC236}">
                    <a16:creationId xmlns:a16="http://schemas.microsoft.com/office/drawing/2014/main" id="{B3BF6EEE-6749-49BB-B138-848B258D0C8E}"/>
                  </a:ext>
                </a:extLst>
              </p:cNvPr>
              <p:cNvSpPr/>
              <p:nvPr/>
            </p:nvSpPr>
            <p:spPr>
              <a:xfrm>
                <a:off x="1987296" y="4776216"/>
                <a:ext cx="876300" cy="876300"/>
              </a:xfrm>
              <a:custGeom>
                <a:avLst/>
                <a:gdLst/>
                <a:ahLst/>
                <a:cxnLst/>
                <a:rect l="l" t="t" r="r" b="b"/>
                <a:pathLst>
                  <a:path w="876300" h="876300">
                    <a:moveTo>
                      <a:pt x="438150" y="0"/>
                    </a:moveTo>
                    <a:lnTo>
                      <a:pt x="390417" y="2571"/>
                    </a:lnTo>
                    <a:lnTo>
                      <a:pt x="344171" y="10108"/>
                    </a:lnTo>
                    <a:lnTo>
                      <a:pt x="299679" y="22341"/>
                    </a:lnTo>
                    <a:lnTo>
                      <a:pt x="257209" y="39005"/>
                    </a:lnTo>
                    <a:lnTo>
                      <a:pt x="217028" y="59831"/>
                    </a:lnTo>
                    <a:lnTo>
                      <a:pt x="179405" y="84551"/>
                    </a:lnTo>
                    <a:lnTo>
                      <a:pt x="144606" y="112899"/>
                    </a:lnTo>
                    <a:lnTo>
                      <a:pt x="112899" y="144606"/>
                    </a:lnTo>
                    <a:lnTo>
                      <a:pt x="84551" y="179405"/>
                    </a:lnTo>
                    <a:lnTo>
                      <a:pt x="59831" y="217028"/>
                    </a:lnTo>
                    <a:lnTo>
                      <a:pt x="39005" y="257209"/>
                    </a:lnTo>
                    <a:lnTo>
                      <a:pt x="22341" y="299679"/>
                    </a:lnTo>
                    <a:lnTo>
                      <a:pt x="10108" y="344171"/>
                    </a:lnTo>
                    <a:lnTo>
                      <a:pt x="2571" y="390417"/>
                    </a:lnTo>
                    <a:lnTo>
                      <a:pt x="0" y="438149"/>
                    </a:lnTo>
                    <a:lnTo>
                      <a:pt x="2571" y="485882"/>
                    </a:lnTo>
                    <a:lnTo>
                      <a:pt x="10108" y="532128"/>
                    </a:lnTo>
                    <a:lnTo>
                      <a:pt x="22341" y="576620"/>
                    </a:lnTo>
                    <a:lnTo>
                      <a:pt x="39005" y="619090"/>
                    </a:lnTo>
                    <a:lnTo>
                      <a:pt x="59831" y="659271"/>
                    </a:lnTo>
                    <a:lnTo>
                      <a:pt x="84551" y="696894"/>
                    </a:lnTo>
                    <a:lnTo>
                      <a:pt x="112899" y="731693"/>
                    </a:lnTo>
                    <a:lnTo>
                      <a:pt x="144606" y="763400"/>
                    </a:lnTo>
                    <a:lnTo>
                      <a:pt x="179405" y="791748"/>
                    </a:lnTo>
                    <a:lnTo>
                      <a:pt x="217028" y="816468"/>
                    </a:lnTo>
                    <a:lnTo>
                      <a:pt x="257209" y="837294"/>
                    </a:lnTo>
                    <a:lnTo>
                      <a:pt x="299679" y="853958"/>
                    </a:lnTo>
                    <a:lnTo>
                      <a:pt x="344171" y="866191"/>
                    </a:lnTo>
                    <a:lnTo>
                      <a:pt x="390417" y="873728"/>
                    </a:lnTo>
                    <a:lnTo>
                      <a:pt x="438150" y="876299"/>
                    </a:lnTo>
                    <a:lnTo>
                      <a:pt x="485882" y="873728"/>
                    </a:lnTo>
                    <a:lnTo>
                      <a:pt x="532128" y="866191"/>
                    </a:lnTo>
                    <a:lnTo>
                      <a:pt x="576620" y="853958"/>
                    </a:lnTo>
                    <a:lnTo>
                      <a:pt x="619090" y="837294"/>
                    </a:lnTo>
                    <a:lnTo>
                      <a:pt x="659271" y="816468"/>
                    </a:lnTo>
                    <a:lnTo>
                      <a:pt x="696894" y="791748"/>
                    </a:lnTo>
                    <a:lnTo>
                      <a:pt x="731693" y="763400"/>
                    </a:lnTo>
                    <a:lnTo>
                      <a:pt x="763400" y="731693"/>
                    </a:lnTo>
                    <a:lnTo>
                      <a:pt x="791748" y="696894"/>
                    </a:lnTo>
                    <a:lnTo>
                      <a:pt x="816468" y="659271"/>
                    </a:lnTo>
                    <a:lnTo>
                      <a:pt x="837294" y="619090"/>
                    </a:lnTo>
                    <a:lnTo>
                      <a:pt x="853958" y="576620"/>
                    </a:lnTo>
                    <a:lnTo>
                      <a:pt x="866191" y="532128"/>
                    </a:lnTo>
                    <a:lnTo>
                      <a:pt x="873728" y="485882"/>
                    </a:lnTo>
                    <a:lnTo>
                      <a:pt x="876300" y="438149"/>
                    </a:lnTo>
                    <a:lnTo>
                      <a:pt x="873728" y="390417"/>
                    </a:lnTo>
                    <a:lnTo>
                      <a:pt x="866191" y="344171"/>
                    </a:lnTo>
                    <a:lnTo>
                      <a:pt x="853958" y="299679"/>
                    </a:lnTo>
                    <a:lnTo>
                      <a:pt x="837294" y="257209"/>
                    </a:lnTo>
                    <a:lnTo>
                      <a:pt x="816468" y="217028"/>
                    </a:lnTo>
                    <a:lnTo>
                      <a:pt x="791748" y="179405"/>
                    </a:lnTo>
                    <a:lnTo>
                      <a:pt x="763400" y="144606"/>
                    </a:lnTo>
                    <a:lnTo>
                      <a:pt x="731693" y="112899"/>
                    </a:lnTo>
                    <a:lnTo>
                      <a:pt x="696894" y="84551"/>
                    </a:lnTo>
                    <a:lnTo>
                      <a:pt x="659271" y="59831"/>
                    </a:lnTo>
                    <a:lnTo>
                      <a:pt x="619090" y="39005"/>
                    </a:lnTo>
                    <a:lnTo>
                      <a:pt x="576620" y="22341"/>
                    </a:lnTo>
                    <a:lnTo>
                      <a:pt x="532128" y="10108"/>
                    </a:lnTo>
                    <a:lnTo>
                      <a:pt x="485882" y="2571"/>
                    </a:lnTo>
                    <a:lnTo>
                      <a:pt x="438150" y="0"/>
                    </a:lnTo>
                    <a:close/>
                  </a:path>
                </a:pathLst>
              </a:custGeom>
              <a:solidFill>
                <a:srgbClr val="1FBBF4"/>
              </a:solidFill>
            </p:spPr>
            <p:txBody>
              <a:bodyPr wrap="square" lIns="0" tIns="0" rIns="0" bIns="0" rtlCol="0"/>
              <a:lstStyle/>
              <a:p>
                <a:endParaRPr sz="1350" dirty="0"/>
              </a:p>
            </p:txBody>
          </p:sp>
          <p:sp>
            <p:nvSpPr>
              <p:cNvPr id="52" name="object 93">
                <a:extLst>
                  <a:ext uri="{FF2B5EF4-FFF2-40B4-BE49-F238E27FC236}">
                    <a16:creationId xmlns:a16="http://schemas.microsoft.com/office/drawing/2014/main" id="{88C03F85-425F-4B01-AB0C-56A67ABB523F}"/>
                  </a:ext>
                </a:extLst>
              </p:cNvPr>
              <p:cNvSpPr/>
              <p:nvPr/>
            </p:nvSpPr>
            <p:spPr>
              <a:xfrm>
                <a:off x="1950720" y="4739639"/>
                <a:ext cx="947915" cy="946404"/>
              </a:xfrm>
              <a:prstGeom prst="rect">
                <a:avLst/>
              </a:prstGeom>
              <a:blipFill>
                <a:blip r:embed="rId16" cstate="print"/>
                <a:stretch>
                  <a:fillRect/>
                </a:stretch>
              </a:blipFill>
            </p:spPr>
            <p:txBody>
              <a:bodyPr wrap="square" lIns="0" tIns="0" rIns="0" bIns="0" rtlCol="0"/>
              <a:lstStyle/>
              <a:p>
                <a:endParaRPr sz="1350" dirty="0"/>
              </a:p>
            </p:txBody>
          </p:sp>
          <p:sp>
            <p:nvSpPr>
              <p:cNvPr id="53" name="object 94">
                <a:extLst>
                  <a:ext uri="{FF2B5EF4-FFF2-40B4-BE49-F238E27FC236}">
                    <a16:creationId xmlns:a16="http://schemas.microsoft.com/office/drawing/2014/main" id="{F7A28337-CD18-4E29-90EA-15E81F9D085A}"/>
                  </a:ext>
                </a:extLst>
              </p:cNvPr>
              <p:cNvSpPr/>
              <p:nvPr/>
            </p:nvSpPr>
            <p:spPr>
              <a:xfrm>
                <a:off x="2033778" y="4822698"/>
                <a:ext cx="786765" cy="784860"/>
              </a:xfrm>
              <a:custGeom>
                <a:avLst/>
                <a:gdLst/>
                <a:ahLst/>
                <a:cxnLst/>
                <a:rect l="l" t="t" r="r" b="b"/>
                <a:pathLst>
                  <a:path w="786764" h="784860">
                    <a:moveTo>
                      <a:pt x="393192" y="0"/>
                    </a:moveTo>
                    <a:lnTo>
                      <a:pt x="343867" y="3056"/>
                    </a:lnTo>
                    <a:lnTo>
                      <a:pt x="296372" y="11981"/>
                    </a:lnTo>
                    <a:lnTo>
                      <a:pt x="251075" y="26408"/>
                    </a:lnTo>
                    <a:lnTo>
                      <a:pt x="208343" y="45968"/>
                    </a:lnTo>
                    <a:lnTo>
                      <a:pt x="168545" y="70295"/>
                    </a:lnTo>
                    <a:lnTo>
                      <a:pt x="132051" y="99021"/>
                    </a:lnTo>
                    <a:lnTo>
                      <a:pt x="99227" y="131779"/>
                    </a:lnTo>
                    <a:lnTo>
                      <a:pt x="70442" y="168201"/>
                    </a:lnTo>
                    <a:lnTo>
                      <a:pt x="46065" y="207921"/>
                    </a:lnTo>
                    <a:lnTo>
                      <a:pt x="26464" y="250572"/>
                    </a:lnTo>
                    <a:lnTo>
                      <a:pt x="12007" y="295785"/>
                    </a:lnTo>
                    <a:lnTo>
                      <a:pt x="3063" y="343193"/>
                    </a:lnTo>
                    <a:lnTo>
                      <a:pt x="0" y="392429"/>
                    </a:lnTo>
                    <a:lnTo>
                      <a:pt x="3063" y="441666"/>
                    </a:lnTo>
                    <a:lnTo>
                      <a:pt x="12007" y="489074"/>
                    </a:lnTo>
                    <a:lnTo>
                      <a:pt x="26464" y="534287"/>
                    </a:lnTo>
                    <a:lnTo>
                      <a:pt x="46065" y="576938"/>
                    </a:lnTo>
                    <a:lnTo>
                      <a:pt x="70442" y="616658"/>
                    </a:lnTo>
                    <a:lnTo>
                      <a:pt x="99227" y="653080"/>
                    </a:lnTo>
                    <a:lnTo>
                      <a:pt x="132051" y="685838"/>
                    </a:lnTo>
                    <a:lnTo>
                      <a:pt x="168545" y="714564"/>
                    </a:lnTo>
                    <a:lnTo>
                      <a:pt x="208343" y="738891"/>
                    </a:lnTo>
                    <a:lnTo>
                      <a:pt x="251075" y="758451"/>
                    </a:lnTo>
                    <a:lnTo>
                      <a:pt x="296372" y="772878"/>
                    </a:lnTo>
                    <a:lnTo>
                      <a:pt x="343867" y="781803"/>
                    </a:lnTo>
                    <a:lnTo>
                      <a:pt x="393192" y="784860"/>
                    </a:lnTo>
                    <a:lnTo>
                      <a:pt x="442516" y="781803"/>
                    </a:lnTo>
                    <a:lnTo>
                      <a:pt x="490011" y="772878"/>
                    </a:lnTo>
                    <a:lnTo>
                      <a:pt x="535308" y="758451"/>
                    </a:lnTo>
                    <a:lnTo>
                      <a:pt x="578040" y="738891"/>
                    </a:lnTo>
                    <a:lnTo>
                      <a:pt x="617838" y="714564"/>
                    </a:lnTo>
                    <a:lnTo>
                      <a:pt x="654332" y="685838"/>
                    </a:lnTo>
                    <a:lnTo>
                      <a:pt x="687156" y="653080"/>
                    </a:lnTo>
                    <a:lnTo>
                      <a:pt x="715941" y="616658"/>
                    </a:lnTo>
                    <a:lnTo>
                      <a:pt x="740318" y="576938"/>
                    </a:lnTo>
                    <a:lnTo>
                      <a:pt x="759919" y="534287"/>
                    </a:lnTo>
                    <a:lnTo>
                      <a:pt x="774376" y="489074"/>
                    </a:lnTo>
                    <a:lnTo>
                      <a:pt x="783320" y="441666"/>
                    </a:lnTo>
                    <a:lnTo>
                      <a:pt x="786384" y="392429"/>
                    </a:lnTo>
                    <a:lnTo>
                      <a:pt x="783320" y="343193"/>
                    </a:lnTo>
                    <a:lnTo>
                      <a:pt x="774376" y="295785"/>
                    </a:lnTo>
                    <a:lnTo>
                      <a:pt x="759919" y="250572"/>
                    </a:lnTo>
                    <a:lnTo>
                      <a:pt x="740318" y="207921"/>
                    </a:lnTo>
                    <a:lnTo>
                      <a:pt x="715941" y="168201"/>
                    </a:lnTo>
                    <a:lnTo>
                      <a:pt x="687156" y="131779"/>
                    </a:lnTo>
                    <a:lnTo>
                      <a:pt x="654332" y="99021"/>
                    </a:lnTo>
                    <a:lnTo>
                      <a:pt x="617838" y="70295"/>
                    </a:lnTo>
                    <a:lnTo>
                      <a:pt x="578040" y="45968"/>
                    </a:lnTo>
                    <a:lnTo>
                      <a:pt x="535308" y="26408"/>
                    </a:lnTo>
                    <a:lnTo>
                      <a:pt x="490011" y="11981"/>
                    </a:lnTo>
                    <a:lnTo>
                      <a:pt x="442516" y="3056"/>
                    </a:lnTo>
                    <a:lnTo>
                      <a:pt x="393192" y="0"/>
                    </a:lnTo>
                    <a:close/>
                  </a:path>
                </a:pathLst>
              </a:custGeom>
              <a:solidFill>
                <a:srgbClr val="FFFFFF"/>
              </a:solidFill>
            </p:spPr>
            <p:txBody>
              <a:bodyPr wrap="square" lIns="0" tIns="0" rIns="0" bIns="0" rtlCol="0"/>
              <a:lstStyle/>
              <a:p>
                <a:endParaRPr sz="1350" dirty="0"/>
              </a:p>
            </p:txBody>
          </p:sp>
          <p:sp>
            <p:nvSpPr>
              <p:cNvPr id="54" name="object 95">
                <a:extLst>
                  <a:ext uri="{FF2B5EF4-FFF2-40B4-BE49-F238E27FC236}">
                    <a16:creationId xmlns:a16="http://schemas.microsoft.com/office/drawing/2014/main" id="{2A1CCBE4-BB6F-4492-98AA-9DB05216A3F8}"/>
                  </a:ext>
                </a:extLst>
              </p:cNvPr>
              <p:cNvSpPr/>
              <p:nvPr/>
            </p:nvSpPr>
            <p:spPr>
              <a:xfrm>
                <a:off x="1993392" y="4782311"/>
                <a:ext cx="859561" cy="859561"/>
              </a:xfrm>
              <a:prstGeom prst="rect">
                <a:avLst/>
              </a:prstGeom>
              <a:blipFill>
                <a:blip r:embed="rId23" cstate="print"/>
                <a:stretch>
                  <a:fillRect/>
                </a:stretch>
              </a:blipFill>
            </p:spPr>
            <p:txBody>
              <a:bodyPr wrap="square" lIns="0" tIns="0" rIns="0" bIns="0" rtlCol="0"/>
              <a:lstStyle/>
              <a:p>
                <a:endParaRPr sz="1350" dirty="0"/>
              </a:p>
            </p:txBody>
          </p:sp>
          <p:sp>
            <p:nvSpPr>
              <p:cNvPr id="55" name="object 96">
                <a:extLst>
                  <a:ext uri="{FF2B5EF4-FFF2-40B4-BE49-F238E27FC236}">
                    <a16:creationId xmlns:a16="http://schemas.microsoft.com/office/drawing/2014/main" id="{0E914AF7-F6A2-4712-A950-7F4CC478216A}"/>
                  </a:ext>
                </a:extLst>
              </p:cNvPr>
              <p:cNvSpPr/>
              <p:nvPr/>
            </p:nvSpPr>
            <p:spPr>
              <a:xfrm>
                <a:off x="2066544" y="4855464"/>
                <a:ext cx="717804" cy="717804"/>
              </a:xfrm>
              <a:prstGeom prst="rect">
                <a:avLst/>
              </a:prstGeom>
              <a:blipFill>
                <a:blip r:embed="rId24" cstate="print"/>
                <a:stretch>
                  <a:fillRect/>
                </a:stretch>
              </a:blipFill>
            </p:spPr>
            <p:txBody>
              <a:bodyPr wrap="square" lIns="0" tIns="0" rIns="0" bIns="0" rtlCol="0"/>
              <a:lstStyle/>
              <a:p>
                <a:endParaRPr sz="1350" dirty="0"/>
              </a:p>
            </p:txBody>
          </p:sp>
        </p:grpSp>
        <p:sp>
          <p:nvSpPr>
            <p:cNvPr id="33" name="object 98">
              <a:extLst>
                <a:ext uri="{FF2B5EF4-FFF2-40B4-BE49-F238E27FC236}">
                  <a16:creationId xmlns:a16="http://schemas.microsoft.com/office/drawing/2014/main" id="{9ED1AF3B-D2F8-4815-B575-E3FCBFE70DE4}"/>
                </a:ext>
              </a:extLst>
            </p:cNvPr>
            <p:cNvSpPr txBox="1"/>
            <p:nvPr/>
          </p:nvSpPr>
          <p:spPr>
            <a:xfrm>
              <a:off x="234391" y="4633817"/>
              <a:ext cx="1209199" cy="171201"/>
            </a:xfrm>
            <a:prstGeom prst="rect">
              <a:avLst/>
            </a:prstGeom>
          </p:spPr>
          <p:txBody>
            <a:bodyPr vert="horz" wrap="square" lIns="0" tIns="9525" rIns="0" bIns="0" rtlCol="0">
              <a:spAutoFit/>
            </a:bodyPr>
            <a:lstStyle/>
            <a:p>
              <a:pPr marL="9525">
                <a:spcBef>
                  <a:spcPts val="75"/>
                </a:spcBef>
              </a:pPr>
              <a:r>
                <a:rPr sz="1050" b="1" dirty="0">
                  <a:solidFill>
                    <a:srgbClr val="404040"/>
                  </a:solidFill>
                  <a:latin typeface="Gothic Uralic"/>
                  <a:cs typeface="Gothic Uralic"/>
                </a:rPr>
                <a:t>Application</a:t>
              </a:r>
              <a:r>
                <a:rPr sz="1050" b="1" spc="-45" dirty="0">
                  <a:solidFill>
                    <a:srgbClr val="404040"/>
                  </a:solidFill>
                  <a:latin typeface="Gothic Uralic"/>
                  <a:cs typeface="Gothic Uralic"/>
                </a:rPr>
                <a:t> </a:t>
              </a:r>
              <a:r>
                <a:rPr sz="1050" b="1" spc="-4" dirty="0">
                  <a:solidFill>
                    <a:srgbClr val="404040"/>
                  </a:solidFill>
                  <a:latin typeface="Gothic Uralic"/>
                  <a:cs typeface="Gothic Uralic"/>
                </a:rPr>
                <a:t>Server</a:t>
              </a:r>
              <a:endParaRPr sz="1050" dirty="0">
                <a:latin typeface="Gothic Uralic"/>
                <a:cs typeface="Gothic Uralic"/>
              </a:endParaRPr>
            </a:p>
          </p:txBody>
        </p:sp>
        <p:grpSp>
          <p:nvGrpSpPr>
            <p:cNvPr id="34" name="object 99">
              <a:extLst>
                <a:ext uri="{FF2B5EF4-FFF2-40B4-BE49-F238E27FC236}">
                  <a16:creationId xmlns:a16="http://schemas.microsoft.com/office/drawing/2014/main" id="{EBB06579-E3CE-4D31-8E05-A28F1ADBBC94}"/>
                </a:ext>
              </a:extLst>
            </p:cNvPr>
            <p:cNvGrpSpPr/>
            <p:nvPr/>
          </p:nvGrpSpPr>
          <p:grpSpPr>
            <a:xfrm>
              <a:off x="1637920" y="2654045"/>
              <a:ext cx="5414486" cy="2375535"/>
              <a:chOff x="2183892" y="2395727"/>
              <a:chExt cx="7219315" cy="3167380"/>
            </a:xfrm>
          </p:grpSpPr>
          <p:sp>
            <p:nvSpPr>
              <p:cNvPr id="35" name="object 100">
                <a:extLst>
                  <a:ext uri="{FF2B5EF4-FFF2-40B4-BE49-F238E27FC236}">
                    <a16:creationId xmlns:a16="http://schemas.microsoft.com/office/drawing/2014/main" id="{8F734A59-7714-4E6F-A8A8-395F044C6CFF}"/>
                  </a:ext>
                </a:extLst>
              </p:cNvPr>
              <p:cNvSpPr/>
              <p:nvPr/>
            </p:nvSpPr>
            <p:spPr>
              <a:xfrm>
                <a:off x="2217420" y="5030723"/>
                <a:ext cx="17145" cy="15240"/>
              </a:xfrm>
              <a:custGeom>
                <a:avLst/>
                <a:gdLst/>
                <a:ahLst/>
                <a:cxnLst/>
                <a:rect l="l" t="t" r="r" b="b"/>
                <a:pathLst>
                  <a:path w="17144" h="15239">
                    <a:moveTo>
                      <a:pt x="16763" y="0"/>
                    </a:moveTo>
                    <a:lnTo>
                      <a:pt x="0" y="0"/>
                    </a:lnTo>
                    <a:lnTo>
                      <a:pt x="0" y="15239"/>
                    </a:lnTo>
                    <a:lnTo>
                      <a:pt x="16763" y="15239"/>
                    </a:lnTo>
                    <a:lnTo>
                      <a:pt x="16763" y="0"/>
                    </a:lnTo>
                    <a:close/>
                  </a:path>
                </a:pathLst>
              </a:custGeom>
              <a:solidFill>
                <a:srgbClr val="004E83"/>
              </a:solidFill>
            </p:spPr>
            <p:txBody>
              <a:bodyPr wrap="square" lIns="0" tIns="0" rIns="0" bIns="0" rtlCol="0"/>
              <a:lstStyle/>
              <a:p>
                <a:endParaRPr sz="1350" dirty="0"/>
              </a:p>
            </p:txBody>
          </p:sp>
          <p:sp>
            <p:nvSpPr>
              <p:cNvPr id="36" name="object 101">
                <a:extLst>
                  <a:ext uri="{FF2B5EF4-FFF2-40B4-BE49-F238E27FC236}">
                    <a16:creationId xmlns:a16="http://schemas.microsoft.com/office/drawing/2014/main" id="{8FA78EED-D299-4648-99DF-F0E428270CE5}"/>
                  </a:ext>
                </a:extLst>
              </p:cNvPr>
              <p:cNvSpPr/>
              <p:nvPr/>
            </p:nvSpPr>
            <p:spPr>
              <a:xfrm>
                <a:off x="2183892" y="5213604"/>
                <a:ext cx="169163" cy="106679"/>
              </a:xfrm>
              <a:prstGeom prst="rect">
                <a:avLst/>
              </a:prstGeom>
              <a:blipFill>
                <a:blip r:embed="rId25" cstate="print"/>
                <a:stretch>
                  <a:fillRect/>
                </a:stretch>
              </a:blipFill>
            </p:spPr>
            <p:txBody>
              <a:bodyPr wrap="square" lIns="0" tIns="0" rIns="0" bIns="0" rtlCol="0"/>
              <a:lstStyle/>
              <a:p>
                <a:endParaRPr sz="1350" dirty="0"/>
              </a:p>
            </p:txBody>
          </p:sp>
          <p:sp>
            <p:nvSpPr>
              <p:cNvPr id="37" name="object 102">
                <a:extLst>
                  <a:ext uri="{FF2B5EF4-FFF2-40B4-BE49-F238E27FC236}">
                    <a16:creationId xmlns:a16="http://schemas.microsoft.com/office/drawing/2014/main" id="{0E286A73-81C8-4F89-ADC6-209B45588FCF}"/>
                  </a:ext>
                </a:extLst>
              </p:cNvPr>
              <p:cNvSpPr/>
              <p:nvPr/>
            </p:nvSpPr>
            <p:spPr>
              <a:xfrm>
                <a:off x="2183892" y="4998719"/>
                <a:ext cx="471170" cy="429895"/>
              </a:xfrm>
              <a:custGeom>
                <a:avLst/>
                <a:gdLst/>
                <a:ahLst/>
                <a:cxnLst/>
                <a:rect l="l" t="t" r="r" b="b"/>
                <a:pathLst>
                  <a:path w="471169" h="429895">
                    <a:moveTo>
                      <a:pt x="50292" y="153924"/>
                    </a:moveTo>
                    <a:lnTo>
                      <a:pt x="33528" y="153924"/>
                    </a:lnTo>
                    <a:lnTo>
                      <a:pt x="33528" y="169164"/>
                    </a:lnTo>
                    <a:lnTo>
                      <a:pt x="50292" y="169164"/>
                    </a:lnTo>
                    <a:lnTo>
                      <a:pt x="50292" y="153924"/>
                    </a:lnTo>
                    <a:close/>
                  </a:path>
                  <a:path w="471169" h="429895">
                    <a:moveTo>
                      <a:pt x="67043" y="92976"/>
                    </a:moveTo>
                    <a:lnTo>
                      <a:pt x="33528" y="92976"/>
                    </a:lnTo>
                    <a:lnTo>
                      <a:pt x="33528" y="108204"/>
                    </a:lnTo>
                    <a:lnTo>
                      <a:pt x="67043" y="108204"/>
                    </a:lnTo>
                    <a:lnTo>
                      <a:pt x="67043" y="92976"/>
                    </a:lnTo>
                    <a:close/>
                  </a:path>
                  <a:path w="471169" h="429895">
                    <a:moveTo>
                      <a:pt x="117348" y="153924"/>
                    </a:moveTo>
                    <a:lnTo>
                      <a:pt x="100584" y="153924"/>
                    </a:lnTo>
                    <a:lnTo>
                      <a:pt x="100584" y="169164"/>
                    </a:lnTo>
                    <a:lnTo>
                      <a:pt x="117348" y="169164"/>
                    </a:lnTo>
                    <a:lnTo>
                      <a:pt x="117348" y="153924"/>
                    </a:lnTo>
                    <a:close/>
                  </a:path>
                  <a:path w="471169" h="429895">
                    <a:moveTo>
                      <a:pt x="117348" y="32004"/>
                    </a:moveTo>
                    <a:lnTo>
                      <a:pt x="100584" y="32004"/>
                    </a:lnTo>
                    <a:lnTo>
                      <a:pt x="100584" y="47244"/>
                    </a:lnTo>
                    <a:lnTo>
                      <a:pt x="117348" y="47244"/>
                    </a:lnTo>
                    <a:lnTo>
                      <a:pt x="117348" y="32004"/>
                    </a:lnTo>
                    <a:close/>
                  </a:path>
                  <a:path w="471169" h="429895">
                    <a:moveTo>
                      <a:pt x="236220" y="92976"/>
                    </a:moveTo>
                    <a:lnTo>
                      <a:pt x="83820" y="92976"/>
                    </a:lnTo>
                    <a:lnTo>
                      <a:pt x="83820" y="108204"/>
                    </a:lnTo>
                    <a:lnTo>
                      <a:pt x="236220" y="108204"/>
                    </a:lnTo>
                    <a:lnTo>
                      <a:pt x="236220" y="92976"/>
                    </a:lnTo>
                    <a:close/>
                  </a:path>
                  <a:path w="471169" h="429895">
                    <a:moveTo>
                      <a:pt x="286499" y="92976"/>
                    </a:moveTo>
                    <a:lnTo>
                      <a:pt x="252984" y="92976"/>
                    </a:lnTo>
                    <a:lnTo>
                      <a:pt x="252984" y="108204"/>
                    </a:lnTo>
                    <a:lnTo>
                      <a:pt x="286499" y="108204"/>
                    </a:lnTo>
                    <a:lnTo>
                      <a:pt x="286499" y="92976"/>
                    </a:lnTo>
                    <a:close/>
                  </a:path>
                  <a:path w="471169" h="429895">
                    <a:moveTo>
                      <a:pt x="312420" y="123698"/>
                    </a:moveTo>
                    <a:lnTo>
                      <a:pt x="311658" y="123444"/>
                    </a:lnTo>
                    <a:lnTo>
                      <a:pt x="134620" y="123444"/>
                    </a:lnTo>
                    <a:lnTo>
                      <a:pt x="134620" y="142113"/>
                    </a:lnTo>
                    <a:lnTo>
                      <a:pt x="134620" y="180975"/>
                    </a:lnTo>
                    <a:lnTo>
                      <a:pt x="130810" y="184404"/>
                    </a:lnTo>
                    <a:lnTo>
                      <a:pt x="87884" y="184404"/>
                    </a:lnTo>
                    <a:lnTo>
                      <a:pt x="84074" y="180975"/>
                    </a:lnTo>
                    <a:lnTo>
                      <a:pt x="84074" y="142113"/>
                    </a:lnTo>
                    <a:lnTo>
                      <a:pt x="87884" y="138684"/>
                    </a:lnTo>
                    <a:lnTo>
                      <a:pt x="130810" y="138684"/>
                    </a:lnTo>
                    <a:lnTo>
                      <a:pt x="134620" y="142113"/>
                    </a:lnTo>
                    <a:lnTo>
                      <a:pt x="134620" y="123444"/>
                    </a:lnTo>
                    <a:lnTo>
                      <a:pt x="67310" y="123444"/>
                    </a:lnTo>
                    <a:lnTo>
                      <a:pt x="67310" y="142113"/>
                    </a:lnTo>
                    <a:lnTo>
                      <a:pt x="67310" y="180975"/>
                    </a:lnTo>
                    <a:lnTo>
                      <a:pt x="63500" y="184404"/>
                    </a:lnTo>
                    <a:lnTo>
                      <a:pt x="20574" y="184404"/>
                    </a:lnTo>
                    <a:lnTo>
                      <a:pt x="16764" y="180975"/>
                    </a:lnTo>
                    <a:lnTo>
                      <a:pt x="16764" y="142113"/>
                    </a:lnTo>
                    <a:lnTo>
                      <a:pt x="20574" y="138684"/>
                    </a:lnTo>
                    <a:lnTo>
                      <a:pt x="63500" y="138684"/>
                    </a:lnTo>
                    <a:lnTo>
                      <a:pt x="67310" y="142113"/>
                    </a:lnTo>
                    <a:lnTo>
                      <a:pt x="67310" y="123444"/>
                    </a:lnTo>
                    <a:lnTo>
                      <a:pt x="3810" y="123444"/>
                    </a:lnTo>
                    <a:lnTo>
                      <a:pt x="0" y="126873"/>
                    </a:lnTo>
                    <a:lnTo>
                      <a:pt x="0" y="196227"/>
                    </a:lnTo>
                    <a:lnTo>
                      <a:pt x="3810" y="199644"/>
                    </a:lnTo>
                    <a:lnTo>
                      <a:pt x="168275" y="199644"/>
                    </a:lnTo>
                    <a:lnTo>
                      <a:pt x="168275" y="184404"/>
                    </a:lnTo>
                    <a:lnTo>
                      <a:pt x="168275" y="169164"/>
                    </a:lnTo>
                    <a:lnTo>
                      <a:pt x="180378" y="150495"/>
                    </a:lnTo>
                    <a:lnTo>
                      <a:pt x="207784" y="138684"/>
                    </a:lnTo>
                    <a:lnTo>
                      <a:pt x="212572" y="136626"/>
                    </a:lnTo>
                    <a:lnTo>
                      <a:pt x="258660" y="127660"/>
                    </a:lnTo>
                    <a:lnTo>
                      <a:pt x="312420" y="123698"/>
                    </a:lnTo>
                    <a:close/>
                  </a:path>
                  <a:path w="471169" h="429895">
                    <a:moveTo>
                      <a:pt x="320040" y="3429"/>
                    </a:moveTo>
                    <a:lnTo>
                      <a:pt x="316230" y="0"/>
                    </a:lnTo>
                    <a:lnTo>
                      <a:pt x="303149" y="0"/>
                    </a:lnTo>
                    <a:lnTo>
                      <a:pt x="303149" y="15494"/>
                    </a:lnTo>
                    <a:lnTo>
                      <a:pt x="303149" y="31115"/>
                    </a:lnTo>
                    <a:lnTo>
                      <a:pt x="303149" y="46609"/>
                    </a:lnTo>
                    <a:lnTo>
                      <a:pt x="303149" y="62230"/>
                    </a:lnTo>
                    <a:lnTo>
                      <a:pt x="286385" y="62230"/>
                    </a:lnTo>
                    <a:lnTo>
                      <a:pt x="286385" y="46609"/>
                    </a:lnTo>
                    <a:lnTo>
                      <a:pt x="303149" y="46609"/>
                    </a:lnTo>
                    <a:lnTo>
                      <a:pt x="303149" y="31115"/>
                    </a:lnTo>
                    <a:lnTo>
                      <a:pt x="286385" y="31115"/>
                    </a:lnTo>
                    <a:lnTo>
                      <a:pt x="286385" y="15494"/>
                    </a:lnTo>
                    <a:lnTo>
                      <a:pt x="303149" y="15494"/>
                    </a:lnTo>
                    <a:lnTo>
                      <a:pt x="303149" y="0"/>
                    </a:lnTo>
                    <a:lnTo>
                      <a:pt x="269494" y="0"/>
                    </a:lnTo>
                    <a:lnTo>
                      <a:pt x="269494" y="15494"/>
                    </a:lnTo>
                    <a:lnTo>
                      <a:pt x="269494" y="31115"/>
                    </a:lnTo>
                    <a:lnTo>
                      <a:pt x="269494" y="46609"/>
                    </a:lnTo>
                    <a:lnTo>
                      <a:pt x="269494" y="62230"/>
                    </a:lnTo>
                    <a:lnTo>
                      <a:pt x="151638" y="62230"/>
                    </a:lnTo>
                    <a:lnTo>
                      <a:pt x="151638" y="46609"/>
                    </a:lnTo>
                    <a:lnTo>
                      <a:pt x="269494" y="46609"/>
                    </a:lnTo>
                    <a:lnTo>
                      <a:pt x="269494" y="31115"/>
                    </a:lnTo>
                    <a:lnTo>
                      <a:pt x="151638" y="31115"/>
                    </a:lnTo>
                    <a:lnTo>
                      <a:pt x="151638" y="15494"/>
                    </a:lnTo>
                    <a:lnTo>
                      <a:pt x="269494" y="15494"/>
                    </a:lnTo>
                    <a:lnTo>
                      <a:pt x="269494" y="0"/>
                    </a:lnTo>
                    <a:lnTo>
                      <a:pt x="134747" y="0"/>
                    </a:lnTo>
                    <a:lnTo>
                      <a:pt x="134747" y="19050"/>
                    </a:lnTo>
                    <a:lnTo>
                      <a:pt x="134747" y="58674"/>
                    </a:lnTo>
                    <a:lnTo>
                      <a:pt x="130937" y="62230"/>
                    </a:lnTo>
                    <a:lnTo>
                      <a:pt x="88011" y="62230"/>
                    </a:lnTo>
                    <a:lnTo>
                      <a:pt x="84201" y="58674"/>
                    </a:lnTo>
                    <a:lnTo>
                      <a:pt x="84201" y="19050"/>
                    </a:lnTo>
                    <a:lnTo>
                      <a:pt x="88011" y="15494"/>
                    </a:lnTo>
                    <a:lnTo>
                      <a:pt x="130937" y="15494"/>
                    </a:lnTo>
                    <a:lnTo>
                      <a:pt x="134747" y="19050"/>
                    </a:lnTo>
                    <a:lnTo>
                      <a:pt x="134747" y="0"/>
                    </a:lnTo>
                    <a:lnTo>
                      <a:pt x="67437" y="0"/>
                    </a:lnTo>
                    <a:lnTo>
                      <a:pt x="67437" y="19050"/>
                    </a:lnTo>
                    <a:lnTo>
                      <a:pt x="67437" y="58674"/>
                    </a:lnTo>
                    <a:lnTo>
                      <a:pt x="63627" y="62230"/>
                    </a:lnTo>
                    <a:lnTo>
                      <a:pt x="20574" y="62230"/>
                    </a:lnTo>
                    <a:lnTo>
                      <a:pt x="16891" y="58674"/>
                    </a:lnTo>
                    <a:lnTo>
                      <a:pt x="16891" y="19050"/>
                    </a:lnTo>
                    <a:lnTo>
                      <a:pt x="20574" y="15494"/>
                    </a:lnTo>
                    <a:lnTo>
                      <a:pt x="63627" y="15494"/>
                    </a:lnTo>
                    <a:lnTo>
                      <a:pt x="67437" y="19050"/>
                    </a:lnTo>
                    <a:lnTo>
                      <a:pt x="67437" y="0"/>
                    </a:lnTo>
                    <a:lnTo>
                      <a:pt x="3810" y="0"/>
                    </a:lnTo>
                    <a:lnTo>
                      <a:pt x="0" y="3429"/>
                    </a:lnTo>
                    <a:lnTo>
                      <a:pt x="0" y="74295"/>
                    </a:lnTo>
                    <a:lnTo>
                      <a:pt x="3810" y="77724"/>
                    </a:lnTo>
                    <a:lnTo>
                      <a:pt x="316230" y="77724"/>
                    </a:lnTo>
                    <a:lnTo>
                      <a:pt x="320040" y="74295"/>
                    </a:lnTo>
                    <a:lnTo>
                      <a:pt x="320040" y="62230"/>
                    </a:lnTo>
                    <a:lnTo>
                      <a:pt x="320040" y="46609"/>
                    </a:lnTo>
                    <a:lnTo>
                      <a:pt x="320040" y="31115"/>
                    </a:lnTo>
                    <a:lnTo>
                      <a:pt x="320040" y="15494"/>
                    </a:lnTo>
                    <a:lnTo>
                      <a:pt x="320040" y="3429"/>
                    </a:lnTo>
                    <a:close/>
                  </a:path>
                  <a:path w="471169" h="429895">
                    <a:moveTo>
                      <a:pt x="470916" y="344424"/>
                    </a:moveTo>
                    <a:lnTo>
                      <a:pt x="445071" y="354965"/>
                    </a:lnTo>
                    <a:lnTo>
                      <a:pt x="410806" y="362559"/>
                    </a:lnTo>
                    <a:lnTo>
                      <a:pt x="370967" y="367144"/>
                    </a:lnTo>
                    <a:lnTo>
                      <a:pt x="336804" y="368388"/>
                    </a:lnTo>
                    <a:lnTo>
                      <a:pt x="336804" y="391541"/>
                    </a:lnTo>
                    <a:lnTo>
                      <a:pt x="336804" y="406908"/>
                    </a:lnTo>
                    <a:lnTo>
                      <a:pt x="320040" y="406908"/>
                    </a:lnTo>
                    <a:lnTo>
                      <a:pt x="320040" y="391541"/>
                    </a:lnTo>
                    <a:lnTo>
                      <a:pt x="336804" y="391541"/>
                    </a:lnTo>
                    <a:lnTo>
                      <a:pt x="336804" y="368388"/>
                    </a:lnTo>
                    <a:lnTo>
                      <a:pt x="285864" y="367144"/>
                    </a:lnTo>
                    <a:lnTo>
                      <a:pt x="246024" y="362559"/>
                    </a:lnTo>
                    <a:lnTo>
                      <a:pt x="185928" y="344424"/>
                    </a:lnTo>
                    <a:lnTo>
                      <a:pt x="185928" y="399288"/>
                    </a:lnTo>
                    <a:lnTo>
                      <a:pt x="195224" y="408393"/>
                    </a:lnTo>
                    <a:lnTo>
                      <a:pt x="222592" y="418388"/>
                    </a:lnTo>
                    <a:lnTo>
                      <a:pt x="267258" y="426453"/>
                    </a:lnTo>
                    <a:lnTo>
                      <a:pt x="328422" y="429768"/>
                    </a:lnTo>
                    <a:lnTo>
                      <a:pt x="389572" y="426453"/>
                    </a:lnTo>
                    <a:lnTo>
                      <a:pt x="434238" y="418388"/>
                    </a:lnTo>
                    <a:lnTo>
                      <a:pt x="461606" y="408393"/>
                    </a:lnTo>
                    <a:lnTo>
                      <a:pt x="463130" y="406908"/>
                    </a:lnTo>
                    <a:lnTo>
                      <a:pt x="470916" y="399288"/>
                    </a:lnTo>
                    <a:lnTo>
                      <a:pt x="470916" y="391541"/>
                    </a:lnTo>
                    <a:lnTo>
                      <a:pt x="470916" y="368681"/>
                    </a:lnTo>
                    <a:lnTo>
                      <a:pt x="470916" y="344424"/>
                    </a:lnTo>
                    <a:close/>
                  </a:path>
                  <a:path w="471169" h="429895">
                    <a:moveTo>
                      <a:pt x="470916" y="266700"/>
                    </a:moveTo>
                    <a:lnTo>
                      <a:pt x="445071" y="277431"/>
                    </a:lnTo>
                    <a:lnTo>
                      <a:pt x="410806" y="285178"/>
                    </a:lnTo>
                    <a:lnTo>
                      <a:pt x="370967" y="289890"/>
                    </a:lnTo>
                    <a:lnTo>
                      <a:pt x="336804" y="291160"/>
                    </a:lnTo>
                    <a:lnTo>
                      <a:pt x="336804" y="322453"/>
                    </a:lnTo>
                    <a:lnTo>
                      <a:pt x="336804" y="338074"/>
                    </a:lnTo>
                    <a:lnTo>
                      <a:pt x="320040" y="338074"/>
                    </a:lnTo>
                    <a:lnTo>
                      <a:pt x="320040" y="322453"/>
                    </a:lnTo>
                    <a:lnTo>
                      <a:pt x="336804" y="322453"/>
                    </a:lnTo>
                    <a:lnTo>
                      <a:pt x="336804" y="291160"/>
                    </a:lnTo>
                    <a:lnTo>
                      <a:pt x="285864" y="289890"/>
                    </a:lnTo>
                    <a:lnTo>
                      <a:pt x="246024" y="285178"/>
                    </a:lnTo>
                    <a:lnTo>
                      <a:pt x="185928" y="266700"/>
                    </a:lnTo>
                    <a:lnTo>
                      <a:pt x="185928" y="322453"/>
                    </a:lnTo>
                    <a:lnTo>
                      <a:pt x="195224" y="331762"/>
                    </a:lnTo>
                    <a:lnTo>
                      <a:pt x="222592" y="341972"/>
                    </a:lnTo>
                    <a:lnTo>
                      <a:pt x="267258" y="350189"/>
                    </a:lnTo>
                    <a:lnTo>
                      <a:pt x="328422" y="353568"/>
                    </a:lnTo>
                    <a:lnTo>
                      <a:pt x="389572" y="350189"/>
                    </a:lnTo>
                    <a:lnTo>
                      <a:pt x="434238" y="341972"/>
                    </a:lnTo>
                    <a:lnTo>
                      <a:pt x="444677" y="338074"/>
                    </a:lnTo>
                    <a:lnTo>
                      <a:pt x="461606" y="331762"/>
                    </a:lnTo>
                    <a:lnTo>
                      <a:pt x="470916" y="322453"/>
                    </a:lnTo>
                    <a:lnTo>
                      <a:pt x="470916" y="291465"/>
                    </a:lnTo>
                    <a:lnTo>
                      <a:pt x="470916" y="266700"/>
                    </a:lnTo>
                    <a:close/>
                  </a:path>
                  <a:path w="471169" h="429895">
                    <a:moveTo>
                      <a:pt x="470916" y="190500"/>
                    </a:moveTo>
                    <a:lnTo>
                      <a:pt x="445071" y="201041"/>
                    </a:lnTo>
                    <a:lnTo>
                      <a:pt x="410806" y="208635"/>
                    </a:lnTo>
                    <a:lnTo>
                      <a:pt x="370967" y="213220"/>
                    </a:lnTo>
                    <a:lnTo>
                      <a:pt x="336804" y="214464"/>
                    </a:lnTo>
                    <a:lnTo>
                      <a:pt x="336804" y="237617"/>
                    </a:lnTo>
                    <a:lnTo>
                      <a:pt x="336804" y="252984"/>
                    </a:lnTo>
                    <a:lnTo>
                      <a:pt x="320040" y="252984"/>
                    </a:lnTo>
                    <a:lnTo>
                      <a:pt x="320040" y="237617"/>
                    </a:lnTo>
                    <a:lnTo>
                      <a:pt x="336804" y="237617"/>
                    </a:lnTo>
                    <a:lnTo>
                      <a:pt x="336804" y="214464"/>
                    </a:lnTo>
                    <a:lnTo>
                      <a:pt x="285864" y="213220"/>
                    </a:lnTo>
                    <a:lnTo>
                      <a:pt x="246024" y="208635"/>
                    </a:lnTo>
                    <a:lnTo>
                      <a:pt x="185928" y="190500"/>
                    </a:lnTo>
                    <a:lnTo>
                      <a:pt x="185928" y="245364"/>
                    </a:lnTo>
                    <a:lnTo>
                      <a:pt x="195224" y="254469"/>
                    </a:lnTo>
                    <a:lnTo>
                      <a:pt x="222592" y="264464"/>
                    </a:lnTo>
                    <a:lnTo>
                      <a:pt x="267258" y="272529"/>
                    </a:lnTo>
                    <a:lnTo>
                      <a:pt x="328422" y="275844"/>
                    </a:lnTo>
                    <a:lnTo>
                      <a:pt x="389572" y="272529"/>
                    </a:lnTo>
                    <a:lnTo>
                      <a:pt x="434238" y="264464"/>
                    </a:lnTo>
                    <a:lnTo>
                      <a:pt x="461606" y="254469"/>
                    </a:lnTo>
                    <a:lnTo>
                      <a:pt x="463130" y="252984"/>
                    </a:lnTo>
                    <a:lnTo>
                      <a:pt x="470916" y="245364"/>
                    </a:lnTo>
                    <a:lnTo>
                      <a:pt x="470916" y="237617"/>
                    </a:lnTo>
                    <a:lnTo>
                      <a:pt x="470916" y="214757"/>
                    </a:lnTo>
                    <a:lnTo>
                      <a:pt x="470916" y="190500"/>
                    </a:lnTo>
                    <a:close/>
                  </a:path>
                  <a:path w="471169" h="429895">
                    <a:moveTo>
                      <a:pt x="470916" y="169164"/>
                    </a:moveTo>
                    <a:lnTo>
                      <a:pt x="459714" y="157276"/>
                    </a:lnTo>
                    <a:lnTo>
                      <a:pt x="429196" y="147599"/>
                    </a:lnTo>
                    <a:lnTo>
                      <a:pt x="383895" y="141071"/>
                    </a:lnTo>
                    <a:lnTo>
                      <a:pt x="328422" y="138684"/>
                    </a:lnTo>
                    <a:lnTo>
                      <a:pt x="272935" y="141071"/>
                    </a:lnTo>
                    <a:lnTo>
                      <a:pt x="227647" y="147599"/>
                    </a:lnTo>
                    <a:lnTo>
                      <a:pt x="197116" y="157276"/>
                    </a:lnTo>
                    <a:lnTo>
                      <a:pt x="185928" y="169164"/>
                    </a:lnTo>
                    <a:lnTo>
                      <a:pt x="197116" y="181063"/>
                    </a:lnTo>
                    <a:lnTo>
                      <a:pt x="227647" y="190741"/>
                    </a:lnTo>
                    <a:lnTo>
                      <a:pt x="272935" y="197269"/>
                    </a:lnTo>
                    <a:lnTo>
                      <a:pt x="328422" y="199644"/>
                    </a:lnTo>
                    <a:lnTo>
                      <a:pt x="383895" y="197269"/>
                    </a:lnTo>
                    <a:lnTo>
                      <a:pt x="429196" y="190741"/>
                    </a:lnTo>
                    <a:lnTo>
                      <a:pt x="459714" y="181063"/>
                    </a:lnTo>
                    <a:lnTo>
                      <a:pt x="470916" y="169164"/>
                    </a:lnTo>
                    <a:close/>
                  </a:path>
                </a:pathLst>
              </a:custGeom>
              <a:solidFill>
                <a:srgbClr val="004E83"/>
              </a:solidFill>
            </p:spPr>
            <p:txBody>
              <a:bodyPr wrap="square" lIns="0" tIns="0" rIns="0" bIns="0" rtlCol="0"/>
              <a:lstStyle/>
              <a:p>
                <a:endParaRPr sz="1350" dirty="0"/>
              </a:p>
            </p:txBody>
          </p:sp>
          <p:sp>
            <p:nvSpPr>
              <p:cNvPr id="38" name="object 103">
                <a:extLst>
                  <a:ext uri="{FF2B5EF4-FFF2-40B4-BE49-F238E27FC236}">
                    <a16:creationId xmlns:a16="http://schemas.microsoft.com/office/drawing/2014/main" id="{1BBC2A8C-FB12-4089-93A9-FF3226943AF6}"/>
                  </a:ext>
                </a:extLst>
              </p:cNvPr>
              <p:cNvSpPr/>
              <p:nvPr/>
            </p:nvSpPr>
            <p:spPr>
              <a:xfrm>
                <a:off x="8532876" y="2395727"/>
                <a:ext cx="869315" cy="2118360"/>
              </a:xfrm>
              <a:custGeom>
                <a:avLst/>
                <a:gdLst/>
                <a:ahLst/>
                <a:cxnLst/>
                <a:rect l="l" t="t" r="r" b="b"/>
                <a:pathLst>
                  <a:path w="869315" h="2118360">
                    <a:moveTo>
                      <a:pt x="868934" y="2080260"/>
                    </a:moveTo>
                    <a:lnTo>
                      <a:pt x="856234" y="2073910"/>
                    </a:lnTo>
                    <a:lnTo>
                      <a:pt x="792734" y="2042160"/>
                    </a:lnTo>
                    <a:lnTo>
                      <a:pt x="792734" y="2073910"/>
                    </a:lnTo>
                    <a:lnTo>
                      <a:pt x="0" y="2073910"/>
                    </a:lnTo>
                    <a:lnTo>
                      <a:pt x="0" y="2086610"/>
                    </a:lnTo>
                    <a:lnTo>
                      <a:pt x="792734" y="2086610"/>
                    </a:lnTo>
                    <a:lnTo>
                      <a:pt x="792734" y="2118360"/>
                    </a:lnTo>
                    <a:lnTo>
                      <a:pt x="856234" y="2086610"/>
                    </a:lnTo>
                    <a:lnTo>
                      <a:pt x="868934" y="2080260"/>
                    </a:lnTo>
                    <a:close/>
                  </a:path>
                  <a:path w="869315" h="2118360">
                    <a:moveTo>
                      <a:pt x="868934" y="1059180"/>
                    </a:moveTo>
                    <a:lnTo>
                      <a:pt x="856234" y="1052830"/>
                    </a:lnTo>
                    <a:lnTo>
                      <a:pt x="792734" y="1021080"/>
                    </a:lnTo>
                    <a:lnTo>
                      <a:pt x="792734" y="1052830"/>
                    </a:lnTo>
                    <a:lnTo>
                      <a:pt x="0" y="1052830"/>
                    </a:lnTo>
                    <a:lnTo>
                      <a:pt x="0" y="1065530"/>
                    </a:lnTo>
                    <a:lnTo>
                      <a:pt x="792734" y="1065530"/>
                    </a:lnTo>
                    <a:lnTo>
                      <a:pt x="792734" y="1097280"/>
                    </a:lnTo>
                    <a:lnTo>
                      <a:pt x="856234" y="1065530"/>
                    </a:lnTo>
                    <a:lnTo>
                      <a:pt x="868934" y="1059180"/>
                    </a:lnTo>
                    <a:close/>
                  </a:path>
                  <a:path w="869315" h="2118360">
                    <a:moveTo>
                      <a:pt x="868934" y="38100"/>
                    </a:moveTo>
                    <a:lnTo>
                      <a:pt x="856234" y="31750"/>
                    </a:lnTo>
                    <a:lnTo>
                      <a:pt x="792734" y="0"/>
                    </a:lnTo>
                    <a:lnTo>
                      <a:pt x="792734" y="31750"/>
                    </a:lnTo>
                    <a:lnTo>
                      <a:pt x="0" y="31750"/>
                    </a:lnTo>
                    <a:lnTo>
                      <a:pt x="0" y="44450"/>
                    </a:lnTo>
                    <a:lnTo>
                      <a:pt x="792734" y="44450"/>
                    </a:lnTo>
                    <a:lnTo>
                      <a:pt x="792734" y="76200"/>
                    </a:lnTo>
                    <a:lnTo>
                      <a:pt x="856234" y="44450"/>
                    </a:lnTo>
                    <a:lnTo>
                      <a:pt x="868934" y="38100"/>
                    </a:lnTo>
                    <a:close/>
                  </a:path>
                </a:pathLst>
              </a:custGeom>
              <a:solidFill>
                <a:srgbClr val="7E7E7E"/>
              </a:solidFill>
            </p:spPr>
            <p:txBody>
              <a:bodyPr wrap="square" lIns="0" tIns="0" rIns="0" bIns="0" rtlCol="0"/>
              <a:lstStyle/>
              <a:p>
                <a:endParaRPr sz="1350" dirty="0"/>
              </a:p>
            </p:txBody>
          </p:sp>
          <p:sp>
            <p:nvSpPr>
              <p:cNvPr id="39" name="object 104">
                <a:extLst>
                  <a:ext uri="{FF2B5EF4-FFF2-40B4-BE49-F238E27FC236}">
                    <a16:creationId xmlns:a16="http://schemas.microsoft.com/office/drawing/2014/main" id="{A88CEDE2-9D19-42AE-A0AA-390FB791BFCF}"/>
                  </a:ext>
                </a:extLst>
              </p:cNvPr>
              <p:cNvSpPr/>
              <p:nvPr/>
            </p:nvSpPr>
            <p:spPr>
              <a:xfrm>
                <a:off x="8532876" y="2432303"/>
                <a:ext cx="0" cy="2052320"/>
              </a:xfrm>
              <a:custGeom>
                <a:avLst/>
                <a:gdLst/>
                <a:ahLst/>
                <a:cxnLst/>
                <a:rect l="l" t="t" r="r" b="b"/>
                <a:pathLst>
                  <a:path h="2052320">
                    <a:moveTo>
                      <a:pt x="0" y="2051812"/>
                    </a:moveTo>
                    <a:lnTo>
                      <a:pt x="0" y="0"/>
                    </a:lnTo>
                  </a:path>
                </a:pathLst>
              </a:custGeom>
              <a:ln w="6350">
                <a:solidFill>
                  <a:srgbClr val="7E7E7E"/>
                </a:solidFill>
              </a:ln>
            </p:spPr>
            <p:txBody>
              <a:bodyPr wrap="square" lIns="0" tIns="0" rIns="0" bIns="0" rtlCol="0"/>
              <a:lstStyle/>
              <a:p>
                <a:endParaRPr sz="1350" dirty="0"/>
              </a:p>
            </p:txBody>
          </p:sp>
          <p:sp>
            <p:nvSpPr>
              <p:cNvPr id="40" name="object 105">
                <a:extLst>
                  <a:ext uri="{FF2B5EF4-FFF2-40B4-BE49-F238E27FC236}">
                    <a16:creationId xmlns:a16="http://schemas.microsoft.com/office/drawing/2014/main" id="{49073C0B-F796-457A-B482-8AF3681DE68E}"/>
                  </a:ext>
                </a:extLst>
              </p:cNvPr>
              <p:cNvSpPr/>
              <p:nvPr/>
            </p:nvSpPr>
            <p:spPr>
              <a:xfrm>
                <a:off x="6275832" y="5486400"/>
                <a:ext cx="3127375" cy="76200"/>
              </a:xfrm>
              <a:custGeom>
                <a:avLst/>
                <a:gdLst/>
                <a:ahLst/>
                <a:cxnLst/>
                <a:rect l="l" t="t" r="r" b="b"/>
                <a:pathLst>
                  <a:path w="3127375" h="76200">
                    <a:moveTo>
                      <a:pt x="3050666" y="0"/>
                    </a:moveTo>
                    <a:lnTo>
                      <a:pt x="3050666" y="76200"/>
                    </a:lnTo>
                    <a:lnTo>
                      <a:pt x="3114166" y="44450"/>
                    </a:lnTo>
                    <a:lnTo>
                      <a:pt x="3063366" y="44450"/>
                    </a:lnTo>
                    <a:lnTo>
                      <a:pt x="3063366" y="31750"/>
                    </a:lnTo>
                    <a:lnTo>
                      <a:pt x="3114166" y="31750"/>
                    </a:lnTo>
                    <a:lnTo>
                      <a:pt x="3050666" y="0"/>
                    </a:lnTo>
                    <a:close/>
                  </a:path>
                  <a:path w="3127375" h="76200">
                    <a:moveTo>
                      <a:pt x="3050666" y="31750"/>
                    </a:moveTo>
                    <a:lnTo>
                      <a:pt x="0" y="31750"/>
                    </a:lnTo>
                    <a:lnTo>
                      <a:pt x="0" y="44450"/>
                    </a:lnTo>
                    <a:lnTo>
                      <a:pt x="3050666" y="44450"/>
                    </a:lnTo>
                    <a:lnTo>
                      <a:pt x="3050666" y="31750"/>
                    </a:lnTo>
                    <a:close/>
                  </a:path>
                  <a:path w="3127375" h="76200">
                    <a:moveTo>
                      <a:pt x="3114166" y="31750"/>
                    </a:moveTo>
                    <a:lnTo>
                      <a:pt x="3063366" y="31750"/>
                    </a:lnTo>
                    <a:lnTo>
                      <a:pt x="3063366" y="44450"/>
                    </a:lnTo>
                    <a:lnTo>
                      <a:pt x="3114166" y="44450"/>
                    </a:lnTo>
                    <a:lnTo>
                      <a:pt x="3126866" y="38100"/>
                    </a:lnTo>
                    <a:lnTo>
                      <a:pt x="3114166" y="31750"/>
                    </a:lnTo>
                    <a:close/>
                  </a:path>
                </a:pathLst>
              </a:custGeom>
              <a:solidFill>
                <a:srgbClr val="7E7E7E"/>
              </a:solidFill>
            </p:spPr>
            <p:txBody>
              <a:bodyPr wrap="square" lIns="0" tIns="0" rIns="0" bIns="0" rtlCol="0"/>
              <a:lstStyle/>
              <a:p>
                <a:endParaRPr sz="1350" dirty="0"/>
              </a:p>
            </p:txBody>
          </p:sp>
        </p:grpSp>
      </p:grpSp>
    </p:spTree>
    <p:extLst>
      <p:ext uri="{BB962C8B-B14F-4D97-AF65-F5344CB8AC3E}">
        <p14:creationId xmlns:p14="http://schemas.microsoft.com/office/powerpoint/2010/main" val="1027299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Operating Principle of Nagios</a:t>
            </a:r>
            <a:endParaRPr lang="en-SG" dirty="0"/>
          </a:p>
        </p:txBody>
      </p:sp>
      <p:sp>
        <p:nvSpPr>
          <p:cNvPr id="6" name="TextBox 5">
            <a:extLst>
              <a:ext uri="{FF2B5EF4-FFF2-40B4-BE49-F238E27FC236}">
                <a16:creationId xmlns:a16="http://schemas.microsoft.com/office/drawing/2014/main" id="{7D2B96E7-DF45-42D1-A1BE-02140FABAB3D}"/>
              </a:ext>
            </a:extLst>
          </p:cNvPr>
          <p:cNvSpPr txBox="1"/>
          <p:nvPr/>
        </p:nvSpPr>
        <p:spPr>
          <a:xfrm>
            <a:off x="3419285" y="6508875"/>
            <a:ext cx="2305438" cy="249684"/>
          </a:xfrm>
          <a:prstGeom prst="rect">
            <a:avLst/>
          </a:prstGeom>
          <a:noFill/>
        </p:spPr>
        <p:txBody>
          <a:bodyPr wrap="none" rtlCol="0">
            <a:spAutoFit/>
          </a:bodyPr>
          <a:lstStyle/>
          <a:p>
            <a:pPr algn="ctr">
              <a:lnSpc>
                <a:spcPct val="107000"/>
              </a:lnSpc>
              <a:spcAft>
                <a:spcPts val="800"/>
              </a:spcAft>
            </a:pPr>
            <a:r>
              <a:rPr lang="en-GB" sz="1000" b="1" i="1" dirty="0">
                <a:latin typeface="Calibri" panose="020F0502020204030204" pitchFamily="34" charset="0"/>
                <a:ea typeface="Calibri" panose="020F0502020204030204" pitchFamily="34" charset="0"/>
                <a:cs typeface="Times New Roman" panose="02020603050405020304" pitchFamily="18" charset="0"/>
              </a:rPr>
              <a:t>Credits: </a:t>
            </a:r>
            <a:r>
              <a:rPr lang="en-GB" sz="1000" b="1" i="1" u="sng" dirty="0">
                <a:latin typeface="Calibri" panose="020F0502020204030204" pitchFamily="34" charset="0"/>
                <a:ea typeface="Calibri" panose="020F0502020204030204" pitchFamily="34" charset="0"/>
                <a:cs typeface="Times New Roman" panose="02020603050405020304" pitchFamily="18" charset="0"/>
              </a:rPr>
              <a:t>Slide Team</a:t>
            </a:r>
            <a:r>
              <a:rPr lang="en-GB" sz="1000" b="1" i="1" dirty="0">
                <a:latin typeface="Calibri" panose="020F0502020204030204" pitchFamily="34" charset="0"/>
                <a:ea typeface="Calibri" panose="020F0502020204030204" pitchFamily="34" charset="0"/>
                <a:cs typeface="Times New Roman" panose="02020603050405020304" pitchFamily="18" charset="0"/>
              </a:rPr>
              <a:t> Icons and Resources</a:t>
            </a:r>
            <a:endParaRPr lang="en-SG" sz="1000" b="1" i="1"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112" name="Group 111">
            <a:extLst>
              <a:ext uri="{FF2B5EF4-FFF2-40B4-BE49-F238E27FC236}">
                <a16:creationId xmlns:a16="http://schemas.microsoft.com/office/drawing/2014/main" id="{3D8FD54E-9DEF-47D0-AB9C-90833598F4C0}"/>
              </a:ext>
            </a:extLst>
          </p:cNvPr>
          <p:cNvGrpSpPr/>
          <p:nvPr/>
        </p:nvGrpSpPr>
        <p:grpSpPr>
          <a:xfrm>
            <a:off x="12477" y="1834514"/>
            <a:ext cx="9118759" cy="3911633"/>
            <a:chOff x="12477" y="1834514"/>
            <a:chExt cx="9118759" cy="3911633"/>
          </a:xfrm>
        </p:grpSpPr>
        <p:grpSp>
          <p:nvGrpSpPr>
            <p:cNvPr id="113" name="object 2">
              <a:extLst>
                <a:ext uri="{FF2B5EF4-FFF2-40B4-BE49-F238E27FC236}">
                  <a16:creationId xmlns:a16="http://schemas.microsoft.com/office/drawing/2014/main" id="{FB173647-485E-4AAF-881F-AB34FDFCBF17}"/>
                </a:ext>
              </a:extLst>
            </p:cNvPr>
            <p:cNvGrpSpPr/>
            <p:nvPr/>
          </p:nvGrpSpPr>
          <p:grpSpPr>
            <a:xfrm>
              <a:off x="12477" y="1834514"/>
              <a:ext cx="9118759" cy="712470"/>
              <a:chOff x="16636" y="1303019"/>
              <a:chExt cx="12158345" cy="949960"/>
            </a:xfrm>
          </p:grpSpPr>
          <p:sp>
            <p:nvSpPr>
              <p:cNvPr id="254" name="object 3">
                <a:extLst>
                  <a:ext uri="{FF2B5EF4-FFF2-40B4-BE49-F238E27FC236}">
                    <a16:creationId xmlns:a16="http://schemas.microsoft.com/office/drawing/2014/main" id="{4FB0D821-5C4A-4535-B06D-948811A81D8A}"/>
                  </a:ext>
                </a:extLst>
              </p:cNvPr>
              <p:cNvSpPr/>
              <p:nvPr/>
            </p:nvSpPr>
            <p:spPr>
              <a:xfrm>
                <a:off x="19811" y="2249423"/>
                <a:ext cx="12151995" cy="0"/>
              </a:xfrm>
              <a:custGeom>
                <a:avLst/>
                <a:gdLst/>
                <a:ahLst/>
                <a:cxnLst/>
                <a:rect l="l" t="t" r="r" b="b"/>
                <a:pathLst>
                  <a:path w="12151995">
                    <a:moveTo>
                      <a:pt x="0" y="0"/>
                    </a:moveTo>
                    <a:lnTo>
                      <a:pt x="12151614" y="0"/>
                    </a:lnTo>
                  </a:path>
                </a:pathLst>
              </a:custGeom>
              <a:ln w="6350">
                <a:solidFill>
                  <a:srgbClr val="004E83"/>
                </a:solidFill>
              </a:ln>
            </p:spPr>
            <p:txBody>
              <a:bodyPr wrap="square" lIns="0" tIns="0" rIns="0" bIns="0" rtlCol="0"/>
              <a:lstStyle/>
              <a:p>
                <a:endParaRPr sz="1350" dirty="0"/>
              </a:p>
            </p:txBody>
          </p:sp>
          <p:sp>
            <p:nvSpPr>
              <p:cNvPr id="255" name="object 4">
                <a:extLst>
                  <a:ext uri="{FF2B5EF4-FFF2-40B4-BE49-F238E27FC236}">
                    <a16:creationId xmlns:a16="http://schemas.microsoft.com/office/drawing/2014/main" id="{33E05474-3A7C-4E85-A18E-BBADAE1CF0FF}"/>
                  </a:ext>
                </a:extLst>
              </p:cNvPr>
              <p:cNvSpPr/>
              <p:nvPr/>
            </p:nvSpPr>
            <p:spPr>
              <a:xfrm>
                <a:off x="880872" y="1303019"/>
                <a:ext cx="1617345" cy="645160"/>
              </a:xfrm>
              <a:custGeom>
                <a:avLst/>
                <a:gdLst/>
                <a:ahLst/>
                <a:cxnLst/>
                <a:rect l="l" t="t" r="r" b="b"/>
                <a:pathLst>
                  <a:path w="1617345" h="645160">
                    <a:moveTo>
                      <a:pt x="1616964" y="0"/>
                    </a:moveTo>
                    <a:lnTo>
                      <a:pt x="0" y="0"/>
                    </a:lnTo>
                    <a:lnTo>
                      <a:pt x="0" y="644651"/>
                    </a:lnTo>
                    <a:lnTo>
                      <a:pt x="1616964" y="644651"/>
                    </a:lnTo>
                    <a:lnTo>
                      <a:pt x="1616964" y="0"/>
                    </a:lnTo>
                    <a:close/>
                  </a:path>
                </a:pathLst>
              </a:custGeom>
              <a:solidFill>
                <a:srgbClr val="1FBBF4"/>
              </a:solidFill>
            </p:spPr>
            <p:txBody>
              <a:bodyPr wrap="square" lIns="0" tIns="0" rIns="0" bIns="0" rtlCol="0"/>
              <a:lstStyle/>
              <a:p>
                <a:endParaRPr sz="1350" dirty="0"/>
              </a:p>
            </p:txBody>
          </p:sp>
        </p:grpSp>
        <p:grpSp>
          <p:nvGrpSpPr>
            <p:cNvPr id="114" name="object 5">
              <a:extLst>
                <a:ext uri="{FF2B5EF4-FFF2-40B4-BE49-F238E27FC236}">
                  <a16:creationId xmlns:a16="http://schemas.microsoft.com/office/drawing/2014/main" id="{CC873B8B-A9CB-42A3-BC7C-396EE1CB53BB}"/>
                </a:ext>
              </a:extLst>
            </p:cNvPr>
            <p:cNvGrpSpPr/>
            <p:nvPr/>
          </p:nvGrpSpPr>
          <p:grpSpPr>
            <a:xfrm>
              <a:off x="4218813" y="3896439"/>
              <a:ext cx="683895" cy="1238250"/>
              <a:chOff x="5625084" y="4052252"/>
              <a:chExt cx="911860" cy="1651000"/>
            </a:xfrm>
          </p:grpSpPr>
          <p:sp>
            <p:nvSpPr>
              <p:cNvPr id="252" name="object 6">
                <a:extLst>
                  <a:ext uri="{FF2B5EF4-FFF2-40B4-BE49-F238E27FC236}">
                    <a16:creationId xmlns:a16="http://schemas.microsoft.com/office/drawing/2014/main" id="{F33AB151-4BCE-425A-9039-9B84F26408D9}"/>
                  </a:ext>
                </a:extLst>
              </p:cNvPr>
              <p:cNvSpPr/>
              <p:nvPr/>
            </p:nvSpPr>
            <p:spPr>
              <a:xfrm>
                <a:off x="6080760" y="4053840"/>
                <a:ext cx="0" cy="1647825"/>
              </a:xfrm>
              <a:custGeom>
                <a:avLst/>
                <a:gdLst/>
                <a:ahLst/>
                <a:cxnLst/>
                <a:rect l="l" t="t" r="r" b="b"/>
                <a:pathLst>
                  <a:path h="1647825">
                    <a:moveTo>
                      <a:pt x="0" y="0"/>
                    </a:moveTo>
                    <a:lnTo>
                      <a:pt x="0" y="1647571"/>
                    </a:lnTo>
                  </a:path>
                </a:pathLst>
              </a:custGeom>
              <a:ln w="3175">
                <a:solidFill>
                  <a:srgbClr val="1C1D6C"/>
                </a:solidFill>
              </a:ln>
            </p:spPr>
            <p:txBody>
              <a:bodyPr wrap="square" lIns="0" tIns="0" rIns="0" bIns="0" rtlCol="0"/>
              <a:lstStyle/>
              <a:p>
                <a:endParaRPr sz="1350" dirty="0"/>
              </a:p>
            </p:txBody>
          </p:sp>
          <p:sp>
            <p:nvSpPr>
              <p:cNvPr id="253" name="object 7">
                <a:extLst>
                  <a:ext uri="{FF2B5EF4-FFF2-40B4-BE49-F238E27FC236}">
                    <a16:creationId xmlns:a16="http://schemas.microsoft.com/office/drawing/2014/main" id="{38D8B354-B7AF-4B10-853C-C26FBC115AE6}"/>
                  </a:ext>
                </a:extLst>
              </p:cNvPr>
              <p:cNvSpPr/>
              <p:nvPr/>
            </p:nvSpPr>
            <p:spPr>
              <a:xfrm>
                <a:off x="5625084" y="4384548"/>
                <a:ext cx="911860" cy="911860"/>
              </a:xfrm>
              <a:custGeom>
                <a:avLst/>
                <a:gdLst/>
                <a:ahLst/>
                <a:cxnLst/>
                <a:rect l="l" t="t" r="r" b="b"/>
                <a:pathLst>
                  <a:path w="911859" h="911860">
                    <a:moveTo>
                      <a:pt x="455675" y="0"/>
                    </a:moveTo>
                    <a:lnTo>
                      <a:pt x="0" y="455675"/>
                    </a:lnTo>
                    <a:lnTo>
                      <a:pt x="455675" y="911351"/>
                    </a:lnTo>
                    <a:lnTo>
                      <a:pt x="911351" y="455675"/>
                    </a:lnTo>
                    <a:lnTo>
                      <a:pt x="455675" y="0"/>
                    </a:lnTo>
                    <a:close/>
                  </a:path>
                </a:pathLst>
              </a:custGeom>
              <a:solidFill>
                <a:srgbClr val="0993C5"/>
              </a:solidFill>
            </p:spPr>
            <p:txBody>
              <a:bodyPr wrap="square" lIns="0" tIns="0" rIns="0" bIns="0" rtlCol="0"/>
              <a:lstStyle/>
              <a:p>
                <a:endParaRPr sz="1350" dirty="0"/>
              </a:p>
            </p:txBody>
          </p:sp>
        </p:grpSp>
        <p:sp>
          <p:nvSpPr>
            <p:cNvPr id="115" name="object 8">
              <a:extLst>
                <a:ext uri="{FF2B5EF4-FFF2-40B4-BE49-F238E27FC236}">
                  <a16:creationId xmlns:a16="http://schemas.microsoft.com/office/drawing/2014/main" id="{2A894AD4-DCFA-476E-9E5E-EF72EA13776C}"/>
                </a:ext>
              </a:extLst>
            </p:cNvPr>
            <p:cNvSpPr txBox="1"/>
            <p:nvPr/>
          </p:nvSpPr>
          <p:spPr>
            <a:xfrm>
              <a:off x="4356068" y="4389406"/>
              <a:ext cx="409575" cy="171201"/>
            </a:xfrm>
            <a:prstGeom prst="rect">
              <a:avLst/>
            </a:prstGeom>
          </p:spPr>
          <p:txBody>
            <a:bodyPr vert="horz" wrap="square" lIns="0" tIns="9525" rIns="0" bIns="0" rtlCol="0">
              <a:spAutoFit/>
            </a:bodyPr>
            <a:lstStyle/>
            <a:p>
              <a:pPr marL="9525">
                <a:spcBef>
                  <a:spcPts val="75"/>
                </a:spcBef>
              </a:pPr>
              <a:r>
                <a:rPr sz="1050" b="1" dirty="0">
                  <a:solidFill>
                    <a:srgbClr val="FFFFFF"/>
                  </a:solidFill>
                  <a:latin typeface="Carlito"/>
                  <a:cs typeface="Carlito"/>
                </a:rPr>
                <a:t>N</a:t>
              </a:r>
              <a:r>
                <a:rPr sz="1050" b="1" spc="-8" dirty="0">
                  <a:solidFill>
                    <a:srgbClr val="FFFFFF"/>
                  </a:solidFill>
                  <a:latin typeface="Carlito"/>
                  <a:cs typeface="Carlito"/>
                </a:rPr>
                <a:t>2</a:t>
              </a:r>
              <a:r>
                <a:rPr sz="1050" b="1" dirty="0">
                  <a:solidFill>
                    <a:srgbClr val="FFFFFF"/>
                  </a:solidFill>
                  <a:latin typeface="Carlito"/>
                  <a:cs typeface="Carlito"/>
                </a:rPr>
                <a:t>RRD</a:t>
              </a:r>
              <a:endParaRPr sz="1050" dirty="0">
                <a:latin typeface="Carlito"/>
                <a:cs typeface="Carlito"/>
              </a:endParaRPr>
            </a:p>
          </p:txBody>
        </p:sp>
        <p:sp>
          <p:nvSpPr>
            <p:cNvPr id="116" name="object 9">
              <a:extLst>
                <a:ext uri="{FF2B5EF4-FFF2-40B4-BE49-F238E27FC236}">
                  <a16:creationId xmlns:a16="http://schemas.microsoft.com/office/drawing/2014/main" id="{3F787A0C-313B-4371-ABF5-1236A96138F1}"/>
                </a:ext>
              </a:extLst>
            </p:cNvPr>
            <p:cNvSpPr/>
            <p:nvPr/>
          </p:nvSpPr>
          <p:spPr>
            <a:xfrm>
              <a:off x="3785616" y="3001517"/>
              <a:ext cx="1550194" cy="256223"/>
            </a:xfrm>
            <a:custGeom>
              <a:avLst/>
              <a:gdLst/>
              <a:ahLst/>
              <a:cxnLst/>
              <a:rect l="l" t="t" r="r" b="b"/>
              <a:pathLst>
                <a:path w="2066925" h="341630">
                  <a:moveTo>
                    <a:pt x="2066543" y="0"/>
                  </a:moveTo>
                  <a:lnTo>
                    <a:pt x="0" y="0"/>
                  </a:lnTo>
                  <a:lnTo>
                    <a:pt x="0" y="341375"/>
                  </a:lnTo>
                  <a:lnTo>
                    <a:pt x="2066543" y="341375"/>
                  </a:lnTo>
                  <a:lnTo>
                    <a:pt x="2066543" y="0"/>
                  </a:lnTo>
                  <a:close/>
                </a:path>
              </a:pathLst>
            </a:custGeom>
            <a:solidFill>
              <a:srgbClr val="004E83"/>
            </a:solidFill>
          </p:spPr>
          <p:txBody>
            <a:bodyPr wrap="square" lIns="0" tIns="0" rIns="0" bIns="0" rtlCol="0"/>
            <a:lstStyle/>
            <a:p>
              <a:endParaRPr sz="1350" dirty="0"/>
            </a:p>
          </p:txBody>
        </p:sp>
        <p:grpSp>
          <p:nvGrpSpPr>
            <p:cNvPr id="117" name="object 10">
              <a:extLst>
                <a:ext uri="{FF2B5EF4-FFF2-40B4-BE49-F238E27FC236}">
                  <a16:creationId xmlns:a16="http://schemas.microsoft.com/office/drawing/2014/main" id="{4FFB5794-89BE-4BD8-946D-CA38747C1D64}"/>
                </a:ext>
              </a:extLst>
            </p:cNvPr>
            <p:cNvGrpSpPr/>
            <p:nvPr/>
          </p:nvGrpSpPr>
          <p:grpSpPr>
            <a:xfrm>
              <a:off x="3785616" y="3321558"/>
              <a:ext cx="1550194" cy="2424589"/>
              <a:chOff x="5047488" y="3285744"/>
              <a:chExt cx="2066925" cy="3232785"/>
            </a:xfrm>
          </p:grpSpPr>
          <p:sp>
            <p:nvSpPr>
              <p:cNvPr id="248" name="object 11">
                <a:extLst>
                  <a:ext uri="{FF2B5EF4-FFF2-40B4-BE49-F238E27FC236}">
                    <a16:creationId xmlns:a16="http://schemas.microsoft.com/office/drawing/2014/main" id="{3E3B6186-D3B7-42C0-85E8-BF6CA95BE7C3}"/>
                  </a:ext>
                </a:extLst>
              </p:cNvPr>
              <p:cNvSpPr/>
              <p:nvPr/>
            </p:nvSpPr>
            <p:spPr>
              <a:xfrm>
                <a:off x="5047488" y="3712463"/>
                <a:ext cx="2066925" cy="2799715"/>
              </a:xfrm>
              <a:custGeom>
                <a:avLst/>
                <a:gdLst/>
                <a:ahLst/>
                <a:cxnLst/>
                <a:rect l="l" t="t" r="r" b="b"/>
                <a:pathLst>
                  <a:path w="2066925" h="2799715">
                    <a:moveTo>
                      <a:pt x="1639824" y="2051494"/>
                    </a:moveTo>
                    <a:lnTo>
                      <a:pt x="1598993" y="2090127"/>
                    </a:lnTo>
                    <a:lnTo>
                      <a:pt x="1531150" y="2112556"/>
                    </a:lnTo>
                    <a:lnTo>
                      <a:pt x="1486750" y="2122474"/>
                    </a:lnTo>
                    <a:lnTo>
                      <a:pt x="1436116" y="2131403"/>
                    </a:lnTo>
                    <a:lnTo>
                      <a:pt x="1379816" y="2139226"/>
                    </a:lnTo>
                    <a:lnTo>
                      <a:pt x="1318425" y="2145842"/>
                    </a:lnTo>
                    <a:lnTo>
                      <a:pt x="1252499" y="2151176"/>
                    </a:lnTo>
                    <a:lnTo>
                      <a:pt x="1182624" y="2155101"/>
                    </a:lnTo>
                    <a:lnTo>
                      <a:pt x="1109357" y="2157539"/>
                    </a:lnTo>
                    <a:lnTo>
                      <a:pt x="1033272" y="2158365"/>
                    </a:lnTo>
                    <a:lnTo>
                      <a:pt x="957173" y="2157539"/>
                    </a:lnTo>
                    <a:lnTo>
                      <a:pt x="883907" y="2155101"/>
                    </a:lnTo>
                    <a:lnTo>
                      <a:pt x="814031" y="2151176"/>
                    </a:lnTo>
                    <a:lnTo>
                      <a:pt x="748106" y="2145842"/>
                    </a:lnTo>
                    <a:lnTo>
                      <a:pt x="686714" y="2139226"/>
                    </a:lnTo>
                    <a:lnTo>
                      <a:pt x="630415" y="2131403"/>
                    </a:lnTo>
                    <a:lnTo>
                      <a:pt x="579780" y="2122474"/>
                    </a:lnTo>
                    <a:lnTo>
                      <a:pt x="535381" y="2112556"/>
                    </a:lnTo>
                    <a:lnTo>
                      <a:pt x="497776" y="2101735"/>
                    </a:lnTo>
                    <a:lnTo>
                      <a:pt x="445236" y="2077808"/>
                    </a:lnTo>
                    <a:lnTo>
                      <a:pt x="426720" y="2051494"/>
                    </a:lnTo>
                    <a:lnTo>
                      <a:pt x="426720" y="2692717"/>
                    </a:lnTo>
                    <a:lnTo>
                      <a:pt x="467537" y="2731351"/>
                    </a:lnTo>
                    <a:lnTo>
                      <a:pt x="535381" y="2753779"/>
                    </a:lnTo>
                    <a:lnTo>
                      <a:pt x="579780" y="2763697"/>
                    </a:lnTo>
                    <a:lnTo>
                      <a:pt x="630415" y="2772626"/>
                    </a:lnTo>
                    <a:lnTo>
                      <a:pt x="686714" y="2780449"/>
                    </a:lnTo>
                    <a:lnTo>
                      <a:pt x="748106" y="2787065"/>
                    </a:lnTo>
                    <a:lnTo>
                      <a:pt x="814031" y="2792399"/>
                    </a:lnTo>
                    <a:lnTo>
                      <a:pt x="883907" y="2796324"/>
                    </a:lnTo>
                    <a:lnTo>
                      <a:pt x="957173" y="2798762"/>
                    </a:lnTo>
                    <a:lnTo>
                      <a:pt x="1033272" y="2799588"/>
                    </a:lnTo>
                    <a:lnTo>
                      <a:pt x="1109357" y="2798762"/>
                    </a:lnTo>
                    <a:lnTo>
                      <a:pt x="1182624" y="2796324"/>
                    </a:lnTo>
                    <a:lnTo>
                      <a:pt x="1252499" y="2792399"/>
                    </a:lnTo>
                    <a:lnTo>
                      <a:pt x="1318425" y="2787065"/>
                    </a:lnTo>
                    <a:lnTo>
                      <a:pt x="1379816" y="2780449"/>
                    </a:lnTo>
                    <a:lnTo>
                      <a:pt x="1436116" y="2772626"/>
                    </a:lnTo>
                    <a:lnTo>
                      <a:pt x="1486750" y="2763697"/>
                    </a:lnTo>
                    <a:lnTo>
                      <a:pt x="1531150" y="2753779"/>
                    </a:lnTo>
                    <a:lnTo>
                      <a:pt x="1568754" y="2742958"/>
                    </a:lnTo>
                    <a:lnTo>
                      <a:pt x="1621294" y="2719032"/>
                    </a:lnTo>
                    <a:lnTo>
                      <a:pt x="1639824" y="2692717"/>
                    </a:lnTo>
                    <a:lnTo>
                      <a:pt x="1639824" y="2051494"/>
                    </a:lnTo>
                    <a:close/>
                  </a:path>
                  <a:path w="2066925" h="2799715">
                    <a:moveTo>
                      <a:pt x="2066544" y="0"/>
                    </a:moveTo>
                    <a:lnTo>
                      <a:pt x="0" y="0"/>
                    </a:lnTo>
                    <a:lnTo>
                      <a:pt x="0" y="341376"/>
                    </a:lnTo>
                    <a:lnTo>
                      <a:pt x="2066544" y="341376"/>
                    </a:lnTo>
                    <a:lnTo>
                      <a:pt x="2066544" y="0"/>
                    </a:lnTo>
                    <a:close/>
                  </a:path>
                </a:pathLst>
              </a:custGeom>
              <a:solidFill>
                <a:srgbClr val="004E83"/>
              </a:solidFill>
            </p:spPr>
            <p:txBody>
              <a:bodyPr wrap="square" lIns="0" tIns="0" rIns="0" bIns="0" rtlCol="0"/>
              <a:lstStyle/>
              <a:p>
                <a:endParaRPr sz="1350" dirty="0"/>
              </a:p>
            </p:txBody>
          </p:sp>
          <p:sp>
            <p:nvSpPr>
              <p:cNvPr id="249" name="object 12">
                <a:extLst>
                  <a:ext uri="{FF2B5EF4-FFF2-40B4-BE49-F238E27FC236}">
                    <a16:creationId xmlns:a16="http://schemas.microsoft.com/office/drawing/2014/main" id="{182ACBA6-7D66-4E10-889E-BEDA9120924E}"/>
                  </a:ext>
                </a:extLst>
              </p:cNvPr>
              <p:cNvSpPr/>
              <p:nvPr/>
            </p:nvSpPr>
            <p:spPr>
              <a:xfrm>
                <a:off x="5474208" y="5657088"/>
                <a:ext cx="1213485" cy="213995"/>
              </a:xfrm>
              <a:custGeom>
                <a:avLst/>
                <a:gdLst/>
                <a:ahLst/>
                <a:cxnLst/>
                <a:rect l="l" t="t" r="r" b="b"/>
                <a:pathLst>
                  <a:path w="1213484" h="213995">
                    <a:moveTo>
                      <a:pt x="606551" y="0"/>
                    </a:moveTo>
                    <a:lnTo>
                      <a:pt x="530460" y="832"/>
                    </a:lnTo>
                    <a:lnTo>
                      <a:pt x="457190" y="3264"/>
                    </a:lnTo>
                    <a:lnTo>
                      <a:pt x="387312" y="7194"/>
                    </a:lnTo>
                    <a:lnTo>
                      <a:pt x="321392" y="12522"/>
                    </a:lnTo>
                    <a:lnTo>
                      <a:pt x="259999" y="19149"/>
                    </a:lnTo>
                    <a:lnTo>
                      <a:pt x="203701" y="26973"/>
                    </a:lnTo>
                    <a:lnTo>
                      <a:pt x="153067" y="35895"/>
                    </a:lnTo>
                    <a:lnTo>
                      <a:pt x="108663" y="45815"/>
                    </a:lnTo>
                    <a:lnTo>
                      <a:pt x="71059" y="56632"/>
                    </a:lnTo>
                    <a:lnTo>
                      <a:pt x="18522" y="80558"/>
                    </a:lnTo>
                    <a:lnTo>
                      <a:pt x="0" y="106870"/>
                    </a:lnTo>
                    <a:lnTo>
                      <a:pt x="4725" y="120274"/>
                    </a:lnTo>
                    <a:lnTo>
                      <a:pt x="40823" y="145493"/>
                    </a:lnTo>
                    <a:lnTo>
                      <a:pt x="108663" y="167925"/>
                    </a:lnTo>
                    <a:lnTo>
                      <a:pt x="153067" y="177845"/>
                    </a:lnTo>
                    <a:lnTo>
                      <a:pt x="203701" y="186767"/>
                    </a:lnTo>
                    <a:lnTo>
                      <a:pt x="259999" y="194591"/>
                    </a:lnTo>
                    <a:lnTo>
                      <a:pt x="321392" y="201218"/>
                    </a:lnTo>
                    <a:lnTo>
                      <a:pt x="387312" y="206546"/>
                    </a:lnTo>
                    <a:lnTo>
                      <a:pt x="457190" y="210476"/>
                    </a:lnTo>
                    <a:lnTo>
                      <a:pt x="530460" y="212908"/>
                    </a:lnTo>
                    <a:lnTo>
                      <a:pt x="606551" y="213740"/>
                    </a:lnTo>
                    <a:lnTo>
                      <a:pt x="682643" y="212908"/>
                    </a:lnTo>
                    <a:lnTo>
                      <a:pt x="755913" y="210476"/>
                    </a:lnTo>
                    <a:lnTo>
                      <a:pt x="825791" y="206546"/>
                    </a:lnTo>
                    <a:lnTo>
                      <a:pt x="891711" y="201218"/>
                    </a:lnTo>
                    <a:lnTo>
                      <a:pt x="953104" y="194591"/>
                    </a:lnTo>
                    <a:lnTo>
                      <a:pt x="1009402" y="186767"/>
                    </a:lnTo>
                    <a:lnTo>
                      <a:pt x="1060036" y="177845"/>
                    </a:lnTo>
                    <a:lnTo>
                      <a:pt x="1104440" y="167925"/>
                    </a:lnTo>
                    <a:lnTo>
                      <a:pt x="1142044" y="157108"/>
                    </a:lnTo>
                    <a:lnTo>
                      <a:pt x="1194581" y="133182"/>
                    </a:lnTo>
                    <a:lnTo>
                      <a:pt x="1213103" y="106870"/>
                    </a:lnTo>
                    <a:lnTo>
                      <a:pt x="1208378" y="93466"/>
                    </a:lnTo>
                    <a:lnTo>
                      <a:pt x="1172280" y="68247"/>
                    </a:lnTo>
                    <a:lnTo>
                      <a:pt x="1104440" y="45815"/>
                    </a:lnTo>
                    <a:lnTo>
                      <a:pt x="1060036" y="35895"/>
                    </a:lnTo>
                    <a:lnTo>
                      <a:pt x="1009402" y="26973"/>
                    </a:lnTo>
                    <a:lnTo>
                      <a:pt x="953104" y="19149"/>
                    </a:lnTo>
                    <a:lnTo>
                      <a:pt x="891711" y="12522"/>
                    </a:lnTo>
                    <a:lnTo>
                      <a:pt x="825791" y="7194"/>
                    </a:lnTo>
                    <a:lnTo>
                      <a:pt x="755913" y="3264"/>
                    </a:lnTo>
                    <a:lnTo>
                      <a:pt x="682643" y="832"/>
                    </a:lnTo>
                    <a:lnTo>
                      <a:pt x="606551" y="0"/>
                    </a:lnTo>
                    <a:close/>
                  </a:path>
                </a:pathLst>
              </a:custGeom>
              <a:solidFill>
                <a:srgbClr val="6794B5"/>
              </a:solidFill>
            </p:spPr>
            <p:txBody>
              <a:bodyPr wrap="square" lIns="0" tIns="0" rIns="0" bIns="0" rtlCol="0"/>
              <a:lstStyle/>
              <a:p>
                <a:endParaRPr sz="1350" dirty="0"/>
              </a:p>
            </p:txBody>
          </p:sp>
          <p:sp>
            <p:nvSpPr>
              <p:cNvPr id="250" name="object 13">
                <a:extLst>
                  <a:ext uri="{FF2B5EF4-FFF2-40B4-BE49-F238E27FC236}">
                    <a16:creationId xmlns:a16="http://schemas.microsoft.com/office/drawing/2014/main" id="{3BB8D2CE-0054-4A47-B825-0AB148E4113F}"/>
                  </a:ext>
                </a:extLst>
              </p:cNvPr>
              <p:cNvSpPr/>
              <p:nvPr/>
            </p:nvSpPr>
            <p:spPr>
              <a:xfrm>
                <a:off x="5474208" y="5657088"/>
                <a:ext cx="1213485" cy="855344"/>
              </a:xfrm>
              <a:custGeom>
                <a:avLst/>
                <a:gdLst/>
                <a:ahLst/>
                <a:cxnLst/>
                <a:rect l="l" t="t" r="r" b="b"/>
                <a:pathLst>
                  <a:path w="1213484" h="855345">
                    <a:moveTo>
                      <a:pt x="1213103" y="106870"/>
                    </a:moveTo>
                    <a:lnTo>
                      <a:pt x="1172280" y="145493"/>
                    </a:lnTo>
                    <a:lnTo>
                      <a:pt x="1104440" y="167925"/>
                    </a:lnTo>
                    <a:lnTo>
                      <a:pt x="1060036" y="177845"/>
                    </a:lnTo>
                    <a:lnTo>
                      <a:pt x="1009402" y="186767"/>
                    </a:lnTo>
                    <a:lnTo>
                      <a:pt x="953104" y="194591"/>
                    </a:lnTo>
                    <a:lnTo>
                      <a:pt x="891711" y="201218"/>
                    </a:lnTo>
                    <a:lnTo>
                      <a:pt x="825791" y="206546"/>
                    </a:lnTo>
                    <a:lnTo>
                      <a:pt x="755913" y="210476"/>
                    </a:lnTo>
                    <a:lnTo>
                      <a:pt x="682643" y="212908"/>
                    </a:lnTo>
                    <a:lnTo>
                      <a:pt x="606551" y="213740"/>
                    </a:lnTo>
                    <a:lnTo>
                      <a:pt x="530460" y="212908"/>
                    </a:lnTo>
                    <a:lnTo>
                      <a:pt x="457190" y="210476"/>
                    </a:lnTo>
                    <a:lnTo>
                      <a:pt x="387312" y="206546"/>
                    </a:lnTo>
                    <a:lnTo>
                      <a:pt x="321392" y="201218"/>
                    </a:lnTo>
                    <a:lnTo>
                      <a:pt x="259999" y="194591"/>
                    </a:lnTo>
                    <a:lnTo>
                      <a:pt x="203701" y="186767"/>
                    </a:lnTo>
                    <a:lnTo>
                      <a:pt x="153067" y="177845"/>
                    </a:lnTo>
                    <a:lnTo>
                      <a:pt x="108663" y="167925"/>
                    </a:lnTo>
                    <a:lnTo>
                      <a:pt x="71059" y="157108"/>
                    </a:lnTo>
                    <a:lnTo>
                      <a:pt x="18522" y="133182"/>
                    </a:lnTo>
                    <a:lnTo>
                      <a:pt x="0" y="106870"/>
                    </a:lnTo>
                    <a:lnTo>
                      <a:pt x="4725" y="93466"/>
                    </a:lnTo>
                    <a:lnTo>
                      <a:pt x="40823" y="68247"/>
                    </a:lnTo>
                    <a:lnTo>
                      <a:pt x="108663" y="45815"/>
                    </a:lnTo>
                    <a:lnTo>
                      <a:pt x="153067" y="35895"/>
                    </a:lnTo>
                    <a:lnTo>
                      <a:pt x="203701" y="26973"/>
                    </a:lnTo>
                    <a:lnTo>
                      <a:pt x="259999" y="19149"/>
                    </a:lnTo>
                    <a:lnTo>
                      <a:pt x="321392" y="12522"/>
                    </a:lnTo>
                    <a:lnTo>
                      <a:pt x="387312" y="7194"/>
                    </a:lnTo>
                    <a:lnTo>
                      <a:pt x="457190" y="3264"/>
                    </a:lnTo>
                    <a:lnTo>
                      <a:pt x="530460" y="832"/>
                    </a:lnTo>
                    <a:lnTo>
                      <a:pt x="606551" y="0"/>
                    </a:lnTo>
                    <a:lnTo>
                      <a:pt x="682643" y="832"/>
                    </a:lnTo>
                    <a:lnTo>
                      <a:pt x="755913" y="3264"/>
                    </a:lnTo>
                    <a:lnTo>
                      <a:pt x="825791" y="7194"/>
                    </a:lnTo>
                    <a:lnTo>
                      <a:pt x="891711" y="12522"/>
                    </a:lnTo>
                    <a:lnTo>
                      <a:pt x="953104" y="19149"/>
                    </a:lnTo>
                    <a:lnTo>
                      <a:pt x="1009402" y="26973"/>
                    </a:lnTo>
                    <a:lnTo>
                      <a:pt x="1060036" y="35895"/>
                    </a:lnTo>
                    <a:lnTo>
                      <a:pt x="1104440" y="45815"/>
                    </a:lnTo>
                    <a:lnTo>
                      <a:pt x="1142044" y="56632"/>
                    </a:lnTo>
                    <a:lnTo>
                      <a:pt x="1194581" y="80558"/>
                    </a:lnTo>
                    <a:lnTo>
                      <a:pt x="1213103" y="106870"/>
                    </a:lnTo>
                    <a:lnTo>
                      <a:pt x="1213103" y="748093"/>
                    </a:lnTo>
                    <a:lnTo>
                      <a:pt x="1172280" y="786716"/>
                    </a:lnTo>
                    <a:lnTo>
                      <a:pt x="1104440" y="809148"/>
                    </a:lnTo>
                    <a:lnTo>
                      <a:pt x="1060036" y="819068"/>
                    </a:lnTo>
                    <a:lnTo>
                      <a:pt x="1009402" y="827990"/>
                    </a:lnTo>
                    <a:lnTo>
                      <a:pt x="953104" y="835814"/>
                    </a:lnTo>
                    <a:lnTo>
                      <a:pt x="891711" y="842441"/>
                    </a:lnTo>
                    <a:lnTo>
                      <a:pt x="825791" y="847769"/>
                    </a:lnTo>
                    <a:lnTo>
                      <a:pt x="755913" y="851699"/>
                    </a:lnTo>
                    <a:lnTo>
                      <a:pt x="682643" y="854131"/>
                    </a:lnTo>
                    <a:lnTo>
                      <a:pt x="606551" y="854964"/>
                    </a:lnTo>
                    <a:lnTo>
                      <a:pt x="530460" y="854131"/>
                    </a:lnTo>
                    <a:lnTo>
                      <a:pt x="457190" y="851699"/>
                    </a:lnTo>
                    <a:lnTo>
                      <a:pt x="387312" y="847769"/>
                    </a:lnTo>
                    <a:lnTo>
                      <a:pt x="321392" y="842441"/>
                    </a:lnTo>
                    <a:lnTo>
                      <a:pt x="259999" y="835814"/>
                    </a:lnTo>
                    <a:lnTo>
                      <a:pt x="203701" y="827990"/>
                    </a:lnTo>
                    <a:lnTo>
                      <a:pt x="153067" y="819068"/>
                    </a:lnTo>
                    <a:lnTo>
                      <a:pt x="108663" y="809148"/>
                    </a:lnTo>
                    <a:lnTo>
                      <a:pt x="71059" y="798331"/>
                    </a:lnTo>
                    <a:lnTo>
                      <a:pt x="18522" y="774405"/>
                    </a:lnTo>
                    <a:lnTo>
                      <a:pt x="0" y="748093"/>
                    </a:lnTo>
                    <a:lnTo>
                      <a:pt x="0" y="106870"/>
                    </a:lnTo>
                  </a:path>
                </a:pathLst>
              </a:custGeom>
              <a:ln w="12700">
                <a:solidFill>
                  <a:srgbClr val="003A61"/>
                </a:solidFill>
              </a:ln>
            </p:spPr>
            <p:txBody>
              <a:bodyPr wrap="square" lIns="0" tIns="0" rIns="0" bIns="0" rtlCol="0"/>
              <a:lstStyle/>
              <a:p>
                <a:endParaRPr sz="1350" dirty="0"/>
              </a:p>
            </p:txBody>
          </p:sp>
          <p:sp>
            <p:nvSpPr>
              <p:cNvPr id="251" name="object 14">
                <a:extLst>
                  <a:ext uri="{FF2B5EF4-FFF2-40B4-BE49-F238E27FC236}">
                    <a16:creationId xmlns:a16="http://schemas.microsoft.com/office/drawing/2014/main" id="{5885035D-1E80-494A-B9EF-3FEE751E163D}"/>
                  </a:ext>
                </a:extLst>
              </p:cNvPr>
              <p:cNvSpPr/>
              <p:nvPr/>
            </p:nvSpPr>
            <p:spPr>
              <a:xfrm>
                <a:off x="5047488" y="3285744"/>
                <a:ext cx="2066925" cy="341630"/>
              </a:xfrm>
              <a:custGeom>
                <a:avLst/>
                <a:gdLst/>
                <a:ahLst/>
                <a:cxnLst/>
                <a:rect l="l" t="t" r="r" b="b"/>
                <a:pathLst>
                  <a:path w="2066925" h="341629">
                    <a:moveTo>
                      <a:pt x="2066543" y="0"/>
                    </a:moveTo>
                    <a:lnTo>
                      <a:pt x="0" y="0"/>
                    </a:lnTo>
                    <a:lnTo>
                      <a:pt x="0" y="341376"/>
                    </a:lnTo>
                    <a:lnTo>
                      <a:pt x="2066543" y="341376"/>
                    </a:lnTo>
                    <a:lnTo>
                      <a:pt x="2066543" y="0"/>
                    </a:lnTo>
                    <a:close/>
                  </a:path>
                </a:pathLst>
              </a:custGeom>
              <a:solidFill>
                <a:srgbClr val="004E83"/>
              </a:solidFill>
            </p:spPr>
            <p:txBody>
              <a:bodyPr wrap="square" lIns="0" tIns="0" rIns="0" bIns="0" rtlCol="0"/>
              <a:lstStyle/>
              <a:p>
                <a:endParaRPr sz="1350" dirty="0"/>
              </a:p>
            </p:txBody>
          </p:sp>
        </p:grpSp>
        <p:sp>
          <p:nvSpPr>
            <p:cNvPr id="118" name="object 15">
              <a:extLst>
                <a:ext uri="{FF2B5EF4-FFF2-40B4-BE49-F238E27FC236}">
                  <a16:creationId xmlns:a16="http://schemas.microsoft.com/office/drawing/2014/main" id="{0A79382E-9DA3-48C7-8D07-8468D328F0B3}"/>
                </a:ext>
              </a:extLst>
            </p:cNvPr>
            <p:cNvSpPr txBox="1"/>
            <p:nvPr/>
          </p:nvSpPr>
          <p:spPr>
            <a:xfrm>
              <a:off x="1542859" y="3097150"/>
              <a:ext cx="492443" cy="148117"/>
            </a:xfrm>
            <a:prstGeom prst="rect">
              <a:avLst/>
            </a:prstGeom>
          </p:spPr>
          <p:txBody>
            <a:bodyPr vert="horz" wrap="square" lIns="0" tIns="9525" rIns="0" bIns="0" rtlCol="0">
              <a:spAutoFit/>
            </a:bodyPr>
            <a:lstStyle/>
            <a:p>
              <a:pPr marL="9525">
                <a:spcBef>
                  <a:spcPts val="75"/>
                </a:spcBef>
              </a:pPr>
              <a:r>
                <a:rPr sz="900" b="1" dirty="0">
                  <a:solidFill>
                    <a:srgbClr val="404040"/>
                  </a:solidFill>
                  <a:latin typeface="Gothic Uralic"/>
                  <a:cs typeface="Gothic Uralic"/>
                </a:rPr>
                <a:t>Tcp/Udp</a:t>
              </a:r>
              <a:endParaRPr sz="900" dirty="0">
                <a:latin typeface="Gothic Uralic"/>
                <a:cs typeface="Gothic Uralic"/>
              </a:endParaRPr>
            </a:p>
          </p:txBody>
        </p:sp>
        <p:sp>
          <p:nvSpPr>
            <p:cNvPr id="119" name="object 16">
              <a:extLst>
                <a:ext uri="{FF2B5EF4-FFF2-40B4-BE49-F238E27FC236}">
                  <a16:creationId xmlns:a16="http://schemas.microsoft.com/office/drawing/2014/main" id="{07A59909-FAC4-4F64-A178-B3C17DE2C00F}"/>
                </a:ext>
              </a:extLst>
            </p:cNvPr>
            <p:cNvSpPr txBox="1"/>
            <p:nvPr/>
          </p:nvSpPr>
          <p:spPr>
            <a:xfrm>
              <a:off x="4314444" y="5374233"/>
              <a:ext cx="492919" cy="252601"/>
            </a:xfrm>
            <a:prstGeom prst="rect">
              <a:avLst/>
            </a:prstGeom>
          </p:spPr>
          <p:txBody>
            <a:bodyPr vert="horz" wrap="square" lIns="0" tIns="10001" rIns="0" bIns="0" rtlCol="0">
              <a:spAutoFit/>
            </a:bodyPr>
            <a:lstStyle/>
            <a:p>
              <a:pPr algn="ctr">
                <a:spcBef>
                  <a:spcPts val="79"/>
                </a:spcBef>
              </a:pPr>
              <a:r>
                <a:rPr sz="788" b="1" spc="-4" dirty="0">
                  <a:solidFill>
                    <a:srgbClr val="FFFFFF"/>
                  </a:solidFill>
                  <a:latin typeface="Gothic Uralic"/>
                  <a:cs typeface="Gothic Uralic"/>
                </a:rPr>
                <a:t>RRD</a:t>
              </a:r>
              <a:endParaRPr sz="788" dirty="0">
                <a:latin typeface="Gothic Uralic"/>
                <a:cs typeface="Gothic Uralic"/>
              </a:endParaRPr>
            </a:p>
            <a:p>
              <a:pPr algn="ctr">
                <a:lnSpc>
                  <a:spcPct val="100000"/>
                </a:lnSpc>
              </a:pPr>
              <a:r>
                <a:rPr sz="788" b="1" spc="-4" dirty="0">
                  <a:solidFill>
                    <a:srgbClr val="FFFFFF"/>
                  </a:solidFill>
                  <a:latin typeface="Gothic Uralic"/>
                  <a:cs typeface="Gothic Uralic"/>
                </a:rPr>
                <a:t>Database</a:t>
              </a:r>
              <a:endParaRPr sz="788" dirty="0">
                <a:latin typeface="Gothic Uralic"/>
                <a:cs typeface="Gothic Uralic"/>
              </a:endParaRPr>
            </a:p>
          </p:txBody>
        </p:sp>
        <p:sp>
          <p:nvSpPr>
            <p:cNvPr id="120" name="object 17">
              <a:extLst>
                <a:ext uri="{FF2B5EF4-FFF2-40B4-BE49-F238E27FC236}">
                  <a16:creationId xmlns:a16="http://schemas.microsoft.com/office/drawing/2014/main" id="{CF1DDA52-43F4-49B9-ABFE-0C24F65066A1}"/>
                </a:ext>
              </a:extLst>
            </p:cNvPr>
            <p:cNvSpPr txBox="1"/>
            <p:nvPr/>
          </p:nvSpPr>
          <p:spPr>
            <a:xfrm>
              <a:off x="1574483" y="5065166"/>
              <a:ext cx="527209" cy="171681"/>
            </a:xfrm>
            <a:prstGeom prst="rect">
              <a:avLst/>
            </a:prstGeom>
          </p:spPr>
          <p:txBody>
            <a:bodyPr vert="horz" wrap="square" lIns="0" tIns="10001" rIns="0" bIns="0" rtlCol="0">
              <a:spAutoFit/>
            </a:bodyPr>
            <a:lstStyle/>
            <a:p>
              <a:pPr marL="9525">
                <a:spcBef>
                  <a:spcPts val="79"/>
                </a:spcBef>
              </a:pPr>
              <a:r>
                <a:rPr sz="1050" b="1" spc="-4" dirty="0">
                  <a:solidFill>
                    <a:srgbClr val="404040"/>
                  </a:solidFill>
                  <a:latin typeface="Carlito"/>
                  <a:cs typeface="Carlito"/>
                </a:rPr>
                <a:t>TCP/UDP</a:t>
              </a:r>
              <a:endParaRPr sz="1050" dirty="0">
                <a:latin typeface="Carlito"/>
                <a:cs typeface="Carlito"/>
              </a:endParaRPr>
            </a:p>
          </p:txBody>
        </p:sp>
        <p:grpSp>
          <p:nvGrpSpPr>
            <p:cNvPr id="121" name="object 18">
              <a:extLst>
                <a:ext uri="{FF2B5EF4-FFF2-40B4-BE49-F238E27FC236}">
                  <a16:creationId xmlns:a16="http://schemas.microsoft.com/office/drawing/2014/main" id="{07E12AC3-8676-40BC-B72A-C9625290AE31}"/>
                </a:ext>
              </a:extLst>
            </p:cNvPr>
            <p:cNvGrpSpPr/>
            <p:nvPr/>
          </p:nvGrpSpPr>
          <p:grpSpPr>
            <a:xfrm>
              <a:off x="851536" y="2849509"/>
              <a:ext cx="7466171" cy="2869406"/>
              <a:chOff x="1135380" y="2656344"/>
              <a:chExt cx="9954895" cy="3825875"/>
            </a:xfrm>
          </p:grpSpPr>
          <p:sp>
            <p:nvSpPr>
              <p:cNvPr id="148" name="object 19">
                <a:extLst>
                  <a:ext uri="{FF2B5EF4-FFF2-40B4-BE49-F238E27FC236}">
                    <a16:creationId xmlns:a16="http://schemas.microsoft.com/office/drawing/2014/main" id="{AD0AACD6-9024-4CF9-81DF-741BEB777E8F}"/>
                  </a:ext>
                </a:extLst>
              </p:cNvPr>
              <p:cNvSpPr/>
              <p:nvPr/>
            </p:nvSpPr>
            <p:spPr>
              <a:xfrm>
                <a:off x="3761231" y="3845051"/>
                <a:ext cx="1256665" cy="76200"/>
              </a:xfrm>
              <a:custGeom>
                <a:avLst/>
                <a:gdLst/>
                <a:ahLst/>
                <a:cxnLst/>
                <a:rect l="l" t="t" r="r" b="b"/>
                <a:pathLst>
                  <a:path w="1256664" h="76200">
                    <a:moveTo>
                      <a:pt x="1180338" y="0"/>
                    </a:moveTo>
                    <a:lnTo>
                      <a:pt x="1180338" y="76200"/>
                    </a:lnTo>
                    <a:lnTo>
                      <a:pt x="1243838" y="44450"/>
                    </a:lnTo>
                    <a:lnTo>
                      <a:pt x="1193038" y="44450"/>
                    </a:lnTo>
                    <a:lnTo>
                      <a:pt x="1193038" y="31750"/>
                    </a:lnTo>
                    <a:lnTo>
                      <a:pt x="1243838" y="31750"/>
                    </a:lnTo>
                    <a:lnTo>
                      <a:pt x="1180338" y="0"/>
                    </a:lnTo>
                    <a:close/>
                  </a:path>
                  <a:path w="1256664" h="76200">
                    <a:moveTo>
                      <a:pt x="1180338" y="31750"/>
                    </a:moveTo>
                    <a:lnTo>
                      <a:pt x="0" y="31750"/>
                    </a:lnTo>
                    <a:lnTo>
                      <a:pt x="0" y="44450"/>
                    </a:lnTo>
                    <a:lnTo>
                      <a:pt x="1180338" y="44450"/>
                    </a:lnTo>
                    <a:lnTo>
                      <a:pt x="1180338" y="31750"/>
                    </a:lnTo>
                    <a:close/>
                  </a:path>
                  <a:path w="1256664" h="76200">
                    <a:moveTo>
                      <a:pt x="1243838" y="31750"/>
                    </a:moveTo>
                    <a:lnTo>
                      <a:pt x="1193038" y="31750"/>
                    </a:lnTo>
                    <a:lnTo>
                      <a:pt x="1193038" y="44450"/>
                    </a:lnTo>
                    <a:lnTo>
                      <a:pt x="1243838" y="44450"/>
                    </a:lnTo>
                    <a:lnTo>
                      <a:pt x="1256538" y="38100"/>
                    </a:lnTo>
                    <a:lnTo>
                      <a:pt x="1243838" y="31750"/>
                    </a:lnTo>
                    <a:close/>
                  </a:path>
                </a:pathLst>
              </a:custGeom>
              <a:solidFill>
                <a:srgbClr val="004E83"/>
              </a:solidFill>
            </p:spPr>
            <p:txBody>
              <a:bodyPr wrap="square" lIns="0" tIns="0" rIns="0" bIns="0" rtlCol="0"/>
              <a:lstStyle/>
              <a:p>
                <a:endParaRPr sz="1350" dirty="0"/>
              </a:p>
            </p:txBody>
          </p:sp>
          <p:sp>
            <p:nvSpPr>
              <p:cNvPr id="149" name="object 20">
                <a:extLst>
                  <a:ext uri="{FF2B5EF4-FFF2-40B4-BE49-F238E27FC236}">
                    <a16:creationId xmlns:a16="http://schemas.microsoft.com/office/drawing/2014/main" id="{9F29BEF3-C5EF-48C6-8F27-D73E62A9D976}"/>
                  </a:ext>
                </a:extLst>
              </p:cNvPr>
              <p:cNvSpPr/>
              <p:nvPr/>
            </p:nvSpPr>
            <p:spPr>
              <a:xfrm>
                <a:off x="2694432" y="3883151"/>
                <a:ext cx="1066800" cy="2306955"/>
              </a:xfrm>
              <a:custGeom>
                <a:avLst/>
                <a:gdLst/>
                <a:ahLst/>
                <a:cxnLst/>
                <a:rect l="l" t="t" r="r" b="b"/>
                <a:pathLst>
                  <a:path w="1066800" h="2306954">
                    <a:moveTo>
                      <a:pt x="1066800" y="0"/>
                    </a:moveTo>
                    <a:lnTo>
                      <a:pt x="1066800" y="2306586"/>
                    </a:lnTo>
                  </a:path>
                  <a:path w="1066800" h="2306954">
                    <a:moveTo>
                      <a:pt x="1066672" y="2305812"/>
                    </a:moveTo>
                    <a:lnTo>
                      <a:pt x="0" y="2305812"/>
                    </a:lnTo>
                  </a:path>
                </a:pathLst>
              </a:custGeom>
              <a:ln w="6350">
                <a:solidFill>
                  <a:srgbClr val="004E83"/>
                </a:solidFill>
              </a:ln>
            </p:spPr>
            <p:txBody>
              <a:bodyPr wrap="square" lIns="0" tIns="0" rIns="0" bIns="0" rtlCol="0"/>
              <a:lstStyle/>
              <a:p>
                <a:endParaRPr sz="1350" dirty="0"/>
              </a:p>
            </p:txBody>
          </p:sp>
          <p:sp>
            <p:nvSpPr>
              <p:cNvPr id="150" name="object 21">
                <a:extLst>
                  <a:ext uri="{FF2B5EF4-FFF2-40B4-BE49-F238E27FC236}">
                    <a16:creationId xmlns:a16="http://schemas.microsoft.com/office/drawing/2014/main" id="{F49A7BCA-86D4-4A53-A187-A0CA0BDE4A84}"/>
                  </a:ext>
                </a:extLst>
              </p:cNvPr>
              <p:cNvSpPr/>
              <p:nvPr/>
            </p:nvSpPr>
            <p:spPr>
              <a:xfrm>
                <a:off x="2741676" y="3316223"/>
                <a:ext cx="2283460" cy="76200"/>
              </a:xfrm>
              <a:custGeom>
                <a:avLst/>
                <a:gdLst/>
                <a:ahLst/>
                <a:cxnLst/>
                <a:rect l="l" t="t" r="r" b="b"/>
                <a:pathLst>
                  <a:path w="2283460" h="76200">
                    <a:moveTo>
                      <a:pt x="76200" y="0"/>
                    </a:moveTo>
                    <a:lnTo>
                      <a:pt x="0" y="38100"/>
                    </a:lnTo>
                    <a:lnTo>
                      <a:pt x="76200" y="76200"/>
                    </a:lnTo>
                    <a:lnTo>
                      <a:pt x="76200" y="44450"/>
                    </a:lnTo>
                    <a:lnTo>
                      <a:pt x="63500" y="44450"/>
                    </a:lnTo>
                    <a:lnTo>
                      <a:pt x="63500" y="31750"/>
                    </a:lnTo>
                    <a:lnTo>
                      <a:pt x="76200" y="31750"/>
                    </a:lnTo>
                    <a:lnTo>
                      <a:pt x="76200" y="0"/>
                    </a:lnTo>
                    <a:close/>
                  </a:path>
                  <a:path w="2283460" h="76200">
                    <a:moveTo>
                      <a:pt x="2206752" y="0"/>
                    </a:moveTo>
                    <a:lnTo>
                      <a:pt x="2206752" y="76200"/>
                    </a:lnTo>
                    <a:lnTo>
                      <a:pt x="2270252" y="44450"/>
                    </a:lnTo>
                    <a:lnTo>
                      <a:pt x="2219452" y="44450"/>
                    </a:lnTo>
                    <a:lnTo>
                      <a:pt x="2219452" y="31750"/>
                    </a:lnTo>
                    <a:lnTo>
                      <a:pt x="2270252" y="31750"/>
                    </a:lnTo>
                    <a:lnTo>
                      <a:pt x="2206752" y="0"/>
                    </a:lnTo>
                    <a:close/>
                  </a:path>
                  <a:path w="2283460" h="76200">
                    <a:moveTo>
                      <a:pt x="76200" y="31750"/>
                    </a:moveTo>
                    <a:lnTo>
                      <a:pt x="63500" y="31750"/>
                    </a:lnTo>
                    <a:lnTo>
                      <a:pt x="63500" y="44450"/>
                    </a:lnTo>
                    <a:lnTo>
                      <a:pt x="76200" y="44450"/>
                    </a:lnTo>
                    <a:lnTo>
                      <a:pt x="76200" y="31750"/>
                    </a:lnTo>
                    <a:close/>
                  </a:path>
                  <a:path w="2283460" h="76200">
                    <a:moveTo>
                      <a:pt x="2206752" y="31750"/>
                    </a:moveTo>
                    <a:lnTo>
                      <a:pt x="76200" y="31750"/>
                    </a:lnTo>
                    <a:lnTo>
                      <a:pt x="76200" y="44450"/>
                    </a:lnTo>
                    <a:lnTo>
                      <a:pt x="2206752" y="44450"/>
                    </a:lnTo>
                    <a:lnTo>
                      <a:pt x="2206752" y="31750"/>
                    </a:lnTo>
                    <a:close/>
                  </a:path>
                  <a:path w="2283460" h="76200">
                    <a:moveTo>
                      <a:pt x="2270252" y="31750"/>
                    </a:moveTo>
                    <a:lnTo>
                      <a:pt x="2219452" y="31750"/>
                    </a:lnTo>
                    <a:lnTo>
                      <a:pt x="2219452" y="44450"/>
                    </a:lnTo>
                    <a:lnTo>
                      <a:pt x="2270252" y="44450"/>
                    </a:lnTo>
                    <a:lnTo>
                      <a:pt x="2282952" y="38100"/>
                    </a:lnTo>
                    <a:lnTo>
                      <a:pt x="2270252" y="31750"/>
                    </a:lnTo>
                    <a:close/>
                  </a:path>
                </a:pathLst>
              </a:custGeom>
              <a:solidFill>
                <a:srgbClr val="004E83"/>
              </a:solidFill>
            </p:spPr>
            <p:txBody>
              <a:bodyPr wrap="square" lIns="0" tIns="0" rIns="0" bIns="0" rtlCol="0"/>
              <a:lstStyle/>
              <a:p>
                <a:endParaRPr sz="1350" dirty="0"/>
              </a:p>
            </p:txBody>
          </p:sp>
          <p:sp>
            <p:nvSpPr>
              <p:cNvPr id="151" name="object 22">
                <a:extLst>
                  <a:ext uri="{FF2B5EF4-FFF2-40B4-BE49-F238E27FC236}">
                    <a16:creationId xmlns:a16="http://schemas.microsoft.com/office/drawing/2014/main" id="{184390BB-8F13-4753-850E-627EB2EE018C}"/>
                  </a:ext>
                </a:extLst>
              </p:cNvPr>
              <p:cNvSpPr/>
              <p:nvPr/>
            </p:nvSpPr>
            <p:spPr>
              <a:xfrm>
                <a:off x="3250691" y="3418331"/>
                <a:ext cx="1773555" cy="76200"/>
              </a:xfrm>
              <a:custGeom>
                <a:avLst/>
                <a:gdLst/>
                <a:ahLst/>
                <a:cxnLst/>
                <a:rect l="l" t="t" r="r" b="b"/>
                <a:pathLst>
                  <a:path w="1773554" h="76200">
                    <a:moveTo>
                      <a:pt x="1697355" y="0"/>
                    </a:moveTo>
                    <a:lnTo>
                      <a:pt x="1697355" y="76200"/>
                    </a:lnTo>
                    <a:lnTo>
                      <a:pt x="1760855" y="44450"/>
                    </a:lnTo>
                    <a:lnTo>
                      <a:pt x="1710055" y="44450"/>
                    </a:lnTo>
                    <a:lnTo>
                      <a:pt x="1710055" y="31750"/>
                    </a:lnTo>
                    <a:lnTo>
                      <a:pt x="1760855" y="31750"/>
                    </a:lnTo>
                    <a:lnTo>
                      <a:pt x="1697355" y="0"/>
                    </a:lnTo>
                    <a:close/>
                  </a:path>
                  <a:path w="1773554" h="76200">
                    <a:moveTo>
                      <a:pt x="1697355" y="31750"/>
                    </a:moveTo>
                    <a:lnTo>
                      <a:pt x="0" y="31750"/>
                    </a:lnTo>
                    <a:lnTo>
                      <a:pt x="0" y="44450"/>
                    </a:lnTo>
                    <a:lnTo>
                      <a:pt x="1697355" y="44450"/>
                    </a:lnTo>
                    <a:lnTo>
                      <a:pt x="1697355" y="31750"/>
                    </a:lnTo>
                    <a:close/>
                  </a:path>
                  <a:path w="1773554" h="76200">
                    <a:moveTo>
                      <a:pt x="1760855" y="31750"/>
                    </a:moveTo>
                    <a:lnTo>
                      <a:pt x="1710055" y="31750"/>
                    </a:lnTo>
                    <a:lnTo>
                      <a:pt x="1710055" y="44450"/>
                    </a:lnTo>
                    <a:lnTo>
                      <a:pt x="1760855" y="44450"/>
                    </a:lnTo>
                    <a:lnTo>
                      <a:pt x="1773555" y="38100"/>
                    </a:lnTo>
                    <a:lnTo>
                      <a:pt x="1760855" y="31750"/>
                    </a:lnTo>
                    <a:close/>
                  </a:path>
                </a:pathLst>
              </a:custGeom>
              <a:solidFill>
                <a:srgbClr val="004E83"/>
              </a:solidFill>
            </p:spPr>
            <p:txBody>
              <a:bodyPr wrap="square" lIns="0" tIns="0" rIns="0" bIns="0" rtlCol="0"/>
              <a:lstStyle/>
              <a:p>
                <a:endParaRPr sz="1350" dirty="0"/>
              </a:p>
            </p:txBody>
          </p:sp>
          <p:sp>
            <p:nvSpPr>
              <p:cNvPr id="152" name="object 23">
                <a:extLst>
                  <a:ext uri="{FF2B5EF4-FFF2-40B4-BE49-F238E27FC236}">
                    <a16:creationId xmlns:a16="http://schemas.microsoft.com/office/drawing/2014/main" id="{7D03B5B4-138D-4CAC-9D48-4EA1721E69B5}"/>
                  </a:ext>
                </a:extLst>
              </p:cNvPr>
              <p:cNvSpPr/>
              <p:nvPr/>
            </p:nvSpPr>
            <p:spPr>
              <a:xfrm>
                <a:off x="3250691" y="3456431"/>
                <a:ext cx="0" cy="1047115"/>
              </a:xfrm>
              <a:custGeom>
                <a:avLst/>
                <a:gdLst/>
                <a:ahLst/>
                <a:cxnLst/>
                <a:rect l="l" t="t" r="r" b="b"/>
                <a:pathLst>
                  <a:path h="1047114">
                    <a:moveTo>
                      <a:pt x="0" y="0"/>
                    </a:moveTo>
                    <a:lnTo>
                      <a:pt x="0" y="1046733"/>
                    </a:lnTo>
                  </a:path>
                </a:pathLst>
              </a:custGeom>
              <a:ln w="6350">
                <a:solidFill>
                  <a:srgbClr val="004E83"/>
                </a:solidFill>
              </a:ln>
            </p:spPr>
            <p:txBody>
              <a:bodyPr wrap="square" lIns="0" tIns="0" rIns="0" bIns="0" rtlCol="0"/>
              <a:lstStyle/>
              <a:p>
                <a:endParaRPr sz="1350" dirty="0"/>
              </a:p>
            </p:txBody>
          </p:sp>
          <p:sp>
            <p:nvSpPr>
              <p:cNvPr id="153" name="object 24">
                <a:extLst>
                  <a:ext uri="{FF2B5EF4-FFF2-40B4-BE49-F238E27FC236}">
                    <a16:creationId xmlns:a16="http://schemas.microsoft.com/office/drawing/2014/main" id="{73CDBD10-F503-461C-9262-C41B24FA539D}"/>
                  </a:ext>
                </a:extLst>
              </p:cNvPr>
              <p:cNvSpPr/>
              <p:nvPr/>
            </p:nvSpPr>
            <p:spPr>
              <a:xfrm>
                <a:off x="2740152" y="3521963"/>
                <a:ext cx="2284730" cy="2440305"/>
              </a:xfrm>
              <a:custGeom>
                <a:avLst/>
                <a:gdLst/>
                <a:ahLst/>
                <a:cxnLst/>
                <a:rect l="l" t="t" r="r" b="b"/>
                <a:pathLst>
                  <a:path w="2284729" h="2440304">
                    <a:moveTo>
                      <a:pt x="510413" y="973582"/>
                    </a:moveTo>
                    <a:lnTo>
                      <a:pt x="76200" y="973582"/>
                    </a:lnTo>
                    <a:lnTo>
                      <a:pt x="76200" y="941832"/>
                    </a:lnTo>
                    <a:lnTo>
                      <a:pt x="0" y="979932"/>
                    </a:lnTo>
                    <a:lnTo>
                      <a:pt x="76200" y="1018032"/>
                    </a:lnTo>
                    <a:lnTo>
                      <a:pt x="76200" y="986282"/>
                    </a:lnTo>
                    <a:lnTo>
                      <a:pt x="510413" y="986282"/>
                    </a:lnTo>
                    <a:lnTo>
                      <a:pt x="510413" y="973582"/>
                    </a:lnTo>
                    <a:close/>
                  </a:path>
                  <a:path w="2284729" h="2440304">
                    <a:moveTo>
                      <a:pt x="687705" y="2395474"/>
                    </a:moveTo>
                    <a:lnTo>
                      <a:pt x="77724" y="2395474"/>
                    </a:lnTo>
                    <a:lnTo>
                      <a:pt x="77724" y="2363724"/>
                    </a:lnTo>
                    <a:lnTo>
                      <a:pt x="1524" y="2401824"/>
                    </a:lnTo>
                    <a:lnTo>
                      <a:pt x="77724" y="2439924"/>
                    </a:lnTo>
                    <a:lnTo>
                      <a:pt x="77724" y="2408174"/>
                    </a:lnTo>
                    <a:lnTo>
                      <a:pt x="687705" y="2408174"/>
                    </a:lnTo>
                    <a:lnTo>
                      <a:pt x="687705" y="2395474"/>
                    </a:lnTo>
                    <a:close/>
                  </a:path>
                  <a:path w="2284729" h="2440304">
                    <a:moveTo>
                      <a:pt x="2284222" y="38100"/>
                    </a:moveTo>
                    <a:lnTo>
                      <a:pt x="2271522" y="31750"/>
                    </a:lnTo>
                    <a:lnTo>
                      <a:pt x="2208022" y="0"/>
                    </a:lnTo>
                    <a:lnTo>
                      <a:pt x="2208022" y="31750"/>
                    </a:lnTo>
                    <a:lnTo>
                      <a:pt x="687324" y="31750"/>
                    </a:lnTo>
                    <a:lnTo>
                      <a:pt x="687324" y="44450"/>
                    </a:lnTo>
                    <a:lnTo>
                      <a:pt x="2208022" y="44450"/>
                    </a:lnTo>
                    <a:lnTo>
                      <a:pt x="2208022" y="76200"/>
                    </a:lnTo>
                    <a:lnTo>
                      <a:pt x="2271522" y="44450"/>
                    </a:lnTo>
                    <a:lnTo>
                      <a:pt x="2284222" y="38100"/>
                    </a:lnTo>
                    <a:close/>
                  </a:path>
                </a:pathLst>
              </a:custGeom>
              <a:solidFill>
                <a:srgbClr val="004E83"/>
              </a:solidFill>
            </p:spPr>
            <p:txBody>
              <a:bodyPr wrap="square" lIns="0" tIns="0" rIns="0" bIns="0" rtlCol="0"/>
              <a:lstStyle/>
              <a:p>
                <a:endParaRPr sz="1350" dirty="0"/>
              </a:p>
            </p:txBody>
          </p:sp>
          <p:sp>
            <p:nvSpPr>
              <p:cNvPr id="154" name="object 25">
                <a:extLst>
                  <a:ext uri="{FF2B5EF4-FFF2-40B4-BE49-F238E27FC236}">
                    <a16:creationId xmlns:a16="http://schemas.microsoft.com/office/drawing/2014/main" id="{E979FE9A-6592-4952-94ED-218488319F8E}"/>
                  </a:ext>
                </a:extLst>
              </p:cNvPr>
              <p:cNvSpPr/>
              <p:nvPr/>
            </p:nvSpPr>
            <p:spPr>
              <a:xfrm>
                <a:off x="3427475" y="3560063"/>
                <a:ext cx="0" cy="2363470"/>
              </a:xfrm>
              <a:custGeom>
                <a:avLst/>
                <a:gdLst/>
                <a:ahLst/>
                <a:cxnLst/>
                <a:rect l="l" t="t" r="r" b="b"/>
                <a:pathLst>
                  <a:path h="2363470">
                    <a:moveTo>
                      <a:pt x="0" y="0"/>
                    </a:moveTo>
                    <a:lnTo>
                      <a:pt x="0" y="2363050"/>
                    </a:lnTo>
                  </a:path>
                </a:pathLst>
              </a:custGeom>
              <a:ln w="6350">
                <a:solidFill>
                  <a:srgbClr val="004E83"/>
                </a:solidFill>
              </a:ln>
            </p:spPr>
            <p:txBody>
              <a:bodyPr wrap="square" lIns="0" tIns="0" rIns="0" bIns="0" rtlCol="0"/>
              <a:lstStyle/>
              <a:p>
                <a:endParaRPr sz="1350" dirty="0"/>
              </a:p>
            </p:txBody>
          </p:sp>
          <p:sp>
            <p:nvSpPr>
              <p:cNvPr id="155" name="object 26">
                <a:extLst>
                  <a:ext uri="{FF2B5EF4-FFF2-40B4-BE49-F238E27FC236}">
                    <a16:creationId xmlns:a16="http://schemas.microsoft.com/office/drawing/2014/main" id="{4CEEF3AE-CDF2-4F69-BBC8-4E3B4A147456}"/>
                  </a:ext>
                </a:extLst>
              </p:cNvPr>
              <p:cNvSpPr/>
              <p:nvPr/>
            </p:nvSpPr>
            <p:spPr>
              <a:xfrm>
                <a:off x="5149595" y="3785615"/>
                <a:ext cx="195071" cy="195071"/>
              </a:xfrm>
              <a:prstGeom prst="rect">
                <a:avLst/>
              </a:prstGeom>
              <a:blipFill>
                <a:blip r:embed="rId3" cstate="print"/>
                <a:stretch>
                  <a:fillRect/>
                </a:stretch>
              </a:blipFill>
            </p:spPr>
            <p:txBody>
              <a:bodyPr wrap="square" lIns="0" tIns="0" rIns="0" bIns="0" rtlCol="0"/>
              <a:lstStyle/>
              <a:p>
                <a:endParaRPr sz="1350" dirty="0"/>
              </a:p>
            </p:txBody>
          </p:sp>
          <p:sp>
            <p:nvSpPr>
              <p:cNvPr id="156" name="object 27">
                <a:extLst>
                  <a:ext uri="{FF2B5EF4-FFF2-40B4-BE49-F238E27FC236}">
                    <a16:creationId xmlns:a16="http://schemas.microsoft.com/office/drawing/2014/main" id="{F09D192F-AEE9-443E-9584-593CB48BFD9F}"/>
                  </a:ext>
                </a:extLst>
              </p:cNvPr>
              <p:cNvSpPr/>
              <p:nvPr/>
            </p:nvSpPr>
            <p:spPr>
              <a:xfrm>
                <a:off x="5169408" y="3336924"/>
                <a:ext cx="155416" cy="239013"/>
              </a:xfrm>
              <a:prstGeom prst="rect">
                <a:avLst/>
              </a:prstGeom>
              <a:blipFill>
                <a:blip r:embed="rId4" cstate="print"/>
                <a:stretch>
                  <a:fillRect/>
                </a:stretch>
              </a:blipFill>
            </p:spPr>
            <p:txBody>
              <a:bodyPr wrap="square" lIns="0" tIns="0" rIns="0" bIns="0" rtlCol="0"/>
              <a:lstStyle/>
              <a:p>
                <a:endParaRPr sz="1350" dirty="0"/>
              </a:p>
            </p:txBody>
          </p:sp>
          <p:sp>
            <p:nvSpPr>
              <p:cNvPr id="157" name="object 28">
                <a:extLst>
                  <a:ext uri="{FF2B5EF4-FFF2-40B4-BE49-F238E27FC236}">
                    <a16:creationId xmlns:a16="http://schemas.microsoft.com/office/drawing/2014/main" id="{9264E311-2262-4B9D-B7D3-2E70C9B6FADC}"/>
                  </a:ext>
                </a:extLst>
              </p:cNvPr>
              <p:cNvSpPr/>
              <p:nvPr/>
            </p:nvSpPr>
            <p:spPr>
              <a:xfrm>
                <a:off x="1769364" y="3316223"/>
                <a:ext cx="934719" cy="2910840"/>
              </a:xfrm>
              <a:custGeom>
                <a:avLst/>
                <a:gdLst/>
                <a:ahLst/>
                <a:cxnLst/>
                <a:rect l="l" t="t" r="r" b="b"/>
                <a:pathLst>
                  <a:path w="934719" h="2910840">
                    <a:moveTo>
                      <a:pt x="933704" y="2607564"/>
                    </a:moveTo>
                    <a:lnTo>
                      <a:pt x="910450" y="2572461"/>
                    </a:lnTo>
                    <a:lnTo>
                      <a:pt x="895604" y="2569464"/>
                    </a:lnTo>
                    <a:lnTo>
                      <a:pt x="880745" y="2572461"/>
                    </a:lnTo>
                    <a:lnTo>
                      <a:pt x="868641" y="2580627"/>
                    </a:lnTo>
                    <a:lnTo>
                      <a:pt x="860488" y="2592743"/>
                    </a:lnTo>
                    <a:lnTo>
                      <a:pt x="858774" y="2601214"/>
                    </a:lnTo>
                    <a:lnTo>
                      <a:pt x="0" y="2601214"/>
                    </a:lnTo>
                    <a:lnTo>
                      <a:pt x="0" y="2613914"/>
                    </a:lnTo>
                    <a:lnTo>
                      <a:pt x="858774" y="2613914"/>
                    </a:lnTo>
                    <a:lnTo>
                      <a:pt x="860488" y="2622397"/>
                    </a:lnTo>
                    <a:lnTo>
                      <a:pt x="868641" y="2634513"/>
                    </a:lnTo>
                    <a:lnTo>
                      <a:pt x="880745" y="2642679"/>
                    </a:lnTo>
                    <a:lnTo>
                      <a:pt x="895604" y="2645664"/>
                    </a:lnTo>
                    <a:lnTo>
                      <a:pt x="910450" y="2642679"/>
                    </a:lnTo>
                    <a:lnTo>
                      <a:pt x="922553" y="2634513"/>
                    </a:lnTo>
                    <a:lnTo>
                      <a:pt x="930706" y="2622397"/>
                    </a:lnTo>
                    <a:lnTo>
                      <a:pt x="932421" y="2613914"/>
                    </a:lnTo>
                    <a:lnTo>
                      <a:pt x="933704" y="2607564"/>
                    </a:lnTo>
                    <a:close/>
                  </a:path>
                  <a:path w="934719" h="2910840">
                    <a:moveTo>
                      <a:pt x="933704" y="1190244"/>
                    </a:moveTo>
                    <a:lnTo>
                      <a:pt x="932421" y="1183894"/>
                    </a:lnTo>
                    <a:lnTo>
                      <a:pt x="930706" y="1175397"/>
                    </a:lnTo>
                    <a:lnTo>
                      <a:pt x="922553" y="1163294"/>
                    </a:lnTo>
                    <a:lnTo>
                      <a:pt x="910450" y="1155141"/>
                    </a:lnTo>
                    <a:lnTo>
                      <a:pt x="895604" y="1152144"/>
                    </a:lnTo>
                    <a:lnTo>
                      <a:pt x="880745" y="1155141"/>
                    </a:lnTo>
                    <a:lnTo>
                      <a:pt x="868641" y="1163294"/>
                    </a:lnTo>
                    <a:lnTo>
                      <a:pt x="860488" y="1175397"/>
                    </a:lnTo>
                    <a:lnTo>
                      <a:pt x="858774" y="1183894"/>
                    </a:lnTo>
                    <a:lnTo>
                      <a:pt x="0" y="1183894"/>
                    </a:lnTo>
                    <a:lnTo>
                      <a:pt x="0" y="1196594"/>
                    </a:lnTo>
                    <a:lnTo>
                      <a:pt x="858774" y="1196594"/>
                    </a:lnTo>
                    <a:lnTo>
                      <a:pt x="860488" y="1205103"/>
                    </a:lnTo>
                    <a:lnTo>
                      <a:pt x="868641" y="1217206"/>
                    </a:lnTo>
                    <a:lnTo>
                      <a:pt x="880745" y="1225359"/>
                    </a:lnTo>
                    <a:lnTo>
                      <a:pt x="895604" y="1228344"/>
                    </a:lnTo>
                    <a:lnTo>
                      <a:pt x="910450" y="1225359"/>
                    </a:lnTo>
                    <a:lnTo>
                      <a:pt x="922553" y="1217206"/>
                    </a:lnTo>
                    <a:lnTo>
                      <a:pt x="930706" y="1205103"/>
                    </a:lnTo>
                    <a:lnTo>
                      <a:pt x="932421" y="1196594"/>
                    </a:lnTo>
                    <a:lnTo>
                      <a:pt x="933704" y="1190244"/>
                    </a:lnTo>
                    <a:close/>
                  </a:path>
                  <a:path w="934719" h="2910840">
                    <a:moveTo>
                      <a:pt x="933704" y="38100"/>
                    </a:moveTo>
                    <a:lnTo>
                      <a:pt x="932421" y="31750"/>
                    </a:lnTo>
                    <a:lnTo>
                      <a:pt x="930706" y="23253"/>
                    </a:lnTo>
                    <a:lnTo>
                      <a:pt x="922553" y="11150"/>
                    </a:lnTo>
                    <a:lnTo>
                      <a:pt x="910450" y="2997"/>
                    </a:lnTo>
                    <a:lnTo>
                      <a:pt x="895604" y="0"/>
                    </a:lnTo>
                    <a:lnTo>
                      <a:pt x="880745" y="2997"/>
                    </a:lnTo>
                    <a:lnTo>
                      <a:pt x="868641" y="11150"/>
                    </a:lnTo>
                    <a:lnTo>
                      <a:pt x="860488" y="23253"/>
                    </a:lnTo>
                    <a:lnTo>
                      <a:pt x="858774" y="31750"/>
                    </a:lnTo>
                    <a:lnTo>
                      <a:pt x="0" y="31750"/>
                    </a:lnTo>
                    <a:lnTo>
                      <a:pt x="0" y="44450"/>
                    </a:lnTo>
                    <a:lnTo>
                      <a:pt x="858774" y="44450"/>
                    </a:lnTo>
                    <a:lnTo>
                      <a:pt x="860488" y="52959"/>
                    </a:lnTo>
                    <a:lnTo>
                      <a:pt x="868641" y="65062"/>
                    </a:lnTo>
                    <a:lnTo>
                      <a:pt x="880745" y="73215"/>
                    </a:lnTo>
                    <a:lnTo>
                      <a:pt x="895604" y="76200"/>
                    </a:lnTo>
                    <a:lnTo>
                      <a:pt x="910450" y="73215"/>
                    </a:lnTo>
                    <a:lnTo>
                      <a:pt x="922553" y="65062"/>
                    </a:lnTo>
                    <a:lnTo>
                      <a:pt x="930706" y="52959"/>
                    </a:lnTo>
                    <a:lnTo>
                      <a:pt x="932421" y="44450"/>
                    </a:lnTo>
                    <a:lnTo>
                      <a:pt x="933704" y="38100"/>
                    </a:lnTo>
                    <a:close/>
                  </a:path>
                  <a:path w="934719" h="2910840">
                    <a:moveTo>
                      <a:pt x="934339" y="2872740"/>
                    </a:moveTo>
                    <a:lnTo>
                      <a:pt x="933043" y="2866390"/>
                    </a:lnTo>
                    <a:lnTo>
                      <a:pt x="931329" y="2857919"/>
                    </a:lnTo>
                    <a:lnTo>
                      <a:pt x="923137" y="2845803"/>
                    </a:lnTo>
                    <a:lnTo>
                      <a:pt x="911021" y="2837637"/>
                    </a:lnTo>
                    <a:lnTo>
                      <a:pt x="896239" y="2834640"/>
                    </a:lnTo>
                    <a:lnTo>
                      <a:pt x="881380" y="2837637"/>
                    </a:lnTo>
                    <a:lnTo>
                      <a:pt x="869276" y="2845803"/>
                    </a:lnTo>
                    <a:lnTo>
                      <a:pt x="861123" y="2857919"/>
                    </a:lnTo>
                    <a:lnTo>
                      <a:pt x="859409" y="2866390"/>
                    </a:lnTo>
                    <a:lnTo>
                      <a:pt x="4572" y="2866390"/>
                    </a:lnTo>
                    <a:lnTo>
                      <a:pt x="4572" y="2879090"/>
                    </a:lnTo>
                    <a:lnTo>
                      <a:pt x="859409" y="2879090"/>
                    </a:lnTo>
                    <a:lnTo>
                      <a:pt x="861123" y="2887573"/>
                    </a:lnTo>
                    <a:lnTo>
                      <a:pt x="869276" y="2899689"/>
                    </a:lnTo>
                    <a:lnTo>
                      <a:pt x="881380" y="2907855"/>
                    </a:lnTo>
                    <a:lnTo>
                      <a:pt x="896239" y="2910840"/>
                    </a:lnTo>
                    <a:lnTo>
                      <a:pt x="911021" y="2907855"/>
                    </a:lnTo>
                    <a:lnTo>
                      <a:pt x="923137" y="2899689"/>
                    </a:lnTo>
                    <a:lnTo>
                      <a:pt x="931329" y="2887573"/>
                    </a:lnTo>
                    <a:lnTo>
                      <a:pt x="933043" y="2879090"/>
                    </a:lnTo>
                    <a:lnTo>
                      <a:pt x="934339" y="2872740"/>
                    </a:lnTo>
                    <a:close/>
                  </a:path>
                </a:pathLst>
              </a:custGeom>
              <a:solidFill>
                <a:srgbClr val="A6A6A6"/>
              </a:solidFill>
            </p:spPr>
            <p:txBody>
              <a:bodyPr wrap="square" lIns="0" tIns="0" rIns="0" bIns="0" rtlCol="0"/>
              <a:lstStyle/>
              <a:p>
                <a:endParaRPr sz="1350" dirty="0"/>
              </a:p>
            </p:txBody>
          </p:sp>
          <p:sp>
            <p:nvSpPr>
              <p:cNvPr id="158" name="object 29">
                <a:extLst>
                  <a:ext uri="{FF2B5EF4-FFF2-40B4-BE49-F238E27FC236}">
                    <a16:creationId xmlns:a16="http://schemas.microsoft.com/office/drawing/2014/main" id="{3EE74A62-3BDB-4CE1-B042-7BDAD15C49D3}"/>
                  </a:ext>
                </a:extLst>
              </p:cNvPr>
              <p:cNvSpPr/>
              <p:nvPr/>
            </p:nvSpPr>
            <p:spPr>
              <a:xfrm>
                <a:off x="1830019" y="4296689"/>
                <a:ext cx="60960" cy="598805"/>
              </a:xfrm>
              <a:custGeom>
                <a:avLst/>
                <a:gdLst/>
                <a:ahLst/>
                <a:cxnLst/>
                <a:rect l="l" t="t" r="r" b="b"/>
                <a:pathLst>
                  <a:path w="60960" h="598804">
                    <a:moveTo>
                      <a:pt x="0" y="598398"/>
                    </a:moveTo>
                    <a:lnTo>
                      <a:pt x="60731" y="598398"/>
                    </a:lnTo>
                    <a:lnTo>
                      <a:pt x="60731" y="0"/>
                    </a:lnTo>
                    <a:lnTo>
                      <a:pt x="0" y="0"/>
                    </a:lnTo>
                    <a:lnTo>
                      <a:pt x="0" y="598398"/>
                    </a:lnTo>
                    <a:close/>
                  </a:path>
                </a:pathLst>
              </a:custGeom>
              <a:solidFill>
                <a:srgbClr val="1EA1FC"/>
              </a:solidFill>
            </p:spPr>
            <p:txBody>
              <a:bodyPr wrap="square" lIns="0" tIns="0" rIns="0" bIns="0" rtlCol="0"/>
              <a:lstStyle/>
              <a:p>
                <a:endParaRPr sz="1350" dirty="0"/>
              </a:p>
            </p:txBody>
          </p:sp>
          <p:sp>
            <p:nvSpPr>
              <p:cNvPr id="159" name="object 30">
                <a:extLst>
                  <a:ext uri="{FF2B5EF4-FFF2-40B4-BE49-F238E27FC236}">
                    <a16:creationId xmlns:a16="http://schemas.microsoft.com/office/drawing/2014/main" id="{5A0C5310-7B3F-4366-8C1C-2BFC91EF3A7C}"/>
                  </a:ext>
                </a:extLst>
              </p:cNvPr>
              <p:cNvSpPr/>
              <p:nvPr/>
            </p:nvSpPr>
            <p:spPr>
              <a:xfrm>
                <a:off x="1890776" y="4223003"/>
                <a:ext cx="73660" cy="672465"/>
              </a:xfrm>
              <a:custGeom>
                <a:avLst/>
                <a:gdLst/>
                <a:ahLst/>
                <a:cxnLst/>
                <a:rect l="l" t="t" r="r" b="b"/>
                <a:pathLst>
                  <a:path w="73660" h="672464">
                    <a:moveTo>
                      <a:pt x="73660" y="0"/>
                    </a:moveTo>
                    <a:lnTo>
                      <a:pt x="0" y="73660"/>
                    </a:lnTo>
                    <a:lnTo>
                      <a:pt x="0" y="672084"/>
                    </a:lnTo>
                    <a:lnTo>
                      <a:pt x="73660" y="598424"/>
                    </a:lnTo>
                    <a:lnTo>
                      <a:pt x="73660" y="0"/>
                    </a:lnTo>
                    <a:close/>
                  </a:path>
                </a:pathLst>
              </a:custGeom>
              <a:solidFill>
                <a:srgbClr val="1782CA"/>
              </a:solidFill>
            </p:spPr>
            <p:txBody>
              <a:bodyPr wrap="square" lIns="0" tIns="0" rIns="0" bIns="0" rtlCol="0"/>
              <a:lstStyle/>
              <a:p>
                <a:endParaRPr sz="1350" dirty="0"/>
              </a:p>
            </p:txBody>
          </p:sp>
          <p:sp>
            <p:nvSpPr>
              <p:cNvPr id="160" name="object 31">
                <a:extLst>
                  <a:ext uri="{FF2B5EF4-FFF2-40B4-BE49-F238E27FC236}">
                    <a16:creationId xmlns:a16="http://schemas.microsoft.com/office/drawing/2014/main" id="{348D2B4C-5FA0-4942-A3E1-4B2676E758C0}"/>
                  </a:ext>
                </a:extLst>
              </p:cNvPr>
              <p:cNvSpPr/>
              <p:nvPr/>
            </p:nvSpPr>
            <p:spPr>
              <a:xfrm>
                <a:off x="1254252" y="4223003"/>
                <a:ext cx="710565" cy="73660"/>
              </a:xfrm>
              <a:custGeom>
                <a:avLst/>
                <a:gdLst/>
                <a:ahLst/>
                <a:cxnLst/>
                <a:rect l="l" t="t" r="r" b="b"/>
                <a:pathLst>
                  <a:path w="710564" h="73660">
                    <a:moveTo>
                      <a:pt x="710184" y="0"/>
                    </a:moveTo>
                    <a:lnTo>
                      <a:pt x="73659" y="0"/>
                    </a:lnTo>
                    <a:lnTo>
                      <a:pt x="0" y="73660"/>
                    </a:lnTo>
                    <a:lnTo>
                      <a:pt x="636523" y="73660"/>
                    </a:lnTo>
                    <a:lnTo>
                      <a:pt x="710184" y="0"/>
                    </a:lnTo>
                    <a:close/>
                  </a:path>
                </a:pathLst>
              </a:custGeom>
              <a:solidFill>
                <a:srgbClr val="49B4FC"/>
              </a:solidFill>
            </p:spPr>
            <p:txBody>
              <a:bodyPr wrap="square" lIns="0" tIns="0" rIns="0" bIns="0" rtlCol="0"/>
              <a:lstStyle/>
              <a:p>
                <a:endParaRPr sz="1350" dirty="0"/>
              </a:p>
            </p:txBody>
          </p:sp>
          <p:sp>
            <p:nvSpPr>
              <p:cNvPr id="161" name="object 32">
                <a:extLst>
                  <a:ext uri="{FF2B5EF4-FFF2-40B4-BE49-F238E27FC236}">
                    <a16:creationId xmlns:a16="http://schemas.microsoft.com/office/drawing/2014/main" id="{BDAA80D2-2B92-4697-9C8B-4D5E646DB677}"/>
                  </a:ext>
                </a:extLst>
              </p:cNvPr>
              <p:cNvSpPr/>
              <p:nvPr/>
            </p:nvSpPr>
            <p:spPr>
              <a:xfrm>
                <a:off x="1254252" y="4188307"/>
                <a:ext cx="641350" cy="227329"/>
              </a:xfrm>
              <a:custGeom>
                <a:avLst/>
                <a:gdLst/>
                <a:ahLst/>
                <a:cxnLst/>
                <a:rect l="l" t="t" r="r" b="b"/>
                <a:pathLst>
                  <a:path w="641350" h="227329">
                    <a:moveTo>
                      <a:pt x="641248" y="0"/>
                    </a:moveTo>
                    <a:lnTo>
                      <a:pt x="0" y="0"/>
                    </a:lnTo>
                    <a:lnTo>
                      <a:pt x="0" y="111201"/>
                    </a:lnTo>
                    <a:lnTo>
                      <a:pt x="0" y="226720"/>
                    </a:lnTo>
                    <a:lnTo>
                      <a:pt x="641248" y="226720"/>
                    </a:lnTo>
                    <a:lnTo>
                      <a:pt x="641248" y="111201"/>
                    </a:lnTo>
                    <a:lnTo>
                      <a:pt x="641248" y="0"/>
                    </a:lnTo>
                    <a:close/>
                  </a:path>
                </a:pathLst>
              </a:custGeom>
              <a:solidFill>
                <a:srgbClr val="69C1FD"/>
              </a:solidFill>
            </p:spPr>
            <p:txBody>
              <a:bodyPr wrap="square" lIns="0" tIns="0" rIns="0" bIns="0" rtlCol="0"/>
              <a:lstStyle/>
              <a:p>
                <a:endParaRPr sz="1350" dirty="0"/>
              </a:p>
            </p:txBody>
          </p:sp>
          <p:sp>
            <p:nvSpPr>
              <p:cNvPr id="162" name="object 33">
                <a:extLst>
                  <a:ext uri="{FF2B5EF4-FFF2-40B4-BE49-F238E27FC236}">
                    <a16:creationId xmlns:a16="http://schemas.microsoft.com/office/drawing/2014/main" id="{5159F762-EC17-40D0-A2AB-5139FECF40F7}"/>
                  </a:ext>
                </a:extLst>
              </p:cNvPr>
              <p:cNvSpPr/>
              <p:nvPr/>
            </p:nvSpPr>
            <p:spPr>
              <a:xfrm>
                <a:off x="1895475" y="4119371"/>
                <a:ext cx="69215" cy="295910"/>
              </a:xfrm>
              <a:custGeom>
                <a:avLst/>
                <a:gdLst/>
                <a:ahLst/>
                <a:cxnLst/>
                <a:rect l="l" t="t" r="r" b="b"/>
                <a:pathLst>
                  <a:path w="69214" h="295910">
                    <a:moveTo>
                      <a:pt x="68961" y="0"/>
                    </a:moveTo>
                    <a:lnTo>
                      <a:pt x="0" y="68960"/>
                    </a:lnTo>
                    <a:lnTo>
                      <a:pt x="0" y="295655"/>
                    </a:lnTo>
                    <a:lnTo>
                      <a:pt x="68961" y="226694"/>
                    </a:lnTo>
                    <a:lnTo>
                      <a:pt x="68961" y="0"/>
                    </a:lnTo>
                    <a:close/>
                  </a:path>
                </a:pathLst>
              </a:custGeom>
              <a:solidFill>
                <a:srgbClr val="539BCC"/>
              </a:solidFill>
            </p:spPr>
            <p:txBody>
              <a:bodyPr wrap="square" lIns="0" tIns="0" rIns="0" bIns="0" rtlCol="0"/>
              <a:lstStyle/>
              <a:p>
                <a:endParaRPr sz="1350" dirty="0"/>
              </a:p>
            </p:txBody>
          </p:sp>
          <p:sp>
            <p:nvSpPr>
              <p:cNvPr id="163" name="object 34">
                <a:extLst>
                  <a:ext uri="{FF2B5EF4-FFF2-40B4-BE49-F238E27FC236}">
                    <a16:creationId xmlns:a16="http://schemas.microsoft.com/office/drawing/2014/main" id="{4011D5A5-BEFF-42BA-86C3-D28F1E57BFBD}"/>
                  </a:ext>
                </a:extLst>
              </p:cNvPr>
              <p:cNvSpPr/>
              <p:nvPr/>
            </p:nvSpPr>
            <p:spPr>
              <a:xfrm>
                <a:off x="1254252" y="4119371"/>
                <a:ext cx="710565" cy="69215"/>
              </a:xfrm>
              <a:custGeom>
                <a:avLst/>
                <a:gdLst/>
                <a:ahLst/>
                <a:cxnLst/>
                <a:rect l="l" t="t" r="r" b="b"/>
                <a:pathLst>
                  <a:path w="710564" h="69214">
                    <a:moveTo>
                      <a:pt x="710184" y="0"/>
                    </a:moveTo>
                    <a:lnTo>
                      <a:pt x="68960" y="0"/>
                    </a:lnTo>
                    <a:lnTo>
                      <a:pt x="0" y="68960"/>
                    </a:lnTo>
                    <a:lnTo>
                      <a:pt x="641222" y="68960"/>
                    </a:lnTo>
                    <a:lnTo>
                      <a:pt x="710184" y="0"/>
                    </a:lnTo>
                    <a:close/>
                  </a:path>
                </a:pathLst>
              </a:custGeom>
              <a:solidFill>
                <a:srgbClr val="85CDFD"/>
              </a:solidFill>
            </p:spPr>
            <p:txBody>
              <a:bodyPr wrap="square" lIns="0" tIns="0" rIns="0" bIns="0" rtlCol="0"/>
              <a:lstStyle/>
              <a:p>
                <a:endParaRPr sz="1350" dirty="0"/>
              </a:p>
            </p:txBody>
          </p:sp>
          <p:sp>
            <p:nvSpPr>
              <p:cNvPr id="164" name="object 35">
                <a:extLst>
                  <a:ext uri="{FF2B5EF4-FFF2-40B4-BE49-F238E27FC236}">
                    <a16:creationId xmlns:a16="http://schemas.microsoft.com/office/drawing/2014/main" id="{B308140C-E871-46F3-980E-5E4BEE6D575E}"/>
                  </a:ext>
                </a:extLst>
              </p:cNvPr>
              <p:cNvSpPr/>
              <p:nvPr/>
            </p:nvSpPr>
            <p:spPr>
              <a:xfrm>
                <a:off x="1196340" y="4299508"/>
                <a:ext cx="633730" cy="641350"/>
              </a:xfrm>
              <a:custGeom>
                <a:avLst/>
                <a:gdLst/>
                <a:ahLst/>
                <a:cxnLst/>
                <a:rect l="l" t="t" r="r" b="b"/>
                <a:pathLst>
                  <a:path w="633730" h="641350">
                    <a:moveTo>
                      <a:pt x="633679" y="0"/>
                    </a:moveTo>
                    <a:lnTo>
                      <a:pt x="0" y="0"/>
                    </a:lnTo>
                    <a:lnTo>
                      <a:pt x="0" y="641299"/>
                    </a:lnTo>
                    <a:lnTo>
                      <a:pt x="633679" y="641299"/>
                    </a:lnTo>
                    <a:lnTo>
                      <a:pt x="633679" y="0"/>
                    </a:lnTo>
                    <a:close/>
                  </a:path>
                </a:pathLst>
              </a:custGeom>
              <a:solidFill>
                <a:srgbClr val="004E83"/>
              </a:solidFill>
            </p:spPr>
            <p:txBody>
              <a:bodyPr wrap="square" lIns="0" tIns="0" rIns="0" bIns="0" rtlCol="0"/>
              <a:lstStyle/>
              <a:p>
                <a:endParaRPr sz="1350" dirty="0"/>
              </a:p>
            </p:txBody>
          </p:sp>
          <p:sp>
            <p:nvSpPr>
              <p:cNvPr id="165" name="object 36">
                <a:extLst>
                  <a:ext uri="{FF2B5EF4-FFF2-40B4-BE49-F238E27FC236}">
                    <a16:creationId xmlns:a16="http://schemas.microsoft.com/office/drawing/2014/main" id="{32C0B62D-9C92-4915-9471-029BDD3AE836}"/>
                  </a:ext>
                </a:extLst>
              </p:cNvPr>
              <p:cNvSpPr/>
              <p:nvPr/>
            </p:nvSpPr>
            <p:spPr>
              <a:xfrm>
                <a:off x="1830070" y="4221479"/>
                <a:ext cx="78105" cy="719455"/>
              </a:xfrm>
              <a:custGeom>
                <a:avLst/>
                <a:gdLst/>
                <a:ahLst/>
                <a:cxnLst/>
                <a:rect l="l" t="t" r="r" b="b"/>
                <a:pathLst>
                  <a:path w="78105" h="719454">
                    <a:moveTo>
                      <a:pt x="77978" y="0"/>
                    </a:moveTo>
                    <a:lnTo>
                      <a:pt x="0" y="77978"/>
                    </a:lnTo>
                    <a:lnTo>
                      <a:pt x="0" y="719328"/>
                    </a:lnTo>
                    <a:lnTo>
                      <a:pt x="77978" y="641350"/>
                    </a:lnTo>
                    <a:lnTo>
                      <a:pt x="77978" y="0"/>
                    </a:lnTo>
                    <a:close/>
                  </a:path>
                </a:pathLst>
              </a:custGeom>
              <a:solidFill>
                <a:srgbClr val="003E69"/>
              </a:solidFill>
            </p:spPr>
            <p:txBody>
              <a:bodyPr wrap="square" lIns="0" tIns="0" rIns="0" bIns="0" rtlCol="0"/>
              <a:lstStyle/>
              <a:p>
                <a:endParaRPr sz="1350" dirty="0"/>
              </a:p>
            </p:txBody>
          </p:sp>
          <p:sp>
            <p:nvSpPr>
              <p:cNvPr id="166" name="object 37">
                <a:extLst>
                  <a:ext uri="{FF2B5EF4-FFF2-40B4-BE49-F238E27FC236}">
                    <a16:creationId xmlns:a16="http://schemas.microsoft.com/office/drawing/2014/main" id="{1B285BE6-B911-4790-9E8E-9673EE293EEF}"/>
                  </a:ext>
                </a:extLst>
              </p:cNvPr>
              <p:cNvSpPr/>
              <p:nvPr/>
            </p:nvSpPr>
            <p:spPr>
              <a:xfrm>
                <a:off x="1196340" y="4221479"/>
                <a:ext cx="711835" cy="78105"/>
              </a:xfrm>
              <a:custGeom>
                <a:avLst/>
                <a:gdLst/>
                <a:ahLst/>
                <a:cxnLst/>
                <a:rect l="l" t="t" r="r" b="b"/>
                <a:pathLst>
                  <a:path w="711835" h="78104">
                    <a:moveTo>
                      <a:pt x="711708" y="0"/>
                    </a:moveTo>
                    <a:lnTo>
                      <a:pt x="77978" y="0"/>
                    </a:lnTo>
                    <a:lnTo>
                      <a:pt x="0" y="77978"/>
                    </a:lnTo>
                    <a:lnTo>
                      <a:pt x="633729" y="77978"/>
                    </a:lnTo>
                    <a:lnTo>
                      <a:pt x="711708" y="0"/>
                    </a:lnTo>
                    <a:close/>
                  </a:path>
                </a:pathLst>
              </a:custGeom>
              <a:solidFill>
                <a:srgbClr val="33709B"/>
              </a:solidFill>
            </p:spPr>
            <p:txBody>
              <a:bodyPr wrap="square" lIns="0" tIns="0" rIns="0" bIns="0" rtlCol="0"/>
              <a:lstStyle/>
              <a:p>
                <a:endParaRPr sz="1350" dirty="0"/>
              </a:p>
            </p:txBody>
          </p:sp>
          <p:sp>
            <p:nvSpPr>
              <p:cNvPr id="167" name="object 38">
                <a:extLst>
                  <a:ext uri="{FF2B5EF4-FFF2-40B4-BE49-F238E27FC236}">
                    <a16:creationId xmlns:a16="http://schemas.microsoft.com/office/drawing/2014/main" id="{4FCF4285-44DE-4E5D-A5F1-82E384A75514}"/>
                  </a:ext>
                </a:extLst>
              </p:cNvPr>
              <p:cNvSpPr/>
              <p:nvPr/>
            </p:nvSpPr>
            <p:spPr>
              <a:xfrm>
                <a:off x="1196340" y="4185310"/>
                <a:ext cx="638175" cy="241935"/>
              </a:xfrm>
              <a:custGeom>
                <a:avLst/>
                <a:gdLst/>
                <a:ahLst/>
                <a:cxnLst/>
                <a:rect l="l" t="t" r="r" b="b"/>
                <a:pathLst>
                  <a:path w="638175" h="241935">
                    <a:moveTo>
                      <a:pt x="638149" y="0"/>
                    </a:moveTo>
                    <a:lnTo>
                      <a:pt x="0" y="0"/>
                    </a:lnTo>
                    <a:lnTo>
                      <a:pt x="0" y="241909"/>
                    </a:lnTo>
                    <a:lnTo>
                      <a:pt x="638149" y="241909"/>
                    </a:lnTo>
                    <a:lnTo>
                      <a:pt x="638149" y="0"/>
                    </a:lnTo>
                    <a:close/>
                  </a:path>
                </a:pathLst>
              </a:custGeom>
              <a:solidFill>
                <a:srgbClr val="69C1FD"/>
              </a:solidFill>
            </p:spPr>
            <p:txBody>
              <a:bodyPr wrap="square" lIns="0" tIns="0" rIns="0" bIns="0" rtlCol="0"/>
              <a:lstStyle/>
              <a:p>
                <a:endParaRPr sz="1350" dirty="0"/>
              </a:p>
            </p:txBody>
          </p:sp>
          <p:sp>
            <p:nvSpPr>
              <p:cNvPr id="168" name="object 39">
                <a:extLst>
                  <a:ext uri="{FF2B5EF4-FFF2-40B4-BE49-F238E27FC236}">
                    <a16:creationId xmlns:a16="http://schemas.microsoft.com/office/drawing/2014/main" id="{D7283817-2059-48A9-83A0-778E4179565B}"/>
                  </a:ext>
                </a:extLst>
              </p:cNvPr>
              <p:cNvSpPr/>
              <p:nvPr/>
            </p:nvSpPr>
            <p:spPr>
              <a:xfrm>
                <a:off x="1834515" y="4111751"/>
                <a:ext cx="73660" cy="315595"/>
              </a:xfrm>
              <a:custGeom>
                <a:avLst/>
                <a:gdLst/>
                <a:ahLst/>
                <a:cxnLst/>
                <a:rect l="l" t="t" r="r" b="b"/>
                <a:pathLst>
                  <a:path w="73660" h="315595">
                    <a:moveTo>
                      <a:pt x="73533" y="0"/>
                    </a:moveTo>
                    <a:lnTo>
                      <a:pt x="0" y="73533"/>
                    </a:lnTo>
                    <a:lnTo>
                      <a:pt x="0" y="315468"/>
                    </a:lnTo>
                    <a:lnTo>
                      <a:pt x="73533" y="241935"/>
                    </a:lnTo>
                    <a:lnTo>
                      <a:pt x="73533" y="0"/>
                    </a:lnTo>
                    <a:close/>
                  </a:path>
                </a:pathLst>
              </a:custGeom>
              <a:solidFill>
                <a:srgbClr val="539BCC"/>
              </a:solidFill>
            </p:spPr>
            <p:txBody>
              <a:bodyPr wrap="square" lIns="0" tIns="0" rIns="0" bIns="0" rtlCol="0"/>
              <a:lstStyle/>
              <a:p>
                <a:endParaRPr sz="1350" dirty="0"/>
              </a:p>
            </p:txBody>
          </p:sp>
          <p:sp>
            <p:nvSpPr>
              <p:cNvPr id="169" name="object 40">
                <a:extLst>
                  <a:ext uri="{FF2B5EF4-FFF2-40B4-BE49-F238E27FC236}">
                    <a16:creationId xmlns:a16="http://schemas.microsoft.com/office/drawing/2014/main" id="{4D1749A2-D4FF-49FB-A87D-8D8BB57EC4F3}"/>
                  </a:ext>
                </a:extLst>
              </p:cNvPr>
              <p:cNvSpPr/>
              <p:nvPr/>
            </p:nvSpPr>
            <p:spPr>
              <a:xfrm>
                <a:off x="1196340" y="4111751"/>
                <a:ext cx="711835" cy="73660"/>
              </a:xfrm>
              <a:custGeom>
                <a:avLst/>
                <a:gdLst/>
                <a:ahLst/>
                <a:cxnLst/>
                <a:rect l="l" t="t" r="r" b="b"/>
                <a:pathLst>
                  <a:path w="711835" h="73660">
                    <a:moveTo>
                      <a:pt x="711708" y="0"/>
                    </a:moveTo>
                    <a:lnTo>
                      <a:pt x="73558" y="0"/>
                    </a:lnTo>
                    <a:lnTo>
                      <a:pt x="0" y="73533"/>
                    </a:lnTo>
                    <a:lnTo>
                      <a:pt x="638174" y="73533"/>
                    </a:lnTo>
                    <a:lnTo>
                      <a:pt x="711708" y="0"/>
                    </a:lnTo>
                    <a:close/>
                  </a:path>
                </a:pathLst>
              </a:custGeom>
              <a:solidFill>
                <a:srgbClr val="85CDFD"/>
              </a:solidFill>
            </p:spPr>
            <p:txBody>
              <a:bodyPr wrap="square" lIns="0" tIns="0" rIns="0" bIns="0" rtlCol="0"/>
              <a:lstStyle/>
              <a:p>
                <a:endParaRPr sz="1350" dirty="0"/>
              </a:p>
            </p:txBody>
          </p:sp>
          <p:sp>
            <p:nvSpPr>
              <p:cNvPr id="170" name="object 41">
                <a:extLst>
                  <a:ext uri="{FF2B5EF4-FFF2-40B4-BE49-F238E27FC236}">
                    <a16:creationId xmlns:a16="http://schemas.microsoft.com/office/drawing/2014/main" id="{E4C85AC9-0E76-4BAB-BC2B-6D30155319C1}"/>
                  </a:ext>
                </a:extLst>
              </p:cNvPr>
              <p:cNvSpPr/>
              <p:nvPr/>
            </p:nvSpPr>
            <p:spPr>
              <a:xfrm>
                <a:off x="1265682" y="4517644"/>
                <a:ext cx="184912" cy="85725"/>
              </a:xfrm>
              <a:prstGeom prst="rect">
                <a:avLst/>
              </a:prstGeom>
              <a:blipFill>
                <a:blip r:embed="rId5" cstate="print"/>
                <a:stretch>
                  <a:fillRect/>
                </a:stretch>
              </a:blipFill>
            </p:spPr>
            <p:txBody>
              <a:bodyPr wrap="square" lIns="0" tIns="0" rIns="0" bIns="0" rtlCol="0"/>
              <a:lstStyle/>
              <a:p>
                <a:endParaRPr sz="1350" dirty="0"/>
              </a:p>
            </p:txBody>
          </p:sp>
          <p:sp>
            <p:nvSpPr>
              <p:cNvPr id="171" name="object 42">
                <a:extLst>
                  <a:ext uri="{FF2B5EF4-FFF2-40B4-BE49-F238E27FC236}">
                    <a16:creationId xmlns:a16="http://schemas.microsoft.com/office/drawing/2014/main" id="{B62C0CF5-2EC2-475B-96AF-626D11237C24}"/>
                  </a:ext>
                </a:extLst>
              </p:cNvPr>
              <p:cNvSpPr/>
              <p:nvPr/>
            </p:nvSpPr>
            <p:spPr>
              <a:xfrm>
                <a:off x="1588770" y="4517644"/>
                <a:ext cx="184912" cy="85725"/>
              </a:xfrm>
              <a:prstGeom prst="rect">
                <a:avLst/>
              </a:prstGeom>
              <a:blipFill>
                <a:blip r:embed="rId6" cstate="print"/>
                <a:stretch>
                  <a:fillRect/>
                </a:stretch>
              </a:blipFill>
            </p:spPr>
            <p:txBody>
              <a:bodyPr wrap="square" lIns="0" tIns="0" rIns="0" bIns="0" rtlCol="0"/>
              <a:lstStyle/>
              <a:p>
                <a:endParaRPr sz="1350" dirty="0"/>
              </a:p>
            </p:txBody>
          </p:sp>
          <p:sp>
            <p:nvSpPr>
              <p:cNvPr id="172" name="object 43">
                <a:extLst>
                  <a:ext uri="{FF2B5EF4-FFF2-40B4-BE49-F238E27FC236}">
                    <a16:creationId xmlns:a16="http://schemas.microsoft.com/office/drawing/2014/main" id="{45EC78D6-C921-4EB2-A07D-62D28AE97000}"/>
                  </a:ext>
                </a:extLst>
              </p:cNvPr>
              <p:cNvSpPr/>
              <p:nvPr/>
            </p:nvSpPr>
            <p:spPr>
              <a:xfrm>
                <a:off x="1265682" y="4845303"/>
                <a:ext cx="184912" cy="85725"/>
              </a:xfrm>
              <a:prstGeom prst="rect">
                <a:avLst/>
              </a:prstGeom>
              <a:blipFill>
                <a:blip r:embed="rId5" cstate="print"/>
                <a:stretch>
                  <a:fillRect/>
                </a:stretch>
              </a:blipFill>
            </p:spPr>
            <p:txBody>
              <a:bodyPr wrap="square" lIns="0" tIns="0" rIns="0" bIns="0" rtlCol="0"/>
              <a:lstStyle/>
              <a:p>
                <a:endParaRPr sz="1350" dirty="0"/>
              </a:p>
            </p:txBody>
          </p:sp>
          <p:sp>
            <p:nvSpPr>
              <p:cNvPr id="173" name="object 44">
                <a:extLst>
                  <a:ext uri="{FF2B5EF4-FFF2-40B4-BE49-F238E27FC236}">
                    <a16:creationId xmlns:a16="http://schemas.microsoft.com/office/drawing/2014/main" id="{F99D22FF-8473-4EFC-8F1B-5533D949F65C}"/>
                  </a:ext>
                </a:extLst>
              </p:cNvPr>
              <p:cNvSpPr/>
              <p:nvPr/>
            </p:nvSpPr>
            <p:spPr>
              <a:xfrm>
                <a:off x="1588770" y="4845303"/>
                <a:ext cx="184912" cy="85725"/>
              </a:xfrm>
              <a:prstGeom prst="rect">
                <a:avLst/>
              </a:prstGeom>
              <a:blipFill>
                <a:blip r:embed="rId6" cstate="print"/>
                <a:stretch>
                  <a:fillRect/>
                </a:stretch>
              </a:blipFill>
            </p:spPr>
            <p:txBody>
              <a:bodyPr wrap="square" lIns="0" tIns="0" rIns="0" bIns="0" rtlCol="0"/>
              <a:lstStyle/>
              <a:p>
                <a:endParaRPr sz="1350" dirty="0"/>
              </a:p>
            </p:txBody>
          </p:sp>
          <p:sp>
            <p:nvSpPr>
              <p:cNvPr id="174" name="object 45">
                <a:extLst>
                  <a:ext uri="{FF2B5EF4-FFF2-40B4-BE49-F238E27FC236}">
                    <a16:creationId xmlns:a16="http://schemas.microsoft.com/office/drawing/2014/main" id="{D4DA6CBC-0DE2-4304-8020-F324219C5E97}"/>
                  </a:ext>
                </a:extLst>
              </p:cNvPr>
              <p:cNvSpPr/>
              <p:nvPr/>
            </p:nvSpPr>
            <p:spPr>
              <a:xfrm>
                <a:off x="1447038" y="4559045"/>
                <a:ext cx="148590" cy="328930"/>
              </a:xfrm>
              <a:custGeom>
                <a:avLst/>
                <a:gdLst/>
                <a:ahLst/>
                <a:cxnLst/>
                <a:rect l="l" t="t" r="r" b="b"/>
                <a:pathLst>
                  <a:path w="148590" h="328929">
                    <a:moveTo>
                      <a:pt x="3048" y="328548"/>
                    </a:moveTo>
                    <a:lnTo>
                      <a:pt x="148590" y="0"/>
                    </a:lnTo>
                  </a:path>
                  <a:path w="148590" h="328929">
                    <a:moveTo>
                      <a:pt x="145542" y="328548"/>
                    </a:moveTo>
                    <a:lnTo>
                      <a:pt x="0" y="0"/>
                    </a:lnTo>
                  </a:path>
                </a:pathLst>
              </a:custGeom>
              <a:ln w="28575">
                <a:solidFill>
                  <a:srgbClr val="FFFFFF"/>
                </a:solidFill>
              </a:ln>
            </p:spPr>
            <p:txBody>
              <a:bodyPr wrap="square" lIns="0" tIns="0" rIns="0" bIns="0" rtlCol="0"/>
              <a:lstStyle/>
              <a:p>
                <a:endParaRPr sz="1350" dirty="0"/>
              </a:p>
            </p:txBody>
          </p:sp>
          <p:sp>
            <p:nvSpPr>
              <p:cNvPr id="175" name="object 46">
                <a:extLst>
                  <a:ext uri="{FF2B5EF4-FFF2-40B4-BE49-F238E27FC236}">
                    <a16:creationId xmlns:a16="http://schemas.microsoft.com/office/drawing/2014/main" id="{B23B4CE4-3A03-4BA6-B05D-D498C0C1C8A4}"/>
                  </a:ext>
                </a:extLst>
              </p:cNvPr>
              <p:cNvSpPr/>
              <p:nvPr/>
            </p:nvSpPr>
            <p:spPr>
              <a:xfrm>
                <a:off x="1299210" y="4229861"/>
                <a:ext cx="104139" cy="47625"/>
              </a:xfrm>
              <a:custGeom>
                <a:avLst/>
                <a:gdLst/>
                <a:ahLst/>
                <a:cxnLst/>
                <a:rect l="l" t="t" r="r" b="b"/>
                <a:pathLst>
                  <a:path w="104140" h="47625">
                    <a:moveTo>
                      <a:pt x="103631" y="0"/>
                    </a:moveTo>
                    <a:lnTo>
                      <a:pt x="0" y="0"/>
                    </a:lnTo>
                    <a:lnTo>
                      <a:pt x="0" y="47243"/>
                    </a:lnTo>
                    <a:lnTo>
                      <a:pt x="103631" y="47243"/>
                    </a:lnTo>
                    <a:lnTo>
                      <a:pt x="103631" y="0"/>
                    </a:lnTo>
                    <a:close/>
                  </a:path>
                </a:pathLst>
              </a:custGeom>
              <a:solidFill>
                <a:srgbClr val="FFFFFF"/>
              </a:solidFill>
            </p:spPr>
            <p:txBody>
              <a:bodyPr wrap="square" lIns="0" tIns="0" rIns="0" bIns="0" rtlCol="0"/>
              <a:lstStyle/>
              <a:p>
                <a:endParaRPr sz="1350" dirty="0"/>
              </a:p>
            </p:txBody>
          </p:sp>
          <p:sp>
            <p:nvSpPr>
              <p:cNvPr id="176" name="object 47">
                <a:extLst>
                  <a:ext uri="{FF2B5EF4-FFF2-40B4-BE49-F238E27FC236}">
                    <a16:creationId xmlns:a16="http://schemas.microsoft.com/office/drawing/2014/main" id="{472B1197-D514-41F6-9B34-484DB0360B37}"/>
                  </a:ext>
                </a:extLst>
              </p:cNvPr>
              <p:cNvSpPr/>
              <p:nvPr/>
            </p:nvSpPr>
            <p:spPr>
              <a:xfrm>
                <a:off x="1299210" y="4229861"/>
                <a:ext cx="104139" cy="47625"/>
              </a:xfrm>
              <a:custGeom>
                <a:avLst/>
                <a:gdLst/>
                <a:ahLst/>
                <a:cxnLst/>
                <a:rect l="l" t="t" r="r" b="b"/>
                <a:pathLst>
                  <a:path w="104140" h="47625">
                    <a:moveTo>
                      <a:pt x="0" y="47243"/>
                    </a:moveTo>
                    <a:lnTo>
                      <a:pt x="103631" y="47243"/>
                    </a:lnTo>
                    <a:lnTo>
                      <a:pt x="103631" y="0"/>
                    </a:lnTo>
                    <a:lnTo>
                      <a:pt x="0" y="0"/>
                    </a:lnTo>
                    <a:lnTo>
                      <a:pt x="0" y="47243"/>
                    </a:lnTo>
                    <a:close/>
                  </a:path>
                </a:pathLst>
              </a:custGeom>
              <a:ln w="28575">
                <a:solidFill>
                  <a:srgbClr val="FFFFFF"/>
                </a:solidFill>
              </a:ln>
            </p:spPr>
            <p:txBody>
              <a:bodyPr wrap="square" lIns="0" tIns="0" rIns="0" bIns="0" rtlCol="0"/>
              <a:lstStyle/>
              <a:p>
                <a:endParaRPr sz="1350" dirty="0"/>
              </a:p>
            </p:txBody>
          </p:sp>
          <p:sp>
            <p:nvSpPr>
              <p:cNvPr id="177" name="object 48">
                <a:extLst>
                  <a:ext uri="{FF2B5EF4-FFF2-40B4-BE49-F238E27FC236}">
                    <a16:creationId xmlns:a16="http://schemas.microsoft.com/office/drawing/2014/main" id="{E8C61FE3-F016-43A1-AFC6-4F296B4D9093}"/>
                  </a:ext>
                </a:extLst>
              </p:cNvPr>
              <p:cNvSpPr/>
              <p:nvPr/>
            </p:nvSpPr>
            <p:spPr>
              <a:xfrm>
                <a:off x="1636013" y="4229861"/>
                <a:ext cx="104139" cy="47625"/>
              </a:xfrm>
              <a:custGeom>
                <a:avLst/>
                <a:gdLst/>
                <a:ahLst/>
                <a:cxnLst/>
                <a:rect l="l" t="t" r="r" b="b"/>
                <a:pathLst>
                  <a:path w="104139" h="47625">
                    <a:moveTo>
                      <a:pt x="103631" y="0"/>
                    </a:moveTo>
                    <a:lnTo>
                      <a:pt x="0" y="0"/>
                    </a:lnTo>
                    <a:lnTo>
                      <a:pt x="0" y="47243"/>
                    </a:lnTo>
                    <a:lnTo>
                      <a:pt x="103631" y="47243"/>
                    </a:lnTo>
                    <a:lnTo>
                      <a:pt x="103631" y="0"/>
                    </a:lnTo>
                    <a:close/>
                  </a:path>
                </a:pathLst>
              </a:custGeom>
              <a:solidFill>
                <a:srgbClr val="FFFFFF"/>
              </a:solidFill>
            </p:spPr>
            <p:txBody>
              <a:bodyPr wrap="square" lIns="0" tIns="0" rIns="0" bIns="0" rtlCol="0"/>
              <a:lstStyle/>
              <a:p>
                <a:endParaRPr sz="1350" dirty="0"/>
              </a:p>
            </p:txBody>
          </p:sp>
          <p:sp>
            <p:nvSpPr>
              <p:cNvPr id="178" name="object 49">
                <a:extLst>
                  <a:ext uri="{FF2B5EF4-FFF2-40B4-BE49-F238E27FC236}">
                    <a16:creationId xmlns:a16="http://schemas.microsoft.com/office/drawing/2014/main" id="{3D9FF5FF-F480-4495-9914-12248A6046EC}"/>
                  </a:ext>
                </a:extLst>
              </p:cNvPr>
              <p:cNvSpPr/>
              <p:nvPr/>
            </p:nvSpPr>
            <p:spPr>
              <a:xfrm>
                <a:off x="1636013" y="4229861"/>
                <a:ext cx="104139" cy="47625"/>
              </a:xfrm>
              <a:custGeom>
                <a:avLst/>
                <a:gdLst/>
                <a:ahLst/>
                <a:cxnLst/>
                <a:rect l="l" t="t" r="r" b="b"/>
                <a:pathLst>
                  <a:path w="104139" h="47625">
                    <a:moveTo>
                      <a:pt x="0" y="47243"/>
                    </a:moveTo>
                    <a:lnTo>
                      <a:pt x="103631" y="47243"/>
                    </a:lnTo>
                    <a:lnTo>
                      <a:pt x="103631" y="0"/>
                    </a:lnTo>
                    <a:lnTo>
                      <a:pt x="0" y="0"/>
                    </a:lnTo>
                    <a:lnTo>
                      <a:pt x="0" y="47243"/>
                    </a:lnTo>
                    <a:close/>
                  </a:path>
                </a:pathLst>
              </a:custGeom>
              <a:ln w="28575">
                <a:solidFill>
                  <a:srgbClr val="FFFFFF"/>
                </a:solidFill>
              </a:ln>
            </p:spPr>
            <p:txBody>
              <a:bodyPr wrap="square" lIns="0" tIns="0" rIns="0" bIns="0" rtlCol="0"/>
              <a:lstStyle/>
              <a:p>
                <a:endParaRPr sz="1350" dirty="0"/>
              </a:p>
            </p:txBody>
          </p:sp>
          <p:sp>
            <p:nvSpPr>
              <p:cNvPr id="179" name="object 50">
                <a:extLst>
                  <a:ext uri="{FF2B5EF4-FFF2-40B4-BE49-F238E27FC236}">
                    <a16:creationId xmlns:a16="http://schemas.microsoft.com/office/drawing/2014/main" id="{755C4150-DAB8-4C16-A157-5BB1A94E7113}"/>
                  </a:ext>
                </a:extLst>
              </p:cNvPr>
              <p:cNvSpPr/>
              <p:nvPr/>
            </p:nvSpPr>
            <p:spPr>
              <a:xfrm>
                <a:off x="1636013" y="4333494"/>
                <a:ext cx="104139" cy="47625"/>
              </a:xfrm>
              <a:custGeom>
                <a:avLst/>
                <a:gdLst/>
                <a:ahLst/>
                <a:cxnLst/>
                <a:rect l="l" t="t" r="r" b="b"/>
                <a:pathLst>
                  <a:path w="104139" h="47625">
                    <a:moveTo>
                      <a:pt x="103631" y="0"/>
                    </a:moveTo>
                    <a:lnTo>
                      <a:pt x="0" y="0"/>
                    </a:lnTo>
                    <a:lnTo>
                      <a:pt x="0" y="47243"/>
                    </a:lnTo>
                    <a:lnTo>
                      <a:pt x="103631" y="47243"/>
                    </a:lnTo>
                    <a:lnTo>
                      <a:pt x="103631" y="0"/>
                    </a:lnTo>
                    <a:close/>
                  </a:path>
                </a:pathLst>
              </a:custGeom>
              <a:solidFill>
                <a:srgbClr val="FFFFFF"/>
              </a:solidFill>
            </p:spPr>
            <p:txBody>
              <a:bodyPr wrap="square" lIns="0" tIns="0" rIns="0" bIns="0" rtlCol="0"/>
              <a:lstStyle/>
              <a:p>
                <a:endParaRPr sz="1350" dirty="0"/>
              </a:p>
            </p:txBody>
          </p:sp>
          <p:sp>
            <p:nvSpPr>
              <p:cNvPr id="180" name="object 51">
                <a:extLst>
                  <a:ext uri="{FF2B5EF4-FFF2-40B4-BE49-F238E27FC236}">
                    <a16:creationId xmlns:a16="http://schemas.microsoft.com/office/drawing/2014/main" id="{F9285B9E-92BB-4F51-8E13-BBB92F81AA82}"/>
                  </a:ext>
                </a:extLst>
              </p:cNvPr>
              <p:cNvSpPr/>
              <p:nvPr/>
            </p:nvSpPr>
            <p:spPr>
              <a:xfrm>
                <a:off x="1636013" y="4333494"/>
                <a:ext cx="104139" cy="47625"/>
              </a:xfrm>
              <a:custGeom>
                <a:avLst/>
                <a:gdLst/>
                <a:ahLst/>
                <a:cxnLst/>
                <a:rect l="l" t="t" r="r" b="b"/>
                <a:pathLst>
                  <a:path w="104139" h="47625">
                    <a:moveTo>
                      <a:pt x="0" y="47243"/>
                    </a:moveTo>
                    <a:lnTo>
                      <a:pt x="103631" y="47243"/>
                    </a:lnTo>
                    <a:lnTo>
                      <a:pt x="103631" y="0"/>
                    </a:lnTo>
                    <a:lnTo>
                      <a:pt x="0" y="0"/>
                    </a:lnTo>
                    <a:lnTo>
                      <a:pt x="0" y="47243"/>
                    </a:lnTo>
                    <a:close/>
                  </a:path>
                </a:pathLst>
              </a:custGeom>
              <a:ln w="28575">
                <a:solidFill>
                  <a:srgbClr val="FFFFFF"/>
                </a:solidFill>
              </a:ln>
            </p:spPr>
            <p:txBody>
              <a:bodyPr wrap="square" lIns="0" tIns="0" rIns="0" bIns="0" rtlCol="0"/>
              <a:lstStyle/>
              <a:p>
                <a:endParaRPr sz="1350" dirty="0"/>
              </a:p>
            </p:txBody>
          </p:sp>
          <p:sp>
            <p:nvSpPr>
              <p:cNvPr id="181" name="object 52">
                <a:extLst>
                  <a:ext uri="{FF2B5EF4-FFF2-40B4-BE49-F238E27FC236}">
                    <a16:creationId xmlns:a16="http://schemas.microsoft.com/office/drawing/2014/main" id="{E7BE0940-CEB5-40BF-A9CB-39023285171E}"/>
                  </a:ext>
                </a:extLst>
              </p:cNvPr>
              <p:cNvSpPr/>
              <p:nvPr/>
            </p:nvSpPr>
            <p:spPr>
              <a:xfrm>
                <a:off x="1299210" y="4333494"/>
                <a:ext cx="104139" cy="47625"/>
              </a:xfrm>
              <a:custGeom>
                <a:avLst/>
                <a:gdLst/>
                <a:ahLst/>
                <a:cxnLst/>
                <a:rect l="l" t="t" r="r" b="b"/>
                <a:pathLst>
                  <a:path w="104140" h="47625">
                    <a:moveTo>
                      <a:pt x="103631" y="0"/>
                    </a:moveTo>
                    <a:lnTo>
                      <a:pt x="0" y="0"/>
                    </a:lnTo>
                    <a:lnTo>
                      <a:pt x="0" y="47243"/>
                    </a:lnTo>
                    <a:lnTo>
                      <a:pt x="103631" y="47243"/>
                    </a:lnTo>
                    <a:lnTo>
                      <a:pt x="103631" y="0"/>
                    </a:lnTo>
                    <a:close/>
                  </a:path>
                </a:pathLst>
              </a:custGeom>
              <a:solidFill>
                <a:srgbClr val="FFFFFF"/>
              </a:solidFill>
            </p:spPr>
            <p:txBody>
              <a:bodyPr wrap="square" lIns="0" tIns="0" rIns="0" bIns="0" rtlCol="0"/>
              <a:lstStyle/>
              <a:p>
                <a:endParaRPr sz="1350" dirty="0"/>
              </a:p>
            </p:txBody>
          </p:sp>
          <p:sp>
            <p:nvSpPr>
              <p:cNvPr id="182" name="object 53">
                <a:extLst>
                  <a:ext uri="{FF2B5EF4-FFF2-40B4-BE49-F238E27FC236}">
                    <a16:creationId xmlns:a16="http://schemas.microsoft.com/office/drawing/2014/main" id="{C85B245A-98D7-4E8C-8AB8-21F9C5041B4A}"/>
                  </a:ext>
                </a:extLst>
              </p:cNvPr>
              <p:cNvSpPr/>
              <p:nvPr/>
            </p:nvSpPr>
            <p:spPr>
              <a:xfrm>
                <a:off x="1299210" y="4242053"/>
                <a:ext cx="372110" cy="139065"/>
              </a:xfrm>
              <a:custGeom>
                <a:avLst/>
                <a:gdLst/>
                <a:ahLst/>
                <a:cxnLst/>
                <a:rect l="l" t="t" r="r" b="b"/>
                <a:pathLst>
                  <a:path w="372110" h="139064">
                    <a:moveTo>
                      <a:pt x="0" y="138684"/>
                    </a:moveTo>
                    <a:lnTo>
                      <a:pt x="103631" y="138684"/>
                    </a:lnTo>
                    <a:lnTo>
                      <a:pt x="103631" y="91440"/>
                    </a:lnTo>
                    <a:lnTo>
                      <a:pt x="0" y="91440"/>
                    </a:lnTo>
                    <a:lnTo>
                      <a:pt x="0" y="138684"/>
                    </a:lnTo>
                    <a:close/>
                  </a:path>
                  <a:path w="372110" h="139064">
                    <a:moveTo>
                      <a:pt x="70103" y="6096"/>
                    </a:moveTo>
                    <a:lnTo>
                      <a:pt x="371728" y="121285"/>
                    </a:lnTo>
                  </a:path>
                  <a:path w="372110" h="139064">
                    <a:moveTo>
                      <a:pt x="70103" y="121285"/>
                    </a:moveTo>
                    <a:lnTo>
                      <a:pt x="371728" y="6096"/>
                    </a:lnTo>
                  </a:path>
                  <a:path w="372110" h="139064">
                    <a:moveTo>
                      <a:pt x="80772" y="0"/>
                    </a:moveTo>
                    <a:lnTo>
                      <a:pt x="359664" y="0"/>
                    </a:lnTo>
                  </a:path>
                  <a:path w="372110" h="139064">
                    <a:moveTo>
                      <a:pt x="80772" y="126492"/>
                    </a:moveTo>
                    <a:lnTo>
                      <a:pt x="359664" y="126492"/>
                    </a:lnTo>
                  </a:path>
                </a:pathLst>
              </a:custGeom>
              <a:ln w="28575">
                <a:solidFill>
                  <a:srgbClr val="FFFFFF"/>
                </a:solidFill>
              </a:ln>
            </p:spPr>
            <p:txBody>
              <a:bodyPr wrap="square" lIns="0" tIns="0" rIns="0" bIns="0" rtlCol="0"/>
              <a:lstStyle/>
              <a:p>
                <a:endParaRPr sz="1350" dirty="0"/>
              </a:p>
            </p:txBody>
          </p:sp>
          <p:sp>
            <p:nvSpPr>
              <p:cNvPr id="183" name="object 54">
                <a:extLst>
                  <a:ext uri="{FF2B5EF4-FFF2-40B4-BE49-F238E27FC236}">
                    <a16:creationId xmlns:a16="http://schemas.microsoft.com/office/drawing/2014/main" id="{9D5FBF0B-29D7-4A8E-B0F0-6BBF9D492E55}"/>
                  </a:ext>
                </a:extLst>
              </p:cNvPr>
              <p:cNvSpPr/>
              <p:nvPr/>
            </p:nvSpPr>
            <p:spPr>
              <a:xfrm>
                <a:off x="1146048" y="2898647"/>
                <a:ext cx="281940" cy="626745"/>
              </a:xfrm>
              <a:custGeom>
                <a:avLst/>
                <a:gdLst/>
                <a:ahLst/>
                <a:cxnLst/>
                <a:rect l="l" t="t" r="r" b="b"/>
                <a:pathLst>
                  <a:path w="281940" h="626745">
                    <a:moveTo>
                      <a:pt x="281940" y="0"/>
                    </a:moveTo>
                    <a:lnTo>
                      <a:pt x="0" y="0"/>
                    </a:lnTo>
                    <a:lnTo>
                      <a:pt x="0" y="626363"/>
                    </a:lnTo>
                    <a:lnTo>
                      <a:pt x="281940" y="626363"/>
                    </a:lnTo>
                    <a:lnTo>
                      <a:pt x="281940" y="496824"/>
                    </a:lnTo>
                    <a:lnTo>
                      <a:pt x="140970" y="496824"/>
                    </a:lnTo>
                    <a:lnTo>
                      <a:pt x="132544" y="495111"/>
                    </a:lnTo>
                    <a:lnTo>
                      <a:pt x="125647" y="490458"/>
                    </a:lnTo>
                    <a:lnTo>
                      <a:pt x="120988" y="483590"/>
                    </a:lnTo>
                    <a:lnTo>
                      <a:pt x="119278" y="475234"/>
                    </a:lnTo>
                    <a:lnTo>
                      <a:pt x="120988" y="466804"/>
                    </a:lnTo>
                    <a:lnTo>
                      <a:pt x="125647" y="459898"/>
                    </a:lnTo>
                    <a:lnTo>
                      <a:pt x="132544" y="455231"/>
                    </a:lnTo>
                    <a:lnTo>
                      <a:pt x="140970" y="453516"/>
                    </a:lnTo>
                    <a:lnTo>
                      <a:pt x="281940" y="453516"/>
                    </a:lnTo>
                    <a:lnTo>
                      <a:pt x="281940" y="410337"/>
                    </a:lnTo>
                    <a:lnTo>
                      <a:pt x="140970" y="410337"/>
                    </a:lnTo>
                    <a:lnTo>
                      <a:pt x="132544" y="408642"/>
                    </a:lnTo>
                    <a:lnTo>
                      <a:pt x="125647" y="404018"/>
                    </a:lnTo>
                    <a:lnTo>
                      <a:pt x="120988" y="397156"/>
                    </a:lnTo>
                    <a:lnTo>
                      <a:pt x="119278" y="388747"/>
                    </a:lnTo>
                    <a:lnTo>
                      <a:pt x="120988" y="380337"/>
                    </a:lnTo>
                    <a:lnTo>
                      <a:pt x="125647" y="373475"/>
                    </a:lnTo>
                    <a:lnTo>
                      <a:pt x="132544" y="368851"/>
                    </a:lnTo>
                    <a:lnTo>
                      <a:pt x="140970" y="367156"/>
                    </a:lnTo>
                    <a:lnTo>
                      <a:pt x="281940" y="367156"/>
                    </a:lnTo>
                    <a:lnTo>
                      <a:pt x="281940" y="107950"/>
                    </a:lnTo>
                    <a:lnTo>
                      <a:pt x="43370" y="107950"/>
                    </a:lnTo>
                    <a:lnTo>
                      <a:pt x="43370" y="64769"/>
                    </a:lnTo>
                    <a:lnTo>
                      <a:pt x="281940" y="64769"/>
                    </a:lnTo>
                    <a:lnTo>
                      <a:pt x="281940" y="0"/>
                    </a:lnTo>
                    <a:close/>
                  </a:path>
                  <a:path w="281940" h="626745">
                    <a:moveTo>
                      <a:pt x="281940" y="453516"/>
                    </a:moveTo>
                    <a:lnTo>
                      <a:pt x="140970" y="453516"/>
                    </a:lnTo>
                    <a:lnTo>
                      <a:pt x="149399" y="455231"/>
                    </a:lnTo>
                    <a:lnTo>
                      <a:pt x="156305" y="459898"/>
                    </a:lnTo>
                    <a:lnTo>
                      <a:pt x="160972" y="466804"/>
                    </a:lnTo>
                    <a:lnTo>
                      <a:pt x="162687" y="475234"/>
                    </a:lnTo>
                    <a:lnTo>
                      <a:pt x="160972" y="483590"/>
                    </a:lnTo>
                    <a:lnTo>
                      <a:pt x="156305" y="490458"/>
                    </a:lnTo>
                    <a:lnTo>
                      <a:pt x="149399" y="495111"/>
                    </a:lnTo>
                    <a:lnTo>
                      <a:pt x="140970" y="496824"/>
                    </a:lnTo>
                    <a:lnTo>
                      <a:pt x="281940" y="496824"/>
                    </a:lnTo>
                    <a:lnTo>
                      <a:pt x="281940" y="453516"/>
                    </a:lnTo>
                    <a:close/>
                  </a:path>
                  <a:path w="281940" h="626745">
                    <a:moveTo>
                      <a:pt x="281940" y="367156"/>
                    </a:moveTo>
                    <a:lnTo>
                      <a:pt x="140970" y="367156"/>
                    </a:lnTo>
                    <a:lnTo>
                      <a:pt x="149399" y="368851"/>
                    </a:lnTo>
                    <a:lnTo>
                      <a:pt x="156305" y="373475"/>
                    </a:lnTo>
                    <a:lnTo>
                      <a:pt x="160972" y="380337"/>
                    </a:lnTo>
                    <a:lnTo>
                      <a:pt x="162687" y="388747"/>
                    </a:lnTo>
                    <a:lnTo>
                      <a:pt x="160972" y="397156"/>
                    </a:lnTo>
                    <a:lnTo>
                      <a:pt x="156305" y="404018"/>
                    </a:lnTo>
                    <a:lnTo>
                      <a:pt x="149399" y="408642"/>
                    </a:lnTo>
                    <a:lnTo>
                      <a:pt x="140970" y="410337"/>
                    </a:lnTo>
                    <a:lnTo>
                      <a:pt x="281940" y="410337"/>
                    </a:lnTo>
                    <a:lnTo>
                      <a:pt x="281940" y="367156"/>
                    </a:lnTo>
                    <a:close/>
                  </a:path>
                  <a:path w="281940" h="626745">
                    <a:moveTo>
                      <a:pt x="281940" y="64769"/>
                    </a:moveTo>
                    <a:lnTo>
                      <a:pt x="238506" y="64769"/>
                    </a:lnTo>
                    <a:lnTo>
                      <a:pt x="238506" y="107950"/>
                    </a:lnTo>
                    <a:lnTo>
                      <a:pt x="281940" y="107950"/>
                    </a:lnTo>
                    <a:lnTo>
                      <a:pt x="281940" y="64769"/>
                    </a:lnTo>
                    <a:close/>
                  </a:path>
                </a:pathLst>
              </a:custGeom>
              <a:solidFill>
                <a:srgbClr val="BEBEBE"/>
              </a:solidFill>
            </p:spPr>
            <p:txBody>
              <a:bodyPr wrap="square" lIns="0" tIns="0" rIns="0" bIns="0" rtlCol="0"/>
              <a:lstStyle/>
              <a:p>
                <a:endParaRPr sz="1350" dirty="0"/>
              </a:p>
            </p:txBody>
          </p:sp>
          <p:sp>
            <p:nvSpPr>
              <p:cNvPr id="184" name="object 55">
                <a:extLst>
                  <a:ext uri="{FF2B5EF4-FFF2-40B4-BE49-F238E27FC236}">
                    <a16:creationId xmlns:a16="http://schemas.microsoft.com/office/drawing/2014/main" id="{8F488B47-5ED3-421F-885A-B09F1026E647}"/>
                  </a:ext>
                </a:extLst>
              </p:cNvPr>
              <p:cNvSpPr/>
              <p:nvPr/>
            </p:nvSpPr>
            <p:spPr>
              <a:xfrm>
                <a:off x="1427988" y="2898647"/>
                <a:ext cx="259079" cy="626745"/>
              </a:xfrm>
              <a:custGeom>
                <a:avLst/>
                <a:gdLst/>
                <a:ahLst/>
                <a:cxnLst/>
                <a:rect l="l" t="t" r="r" b="b"/>
                <a:pathLst>
                  <a:path w="259080" h="626745">
                    <a:moveTo>
                      <a:pt x="0" y="0"/>
                    </a:moveTo>
                    <a:lnTo>
                      <a:pt x="0" y="626363"/>
                    </a:lnTo>
                    <a:lnTo>
                      <a:pt x="259080" y="540003"/>
                    </a:lnTo>
                    <a:lnTo>
                      <a:pt x="259080" y="86360"/>
                    </a:lnTo>
                    <a:lnTo>
                      <a:pt x="0" y="0"/>
                    </a:lnTo>
                    <a:close/>
                  </a:path>
                </a:pathLst>
              </a:custGeom>
              <a:solidFill>
                <a:srgbClr val="D9D9D9"/>
              </a:solidFill>
            </p:spPr>
            <p:txBody>
              <a:bodyPr wrap="square" lIns="0" tIns="0" rIns="0" bIns="0" rtlCol="0"/>
              <a:lstStyle/>
              <a:p>
                <a:endParaRPr sz="1350" dirty="0"/>
              </a:p>
            </p:txBody>
          </p:sp>
          <p:sp>
            <p:nvSpPr>
              <p:cNvPr id="185" name="object 56">
                <a:extLst>
                  <a:ext uri="{FF2B5EF4-FFF2-40B4-BE49-F238E27FC236}">
                    <a16:creationId xmlns:a16="http://schemas.microsoft.com/office/drawing/2014/main" id="{D1A81C1B-BC3E-4897-9146-AFEF1A38E068}"/>
                  </a:ext>
                </a:extLst>
              </p:cNvPr>
              <p:cNvSpPr/>
              <p:nvPr/>
            </p:nvSpPr>
            <p:spPr>
              <a:xfrm>
                <a:off x="1190244" y="3060191"/>
                <a:ext cx="195580" cy="64135"/>
              </a:xfrm>
              <a:custGeom>
                <a:avLst/>
                <a:gdLst/>
                <a:ahLst/>
                <a:cxnLst/>
                <a:rect l="l" t="t" r="r" b="b"/>
                <a:pathLst>
                  <a:path w="195580" h="64135">
                    <a:moveTo>
                      <a:pt x="195072" y="42672"/>
                    </a:moveTo>
                    <a:lnTo>
                      <a:pt x="0" y="42672"/>
                    </a:lnTo>
                    <a:lnTo>
                      <a:pt x="0" y="64008"/>
                    </a:lnTo>
                    <a:lnTo>
                      <a:pt x="195072" y="64008"/>
                    </a:lnTo>
                    <a:lnTo>
                      <a:pt x="195072" y="42672"/>
                    </a:lnTo>
                    <a:close/>
                  </a:path>
                  <a:path w="195580" h="64135">
                    <a:moveTo>
                      <a:pt x="195072" y="0"/>
                    </a:moveTo>
                    <a:lnTo>
                      <a:pt x="0" y="0"/>
                    </a:lnTo>
                    <a:lnTo>
                      <a:pt x="0" y="21336"/>
                    </a:lnTo>
                    <a:lnTo>
                      <a:pt x="195072" y="21336"/>
                    </a:lnTo>
                    <a:lnTo>
                      <a:pt x="195072" y="0"/>
                    </a:lnTo>
                    <a:close/>
                  </a:path>
                </a:pathLst>
              </a:custGeom>
              <a:solidFill>
                <a:srgbClr val="7E7E7E"/>
              </a:solidFill>
            </p:spPr>
            <p:txBody>
              <a:bodyPr wrap="square" lIns="0" tIns="0" rIns="0" bIns="0" rtlCol="0"/>
              <a:lstStyle/>
              <a:p>
                <a:endParaRPr sz="1350" dirty="0"/>
              </a:p>
            </p:txBody>
          </p:sp>
          <p:sp>
            <p:nvSpPr>
              <p:cNvPr id="186" name="object 57">
                <a:extLst>
                  <a:ext uri="{FF2B5EF4-FFF2-40B4-BE49-F238E27FC236}">
                    <a16:creationId xmlns:a16="http://schemas.microsoft.com/office/drawing/2014/main" id="{5D68A75D-10C0-492D-AC98-809EF2EA9D0C}"/>
                  </a:ext>
                </a:extLst>
              </p:cNvPr>
              <p:cNvSpPr/>
              <p:nvPr/>
            </p:nvSpPr>
            <p:spPr>
              <a:xfrm>
                <a:off x="1254252" y="3253739"/>
                <a:ext cx="65531" cy="65532"/>
              </a:xfrm>
              <a:prstGeom prst="rect">
                <a:avLst/>
              </a:prstGeom>
              <a:blipFill>
                <a:blip r:embed="rId7" cstate="print"/>
                <a:stretch>
                  <a:fillRect/>
                </a:stretch>
              </a:blipFill>
            </p:spPr>
            <p:txBody>
              <a:bodyPr wrap="square" lIns="0" tIns="0" rIns="0" bIns="0" rtlCol="0"/>
              <a:lstStyle/>
              <a:p>
                <a:endParaRPr sz="1350" dirty="0"/>
              </a:p>
            </p:txBody>
          </p:sp>
          <p:sp>
            <p:nvSpPr>
              <p:cNvPr id="187" name="object 58">
                <a:extLst>
                  <a:ext uri="{FF2B5EF4-FFF2-40B4-BE49-F238E27FC236}">
                    <a16:creationId xmlns:a16="http://schemas.microsoft.com/office/drawing/2014/main" id="{FE554498-7A54-4497-A28D-CBE6DE3EC64E}"/>
                  </a:ext>
                </a:extLst>
              </p:cNvPr>
              <p:cNvSpPr/>
              <p:nvPr/>
            </p:nvSpPr>
            <p:spPr>
              <a:xfrm>
                <a:off x="1254252" y="3340607"/>
                <a:ext cx="65531" cy="65531"/>
              </a:xfrm>
              <a:prstGeom prst="rect">
                <a:avLst/>
              </a:prstGeom>
              <a:blipFill>
                <a:blip r:embed="rId7" cstate="print"/>
                <a:stretch>
                  <a:fillRect/>
                </a:stretch>
              </a:blipFill>
            </p:spPr>
            <p:txBody>
              <a:bodyPr wrap="square" lIns="0" tIns="0" rIns="0" bIns="0" rtlCol="0"/>
              <a:lstStyle/>
              <a:p>
                <a:endParaRPr sz="1350" dirty="0"/>
              </a:p>
            </p:txBody>
          </p:sp>
          <p:sp>
            <p:nvSpPr>
              <p:cNvPr id="188" name="object 59">
                <a:extLst>
                  <a:ext uri="{FF2B5EF4-FFF2-40B4-BE49-F238E27FC236}">
                    <a16:creationId xmlns:a16="http://schemas.microsoft.com/office/drawing/2014/main" id="{EB860CD5-2ECC-408B-9EF8-6154DA0F2EC9}"/>
                  </a:ext>
                </a:extLst>
              </p:cNvPr>
              <p:cNvSpPr/>
              <p:nvPr/>
            </p:nvSpPr>
            <p:spPr>
              <a:xfrm>
                <a:off x="1135380" y="2886455"/>
                <a:ext cx="563880" cy="649605"/>
              </a:xfrm>
              <a:custGeom>
                <a:avLst/>
                <a:gdLst/>
                <a:ahLst/>
                <a:cxnLst/>
                <a:rect l="l" t="t" r="r" b="b"/>
                <a:pathLst>
                  <a:path w="563880" h="649604">
                    <a:moveTo>
                      <a:pt x="76200" y="551688"/>
                    </a:moveTo>
                    <a:lnTo>
                      <a:pt x="54864" y="551688"/>
                    </a:lnTo>
                    <a:lnTo>
                      <a:pt x="54864" y="594360"/>
                    </a:lnTo>
                    <a:lnTo>
                      <a:pt x="76200" y="594360"/>
                    </a:lnTo>
                    <a:lnTo>
                      <a:pt x="76200" y="551688"/>
                    </a:lnTo>
                    <a:close/>
                  </a:path>
                  <a:path w="563880" h="649604">
                    <a:moveTo>
                      <a:pt x="118872" y="551688"/>
                    </a:moveTo>
                    <a:lnTo>
                      <a:pt x="97536" y="551688"/>
                    </a:lnTo>
                    <a:lnTo>
                      <a:pt x="97536" y="594360"/>
                    </a:lnTo>
                    <a:lnTo>
                      <a:pt x="118872" y="594360"/>
                    </a:lnTo>
                    <a:lnTo>
                      <a:pt x="118872" y="551688"/>
                    </a:lnTo>
                    <a:close/>
                  </a:path>
                  <a:path w="563880" h="649604">
                    <a:moveTo>
                      <a:pt x="163068" y="551688"/>
                    </a:moveTo>
                    <a:lnTo>
                      <a:pt x="141732" y="551688"/>
                    </a:lnTo>
                    <a:lnTo>
                      <a:pt x="141732" y="594360"/>
                    </a:lnTo>
                    <a:lnTo>
                      <a:pt x="163068" y="594360"/>
                    </a:lnTo>
                    <a:lnTo>
                      <a:pt x="163068" y="551688"/>
                    </a:lnTo>
                    <a:close/>
                  </a:path>
                  <a:path w="563880" h="649604">
                    <a:moveTo>
                      <a:pt x="205740" y="551688"/>
                    </a:moveTo>
                    <a:lnTo>
                      <a:pt x="184404" y="551688"/>
                    </a:lnTo>
                    <a:lnTo>
                      <a:pt x="184404" y="594360"/>
                    </a:lnTo>
                    <a:lnTo>
                      <a:pt x="205740" y="594360"/>
                    </a:lnTo>
                    <a:lnTo>
                      <a:pt x="205740" y="551688"/>
                    </a:lnTo>
                    <a:close/>
                  </a:path>
                  <a:path w="563880" h="649604">
                    <a:moveTo>
                      <a:pt x="249936" y="551688"/>
                    </a:moveTo>
                    <a:lnTo>
                      <a:pt x="227076" y="551688"/>
                    </a:lnTo>
                    <a:lnTo>
                      <a:pt x="227076" y="594360"/>
                    </a:lnTo>
                    <a:lnTo>
                      <a:pt x="249936" y="594360"/>
                    </a:lnTo>
                    <a:lnTo>
                      <a:pt x="249936" y="551688"/>
                    </a:lnTo>
                    <a:close/>
                  </a:path>
                  <a:path w="563880" h="649604">
                    <a:moveTo>
                      <a:pt x="563880" y="92710"/>
                    </a:moveTo>
                    <a:lnTo>
                      <a:pt x="560832" y="88519"/>
                    </a:lnTo>
                    <a:lnTo>
                      <a:pt x="542163" y="82321"/>
                    </a:lnTo>
                    <a:lnTo>
                      <a:pt x="542163" y="105156"/>
                    </a:lnTo>
                    <a:lnTo>
                      <a:pt x="542163" y="544068"/>
                    </a:lnTo>
                    <a:lnTo>
                      <a:pt x="303657" y="623443"/>
                    </a:lnTo>
                    <a:lnTo>
                      <a:pt x="303657" y="25781"/>
                    </a:lnTo>
                    <a:lnTo>
                      <a:pt x="542163" y="105156"/>
                    </a:lnTo>
                    <a:lnTo>
                      <a:pt x="542163" y="82321"/>
                    </a:lnTo>
                    <a:lnTo>
                      <a:pt x="372122" y="25781"/>
                    </a:lnTo>
                    <a:lnTo>
                      <a:pt x="359524" y="21590"/>
                    </a:lnTo>
                    <a:lnTo>
                      <a:pt x="296164" y="508"/>
                    </a:lnTo>
                    <a:lnTo>
                      <a:pt x="295148" y="127"/>
                    </a:lnTo>
                    <a:lnTo>
                      <a:pt x="294132" y="0"/>
                    </a:lnTo>
                    <a:lnTo>
                      <a:pt x="281940" y="0"/>
                    </a:lnTo>
                    <a:lnTo>
                      <a:pt x="281940" y="21590"/>
                    </a:lnTo>
                    <a:lnTo>
                      <a:pt x="281940" y="627634"/>
                    </a:lnTo>
                    <a:lnTo>
                      <a:pt x="21691" y="627634"/>
                    </a:lnTo>
                    <a:lnTo>
                      <a:pt x="21691" y="21590"/>
                    </a:lnTo>
                    <a:lnTo>
                      <a:pt x="281940" y="21590"/>
                    </a:lnTo>
                    <a:lnTo>
                      <a:pt x="281940" y="0"/>
                    </a:lnTo>
                    <a:lnTo>
                      <a:pt x="4876" y="0"/>
                    </a:lnTo>
                    <a:lnTo>
                      <a:pt x="25" y="4826"/>
                    </a:lnTo>
                    <a:lnTo>
                      <a:pt x="0" y="644398"/>
                    </a:lnTo>
                    <a:lnTo>
                      <a:pt x="4851" y="649224"/>
                    </a:lnTo>
                    <a:lnTo>
                      <a:pt x="294005" y="649224"/>
                    </a:lnTo>
                    <a:lnTo>
                      <a:pt x="295148" y="649097"/>
                    </a:lnTo>
                    <a:lnTo>
                      <a:pt x="296164" y="648716"/>
                    </a:lnTo>
                    <a:lnTo>
                      <a:pt x="359524" y="627634"/>
                    </a:lnTo>
                    <a:lnTo>
                      <a:pt x="372122" y="623443"/>
                    </a:lnTo>
                    <a:lnTo>
                      <a:pt x="556514" y="562102"/>
                    </a:lnTo>
                    <a:lnTo>
                      <a:pt x="560832" y="560578"/>
                    </a:lnTo>
                    <a:lnTo>
                      <a:pt x="563880" y="556514"/>
                    </a:lnTo>
                    <a:lnTo>
                      <a:pt x="563880" y="92710"/>
                    </a:lnTo>
                    <a:close/>
                  </a:path>
                </a:pathLst>
              </a:custGeom>
              <a:solidFill>
                <a:srgbClr val="7E7E7E"/>
              </a:solidFill>
            </p:spPr>
            <p:txBody>
              <a:bodyPr wrap="square" lIns="0" tIns="0" rIns="0" bIns="0" rtlCol="0"/>
              <a:lstStyle/>
              <a:p>
                <a:endParaRPr sz="1350" dirty="0"/>
              </a:p>
            </p:txBody>
          </p:sp>
          <p:sp>
            <p:nvSpPr>
              <p:cNvPr id="189" name="object 60">
                <a:extLst>
                  <a:ext uri="{FF2B5EF4-FFF2-40B4-BE49-F238E27FC236}">
                    <a16:creationId xmlns:a16="http://schemas.microsoft.com/office/drawing/2014/main" id="{4693F7A2-EA0C-4CBF-B912-D0C3260453FC}"/>
                  </a:ext>
                </a:extLst>
              </p:cNvPr>
              <p:cNvSpPr/>
              <p:nvPr/>
            </p:nvSpPr>
            <p:spPr>
              <a:xfrm>
                <a:off x="1179576" y="2951987"/>
                <a:ext cx="216408" cy="65532"/>
              </a:xfrm>
              <a:prstGeom prst="rect">
                <a:avLst/>
              </a:prstGeom>
              <a:blipFill>
                <a:blip r:embed="rId8" cstate="print"/>
                <a:stretch>
                  <a:fillRect/>
                </a:stretch>
              </a:blipFill>
            </p:spPr>
            <p:txBody>
              <a:bodyPr wrap="square" lIns="0" tIns="0" rIns="0" bIns="0" rtlCol="0"/>
              <a:lstStyle/>
              <a:p>
                <a:endParaRPr sz="1350" dirty="0"/>
              </a:p>
            </p:txBody>
          </p:sp>
          <p:sp>
            <p:nvSpPr>
              <p:cNvPr id="190" name="object 61">
                <a:extLst>
                  <a:ext uri="{FF2B5EF4-FFF2-40B4-BE49-F238E27FC236}">
                    <a16:creationId xmlns:a16="http://schemas.microsoft.com/office/drawing/2014/main" id="{24627AB8-C390-4EFF-999B-7680C8DAF7D5}"/>
                  </a:ext>
                </a:extLst>
              </p:cNvPr>
              <p:cNvSpPr/>
              <p:nvPr/>
            </p:nvSpPr>
            <p:spPr>
              <a:xfrm>
                <a:off x="1588008" y="3462527"/>
                <a:ext cx="335280" cy="175260"/>
              </a:xfrm>
              <a:custGeom>
                <a:avLst/>
                <a:gdLst/>
                <a:ahLst/>
                <a:cxnLst/>
                <a:rect l="l" t="t" r="r" b="b"/>
                <a:pathLst>
                  <a:path w="335280" h="175260">
                    <a:moveTo>
                      <a:pt x="335279" y="0"/>
                    </a:moveTo>
                    <a:lnTo>
                      <a:pt x="322105" y="23463"/>
                    </a:lnTo>
                    <a:lnTo>
                      <a:pt x="286178" y="42640"/>
                    </a:lnTo>
                    <a:lnTo>
                      <a:pt x="232892" y="55578"/>
                    </a:lnTo>
                    <a:lnTo>
                      <a:pt x="167640" y="60325"/>
                    </a:lnTo>
                    <a:lnTo>
                      <a:pt x="102387" y="55578"/>
                    </a:lnTo>
                    <a:lnTo>
                      <a:pt x="49101" y="42640"/>
                    </a:lnTo>
                    <a:lnTo>
                      <a:pt x="13174" y="23463"/>
                    </a:lnTo>
                    <a:lnTo>
                      <a:pt x="0" y="0"/>
                    </a:lnTo>
                    <a:lnTo>
                      <a:pt x="0" y="114935"/>
                    </a:lnTo>
                    <a:lnTo>
                      <a:pt x="24717" y="146462"/>
                    </a:lnTo>
                    <a:lnTo>
                      <a:pt x="89153" y="168275"/>
                    </a:lnTo>
                    <a:lnTo>
                      <a:pt x="128254" y="173577"/>
                    </a:lnTo>
                    <a:lnTo>
                      <a:pt x="167640" y="175260"/>
                    </a:lnTo>
                    <a:lnTo>
                      <a:pt x="232892" y="170531"/>
                    </a:lnTo>
                    <a:lnTo>
                      <a:pt x="286178" y="157622"/>
                    </a:lnTo>
                    <a:lnTo>
                      <a:pt x="322105" y="138451"/>
                    </a:lnTo>
                    <a:lnTo>
                      <a:pt x="335279" y="114935"/>
                    </a:lnTo>
                    <a:lnTo>
                      <a:pt x="335279" y="0"/>
                    </a:lnTo>
                    <a:close/>
                  </a:path>
                </a:pathLst>
              </a:custGeom>
              <a:solidFill>
                <a:srgbClr val="1FBBF4"/>
              </a:solidFill>
            </p:spPr>
            <p:txBody>
              <a:bodyPr wrap="square" lIns="0" tIns="0" rIns="0" bIns="0" rtlCol="0"/>
              <a:lstStyle/>
              <a:p>
                <a:endParaRPr sz="1350" dirty="0"/>
              </a:p>
            </p:txBody>
          </p:sp>
          <p:sp>
            <p:nvSpPr>
              <p:cNvPr id="191" name="object 62">
                <a:extLst>
                  <a:ext uri="{FF2B5EF4-FFF2-40B4-BE49-F238E27FC236}">
                    <a16:creationId xmlns:a16="http://schemas.microsoft.com/office/drawing/2014/main" id="{5605A64D-2FA7-4734-B724-28E504B5560A}"/>
                  </a:ext>
                </a:extLst>
              </p:cNvPr>
              <p:cNvSpPr/>
              <p:nvPr/>
            </p:nvSpPr>
            <p:spPr>
              <a:xfrm>
                <a:off x="1588008" y="3348227"/>
                <a:ext cx="335280" cy="175260"/>
              </a:xfrm>
              <a:custGeom>
                <a:avLst/>
                <a:gdLst/>
                <a:ahLst/>
                <a:cxnLst/>
                <a:rect l="l" t="t" r="r" b="b"/>
                <a:pathLst>
                  <a:path w="335280" h="175260">
                    <a:moveTo>
                      <a:pt x="335279" y="0"/>
                    </a:moveTo>
                    <a:lnTo>
                      <a:pt x="322105" y="23556"/>
                    </a:lnTo>
                    <a:lnTo>
                      <a:pt x="286178" y="42814"/>
                    </a:lnTo>
                    <a:lnTo>
                      <a:pt x="232892" y="55810"/>
                    </a:lnTo>
                    <a:lnTo>
                      <a:pt x="167640" y="60579"/>
                    </a:lnTo>
                    <a:lnTo>
                      <a:pt x="102387" y="55810"/>
                    </a:lnTo>
                    <a:lnTo>
                      <a:pt x="49101" y="42814"/>
                    </a:lnTo>
                    <a:lnTo>
                      <a:pt x="13174" y="23556"/>
                    </a:lnTo>
                    <a:lnTo>
                      <a:pt x="0" y="0"/>
                    </a:lnTo>
                    <a:lnTo>
                      <a:pt x="0" y="114681"/>
                    </a:lnTo>
                    <a:lnTo>
                      <a:pt x="13174" y="138291"/>
                    </a:lnTo>
                    <a:lnTo>
                      <a:pt x="49101" y="157543"/>
                    </a:lnTo>
                    <a:lnTo>
                      <a:pt x="102387" y="170509"/>
                    </a:lnTo>
                    <a:lnTo>
                      <a:pt x="167640" y="175260"/>
                    </a:lnTo>
                    <a:lnTo>
                      <a:pt x="232892" y="170509"/>
                    </a:lnTo>
                    <a:lnTo>
                      <a:pt x="286178" y="157543"/>
                    </a:lnTo>
                    <a:lnTo>
                      <a:pt x="322105" y="138291"/>
                    </a:lnTo>
                    <a:lnTo>
                      <a:pt x="335279" y="114681"/>
                    </a:lnTo>
                    <a:close/>
                  </a:path>
                </a:pathLst>
              </a:custGeom>
              <a:solidFill>
                <a:srgbClr val="1EA1FC"/>
              </a:solidFill>
            </p:spPr>
            <p:txBody>
              <a:bodyPr wrap="square" lIns="0" tIns="0" rIns="0" bIns="0" rtlCol="0"/>
              <a:lstStyle/>
              <a:p>
                <a:endParaRPr sz="1350" dirty="0"/>
              </a:p>
            </p:txBody>
          </p:sp>
          <p:sp>
            <p:nvSpPr>
              <p:cNvPr id="192" name="object 63">
                <a:extLst>
                  <a:ext uri="{FF2B5EF4-FFF2-40B4-BE49-F238E27FC236}">
                    <a16:creationId xmlns:a16="http://schemas.microsoft.com/office/drawing/2014/main" id="{A6F281E0-15F3-4912-B718-8EFB1C2EA8AB}"/>
                  </a:ext>
                </a:extLst>
              </p:cNvPr>
              <p:cNvSpPr/>
              <p:nvPr/>
            </p:nvSpPr>
            <p:spPr>
              <a:xfrm>
                <a:off x="1588008" y="3233927"/>
                <a:ext cx="335280" cy="175260"/>
              </a:xfrm>
              <a:custGeom>
                <a:avLst/>
                <a:gdLst/>
                <a:ahLst/>
                <a:cxnLst/>
                <a:rect l="l" t="t" r="r" b="b"/>
                <a:pathLst>
                  <a:path w="335280" h="175260">
                    <a:moveTo>
                      <a:pt x="335279" y="0"/>
                    </a:moveTo>
                    <a:lnTo>
                      <a:pt x="322105" y="23556"/>
                    </a:lnTo>
                    <a:lnTo>
                      <a:pt x="286178" y="42814"/>
                    </a:lnTo>
                    <a:lnTo>
                      <a:pt x="232892" y="55810"/>
                    </a:lnTo>
                    <a:lnTo>
                      <a:pt x="167640" y="60579"/>
                    </a:lnTo>
                    <a:lnTo>
                      <a:pt x="102387" y="55810"/>
                    </a:lnTo>
                    <a:lnTo>
                      <a:pt x="49101" y="42814"/>
                    </a:lnTo>
                    <a:lnTo>
                      <a:pt x="13174" y="23556"/>
                    </a:lnTo>
                    <a:lnTo>
                      <a:pt x="0" y="0"/>
                    </a:lnTo>
                    <a:lnTo>
                      <a:pt x="0" y="114681"/>
                    </a:lnTo>
                    <a:lnTo>
                      <a:pt x="13174" y="138291"/>
                    </a:lnTo>
                    <a:lnTo>
                      <a:pt x="49101" y="157543"/>
                    </a:lnTo>
                    <a:lnTo>
                      <a:pt x="102387" y="170509"/>
                    </a:lnTo>
                    <a:lnTo>
                      <a:pt x="167640" y="175260"/>
                    </a:lnTo>
                    <a:lnTo>
                      <a:pt x="232892" y="170509"/>
                    </a:lnTo>
                    <a:lnTo>
                      <a:pt x="286178" y="157543"/>
                    </a:lnTo>
                    <a:lnTo>
                      <a:pt x="322105" y="138291"/>
                    </a:lnTo>
                    <a:lnTo>
                      <a:pt x="335279" y="114681"/>
                    </a:lnTo>
                    <a:lnTo>
                      <a:pt x="335279" y="0"/>
                    </a:lnTo>
                    <a:close/>
                  </a:path>
                </a:pathLst>
              </a:custGeom>
              <a:solidFill>
                <a:srgbClr val="1FBBF4"/>
              </a:solidFill>
            </p:spPr>
            <p:txBody>
              <a:bodyPr wrap="square" lIns="0" tIns="0" rIns="0" bIns="0" rtlCol="0"/>
              <a:lstStyle/>
              <a:p>
                <a:endParaRPr sz="1350" dirty="0"/>
              </a:p>
            </p:txBody>
          </p:sp>
          <p:sp>
            <p:nvSpPr>
              <p:cNvPr id="193" name="object 64">
                <a:extLst>
                  <a:ext uri="{FF2B5EF4-FFF2-40B4-BE49-F238E27FC236}">
                    <a16:creationId xmlns:a16="http://schemas.microsoft.com/office/drawing/2014/main" id="{CDE79EB1-4B11-42CE-B4F3-A43B9422B943}"/>
                  </a:ext>
                </a:extLst>
              </p:cNvPr>
              <p:cNvSpPr/>
              <p:nvPr/>
            </p:nvSpPr>
            <p:spPr>
              <a:xfrm>
                <a:off x="1588008" y="3172967"/>
                <a:ext cx="335280" cy="120650"/>
              </a:xfrm>
              <a:custGeom>
                <a:avLst/>
                <a:gdLst/>
                <a:ahLst/>
                <a:cxnLst/>
                <a:rect l="l" t="t" r="r" b="b"/>
                <a:pathLst>
                  <a:path w="335280" h="120650">
                    <a:moveTo>
                      <a:pt x="167640" y="0"/>
                    </a:moveTo>
                    <a:lnTo>
                      <a:pt x="102387" y="4726"/>
                    </a:lnTo>
                    <a:lnTo>
                      <a:pt x="49101" y="17621"/>
                    </a:lnTo>
                    <a:lnTo>
                      <a:pt x="13174" y="36754"/>
                    </a:lnTo>
                    <a:lnTo>
                      <a:pt x="0" y="60198"/>
                    </a:lnTo>
                    <a:lnTo>
                      <a:pt x="13174" y="83641"/>
                    </a:lnTo>
                    <a:lnTo>
                      <a:pt x="49101" y="102774"/>
                    </a:lnTo>
                    <a:lnTo>
                      <a:pt x="102387" y="115669"/>
                    </a:lnTo>
                    <a:lnTo>
                      <a:pt x="167640" y="120396"/>
                    </a:lnTo>
                    <a:lnTo>
                      <a:pt x="232892" y="115669"/>
                    </a:lnTo>
                    <a:lnTo>
                      <a:pt x="286178" y="102774"/>
                    </a:lnTo>
                    <a:lnTo>
                      <a:pt x="322105" y="83641"/>
                    </a:lnTo>
                    <a:lnTo>
                      <a:pt x="335279" y="60198"/>
                    </a:lnTo>
                    <a:lnTo>
                      <a:pt x="322105" y="36754"/>
                    </a:lnTo>
                    <a:lnTo>
                      <a:pt x="286178" y="17621"/>
                    </a:lnTo>
                    <a:lnTo>
                      <a:pt x="232892" y="4726"/>
                    </a:lnTo>
                    <a:lnTo>
                      <a:pt x="167640" y="0"/>
                    </a:lnTo>
                    <a:close/>
                  </a:path>
                </a:pathLst>
              </a:custGeom>
              <a:solidFill>
                <a:srgbClr val="79D6F8"/>
              </a:solidFill>
            </p:spPr>
            <p:txBody>
              <a:bodyPr wrap="square" lIns="0" tIns="0" rIns="0" bIns="0" rtlCol="0"/>
              <a:lstStyle/>
              <a:p>
                <a:endParaRPr sz="1350" dirty="0"/>
              </a:p>
            </p:txBody>
          </p:sp>
          <p:sp>
            <p:nvSpPr>
              <p:cNvPr id="194" name="object 65">
                <a:extLst>
                  <a:ext uri="{FF2B5EF4-FFF2-40B4-BE49-F238E27FC236}">
                    <a16:creationId xmlns:a16="http://schemas.microsoft.com/office/drawing/2014/main" id="{A475DC3F-D4B9-4384-82F1-2BD191816143}"/>
                  </a:ext>
                </a:extLst>
              </p:cNvPr>
              <p:cNvSpPr/>
              <p:nvPr/>
            </p:nvSpPr>
            <p:spPr>
              <a:xfrm>
                <a:off x="1716024" y="3337559"/>
                <a:ext cx="79375" cy="253365"/>
              </a:xfrm>
              <a:custGeom>
                <a:avLst/>
                <a:gdLst/>
                <a:ahLst/>
                <a:cxnLst/>
                <a:rect l="l" t="t" r="r" b="b"/>
                <a:pathLst>
                  <a:path w="79375" h="253364">
                    <a:moveTo>
                      <a:pt x="79248" y="235204"/>
                    </a:moveTo>
                    <a:lnTo>
                      <a:pt x="73914" y="230136"/>
                    </a:lnTo>
                    <a:lnTo>
                      <a:pt x="5334" y="230136"/>
                    </a:lnTo>
                    <a:lnTo>
                      <a:pt x="0" y="235204"/>
                    </a:lnTo>
                    <a:lnTo>
                      <a:pt x="0" y="247904"/>
                    </a:lnTo>
                    <a:lnTo>
                      <a:pt x="5334" y="252996"/>
                    </a:lnTo>
                    <a:lnTo>
                      <a:pt x="73914" y="252996"/>
                    </a:lnTo>
                    <a:lnTo>
                      <a:pt x="79248" y="247904"/>
                    </a:lnTo>
                    <a:lnTo>
                      <a:pt x="79248" y="235204"/>
                    </a:lnTo>
                    <a:close/>
                  </a:path>
                  <a:path w="79375" h="253364">
                    <a:moveTo>
                      <a:pt x="79248" y="118237"/>
                    </a:moveTo>
                    <a:lnTo>
                      <a:pt x="73914" y="112776"/>
                    </a:lnTo>
                    <a:lnTo>
                      <a:pt x="5334" y="112776"/>
                    </a:lnTo>
                    <a:lnTo>
                      <a:pt x="0" y="118237"/>
                    </a:lnTo>
                    <a:lnTo>
                      <a:pt x="0" y="131699"/>
                    </a:lnTo>
                    <a:lnTo>
                      <a:pt x="5334" y="137160"/>
                    </a:lnTo>
                    <a:lnTo>
                      <a:pt x="73914" y="137160"/>
                    </a:lnTo>
                    <a:lnTo>
                      <a:pt x="79248" y="131699"/>
                    </a:lnTo>
                    <a:lnTo>
                      <a:pt x="79248" y="118237"/>
                    </a:lnTo>
                    <a:close/>
                  </a:path>
                  <a:path w="79375" h="253364">
                    <a:moveTo>
                      <a:pt x="79248" y="5461"/>
                    </a:moveTo>
                    <a:lnTo>
                      <a:pt x="73914" y="0"/>
                    </a:lnTo>
                    <a:lnTo>
                      <a:pt x="5334" y="0"/>
                    </a:lnTo>
                    <a:lnTo>
                      <a:pt x="0" y="5461"/>
                    </a:lnTo>
                    <a:lnTo>
                      <a:pt x="0" y="18923"/>
                    </a:lnTo>
                    <a:lnTo>
                      <a:pt x="5334" y="24384"/>
                    </a:lnTo>
                    <a:lnTo>
                      <a:pt x="73914" y="24384"/>
                    </a:lnTo>
                    <a:lnTo>
                      <a:pt x="79248" y="18923"/>
                    </a:lnTo>
                    <a:lnTo>
                      <a:pt x="79248" y="5461"/>
                    </a:lnTo>
                    <a:close/>
                  </a:path>
                </a:pathLst>
              </a:custGeom>
              <a:solidFill>
                <a:srgbClr val="B4DFFD"/>
              </a:solidFill>
            </p:spPr>
            <p:txBody>
              <a:bodyPr wrap="square" lIns="0" tIns="0" rIns="0" bIns="0" rtlCol="0"/>
              <a:lstStyle/>
              <a:p>
                <a:endParaRPr sz="1350" dirty="0"/>
              </a:p>
            </p:txBody>
          </p:sp>
          <p:sp>
            <p:nvSpPr>
              <p:cNvPr id="195" name="object 66">
                <a:extLst>
                  <a:ext uri="{FF2B5EF4-FFF2-40B4-BE49-F238E27FC236}">
                    <a16:creationId xmlns:a16="http://schemas.microsoft.com/office/drawing/2014/main" id="{1ABB3F20-BDB3-4E80-AB68-6B4AC6CD3F19}"/>
                  </a:ext>
                </a:extLst>
              </p:cNvPr>
              <p:cNvSpPr/>
              <p:nvPr/>
            </p:nvSpPr>
            <p:spPr>
              <a:xfrm>
                <a:off x="1272540" y="5623560"/>
                <a:ext cx="151130" cy="335280"/>
              </a:xfrm>
              <a:custGeom>
                <a:avLst/>
                <a:gdLst/>
                <a:ahLst/>
                <a:cxnLst/>
                <a:rect l="l" t="t" r="r" b="b"/>
                <a:pathLst>
                  <a:path w="151130" h="335279">
                    <a:moveTo>
                      <a:pt x="150875" y="0"/>
                    </a:moveTo>
                    <a:lnTo>
                      <a:pt x="0" y="0"/>
                    </a:lnTo>
                    <a:lnTo>
                      <a:pt x="0" y="335279"/>
                    </a:lnTo>
                    <a:lnTo>
                      <a:pt x="150875" y="335279"/>
                    </a:lnTo>
                    <a:lnTo>
                      <a:pt x="150875" y="265912"/>
                    </a:lnTo>
                    <a:lnTo>
                      <a:pt x="69087" y="265912"/>
                    </a:lnTo>
                    <a:lnTo>
                      <a:pt x="63881" y="260730"/>
                    </a:lnTo>
                    <a:lnTo>
                      <a:pt x="63881" y="247967"/>
                    </a:lnTo>
                    <a:lnTo>
                      <a:pt x="69087" y="242785"/>
                    </a:lnTo>
                    <a:lnTo>
                      <a:pt x="150875" y="242785"/>
                    </a:lnTo>
                    <a:lnTo>
                      <a:pt x="150875" y="219671"/>
                    </a:lnTo>
                    <a:lnTo>
                      <a:pt x="69087" y="219671"/>
                    </a:lnTo>
                    <a:lnTo>
                      <a:pt x="63881" y="214490"/>
                    </a:lnTo>
                    <a:lnTo>
                      <a:pt x="63881" y="201714"/>
                    </a:lnTo>
                    <a:lnTo>
                      <a:pt x="69087" y="196545"/>
                    </a:lnTo>
                    <a:lnTo>
                      <a:pt x="150875" y="196545"/>
                    </a:lnTo>
                    <a:lnTo>
                      <a:pt x="150875" y="57810"/>
                    </a:lnTo>
                    <a:lnTo>
                      <a:pt x="23240" y="57810"/>
                    </a:lnTo>
                    <a:lnTo>
                      <a:pt x="23240" y="34683"/>
                    </a:lnTo>
                    <a:lnTo>
                      <a:pt x="150875" y="34683"/>
                    </a:lnTo>
                    <a:lnTo>
                      <a:pt x="150875" y="0"/>
                    </a:lnTo>
                    <a:close/>
                  </a:path>
                  <a:path w="151130" h="335279">
                    <a:moveTo>
                      <a:pt x="150875" y="242785"/>
                    </a:moveTo>
                    <a:lnTo>
                      <a:pt x="81787" y="242785"/>
                    </a:lnTo>
                    <a:lnTo>
                      <a:pt x="86994" y="247967"/>
                    </a:lnTo>
                    <a:lnTo>
                      <a:pt x="86994" y="260730"/>
                    </a:lnTo>
                    <a:lnTo>
                      <a:pt x="81787" y="265912"/>
                    </a:lnTo>
                    <a:lnTo>
                      <a:pt x="150875" y="265912"/>
                    </a:lnTo>
                    <a:lnTo>
                      <a:pt x="150875" y="242785"/>
                    </a:lnTo>
                    <a:close/>
                  </a:path>
                  <a:path w="151130" h="335279">
                    <a:moveTo>
                      <a:pt x="150875" y="196545"/>
                    </a:moveTo>
                    <a:lnTo>
                      <a:pt x="81787" y="196545"/>
                    </a:lnTo>
                    <a:lnTo>
                      <a:pt x="86994" y="201714"/>
                    </a:lnTo>
                    <a:lnTo>
                      <a:pt x="86994" y="214490"/>
                    </a:lnTo>
                    <a:lnTo>
                      <a:pt x="81787" y="219671"/>
                    </a:lnTo>
                    <a:lnTo>
                      <a:pt x="150875" y="219671"/>
                    </a:lnTo>
                    <a:lnTo>
                      <a:pt x="150875" y="196545"/>
                    </a:lnTo>
                    <a:close/>
                  </a:path>
                  <a:path w="151130" h="335279">
                    <a:moveTo>
                      <a:pt x="150875" y="34683"/>
                    </a:moveTo>
                    <a:lnTo>
                      <a:pt x="127634" y="34683"/>
                    </a:lnTo>
                    <a:lnTo>
                      <a:pt x="127634" y="57810"/>
                    </a:lnTo>
                    <a:lnTo>
                      <a:pt x="150875" y="57810"/>
                    </a:lnTo>
                    <a:lnTo>
                      <a:pt x="150875" y="34683"/>
                    </a:lnTo>
                    <a:close/>
                  </a:path>
                </a:pathLst>
              </a:custGeom>
              <a:solidFill>
                <a:srgbClr val="BEBEBE"/>
              </a:solidFill>
            </p:spPr>
            <p:txBody>
              <a:bodyPr wrap="square" lIns="0" tIns="0" rIns="0" bIns="0" rtlCol="0"/>
              <a:lstStyle/>
              <a:p>
                <a:endParaRPr sz="1350" dirty="0"/>
              </a:p>
            </p:txBody>
          </p:sp>
          <p:sp>
            <p:nvSpPr>
              <p:cNvPr id="196" name="object 67">
                <a:extLst>
                  <a:ext uri="{FF2B5EF4-FFF2-40B4-BE49-F238E27FC236}">
                    <a16:creationId xmlns:a16="http://schemas.microsoft.com/office/drawing/2014/main" id="{DE5B4309-3CA4-4FCA-9002-8515C5FAFE3E}"/>
                  </a:ext>
                </a:extLst>
              </p:cNvPr>
              <p:cNvSpPr/>
              <p:nvPr/>
            </p:nvSpPr>
            <p:spPr>
              <a:xfrm>
                <a:off x="1423416" y="5623560"/>
                <a:ext cx="139065" cy="335280"/>
              </a:xfrm>
              <a:custGeom>
                <a:avLst/>
                <a:gdLst/>
                <a:ahLst/>
                <a:cxnLst/>
                <a:rect l="l" t="t" r="r" b="b"/>
                <a:pathLst>
                  <a:path w="139065" h="335279">
                    <a:moveTo>
                      <a:pt x="0" y="0"/>
                    </a:moveTo>
                    <a:lnTo>
                      <a:pt x="0" y="335279"/>
                    </a:lnTo>
                    <a:lnTo>
                      <a:pt x="138684" y="289039"/>
                    </a:lnTo>
                    <a:lnTo>
                      <a:pt x="138684" y="46240"/>
                    </a:lnTo>
                    <a:lnTo>
                      <a:pt x="0" y="0"/>
                    </a:lnTo>
                    <a:close/>
                  </a:path>
                </a:pathLst>
              </a:custGeom>
              <a:solidFill>
                <a:srgbClr val="D9D9D9"/>
              </a:solidFill>
            </p:spPr>
            <p:txBody>
              <a:bodyPr wrap="square" lIns="0" tIns="0" rIns="0" bIns="0" rtlCol="0"/>
              <a:lstStyle/>
              <a:p>
                <a:endParaRPr sz="1350" dirty="0"/>
              </a:p>
            </p:txBody>
          </p:sp>
          <p:sp>
            <p:nvSpPr>
              <p:cNvPr id="197" name="object 68">
                <a:extLst>
                  <a:ext uri="{FF2B5EF4-FFF2-40B4-BE49-F238E27FC236}">
                    <a16:creationId xmlns:a16="http://schemas.microsoft.com/office/drawing/2014/main" id="{16A1FEBD-967E-4745-ADC0-0AAF4E850003}"/>
                  </a:ext>
                </a:extLst>
              </p:cNvPr>
              <p:cNvSpPr/>
              <p:nvPr/>
            </p:nvSpPr>
            <p:spPr>
              <a:xfrm>
                <a:off x="1296924" y="5710427"/>
                <a:ext cx="104139" cy="35560"/>
              </a:xfrm>
              <a:custGeom>
                <a:avLst/>
                <a:gdLst/>
                <a:ahLst/>
                <a:cxnLst/>
                <a:rect l="l" t="t" r="r" b="b"/>
                <a:pathLst>
                  <a:path w="104140" h="35560">
                    <a:moveTo>
                      <a:pt x="103632" y="22860"/>
                    </a:moveTo>
                    <a:lnTo>
                      <a:pt x="0" y="22860"/>
                    </a:lnTo>
                    <a:lnTo>
                      <a:pt x="0" y="35052"/>
                    </a:lnTo>
                    <a:lnTo>
                      <a:pt x="103632" y="35052"/>
                    </a:lnTo>
                    <a:lnTo>
                      <a:pt x="103632" y="22860"/>
                    </a:lnTo>
                    <a:close/>
                  </a:path>
                  <a:path w="104140" h="35560">
                    <a:moveTo>
                      <a:pt x="103632" y="0"/>
                    </a:moveTo>
                    <a:lnTo>
                      <a:pt x="0" y="0"/>
                    </a:lnTo>
                    <a:lnTo>
                      <a:pt x="0" y="12192"/>
                    </a:lnTo>
                    <a:lnTo>
                      <a:pt x="103632" y="12192"/>
                    </a:lnTo>
                    <a:lnTo>
                      <a:pt x="103632" y="0"/>
                    </a:lnTo>
                    <a:close/>
                  </a:path>
                </a:pathLst>
              </a:custGeom>
              <a:solidFill>
                <a:srgbClr val="7E7E7E"/>
              </a:solidFill>
            </p:spPr>
            <p:txBody>
              <a:bodyPr wrap="square" lIns="0" tIns="0" rIns="0" bIns="0" rtlCol="0"/>
              <a:lstStyle/>
              <a:p>
                <a:endParaRPr sz="1350" dirty="0"/>
              </a:p>
            </p:txBody>
          </p:sp>
          <p:sp>
            <p:nvSpPr>
              <p:cNvPr id="198" name="object 69">
                <a:extLst>
                  <a:ext uri="{FF2B5EF4-FFF2-40B4-BE49-F238E27FC236}">
                    <a16:creationId xmlns:a16="http://schemas.microsoft.com/office/drawing/2014/main" id="{420543DC-BA7C-41D8-B925-7CEA172A6829}"/>
                  </a:ext>
                </a:extLst>
              </p:cNvPr>
              <p:cNvSpPr/>
              <p:nvPr/>
            </p:nvSpPr>
            <p:spPr>
              <a:xfrm>
                <a:off x="1296924" y="5814060"/>
                <a:ext cx="103631" cy="121920"/>
              </a:xfrm>
              <a:prstGeom prst="rect">
                <a:avLst/>
              </a:prstGeom>
              <a:blipFill>
                <a:blip r:embed="rId9" cstate="print"/>
                <a:stretch>
                  <a:fillRect/>
                </a:stretch>
              </a:blipFill>
            </p:spPr>
            <p:txBody>
              <a:bodyPr wrap="square" lIns="0" tIns="0" rIns="0" bIns="0" rtlCol="0"/>
              <a:lstStyle/>
              <a:p>
                <a:endParaRPr sz="1350" dirty="0"/>
              </a:p>
            </p:txBody>
          </p:sp>
          <p:sp>
            <p:nvSpPr>
              <p:cNvPr id="199" name="object 70">
                <a:extLst>
                  <a:ext uri="{FF2B5EF4-FFF2-40B4-BE49-F238E27FC236}">
                    <a16:creationId xmlns:a16="http://schemas.microsoft.com/office/drawing/2014/main" id="{30A87074-FB56-4685-B9B2-C81FAEA19A84}"/>
                  </a:ext>
                </a:extLst>
              </p:cNvPr>
              <p:cNvSpPr/>
              <p:nvPr/>
            </p:nvSpPr>
            <p:spPr>
              <a:xfrm>
                <a:off x="1267968" y="5618987"/>
                <a:ext cx="300355" cy="346075"/>
              </a:xfrm>
              <a:custGeom>
                <a:avLst/>
                <a:gdLst/>
                <a:ahLst/>
                <a:cxnLst/>
                <a:rect l="l" t="t" r="r" b="b"/>
                <a:pathLst>
                  <a:path w="300355" h="346075">
                    <a:moveTo>
                      <a:pt x="138684" y="36144"/>
                    </a:moveTo>
                    <a:lnTo>
                      <a:pt x="136144" y="33528"/>
                    </a:lnTo>
                    <a:lnTo>
                      <a:pt x="127127" y="33528"/>
                    </a:lnTo>
                    <a:lnTo>
                      <a:pt x="127127" y="45212"/>
                    </a:lnTo>
                    <a:lnTo>
                      <a:pt x="127127" y="56896"/>
                    </a:lnTo>
                    <a:lnTo>
                      <a:pt x="34417" y="56896"/>
                    </a:lnTo>
                    <a:lnTo>
                      <a:pt x="34417" y="45212"/>
                    </a:lnTo>
                    <a:lnTo>
                      <a:pt x="127127" y="45212"/>
                    </a:lnTo>
                    <a:lnTo>
                      <a:pt x="127127" y="33528"/>
                    </a:lnTo>
                    <a:lnTo>
                      <a:pt x="25400" y="33528"/>
                    </a:lnTo>
                    <a:lnTo>
                      <a:pt x="22860" y="36144"/>
                    </a:lnTo>
                    <a:lnTo>
                      <a:pt x="22860" y="65963"/>
                    </a:lnTo>
                    <a:lnTo>
                      <a:pt x="25400" y="68580"/>
                    </a:lnTo>
                    <a:lnTo>
                      <a:pt x="136144" y="68580"/>
                    </a:lnTo>
                    <a:lnTo>
                      <a:pt x="138684" y="65963"/>
                    </a:lnTo>
                    <a:lnTo>
                      <a:pt x="138684" y="56896"/>
                    </a:lnTo>
                    <a:lnTo>
                      <a:pt x="138684" y="45212"/>
                    </a:lnTo>
                    <a:lnTo>
                      <a:pt x="138684" y="36144"/>
                    </a:lnTo>
                    <a:close/>
                  </a:path>
                  <a:path w="300355" h="346075">
                    <a:moveTo>
                      <a:pt x="300228" y="49390"/>
                    </a:moveTo>
                    <a:lnTo>
                      <a:pt x="298577" y="47180"/>
                    </a:lnTo>
                    <a:lnTo>
                      <a:pt x="288671" y="43891"/>
                    </a:lnTo>
                    <a:lnTo>
                      <a:pt x="288671" y="56019"/>
                    </a:lnTo>
                    <a:lnTo>
                      <a:pt x="288671" y="289890"/>
                    </a:lnTo>
                    <a:lnTo>
                      <a:pt x="161671" y="332181"/>
                    </a:lnTo>
                    <a:lnTo>
                      <a:pt x="161671" y="13741"/>
                    </a:lnTo>
                    <a:lnTo>
                      <a:pt x="288671" y="56019"/>
                    </a:lnTo>
                    <a:lnTo>
                      <a:pt x="288671" y="43891"/>
                    </a:lnTo>
                    <a:lnTo>
                      <a:pt x="198208" y="13741"/>
                    </a:lnTo>
                    <a:lnTo>
                      <a:pt x="191503" y="11506"/>
                    </a:lnTo>
                    <a:lnTo>
                      <a:pt x="157226" y="88"/>
                    </a:lnTo>
                    <a:lnTo>
                      <a:pt x="156591" y="0"/>
                    </a:lnTo>
                    <a:lnTo>
                      <a:pt x="150114" y="0"/>
                    </a:lnTo>
                    <a:lnTo>
                      <a:pt x="150114" y="11506"/>
                    </a:lnTo>
                    <a:lnTo>
                      <a:pt x="150114" y="334416"/>
                    </a:lnTo>
                    <a:lnTo>
                      <a:pt x="11557" y="334416"/>
                    </a:lnTo>
                    <a:lnTo>
                      <a:pt x="11557" y="11506"/>
                    </a:lnTo>
                    <a:lnTo>
                      <a:pt x="150114" y="11506"/>
                    </a:lnTo>
                    <a:lnTo>
                      <a:pt x="150114" y="0"/>
                    </a:lnTo>
                    <a:lnTo>
                      <a:pt x="2540" y="0"/>
                    </a:lnTo>
                    <a:lnTo>
                      <a:pt x="12" y="2565"/>
                    </a:lnTo>
                    <a:lnTo>
                      <a:pt x="0" y="343369"/>
                    </a:lnTo>
                    <a:lnTo>
                      <a:pt x="2540" y="345948"/>
                    </a:lnTo>
                    <a:lnTo>
                      <a:pt x="156464" y="345948"/>
                    </a:lnTo>
                    <a:lnTo>
                      <a:pt x="157099" y="345846"/>
                    </a:lnTo>
                    <a:lnTo>
                      <a:pt x="191427" y="334416"/>
                    </a:lnTo>
                    <a:lnTo>
                      <a:pt x="198145" y="332181"/>
                    </a:lnTo>
                    <a:lnTo>
                      <a:pt x="296291" y="299516"/>
                    </a:lnTo>
                    <a:lnTo>
                      <a:pt x="298577" y="298729"/>
                    </a:lnTo>
                    <a:lnTo>
                      <a:pt x="300228" y="296532"/>
                    </a:lnTo>
                    <a:lnTo>
                      <a:pt x="300228" y="49390"/>
                    </a:lnTo>
                    <a:close/>
                  </a:path>
                </a:pathLst>
              </a:custGeom>
              <a:solidFill>
                <a:srgbClr val="7E7E7E"/>
              </a:solidFill>
            </p:spPr>
            <p:txBody>
              <a:bodyPr wrap="square" lIns="0" tIns="0" rIns="0" bIns="0" rtlCol="0"/>
              <a:lstStyle/>
              <a:p>
                <a:endParaRPr sz="1350" dirty="0"/>
              </a:p>
            </p:txBody>
          </p:sp>
          <p:sp>
            <p:nvSpPr>
              <p:cNvPr id="200" name="object 71">
                <a:extLst>
                  <a:ext uri="{FF2B5EF4-FFF2-40B4-BE49-F238E27FC236}">
                    <a16:creationId xmlns:a16="http://schemas.microsoft.com/office/drawing/2014/main" id="{C01A7E01-4404-47B1-99F4-0E930B791836}"/>
                  </a:ext>
                </a:extLst>
              </p:cNvPr>
              <p:cNvSpPr/>
              <p:nvPr/>
            </p:nvSpPr>
            <p:spPr>
              <a:xfrm>
                <a:off x="1444752" y="5623560"/>
                <a:ext cx="151130" cy="335280"/>
              </a:xfrm>
              <a:custGeom>
                <a:avLst/>
                <a:gdLst/>
                <a:ahLst/>
                <a:cxnLst/>
                <a:rect l="l" t="t" r="r" b="b"/>
                <a:pathLst>
                  <a:path w="151130" h="335279">
                    <a:moveTo>
                      <a:pt x="150875" y="0"/>
                    </a:moveTo>
                    <a:lnTo>
                      <a:pt x="0" y="0"/>
                    </a:lnTo>
                    <a:lnTo>
                      <a:pt x="0" y="335279"/>
                    </a:lnTo>
                    <a:lnTo>
                      <a:pt x="150875" y="335279"/>
                    </a:lnTo>
                    <a:lnTo>
                      <a:pt x="150875" y="265912"/>
                    </a:lnTo>
                    <a:lnTo>
                      <a:pt x="69087" y="265912"/>
                    </a:lnTo>
                    <a:lnTo>
                      <a:pt x="63881" y="260730"/>
                    </a:lnTo>
                    <a:lnTo>
                      <a:pt x="63881" y="247967"/>
                    </a:lnTo>
                    <a:lnTo>
                      <a:pt x="69087" y="242785"/>
                    </a:lnTo>
                    <a:lnTo>
                      <a:pt x="150875" y="242785"/>
                    </a:lnTo>
                    <a:lnTo>
                      <a:pt x="150875" y="219671"/>
                    </a:lnTo>
                    <a:lnTo>
                      <a:pt x="69087" y="219671"/>
                    </a:lnTo>
                    <a:lnTo>
                      <a:pt x="63881" y="214490"/>
                    </a:lnTo>
                    <a:lnTo>
                      <a:pt x="63881" y="201714"/>
                    </a:lnTo>
                    <a:lnTo>
                      <a:pt x="69087" y="196545"/>
                    </a:lnTo>
                    <a:lnTo>
                      <a:pt x="150875" y="196545"/>
                    </a:lnTo>
                    <a:lnTo>
                      <a:pt x="150875" y="57810"/>
                    </a:lnTo>
                    <a:lnTo>
                      <a:pt x="23240" y="57810"/>
                    </a:lnTo>
                    <a:lnTo>
                      <a:pt x="23240" y="34683"/>
                    </a:lnTo>
                    <a:lnTo>
                      <a:pt x="150875" y="34683"/>
                    </a:lnTo>
                    <a:lnTo>
                      <a:pt x="150875" y="0"/>
                    </a:lnTo>
                    <a:close/>
                  </a:path>
                  <a:path w="151130" h="335279">
                    <a:moveTo>
                      <a:pt x="150875" y="242785"/>
                    </a:moveTo>
                    <a:lnTo>
                      <a:pt x="81787" y="242785"/>
                    </a:lnTo>
                    <a:lnTo>
                      <a:pt x="86994" y="247967"/>
                    </a:lnTo>
                    <a:lnTo>
                      <a:pt x="86994" y="260730"/>
                    </a:lnTo>
                    <a:lnTo>
                      <a:pt x="81787" y="265912"/>
                    </a:lnTo>
                    <a:lnTo>
                      <a:pt x="150875" y="265912"/>
                    </a:lnTo>
                    <a:lnTo>
                      <a:pt x="150875" y="242785"/>
                    </a:lnTo>
                    <a:close/>
                  </a:path>
                  <a:path w="151130" h="335279">
                    <a:moveTo>
                      <a:pt x="150875" y="196545"/>
                    </a:moveTo>
                    <a:lnTo>
                      <a:pt x="81787" y="196545"/>
                    </a:lnTo>
                    <a:lnTo>
                      <a:pt x="86994" y="201714"/>
                    </a:lnTo>
                    <a:lnTo>
                      <a:pt x="86994" y="214490"/>
                    </a:lnTo>
                    <a:lnTo>
                      <a:pt x="81787" y="219671"/>
                    </a:lnTo>
                    <a:lnTo>
                      <a:pt x="150875" y="219671"/>
                    </a:lnTo>
                    <a:lnTo>
                      <a:pt x="150875" y="196545"/>
                    </a:lnTo>
                    <a:close/>
                  </a:path>
                  <a:path w="151130" h="335279">
                    <a:moveTo>
                      <a:pt x="150875" y="34683"/>
                    </a:moveTo>
                    <a:lnTo>
                      <a:pt x="127634" y="34683"/>
                    </a:lnTo>
                    <a:lnTo>
                      <a:pt x="127634" y="57810"/>
                    </a:lnTo>
                    <a:lnTo>
                      <a:pt x="150875" y="57810"/>
                    </a:lnTo>
                    <a:lnTo>
                      <a:pt x="150875" y="34683"/>
                    </a:lnTo>
                    <a:close/>
                  </a:path>
                </a:pathLst>
              </a:custGeom>
              <a:solidFill>
                <a:srgbClr val="BEBEBE"/>
              </a:solidFill>
            </p:spPr>
            <p:txBody>
              <a:bodyPr wrap="square" lIns="0" tIns="0" rIns="0" bIns="0" rtlCol="0"/>
              <a:lstStyle/>
              <a:p>
                <a:endParaRPr sz="1350" dirty="0"/>
              </a:p>
            </p:txBody>
          </p:sp>
          <p:sp>
            <p:nvSpPr>
              <p:cNvPr id="201" name="object 72">
                <a:extLst>
                  <a:ext uri="{FF2B5EF4-FFF2-40B4-BE49-F238E27FC236}">
                    <a16:creationId xmlns:a16="http://schemas.microsoft.com/office/drawing/2014/main" id="{8453A1CC-CB94-44EA-99C1-510317906A44}"/>
                  </a:ext>
                </a:extLst>
              </p:cNvPr>
              <p:cNvSpPr/>
              <p:nvPr/>
            </p:nvSpPr>
            <p:spPr>
              <a:xfrm>
                <a:off x="1595628" y="5623560"/>
                <a:ext cx="139065" cy="335280"/>
              </a:xfrm>
              <a:custGeom>
                <a:avLst/>
                <a:gdLst/>
                <a:ahLst/>
                <a:cxnLst/>
                <a:rect l="l" t="t" r="r" b="b"/>
                <a:pathLst>
                  <a:path w="139064" h="335279">
                    <a:moveTo>
                      <a:pt x="0" y="0"/>
                    </a:moveTo>
                    <a:lnTo>
                      <a:pt x="0" y="335279"/>
                    </a:lnTo>
                    <a:lnTo>
                      <a:pt x="138684" y="289039"/>
                    </a:lnTo>
                    <a:lnTo>
                      <a:pt x="138684" y="46240"/>
                    </a:lnTo>
                    <a:lnTo>
                      <a:pt x="0" y="0"/>
                    </a:lnTo>
                    <a:close/>
                  </a:path>
                </a:pathLst>
              </a:custGeom>
              <a:solidFill>
                <a:srgbClr val="D9D9D9"/>
              </a:solidFill>
            </p:spPr>
            <p:txBody>
              <a:bodyPr wrap="square" lIns="0" tIns="0" rIns="0" bIns="0" rtlCol="0"/>
              <a:lstStyle/>
              <a:p>
                <a:endParaRPr sz="1350" dirty="0"/>
              </a:p>
            </p:txBody>
          </p:sp>
          <p:sp>
            <p:nvSpPr>
              <p:cNvPr id="202" name="object 73">
                <a:extLst>
                  <a:ext uri="{FF2B5EF4-FFF2-40B4-BE49-F238E27FC236}">
                    <a16:creationId xmlns:a16="http://schemas.microsoft.com/office/drawing/2014/main" id="{C4AC869B-9EE2-4D5D-96E1-98521A431645}"/>
                  </a:ext>
                </a:extLst>
              </p:cNvPr>
              <p:cNvSpPr/>
              <p:nvPr/>
            </p:nvSpPr>
            <p:spPr>
              <a:xfrm>
                <a:off x="1469136" y="5710427"/>
                <a:ext cx="104139" cy="35560"/>
              </a:xfrm>
              <a:custGeom>
                <a:avLst/>
                <a:gdLst/>
                <a:ahLst/>
                <a:cxnLst/>
                <a:rect l="l" t="t" r="r" b="b"/>
                <a:pathLst>
                  <a:path w="104140" h="35560">
                    <a:moveTo>
                      <a:pt x="103632" y="22860"/>
                    </a:moveTo>
                    <a:lnTo>
                      <a:pt x="0" y="22860"/>
                    </a:lnTo>
                    <a:lnTo>
                      <a:pt x="0" y="35052"/>
                    </a:lnTo>
                    <a:lnTo>
                      <a:pt x="103632" y="35052"/>
                    </a:lnTo>
                    <a:lnTo>
                      <a:pt x="103632" y="22860"/>
                    </a:lnTo>
                    <a:close/>
                  </a:path>
                  <a:path w="104140" h="35560">
                    <a:moveTo>
                      <a:pt x="103632" y="0"/>
                    </a:moveTo>
                    <a:lnTo>
                      <a:pt x="0" y="0"/>
                    </a:lnTo>
                    <a:lnTo>
                      <a:pt x="0" y="12192"/>
                    </a:lnTo>
                    <a:lnTo>
                      <a:pt x="103632" y="12192"/>
                    </a:lnTo>
                    <a:lnTo>
                      <a:pt x="103632" y="0"/>
                    </a:lnTo>
                    <a:close/>
                  </a:path>
                </a:pathLst>
              </a:custGeom>
              <a:solidFill>
                <a:srgbClr val="7E7E7E"/>
              </a:solidFill>
            </p:spPr>
            <p:txBody>
              <a:bodyPr wrap="square" lIns="0" tIns="0" rIns="0" bIns="0" rtlCol="0"/>
              <a:lstStyle/>
              <a:p>
                <a:endParaRPr sz="1350" dirty="0"/>
              </a:p>
            </p:txBody>
          </p:sp>
          <p:sp>
            <p:nvSpPr>
              <p:cNvPr id="203" name="object 74">
                <a:extLst>
                  <a:ext uri="{FF2B5EF4-FFF2-40B4-BE49-F238E27FC236}">
                    <a16:creationId xmlns:a16="http://schemas.microsoft.com/office/drawing/2014/main" id="{93F4F891-C8F8-4019-8CE4-68C436C456D3}"/>
                  </a:ext>
                </a:extLst>
              </p:cNvPr>
              <p:cNvSpPr/>
              <p:nvPr/>
            </p:nvSpPr>
            <p:spPr>
              <a:xfrm>
                <a:off x="1469136" y="5814060"/>
                <a:ext cx="103631" cy="121920"/>
              </a:xfrm>
              <a:prstGeom prst="rect">
                <a:avLst/>
              </a:prstGeom>
              <a:blipFill>
                <a:blip r:embed="rId9" cstate="print"/>
                <a:stretch>
                  <a:fillRect/>
                </a:stretch>
              </a:blipFill>
            </p:spPr>
            <p:txBody>
              <a:bodyPr wrap="square" lIns="0" tIns="0" rIns="0" bIns="0" rtlCol="0"/>
              <a:lstStyle/>
              <a:p>
                <a:endParaRPr sz="1350" dirty="0"/>
              </a:p>
            </p:txBody>
          </p:sp>
          <p:sp>
            <p:nvSpPr>
              <p:cNvPr id="204" name="object 75">
                <a:extLst>
                  <a:ext uri="{FF2B5EF4-FFF2-40B4-BE49-F238E27FC236}">
                    <a16:creationId xmlns:a16="http://schemas.microsoft.com/office/drawing/2014/main" id="{59662DFC-8136-4F65-9DAC-B1D5B81AA422}"/>
                  </a:ext>
                </a:extLst>
              </p:cNvPr>
              <p:cNvSpPr/>
              <p:nvPr/>
            </p:nvSpPr>
            <p:spPr>
              <a:xfrm>
                <a:off x="1440180" y="5618987"/>
                <a:ext cx="300355" cy="346075"/>
              </a:xfrm>
              <a:custGeom>
                <a:avLst/>
                <a:gdLst/>
                <a:ahLst/>
                <a:cxnLst/>
                <a:rect l="l" t="t" r="r" b="b"/>
                <a:pathLst>
                  <a:path w="300355" h="346075">
                    <a:moveTo>
                      <a:pt x="138684" y="36144"/>
                    </a:moveTo>
                    <a:lnTo>
                      <a:pt x="136144" y="33528"/>
                    </a:lnTo>
                    <a:lnTo>
                      <a:pt x="127127" y="33528"/>
                    </a:lnTo>
                    <a:lnTo>
                      <a:pt x="127127" y="45212"/>
                    </a:lnTo>
                    <a:lnTo>
                      <a:pt x="127127" y="56896"/>
                    </a:lnTo>
                    <a:lnTo>
                      <a:pt x="34417" y="56896"/>
                    </a:lnTo>
                    <a:lnTo>
                      <a:pt x="34417" y="45212"/>
                    </a:lnTo>
                    <a:lnTo>
                      <a:pt x="127127" y="45212"/>
                    </a:lnTo>
                    <a:lnTo>
                      <a:pt x="127127" y="33528"/>
                    </a:lnTo>
                    <a:lnTo>
                      <a:pt x="25400" y="33528"/>
                    </a:lnTo>
                    <a:lnTo>
                      <a:pt x="22860" y="36144"/>
                    </a:lnTo>
                    <a:lnTo>
                      <a:pt x="22860" y="65963"/>
                    </a:lnTo>
                    <a:lnTo>
                      <a:pt x="25400" y="68580"/>
                    </a:lnTo>
                    <a:lnTo>
                      <a:pt x="136144" y="68580"/>
                    </a:lnTo>
                    <a:lnTo>
                      <a:pt x="138684" y="65963"/>
                    </a:lnTo>
                    <a:lnTo>
                      <a:pt x="138684" y="56896"/>
                    </a:lnTo>
                    <a:lnTo>
                      <a:pt x="138684" y="45212"/>
                    </a:lnTo>
                    <a:lnTo>
                      <a:pt x="138684" y="36144"/>
                    </a:lnTo>
                    <a:close/>
                  </a:path>
                  <a:path w="300355" h="346075">
                    <a:moveTo>
                      <a:pt x="300228" y="49390"/>
                    </a:moveTo>
                    <a:lnTo>
                      <a:pt x="298577" y="47180"/>
                    </a:lnTo>
                    <a:lnTo>
                      <a:pt x="288671" y="43891"/>
                    </a:lnTo>
                    <a:lnTo>
                      <a:pt x="288671" y="56019"/>
                    </a:lnTo>
                    <a:lnTo>
                      <a:pt x="288671" y="289890"/>
                    </a:lnTo>
                    <a:lnTo>
                      <a:pt x="161671" y="332181"/>
                    </a:lnTo>
                    <a:lnTo>
                      <a:pt x="161671" y="13741"/>
                    </a:lnTo>
                    <a:lnTo>
                      <a:pt x="288671" y="56019"/>
                    </a:lnTo>
                    <a:lnTo>
                      <a:pt x="288671" y="43891"/>
                    </a:lnTo>
                    <a:lnTo>
                      <a:pt x="198208" y="13741"/>
                    </a:lnTo>
                    <a:lnTo>
                      <a:pt x="191503" y="11506"/>
                    </a:lnTo>
                    <a:lnTo>
                      <a:pt x="157226" y="88"/>
                    </a:lnTo>
                    <a:lnTo>
                      <a:pt x="156591" y="0"/>
                    </a:lnTo>
                    <a:lnTo>
                      <a:pt x="150114" y="0"/>
                    </a:lnTo>
                    <a:lnTo>
                      <a:pt x="150114" y="11506"/>
                    </a:lnTo>
                    <a:lnTo>
                      <a:pt x="150114" y="334416"/>
                    </a:lnTo>
                    <a:lnTo>
                      <a:pt x="11557" y="334416"/>
                    </a:lnTo>
                    <a:lnTo>
                      <a:pt x="11557" y="11506"/>
                    </a:lnTo>
                    <a:lnTo>
                      <a:pt x="150114" y="11506"/>
                    </a:lnTo>
                    <a:lnTo>
                      <a:pt x="150114" y="0"/>
                    </a:lnTo>
                    <a:lnTo>
                      <a:pt x="2540" y="0"/>
                    </a:lnTo>
                    <a:lnTo>
                      <a:pt x="0" y="2565"/>
                    </a:lnTo>
                    <a:lnTo>
                      <a:pt x="0" y="343369"/>
                    </a:lnTo>
                    <a:lnTo>
                      <a:pt x="2540" y="345948"/>
                    </a:lnTo>
                    <a:lnTo>
                      <a:pt x="156464" y="345948"/>
                    </a:lnTo>
                    <a:lnTo>
                      <a:pt x="157099" y="345846"/>
                    </a:lnTo>
                    <a:lnTo>
                      <a:pt x="191427" y="334416"/>
                    </a:lnTo>
                    <a:lnTo>
                      <a:pt x="198145" y="332181"/>
                    </a:lnTo>
                    <a:lnTo>
                      <a:pt x="296291" y="299516"/>
                    </a:lnTo>
                    <a:lnTo>
                      <a:pt x="298577" y="298729"/>
                    </a:lnTo>
                    <a:lnTo>
                      <a:pt x="300228" y="296532"/>
                    </a:lnTo>
                    <a:lnTo>
                      <a:pt x="300228" y="49390"/>
                    </a:lnTo>
                    <a:close/>
                  </a:path>
                </a:pathLst>
              </a:custGeom>
              <a:solidFill>
                <a:srgbClr val="7E7E7E"/>
              </a:solidFill>
            </p:spPr>
            <p:txBody>
              <a:bodyPr wrap="square" lIns="0" tIns="0" rIns="0" bIns="0" rtlCol="0"/>
              <a:lstStyle/>
              <a:p>
                <a:endParaRPr sz="1350" dirty="0"/>
              </a:p>
            </p:txBody>
          </p:sp>
          <p:sp>
            <p:nvSpPr>
              <p:cNvPr id="205" name="object 76">
                <a:extLst>
                  <a:ext uri="{FF2B5EF4-FFF2-40B4-BE49-F238E27FC236}">
                    <a16:creationId xmlns:a16="http://schemas.microsoft.com/office/drawing/2014/main" id="{11685B62-E2B1-45AC-B676-6861525FF822}"/>
                  </a:ext>
                </a:extLst>
              </p:cNvPr>
              <p:cNvSpPr/>
              <p:nvPr/>
            </p:nvSpPr>
            <p:spPr>
              <a:xfrm>
                <a:off x="1272540" y="5981699"/>
                <a:ext cx="151130" cy="334010"/>
              </a:xfrm>
              <a:custGeom>
                <a:avLst/>
                <a:gdLst/>
                <a:ahLst/>
                <a:cxnLst/>
                <a:rect l="l" t="t" r="r" b="b"/>
                <a:pathLst>
                  <a:path w="151130" h="334010">
                    <a:moveTo>
                      <a:pt x="150875" y="0"/>
                    </a:moveTo>
                    <a:lnTo>
                      <a:pt x="0" y="0"/>
                    </a:lnTo>
                    <a:lnTo>
                      <a:pt x="0" y="333756"/>
                    </a:lnTo>
                    <a:lnTo>
                      <a:pt x="150875" y="333756"/>
                    </a:lnTo>
                    <a:lnTo>
                      <a:pt x="150875" y="264706"/>
                    </a:lnTo>
                    <a:lnTo>
                      <a:pt x="69087" y="264706"/>
                    </a:lnTo>
                    <a:lnTo>
                      <a:pt x="63881" y="259549"/>
                    </a:lnTo>
                    <a:lnTo>
                      <a:pt x="63881" y="246837"/>
                    </a:lnTo>
                    <a:lnTo>
                      <a:pt x="69087" y="241681"/>
                    </a:lnTo>
                    <a:lnTo>
                      <a:pt x="150875" y="241681"/>
                    </a:lnTo>
                    <a:lnTo>
                      <a:pt x="150875" y="218668"/>
                    </a:lnTo>
                    <a:lnTo>
                      <a:pt x="69087" y="218668"/>
                    </a:lnTo>
                    <a:lnTo>
                      <a:pt x="63881" y="213512"/>
                    </a:lnTo>
                    <a:lnTo>
                      <a:pt x="63881" y="200799"/>
                    </a:lnTo>
                    <a:lnTo>
                      <a:pt x="69087" y="195656"/>
                    </a:lnTo>
                    <a:lnTo>
                      <a:pt x="150875" y="195656"/>
                    </a:lnTo>
                    <a:lnTo>
                      <a:pt x="150875" y="57543"/>
                    </a:lnTo>
                    <a:lnTo>
                      <a:pt x="23240" y="57543"/>
                    </a:lnTo>
                    <a:lnTo>
                      <a:pt x="23240" y="34531"/>
                    </a:lnTo>
                    <a:lnTo>
                      <a:pt x="150875" y="34531"/>
                    </a:lnTo>
                    <a:lnTo>
                      <a:pt x="150875" y="0"/>
                    </a:lnTo>
                    <a:close/>
                  </a:path>
                  <a:path w="151130" h="334010">
                    <a:moveTo>
                      <a:pt x="150875" y="241681"/>
                    </a:moveTo>
                    <a:lnTo>
                      <a:pt x="81787" y="241681"/>
                    </a:lnTo>
                    <a:lnTo>
                      <a:pt x="86994" y="246837"/>
                    </a:lnTo>
                    <a:lnTo>
                      <a:pt x="86994" y="259549"/>
                    </a:lnTo>
                    <a:lnTo>
                      <a:pt x="81787" y="264706"/>
                    </a:lnTo>
                    <a:lnTo>
                      <a:pt x="150875" y="264706"/>
                    </a:lnTo>
                    <a:lnTo>
                      <a:pt x="150875" y="241681"/>
                    </a:lnTo>
                    <a:close/>
                  </a:path>
                  <a:path w="151130" h="334010">
                    <a:moveTo>
                      <a:pt x="150875" y="195656"/>
                    </a:moveTo>
                    <a:lnTo>
                      <a:pt x="81787" y="195656"/>
                    </a:lnTo>
                    <a:lnTo>
                      <a:pt x="86994" y="200799"/>
                    </a:lnTo>
                    <a:lnTo>
                      <a:pt x="86994" y="213512"/>
                    </a:lnTo>
                    <a:lnTo>
                      <a:pt x="81787" y="218668"/>
                    </a:lnTo>
                    <a:lnTo>
                      <a:pt x="150875" y="218668"/>
                    </a:lnTo>
                    <a:lnTo>
                      <a:pt x="150875" y="195656"/>
                    </a:lnTo>
                    <a:close/>
                  </a:path>
                  <a:path w="151130" h="334010">
                    <a:moveTo>
                      <a:pt x="150875" y="34531"/>
                    </a:moveTo>
                    <a:lnTo>
                      <a:pt x="127634" y="34531"/>
                    </a:lnTo>
                    <a:lnTo>
                      <a:pt x="127634" y="57543"/>
                    </a:lnTo>
                    <a:lnTo>
                      <a:pt x="150875" y="57543"/>
                    </a:lnTo>
                    <a:lnTo>
                      <a:pt x="150875" y="34531"/>
                    </a:lnTo>
                    <a:close/>
                  </a:path>
                </a:pathLst>
              </a:custGeom>
              <a:solidFill>
                <a:srgbClr val="BEBEBE"/>
              </a:solidFill>
            </p:spPr>
            <p:txBody>
              <a:bodyPr wrap="square" lIns="0" tIns="0" rIns="0" bIns="0" rtlCol="0"/>
              <a:lstStyle/>
              <a:p>
                <a:endParaRPr sz="1350" dirty="0"/>
              </a:p>
            </p:txBody>
          </p:sp>
          <p:sp>
            <p:nvSpPr>
              <p:cNvPr id="206" name="object 77">
                <a:extLst>
                  <a:ext uri="{FF2B5EF4-FFF2-40B4-BE49-F238E27FC236}">
                    <a16:creationId xmlns:a16="http://schemas.microsoft.com/office/drawing/2014/main" id="{C1FCED08-0E3F-42FA-9F95-424D033CFD3E}"/>
                  </a:ext>
                </a:extLst>
              </p:cNvPr>
              <p:cNvSpPr/>
              <p:nvPr/>
            </p:nvSpPr>
            <p:spPr>
              <a:xfrm>
                <a:off x="1423416" y="5981699"/>
                <a:ext cx="139065" cy="334010"/>
              </a:xfrm>
              <a:custGeom>
                <a:avLst/>
                <a:gdLst/>
                <a:ahLst/>
                <a:cxnLst/>
                <a:rect l="l" t="t" r="r" b="b"/>
                <a:pathLst>
                  <a:path w="139065" h="334010">
                    <a:moveTo>
                      <a:pt x="0" y="0"/>
                    </a:moveTo>
                    <a:lnTo>
                      <a:pt x="0" y="333756"/>
                    </a:lnTo>
                    <a:lnTo>
                      <a:pt x="138684" y="287718"/>
                    </a:lnTo>
                    <a:lnTo>
                      <a:pt x="138684" y="46037"/>
                    </a:lnTo>
                    <a:lnTo>
                      <a:pt x="0" y="0"/>
                    </a:lnTo>
                    <a:close/>
                  </a:path>
                </a:pathLst>
              </a:custGeom>
              <a:solidFill>
                <a:srgbClr val="D9D9D9"/>
              </a:solidFill>
            </p:spPr>
            <p:txBody>
              <a:bodyPr wrap="square" lIns="0" tIns="0" rIns="0" bIns="0" rtlCol="0"/>
              <a:lstStyle/>
              <a:p>
                <a:endParaRPr sz="1350" dirty="0"/>
              </a:p>
            </p:txBody>
          </p:sp>
          <p:sp>
            <p:nvSpPr>
              <p:cNvPr id="207" name="object 78">
                <a:extLst>
                  <a:ext uri="{FF2B5EF4-FFF2-40B4-BE49-F238E27FC236}">
                    <a16:creationId xmlns:a16="http://schemas.microsoft.com/office/drawing/2014/main" id="{2F7C2D9C-8BE6-48CC-8800-C2C1597ADE97}"/>
                  </a:ext>
                </a:extLst>
              </p:cNvPr>
              <p:cNvSpPr/>
              <p:nvPr/>
            </p:nvSpPr>
            <p:spPr>
              <a:xfrm>
                <a:off x="1296924" y="6067043"/>
                <a:ext cx="104139" cy="35560"/>
              </a:xfrm>
              <a:custGeom>
                <a:avLst/>
                <a:gdLst/>
                <a:ahLst/>
                <a:cxnLst/>
                <a:rect l="l" t="t" r="r" b="b"/>
                <a:pathLst>
                  <a:path w="104140" h="35560">
                    <a:moveTo>
                      <a:pt x="103632" y="24384"/>
                    </a:moveTo>
                    <a:lnTo>
                      <a:pt x="0" y="24384"/>
                    </a:lnTo>
                    <a:lnTo>
                      <a:pt x="0" y="35052"/>
                    </a:lnTo>
                    <a:lnTo>
                      <a:pt x="103632" y="35052"/>
                    </a:lnTo>
                    <a:lnTo>
                      <a:pt x="103632" y="24384"/>
                    </a:lnTo>
                    <a:close/>
                  </a:path>
                  <a:path w="104140" h="35560">
                    <a:moveTo>
                      <a:pt x="103632" y="0"/>
                    </a:moveTo>
                    <a:lnTo>
                      <a:pt x="0" y="0"/>
                    </a:lnTo>
                    <a:lnTo>
                      <a:pt x="0" y="12192"/>
                    </a:lnTo>
                    <a:lnTo>
                      <a:pt x="103632" y="12192"/>
                    </a:lnTo>
                    <a:lnTo>
                      <a:pt x="103632" y="0"/>
                    </a:lnTo>
                    <a:close/>
                  </a:path>
                </a:pathLst>
              </a:custGeom>
              <a:solidFill>
                <a:srgbClr val="7E7E7E"/>
              </a:solidFill>
            </p:spPr>
            <p:txBody>
              <a:bodyPr wrap="square" lIns="0" tIns="0" rIns="0" bIns="0" rtlCol="0"/>
              <a:lstStyle/>
              <a:p>
                <a:endParaRPr sz="1350" dirty="0"/>
              </a:p>
            </p:txBody>
          </p:sp>
          <p:sp>
            <p:nvSpPr>
              <p:cNvPr id="208" name="object 79">
                <a:extLst>
                  <a:ext uri="{FF2B5EF4-FFF2-40B4-BE49-F238E27FC236}">
                    <a16:creationId xmlns:a16="http://schemas.microsoft.com/office/drawing/2014/main" id="{AE921E3A-CC54-4431-AC61-3024B591A370}"/>
                  </a:ext>
                </a:extLst>
              </p:cNvPr>
              <p:cNvSpPr/>
              <p:nvPr/>
            </p:nvSpPr>
            <p:spPr>
              <a:xfrm>
                <a:off x="1296924" y="6172199"/>
                <a:ext cx="103631" cy="120395"/>
              </a:xfrm>
              <a:prstGeom prst="rect">
                <a:avLst/>
              </a:prstGeom>
              <a:blipFill>
                <a:blip r:embed="rId10" cstate="print"/>
                <a:stretch>
                  <a:fillRect/>
                </a:stretch>
              </a:blipFill>
            </p:spPr>
            <p:txBody>
              <a:bodyPr wrap="square" lIns="0" tIns="0" rIns="0" bIns="0" rtlCol="0"/>
              <a:lstStyle/>
              <a:p>
                <a:endParaRPr sz="1350" dirty="0"/>
              </a:p>
            </p:txBody>
          </p:sp>
          <p:sp>
            <p:nvSpPr>
              <p:cNvPr id="209" name="object 80">
                <a:extLst>
                  <a:ext uri="{FF2B5EF4-FFF2-40B4-BE49-F238E27FC236}">
                    <a16:creationId xmlns:a16="http://schemas.microsoft.com/office/drawing/2014/main" id="{245959A7-3A86-47B1-8050-C1AB6C65F93A}"/>
                  </a:ext>
                </a:extLst>
              </p:cNvPr>
              <p:cNvSpPr/>
              <p:nvPr/>
            </p:nvSpPr>
            <p:spPr>
              <a:xfrm>
                <a:off x="1267968" y="5975604"/>
                <a:ext cx="300355" cy="346075"/>
              </a:xfrm>
              <a:custGeom>
                <a:avLst/>
                <a:gdLst/>
                <a:ahLst/>
                <a:cxnLst/>
                <a:rect l="l" t="t" r="r" b="b"/>
                <a:pathLst>
                  <a:path w="300355" h="346075">
                    <a:moveTo>
                      <a:pt x="138684" y="37553"/>
                    </a:moveTo>
                    <a:lnTo>
                      <a:pt x="136144" y="35052"/>
                    </a:lnTo>
                    <a:lnTo>
                      <a:pt x="127127" y="35052"/>
                    </a:lnTo>
                    <a:lnTo>
                      <a:pt x="127127" y="46228"/>
                    </a:lnTo>
                    <a:lnTo>
                      <a:pt x="127127" y="57416"/>
                    </a:lnTo>
                    <a:lnTo>
                      <a:pt x="34417" y="57416"/>
                    </a:lnTo>
                    <a:lnTo>
                      <a:pt x="34417" y="46228"/>
                    </a:lnTo>
                    <a:lnTo>
                      <a:pt x="127127" y="46228"/>
                    </a:lnTo>
                    <a:lnTo>
                      <a:pt x="127127" y="35052"/>
                    </a:lnTo>
                    <a:lnTo>
                      <a:pt x="25400" y="35052"/>
                    </a:lnTo>
                    <a:lnTo>
                      <a:pt x="22860" y="37553"/>
                    </a:lnTo>
                    <a:lnTo>
                      <a:pt x="22860" y="66078"/>
                    </a:lnTo>
                    <a:lnTo>
                      <a:pt x="25400" y="68580"/>
                    </a:lnTo>
                    <a:lnTo>
                      <a:pt x="136144" y="68580"/>
                    </a:lnTo>
                    <a:lnTo>
                      <a:pt x="138684" y="66078"/>
                    </a:lnTo>
                    <a:lnTo>
                      <a:pt x="138684" y="57416"/>
                    </a:lnTo>
                    <a:lnTo>
                      <a:pt x="138684" y="46228"/>
                    </a:lnTo>
                    <a:lnTo>
                      <a:pt x="138684" y="37553"/>
                    </a:lnTo>
                    <a:close/>
                  </a:path>
                  <a:path w="300355" h="346075">
                    <a:moveTo>
                      <a:pt x="300228" y="49390"/>
                    </a:moveTo>
                    <a:lnTo>
                      <a:pt x="298577" y="47180"/>
                    </a:lnTo>
                    <a:lnTo>
                      <a:pt x="288671" y="43891"/>
                    </a:lnTo>
                    <a:lnTo>
                      <a:pt x="288671" y="56019"/>
                    </a:lnTo>
                    <a:lnTo>
                      <a:pt x="288671" y="289890"/>
                    </a:lnTo>
                    <a:lnTo>
                      <a:pt x="161671" y="332181"/>
                    </a:lnTo>
                    <a:lnTo>
                      <a:pt x="161671" y="13741"/>
                    </a:lnTo>
                    <a:lnTo>
                      <a:pt x="288671" y="56019"/>
                    </a:lnTo>
                    <a:lnTo>
                      <a:pt x="288671" y="43891"/>
                    </a:lnTo>
                    <a:lnTo>
                      <a:pt x="198208" y="13741"/>
                    </a:lnTo>
                    <a:lnTo>
                      <a:pt x="191503" y="11506"/>
                    </a:lnTo>
                    <a:lnTo>
                      <a:pt x="157226" y="88"/>
                    </a:lnTo>
                    <a:lnTo>
                      <a:pt x="156591" y="0"/>
                    </a:lnTo>
                    <a:lnTo>
                      <a:pt x="150114" y="0"/>
                    </a:lnTo>
                    <a:lnTo>
                      <a:pt x="150114" y="11506"/>
                    </a:lnTo>
                    <a:lnTo>
                      <a:pt x="150114" y="334416"/>
                    </a:lnTo>
                    <a:lnTo>
                      <a:pt x="11557" y="334416"/>
                    </a:lnTo>
                    <a:lnTo>
                      <a:pt x="11557" y="11506"/>
                    </a:lnTo>
                    <a:lnTo>
                      <a:pt x="150114" y="11506"/>
                    </a:lnTo>
                    <a:lnTo>
                      <a:pt x="150114" y="0"/>
                    </a:lnTo>
                    <a:lnTo>
                      <a:pt x="2540" y="0"/>
                    </a:lnTo>
                    <a:lnTo>
                      <a:pt x="12" y="2565"/>
                    </a:lnTo>
                    <a:lnTo>
                      <a:pt x="0" y="343369"/>
                    </a:lnTo>
                    <a:lnTo>
                      <a:pt x="2540" y="345948"/>
                    </a:lnTo>
                    <a:lnTo>
                      <a:pt x="156464" y="345948"/>
                    </a:lnTo>
                    <a:lnTo>
                      <a:pt x="157099" y="345846"/>
                    </a:lnTo>
                    <a:lnTo>
                      <a:pt x="191427" y="334416"/>
                    </a:lnTo>
                    <a:lnTo>
                      <a:pt x="198145" y="332181"/>
                    </a:lnTo>
                    <a:lnTo>
                      <a:pt x="296291" y="299516"/>
                    </a:lnTo>
                    <a:lnTo>
                      <a:pt x="298577" y="298729"/>
                    </a:lnTo>
                    <a:lnTo>
                      <a:pt x="300228" y="296532"/>
                    </a:lnTo>
                    <a:lnTo>
                      <a:pt x="300228" y="49390"/>
                    </a:lnTo>
                    <a:close/>
                  </a:path>
                </a:pathLst>
              </a:custGeom>
              <a:solidFill>
                <a:srgbClr val="7E7E7E"/>
              </a:solidFill>
            </p:spPr>
            <p:txBody>
              <a:bodyPr wrap="square" lIns="0" tIns="0" rIns="0" bIns="0" rtlCol="0"/>
              <a:lstStyle/>
              <a:p>
                <a:endParaRPr sz="1350" dirty="0"/>
              </a:p>
            </p:txBody>
          </p:sp>
          <p:sp>
            <p:nvSpPr>
              <p:cNvPr id="210" name="object 81">
                <a:extLst>
                  <a:ext uri="{FF2B5EF4-FFF2-40B4-BE49-F238E27FC236}">
                    <a16:creationId xmlns:a16="http://schemas.microsoft.com/office/drawing/2014/main" id="{9FD7FCF5-FE9A-4568-BA0E-E1A426999665}"/>
                  </a:ext>
                </a:extLst>
              </p:cNvPr>
              <p:cNvSpPr/>
              <p:nvPr/>
            </p:nvSpPr>
            <p:spPr>
              <a:xfrm>
                <a:off x="1426464" y="5981699"/>
                <a:ext cx="151130" cy="334010"/>
              </a:xfrm>
              <a:custGeom>
                <a:avLst/>
                <a:gdLst/>
                <a:ahLst/>
                <a:cxnLst/>
                <a:rect l="l" t="t" r="r" b="b"/>
                <a:pathLst>
                  <a:path w="151130" h="334010">
                    <a:moveTo>
                      <a:pt x="150876" y="0"/>
                    </a:moveTo>
                    <a:lnTo>
                      <a:pt x="0" y="0"/>
                    </a:lnTo>
                    <a:lnTo>
                      <a:pt x="0" y="333756"/>
                    </a:lnTo>
                    <a:lnTo>
                      <a:pt x="150876" y="333756"/>
                    </a:lnTo>
                    <a:lnTo>
                      <a:pt x="150876" y="264706"/>
                    </a:lnTo>
                    <a:lnTo>
                      <a:pt x="69088" y="264706"/>
                    </a:lnTo>
                    <a:lnTo>
                      <a:pt x="63881" y="259549"/>
                    </a:lnTo>
                    <a:lnTo>
                      <a:pt x="63881" y="246837"/>
                    </a:lnTo>
                    <a:lnTo>
                      <a:pt x="69088" y="241681"/>
                    </a:lnTo>
                    <a:lnTo>
                      <a:pt x="150876" y="241681"/>
                    </a:lnTo>
                    <a:lnTo>
                      <a:pt x="150876" y="218668"/>
                    </a:lnTo>
                    <a:lnTo>
                      <a:pt x="69088" y="218668"/>
                    </a:lnTo>
                    <a:lnTo>
                      <a:pt x="63881" y="213512"/>
                    </a:lnTo>
                    <a:lnTo>
                      <a:pt x="63881" y="200799"/>
                    </a:lnTo>
                    <a:lnTo>
                      <a:pt x="69088" y="195656"/>
                    </a:lnTo>
                    <a:lnTo>
                      <a:pt x="150876" y="195656"/>
                    </a:lnTo>
                    <a:lnTo>
                      <a:pt x="150876" y="57543"/>
                    </a:lnTo>
                    <a:lnTo>
                      <a:pt x="23241" y="57543"/>
                    </a:lnTo>
                    <a:lnTo>
                      <a:pt x="23241" y="34531"/>
                    </a:lnTo>
                    <a:lnTo>
                      <a:pt x="150876" y="34531"/>
                    </a:lnTo>
                    <a:lnTo>
                      <a:pt x="150876" y="0"/>
                    </a:lnTo>
                    <a:close/>
                  </a:path>
                  <a:path w="151130" h="334010">
                    <a:moveTo>
                      <a:pt x="150876" y="241681"/>
                    </a:moveTo>
                    <a:lnTo>
                      <a:pt x="81788" y="241681"/>
                    </a:lnTo>
                    <a:lnTo>
                      <a:pt x="86995" y="246837"/>
                    </a:lnTo>
                    <a:lnTo>
                      <a:pt x="86995" y="259549"/>
                    </a:lnTo>
                    <a:lnTo>
                      <a:pt x="81788" y="264706"/>
                    </a:lnTo>
                    <a:lnTo>
                      <a:pt x="150876" y="264706"/>
                    </a:lnTo>
                    <a:lnTo>
                      <a:pt x="150876" y="241681"/>
                    </a:lnTo>
                    <a:close/>
                  </a:path>
                  <a:path w="151130" h="334010">
                    <a:moveTo>
                      <a:pt x="150876" y="195656"/>
                    </a:moveTo>
                    <a:lnTo>
                      <a:pt x="81788" y="195656"/>
                    </a:lnTo>
                    <a:lnTo>
                      <a:pt x="86995" y="200799"/>
                    </a:lnTo>
                    <a:lnTo>
                      <a:pt x="86995" y="213512"/>
                    </a:lnTo>
                    <a:lnTo>
                      <a:pt x="81788" y="218668"/>
                    </a:lnTo>
                    <a:lnTo>
                      <a:pt x="150876" y="218668"/>
                    </a:lnTo>
                    <a:lnTo>
                      <a:pt x="150876" y="195656"/>
                    </a:lnTo>
                    <a:close/>
                  </a:path>
                  <a:path w="151130" h="334010">
                    <a:moveTo>
                      <a:pt x="150876" y="34531"/>
                    </a:moveTo>
                    <a:lnTo>
                      <a:pt x="127635" y="34531"/>
                    </a:lnTo>
                    <a:lnTo>
                      <a:pt x="127635" y="57543"/>
                    </a:lnTo>
                    <a:lnTo>
                      <a:pt x="150876" y="57543"/>
                    </a:lnTo>
                    <a:lnTo>
                      <a:pt x="150876" y="34531"/>
                    </a:lnTo>
                    <a:close/>
                  </a:path>
                </a:pathLst>
              </a:custGeom>
              <a:solidFill>
                <a:srgbClr val="BEBEBE"/>
              </a:solidFill>
            </p:spPr>
            <p:txBody>
              <a:bodyPr wrap="square" lIns="0" tIns="0" rIns="0" bIns="0" rtlCol="0"/>
              <a:lstStyle/>
              <a:p>
                <a:endParaRPr sz="1350" dirty="0"/>
              </a:p>
            </p:txBody>
          </p:sp>
          <p:sp>
            <p:nvSpPr>
              <p:cNvPr id="211" name="object 82">
                <a:extLst>
                  <a:ext uri="{FF2B5EF4-FFF2-40B4-BE49-F238E27FC236}">
                    <a16:creationId xmlns:a16="http://schemas.microsoft.com/office/drawing/2014/main" id="{C206998A-58B6-42AC-BBA3-FCCDD8323C59}"/>
                  </a:ext>
                </a:extLst>
              </p:cNvPr>
              <p:cNvSpPr/>
              <p:nvPr/>
            </p:nvSpPr>
            <p:spPr>
              <a:xfrm>
                <a:off x="1577340" y="5981699"/>
                <a:ext cx="139065" cy="334010"/>
              </a:xfrm>
              <a:custGeom>
                <a:avLst/>
                <a:gdLst/>
                <a:ahLst/>
                <a:cxnLst/>
                <a:rect l="l" t="t" r="r" b="b"/>
                <a:pathLst>
                  <a:path w="139064" h="334010">
                    <a:moveTo>
                      <a:pt x="0" y="0"/>
                    </a:moveTo>
                    <a:lnTo>
                      <a:pt x="0" y="333756"/>
                    </a:lnTo>
                    <a:lnTo>
                      <a:pt x="138684" y="287718"/>
                    </a:lnTo>
                    <a:lnTo>
                      <a:pt x="138684" y="46037"/>
                    </a:lnTo>
                    <a:lnTo>
                      <a:pt x="0" y="0"/>
                    </a:lnTo>
                    <a:close/>
                  </a:path>
                </a:pathLst>
              </a:custGeom>
              <a:solidFill>
                <a:srgbClr val="D9D9D9"/>
              </a:solidFill>
            </p:spPr>
            <p:txBody>
              <a:bodyPr wrap="square" lIns="0" tIns="0" rIns="0" bIns="0" rtlCol="0"/>
              <a:lstStyle/>
              <a:p>
                <a:endParaRPr sz="1350" dirty="0"/>
              </a:p>
            </p:txBody>
          </p:sp>
          <p:sp>
            <p:nvSpPr>
              <p:cNvPr id="212" name="object 83">
                <a:extLst>
                  <a:ext uri="{FF2B5EF4-FFF2-40B4-BE49-F238E27FC236}">
                    <a16:creationId xmlns:a16="http://schemas.microsoft.com/office/drawing/2014/main" id="{0CF1A18B-FE49-4AC4-B4B9-6DD92127530B}"/>
                  </a:ext>
                </a:extLst>
              </p:cNvPr>
              <p:cNvSpPr/>
              <p:nvPr/>
            </p:nvSpPr>
            <p:spPr>
              <a:xfrm>
                <a:off x="1449324" y="6067043"/>
                <a:ext cx="105410" cy="35560"/>
              </a:xfrm>
              <a:custGeom>
                <a:avLst/>
                <a:gdLst/>
                <a:ahLst/>
                <a:cxnLst/>
                <a:rect l="l" t="t" r="r" b="b"/>
                <a:pathLst>
                  <a:path w="105409" h="35560">
                    <a:moveTo>
                      <a:pt x="105156" y="24384"/>
                    </a:moveTo>
                    <a:lnTo>
                      <a:pt x="0" y="24384"/>
                    </a:lnTo>
                    <a:lnTo>
                      <a:pt x="0" y="35052"/>
                    </a:lnTo>
                    <a:lnTo>
                      <a:pt x="105156" y="35052"/>
                    </a:lnTo>
                    <a:lnTo>
                      <a:pt x="105156" y="24384"/>
                    </a:lnTo>
                    <a:close/>
                  </a:path>
                  <a:path w="105409" h="35560">
                    <a:moveTo>
                      <a:pt x="105156" y="0"/>
                    </a:moveTo>
                    <a:lnTo>
                      <a:pt x="0" y="0"/>
                    </a:lnTo>
                    <a:lnTo>
                      <a:pt x="0" y="12192"/>
                    </a:lnTo>
                    <a:lnTo>
                      <a:pt x="105156" y="12192"/>
                    </a:lnTo>
                    <a:lnTo>
                      <a:pt x="105156" y="0"/>
                    </a:lnTo>
                    <a:close/>
                  </a:path>
                </a:pathLst>
              </a:custGeom>
              <a:solidFill>
                <a:srgbClr val="7E7E7E"/>
              </a:solidFill>
            </p:spPr>
            <p:txBody>
              <a:bodyPr wrap="square" lIns="0" tIns="0" rIns="0" bIns="0" rtlCol="0"/>
              <a:lstStyle/>
              <a:p>
                <a:endParaRPr sz="1350" dirty="0"/>
              </a:p>
            </p:txBody>
          </p:sp>
          <p:sp>
            <p:nvSpPr>
              <p:cNvPr id="213" name="object 84">
                <a:extLst>
                  <a:ext uri="{FF2B5EF4-FFF2-40B4-BE49-F238E27FC236}">
                    <a16:creationId xmlns:a16="http://schemas.microsoft.com/office/drawing/2014/main" id="{48F2A837-421D-4D80-A6BC-55A8AE51B93B}"/>
                  </a:ext>
                </a:extLst>
              </p:cNvPr>
              <p:cNvSpPr/>
              <p:nvPr/>
            </p:nvSpPr>
            <p:spPr>
              <a:xfrm>
                <a:off x="1449324" y="6172199"/>
                <a:ext cx="105155" cy="120395"/>
              </a:xfrm>
              <a:prstGeom prst="rect">
                <a:avLst/>
              </a:prstGeom>
              <a:blipFill>
                <a:blip r:embed="rId11" cstate="print"/>
                <a:stretch>
                  <a:fillRect/>
                </a:stretch>
              </a:blipFill>
            </p:spPr>
            <p:txBody>
              <a:bodyPr wrap="square" lIns="0" tIns="0" rIns="0" bIns="0" rtlCol="0"/>
              <a:lstStyle/>
              <a:p>
                <a:endParaRPr sz="1350" dirty="0"/>
              </a:p>
            </p:txBody>
          </p:sp>
          <p:sp>
            <p:nvSpPr>
              <p:cNvPr id="214" name="object 85">
                <a:extLst>
                  <a:ext uri="{FF2B5EF4-FFF2-40B4-BE49-F238E27FC236}">
                    <a16:creationId xmlns:a16="http://schemas.microsoft.com/office/drawing/2014/main" id="{6EAB01B5-70FE-463B-9E63-82368499CAAF}"/>
                  </a:ext>
                </a:extLst>
              </p:cNvPr>
              <p:cNvSpPr/>
              <p:nvPr/>
            </p:nvSpPr>
            <p:spPr>
              <a:xfrm>
                <a:off x="1420368" y="5975604"/>
                <a:ext cx="302260" cy="346075"/>
              </a:xfrm>
              <a:custGeom>
                <a:avLst/>
                <a:gdLst/>
                <a:ahLst/>
                <a:cxnLst/>
                <a:rect l="l" t="t" r="r" b="b"/>
                <a:pathLst>
                  <a:path w="302260" h="346075">
                    <a:moveTo>
                      <a:pt x="138684" y="37553"/>
                    </a:moveTo>
                    <a:lnTo>
                      <a:pt x="136144" y="35052"/>
                    </a:lnTo>
                    <a:lnTo>
                      <a:pt x="127127" y="35052"/>
                    </a:lnTo>
                    <a:lnTo>
                      <a:pt x="127127" y="46228"/>
                    </a:lnTo>
                    <a:lnTo>
                      <a:pt x="127127" y="57416"/>
                    </a:lnTo>
                    <a:lnTo>
                      <a:pt x="34417" y="57416"/>
                    </a:lnTo>
                    <a:lnTo>
                      <a:pt x="34417" y="46228"/>
                    </a:lnTo>
                    <a:lnTo>
                      <a:pt x="127127" y="46228"/>
                    </a:lnTo>
                    <a:lnTo>
                      <a:pt x="127127" y="35052"/>
                    </a:lnTo>
                    <a:lnTo>
                      <a:pt x="25400" y="35052"/>
                    </a:lnTo>
                    <a:lnTo>
                      <a:pt x="22860" y="37553"/>
                    </a:lnTo>
                    <a:lnTo>
                      <a:pt x="22860" y="66078"/>
                    </a:lnTo>
                    <a:lnTo>
                      <a:pt x="25400" y="68580"/>
                    </a:lnTo>
                    <a:lnTo>
                      <a:pt x="136144" y="68580"/>
                    </a:lnTo>
                    <a:lnTo>
                      <a:pt x="138684" y="66078"/>
                    </a:lnTo>
                    <a:lnTo>
                      <a:pt x="138684" y="57416"/>
                    </a:lnTo>
                    <a:lnTo>
                      <a:pt x="138684" y="46228"/>
                    </a:lnTo>
                    <a:lnTo>
                      <a:pt x="138684" y="37553"/>
                    </a:lnTo>
                    <a:close/>
                  </a:path>
                  <a:path w="302260" h="346075">
                    <a:moveTo>
                      <a:pt x="301752" y="49390"/>
                    </a:moveTo>
                    <a:lnTo>
                      <a:pt x="300101" y="47180"/>
                    </a:lnTo>
                    <a:lnTo>
                      <a:pt x="290195" y="43903"/>
                    </a:lnTo>
                    <a:lnTo>
                      <a:pt x="290195" y="56019"/>
                    </a:lnTo>
                    <a:lnTo>
                      <a:pt x="290195" y="289890"/>
                    </a:lnTo>
                    <a:lnTo>
                      <a:pt x="162433" y="332181"/>
                    </a:lnTo>
                    <a:lnTo>
                      <a:pt x="162433" y="13741"/>
                    </a:lnTo>
                    <a:lnTo>
                      <a:pt x="290195" y="56019"/>
                    </a:lnTo>
                    <a:lnTo>
                      <a:pt x="290195" y="43903"/>
                    </a:lnTo>
                    <a:lnTo>
                      <a:pt x="199199" y="13741"/>
                    </a:lnTo>
                    <a:lnTo>
                      <a:pt x="192455" y="11506"/>
                    </a:lnTo>
                    <a:lnTo>
                      <a:pt x="157988" y="88"/>
                    </a:lnTo>
                    <a:lnTo>
                      <a:pt x="157353" y="0"/>
                    </a:lnTo>
                    <a:lnTo>
                      <a:pt x="150876" y="0"/>
                    </a:lnTo>
                    <a:lnTo>
                      <a:pt x="150876" y="11506"/>
                    </a:lnTo>
                    <a:lnTo>
                      <a:pt x="150876" y="334416"/>
                    </a:lnTo>
                    <a:lnTo>
                      <a:pt x="11557" y="334416"/>
                    </a:lnTo>
                    <a:lnTo>
                      <a:pt x="11557" y="11506"/>
                    </a:lnTo>
                    <a:lnTo>
                      <a:pt x="150876" y="11506"/>
                    </a:lnTo>
                    <a:lnTo>
                      <a:pt x="150876" y="0"/>
                    </a:lnTo>
                    <a:lnTo>
                      <a:pt x="2667" y="0"/>
                    </a:lnTo>
                    <a:lnTo>
                      <a:pt x="0" y="2565"/>
                    </a:lnTo>
                    <a:lnTo>
                      <a:pt x="0" y="343369"/>
                    </a:lnTo>
                    <a:lnTo>
                      <a:pt x="2540" y="345948"/>
                    </a:lnTo>
                    <a:lnTo>
                      <a:pt x="157353" y="345948"/>
                    </a:lnTo>
                    <a:lnTo>
                      <a:pt x="157861" y="345846"/>
                    </a:lnTo>
                    <a:lnTo>
                      <a:pt x="192379" y="334416"/>
                    </a:lnTo>
                    <a:lnTo>
                      <a:pt x="199136" y="332181"/>
                    </a:lnTo>
                    <a:lnTo>
                      <a:pt x="297815" y="299516"/>
                    </a:lnTo>
                    <a:lnTo>
                      <a:pt x="300101" y="298729"/>
                    </a:lnTo>
                    <a:lnTo>
                      <a:pt x="301752" y="296532"/>
                    </a:lnTo>
                    <a:lnTo>
                      <a:pt x="301752" y="49390"/>
                    </a:lnTo>
                    <a:close/>
                  </a:path>
                </a:pathLst>
              </a:custGeom>
              <a:solidFill>
                <a:srgbClr val="7E7E7E"/>
              </a:solidFill>
            </p:spPr>
            <p:txBody>
              <a:bodyPr wrap="square" lIns="0" tIns="0" rIns="0" bIns="0" rtlCol="0"/>
              <a:lstStyle/>
              <a:p>
                <a:endParaRPr sz="1350" dirty="0"/>
              </a:p>
            </p:txBody>
          </p:sp>
          <p:sp>
            <p:nvSpPr>
              <p:cNvPr id="215" name="object 86">
                <a:extLst>
                  <a:ext uri="{FF2B5EF4-FFF2-40B4-BE49-F238E27FC236}">
                    <a16:creationId xmlns:a16="http://schemas.microsoft.com/office/drawing/2014/main" id="{4CBA7D2C-BE61-4DA6-8165-42704C20C305}"/>
                  </a:ext>
                </a:extLst>
              </p:cNvPr>
              <p:cNvSpPr/>
              <p:nvPr/>
            </p:nvSpPr>
            <p:spPr>
              <a:xfrm>
                <a:off x="6702551" y="6091427"/>
                <a:ext cx="3524885" cy="76200"/>
              </a:xfrm>
              <a:custGeom>
                <a:avLst/>
                <a:gdLst/>
                <a:ahLst/>
                <a:cxnLst/>
                <a:rect l="l" t="t" r="r" b="b"/>
                <a:pathLst>
                  <a:path w="3524884" h="76200">
                    <a:moveTo>
                      <a:pt x="3448430" y="0"/>
                    </a:moveTo>
                    <a:lnTo>
                      <a:pt x="3448430" y="76200"/>
                    </a:lnTo>
                    <a:lnTo>
                      <a:pt x="3511930" y="44450"/>
                    </a:lnTo>
                    <a:lnTo>
                      <a:pt x="3461257" y="44450"/>
                    </a:lnTo>
                    <a:lnTo>
                      <a:pt x="3461257" y="31750"/>
                    </a:lnTo>
                    <a:lnTo>
                      <a:pt x="3511930" y="31750"/>
                    </a:lnTo>
                    <a:lnTo>
                      <a:pt x="3448430" y="0"/>
                    </a:lnTo>
                    <a:close/>
                  </a:path>
                  <a:path w="3524884" h="76200">
                    <a:moveTo>
                      <a:pt x="3448430" y="31750"/>
                    </a:moveTo>
                    <a:lnTo>
                      <a:pt x="0" y="31750"/>
                    </a:lnTo>
                    <a:lnTo>
                      <a:pt x="0" y="44450"/>
                    </a:lnTo>
                    <a:lnTo>
                      <a:pt x="3448430" y="44450"/>
                    </a:lnTo>
                    <a:lnTo>
                      <a:pt x="3448430" y="31750"/>
                    </a:lnTo>
                    <a:close/>
                  </a:path>
                  <a:path w="3524884" h="76200">
                    <a:moveTo>
                      <a:pt x="3511930" y="31750"/>
                    </a:moveTo>
                    <a:lnTo>
                      <a:pt x="3461257" y="31750"/>
                    </a:lnTo>
                    <a:lnTo>
                      <a:pt x="3461257" y="44450"/>
                    </a:lnTo>
                    <a:lnTo>
                      <a:pt x="3511930" y="44450"/>
                    </a:lnTo>
                    <a:lnTo>
                      <a:pt x="3524630" y="38100"/>
                    </a:lnTo>
                    <a:lnTo>
                      <a:pt x="3511930" y="31750"/>
                    </a:lnTo>
                    <a:close/>
                  </a:path>
                </a:pathLst>
              </a:custGeom>
              <a:solidFill>
                <a:srgbClr val="1FBBF4"/>
              </a:solidFill>
            </p:spPr>
            <p:txBody>
              <a:bodyPr wrap="square" lIns="0" tIns="0" rIns="0" bIns="0" rtlCol="0"/>
              <a:lstStyle/>
              <a:p>
                <a:endParaRPr sz="1350" dirty="0"/>
              </a:p>
            </p:txBody>
          </p:sp>
          <p:sp>
            <p:nvSpPr>
              <p:cNvPr id="216" name="object 87">
                <a:extLst>
                  <a:ext uri="{FF2B5EF4-FFF2-40B4-BE49-F238E27FC236}">
                    <a16:creationId xmlns:a16="http://schemas.microsoft.com/office/drawing/2014/main" id="{B578D382-AC1C-4B77-9A6E-2FAFAC951FD7}"/>
                  </a:ext>
                </a:extLst>
              </p:cNvPr>
              <p:cNvSpPr/>
              <p:nvPr/>
            </p:nvSpPr>
            <p:spPr>
              <a:xfrm>
                <a:off x="7124700" y="3456431"/>
                <a:ext cx="1838960" cy="0"/>
              </a:xfrm>
              <a:custGeom>
                <a:avLst/>
                <a:gdLst/>
                <a:ahLst/>
                <a:cxnLst/>
                <a:rect l="l" t="t" r="r" b="b"/>
                <a:pathLst>
                  <a:path w="1838959">
                    <a:moveTo>
                      <a:pt x="0" y="0"/>
                    </a:moveTo>
                    <a:lnTo>
                      <a:pt x="1838832" y="0"/>
                    </a:lnTo>
                  </a:path>
                </a:pathLst>
              </a:custGeom>
              <a:ln w="6350">
                <a:solidFill>
                  <a:srgbClr val="1FBBF4"/>
                </a:solidFill>
              </a:ln>
            </p:spPr>
            <p:txBody>
              <a:bodyPr wrap="square" lIns="0" tIns="0" rIns="0" bIns="0" rtlCol="0"/>
              <a:lstStyle/>
              <a:p>
                <a:endParaRPr sz="1350" dirty="0"/>
              </a:p>
            </p:txBody>
          </p:sp>
          <p:sp>
            <p:nvSpPr>
              <p:cNvPr id="217" name="object 88">
                <a:extLst>
                  <a:ext uri="{FF2B5EF4-FFF2-40B4-BE49-F238E27FC236}">
                    <a16:creationId xmlns:a16="http://schemas.microsoft.com/office/drawing/2014/main" id="{5243872D-3E9C-492D-9717-F1BFAA2984E2}"/>
                  </a:ext>
                </a:extLst>
              </p:cNvPr>
              <p:cNvSpPr/>
              <p:nvPr/>
            </p:nvSpPr>
            <p:spPr>
              <a:xfrm>
                <a:off x="10290048" y="2697479"/>
                <a:ext cx="760730" cy="760730"/>
              </a:xfrm>
              <a:custGeom>
                <a:avLst/>
                <a:gdLst/>
                <a:ahLst/>
                <a:cxnLst/>
                <a:rect l="l" t="t" r="r" b="b"/>
                <a:pathLst>
                  <a:path w="760729" h="760729">
                    <a:moveTo>
                      <a:pt x="380237" y="0"/>
                    </a:moveTo>
                    <a:lnTo>
                      <a:pt x="332530" y="2961"/>
                    </a:lnTo>
                    <a:lnTo>
                      <a:pt x="286594" y="11609"/>
                    </a:lnTo>
                    <a:lnTo>
                      <a:pt x="242785" y="25587"/>
                    </a:lnTo>
                    <a:lnTo>
                      <a:pt x="201460" y="44539"/>
                    </a:lnTo>
                    <a:lnTo>
                      <a:pt x="162974" y="68110"/>
                    </a:lnTo>
                    <a:lnTo>
                      <a:pt x="127683" y="95943"/>
                    </a:lnTo>
                    <a:lnTo>
                      <a:pt x="95943" y="127683"/>
                    </a:lnTo>
                    <a:lnTo>
                      <a:pt x="68110" y="162974"/>
                    </a:lnTo>
                    <a:lnTo>
                      <a:pt x="44539" y="201460"/>
                    </a:lnTo>
                    <a:lnTo>
                      <a:pt x="25587" y="242785"/>
                    </a:lnTo>
                    <a:lnTo>
                      <a:pt x="11609" y="286594"/>
                    </a:lnTo>
                    <a:lnTo>
                      <a:pt x="2961" y="332530"/>
                    </a:lnTo>
                    <a:lnTo>
                      <a:pt x="0" y="380238"/>
                    </a:lnTo>
                    <a:lnTo>
                      <a:pt x="2961" y="427945"/>
                    </a:lnTo>
                    <a:lnTo>
                      <a:pt x="11609" y="473881"/>
                    </a:lnTo>
                    <a:lnTo>
                      <a:pt x="25587" y="517690"/>
                    </a:lnTo>
                    <a:lnTo>
                      <a:pt x="44539" y="559015"/>
                    </a:lnTo>
                    <a:lnTo>
                      <a:pt x="68110" y="597501"/>
                    </a:lnTo>
                    <a:lnTo>
                      <a:pt x="95943" y="632792"/>
                    </a:lnTo>
                    <a:lnTo>
                      <a:pt x="127683" y="664532"/>
                    </a:lnTo>
                    <a:lnTo>
                      <a:pt x="162974" y="692365"/>
                    </a:lnTo>
                    <a:lnTo>
                      <a:pt x="201460" y="715936"/>
                    </a:lnTo>
                    <a:lnTo>
                      <a:pt x="242785" y="734888"/>
                    </a:lnTo>
                    <a:lnTo>
                      <a:pt x="286594" y="748866"/>
                    </a:lnTo>
                    <a:lnTo>
                      <a:pt x="332530" y="757514"/>
                    </a:lnTo>
                    <a:lnTo>
                      <a:pt x="380237" y="760476"/>
                    </a:lnTo>
                    <a:lnTo>
                      <a:pt x="427945" y="757514"/>
                    </a:lnTo>
                    <a:lnTo>
                      <a:pt x="473881" y="748866"/>
                    </a:lnTo>
                    <a:lnTo>
                      <a:pt x="517690" y="734888"/>
                    </a:lnTo>
                    <a:lnTo>
                      <a:pt x="559015" y="715936"/>
                    </a:lnTo>
                    <a:lnTo>
                      <a:pt x="597501" y="692365"/>
                    </a:lnTo>
                    <a:lnTo>
                      <a:pt x="632792" y="664532"/>
                    </a:lnTo>
                    <a:lnTo>
                      <a:pt x="664532" y="632792"/>
                    </a:lnTo>
                    <a:lnTo>
                      <a:pt x="692365" y="597501"/>
                    </a:lnTo>
                    <a:lnTo>
                      <a:pt x="715936" y="559015"/>
                    </a:lnTo>
                    <a:lnTo>
                      <a:pt x="734888" y="517690"/>
                    </a:lnTo>
                    <a:lnTo>
                      <a:pt x="748866" y="473881"/>
                    </a:lnTo>
                    <a:lnTo>
                      <a:pt x="757514" y="427945"/>
                    </a:lnTo>
                    <a:lnTo>
                      <a:pt x="760476" y="380238"/>
                    </a:lnTo>
                    <a:lnTo>
                      <a:pt x="757514" y="332530"/>
                    </a:lnTo>
                    <a:lnTo>
                      <a:pt x="748866" y="286594"/>
                    </a:lnTo>
                    <a:lnTo>
                      <a:pt x="734888" y="242785"/>
                    </a:lnTo>
                    <a:lnTo>
                      <a:pt x="715936" y="201460"/>
                    </a:lnTo>
                    <a:lnTo>
                      <a:pt x="692365" y="162974"/>
                    </a:lnTo>
                    <a:lnTo>
                      <a:pt x="664532" y="127683"/>
                    </a:lnTo>
                    <a:lnTo>
                      <a:pt x="632792" y="95943"/>
                    </a:lnTo>
                    <a:lnTo>
                      <a:pt x="597501" y="68110"/>
                    </a:lnTo>
                    <a:lnTo>
                      <a:pt x="559015" y="44539"/>
                    </a:lnTo>
                    <a:lnTo>
                      <a:pt x="517690" y="25587"/>
                    </a:lnTo>
                    <a:lnTo>
                      <a:pt x="473881" y="11609"/>
                    </a:lnTo>
                    <a:lnTo>
                      <a:pt x="427945" y="2961"/>
                    </a:lnTo>
                    <a:lnTo>
                      <a:pt x="380237" y="0"/>
                    </a:lnTo>
                    <a:close/>
                  </a:path>
                </a:pathLst>
              </a:custGeom>
              <a:solidFill>
                <a:srgbClr val="1FBBF4"/>
              </a:solidFill>
            </p:spPr>
            <p:txBody>
              <a:bodyPr wrap="square" lIns="0" tIns="0" rIns="0" bIns="0" rtlCol="0"/>
              <a:lstStyle/>
              <a:p>
                <a:endParaRPr sz="1350" dirty="0"/>
              </a:p>
            </p:txBody>
          </p:sp>
          <p:sp>
            <p:nvSpPr>
              <p:cNvPr id="218" name="object 89">
                <a:extLst>
                  <a:ext uri="{FF2B5EF4-FFF2-40B4-BE49-F238E27FC236}">
                    <a16:creationId xmlns:a16="http://schemas.microsoft.com/office/drawing/2014/main" id="{AB0E96BA-72B6-40CE-8F41-12BFEDED6219}"/>
                  </a:ext>
                </a:extLst>
              </p:cNvPr>
              <p:cNvSpPr/>
              <p:nvPr/>
            </p:nvSpPr>
            <p:spPr>
              <a:xfrm>
                <a:off x="10248899" y="2656344"/>
                <a:ext cx="841273" cy="839711"/>
              </a:xfrm>
              <a:prstGeom prst="rect">
                <a:avLst/>
              </a:prstGeom>
              <a:blipFill>
                <a:blip r:embed="rId12" cstate="print"/>
                <a:stretch>
                  <a:fillRect/>
                </a:stretch>
              </a:blipFill>
            </p:spPr>
            <p:txBody>
              <a:bodyPr wrap="square" lIns="0" tIns="0" rIns="0" bIns="0" rtlCol="0"/>
              <a:lstStyle/>
              <a:p>
                <a:endParaRPr sz="1350" dirty="0"/>
              </a:p>
            </p:txBody>
          </p:sp>
          <p:sp>
            <p:nvSpPr>
              <p:cNvPr id="219" name="object 90">
                <a:extLst>
                  <a:ext uri="{FF2B5EF4-FFF2-40B4-BE49-F238E27FC236}">
                    <a16:creationId xmlns:a16="http://schemas.microsoft.com/office/drawing/2014/main" id="{03FD57BD-FDD1-4455-86C0-45498C0DFAAF}"/>
                  </a:ext>
                </a:extLst>
              </p:cNvPr>
              <p:cNvSpPr/>
              <p:nvPr/>
            </p:nvSpPr>
            <p:spPr>
              <a:xfrm>
                <a:off x="10330434" y="2737865"/>
                <a:ext cx="683260" cy="681355"/>
              </a:xfrm>
              <a:custGeom>
                <a:avLst/>
                <a:gdLst/>
                <a:ahLst/>
                <a:cxnLst/>
                <a:rect l="l" t="t" r="r" b="b"/>
                <a:pathLst>
                  <a:path w="683259" h="681354">
                    <a:moveTo>
                      <a:pt x="341375" y="0"/>
                    </a:moveTo>
                    <a:lnTo>
                      <a:pt x="295041" y="3109"/>
                    </a:lnTo>
                    <a:lnTo>
                      <a:pt x="250604" y="12169"/>
                    </a:lnTo>
                    <a:lnTo>
                      <a:pt x="208472" y="26771"/>
                    </a:lnTo>
                    <a:lnTo>
                      <a:pt x="169051" y="46510"/>
                    </a:lnTo>
                    <a:lnTo>
                      <a:pt x="132746" y="70979"/>
                    </a:lnTo>
                    <a:lnTo>
                      <a:pt x="99964" y="99774"/>
                    </a:lnTo>
                    <a:lnTo>
                      <a:pt x="71112" y="132487"/>
                    </a:lnTo>
                    <a:lnTo>
                      <a:pt x="46594" y="168712"/>
                    </a:lnTo>
                    <a:lnTo>
                      <a:pt x="26818" y="208043"/>
                    </a:lnTo>
                    <a:lnTo>
                      <a:pt x="12190" y="250075"/>
                    </a:lnTo>
                    <a:lnTo>
                      <a:pt x="3115" y="294400"/>
                    </a:lnTo>
                    <a:lnTo>
                      <a:pt x="0" y="340613"/>
                    </a:lnTo>
                    <a:lnTo>
                      <a:pt x="3115" y="386827"/>
                    </a:lnTo>
                    <a:lnTo>
                      <a:pt x="12190" y="431152"/>
                    </a:lnTo>
                    <a:lnTo>
                      <a:pt x="26818" y="473184"/>
                    </a:lnTo>
                    <a:lnTo>
                      <a:pt x="46594" y="512515"/>
                    </a:lnTo>
                    <a:lnTo>
                      <a:pt x="71112" y="548740"/>
                    </a:lnTo>
                    <a:lnTo>
                      <a:pt x="99964" y="581453"/>
                    </a:lnTo>
                    <a:lnTo>
                      <a:pt x="132746" y="610248"/>
                    </a:lnTo>
                    <a:lnTo>
                      <a:pt x="169051" y="634717"/>
                    </a:lnTo>
                    <a:lnTo>
                      <a:pt x="208472" y="654456"/>
                    </a:lnTo>
                    <a:lnTo>
                      <a:pt x="250604" y="669058"/>
                    </a:lnTo>
                    <a:lnTo>
                      <a:pt x="295041" y="678118"/>
                    </a:lnTo>
                    <a:lnTo>
                      <a:pt x="341375" y="681228"/>
                    </a:lnTo>
                    <a:lnTo>
                      <a:pt x="387710" y="678118"/>
                    </a:lnTo>
                    <a:lnTo>
                      <a:pt x="432147" y="669058"/>
                    </a:lnTo>
                    <a:lnTo>
                      <a:pt x="474279" y="654456"/>
                    </a:lnTo>
                    <a:lnTo>
                      <a:pt x="513700" y="634717"/>
                    </a:lnTo>
                    <a:lnTo>
                      <a:pt x="550005" y="610248"/>
                    </a:lnTo>
                    <a:lnTo>
                      <a:pt x="582787" y="581453"/>
                    </a:lnTo>
                    <a:lnTo>
                      <a:pt x="611639" y="548740"/>
                    </a:lnTo>
                    <a:lnTo>
                      <a:pt x="636157" y="512515"/>
                    </a:lnTo>
                    <a:lnTo>
                      <a:pt x="655933" y="473184"/>
                    </a:lnTo>
                    <a:lnTo>
                      <a:pt x="670561" y="431152"/>
                    </a:lnTo>
                    <a:lnTo>
                      <a:pt x="679636" y="386827"/>
                    </a:lnTo>
                    <a:lnTo>
                      <a:pt x="682751" y="340613"/>
                    </a:lnTo>
                    <a:lnTo>
                      <a:pt x="679636" y="294400"/>
                    </a:lnTo>
                    <a:lnTo>
                      <a:pt x="670561" y="250075"/>
                    </a:lnTo>
                    <a:lnTo>
                      <a:pt x="655933" y="208043"/>
                    </a:lnTo>
                    <a:lnTo>
                      <a:pt x="636157" y="168712"/>
                    </a:lnTo>
                    <a:lnTo>
                      <a:pt x="611639" y="132487"/>
                    </a:lnTo>
                    <a:lnTo>
                      <a:pt x="582787" y="99774"/>
                    </a:lnTo>
                    <a:lnTo>
                      <a:pt x="550005" y="70979"/>
                    </a:lnTo>
                    <a:lnTo>
                      <a:pt x="513700" y="46510"/>
                    </a:lnTo>
                    <a:lnTo>
                      <a:pt x="474279" y="26771"/>
                    </a:lnTo>
                    <a:lnTo>
                      <a:pt x="432147" y="12169"/>
                    </a:lnTo>
                    <a:lnTo>
                      <a:pt x="387710" y="3109"/>
                    </a:lnTo>
                    <a:lnTo>
                      <a:pt x="341375" y="0"/>
                    </a:lnTo>
                    <a:close/>
                  </a:path>
                </a:pathLst>
              </a:custGeom>
              <a:solidFill>
                <a:srgbClr val="FFFFFF"/>
              </a:solidFill>
            </p:spPr>
            <p:txBody>
              <a:bodyPr wrap="square" lIns="0" tIns="0" rIns="0" bIns="0" rtlCol="0"/>
              <a:lstStyle/>
              <a:p>
                <a:endParaRPr sz="1350" dirty="0"/>
              </a:p>
            </p:txBody>
          </p:sp>
          <p:sp>
            <p:nvSpPr>
              <p:cNvPr id="220" name="object 91">
                <a:extLst>
                  <a:ext uri="{FF2B5EF4-FFF2-40B4-BE49-F238E27FC236}">
                    <a16:creationId xmlns:a16="http://schemas.microsoft.com/office/drawing/2014/main" id="{FB57DA10-B4E6-42C2-B32F-91F97ADBC949}"/>
                  </a:ext>
                </a:extLst>
              </p:cNvPr>
              <p:cNvSpPr/>
              <p:nvPr/>
            </p:nvSpPr>
            <p:spPr>
              <a:xfrm>
                <a:off x="10286999" y="2694419"/>
                <a:ext cx="762012" cy="762012"/>
              </a:xfrm>
              <a:prstGeom prst="rect">
                <a:avLst/>
              </a:prstGeom>
              <a:blipFill>
                <a:blip r:embed="rId13" cstate="print"/>
                <a:stretch>
                  <a:fillRect/>
                </a:stretch>
              </a:blipFill>
            </p:spPr>
            <p:txBody>
              <a:bodyPr wrap="square" lIns="0" tIns="0" rIns="0" bIns="0" rtlCol="0"/>
              <a:lstStyle/>
              <a:p>
                <a:endParaRPr sz="1350" dirty="0"/>
              </a:p>
            </p:txBody>
          </p:sp>
          <p:sp>
            <p:nvSpPr>
              <p:cNvPr id="221" name="object 92">
                <a:extLst>
                  <a:ext uri="{FF2B5EF4-FFF2-40B4-BE49-F238E27FC236}">
                    <a16:creationId xmlns:a16="http://schemas.microsoft.com/office/drawing/2014/main" id="{6F2AD866-A6C9-421F-93C6-7FD427D25CE1}"/>
                  </a:ext>
                </a:extLst>
              </p:cNvPr>
              <p:cNvSpPr/>
              <p:nvPr/>
            </p:nvSpPr>
            <p:spPr>
              <a:xfrm>
                <a:off x="10358627" y="2766059"/>
                <a:ext cx="623316" cy="623315"/>
              </a:xfrm>
              <a:prstGeom prst="rect">
                <a:avLst/>
              </a:prstGeom>
              <a:blipFill>
                <a:blip r:embed="rId14" cstate="print"/>
                <a:stretch>
                  <a:fillRect/>
                </a:stretch>
              </a:blipFill>
            </p:spPr>
            <p:txBody>
              <a:bodyPr wrap="square" lIns="0" tIns="0" rIns="0" bIns="0" rtlCol="0"/>
              <a:lstStyle/>
              <a:p>
                <a:endParaRPr sz="1350" dirty="0"/>
              </a:p>
            </p:txBody>
          </p:sp>
          <p:sp>
            <p:nvSpPr>
              <p:cNvPr id="222" name="object 93">
                <a:extLst>
                  <a:ext uri="{FF2B5EF4-FFF2-40B4-BE49-F238E27FC236}">
                    <a16:creationId xmlns:a16="http://schemas.microsoft.com/office/drawing/2014/main" id="{F03C7CA1-9637-4C96-8A55-B7FA9BC451CA}"/>
                  </a:ext>
                </a:extLst>
              </p:cNvPr>
              <p:cNvSpPr/>
              <p:nvPr/>
            </p:nvSpPr>
            <p:spPr>
              <a:xfrm>
                <a:off x="10290048" y="3692651"/>
                <a:ext cx="760730" cy="760730"/>
              </a:xfrm>
              <a:custGeom>
                <a:avLst/>
                <a:gdLst/>
                <a:ahLst/>
                <a:cxnLst/>
                <a:rect l="l" t="t" r="r" b="b"/>
                <a:pathLst>
                  <a:path w="760729" h="760729">
                    <a:moveTo>
                      <a:pt x="380237" y="0"/>
                    </a:moveTo>
                    <a:lnTo>
                      <a:pt x="332530" y="2961"/>
                    </a:lnTo>
                    <a:lnTo>
                      <a:pt x="286594" y="11609"/>
                    </a:lnTo>
                    <a:lnTo>
                      <a:pt x="242785" y="25587"/>
                    </a:lnTo>
                    <a:lnTo>
                      <a:pt x="201460" y="44539"/>
                    </a:lnTo>
                    <a:lnTo>
                      <a:pt x="162974" y="68110"/>
                    </a:lnTo>
                    <a:lnTo>
                      <a:pt x="127683" y="95943"/>
                    </a:lnTo>
                    <a:lnTo>
                      <a:pt x="95943" y="127683"/>
                    </a:lnTo>
                    <a:lnTo>
                      <a:pt x="68110" y="162974"/>
                    </a:lnTo>
                    <a:lnTo>
                      <a:pt x="44539" y="201460"/>
                    </a:lnTo>
                    <a:lnTo>
                      <a:pt x="25587" y="242785"/>
                    </a:lnTo>
                    <a:lnTo>
                      <a:pt x="11609" y="286594"/>
                    </a:lnTo>
                    <a:lnTo>
                      <a:pt x="2961" y="332530"/>
                    </a:lnTo>
                    <a:lnTo>
                      <a:pt x="0" y="380238"/>
                    </a:lnTo>
                    <a:lnTo>
                      <a:pt x="2961" y="427945"/>
                    </a:lnTo>
                    <a:lnTo>
                      <a:pt x="11609" y="473881"/>
                    </a:lnTo>
                    <a:lnTo>
                      <a:pt x="25587" y="517690"/>
                    </a:lnTo>
                    <a:lnTo>
                      <a:pt x="44539" y="559015"/>
                    </a:lnTo>
                    <a:lnTo>
                      <a:pt x="68110" y="597501"/>
                    </a:lnTo>
                    <a:lnTo>
                      <a:pt x="95943" y="632792"/>
                    </a:lnTo>
                    <a:lnTo>
                      <a:pt x="127683" y="664532"/>
                    </a:lnTo>
                    <a:lnTo>
                      <a:pt x="162974" y="692365"/>
                    </a:lnTo>
                    <a:lnTo>
                      <a:pt x="201460" y="715936"/>
                    </a:lnTo>
                    <a:lnTo>
                      <a:pt x="242785" y="734888"/>
                    </a:lnTo>
                    <a:lnTo>
                      <a:pt x="286594" y="748866"/>
                    </a:lnTo>
                    <a:lnTo>
                      <a:pt x="332530" y="757514"/>
                    </a:lnTo>
                    <a:lnTo>
                      <a:pt x="380237" y="760476"/>
                    </a:lnTo>
                    <a:lnTo>
                      <a:pt x="427945" y="757514"/>
                    </a:lnTo>
                    <a:lnTo>
                      <a:pt x="473881" y="748866"/>
                    </a:lnTo>
                    <a:lnTo>
                      <a:pt x="517690" y="734888"/>
                    </a:lnTo>
                    <a:lnTo>
                      <a:pt x="559015" y="715936"/>
                    </a:lnTo>
                    <a:lnTo>
                      <a:pt x="597501" y="692365"/>
                    </a:lnTo>
                    <a:lnTo>
                      <a:pt x="632792" y="664532"/>
                    </a:lnTo>
                    <a:lnTo>
                      <a:pt x="664532" y="632792"/>
                    </a:lnTo>
                    <a:lnTo>
                      <a:pt x="692365" y="597501"/>
                    </a:lnTo>
                    <a:lnTo>
                      <a:pt x="715936" y="559015"/>
                    </a:lnTo>
                    <a:lnTo>
                      <a:pt x="734888" y="517690"/>
                    </a:lnTo>
                    <a:lnTo>
                      <a:pt x="748866" y="473881"/>
                    </a:lnTo>
                    <a:lnTo>
                      <a:pt x="757514" y="427945"/>
                    </a:lnTo>
                    <a:lnTo>
                      <a:pt x="760476" y="380238"/>
                    </a:lnTo>
                    <a:lnTo>
                      <a:pt x="757514" y="332530"/>
                    </a:lnTo>
                    <a:lnTo>
                      <a:pt x="748866" y="286594"/>
                    </a:lnTo>
                    <a:lnTo>
                      <a:pt x="734888" y="242785"/>
                    </a:lnTo>
                    <a:lnTo>
                      <a:pt x="715936" y="201460"/>
                    </a:lnTo>
                    <a:lnTo>
                      <a:pt x="692365" y="162974"/>
                    </a:lnTo>
                    <a:lnTo>
                      <a:pt x="664532" y="127683"/>
                    </a:lnTo>
                    <a:lnTo>
                      <a:pt x="632792" y="95943"/>
                    </a:lnTo>
                    <a:lnTo>
                      <a:pt x="597501" y="68110"/>
                    </a:lnTo>
                    <a:lnTo>
                      <a:pt x="559015" y="44539"/>
                    </a:lnTo>
                    <a:lnTo>
                      <a:pt x="517690" y="25587"/>
                    </a:lnTo>
                    <a:lnTo>
                      <a:pt x="473881" y="11609"/>
                    </a:lnTo>
                    <a:lnTo>
                      <a:pt x="427945" y="2961"/>
                    </a:lnTo>
                    <a:lnTo>
                      <a:pt x="380237" y="0"/>
                    </a:lnTo>
                    <a:close/>
                  </a:path>
                </a:pathLst>
              </a:custGeom>
              <a:solidFill>
                <a:srgbClr val="1FBBF4"/>
              </a:solidFill>
            </p:spPr>
            <p:txBody>
              <a:bodyPr wrap="square" lIns="0" tIns="0" rIns="0" bIns="0" rtlCol="0"/>
              <a:lstStyle/>
              <a:p>
                <a:endParaRPr sz="1350" dirty="0"/>
              </a:p>
            </p:txBody>
          </p:sp>
          <p:sp>
            <p:nvSpPr>
              <p:cNvPr id="223" name="object 94">
                <a:extLst>
                  <a:ext uri="{FF2B5EF4-FFF2-40B4-BE49-F238E27FC236}">
                    <a16:creationId xmlns:a16="http://schemas.microsoft.com/office/drawing/2014/main" id="{B841DA4A-043E-41A0-96B6-12AB1CA65AF0}"/>
                  </a:ext>
                </a:extLst>
              </p:cNvPr>
              <p:cNvSpPr/>
              <p:nvPr/>
            </p:nvSpPr>
            <p:spPr>
              <a:xfrm>
                <a:off x="10248899" y="3651516"/>
                <a:ext cx="841273" cy="839711"/>
              </a:xfrm>
              <a:prstGeom prst="rect">
                <a:avLst/>
              </a:prstGeom>
              <a:blipFill>
                <a:blip r:embed="rId12" cstate="print"/>
                <a:stretch>
                  <a:fillRect/>
                </a:stretch>
              </a:blipFill>
            </p:spPr>
            <p:txBody>
              <a:bodyPr wrap="square" lIns="0" tIns="0" rIns="0" bIns="0" rtlCol="0"/>
              <a:lstStyle/>
              <a:p>
                <a:endParaRPr sz="1350" dirty="0"/>
              </a:p>
            </p:txBody>
          </p:sp>
          <p:sp>
            <p:nvSpPr>
              <p:cNvPr id="224" name="object 95">
                <a:extLst>
                  <a:ext uri="{FF2B5EF4-FFF2-40B4-BE49-F238E27FC236}">
                    <a16:creationId xmlns:a16="http://schemas.microsoft.com/office/drawing/2014/main" id="{EFD8BA29-D16C-4903-A202-64FDC01B9543}"/>
                  </a:ext>
                </a:extLst>
              </p:cNvPr>
              <p:cNvSpPr/>
              <p:nvPr/>
            </p:nvSpPr>
            <p:spPr>
              <a:xfrm>
                <a:off x="10330434" y="3733037"/>
                <a:ext cx="683260" cy="681355"/>
              </a:xfrm>
              <a:custGeom>
                <a:avLst/>
                <a:gdLst/>
                <a:ahLst/>
                <a:cxnLst/>
                <a:rect l="l" t="t" r="r" b="b"/>
                <a:pathLst>
                  <a:path w="683259" h="681354">
                    <a:moveTo>
                      <a:pt x="341375" y="0"/>
                    </a:moveTo>
                    <a:lnTo>
                      <a:pt x="295041" y="3109"/>
                    </a:lnTo>
                    <a:lnTo>
                      <a:pt x="250604" y="12169"/>
                    </a:lnTo>
                    <a:lnTo>
                      <a:pt x="208472" y="26771"/>
                    </a:lnTo>
                    <a:lnTo>
                      <a:pt x="169051" y="46510"/>
                    </a:lnTo>
                    <a:lnTo>
                      <a:pt x="132746" y="70979"/>
                    </a:lnTo>
                    <a:lnTo>
                      <a:pt x="99964" y="99774"/>
                    </a:lnTo>
                    <a:lnTo>
                      <a:pt x="71112" y="132487"/>
                    </a:lnTo>
                    <a:lnTo>
                      <a:pt x="46594" y="168712"/>
                    </a:lnTo>
                    <a:lnTo>
                      <a:pt x="26818" y="208043"/>
                    </a:lnTo>
                    <a:lnTo>
                      <a:pt x="12190" y="250075"/>
                    </a:lnTo>
                    <a:lnTo>
                      <a:pt x="3115" y="294400"/>
                    </a:lnTo>
                    <a:lnTo>
                      <a:pt x="0" y="340613"/>
                    </a:lnTo>
                    <a:lnTo>
                      <a:pt x="3115" y="386827"/>
                    </a:lnTo>
                    <a:lnTo>
                      <a:pt x="12190" y="431152"/>
                    </a:lnTo>
                    <a:lnTo>
                      <a:pt x="26818" y="473184"/>
                    </a:lnTo>
                    <a:lnTo>
                      <a:pt x="46594" y="512515"/>
                    </a:lnTo>
                    <a:lnTo>
                      <a:pt x="71112" y="548740"/>
                    </a:lnTo>
                    <a:lnTo>
                      <a:pt x="99964" y="581453"/>
                    </a:lnTo>
                    <a:lnTo>
                      <a:pt x="132746" y="610248"/>
                    </a:lnTo>
                    <a:lnTo>
                      <a:pt x="169051" y="634717"/>
                    </a:lnTo>
                    <a:lnTo>
                      <a:pt x="208472" y="654456"/>
                    </a:lnTo>
                    <a:lnTo>
                      <a:pt x="250604" y="669058"/>
                    </a:lnTo>
                    <a:lnTo>
                      <a:pt x="295041" y="678118"/>
                    </a:lnTo>
                    <a:lnTo>
                      <a:pt x="341375" y="681228"/>
                    </a:lnTo>
                    <a:lnTo>
                      <a:pt x="387710" y="678118"/>
                    </a:lnTo>
                    <a:lnTo>
                      <a:pt x="432147" y="669058"/>
                    </a:lnTo>
                    <a:lnTo>
                      <a:pt x="474279" y="654456"/>
                    </a:lnTo>
                    <a:lnTo>
                      <a:pt x="513700" y="634717"/>
                    </a:lnTo>
                    <a:lnTo>
                      <a:pt x="550005" y="610248"/>
                    </a:lnTo>
                    <a:lnTo>
                      <a:pt x="582787" y="581453"/>
                    </a:lnTo>
                    <a:lnTo>
                      <a:pt x="611639" y="548740"/>
                    </a:lnTo>
                    <a:lnTo>
                      <a:pt x="636157" y="512515"/>
                    </a:lnTo>
                    <a:lnTo>
                      <a:pt x="655933" y="473184"/>
                    </a:lnTo>
                    <a:lnTo>
                      <a:pt x="670561" y="431152"/>
                    </a:lnTo>
                    <a:lnTo>
                      <a:pt x="679636" y="386827"/>
                    </a:lnTo>
                    <a:lnTo>
                      <a:pt x="682751" y="340613"/>
                    </a:lnTo>
                    <a:lnTo>
                      <a:pt x="679636" y="294400"/>
                    </a:lnTo>
                    <a:lnTo>
                      <a:pt x="670561" y="250075"/>
                    </a:lnTo>
                    <a:lnTo>
                      <a:pt x="655933" y="208043"/>
                    </a:lnTo>
                    <a:lnTo>
                      <a:pt x="636157" y="168712"/>
                    </a:lnTo>
                    <a:lnTo>
                      <a:pt x="611639" y="132487"/>
                    </a:lnTo>
                    <a:lnTo>
                      <a:pt x="582787" y="99774"/>
                    </a:lnTo>
                    <a:lnTo>
                      <a:pt x="550005" y="70979"/>
                    </a:lnTo>
                    <a:lnTo>
                      <a:pt x="513700" y="46510"/>
                    </a:lnTo>
                    <a:lnTo>
                      <a:pt x="474279" y="26771"/>
                    </a:lnTo>
                    <a:lnTo>
                      <a:pt x="432147" y="12169"/>
                    </a:lnTo>
                    <a:lnTo>
                      <a:pt x="387710" y="3109"/>
                    </a:lnTo>
                    <a:lnTo>
                      <a:pt x="341375" y="0"/>
                    </a:lnTo>
                    <a:close/>
                  </a:path>
                </a:pathLst>
              </a:custGeom>
              <a:solidFill>
                <a:srgbClr val="FFFFFF"/>
              </a:solidFill>
            </p:spPr>
            <p:txBody>
              <a:bodyPr wrap="square" lIns="0" tIns="0" rIns="0" bIns="0" rtlCol="0"/>
              <a:lstStyle/>
              <a:p>
                <a:endParaRPr sz="1350" dirty="0"/>
              </a:p>
            </p:txBody>
          </p:sp>
          <p:sp>
            <p:nvSpPr>
              <p:cNvPr id="225" name="object 96">
                <a:extLst>
                  <a:ext uri="{FF2B5EF4-FFF2-40B4-BE49-F238E27FC236}">
                    <a16:creationId xmlns:a16="http://schemas.microsoft.com/office/drawing/2014/main" id="{F896556A-7EAF-45EF-AF57-63C8EEDE5C61}"/>
                  </a:ext>
                </a:extLst>
              </p:cNvPr>
              <p:cNvSpPr/>
              <p:nvPr/>
            </p:nvSpPr>
            <p:spPr>
              <a:xfrm>
                <a:off x="10286999" y="3689591"/>
                <a:ext cx="762012" cy="762012"/>
              </a:xfrm>
              <a:prstGeom prst="rect">
                <a:avLst/>
              </a:prstGeom>
              <a:blipFill>
                <a:blip r:embed="rId13" cstate="print"/>
                <a:stretch>
                  <a:fillRect/>
                </a:stretch>
              </a:blipFill>
            </p:spPr>
            <p:txBody>
              <a:bodyPr wrap="square" lIns="0" tIns="0" rIns="0" bIns="0" rtlCol="0"/>
              <a:lstStyle/>
              <a:p>
                <a:endParaRPr sz="1350" dirty="0"/>
              </a:p>
            </p:txBody>
          </p:sp>
          <p:sp>
            <p:nvSpPr>
              <p:cNvPr id="226" name="object 97">
                <a:extLst>
                  <a:ext uri="{FF2B5EF4-FFF2-40B4-BE49-F238E27FC236}">
                    <a16:creationId xmlns:a16="http://schemas.microsoft.com/office/drawing/2014/main" id="{23F32A6F-75D6-4FC2-B09C-CDD51F50E5CE}"/>
                  </a:ext>
                </a:extLst>
              </p:cNvPr>
              <p:cNvSpPr/>
              <p:nvPr/>
            </p:nvSpPr>
            <p:spPr>
              <a:xfrm>
                <a:off x="10358627" y="3761231"/>
                <a:ext cx="623316" cy="623316"/>
              </a:xfrm>
              <a:prstGeom prst="rect">
                <a:avLst/>
              </a:prstGeom>
              <a:blipFill>
                <a:blip r:embed="rId15" cstate="print"/>
                <a:stretch>
                  <a:fillRect/>
                </a:stretch>
              </a:blipFill>
            </p:spPr>
            <p:txBody>
              <a:bodyPr wrap="square" lIns="0" tIns="0" rIns="0" bIns="0" rtlCol="0"/>
              <a:lstStyle/>
              <a:p>
                <a:endParaRPr sz="1350" dirty="0"/>
              </a:p>
            </p:txBody>
          </p:sp>
          <p:sp>
            <p:nvSpPr>
              <p:cNvPr id="227" name="object 98">
                <a:extLst>
                  <a:ext uri="{FF2B5EF4-FFF2-40B4-BE49-F238E27FC236}">
                    <a16:creationId xmlns:a16="http://schemas.microsoft.com/office/drawing/2014/main" id="{900C4916-5512-4370-9E60-E514C07312F6}"/>
                  </a:ext>
                </a:extLst>
              </p:cNvPr>
              <p:cNvSpPr/>
              <p:nvPr/>
            </p:nvSpPr>
            <p:spPr>
              <a:xfrm>
                <a:off x="10290048" y="4687823"/>
                <a:ext cx="760730" cy="760730"/>
              </a:xfrm>
              <a:custGeom>
                <a:avLst/>
                <a:gdLst/>
                <a:ahLst/>
                <a:cxnLst/>
                <a:rect l="l" t="t" r="r" b="b"/>
                <a:pathLst>
                  <a:path w="760729" h="760729">
                    <a:moveTo>
                      <a:pt x="380237" y="0"/>
                    </a:moveTo>
                    <a:lnTo>
                      <a:pt x="332530" y="2961"/>
                    </a:lnTo>
                    <a:lnTo>
                      <a:pt x="286594" y="11609"/>
                    </a:lnTo>
                    <a:lnTo>
                      <a:pt x="242785" y="25587"/>
                    </a:lnTo>
                    <a:lnTo>
                      <a:pt x="201460" y="44539"/>
                    </a:lnTo>
                    <a:lnTo>
                      <a:pt x="162974" y="68110"/>
                    </a:lnTo>
                    <a:lnTo>
                      <a:pt x="127683" y="95943"/>
                    </a:lnTo>
                    <a:lnTo>
                      <a:pt x="95943" y="127683"/>
                    </a:lnTo>
                    <a:lnTo>
                      <a:pt x="68110" y="162974"/>
                    </a:lnTo>
                    <a:lnTo>
                      <a:pt x="44539" y="201460"/>
                    </a:lnTo>
                    <a:lnTo>
                      <a:pt x="25587" y="242785"/>
                    </a:lnTo>
                    <a:lnTo>
                      <a:pt x="11609" y="286594"/>
                    </a:lnTo>
                    <a:lnTo>
                      <a:pt x="2961" y="332530"/>
                    </a:lnTo>
                    <a:lnTo>
                      <a:pt x="0" y="380238"/>
                    </a:lnTo>
                    <a:lnTo>
                      <a:pt x="2961" y="427945"/>
                    </a:lnTo>
                    <a:lnTo>
                      <a:pt x="11609" y="473881"/>
                    </a:lnTo>
                    <a:lnTo>
                      <a:pt x="25587" y="517690"/>
                    </a:lnTo>
                    <a:lnTo>
                      <a:pt x="44539" y="559015"/>
                    </a:lnTo>
                    <a:lnTo>
                      <a:pt x="68110" y="597501"/>
                    </a:lnTo>
                    <a:lnTo>
                      <a:pt x="95943" y="632792"/>
                    </a:lnTo>
                    <a:lnTo>
                      <a:pt x="127683" y="664532"/>
                    </a:lnTo>
                    <a:lnTo>
                      <a:pt x="162974" y="692365"/>
                    </a:lnTo>
                    <a:lnTo>
                      <a:pt x="201460" y="715936"/>
                    </a:lnTo>
                    <a:lnTo>
                      <a:pt x="242785" y="734888"/>
                    </a:lnTo>
                    <a:lnTo>
                      <a:pt x="286594" y="748866"/>
                    </a:lnTo>
                    <a:lnTo>
                      <a:pt x="332530" y="757514"/>
                    </a:lnTo>
                    <a:lnTo>
                      <a:pt x="380237" y="760476"/>
                    </a:lnTo>
                    <a:lnTo>
                      <a:pt x="427945" y="757514"/>
                    </a:lnTo>
                    <a:lnTo>
                      <a:pt x="473881" y="748866"/>
                    </a:lnTo>
                    <a:lnTo>
                      <a:pt x="517690" y="734888"/>
                    </a:lnTo>
                    <a:lnTo>
                      <a:pt x="559015" y="715936"/>
                    </a:lnTo>
                    <a:lnTo>
                      <a:pt x="597501" y="692365"/>
                    </a:lnTo>
                    <a:lnTo>
                      <a:pt x="632792" y="664532"/>
                    </a:lnTo>
                    <a:lnTo>
                      <a:pt x="664532" y="632792"/>
                    </a:lnTo>
                    <a:lnTo>
                      <a:pt x="692365" y="597501"/>
                    </a:lnTo>
                    <a:lnTo>
                      <a:pt x="715936" y="559015"/>
                    </a:lnTo>
                    <a:lnTo>
                      <a:pt x="734888" y="517690"/>
                    </a:lnTo>
                    <a:lnTo>
                      <a:pt x="748866" y="473881"/>
                    </a:lnTo>
                    <a:lnTo>
                      <a:pt x="757514" y="427945"/>
                    </a:lnTo>
                    <a:lnTo>
                      <a:pt x="760476" y="380238"/>
                    </a:lnTo>
                    <a:lnTo>
                      <a:pt x="757514" y="332530"/>
                    </a:lnTo>
                    <a:lnTo>
                      <a:pt x="748866" y="286594"/>
                    </a:lnTo>
                    <a:lnTo>
                      <a:pt x="734888" y="242785"/>
                    </a:lnTo>
                    <a:lnTo>
                      <a:pt x="715936" y="201460"/>
                    </a:lnTo>
                    <a:lnTo>
                      <a:pt x="692365" y="162974"/>
                    </a:lnTo>
                    <a:lnTo>
                      <a:pt x="664532" y="127683"/>
                    </a:lnTo>
                    <a:lnTo>
                      <a:pt x="632792" y="95943"/>
                    </a:lnTo>
                    <a:lnTo>
                      <a:pt x="597501" y="68110"/>
                    </a:lnTo>
                    <a:lnTo>
                      <a:pt x="559015" y="44539"/>
                    </a:lnTo>
                    <a:lnTo>
                      <a:pt x="517690" y="25587"/>
                    </a:lnTo>
                    <a:lnTo>
                      <a:pt x="473881" y="11609"/>
                    </a:lnTo>
                    <a:lnTo>
                      <a:pt x="427945" y="2961"/>
                    </a:lnTo>
                    <a:lnTo>
                      <a:pt x="380237" y="0"/>
                    </a:lnTo>
                    <a:close/>
                  </a:path>
                </a:pathLst>
              </a:custGeom>
              <a:solidFill>
                <a:srgbClr val="1FBBF4"/>
              </a:solidFill>
            </p:spPr>
            <p:txBody>
              <a:bodyPr wrap="square" lIns="0" tIns="0" rIns="0" bIns="0" rtlCol="0"/>
              <a:lstStyle/>
              <a:p>
                <a:endParaRPr sz="1350" dirty="0"/>
              </a:p>
            </p:txBody>
          </p:sp>
          <p:sp>
            <p:nvSpPr>
              <p:cNvPr id="228" name="object 99">
                <a:extLst>
                  <a:ext uri="{FF2B5EF4-FFF2-40B4-BE49-F238E27FC236}">
                    <a16:creationId xmlns:a16="http://schemas.microsoft.com/office/drawing/2014/main" id="{B4763244-F6FF-4D2B-AF2B-A371FCEBF3D4}"/>
                  </a:ext>
                </a:extLst>
              </p:cNvPr>
              <p:cNvSpPr/>
              <p:nvPr/>
            </p:nvSpPr>
            <p:spPr>
              <a:xfrm>
                <a:off x="10248899" y="4645126"/>
                <a:ext cx="841273" cy="841273"/>
              </a:xfrm>
              <a:prstGeom prst="rect">
                <a:avLst/>
              </a:prstGeom>
              <a:blipFill>
                <a:blip r:embed="rId16" cstate="print"/>
                <a:stretch>
                  <a:fillRect/>
                </a:stretch>
              </a:blipFill>
            </p:spPr>
            <p:txBody>
              <a:bodyPr wrap="square" lIns="0" tIns="0" rIns="0" bIns="0" rtlCol="0"/>
              <a:lstStyle/>
              <a:p>
                <a:endParaRPr sz="1350" dirty="0"/>
              </a:p>
            </p:txBody>
          </p:sp>
          <p:sp>
            <p:nvSpPr>
              <p:cNvPr id="229" name="object 100">
                <a:extLst>
                  <a:ext uri="{FF2B5EF4-FFF2-40B4-BE49-F238E27FC236}">
                    <a16:creationId xmlns:a16="http://schemas.microsoft.com/office/drawing/2014/main" id="{81036D54-9449-41BB-8429-5CFBC3C9BA1D}"/>
                  </a:ext>
                </a:extLst>
              </p:cNvPr>
              <p:cNvSpPr/>
              <p:nvPr/>
            </p:nvSpPr>
            <p:spPr>
              <a:xfrm>
                <a:off x="10330434" y="4726685"/>
                <a:ext cx="683260" cy="683260"/>
              </a:xfrm>
              <a:custGeom>
                <a:avLst/>
                <a:gdLst/>
                <a:ahLst/>
                <a:cxnLst/>
                <a:rect l="l" t="t" r="r" b="b"/>
                <a:pathLst>
                  <a:path w="683259" h="683260">
                    <a:moveTo>
                      <a:pt x="341375" y="0"/>
                    </a:moveTo>
                    <a:lnTo>
                      <a:pt x="295041" y="3115"/>
                    </a:lnTo>
                    <a:lnTo>
                      <a:pt x="250604" y="12190"/>
                    </a:lnTo>
                    <a:lnTo>
                      <a:pt x="208472" y="26818"/>
                    </a:lnTo>
                    <a:lnTo>
                      <a:pt x="169051" y="46594"/>
                    </a:lnTo>
                    <a:lnTo>
                      <a:pt x="132746" y="71112"/>
                    </a:lnTo>
                    <a:lnTo>
                      <a:pt x="99964" y="99964"/>
                    </a:lnTo>
                    <a:lnTo>
                      <a:pt x="71112" y="132746"/>
                    </a:lnTo>
                    <a:lnTo>
                      <a:pt x="46594" y="169051"/>
                    </a:lnTo>
                    <a:lnTo>
                      <a:pt x="26818" y="208472"/>
                    </a:lnTo>
                    <a:lnTo>
                      <a:pt x="12190" y="250604"/>
                    </a:lnTo>
                    <a:lnTo>
                      <a:pt x="3115" y="295041"/>
                    </a:lnTo>
                    <a:lnTo>
                      <a:pt x="0" y="341375"/>
                    </a:lnTo>
                    <a:lnTo>
                      <a:pt x="3115" y="387710"/>
                    </a:lnTo>
                    <a:lnTo>
                      <a:pt x="12190" y="432147"/>
                    </a:lnTo>
                    <a:lnTo>
                      <a:pt x="26818" y="474279"/>
                    </a:lnTo>
                    <a:lnTo>
                      <a:pt x="46594" y="513700"/>
                    </a:lnTo>
                    <a:lnTo>
                      <a:pt x="71112" y="550005"/>
                    </a:lnTo>
                    <a:lnTo>
                      <a:pt x="99964" y="582787"/>
                    </a:lnTo>
                    <a:lnTo>
                      <a:pt x="132746" y="611639"/>
                    </a:lnTo>
                    <a:lnTo>
                      <a:pt x="169051" y="636157"/>
                    </a:lnTo>
                    <a:lnTo>
                      <a:pt x="208472" y="655933"/>
                    </a:lnTo>
                    <a:lnTo>
                      <a:pt x="250604" y="670561"/>
                    </a:lnTo>
                    <a:lnTo>
                      <a:pt x="295041" y="679636"/>
                    </a:lnTo>
                    <a:lnTo>
                      <a:pt x="341375" y="682751"/>
                    </a:lnTo>
                    <a:lnTo>
                      <a:pt x="387710" y="679636"/>
                    </a:lnTo>
                    <a:lnTo>
                      <a:pt x="432147" y="670561"/>
                    </a:lnTo>
                    <a:lnTo>
                      <a:pt x="474279" y="655933"/>
                    </a:lnTo>
                    <a:lnTo>
                      <a:pt x="513700" y="636157"/>
                    </a:lnTo>
                    <a:lnTo>
                      <a:pt x="550005" y="611639"/>
                    </a:lnTo>
                    <a:lnTo>
                      <a:pt x="582787" y="582787"/>
                    </a:lnTo>
                    <a:lnTo>
                      <a:pt x="611639" y="550005"/>
                    </a:lnTo>
                    <a:lnTo>
                      <a:pt x="636157" y="513700"/>
                    </a:lnTo>
                    <a:lnTo>
                      <a:pt x="655933" y="474279"/>
                    </a:lnTo>
                    <a:lnTo>
                      <a:pt x="670561" y="432147"/>
                    </a:lnTo>
                    <a:lnTo>
                      <a:pt x="679636" y="387710"/>
                    </a:lnTo>
                    <a:lnTo>
                      <a:pt x="682751" y="341375"/>
                    </a:lnTo>
                    <a:lnTo>
                      <a:pt x="679636" y="295041"/>
                    </a:lnTo>
                    <a:lnTo>
                      <a:pt x="670561" y="250604"/>
                    </a:lnTo>
                    <a:lnTo>
                      <a:pt x="655933" y="208472"/>
                    </a:lnTo>
                    <a:lnTo>
                      <a:pt x="636157" y="169051"/>
                    </a:lnTo>
                    <a:lnTo>
                      <a:pt x="611639" y="132746"/>
                    </a:lnTo>
                    <a:lnTo>
                      <a:pt x="582787" y="99964"/>
                    </a:lnTo>
                    <a:lnTo>
                      <a:pt x="550005" y="71112"/>
                    </a:lnTo>
                    <a:lnTo>
                      <a:pt x="513700" y="46594"/>
                    </a:lnTo>
                    <a:lnTo>
                      <a:pt x="474279" y="26818"/>
                    </a:lnTo>
                    <a:lnTo>
                      <a:pt x="432147" y="12190"/>
                    </a:lnTo>
                    <a:lnTo>
                      <a:pt x="387710" y="3115"/>
                    </a:lnTo>
                    <a:lnTo>
                      <a:pt x="341375" y="0"/>
                    </a:lnTo>
                    <a:close/>
                  </a:path>
                </a:pathLst>
              </a:custGeom>
              <a:solidFill>
                <a:srgbClr val="FFFFFF"/>
              </a:solidFill>
            </p:spPr>
            <p:txBody>
              <a:bodyPr wrap="square" lIns="0" tIns="0" rIns="0" bIns="0" rtlCol="0"/>
              <a:lstStyle/>
              <a:p>
                <a:endParaRPr sz="1350" dirty="0"/>
              </a:p>
            </p:txBody>
          </p:sp>
          <p:sp>
            <p:nvSpPr>
              <p:cNvPr id="230" name="object 101">
                <a:extLst>
                  <a:ext uri="{FF2B5EF4-FFF2-40B4-BE49-F238E27FC236}">
                    <a16:creationId xmlns:a16="http://schemas.microsoft.com/office/drawing/2014/main" id="{D8A7842A-8AA4-47EA-9C5D-D19D37B2DA33}"/>
                  </a:ext>
                </a:extLst>
              </p:cNvPr>
              <p:cNvSpPr/>
              <p:nvPr/>
            </p:nvSpPr>
            <p:spPr>
              <a:xfrm>
                <a:off x="10286999" y="4684763"/>
                <a:ext cx="762012" cy="762012"/>
              </a:xfrm>
              <a:prstGeom prst="rect">
                <a:avLst/>
              </a:prstGeom>
              <a:blipFill>
                <a:blip r:embed="rId17" cstate="print"/>
                <a:stretch>
                  <a:fillRect/>
                </a:stretch>
              </a:blipFill>
            </p:spPr>
            <p:txBody>
              <a:bodyPr wrap="square" lIns="0" tIns="0" rIns="0" bIns="0" rtlCol="0"/>
              <a:lstStyle/>
              <a:p>
                <a:endParaRPr sz="1350" dirty="0"/>
              </a:p>
            </p:txBody>
          </p:sp>
          <p:sp>
            <p:nvSpPr>
              <p:cNvPr id="231" name="object 102">
                <a:extLst>
                  <a:ext uri="{FF2B5EF4-FFF2-40B4-BE49-F238E27FC236}">
                    <a16:creationId xmlns:a16="http://schemas.microsoft.com/office/drawing/2014/main" id="{02A309D9-EEB4-469B-BF67-E7C8A10C41E5}"/>
                  </a:ext>
                </a:extLst>
              </p:cNvPr>
              <p:cNvSpPr/>
              <p:nvPr/>
            </p:nvSpPr>
            <p:spPr>
              <a:xfrm>
                <a:off x="10358627" y="4756403"/>
                <a:ext cx="623316" cy="623315"/>
              </a:xfrm>
              <a:prstGeom prst="rect">
                <a:avLst/>
              </a:prstGeom>
              <a:blipFill>
                <a:blip r:embed="rId18" cstate="print"/>
                <a:stretch>
                  <a:fillRect/>
                </a:stretch>
              </a:blipFill>
            </p:spPr>
            <p:txBody>
              <a:bodyPr wrap="square" lIns="0" tIns="0" rIns="0" bIns="0" rtlCol="0"/>
              <a:lstStyle/>
              <a:p>
                <a:endParaRPr sz="1350" dirty="0"/>
              </a:p>
            </p:txBody>
          </p:sp>
          <p:sp>
            <p:nvSpPr>
              <p:cNvPr id="232" name="object 103">
                <a:extLst>
                  <a:ext uri="{FF2B5EF4-FFF2-40B4-BE49-F238E27FC236}">
                    <a16:creationId xmlns:a16="http://schemas.microsoft.com/office/drawing/2014/main" id="{61C8F51E-2705-4C1A-8EE0-F764D86AC8DC}"/>
                  </a:ext>
                </a:extLst>
              </p:cNvPr>
              <p:cNvSpPr/>
              <p:nvPr/>
            </p:nvSpPr>
            <p:spPr>
              <a:xfrm>
                <a:off x="10290048" y="5681472"/>
                <a:ext cx="760730" cy="762000"/>
              </a:xfrm>
              <a:custGeom>
                <a:avLst/>
                <a:gdLst/>
                <a:ahLst/>
                <a:cxnLst/>
                <a:rect l="l" t="t" r="r" b="b"/>
                <a:pathLst>
                  <a:path w="760729" h="762000">
                    <a:moveTo>
                      <a:pt x="380237" y="0"/>
                    </a:moveTo>
                    <a:lnTo>
                      <a:pt x="332530" y="2968"/>
                    </a:lnTo>
                    <a:lnTo>
                      <a:pt x="286594" y="11635"/>
                    </a:lnTo>
                    <a:lnTo>
                      <a:pt x="242785" y="25644"/>
                    </a:lnTo>
                    <a:lnTo>
                      <a:pt x="201460" y="44638"/>
                    </a:lnTo>
                    <a:lnTo>
                      <a:pt x="162974" y="68260"/>
                    </a:lnTo>
                    <a:lnTo>
                      <a:pt x="127683" y="96153"/>
                    </a:lnTo>
                    <a:lnTo>
                      <a:pt x="95943" y="127960"/>
                    </a:lnTo>
                    <a:lnTo>
                      <a:pt x="68110" y="163323"/>
                    </a:lnTo>
                    <a:lnTo>
                      <a:pt x="44539" y="201887"/>
                    </a:lnTo>
                    <a:lnTo>
                      <a:pt x="25587" y="243293"/>
                    </a:lnTo>
                    <a:lnTo>
                      <a:pt x="11609" y="287185"/>
                    </a:lnTo>
                    <a:lnTo>
                      <a:pt x="2961" y="333207"/>
                    </a:lnTo>
                    <a:lnTo>
                      <a:pt x="0" y="380999"/>
                    </a:lnTo>
                    <a:lnTo>
                      <a:pt x="2961" y="428792"/>
                    </a:lnTo>
                    <a:lnTo>
                      <a:pt x="11609" y="474814"/>
                    </a:lnTo>
                    <a:lnTo>
                      <a:pt x="25587" y="518706"/>
                    </a:lnTo>
                    <a:lnTo>
                      <a:pt x="44539" y="560112"/>
                    </a:lnTo>
                    <a:lnTo>
                      <a:pt x="68110" y="598676"/>
                    </a:lnTo>
                    <a:lnTo>
                      <a:pt x="95943" y="634039"/>
                    </a:lnTo>
                    <a:lnTo>
                      <a:pt x="127683" y="665846"/>
                    </a:lnTo>
                    <a:lnTo>
                      <a:pt x="162974" y="693739"/>
                    </a:lnTo>
                    <a:lnTo>
                      <a:pt x="201460" y="717361"/>
                    </a:lnTo>
                    <a:lnTo>
                      <a:pt x="242785" y="736355"/>
                    </a:lnTo>
                    <a:lnTo>
                      <a:pt x="286594" y="750364"/>
                    </a:lnTo>
                    <a:lnTo>
                      <a:pt x="332530" y="759031"/>
                    </a:lnTo>
                    <a:lnTo>
                      <a:pt x="380237" y="761999"/>
                    </a:lnTo>
                    <a:lnTo>
                      <a:pt x="427945" y="759031"/>
                    </a:lnTo>
                    <a:lnTo>
                      <a:pt x="473881" y="750364"/>
                    </a:lnTo>
                    <a:lnTo>
                      <a:pt x="517690" y="736355"/>
                    </a:lnTo>
                    <a:lnTo>
                      <a:pt x="559015" y="717361"/>
                    </a:lnTo>
                    <a:lnTo>
                      <a:pt x="597501" y="693739"/>
                    </a:lnTo>
                    <a:lnTo>
                      <a:pt x="632792" y="665846"/>
                    </a:lnTo>
                    <a:lnTo>
                      <a:pt x="664532" y="634039"/>
                    </a:lnTo>
                    <a:lnTo>
                      <a:pt x="692365" y="598676"/>
                    </a:lnTo>
                    <a:lnTo>
                      <a:pt x="715936" y="560112"/>
                    </a:lnTo>
                    <a:lnTo>
                      <a:pt x="734888" y="518706"/>
                    </a:lnTo>
                    <a:lnTo>
                      <a:pt x="748866" y="474814"/>
                    </a:lnTo>
                    <a:lnTo>
                      <a:pt x="757514" y="428792"/>
                    </a:lnTo>
                    <a:lnTo>
                      <a:pt x="760476" y="380999"/>
                    </a:lnTo>
                    <a:lnTo>
                      <a:pt x="757514" y="333207"/>
                    </a:lnTo>
                    <a:lnTo>
                      <a:pt x="748866" y="287185"/>
                    </a:lnTo>
                    <a:lnTo>
                      <a:pt x="734888" y="243293"/>
                    </a:lnTo>
                    <a:lnTo>
                      <a:pt x="715936" y="201887"/>
                    </a:lnTo>
                    <a:lnTo>
                      <a:pt x="692365" y="163323"/>
                    </a:lnTo>
                    <a:lnTo>
                      <a:pt x="664532" y="127960"/>
                    </a:lnTo>
                    <a:lnTo>
                      <a:pt x="632792" y="96153"/>
                    </a:lnTo>
                    <a:lnTo>
                      <a:pt x="597501" y="68260"/>
                    </a:lnTo>
                    <a:lnTo>
                      <a:pt x="559015" y="44638"/>
                    </a:lnTo>
                    <a:lnTo>
                      <a:pt x="517690" y="25644"/>
                    </a:lnTo>
                    <a:lnTo>
                      <a:pt x="473881" y="11635"/>
                    </a:lnTo>
                    <a:lnTo>
                      <a:pt x="427945" y="2968"/>
                    </a:lnTo>
                    <a:lnTo>
                      <a:pt x="380237" y="0"/>
                    </a:lnTo>
                    <a:close/>
                  </a:path>
                </a:pathLst>
              </a:custGeom>
              <a:solidFill>
                <a:srgbClr val="1FBBF4"/>
              </a:solidFill>
            </p:spPr>
            <p:txBody>
              <a:bodyPr wrap="square" lIns="0" tIns="0" rIns="0" bIns="0" rtlCol="0"/>
              <a:lstStyle/>
              <a:p>
                <a:endParaRPr sz="1350" dirty="0"/>
              </a:p>
            </p:txBody>
          </p:sp>
          <p:sp>
            <p:nvSpPr>
              <p:cNvPr id="233" name="object 104">
                <a:extLst>
                  <a:ext uri="{FF2B5EF4-FFF2-40B4-BE49-F238E27FC236}">
                    <a16:creationId xmlns:a16="http://schemas.microsoft.com/office/drawing/2014/main" id="{DB568912-407A-47B4-BC8A-1EFADB19FFB3}"/>
                  </a:ext>
                </a:extLst>
              </p:cNvPr>
              <p:cNvSpPr/>
              <p:nvPr/>
            </p:nvSpPr>
            <p:spPr>
              <a:xfrm>
                <a:off x="10248899" y="5640323"/>
                <a:ext cx="841273" cy="841273"/>
              </a:xfrm>
              <a:prstGeom prst="rect">
                <a:avLst/>
              </a:prstGeom>
              <a:blipFill>
                <a:blip r:embed="rId16" cstate="print"/>
                <a:stretch>
                  <a:fillRect/>
                </a:stretch>
              </a:blipFill>
            </p:spPr>
            <p:txBody>
              <a:bodyPr wrap="square" lIns="0" tIns="0" rIns="0" bIns="0" rtlCol="0"/>
              <a:lstStyle/>
              <a:p>
                <a:endParaRPr sz="1350" dirty="0"/>
              </a:p>
            </p:txBody>
          </p:sp>
          <p:sp>
            <p:nvSpPr>
              <p:cNvPr id="234" name="object 105">
                <a:extLst>
                  <a:ext uri="{FF2B5EF4-FFF2-40B4-BE49-F238E27FC236}">
                    <a16:creationId xmlns:a16="http://schemas.microsoft.com/office/drawing/2014/main" id="{BAD41FD4-7C6D-4D27-86FF-8FA785B921CC}"/>
                  </a:ext>
                </a:extLst>
              </p:cNvPr>
              <p:cNvSpPr/>
              <p:nvPr/>
            </p:nvSpPr>
            <p:spPr>
              <a:xfrm>
                <a:off x="10330434" y="5721857"/>
                <a:ext cx="683260" cy="683260"/>
              </a:xfrm>
              <a:custGeom>
                <a:avLst/>
                <a:gdLst/>
                <a:ahLst/>
                <a:cxnLst/>
                <a:rect l="l" t="t" r="r" b="b"/>
                <a:pathLst>
                  <a:path w="683259" h="683260">
                    <a:moveTo>
                      <a:pt x="341375" y="0"/>
                    </a:moveTo>
                    <a:lnTo>
                      <a:pt x="295041" y="3116"/>
                    </a:lnTo>
                    <a:lnTo>
                      <a:pt x="250604" y="12194"/>
                    </a:lnTo>
                    <a:lnTo>
                      <a:pt x="208472" y="26827"/>
                    </a:lnTo>
                    <a:lnTo>
                      <a:pt x="169051" y="46608"/>
                    </a:lnTo>
                    <a:lnTo>
                      <a:pt x="132746" y="71131"/>
                    </a:lnTo>
                    <a:lnTo>
                      <a:pt x="99964" y="99988"/>
                    </a:lnTo>
                    <a:lnTo>
                      <a:pt x="71112" y="132773"/>
                    </a:lnTo>
                    <a:lnTo>
                      <a:pt x="46594" y="169079"/>
                    </a:lnTo>
                    <a:lnTo>
                      <a:pt x="26818" y="208499"/>
                    </a:lnTo>
                    <a:lnTo>
                      <a:pt x="12190" y="250626"/>
                    </a:lnTo>
                    <a:lnTo>
                      <a:pt x="3115" y="295054"/>
                    </a:lnTo>
                    <a:lnTo>
                      <a:pt x="0" y="341375"/>
                    </a:lnTo>
                    <a:lnTo>
                      <a:pt x="3115" y="387697"/>
                    </a:lnTo>
                    <a:lnTo>
                      <a:pt x="12190" y="432125"/>
                    </a:lnTo>
                    <a:lnTo>
                      <a:pt x="26818" y="474252"/>
                    </a:lnTo>
                    <a:lnTo>
                      <a:pt x="46594" y="513672"/>
                    </a:lnTo>
                    <a:lnTo>
                      <a:pt x="71112" y="549978"/>
                    </a:lnTo>
                    <a:lnTo>
                      <a:pt x="99964" y="582763"/>
                    </a:lnTo>
                    <a:lnTo>
                      <a:pt x="132746" y="611620"/>
                    </a:lnTo>
                    <a:lnTo>
                      <a:pt x="169051" y="636142"/>
                    </a:lnTo>
                    <a:lnTo>
                      <a:pt x="208472" y="655924"/>
                    </a:lnTo>
                    <a:lnTo>
                      <a:pt x="250604" y="670557"/>
                    </a:lnTo>
                    <a:lnTo>
                      <a:pt x="295041" y="679635"/>
                    </a:lnTo>
                    <a:lnTo>
                      <a:pt x="341375" y="682751"/>
                    </a:lnTo>
                    <a:lnTo>
                      <a:pt x="387710" y="679635"/>
                    </a:lnTo>
                    <a:lnTo>
                      <a:pt x="432147" y="670557"/>
                    </a:lnTo>
                    <a:lnTo>
                      <a:pt x="474279" y="655924"/>
                    </a:lnTo>
                    <a:lnTo>
                      <a:pt x="513700" y="636142"/>
                    </a:lnTo>
                    <a:lnTo>
                      <a:pt x="550005" y="611620"/>
                    </a:lnTo>
                    <a:lnTo>
                      <a:pt x="582787" y="582763"/>
                    </a:lnTo>
                    <a:lnTo>
                      <a:pt x="611639" y="549978"/>
                    </a:lnTo>
                    <a:lnTo>
                      <a:pt x="636157" y="513672"/>
                    </a:lnTo>
                    <a:lnTo>
                      <a:pt x="655933" y="474252"/>
                    </a:lnTo>
                    <a:lnTo>
                      <a:pt x="670561" y="432125"/>
                    </a:lnTo>
                    <a:lnTo>
                      <a:pt x="679636" y="387697"/>
                    </a:lnTo>
                    <a:lnTo>
                      <a:pt x="682751" y="341375"/>
                    </a:lnTo>
                    <a:lnTo>
                      <a:pt x="679636" y="295054"/>
                    </a:lnTo>
                    <a:lnTo>
                      <a:pt x="670561" y="250626"/>
                    </a:lnTo>
                    <a:lnTo>
                      <a:pt x="655933" y="208499"/>
                    </a:lnTo>
                    <a:lnTo>
                      <a:pt x="636157" y="169079"/>
                    </a:lnTo>
                    <a:lnTo>
                      <a:pt x="611639" y="132773"/>
                    </a:lnTo>
                    <a:lnTo>
                      <a:pt x="582787" y="99988"/>
                    </a:lnTo>
                    <a:lnTo>
                      <a:pt x="550005" y="71131"/>
                    </a:lnTo>
                    <a:lnTo>
                      <a:pt x="513700" y="46608"/>
                    </a:lnTo>
                    <a:lnTo>
                      <a:pt x="474279" y="26827"/>
                    </a:lnTo>
                    <a:lnTo>
                      <a:pt x="432147" y="12194"/>
                    </a:lnTo>
                    <a:lnTo>
                      <a:pt x="387710" y="3116"/>
                    </a:lnTo>
                    <a:lnTo>
                      <a:pt x="341375" y="0"/>
                    </a:lnTo>
                    <a:close/>
                  </a:path>
                </a:pathLst>
              </a:custGeom>
              <a:solidFill>
                <a:srgbClr val="FFFFFF"/>
              </a:solidFill>
            </p:spPr>
            <p:txBody>
              <a:bodyPr wrap="square" lIns="0" tIns="0" rIns="0" bIns="0" rtlCol="0"/>
              <a:lstStyle/>
              <a:p>
                <a:endParaRPr sz="1350" dirty="0"/>
              </a:p>
            </p:txBody>
          </p:sp>
          <p:sp>
            <p:nvSpPr>
              <p:cNvPr id="235" name="object 106">
                <a:extLst>
                  <a:ext uri="{FF2B5EF4-FFF2-40B4-BE49-F238E27FC236}">
                    <a16:creationId xmlns:a16="http://schemas.microsoft.com/office/drawing/2014/main" id="{16C7F9B9-19C5-4FB4-AC33-EB99BCEADAC6}"/>
                  </a:ext>
                </a:extLst>
              </p:cNvPr>
              <p:cNvSpPr/>
              <p:nvPr/>
            </p:nvSpPr>
            <p:spPr>
              <a:xfrm>
                <a:off x="10286999" y="5679947"/>
                <a:ext cx="762012" cy="760488"/>
              </a:xfrm>
              <a:prstGeom prst="rect">
                <a:avLst/>
              </a:prstGeom>
              <a:blipFill>
                <a:blip r:embed="rId19" cstate="print"/>
                <a:stretch>
                  <a:fillRect/>
                </a:stretch>
              </a:blipFill>
            </p:spPr>
            <p:txBody>
              <a:bodyPr wrap="square" lIns="0" tIns="0" rIns="0" bIns="0" rtlCol="0"/>
              <a:lstStyle/>
              <a:p>
                <a:endParaRPr sz="1350" dirty="0"/>
              </a:p>
            </p:txBody>
          </p:sp>
          <p:sp>
            <p:nvSpPr>
              <p:cNvPr id="236" name="object 107">
                <a:extLst>
                  <a:ext uri="{FF2B5EF4-FFF2-40B4-BE49-F238E27FC236}">
                    <a16:creationId xmlns:a16="http://schemas.microsoft.com/office/drawing/2014/main" id="{C08ADC22-678C-407C-9711-22AC70B469ED}"/>
                  </a:ext>
                </a:extLst>
              </p:cNvPr>
              <p:cNvSpPr/>
              <p:nvPr/>
            </p:nvSpPr>
            <p:spPr>
              <a:xfrm>
                <a:off x="10358627" y="5751575"/>
                <a:ext cx="623316" cy="621792"/>
              </a:xfrm>
              <a:prstGeom prst="rect">
                <a:avLst/>
              </a:prstGeom>
              <a:blipFill>
                <a:blip r:embed="rId20" cstate="print"/>
                <a:stretch>
                  <a:fillRect/>
                </a:stretch>
              </a:blipFill>
            </p:spPr>
            <p:txBody>
              <a:bodyPr wrap="square" lIns="0" tIns="0" rIns="0" bIns="0" rtlCol="0"/>
              <a:lstStyle/>
              <a:p>
                <a:endParaRPr sz="1350" dirty="0"/>
              </a:p>
            </p:txBody>
          </p:sp>
          <p:sp>
            <p:nvSpPr>
              <p:cNvPr id="237" name="object 108">
                <a:extLst>
                  <a:ext uri="{FF2B5EF4-FFF2-40B4-BE49-F238E27FC236}">
                    <a16:creationId xmlns:a16="http://schemas.microsoft.com/office/drawing/2014/main" id="{BEA8EBA5-80C5-419F-B3A4-0FDBF7A45989}"/>
                  </a:ext>
                </a:extLst>
              </p:cNvPr>
              <p:cNvSpPr/>
              <p:nvPr/>
            </p:nvSpPr>
            <p:spPr>
              <a:xfrm>
                <a:off x="8964168" y="3070859"/>
                <a:ext cx="0" cy="2026920"/>
              </a:xfrm>
              <a:custGeom>
                <a:avLst/>
                <a:gdLst/>
                <a:ahLst/>
                <a:cxnLst/>
                <a:rect l="l" t="t" r="r" b="b"/>
                <a:pathLst>
                  <a:path h="2026920">
                    <a:moveTo>
                      <a:pt x="0" y="2026792"/>
                    </a:moveTo>
                    <a:lnTo>
                      <a:pt x="0" y="0"/>
                    </a:lnTo>
                  </a:path>
                </a:pathLst>
              </a:custGeom>
              <a:ln w="6350">
                <a:solidFill>
                  <a:srgbClr val="1FBBF4"/>
                </a:solidFill>
              </a:ln>
            </p:spPr>
            <p:txBody>
              <a:bodyPr wrap="square" lIns="0" tIns="0" rIns="0" bIns="0" rtlCol="0"/>
              <a:lstStyle/>
              <a:p>
                <a:endParaRPr sz="1350" dirty="0"/>
              </a:p>
            </p:txBody>
          </p:sp>
          <p:sp>
            <p:nvSpPr>
              <p:cNvPr id="238" name="object 109">
                <a:extLst>
                  <a:ext uri="{FF2B5EF4-FFF2-40B4-BE49-F238E27FC236}">
                    <a16:creationId xmlns:a16="http://schemas.microsoft.com/office/drawing/2014/main" id="{64C17613-5FE5-439E-ADF2-91BBEB777303}"/>
                  </a:ext>
                </a:extLst>
              </p:cNvPr>
              <p:cNvSpPr/>
              <p:nvPr/>
            </p:nvSpPr>
            <p:spPr>
              <a:xfrm>
                <a:off x="8964168" y="3032759"/>
                <a:ext cx="804545" cy="2092960"/>
              </a:xfrm>
              <a:custGeom>
                <a:avLst/>
                <a:gdLst/>
                <a:ahLst/>
                <a:cxnLst/>
                <a:rect l="l" t="t" r="r" b="b"/>
                <a:pathLst>
                  <a:path w="804545" h="2092960">
                    <a:moveTo>
                      <a:pt x="804291" y="2054352"/>
                    </a:moveTo>
                    <a:lnTo>
                      <a:pt x="791591" y="2048002"/>
                    </a:lnTo>
                    <a:lnTo>
                      <a:pt x="728091" y="2016252"/>
                    </a:lnTo>
                    <a:lnTo>
                      <a:pt x="728091" y="2048002"/>
                    </a:lnTo>
                    <a:lnTo>
                      <a:pt x="0" y="2048002"/>
                    </a:lnTo>
                    <a:lnTo>
                      <a:pt x="0" y="2060702"/>
                    </a:lnTo>
                    <a:lnTo>
                      <a:pt x="728091" y="2060702"/>
                    </a:lnTo>
                    <a:lnTo>
                      <a:pt x="728091" y="2092452"/>
                    </a:lnTo>
                    <a:lnTo>
                      <a:pt x="791591" y="2060702"/>
                    </a:lnTo>
                    <a:lnTo>
                      <a:pt x="804291" y="2054352"/>
                    </a:lnTo>
                    <a:close/>
                  </a:path>
                  <a:path w="804545" h="2092960">
                    <a:moveTo>
                      <a:pt x="804291" y="38100"/>
                    </a:moveTo>
                    <a:lnTo>
                      <a:pt x="791591" y="31750"/>
                    </a:lnTo>
                    <a:lnTo>
                      <a:pt x="728091" y="0"/>
                    </a:lnTo>
                    <a:lnTo>
                      <a:pt x="728091" y="31750"/>
                    </a:lnTo>
                    <a:lnTo>
                      <a:pt x="0" y="31750"/>
                    </a:lnTo>
                    <a:lnTo>
                      <a:pt x="0" y="44450"/>
                    </a:lnTo>
                    <a:lnTo>
                      <a:pt x="728091" y="44450"/>
                    </a:lnTo>
                    <a:lnTo>
                      <a:pt x="728091" y="76200"/>
                    </a:lnTo>
                    <a:lnTo>
                      <a:pt x="791591" y="44450"/>
                    </a:lnTo>
                    <a:lnTo>
                      <a:pt x="804291" y="38100"/>
                    </a:lnTo>
                    <a:close/>
                  </a:path>
                </a:pathLst>
              </a:custGeom>
              <a:solidFill>
                <a:srgbClr val="1FBBF4"/>
              </a:solidFill>
            </p:spPr>
            <p:txBody>
              <a:bodyPr wrap="square" lIns="0" tIns="0" rIns="0" bIns="0" rtlCol="0"/>
              <a:lstStyle/>
              <a:p>
                <a:endParaRPr sz="1350" dirty="0"/>
              </a:p>
            </p:txBody>
          </p:sp>
          <p:sp>
            <p:nvSpPr>
              <p:cNvPr id="239" name="object 110">
                <a:extLst>
                  <a:ext uri="{FF2B5EF4-FFF2-40B4-BE49-F238E27FC236}">
                    <a16:creationId xmlns:a16="http://schemas.microsoft.com/office/drawing/2014/main" id="{D9EE36CE-B3F1-4CE7-8B3B-55A14E039064}"/>
                  </a:ext>
                </a:extLst>
              </p:cNvPr>
              <p:cNvSpPr/>
              <p:nvPr/>
            </p:nvSpPr>
            <p:spPr>
              <a:xfrm>
                <a:off x="10509503" y="5059679"/>
                <a:ext cx="326390" cy="165100"/>
              </a:xfrm>
              <a:custGeom>
                <a:avLst/>
                <a:gdLst/>
                <a:ahLst/>
                <a:cxnLst/>
                <a:rect l="l" t="t" r="r" b="b"/>
                <a:pathLst>
                  <a:path w="326390" h="165100">
                    <a:moveTo>
                      <a:pt x="162305" y="0"/>
                    </a:moveTo>
                    <a:lnTo>
                      <a:pt x="0" y="161417"/>
                    </a:lnTo>
                    <a:lnTo>
                      <a:pt x="4191" y="163449"/>
                    </a:lnTo>
                    <a:lnTo>
                      <a:pt x="8763" y="164592"/>
                    </a:lnTo>
                    <a:lnTo>
                      <a:pt x="317373" y="164592"/>
                    </a:lnTo>
                    <a:lnTo>
                      <a:pt x="321945" y="163449"/>
                    </a:lnTo>
                    <a:lnTo>
                      <a:pt x="326136" y="161417"/>
                    </a:lnTo>
                    <a:lnTo>
                      <a:pt x="198754" y="34798"/>
                    </a:lnTo>
                    <a:lnTo>
                      <a:pt x="162305" y="0"/>
                    </a:lnTo>
                    <a:close/>
                  </a:path>
                </a:pathLst>
              </a:custGeom>
              <a:solidFill>
                <a:srgbClr val="004E83"/>
              </a:solidFill>
            </p:spPr>
            <p:txBody>
              <a:bodyPr wrap="square" lIns="0" tIns="0" rIns="0" bIns="0" rtlCol="0"/>
              <a:lstStyle/>
              <a:p>
                <a:endParaRPr sz="1350" dirty="0"/>
              </a:p>
            </p:txBody>
          </p:sp>
          <p:sp>
            <p:nvSpPr>
              <p:cNvPr id="240" name="object 111">
                <a:extLst>
                  <a:ext uri="{FF2B5EF4-FFF2-40B4-BE49-F238E27FC236}">
                    <a16:creationId xmlns:a16="http://schemas.microsoft.com/office/drawing/2014/main" id="{68AFB96D-81D5-414D-ABAD-A311ADF4B5D2}"/>
                  </a:ext>
                </a:extLst>
              </p:cNvPr>
              <p:cNvSpPr/>
              <p:nvPr/>
            </p:nvSpPr>
            <p:spPr>
              <a:xfrm>
                <a:off x="10730484" y="4966716"/>
                <a:ext cx="123444" cy="239267"/>
              </a:xfrm>
              <a:prstGeom prst="rect">
                <a:avLst/>
              </a:prstGeom>
              <a:blipFill>
                <a:blip r:embed="rId21" cstate="print"/>
                <a:stretch>
                  <a:fillRect/>
                </a:stretch>
              </a:blipFill>
            </p:spPr>
            <p:txBody>
              <a:bodyPr wrap="square" lIns="0" tIns="0" rIns="0" bIns="0" rtlCol="0"/>
              <a:lstStyle/>
              <a:p>
                <a:endParaRPr sz="1350" dirty="0"/>
              </a:p>
            </p:txBody>
          </p:sp>
          <p:sp>
            <p:nvSpPr>
              <p:cNvPr id="241" name="object 112">
                <a:extLst>
                  <a:ext uri="{FF2B5EF4-FFF2-40B4-BE49-F238E27FC236}">
                    <a16:creationId xmlns:a16="http://schemas.microsoft.com/office/drawing/2014/main" id="{63DCBBCF-8528-4E7D-A6BB-8DB7D3D8E930}"/>
                  </a:ext>
                </a:extLst>
              </p:cNvPr>
              <p:cNvSpPr/>
              <p:nvPr/>
            </p:nvSpPr>
            <p:spPr>
              <a:xfrm>
                <a:off x="10491215" y="4966716"/>
                <a:ext cx="123443" cy="239267"/>
              </a:xfrm>
              <a:prstGeom prst="rect">
                <a:avLst/>
              </a:prstGeom>
              <a:blipFill>
                <a:blip r:embed="rId22" cstate="print"/>
                <a:stretch>
                  <a:fillRect/>
                </a:stretch>
              </a:blipFill>
            </p:spPr>
            <p:txBody>
              <a:bodyPr wrap="square" lIns="0" tIns="0" rIns="0" bIns="0" rtlCol="0"/>
              <a:lstStyle/>
              <a:p>
                <a:endParaRPr sz="1350" dirty="0"/>
              </a:p>
            </p:txBody>
          </p:sp>
          <p:sp>
            <p:nvSpPr>
              <p:cNvPr id="242" name="object 113">
                <a:extLst>
                  <a:ext uri="{FF2B5EF4-FFF2-40B4-BE49-F238E27FC236}">
                    <a16:creationId xmlns:a16="http://schemas.microsoft.com/office/drawing/2014/main" id="{BC884CB2-5BB1-4658-AE21-00B7EBF5AC65}"/>
                  </a:ext>
                </a:extLst>
              </p:cNvPr>
              <p:cNvSpPr/>
              <p:nvPr/>
            </p:nvSpPr>
            <p:spPr>
              <a:xfrm>
                <a:off x="10447020" y="4948427"/>
                <a:ext cx="411480" cy="1268095"/>
              </a:xfrm>
              <a:custGeom>
                <a:avLst/>
                <a:gdLst/>
                <a:ahLst/>
                <a:cxnLst/>
                <a:rect l="l" t="t" r="r" b="b"/>
                <a:pathLst>
                  <a:path w="411479" h="1268095">
                    <a:moveTo>
                      <a:pt x="114300" y="1170432"/>
                    </a:moveTo>
                    <a:lnTo>
                      <a:pt x="39624" y="1170432"/>
                    </a:lnTo>
                    <a:lnTo>
                      <a:pt x="39624" y="1266444"/>
                    </a:lnTo>
                    <a:lnTo>
                      <a:pt x="114300" y="1266444"/>
                    </a:lnTo>
                    <a:lnTo>
                      <a:pt x="114300" y="1170432"/>
                    </a:lnTo>
                    <a:close/>
                  </a:path>
                  <a:path w="411479" h="1268095">
                    <a:moveTo>
                      <a:pt x="208788" y="1092708"/>
                    </a:moveTo>
                    <a:lnTo>
                      <a:pt x="134112" y="1092708"/>
                    </a:lnTo>
                    <a:lnTo>
                      <a:pt x="134112" y="1267968"/>
                    </a:lnTo>
                    <a:lnTo>
                      <a:pt x="208788" y="1267968"/>
                    </a:lnTo>
                    <a:lnTo>
                      <a:pt x="208788" y="1092708"/>
                    </a:lnTo>
                    <a:close/>
                  </a:path>
                  <a:path w="411479" h="1268095">
                    <a:moveTo>
                      <a:pt x="304800" y="1129284"/>
                    </a:moveTo>
                    <a:lnTo>
                      <a:pt x="230124" y="1129284"/>
                    </a:lnTo>
                    <a:lnTo>
                      <a:pt x="230124" y="1267968"/>
                    </a:lnTo>
                    <a:lnTo>
                      <a:pt x="304800" y="1267968"/>
                    </a:lnTo>
                    <a:lnTo>
                      <a:pt x="304800" y="1129284"/>
                    </a:lnTo>
                    <a:close/>
                  </a:path>
                  <a:path w="411479" h="1268095">
                    <a:moveTo>
                      <a:pt x="388620" y="3175"/>
                    </a:moveTo>
                    <a:lnTo>
                      <a:pt x="384429" y="1270"/>
                    </a:lnTo>
                    <a:lnTo>
                      <a:pt x="379857" y="0"/>
                    </a:lnTo>
                    <a:lnTo>
                      <a:pt x="71247" y="0"/>
                    </a:lnTo>
                    <a:lnTo>
                      <a:pt x="66675" y="1270"/>
                    </a:lnTo>
                    <a:lnTo>
                      <a:pt x="62484" y="3175"/>
                    </a:lnTo>
                    <a:lnTo>
                      <a:pt x="182372" y="123444"/>
                    </a:lnTo>
                    <a:lnTo>
                      <a:pt x="219456" y="86233"/>
                    </a:lnTo>
                    <a:lnTo>
                      <a:pt x="222123" y="85217"/>
                    </a:lnTo>
                    <a:lnTo>
                      <a:pt x="227584" y="85217"/>
                    </a:lnTo>
                    <a:lnTo>
                      <a:pt x="230251" y="86233"/>
                    </a:lnTo>
                    <a:lnTo>
                      <a:pt x="268732" y="123444"/>
                    </a:lnTo>
                    <a:lnTo>
                      <a:pt x="388620" y="3175"/>
                    </a:lnTo>
                    <a:close/>
                  </a:path>
                  <a:path w="411479" h="1268095">
                    <a:moveTo>
                      <a:pt x="399288" y="1042416"/>
                    </a:moveTo>
                    <a:lnTo>
                      <a:pt x="324612" y="1042416"/>
                    </a:lnTo>
                    <a:lnTo>
                      <a:pt x="324612" y="1267968"/>
                    </a:lnTo>
                    <a:lnTo>
                      <a:pt x="399288" y="1267968"/>
                    </a:lnTo>
                    <a:lnTo>
                      <a:pt x="399288" y="1042416"/>
                    </a:lnTo>
                    <a:close/>
                  </a:path>
                  <a:path w="411479" h="1268095">
                    <a:moveTo>
                      <a:pt x="411480" y="926592"/>
                    </a:moveTo>
                    <a:lnTo>
                      <a:pt x="321564" y="950963"/>
                    </a:lnTo>
                    <a:lnTo>
                      <a:pt x="346151" y="975372"/>
                    </a:lnTo>
                    <a:lnTo>
                      <a:pt x="264795" y="1057490"/>
                    </a:lnTo>
                    <a:lnTo>
                      <a:pt x="153289" y="1012558"/>
                    </a:lnTo>
                    <a:lnTo>
                      <a:pt x="0" y="1166088"/>
                    </a:lnTo>
                    <a:lnTo>
                      <a:pt x="16510" y="1182624"/>
                    </a:lnTo>
                    <a:lnTo>
                      <a:pt x="158877" y="1040041"/>
                    </a:lnTo>
                    <a:lnTo>
                      <a:pt x="270383" y="1084986"/>
                    </a:lnTo>
                    <a:lnTo>
                      <a:pt x="362762" y="991870"/>
                    </a:lnTo>
                    <a:lnTo>
                      <a:pt x="387604" y="1016508"/>
                    </a:lnTo>
                    <a:lnTo>
                      <a:pt x="411480" y="926592"/>
                    </a:lnTo>
                    <a:close/>
                  </a:path>
                </a:pathLst>
              </a:custGeom>
              <a:solidFill>
                <a:srgbClr val="004E83"/>
              </a:solidFill>
            </p:spPr>
            <p:txBody>
              <a:bodyPr wrap="square" lIns="0" tIns="0" rIns="0" bIns="0" rtlCol="0"/>
              <a:lstStyle/>
              <a:p>
                <a:endParaRPr sz="1350" dirty="0"/>
              </a:p>
            </p:txBody>
          </p:sp>
          <p:sp>
            <p:nvSpPr>
              <p:cNvPr id="243" name="object 114">
                <a:extLst>
                  <a:ext uri="{FF2B5EF4-FFF2-40B4-BE49-F238E27FC236}">
                    <a16:creationId xmlns:a16="http://schemas.microsoft.com/office/drawing/2014/main" id="{C00D999D-44C4-4D71-B859-9BE97607E8EC}"/>
                  </a:ext>
                </a:extLst>
              </p:cNvPr>
              <p:cNvSpPr/>
              <p:nvPr/>
            </p:nvSpPr>
            <p:spPr>
              <a:xfrm>
                <a:off x="8964168" y="4040123"/>
                <a:ext cx="804545" cy="76200"/>
              </a:xfrm>
              <a:custGeom>
                <a:avLst/>
                <a:gdLst/>
                <a:ahLst/>
                <a:cxnLst/>
                <a:rect l="l" t="t" r="r" b="b"/>
                <a:pathLst>
                  <a:path w="804545" h="76200">
                    <a:moveTo>
                      <a:pt x="728090" y="0"/>
                    </a:moveTo>
                    <a:lnTo>
                      <a:pt x="728090" y="76200"/>
                    </a:lnTo>
                    <a:lnTo>
                      <a:pt x="791590" y="44450"/>
                    </a:lnTo>
                    <a:lnTo>
                      <a:pt x="740790" y="44450"/>
                    </a:lnTo>
                    <a:lnTo>
                      <a:pt x="740790" y="31750"/>
                    </a:lnTo>
                    <a:lnTo>
                      <a:pt x="791590" y="31750"/>
                    </a:lnTo>
                    <a:lnTo>
                      <a:pt x="728090" y="0"/>
                    </a:lnTo>
                    <a:close/>
                  </a:path>
                  <a:path w="804545" h="76200">
                    <a:moveTo>
                      <a:pt x="728090" y="31750"/>
                    </a:moveTo>
                    <a:lnTo>
                      <a:pt x="0" y="31750"/>
                    </a:lnTo>
                    <a:lnTo>
                      <a:pt x="0" y="44450"/>
                    </a:lnTo>
                    <a:lnTo>
                      <a:pt x="728090" y="44450"/>
                    </a:lnTo>
                    <a:lnTo>
                      <a:pt x="728090" y="31750"/>
                    </a:lnTo>
                    <a:close/>
                  </a:path>
                  <a:path w="804545" h="76200">
                    <a:moveTo>
                      <a:pt x="791590" y="31750"/>
                    </a:moveTo>
                    <a:lnTo>
                      <a:pt x="740790" y="31750"/>
                    </a:lnTo>
                    <a:lnTo>
                      <a:pt x="740790" y="44450"/>
                    </a:lnTo>
                    <a:lnTo>
                      <a:pt x="791590" y="44450"/>
                    </a:lnTo>
                    <a:lnTo>
                      <a:pt x="804290" y="38100"/>
                    </a:lnTo>
                    <a:lnTo>
                      <a:pt x="791590" y="31750"/>
                    </a:lnTo>
                    <a:close/>
                  </a:path>
                </a:pathLst>
              </a:custGeom>
              <a:solidFill>
                <a:srgbClr val="1FBBF4"/>
              </a:solidFill>
            </p:spPr>
            <p:txBody>
              <a:bodyPr wrap="square" lIns="0" tIns="0" rIns="0" bIns="0" rtlCol="0"/>
              <a:lstStyle/>
              <a:p>
                <a:endParaRPr sz="1350" dirty="0"/>
              </a:p>
            </p:txBody>
          </p:sp>
          <p:sp>
            <p:nvSpPr>
              <p:cNvPr id="244" name="object 115">
                <a:extLst>
                  <a:ext uri="{FF2B5EF4-FFF2-40B4-BE49-F238E27FC236}">
                    <a16:creationId xmlns:a16="http://schemas.microsoft.com/office/drawing/2014/main" id="{F083652B-A6A9-4FAA-B241-E1CA8780E566}"/>
                  </a:ext>
                </a:extLst>
              </p:cNvPr>
              <p:cNvSpPr/>
              <p:nvPr/>
            </p:nvSpPr>
            <p:spPr>
              <a:xfrm>
                <a:off x="10541508" y="3904487"/>
                <a:ext cx="218440" cy="349250"/>
              </a:xfrm>
              <a:custGeom>
                <a:avLst/>
                <a:gdLst/>
                <a:ahLst/>
                <a:cxnLst/>
                <a:rect l="l" t="t" r="r" b="b"/>
                <a:pathLst>
                  <a:path w="218440" h="349250">
                    <a:moveTo>
                      <a:pt x="196088" y="0"/>
                    </a:moveTo>
                    <a:lnTo>
                      <a:pt x="21844" y="0"/>
                    </a:lnTo>
                    <a:lnTo>
                      <a:pt x="13340" y="1716"/>
                    </a:lnTo>
                    <a:lnTo>
                      <a:pt x="6397" y="6397"/>
                    </a:lnTo>
                    <a:lnTo>
                      <a:pt x="1716" y="13340"/>
                    </a:lnTo>
                    <a:lnTo>
                      <a:pt x="0" y="21843"/>
                    </a:lnTo>
                    <a:lnTo>
                      <a:pt x="0" y="327151"/>
                    </a:lnTo>
                    <a:lnTo>
                      <a:pt x="1716" y="335655"/>
                    </a:lnTo>
                    <a:lnTo>
                      <a:pt x="6397" y="342598"/>
                    </a:lnTo>
                    <a:lnTo>
                      <a:pt x="13340" y="347279"/>
                    </a:lnTo>
                    <a:lnTo>
                      <a:pt x="21844" y="348995"/>
                    </a:lnTo>
                    <a:lnTo>
                      <a:pt x="196088" y="348995"/>
                    </a:lnTo>
                    <a:lnTo>
                      <a:pt x="204591" y="347279"/>
                    </a:lnTo>
                    <a:lnTo>
                      <a:pt x="211534" y="342598"/>
                    </a:lnTo>
                    <a:lnTo>
                      <a:pt x="216215" y="335655"/>
                    </a:lnTo>
                    <a:lnTo>
                      <a:pt x="217932" y="327151"/>
                    </a:lnTo>
                    <a:lnTo>
                      <a:pt x="217932" y="261747"/>
                    </a:lnTo>
                    <a:lnTo>
                      <a:pt x="196088" y="261747"/>
                    </a:lnTo>
                    <a:lnTo>
                      <a:pt x="196088" y="283591"/>
                    </a:lnTo>
                    <a:lnTo>
                      <a:pt x="21844" y="283591"/>
                    </a:lnTo>
                    <a:lnTo>
                      <a:pt x="21844" y="43561"/>
                    </a:lnTo>
                    <a:lnTo>
                      <a:pt x="196088" y="43561"/>
                    </a:lnTo>
                    <a:lnTo>
                      <a:pt x="196088" y="65405"/>
                    </a:lnTo>
                    <a:lnTo>
                      <a:pt x="217932" y="65405"/>
                    </a:lnTo>
                    <a:lnTo>
                      <a:pt x="217932" y="21843"/>
                    </a:lnTo>
                    <a:lnTo>
                      <a:pt x="216215" y="13340"/>
                    </a:lnTo>
                    <a:lnTo>
                      <a:pt x="211534" y="6397"/>
                    </a:lnTo>
                    <a:lnTo>
                      <a:pt x="204591" y="1716"/>
                    </a:lnTo>
                    <a:lnTo>
                      <a:pt x="196088" y="0"/>
                    </a:lnTo>
                    <a:close/>
                  </a:path>
                </a:pathLst>
              </a:custGeom>
              <a:solidFill>
                <a:srgbClr val="004E83"/>
              </a:solidFill>
            </p:spPr>
            <p:txBody>
              <a:bodyPr wrap="square" lIns="0" tIns="0" rIns="0" bIns="0" rtlCol="0"/>
              <a:lstStyle/>
              <a:p>
                <a:endParaRPr sz="1350" dirty="0"/>
              </a:p>
            </p:txBody>
          </p:sp>
          <p:sp>
            <p:nvSpPr>
              <p:cNvPr id="245" name="object 116">
                <a:extLst>
                  <a:ext uri="{FF2B5EF4-FFF2-40B4-BE49-F238E27FC236}">
                    <a16:creationId xmlns:a16="http://schemas.microsoft.com/office/drawing/2014/main" id="{3A1229BF-97E8-46B6-BEAB-441437E415A0}"/>
                  </a:ext>
                </a:extLst>
              </p:cNvPr>
              <p:cNvSpPr/>
              <p:nvPr/>
            </p:nvSpPr>
            <p:spPr>
              <a:xfrm>
                <a:off x="10672572" y="3991355"/>
                <a:ext cx="175259" cy="163068"/>
              </a:xfrm>
              <a:prstGeom prst="rect">
                <a:avLst/>
              </a:prstGeom>
              <a:blipFill>
                <a:blip r:embed="rId23" cstate="print"/>
                <a:stretch>
                  <a:fillRect/>
                </a:stretch>
              </a:blipFill>
            </p:spPr>
            <p:txBody>
              <a:bodyPr wrap="square" lIns="0" tIns="0" rIns="0" bIns="0" rtlCol="0"/>
              <a:lstStyle/>
              <a:p>
                <a:endParaRPr sz="1350" dirty="0"/>
              </a:p>
            </p:txBody>
          </p:sp>
          <p:sp>
            <p:nvSpPr>
              <p:cNvPr id="246" name="object 117">
                <a:extLst>
                  <a:ext uri="{FF2B5EF4-FFF2-40B4-BE49-F238E27FC236}">
                    <a16:creationId xmlns:a16="http://schemas.microsoft.com/office/drawing/2014/main" id="{169C0DC6-5C99-4D32-A809-A145732DA2B8}"/>
                  </a:ext>
                </a:extLst>
              </p:cNvPr>
              <p:cNvSpPr/>
              <p:nvPr/>
            </p:nvSpPr>
            <p:spPr>
              <a:xfrm>
                <a:off x="10440923" y="2848355"/>
                <a:ext cx="460375" cy="460375"/>
              </a:xfrm>
              <a:custGeom>
                <a:avLst/>
                <a:gdLst/>
                <a:ahLst/>
                <a:cxnLst/>
                <a:rect l="l" t="t" r="r" b="b"/>
                <a:pathLst>
                  <a:path w="460375" h="460375">
                    <a:moveTo>
                      <a:pt x="230124" y="0"/>
                    </a:moveTo>
                    <a:lnTo>
                      <a:pt x="183736" y="4673"/>
                    </a:lnTo>
                    <a:lnTo>
                      <a:pt x="140535" y="18079"/>
                    </a:lnTo>
                    <a:lnTo>
                      <a:pt x="101444" y="39292"/>
                    </a:lnTo>
                    <a:lnTo>
                      <a:pt x="67389" y="67389"/>
                    </a:lnTo>
                    <a:lnTo>
                      <a:pt x="39292" y="101444"/>
                    </a:lnTo>
                    <a:lnTo>
                      <a:pt x="18079" y="140535"/>
                    </a:lnTo>
                    <a:lnTo>
                      <a:pt x="4673" y="183736"/>
                    </a:lnTo>
                    <a:lnTo>
                      <a:pt x="0" y="230124"/>
                    </a:lnTo>
                    <a:lnTo>
                      <a:pt x="4673" y="276511"/>
                    </a:lnTo>
                    <a:lnTo>
                      <a:pt x="18079" y="319712"/>
                    </a:lnTo>
                    <a:lnTo>
                      <a:pt x="39292" y="358803"/>
                    </a:lnTo>
                    <a:lnTo>
                      <a:pt x="67389" y="392858"/>
                    </a:lnTo>
                    <a:lnTo>
                      <a:pt x="101444" y="420955"/>
                    </a:lnTo>
                    <a:lnTo>
                      <a:pt x="140535" y="442168"/>
                    </a:lnTo>
                    <a:lnTo>
                      <a:pt x="183736" y="455574"/>
                    </a:lnTo>
                    <a:lnTo>
                      <a:pt x="230124" y="460248"/>
                    </a:lnTo>
                    <a:lnTo>
                      <a:pt x="276511" y="455574"/>
                    </a:lnTo>
                    <a:lnTo>
                      <a:pt x="319712" y="442168"/>
                    </a:lnTo>
                    <a:lnTo>
                      <a:pt x="358803" y="420955"/>
                    </a:lnTo>
                    <a:lnTo>
                      <a:pt x="392858" y="392858"/>
                    </a:lnTo>
                    <a:lnTo>
                      <a:pt x="420955" y="358803"/>
                    </a:lnTo>
                    <a:lnTo>
                      <a:pt x="442168" y="319712"/>
                    </a:lnTo>
                    <a:lnTo>
                      <a:pt x="455574" y="276511"/>
                    </a:lnTo>
                    <a:lnTo>
                      <a:pt x="460248" y="230124"/>
                    </a:lnTo>
                    <a:lnTo>
                      <a:pt x="455574" y="183736"/>
                    </a:lnTo>
                    <a:lnTo>
                      <a:pt x="442168" y="140535"/>
                    </a:lnTo>
                    <a:lnTo>
                      <a:pt x="420955" y="101444"/>
                    </a:lnTo>
                    <a:lnTo>
                      <a:pt x="392858" y="67389"/>
                    </a:lnTo>
                    <a:lnTo>
                      <a:pt x="358803" y="39292"/>
                    </a:lnTo>
                    <a:lnTo>
                      <a:pt x="319712" y="18079"/>
                    </a:lnTo>
                    <a:lnTo>
                      <a:pt x="276511" y="4673"/>
                    </a:lnTo>
                    <a:lnTo>
                      <a:pt x="230124" y="0"/>
                    </a:lnTo>
                    <a:close/>
                  </a:path>
                </a:pathLst>
              </a:custGeom>
              <a:solidFill>
                <a:srgbClr val="004E83"/>
              </a:solidFill>
            </p:spPr>
            <p:txBody>
              <a:bodyPr wrap="square" lIns="0" tIns="0" rIns="0" bIns="0" rtlCol="0"/>
              <a:lstStyle/>
              <a:p>
                <a:endParaRPr sz="1350" dirty="0"/>
              </a:p>
            </p:txBody>
          </p:sp>
          <p:sp>
            <p:nvSpPr>
              <p:cNvPr id="247" name="object 118">
                <a:extLst>
                  <a:ext uri="{FF2B5EF4-FFF2-40B4-BE49-F238E27FC236}">
                    <a16:creationId xmlns:a16="http://schemas.microsoft.com/office/drawing/2014/main" id="{E84B4125-27C4-42C1-8296-115F7303E656}"/>
                  </a:ext>
                </a:extLst>
              </p:cNvPr>
              <p:cNvSpPr/>
              <p:nvPr/>
            </p:nvSpPr>
            <p:spPr>
              <a:xfrm>
                <a:off x="10427208" y="2834639"/>
                <a:ext cx="486409" cy="486409"/>
              </a:xfrm>
              <a:custGeom>
                <a:avLst/>
                <a:gdLst/>
                <a:ahLst/>
                <a:cxnLst/>
                <a:rect l="l" t="t" r="r" b="b"/>
                <a:pathLst>
                  <a:path w="486409" h="486410">
                    <a:moveTo>
                      <a:pt x="243077" y="0"/>
                    </a:moveTo>
                    <a:lnTo>
                      <a:pt x="194164" y="4949"/>
                    </a:lnTo>
                    <a:lnTo>
                      <a:pt x="148572" y="19139"/>
                    </a:lnTo>
                    <a:lnTo>
                      <a:pt x="107286" y="41583"/>
                    </a:lnTo>
                    <a:lnTo>
                      <a:pt x="71294" y="71294"/>
                    </a:lnTo>
                    <a:lnTo>
                      <a:pt x="41583" y="107286"/>
                    </a:lnTo>
                    <a:lnTo>
                      <a:pt x="19139" y="148572"/>
                    </a:lnTo>
                    <a:lnTo>
                      <a:pt x="4949" y="194164"/>
                    </a:lnTo>
                    <a:lnTo>
                      <a:pt x="0" y="243077"/>
                    </a:lnTo>
                    <a:lnTo>
                      <a:pt x="4949" y="291991"/>
                    </a:lnTo>
                    <a:lnTo>
                      <a:pt x="19139" y="337583"/>
                    </a:lnTo>
                    <a:lnTo>
                      <a:pt x="41583" y="378869"/>
                    </a:lnTo>
                    <a:lnTo>
                      <a:pt x="71294" y="414861"/>
                    </a:lnTo>
                    <a:lnTo>
                      <a:pt x="107286" y="444572"/>
                    </a:lnTo>
                    <a:lnTo>
                      <a:pt x="148572" y="467016"/>
                    </a:lnTo>
                    <a:lnTo>
                      <a:pt x="194164" y="481206"/>
                    </a:lnTo>
                    <a:lnTo>
                      <a:pt x="243077" y="486156"/>
                    </a:lnTo>
                    <a:lnTo>
                      <a:pt x="291991" y="481206"/>
                    </a:lnTo>
                    <a:lnTo>
                      <a:pt x="337583" y="467016"/>
                    </a:lnTo>
                    <a:lnTo>
                      <a:pt x="351903" y="459232"/>
                    </a:lnTo>
                    <a:lnTo>
                      <a:pt x="230632" y="459232"/>
                    </a:lnTo>
                    <a:lnTo>
                      <a:pt x="219719" y="452755"/>
                    </a:lnTo>
                    <a:lnTo>
                      <a:pt x="184023" y="452755"/>
                    </a:lnTo>
                    <a:lnTo>
                      <a:pt x="148740" y="439408"/>
                    </a:lnTo>
                    <a:lnTo>
                      <a:pt x="116649" y="420465"/>
                    </a:lnTo>
                    <a:lnTo>
                      <a:pt x="88368" y="396426"/>
                    </a:lnTo>
                    <a:lnTo>
                      <a:pt x="64516" y="367792"/>
                    </a:lnTo>
                    <a:lnTo>
                      <a:pt x="450594" y="367792"/>
                    </a:lnTo>
                    <a:lnTo>
                      <a:pt x="464195" y="342773"/>
                    </a:lnTo>
                    <a:lnTo>
                      <a:pt x="49402" y="342773"/>
                    </a:lnTo>
                    <a:lnTo>
                      <a:pt x="40114" y="322657"/>
                    </a:lnTo>
                    <a:lnTo>
                      <a:pt x="32908" y="301482"/>
                    </a:lnTo>
                    <a:lnTo>
                      <a:pt x="27958" y="279318"/>
                    </a:lnTo>
                    <a:lnTo>
                      <a:pt x="27864" y="278657"/>
                    </a:lnTo>
                    <a:lnTo>
                      <a:pt x="25273" y="255524"/>
                    </a:lnTo>
                    <a:lnTo>
                      <a:pt x="484896" y="255524"/>
                    </a:lnTo>
                    <a:lnTo>
                      <a:pt x="486156" y="243077"/>
                    </a:lnTo>
                    <a:lnTo>
                      <a:pt x="484896" y="230632"/>
                    </a:lnTo>
                    <a:lnTo>
                      <a:pt x="25273" y="230632"/>
                    </a:lnTo>
                    <a:lnTo>
                      <a:pt x="27749" y="207676"/>
                    </a:lnTo>
                    <a:lnTo>
                      <a:pt x="32607" y="185578"/>
                    </a:lnTo>
                    <a:lnTo>
                      <a:pt x="39703" y="164195"/>
                    </a:lnTo>
                    <a:lnTo>
                      <a:pt x="48895" y="143383"/>
                    </a:lnTo>
                    <a:lnTo>
                      <a:pt x="464195" y="143383"/>
                    </a:lnTo>
                    <a:lnTo>
                      <a:pt x="450594" y="118363"/>
                    </a:lnTo>
                    <a:lnTo>
                      <a:pt x="63881" y="118363"/>
                    </a:lnTo>
                    <a:lnTo>
                      <a:pt x="87802" y="89610"/>
                    </a:lnTo>
                    <a:lnTo>
                      <a:pt x="116284" y="65309"/>
                    </a:lnTo>
                    <a:lnTo>
                      <a:pt x="148695" y="46104"/>
                    </a:lnTo>
                    <a:lnTo>
                      <a:pt x="184403" y="32638"/>
                    </a:lnTo>
                    <a:lnTo>
                      <a:pt x="219671" y="32638"/>
                    </a:lnTo>
                    <a:lnTo>
                      <a:pt x="230632" y="26924"/>
                    </a:lnTo>
                    <a:lnTo>
                      <a:pt x="351903" y="26924"/>
                    </a:lnTo>
                    <a:lnTo>
                      <a:pt x="337583" y="19139"/>
                    </a:lnTo>
                    <a:lnTo>
                      <a:pt x="291991" y="4949"/>
                    </a:lnTo>
                    <a:lnTo>
                      <a:pt x="243077" y="0"/>
                    </a:lnTo>
                    <a:close/>
                  </a:path>
                  <a:path w="486409" h="486410">
                    <a:moveTo>
                      <a:pt x="255524" y="367792"/>
                    </a:moveTo>
                    <a:lnTo>
                      <a:pt x="230632" y="367792"/>
                    </a:lnTo>
                    <a:lnTo>
                      <a:pt x="230632" y="459232"/>
                    </a:lnTo>
                    <a:lnTo>
                      <a:pt x="351903" y="459232"/>
                    </a:lnTo>
                    <a:lnTo>
                      <a:pt x="352371" y="458977"/>
                    </a:lnTo>
                    <a:lnTo>
                      <a:pt x="255524" y="458977"/>
                    </a:lnTo>
                    <a:lnTo>
                      <a:pt x="255524" y="367792"/>
                    </a:lnTo>
                    <a:close/>
                  </a:path>
                  <a:path w="486409" h="486410">
                    <a:moveTo>
                      <a:pt x="345440" y="367792"/>
                    </a:moveTo>
                    <a:lnTo>
                      <a:pt x="319659" y="367792"/>
                    </a:lnTo>
                    <a:lnTo>
                      <a:pt x="306601" y="401828"/>
                    </a:lnTo>
                    <a:lnTo>
                      <a:pt x="291115" y="428815"/>
                    </a:lnTo>
                    <a:lnTo>
                      <a:pt x="273867" y="448087"/>
                    </a:lnTo>
                    <a:lnTo>
                      <a:pt x="255524" y="458977"/>
                    </a:lnTo>
                    <a:lnTo>
                      <a:pt x="352371" y="458977"/>
                    </a:lnTo>
                    <a:lnTo>
                      <a:pt x="364285" y="452500"/>
                    </a:lnTo>
                    <a:lnTo>
                      <a:pt x="303402" y="452500"/>
                    </a:lnTo>
                    <a:lnTo>
                      <a:pt x="310401" y="443976"/>
                    </a:lnTo>
                    <a:lnTo>
                      <a:pt x="329565" y="410972"/>
                    </a:lnTo>
                    <a:lnTo>
                      <a:pt x="341941" y="379485"/>
                    </a:lnTo>
                    <a:lnTo>
                      <a:pt x="345440" y="367792"/>
                    </a:lnTo>
                    <a:close/>
                  </a:path>
                  <a:path w="486409" h="486410">
                    <a:moveTo>
                      <a:pt x="166497" y="367792"/>
                    </a:moveTo>
                    <a:lnTo>
                      <a:pt x="140716" y="367792"/>
                    </a:lnTo>
                    <a:lnTo>
                      <a:pt x="144214" y="379505"/>
                    </a:lnTo>
                    <a:lnTo>
                      <a:pt x="162823" y="423447"/>
                    </a:lnTo>
                    <a:lnTo>
                      <a:pt x="184023" y="452755"/>
                    </a:lnTo>
                    <a:lnTo>
                      <a:pt x="219719" y="452755"/>
                    </a:lnTo>
                    <a:lnTo>
                      <a:pt x="212788" y="448641"/>
                    </a:lnTo>
                    <a:lnTo>
                      <a:pt x="195516" y="429561"/>
                    </a:lnTo>
                    <a:lnTo>
                      <a:pt x="179768" y="402457"/>
                    </a:lnTo>
                    <a:lnTo>
                      <a:pt x="166497" y="367792"/>
                    </a:lnTo>
                    <a:close/>
                  </a:path>
                  <a:path w="486409" h="486410">
                    <a:moveTo>
                      <a:pt x="450594" y="367792"/>
                    </a:moveTo>
                    <a:lnTo>
                      <a:pt x="421640" y="367792"/>
                    </a:lnTo>
                    <a:lnTo>
                      <a:pt x="398021" y="396368"/>
                    </a:lnTo>
                    <a:lnTo>
                      <a:pt x="370046" y="420290"/>
                    </a:lnTo>
                    <a:lnTo>
                      <a:pt x="338308" y="439140"/>
                    </a:lnTo>
                    <a:lnTo>
                      <a:pt x="303402" y="452500"/>
                    </a:lnTo>
                    <a:lnTo>
                      <a:pt x="364285" y="452500"/>
                    </a:lnTo>
                    <a:lnTo>
                      <a:pt x="378869" y="444572"/>
                    </a:lnTo>
                    <a:lnTo>
                      <a:pt x="414861" y="414861"/>
                    </a:lnTo>
                    <a:lnTo>
                      <a:pt x="444572" y="378869"/>
                    </a:lnTo>
                    <a:lnTo>
                      <a:pt x="450594" y="367792"/>
                    </a:lnTo>
                    <a:close/>
                  </a:path>
                  <a:path w="486409" h="486410">
                    <a:moveTo>
                      <a:pt x="149351" y="255524"/>
                    </a:moveTo>
                    <a:lnTo>
                      <a:pt x="124460" y="255524"/>
                    </a:lnTo>
                    <a:lnTo>
                      <a:pt x="125527" y="278657"/>
                    </a:lnTo>
                    <a:lnTo>
                      <a:pt x="127571" y="301053"/>
                    </a:lnTo>
                    <a:lnTo>
                      <a:pt x="130599" y="322657"/>
                    </a:lnTo>
                    <a:lnTo>
                      <a:pt x="134493" y="342773"/>
                    </a:lnTo>
                    <a:lnTo>
                      <a:pt x="159893" y="342773"/>
                    </a:lnTo>
                    <a:lnTo>
                      <a:pt x="155834" y="323193"/>
                    </a:lnTo>
                    <a:lnTo>
                      <a:pt x="152669" y="301958"/>
                    </a:lnTo>
                    <a:lnTo>
                      <a:pt x="150481" y="279318"/>
                    </a:lnTo>
                    <a:lnTo>
                      <a:pt x="149351" y="255524"/>
                    </a:lnTo>
                    <a:close/>
                  </a:path>
                  <a:path w="486409" h="486410">
                    <a:moveTo>
                      <a:pt x="255524" y="255524"/>
                    </a:moveTo>
                    <a:lnTo>
                      <a:pt x="230632" y="255524"/>
                    </a:lnTo>
                    <a:lnTo>
                      <a:pt x="230632" y="342773"/>
                    </a:lnTo>
                    <a:lnTo>
                      <a:pt x="255524" y="342773"/>
                    </a:lnTo>
                    <a:lnTo>
                      <a:pt x="255524" y="255524"/>
                    </a:lnTo>
                    <a:close/>
                  </a:path>
                  <a:path w="486409" h="486410">
                    <a:moveTo>
                      <a:pt x="361696" y="255524"/>
                    </a:moveTo>
                    <a:lnTo>
                      <a:pt x="336803" y="255524"/>
                    </a:lnTo>
                    <a:lnTo>
                      <a:pt x="335674" y="279318"/>
                    </a:lnTo>
                    <a:lnTo>
                      <a:pt x="333486" y="301958"/>
                    </a:lnTo>
                    <a:lnTo>
                      <a:pt x="330321" y="323193"/>
                    </a:lnTo>
                    <a:lnTo>
                      <a:pt x="326263" y="342773"/>
                    </a:lnTo>
                    <a:lnTo>
                      <a:pt x="351663" y="342773"/>
                    </a:lnTo>
                    <a:lnTo>
                      <a:pt x="355588" y="322496"/>
                    </a:lnTo>
                    <a:lnTo>
                      <a:pt x="358584" y="301053"/>
                    </a:lnTo>
                    <a:lnTo>
                      <a:pt x="360628" y="278657"/>
                    </a:lnTo>
                    <a:lnTo>
                      <a:pt x="361696" y="255524"/>
                    </a:lnTo>
                    <a:close/>
                  </a:path>
                  <a:path w="486409" h="486410">
                    <a:moveTo>
                      <a:pt x="484896" y="255524"/>
                    </a:moveTo>
                    <a:lnTo>
                      <a:pt x="460883" y="255524"/>
                    </a:lnTo>
                    <a:lnTo>
                      <a:pt x="458291" y="278657"/>
                    </a:lnTo>
                    <a:lnTo>
                      <a:pt x="458197" y="279318"/>
                    </a:lnTo>
                    <a:lnTo>
                      <a:pt x="453247" y="301482"/>
                    </a:lnTo>
                    <a:lnTo>
                      <a:pt x="446041" y="322657"/>
                    </a:lnTo>
                    <a:lnTo>
                      <a:pt x="436752" y="342773"/>
                    </a:lnTo>
                    <a:lnTo>
                      <a:pt x="464195" y="342773"/>
                    </a:lnTo>
                    <a:lnTo>
                      <a:pt x="467016" y="337583"/>
                    </a:lnTo>
                    <a:lnTo>
                      <a:pt x="481206" y="291991"/>
                    </a:lnTo>
                    <a:lnTo>
                      <a:pt x="484896" y="255524"/>
                    </a:lnTo>
                    <a:close/>
                  </a:path>
                  <a:path w="486409" h="486410">
                    <a:moveTo>
                      <a:pt x="159766" y="143383"/>
                    </a:moveTo>
                    <a:lnTo>
                      <a:pt x="134239" y="143383"/>
                    </a:lnTo>
                    <a:lnTo>
                      <a:pt x="130387" y="164373"/>
                    </a:lnTo>
                    <a:lnTo>
                      <a:pt x="127428" y="186055"/>
                    </a:lnTo>
                    <a:lnTo>
                      <a:pt x="125398" y="208212"/>
                    </a:lnTo>
                    <a:lnTo>
                      <a:pt x="124333" y="230632"/>
                    </a:lnTo>
                    <a:lnTo>
                      <a:pt x="149351" y="230632"/>
                    </a:lnTo>
                    <a:lnTo>
                      <a:pt x="150443" y="208212"/>
                    </a:lnTo>
                    <a:lnTo>
                      <a:pt x="152558" y="186055"/>
                    </a:lnTo>
                    <a:lnTo>
                      <a:pt x="155709" y="164195"/>
                    </a:lnTo>
                    <a:lnTo>
                      <a:pt x="159766" y="143383"/>
                    </a:lnTo>
                    <a:close/>
                  </a:path>
                  <a:path w="486409" h="486410">
                    <a:moveTo>
                      <a:pt x="255524" y="143383"/>
                    </a:moveTo>
                    <a:lnTo>
                      <a:pt x="230632" y="143383"/>
                    </a:lnTo>
                    <a:lnTo>
                      <a:pt x="230632" y="230632"/>
                    </a:lnTo>
                    <a:lnTo>
                      <a:pt x="255524" y="230632"/>
                    </a:lnTo>
                    <a:lnTo>
                      <a:pt x="255524" y="143383"/>
                    </a:lnTo>
                    <a:close/>
                  </a:path>
                  <a:path w="486409" h="486410">
                    <a:moveTo>
                      <a:pt x="351917" y="143383"/>
                    </a:moveTo>
                    <a:lnTo>
                      <a:pt x="326390" y="143383"/>
                    </a:lnTo>
                    <a:lnTo>
                      <a:pt x="330481" y="164373"/>
                    </a:lnTo>
                    <a:lnTo>
                      <a:pt x="333597" y="186055"/>
                    </a:lnTo>
                    <a:lnTo>
                      <a:pt x="335712" y="208212"/>
                    </a:lnTo>
                    <a:lnTo>
                      <a:pt x="336803" y="230632"/>
                    </a:lnTo>
                    <a:lnTo>
                      <a:pt x="361823" y="230632"/>
                    </a:lnTo>
                    <a:lnTo>
                      <a:pt x="360775" y="208212"/>
                    </a:lnTo>
                    <a:lnTo>
                      <a:pt x="358775" y="186055"/>
                    </a:lnTo>
                    <a:lnTo>
                      <a:pt x="355789" y="164195"/>
                    </a:lnTo>
                    <a:lnTo>
                      <a:pt x="351917" y="143383"/>
                    </a:lnTo>
                    <a:close/>
                  </a:path>
                  <a:path w="486409" h="486410">
                    <a:moveTo>
                      <a:pt x="464195" y="143383"/>
                    </a:moveTo>
                    <a:lnTo>
                      <a:pt x="437261" y="143383"/>
                    </a:lnTo>
                    <a:lnTo>
                      <a:pt x="446452" y="164195"/>
                    </a:lnTo>
                    <a:lnTo>
                      <a:pt x="453548" y="185578"/>
                    </a:lnTo>
                    <a:lnTo>
                      <a:pt x="458406" y="207676"/>
                    </a:lnTo>
                    <a:lnTo>
                      <a:pt x="460883" y="230632"/>
                    </a:lnTo>
                    <a:lnTo>
                      <a:pt x="484896" y="230632"/>
                    </a:lnTo>
                    <a:lnTo>
                      <a:pt x="481206" y="194164"/>
                    </a:lnTo>
                    <a:lnTo>
                      <a:pt x="467016" y="148572"/>
                    </a:lnTo>
                    <a:lnTo>
                      <a:pt x="464195" y="143383"/>
                    </a:lnTo>
                    <a:close/>
                  </a:path>
                  <a:path w="486409" h="486410">
                    <a:moveTo>
                      <a:pt x="219671" y="32638"/>
                    </a:moveTo>
                    <a:lnTo>
                      <a:pt x="184403" y="32638"/>
                    </a:lnTo>
                    <a:lnTo>
                      <a:pt x="176861" y="41078"/>
                    </a:lnTo>
                    <a:lnTo>
                      <a:pt x="156536" y="74549"/>
                    </a:lnTo>
                    <a:lnTo>
                      <a:pt x="140462" y="118363"/>
                    </a:lnTo>
                    <a:lnTo>
                      <a:pt x="166370" y="118363"/>
                    </a:lnTo>
                    <a:lnTo>
                      <a:pt x="169209" y="109894"/>
                    </a:lnTo>
                    <a:lnTo>
                      <a:pt x="172227" y="101377"/>
                    </a:lnTo>
                    <a:lnTo>
                      <a:pt x="190555" y="63428"/>
                    </a:lnTo>
                    <a:lnTo>
                      <a:pt x="216733" y="34170"/>
                    </a:lnTo>
                    <a:lnTo>
                      <a:pt x="219671" y="32638"/>
                    </a:lnTo>
                    <a:close/>
                  </a:path>
                  <a:path w="486409" h="486410">
                    <a:moveTo>
                      <a:pt x="351903" y="26924"/>
                    </a:moveTo>
                    <a:lnTo>
                      <a:pt x="230632" y="26924"/>
                    </a:lnTo>
                    <a:lnTo>
                      <a:pt x="230632" y="118363"/>
                    </a:lnTo>
                    <a:lnTo>
                      <a:pt x="255524" y="118363"/>
                    </a:lnTo>
                    <a:lnTo>
                      <a:pt x="255524" y="27177"/>
                    </a:lnTo>
                    <a:lnTo>
                      <a:pt x="352371" y="27177"/>
                    </a:lnTo>
                    <a:lnTo>
                      <a:pt x="351903" y="26924"/>
                    </a:lnTo>
                    <a:close/>
                  </a:path>
                  <a:path w="486409" h="486410">
                    <a:moveTo>
                      <a:pt x="352371" y="27177"/>
                    </a:moveTo>
                    <a:lnTo>
                      <a:pt x="255524" y="27177"/>
                    </a:lnTo>
                    <a:lnTo>
                      <a:pt x="269378" y="34617"/>
                    </a:lnTo>
                    <a:lnTo>
                      <a:pt x="282733" y="46878"/>
                    </a:lnTo>
                    <a:lnTo>
                      <a:pt x="306714" y="84984"/>
                    </a:lnTo>
                    <a:lnTo>
                      <a:pt x="319786" y="118363"/>
                    </a:lnTo>
                    <a:lnTo>
                      <a:pt x="345694" y="118363"/>
                    </a:lnTo>
                    <a:lnTo>
                      <a:pt x="329501" y="74422"/>
                    </a:lnTo>
                    <a:lnTo>
                      <a:pt x="309794" y="41223"/>
                    </a:lnTo>
                    <a:lnTo>
                      <a:pt x="302514" y="32765"/>
                    </a:lnTo>
                    <a:lnTo>
                      <a:pt x="362650" y="32765"/>
                    </a:lnTo>
                    <a:lnTo>
                      <a:pt x="352371" y="27177"/>
                    </a:lnTo>
                    <a:close/>
                  </a:path>
                  <a:path w="486409" h="486410">
                    <a:moveTo>
                      <a:pt x="362650" y="32765"/>
                    </a:moveTo>
                    <a:lnTo>
                      <a:pt x="302514" y="32765"/>
                    </a:lnTo>
                    <a:lnTo>
                      <a:pt x="337960" y="46426"/>
                    </a:lnTo>
                    <a:lnTo>
                      <a:pt x="370157" y="65849"/>
                    </a:lnTo>
                    <a:lnTo>
                      <a:pt x="398472" y="90130"/>
                    </a:lnTo>
                    <a:lnTo>
                      <a:pt x="422275" y="118363"/>
                    </a:lnTo>
                    <a:lnTo>
                      <a:pt x="450594" y="118363"/>
                    </a:lnTo>
                    <a:lnTo>
                      <a:pt x="444572" y="107286"/>
                    </a:lnTo>
                    <a:lnTo>
                      <a:pt x="414861" y="71294"/>
                    </a:lnTo>
                    <a:lnTo>
                      <a:pt x="378869" y="41583"/>
                    </a:lnTo>
                    <a:lnTo>
                      <a:pt x="362650" y="32765"/>
                    </a:lnTo>
                    <a:close/>
                  </a:path>
                </a:pathLst>
              </a:custGeom>
              <a:solidFill>
                <a:srgbClr val="FFFFFF"/>
              </a:solidFill>
            </p:spPr>
            <p:txBody>
              <a:bodyPr wrap="square" lIns="0" tIns="0" rIns="0" bIns="0" rtlCol="0"/>
              <a:lstStyle/>
              <a:p>
                <a:endParaRPr sz="1350" dirty="0"/>
              </a:p>
            </p:txBody>
          </p:sp>
        </p:grpSp>
        <p:sp>
          <p:nvSpPr>
            <p:cNvPr id="122" name="object 119">
              <a:extLst>
                <a:ext uri="{FF2B5EF4-FFF2-40B4-BE49-F238E27FC236}">
                  <a16:creationId xmlns:a16="http://schemas.microsoft.com/office/drawing/2014/main" id="{479DB32A-A42A-4EFE-99D4-E52E78376538}"/>
                </a:ext>
              </a:extLst>
            </p:cNvPr>
            <p:cNvSpPr txBox="1"/>
            <p:nvPr/>
          </p:nvSpPr>
          <p:spPr>
            <a:xfrm>
              <a:off x="2716054" y="3164777"/>
              <a:ext cx="729614" cy="131350"/>
            </a:xfrm>
            <a:prstGeom prst="rect">
              <a:avLst/>
            </a:prstGeom>
          </p:spPr>
          <p:txBody>
            <a:bodyPr vert="horz" wrap="square" lIns="0" tIns="10001" rIns="0" bIns="0" rtlCol="0">
              <a:spAutoFit/>
            </a:bodyPr>
            <a:lstStyle/>
            <a:p>
              <a:pPr marL="9525">
                <a:spcBef>
                  <a:spcPts val="79"/>
                </a:spcBef>
              </a:pPr>
              <a:r>
                <a:rPr sz="788" b="1" spc="-4" dirty="0">
                  <a:solidFill>
                    <a:srgbClr val="404040"/>
                  </a:solidFill>
                  <a:latin typeface="Gothic Uralic"/>
                  <a:cs typeface="Gothic Uralic"/>
                </a:rPr>
                <a:t>Active</a:t>
              </a:r>
              <a:r>
                <a:rPr sz="788" b="1" spc="-26" dirty="0">
                  <a:solidFill>
                    <a:srgbClr val="404040"/>
                  </a:solidFill>
                  <a:latin typeface="Gothic Uralic"/>
                  <a:cs typeface="Gothic Uralic"/>
                </a:rPr>
                <a:t> </a:t>
              </a:r>
              <a:r>
                <a:rPr sz="788" b="1" spc="-4" dirty="0">
                  <a:solidFill>
                    <a:srgbClr val="404040"/>
                  </a:solidFill>
                  <a:latin typeface="Gothic Uralic"/>
                  <a:cs typeface="Gothic Uralic"/>
                </a:rPr>
                <a:t>Checks</a:t>
              </a:r>
              <a:endParaRPr sz="788" dirty="0">
                <a:latin typeface="Gothic Uralic"/>
                <a:cs typeface="Gothic Uralic"/>
              </a:endParaRPr>
            </a:p>
          </p:txBody>
        </p:sp>
        <p:sp>
          <p:nvSpPr>
            <p:cNvPr id="123" name="object 120">
              <a:extLst>
                <a:ext uri="{FF2B5EF4-FFF2-40B4-BE49-F238E27FC236}">
                  <a16:creationId xmlns:a16="http://schemas.microsoft.com/office/drawing/2014/main" id="{389CF4AE-B6A8-4EA5-BB27-C8830C48CA97}"/>
                </a:ext>
              </a:extLst>
            </p:cNvPr>
            <p:cNvSpPr txBox="1"/>
            <p:nvPr/>
          </p:nvSpPr>
          <p:spPr>
            <a:xfrm>
              <a:off x="2888456" y="5174894"/>
              <a:ext cx="389573" cy="252601"/>
            </a:xfrm>
            <a:prstGeom prst="rect">
              <a:avLst/>
            </a:prstGeom>
          </p:spPr>
          <p:txBody>
            <a:bodyPr vert="horz" wrap="square" lIns="0" tIns="10001" rIns="0" bIns="0" rtlCol="0">
              <a:spAutoFit/>
            </a:bodyPr>
            <a:lstStyle/>
            <a:p>
              <a:pPr marL="9525">
                <a:spcBef>
                  <a:spcPts val="79"/>
                </a:spcBef>
              </a:pPr>
              <a:r>
                <a:rPr sz="788" b="1" dirty="0">
                  <a:solidFill>
                    <a:srgbClr val="404040"/>
                  </a:solidFill>
                  <a:latin typeface="Gothic Uralic"/>
                  <a:cs typeface="Gothic Uralic"/>
                </a:rPr>
                <a:t>Passive</a:t>
              </a:r>
              <a:endParaRPr sz="788" dirty="0">
                <a:latin typeface="Gothic Uralic"/>
                <a:cs typeface="Gothic Uralic"/>
              </a:endParaRPr>
            </a:p>
            <a:p>
              <a:pPr marL="9525"/>
              <a:r>
                <a:rPr sz="788" b="1" spc="4" dirty="0">
                  <a:solidFill>
                    <a:srgbClr val="404040"/>
                  </a:solidFill>
                  <a:latin typeface="Gothic Uralic"/>
                  <a:cs typeface="Gothic Uralic"/>
                </a:rPr>
                <a:t>Ch</a:t>
              </a:r>
              <a:r>
                <a:rPr sz="788" b="1" spc="-4" dirty="0">
                  <a:solidFill>
                    <a:srgbClr val="404040"/>
                  </a:solidFill>
                  <a:latin typeface="Gothic Uralic"/>
                  <a:cs typeface="Gothic Uralic"/>
                </a:rPr>
                <a:t>ecks</a:t>
              </a:r>
              <a:endParaRPr sz="788" dirty="0">
                <a:latin typeface="Gothic Uralic"/>
                <a:cs typeface="Gothic Uralic"/>
              </a:endParaRPr>
            </a:p>
          </p:txBody>
        </p:sp>
        <p:sp>
          <p:nvSpPr>
            <p:cNvPr id="124" name="object 121">
              <a:extLst>
                <a:ext uri="{FF2B5EF4-FFF2-40B4-BE49-F238E27FC236}">
                  <a16:creationId xmlns:a16="http://schemas.microsoft.com/office/drawing/2014/main" id="{B63EADFA-A1C8-4781-B7EA-1708F395F718}"/>
                </a:ext>
              </a:extLst>
            </p:cNvPr>
            <p:cNvSpPr/>
            <p:nvPr/>
          </p:nvSpPr>
          <p:spPr>
            <a:xfrm>
              <a:off x="2785492" y="1944243"/>
              <a:ext cx="331469" cy="264319"/>
            </a:xfrm>
            <a:custGeom>
              <a:avLst/>
              <a:gdLst/>
              <a:ahLst/>
              <a:cxnLst/>
              <a:rect l="l" t="t" r="r" b="b"/>
              <a:pathLst>
                <a:path w="441960" h="352425">
                  <a:moveTo>
                    <a:pt x="176022" y="0"/>
                  </a:moveTo>
                  <a:lnTo>
                    <a:pt x="0" y="176022"/>
                  </a:lnTo>
                  <a:lnTo>
                    <a:pt x="176022" y="352043"/>
                  </a:lnTo>
                  <a:lnTo>
                    <a:pt x="176022" y="264033"/>
                  </a:lnTo>
                  <a:lnTo>
                    <a:pt x="441960" y="264033"/>
                  </a:lnTo>
                  <a:lnTo>
                    <a:pt x="353949" y="176022"/>
                  </a:lnTo>
                  <a:lnTo>
                    <a:pt x="441960" y="88011"/>
                  </a:lnTo>
                  <a:lnTo>
                    <a:pt x="176022" y="88011"/>
                  </a:lnTo>
                  <a:lnTo>
                    <a:pt x="176022" y="0"/>
                  </a:lnTo>
                  <a:close/>
                </a:path>
              </a:pathLst>
            </a:custGeom>
            <a:solidFill>
              <a:srgbClr val="004E83"/>
            </a:solidFill>
          </p:spPr>
          <p:txBody>
            <a:bodyPr wrap="square" lIns="0" tIns="0" rIns="0" bIns="0" rtlCol="0"/>
            <a:lstStyle/>
            <a:p>
              <a:endParaRPr sz="1350" dirty="0"/>
            </a:p>
          </p:txBody>
        </p:sp>
        <p:sp>
          <p:nvSpPr>
            <p:cNvPr id="125" name="object 122">
              <a:extLst>
                <a:ext uri="{FF2B5EF4-FFF2-40B4-BE49-F238E27FC236}">
                  <a16:creationId xmlns:a16="http://schemas.microsoft.com/office/drawing/2014/main" id="{5DB293D6-A039-4C6D-80ED-4B5E5F6C7B49}"/>
                </a:ext>
              </a:extLst>
            </p:cNvPr>
            <p:cNvSpPr/>
            <p:nvPr/>
          </p:nvSpPr>
          <p:spPr>
            <a:xfrm>
              <a:off x="6153913" y="1944243"/>
              <a:ext cx="331469" cy="264319"/>
            </a:xfrm>
            <a:custGeom>
              <a:avLst/>
              <a:gdLst/>
              <a:ahLst/>
              <a:cxnLst/>
              <a:rect l="l" t="t" r="r" b="b"/>
              <a:pathLst>
                <a:path w="441959" h="352425">
                  <a:moveTo>
                    <a:pt x="265937" y="0"/>
                  </a:moveTo>
                  <a:lnTo>
                    <a:pt x="265937" y="88011"/>
                  </a:lnTo>
                  <a:lnTo>
                    <a:pt x="0" y="88011"/>
                  </a:lnTo>
                  <a:lnTo>
                    <a:pt x="88010" y="176022"/>
                  </a:lnTo>
                  <a:lnTo>
                    <a:pt x="0" y="264033"/>
                  </a:lnTo>
                  <a:lnTo>
                    <a:pt x="265937" y="264033"/>
                  </a:lnTo>
                  <a:lnTo>
                    <a:pt x="265937" y="352043"/>
                  </a:lnTo>
                  <a:lnTo>
                    <a:pt x="441959" y="176022"/>
                  </a:lnTo>
                  <a:lnTo>
                    <a:pt x="265937" y="0"/>
                  </a:lnTo>
                  <a:close/>
                </a:path>
              </a:pathLst>
            </a:custGeom>
            <a:solidFill>
              <a:srgbClr val="1FBBF4"/>
            </a:solidFill>
          </p:spPr>
          <p:txBody>
            <a:bodyPr wrap="square" lIns="0" tIns="0" rIns="0" bIns="0" rtlCol="0"/>
            <a:lstStyle/>
            <a:p>
              <a:endParaRPr sz="1350" dirty="0"/>
            </a:p>
          </p:txBody>
        </p:sp>
        <p:sp>
          <p:nvSpPr>
            <p:cNvPr id="126" name="object 123">
              <a:extLst>
                <a:ext uri="{FF2B5EF4-FFF2-40B4-BE49-F238E27FC236}">
                  <a16:creationId xmlns:a16="http://schemas.microsoft.com/office/drawing/2014/main" id="{4F152152-82C1-4CA6-9BC5-CC41C93601B8}"/>
                </a:ext>
              </a:extLst>
            </p:cNvPr>
            <p:cNvSpPr txBox="1"/>
            <p:nvPr/>
          </p:nvSpPr>
          <p:spPr>
            <a:xfrm>
              <a:off x="4110990" y="3038380"/>
              <a:ext cx="471964" cy="171681"/>
            </a:xfrm>
            <a:prstGeom prst="rect">
              <a:avLst/>
            </a:prstGeom>
          </p:spPr>
          <p:txBody>
            <a:bodyPr vert="horz" wrap="square" lIns="0" tIns="10001" rIns="0" bIns="0" rtlCol="0">
              <a:spAutoFit/>
            </a:bodyPr>
            <a:lstStyle/>
            <a:p>
              <a:pPr marL="9525">
                <a:spcBef>
                  <a:spcPts val="79"/>
                </a:spcBef>
              </a:pPr>
              <a:r>
                <a:rPr sz="1050" b="1" spc="-4" dirty="0">
                  <a:solidFill>
                    <a:srgbClr val="FFFFFF"/>
                  </a:solidFill>
                  <a:latin typeface="Gothic Uralic"/>
                  <a:cs typeface="Gothic Uralic"/>
                </a:rPr>
                <a:t>Nagios</a:t>
              </a:r>
              <a:endParaRPr sz="1050" dirty="0">
                <a:latin typeface="Gothic Uralic"/>
                <a:cs typeface="Gothic Uralic"/>
              </a:endParaRPr>
            </a:p>
          </p:txBody>
        </p:sp>
        <p:sp>
          <p:nvSpPr>
            <p:cNvPr id="127" name="object 124">
              <a:extLst>
                <a:ext uri="{FF2B5EF4-FFF2-40B4-BE49-F238E27FC236}">
                  <a16:creationId xmlns:a16="http://schemas.microsoft.com/office/drawing/2014/main" id="{218DADAE-3216-460D-8863-C945F271B37D}"/>
                </a:ext>
              </a:extLst>
            </p:cNvPr>
            <p:cNvSpPr txBox="1"/>
            <p:nvPr/>
          </p:nvSpPr>
          <p:spPr>
            <a:xfrm>
              <a:off x="4110990" y="3358419"/>
              <a:ext cx="466725" cy="171681"/>
            </a:xfrm>
            <a:prstGeom prst="rect">
              <a:avLst/>
            </a:prstGeom>
          </p:spPr>
          <p:txBody>
            <a:bodyPr vert="horz" wrap="square" lIns="0" tIns="10001" rIns="0" bIns="0" rtlCol="0">
              <a:spAutoFit/>
            </a:bodyPr>
            <a:lstStyle/>
            <a:p>
              <a:pPr marL="9525">
                <a:spcBef>
                  <a:spcPts val="79"/>
                </a:spcBef>
              </a:pPr>
              <a:r>
                <a:rPr sz="1050" b="1" spc="4" dirty="0">
                  <a:solidFill>
                    <a:srgbClr val="FFFFFF"/>
                  </a:solidFill>
                  <a:latin typeface="Gothic Uralic"/>
                  <a:cs typeface="Gothic Uralic"/>
                </a:rPr>
                <a:t>P</a:t>
              </a:r>
              <a:r>
                <a:rPr sz="1050" b="1" dirty="0">
                  <a:solidFill>
                    <a:srgbClr val="FFFFFF"/>
                  </a:solidFill>
                  <a:latin typeface="Gothic Uralic"/>
                  <a:cs typeface="Gothic Uralic"/>
                </a:rPr>
                <a:t>lugins</a:t>
              </a:r>
              <a:endParaRPr sz="1050" dirty="0">
                <a:latin typeface="Gothic Uralic"/>
                <a:cs typeface="Gothic Uralic"/>
              </a:endParaRPr>
            </a:p>
          </p:txBody>
        </p:sp>
        <p:sp>
          <p:nvSpPr>
            <p:cNvPr id="128" name="object 125">
              <a:extLst>
                <a:ext uri="{FF2B5EF4-FFF2-40B4-BE49-F238E27FC236}">
                  <a16:creationId xmlns:a16="http://schemas.microsoft.com/office/drawing/2014/main" id="{5ECD4E37-68AC-4AC3-BC33-7148A5D47176}"/>
                </a:ext>
              </a:extLst>
            </p:cNvPr>
            <p:cNvSpPr txBox="1"/>
            <p:nvPr/>
          </p:nvSpPr>
          <p:spPr>
            <a:xfrm>
              <a:off x="4110991" y="3678460"/>
              <a:ext cx="1200626" cy="171201"/>
            </a:xfrm>
            <a:prstGeom prst="rect">
              <a:avLst/>
            </a:prstGeom>
          </p:spPr>
          <p:txBody>
            <a:bodyPr vert="horz" wrap="square" lIns="0" tIns="9525" rIns="0" bIns="0" rtlCol="0">
              <a:spAutoFit/>
            </a:bodyPr>
            <a:lstStyle/>
            <a:p>
              <a:pPr marL="9525">
                <a:spcBef>
                  <a:spcPts val="75"/>
                </a:spcBef>
              </a:pPr>
              <a:r>
                <a:rPr sz="1050" b="1" dirty="0">
                  <a:solidFill>
                    <a:srgbClr val="FFFFFF"/>
                  </a:solidFill>
                  <a:latin typeface="Gothic Uralic"/>
                  <a:cs typeface="Gothic Uralic"/>
                </a:rPr>
                <a:t>Performance</a:t>
              </a:r>
              <a:r>
                <a:rPr sz="1050" b="1" spc="-64" dirty="0">
                  <a:solidFill>
                    <a:srgbClr val="FFFFFF"/>
                  </a:solidFill>
                  <a:latin typeface="Gothic Uralic"/>
                  <a:cs typeface="Gothic Uralic"/>
                </a:rPr>
                <a:t> </a:t>
              </a:r>
              <a:r>
                <a:rPr sz="1050" b="1" spc="-4" dirty="0">
                  <a:solidFill>
                    <a:srgbClr val="FFFFFF"/>
                  </a:solidFill>
                  <a:latin typeface="Gothic Uralic"/>
                  <a:cs typeface="Gothic Uralic"/>
                </a:rPr>
                <a:t>Data</a:t>
              </a:r>
              <a:endParaRPr sz="1050" dirty="0">
                <a:latin typeface="Gothic Uralic"/>
                <a:cs typeface="Gothic Uralic"/>
              </a:endParaRPr>
            </a:p>
          </p:txBody>
        </p:sp>
        <p:sp>
          <p:nvSpPr>
            <p:cNvPr id="129" name="object 126">
              <a:extLst>
                <a:ext uri="{FF2B5EF4-FFF2-40B4-BE49-F238E27FC236}">
                  <a16:creationId xmlns:a16="http://schemas.microsoft.com/office/drawing/2014/main" id="{3C1BD477-3BC3-4077-9C82-B282C263CC66}"/>
                </a:ext>
              </a:extLst>
            </p:cNvPr>
            <p:cNvSpPr/>
            <p:nvPr/>
          </p:nvSpPr>
          <p:spPr>
            <a:xfrm>
              <a:off x="3861054" y="3076956"/>
              <a:ext cx="148589" cy="105155"/>
            </a:xfrm>
            <a:prstGeom prst="rect">
              <a:avLst/>
            </a:prstGeom>
            <a:blipFill>
              <a:blip r:embed="rId24" cstate="print"/>
              <a:stretch>
                <a:fillRect/>
              </a:stretch>
            </a:blipFill>
          </p:spPr>
          <p:txBody>
            <a:bodyPr wrap="square" lIns="0" tIns="0" rIns="0" bIns="0" rtlCol="0"/>
            <a:lstStyle/>
            <a:p>
              <a:endParaRPr sz="1350" dirty="0"/>
            </a:p>
          </p:txBody>
        </p:sp>
        <p:sp>
          <p:nvSpPr>
            <p:cNvPr id="130" name="object 127">
              <a:extLst>
                <a:ext uri="{FF2B5EF4-FFF2-40B4-BE49-F238E27FC236}">
                  <a16:creationId xmlns:a16="http://schemas.microsoft.com/office/drawing/2014/main" id="{76128E3D-3CF5-4939-B55C-FCE4B1EA35BD}"/>
                </a:ext>
              </a:extLst>
            </p:cNvPr>
            <p:cNvSpPr txBox="1"/>
            <p:nvPr/>
          </p:nvSpPr>
          <p:spPr>
            <a:xfrm>
              <a:off x="969550" y="2005584"/>
              <a:ext cx="594836" cy="193803"/>
            </a:xfrm>
            <a:prstGeom prst="rect">
              <a:avLst/>
            </a:prstGeom>
          </p:spPr>
          <p:txBody>
            <a:bodyPr vert="horz" wrap="square" lIns="0" tIns="9049" rIns="0" bIns="0" rtlCol="0">
              <a:spAutoFit/>
            </a:bodyPr>
            <a:lstStyle/>
            <a:p>
              <a:pPr marL="9525">
                <a:spcBef>
                  <a:spcPts val="71"/>
                </a:spcBef>
              </a:pPr>
              <a:r>
                <a:rPr sz="1200" b="1" spc="-4" dirty="0">
                  <a:solidFill>
                    <a:srgbClr val="FFFFFF"/>
                  </a:solidFill>
                  <a:latin typeface="Gothic Uralic"/>
                  <a:cs typeface="Gothic Uralic"/>
                </a:rPr>
                <a:t>O</a:t>
              </a:r>
              <a:r>
                <a:rPr sz="1200" b="1" dirty="0">
                  <a:solidFill>
                    <a:srgbClr val="FFFFFF"/>
                  </a:solidFill>
                  <a:latin typeface="Gothic Uralic"/>
                  <a:cs typeface="Gothic Uralic"/>
                </a:rPr>
                <a:t>b</a:t>
              </a:r>
              <a:r>
                <a:rPr sz="1200" b="1" spc="-4" dirty="0">
                  <a:solidFill>
                    <a:srgbClr val="FFFFFF"/>
                  </a:solidFill>
                  <a:latin typeface="Gothic Uralic"/>
                  <a:cs typeface="Gothic Uralic"/>
                </a:rPr>
                <a:t>j</a:t>
              </a:r>
              <a:r>
                <a:rPr sz="1200" b="1" spc="-8" dirty="0">
                  <a:solidFill>
                    <a:srgbClr val="FFFFFF"/>
                  </a:solidFill>
                  <a:latin typeface="Gothic Uralic"/>
                  <a:cs typeface="Gothic Uralic"/>
                </a:rPr>
                <a:t>ects</a:t>
              </a:r>
              <a:endParaRPr sz="1200" dirty="0">
                <a:latin typeface="Gothic Uralic"/>
                <a:cs typeface="Gothic Uralic"/>
              </a:endParaRPr>
            </a:p>
          </p:txBody>
        </p:sp>
        <p:grpSp>
          <p:nvGrpSpPr>
            <p:cNvPr id="131" name="object 128">
              <a:extLst>
                <a:ext uri="{FF2B5EF4-FFF2-40B4-BE49-F238E27FC236}">
                  <a16:creationId xmlns:a16="http://schemas.microsoft.com/office/drawing/2014/main" id="{CAA3F7A5-A738-4993-9993-F7C741F96760}"/>
                </a:ext>
              </a:extLst>
            </p:cNvPr>
            <p:cNvGrpSpPr/>
            <p:nvPr/>
          </p:nvGrpSpPr>
          <p:grpSpPr>
            <a:xfrm>
              <a:off x="730234" y="1834515"/>
              <a:ext cx="7880033" cy="739139"/>
              <a:chOff x="973645" y="1303019"/>
              <a:chExt cx="10506710" cy="985519"/>
            </a:xfrm>
          </p:grpSpPr>
          <p:sp>
            <p:nvSpPr>
              <p:cNvPr id="145" name="object 129">
                <a:extLst>
                  <a:ext uri="{FF2B5EF4-FFF2-40B4-BE49-F238E27FC236}">
                    <a16:creationId xmlns:a16="http://schemas.microsoft.com/office/drawing/2014/main" id="{9554AD74-9107-4AD1-B287-5DE7867418CB}"/>
                  </a:ext>
                </a:extLst>
              </p:cNvPr>
              <p:cNvSpPr/>
              <p:nvPr/>
            </p:nvSpPr>
            <p:spPr>
              <a:xfrm>
                <a:off x="10634472" y="1941575"/>
                <a:ext cx="76200" cy="346710"/>
              </a:xfrm>
              <a:custGeom>
                <a:avLst/>
                <a:gdLst/>
                <a:ahLst/>
                <a:cxnLst/>
                <a:rect l="l" t="t" r="r" b="b"/>
                <a:pathLst>
                  <a:path w="76200" h="346710">
                    <a:moveTo>
                      <a:pt x="31750" y="271534"/>
                    </a:moveTo>
                    <a:lnTo>
                      <a:pt x="23252" y="273244"/>
                    </a:lnTo>
                    <a:lnTo>
                      <a:pt x="11144" y="281400"/>
                    </a:lnTo>
                    <a:lnTo>
                      <a:pt x="2988" y="293508"/>
                    </a:lnTo>
                    <a:lnTo>
                      <a:pt x="0" y="308356"/>
                    </a:lnTo>
                    <a:lnTo>
                      <a:pt x="2988" y="323203"/>
                    </a:lnTo>
                    <a:lnTo>
                      <a:pt x="11144" y="335311"/>
                    </a:lnTo>
                    <a:lnTo>
                      <a:pt x="23252" y="343467"/>
                    </a:lnTo>
                    <a:lnTo>
                      <a:pt x="38100" y="346456"/>
                    </a:lnTo>
                    <a:lnTo>
                      <a:pt x="52947" y="343467"/>
                    </a:lnTo>
                    <a:lnTo>
                      <a:pt x="65055" y="335311"/>
                    </a:lnTo>
                    <a:lnTo>
                      <a:pt x="73211" y="323203"/>
                    </a:lnTo>
                    <a:lnTo>
                      <a:pt x="76200" y="308356"/>
                    </a:lnTo>
                    <a:lnTo>
                      <a:pt x="31750" y="308356"/>
                    </a:lnTo>
                    <a:lnTo>
                      <a:pt x="31750" y="271534"/>
                    </a:lnTo>
                    <a:close/>
                  </a:path>
                  <a:path w="76200" h="346710">
                    <a:moveTo>
                      <a:pt x="38100" y="270256"/>
                    </a:moveTo>
                    <a:lnTo>
                      <a:pt x="31750" y="271534"/>
                    </a:lnTo>
                    <a:lnTo>
                      <a:pt x="31750" y="308356"/>
                    </a:lnTo>
                    <a:lnTo>
                      <a:pt x="44450" y="308356"/>
                    </a:lnTo>
                    <a:lnTo>
                      <a:pt x="44450" y="271534"/>
                    </a:lnTo>
                    <a:lnTo>
                      <a:pt x="38100" y="270256"/>
                    </a:lnTo>
                    <a:close/>
                  </a:path>
                  <a:path w="76200" h="346710">
                    <a:moveTo>
                      <a:pt x="44450" y="271534"/>
                    </a:moveTo>
                    <a:lnTo>
                      <a:pt x="44450" y="308356"/>
                    </a:lnTo>
                    <a:lnTo>
                      <a:pt x="76200" y="308356"/>
                    </a:lnTo>
                    <a:lnTo>
                      <a:pt x="73211" y="293508"/>
                    </a:lnTo>
                    <a:lnTo>
                      <a:pt x="65055" y="281400"/>
                    </a:lnTo>
                    <a:lnTo>
                      <a:pt x="52947" y="273244"/>
                    </a:lnTo>
                    <a:lnTo>
                      <a:pt x="44450" y="271534"/>
                    </a:lnTo>
                    <a:close/>
                  </a:path>
                  <a:path w="76200" h="346710">
                    <a:moveTo>
                      <a:pt x="44450" y="0"/>
                    </a:moveTo>
                    <a:lnTo>
                      <a:pt x="31750" y="0"/>
                    </a:lnTo>
                    <a:lnTo>
                      <a:pt x="31750" y="271534"/>
                    </a:lnTo>
                    <a:lnTo>
                      <a:pt x="38100" y="270256"/>
                    </a:lnTo>
                    <a:lnTo>
                      <a:pt x="44450" y="270256"/>
                    </a:lnTo>
                    <a:lnTo>
                      <a:pt x="44450" y="0"/>
                    </a:lnTo>
                    <a:close/>
                  </a:path>
                  <a:path w="76200" h="346710">
                    <a:moveTo>
                      <a:pt x="44450" y="270256"/>
                    </a:moveTo>
                    <a:lnTo>
                      <a:pt x="38100" y="270256"/>
                    </a:lnTo>
                    <a:lnTo>
                      <a:pt x="44450" y="271534"/>
                    </a:lnTo>
                    <a:lnTo>
                      <a:pt x="44450" y="270256"/>
                    </a:lnTo>
                    <a:close/>
                  </a:path>
                </a:pathLst>
              </a:custGeom>
              <a:solidFill>
                <a:srgbClr val="F1F1F1"/>
              </a:solidFill>
            </p:spPr>
            <p:txBody>
              <a:bodyPr wrap="square" lIns="0" tIns="0" rIns="0" bIns="0" rtlCol="0"/>
              <a:lstStyle/>
              <a:p>
                <a:endParaRPr sz="1350" dirty="0"/>
              </a:p>
            </p:txBody>
          </p:sp>
          <p:sp>
            <p:nvSpPr>
              <p:cNvPr id="146" name="object 130">
                <a:extLst>
                  <a:ext uri="{FF2B5EF4-FFF2-40B4-BE49-F238E27FC236}">
                    <a16:creationId xmlns:a16="http://schemas.microsoft.com/office/drawing/2014/main" id="{A50C29F6-42E1-41F2-BD5E-5DC34E3485B4}"/>
                  </a:ext>
                </a:extLst>
              </p:cNvPr>
              <p:cNvSpPr/>
              <p:nvPr/>
            </p:nvSpPr>
            <p:spPr>
              <a:xfrm>
                <a:off x="9864851" y="1303019"/>
                <a:ext cx="1615440" cy="645160"/>
              </a:xfrm>
              <a:custGeom>
                <a:avLst/>
                <a:gdLst/>
                <a:ahLst/>
                <a:cxnLst/>
                <a:rect l="l" t="t" r="r" b="b"/>
                <a:pathLst>
                  <a:path w="1615440" h="645160">
                    <a:moveTo>
                      <a:pt x="1615440" y="0"/>
                    </a:moveTo>
                    <a:lnTo>
                      <a:pt x="0" y="0"/>
                    </a:lnTo>
                    <a:lnTo>
                      <a:pt x="0" y="644651"/>
                    </a:lnTo>
                    <a:lnTo>
                      <a:pt x="1615440" y="644651"/>
                    </a:lnTo>
                    <a:lnTo>
                      <a:pt x="1615440" y="0"/>
                    </a:lnTo>
                    <a:close/>
                  </a:path>
                </a:pathLst>
              </a:custGeom>
              <a:solidFill>
                <a:srgbClr val="1FBBF4"/>
              </a:solidFill>
            </p:spPr>
            <p:txBody>
              <a:bodyPr wrap="square" lIns="0" tIns="0" rIns="0" bIns="0" rtlCol="0"/>
              <a:lstStyle/>
              <a:p>
                <a:endParaRPr sz="1350" dirty="0"/>
              </a:p>
            </p:txBody>
          </p:sp>
          <p:sp>
            <p:nvSpPr>
              <p:cNvPr id="147" name="object 131">
                <a:extLst>
                  <a:ext uri="{FF2B5EF4-FFF2-40B4-BE49-F238E27FC236}">
                    <a16:creationId xmlns:a16="http://schemas.microsoft.com/office/drawing/2014/main" id="{411E27B7-D539-403B-89F9-B88F2069ECF6}"/>
                  </a:ext>
                </a:extLst>
              </p:cNvPr>
              <p:cNvSpPr/>
              <p:nvPr/>
            </p:nvSpPr>
            <p:spPr>
              <a:xfrm>
                <a:off x="974598" y="1372361"/>
                <a:ext cx="1516380" cy="571500"/>
              </a:xfrm>
              <a:custGeom>
                <a:avLst/>
                <a:gdLst/>
                <a:ahLst/>
                <a:cxnLst/>
                <a:rect l="l" t="t" r="r" b="b"/>
                <a:pathLst>
                  <a:path w="1516380" h="571500">
                    <a:moveTo>
                      <a:pt x="0" y="571500"/>
                    </a:moveTo>
                    <a:lnTo>
                      <a:pt x="0" y="0"/>
                    </a:lnTo>
                    <a:lnTo>
                      <a:pt x="1516380" y="0"/>
                    </a:lnTo>
                  </a:path>
                </a:pathLst>
              </a:custGeom>
              <a:ln w="3175">
                <a:solidFill>
                  <a:srgbClr val="F1F1F1"/>
                </a:solidFill>
              </a:ln>
            </p:spPr>
            <p:txBody>
              <a:bodyPr wrap="square" lIns="0" tIns="0" rIns="0" bIns="0" rtlCol="0"/>
              <a:lstStyle/>
              <a:p>
                <a:endParaRPr sz="1350" dirty="0"/>
              </a:p>
            </p:txBody>
          </p:sp>
        </p:grpSp>
        <p:sp>
          <p:nvSpPr>
            <p:cNvPr id="132" name="object 132">
              <a:extLst>
                <a:ext uri="{FF2B5EF4-FFF2-40B4-BE49-F238E27FC236}">
                  <a16:creationId xmlns:a16="http://schemas.microsoft.com/office/drawing/2014/main" id="{19C4E341-E19E-4B11-97DF-32C0DC982638}"/>
                </a:ext>
              </a:extLst>
            </p:cNvPr>
            <p:cNvSpPr txBox="1"/>
            <p:nvPr/>
          </p:nvSpPr>
          <p:spPr>
            <a:xfrm>
              <a:off x="7774306" y="2005584"/>
              <a:ext cx="448151" cy="193803"/>
            </a:xfrm>
            <a:prstGeom prst="rect">
              <a:avLst/>
            </a:prstGeom>
          </p:spPr>
          <p:txBody>
            <a:bodyPr vert="horz" wrap="square" lIns="0" tIns="9049" rIns="0" bIns="0" rtlCol="0">
              <a:spAutoFit/>
            </a:bodyPr>
            <a:lstStyle/>
            <a:p>
              <a:pPr marL="9525">
                <a:spcBef>
                  <a:spcPts val="71"/>
                </a:spcBef>
              </a:pPr>
              <a:r>
                <a:rPr sz="1200" b="1" spc="-4" dirty="0">
                  <a:solidFill>
                    <a:srgbClr val="FFFFFF"/>
                  </a:solidFill>
                  <a:latin typeface="Gothic Uralic"/>
                  <a:cs typeface="Gothic Uralic"/>
                </a:rPr>
                <a:t>Status</a:t>
              </a:r>
              <a:endParaRPr sz="1200" dirty="0">
                <a:latin typeface="Gothic Uralic"/>
                <a:cs typeface="Gothic Uralic"/>
              </a:endParaRPr>
            </a:p>
          </p:txBody>
        </p:sp>
        <p:grpSp>
          <p:nvGrpSpPr>
            <p:cNvPr id="133" name="object 133">
              <a:extLst>
                <a:ext uri="{FF2B5EF4-FFF2-40B4-BE49-F238E27FC236}">
                  <a16:creationId xmlns:a16="http://schemas.microsoft.com/office/drawing/2014/main" id="{92CDBF70-1CA8-4B9A-9A7E-24386B567D2E}"/>
                </a:ext>
              </a:extLst>
            </p:cNvPr>
            <p:cNvGrpSpPr/>
            <p:nvPr/>
          </p:nvGrpSpPr>
          <p:grpSpPr>
            <a:xfrm>
              <a:off x="4029075" y="1834515"/>
              <a:ext cx="4576763" cy="739139"/>
              <a:chOff x="5372100" y="1303019"/>
              <a:chExt cx="6102350" cy="985519"/>
            </a:xfrm>
          </p:grpSpPr>
          <p:sp>
            <p:nvSpPr>
              <p:cNvPr id="142" name="object 134">
                <a:extLst>
                  <a:ext uri="{FF2B5EF4-FFF2-40B4-BE49-F238E27FC236}">
                    <a16:creationId xmlns:a16="http://schemas.microsoft.com/office/drawing/2014/main" id="{4464F746-C2C9-4871-A59C-137EFF8E0EA1}"/>
                  </a:ext>
                </a:extLst>
              </p:cNvPr>
              <p:cNvSpPr/>
              <p:nvPr/>
            </p:nvSpPr>
            <p:spPr>
              <a:xfrm>
                <a:off x="9958578" y="1372361"/>
                <a:ext cx="1515110" cy="571500"/>
              </a:xfrm>
              <a:custGeom>
                <a:avLst/>
                <a:gdLst/>
                <a:ahLst/>
                <a:cxnLst/>
                <a:rect l="l" t="t" r="r" b="b"/>
                <a:pathLst>
                  <a:path w="1515109" h="571500">
                    <a:moveTo>
                      <a:pt x="0" y="571500"/>
                    </a:moveTo>
                    <a:lnTo>
                      <a:pt x="0" y="0"/>
                    </a:lnTo>
                    <a:lnTo>
                      <a:pt x="1514855" y="0"/>
                    </a:lnTo>
                  </a:path>
                </a:pathLst>
              </a:custGeom>
              <a:ln w="3175">
                <a:solidFill>
                  <a:srgbClr val="F1F1F1"/>
                </a:solidFill>
              </a:ln>
            </p:spPr>
            <p:txBody>
              <a:bodyPr wrap="square" lIns="0" tIns="0" rIns="0" bIns="0" rtlCol="0"/>
              <a:lstStyle/>
              <a:p>
                <a:endParaRPr sz="1350" dirty="0"/>
              </a:p>
            </p:txBody>
          </p:sp>
          <p:sp>
            <p:nvSpPr>
              <p:cNvPr id="143" name="object 135">
                <a:extLst>
                  <a:ext uri="{FF2B5EF4-FFF2-40B4-BE49-F238E27FC236}">
                    <a16:creationId xmlns:a16="http://schemas.microsoft.com/office/drawing/2014/main" id="{4A882ACE-5647-4ED1-B074-51258F78E4BB}"/>
                  </a:ext>
                </a:extLst>
              </p:cNvPr>
              <p:cNvSpPr/>
              <p:nvPr/>
            </p:nvSpPr>
            <p:spPr>
              <a:xfrm>
                <a:off x="6143244" y="1941575"/>
                <a:ext cx="76200" cy="346710"/>
              </a:xfrm>
              <a:custGeom>
                <a:avLst/>
                <a:gdLst/>
                <a:ahLst/>
                <a:cxnLst/>
                <a:rect l="l" t="t" r="r" b="b"/>
                <a:pathLst>
                  <a:path w="76200" h="346710">
                    <a:moveTo>
                      <a:pt x="31750" y="271534"/>
                    </a:moveTo>
                    <a:lnTo>
                      <a:pt x="23252" y="273244"/>
                    </a:lnTo>
                    <a:lnTo>
                      <a:pt x="11144" y="281400"/>
                    </a:lnTo>
                    <a:lnTo>
                      <a:pt x="2988" y="293508"/>
                    </a:lnTo>
                    <a:lnTo>
                      <a:pt x="0" y="308356"/>
                    </a:lnTo>
                    <a:lnTo>
                      <a:pt x="2988" y="323203"/>
                    </a:lnTo>
                    <a:lnTo>
                      <a:pt x="11144" y="335311"/>
                    </a:lnTo>
                    <a:lnTo>
                      <a:pt x="23252" y="343467"/>
                    </a:lnTo>
                    <a:lnTo>
                      <a:pt x="38100" y="346456"/>
                    </a:lnTo>
                    <a:lnTo>
                      <a:pt x="52947" y="343467"/>
                    </a:lnTo>
                    <a:lnTo>
                      <a:pt x="65055" y="335311"/>
                    </a:lnTo>
                    <a:lnTo>
                      <a:pt x="73211" y="323203"/>
                    </a:lnTo>
                    <a:lnTo>
                      <a:pt x="76200" y="308356"/>
                    </a:lnTo>
                    <a:lnTo>
                      <a:pt x="31750" y="308356"/>
                    </a:lnTo>
                    <a:lnTo>
                      <a:pt x="31750" y="271534"/>
                    </a:lnTo>
                    <a:close/>
                  </a:path>
                  <a:path w="76200" h="346710">
                    <a:moveTo>
                      <a:pt x="38100" y="270256"/>
                    </a:moveTo>
                    <a:lnTo>
                      <a:pt x="31750" y="271534"/>
                    </a:lnTo>
                    <a:lnTo>
                      <a:pt x="31750" y="308356"/>
                    </a:lnTo>
                    <a:lnTo>
                      <a:pt x="44450" y="308356"/>
                    </a:lnTo>
                    <a:lnTo>
                      <a:pt x="44450" y="271534"/>
                    </a:lnTo>
                    <a:lnTo>
                      <a:pt x="38100" y="270256"/>
                    </a:lnTo>
                    <a:close/>
                  </a:path>
                  <a:path w="76200" h="346710">
                    <a:moveTo>
                      <a:pt x="44450" y="271534"/>
                    </a:moveTo>
                    <a:lnTo>
                      <a:pt x="44450" y="308356"/>
                    </a:lnTo>
                    <a:lnTo>
                      <a:pt x="76200" y="308356"/>
                    </a:lnTo>
                    <a:lnTo>
                      <a:pt x="73211" y="293508"/>
                    </a:lnTo>
                    <a:lnTo>
                      <a:pt x="65055" y="281400"/>
                    </a:lnTo>
                    <a:lnTo>
                      <a:pt x="52947" y="273244"/>
                    </a:lnTo>
                    <a:lnTo>
                      <a:pt x="44450" y="271534"/>
                    </a:lnTo>
                    <a:close/>
                  </a:path>
                  <a:path w="76200" h="346710">
                    <a:moveTo>
                      <a:pt x="44450" y="0"/>
                    </a:moveTo>
                    <a:lnTo>
                      <a:pt x="31750" y="0"/>
                    </a:lnTo>
                    <a:lnTo>
                      <a:pt x="31750" y="271534"/>
                    </a:lnTo>
                    <a:lnTo>
                      <a:pt x="38100" y="270256"/>
                    </a:lnTo>
                    <a:lnTo>
                      <a:pt x="44450" y="270256"/>
                    </a:lnTo>
                    <a:lnTo>
                      <a:pt x="44450" y="0"/>
                    </a:lnTo>
                    <a:close/>
                  </a:path>
                  <a:path w="76200" h="346710">
                    <a:moveTo>
                      <a:pt x="44450" y="270256"/>
                    </a:moveTo>
                    <a:lnTo>
                      <a:pt x="38100" y="270256"/>
                    </a:lnTo>
                    <a:lnTo>
                      <a:pt x="44450" y="271534"/>
                    </a:lnTo>
                    <a:lnTo>
                      <a:pt x="44450" y="270256"/>
                    </a:lnTo>
                    <a:close/>
                  </a:path>
                </a:pathLst>
              </a:custGeom>
              <a:solidFill>
                <a:srgbClr val="F1F1F1"/>
              </a:solidFill>
            </p:spPr>
            <p:txBody>
              <a:bodyPr wrap="square" lIns="0" tIns="0" rIns="0" bIns="0" rtlCol="0"/>
              <a:lstStyle/>
              <a:p>
                <a:endParaRPr sz="1350" dirty="0"/>
              </a:p>
            </p:txBody>
          </p:sp>
          <p:sp>
            <p:nvSpPr>
              <p:cNvPr id="144" name="object 136">
                <a:extLst>
                  <a:ext uri="{FF2B5EF4-FFF2-40B4-BE49-F238E27FC236}">
                    <a16:creationId xmlns:a16="http://schemas.microsoft.com/office/drawing/2014/main" id="{8C70DF36-E926-48C1-B09F-EBCB639E2586}"/>
                  </a:ext>
                </a:extLst>
              </p:cNvPr>
              <p:cNvSpPr/>
              <p:nvPr/>
            </p:nvSpPr>
            <p:spPr>
              <a:xfrm>
                <a:off x="5372100" y="1303019"/>
                <a:ext cx="1617345" cy="645160"/>
              </a:xfrm>
              <a:custGeom>
                <a:avLst/>
                <a:gdLst/>
                <a:ahLst/>
                <a:cxnLst/>
                <a:rect l="l" t="t" r="r" b="b"/>
                <a:pathLst>
                  <a:path w="1617345" h="645160">
                    <a:moveTo>
                      <a:pt x="1616963" y="0"/>
                    </a:moveTo>
                    <a:lnTo>
                      <a:pt x="0" y="0"/>
                    </a:lnTo>
                    <a:lnTo>
                      <a:pt x="0" y="644651"/>
                    </a:lnTo>
                    <a:lnTo>
                      <a:pt x="1616963" y="644651"/>
                    </a:lnTo>
                    <a:lnTo>
                      <a:pt x="1616963" y="0"/>
                    </a:lnTo>
                    <a:close/>
                  </a:path>
                </a:pathLst>
              </a:custGeom>
              <a:solidFill>
                <a:srgbClr val="004E83"/>
              </a:solidFill>
            </p:spPr>
            <p:txBody>
              <a:bodyPr wrap="square" lIns="0" tIns="0" rIns="0" bIns="0" rtlCol="0"/>
              <a:lstStyle/>
              <a:p>
                <a:endParaRPr sz="1350" dirty="0"/>
              </a:p>
            </p:txBody>
          </p:sp>
        </p:grpSp>
        <p:sp>
          <p:nvSpPr>
            <p:cNvPr id="134" name="object 137">
              <a:extLst>
                <a:ext uri="{FF2B5EF4-FFF2-40B4-BE49-F238E27FC236}">
                  <a16:creationId xmlns:a16="http://schemas.microsoft.com/office/drawing/2014/main" id="{3D5FE33D-B412-4DF3-A0C8-6B7067E34713}"/>
                </a:ext>
              </a:extLst>
            </p:cNvPr>
            <p:cNvSpPr txBox="1"/>
            <p:nvPr/>
          </p:nvSpPr>
          <p:spPr>
            <a:xfrm>
              <a:off x="4369118" y="2005584"/>
              <a:ext cx="532924" cy="193803"/>
            </a:xfrm>
            <a:prstGeom prst="rect">
              <a:avLst/>
            </a:prstGeom>
          </p:spPr>
          <p:txBody>
            <a:bodyPr vert="horz" wrap="square" lIns="0" tIns="9049" rIns="0" bIns="0" rtlCol="0">
              <a:spAutoFit/>
            </a:bodyPr>
            <a:lstStyle/>
            <a:p>
              <a:pPr marL="9525">
                <a:spcBef>
                  <a:spcPts val="71"/>
                </a:spcBef>
              </a:pPr>
              <a:r>
                <a:rPr sz="1200" b="1" spc="-8" dirty="0">
                  <a:solidFill>
                    <a:srgbClr val="FFFFFF"/>
                  </a:solidFill>
                  <a:latin typeface="Gothic Uralic"/>
                  <a:cs typeface="Gothic Uralic"/>
                </a:rPr>
                <a:t>Na</a:t>
              </a:r>
              <a:r>
                <a:rPr sz="1200" b="1" spc="-4" dirty="0">
                  <a:solidFill>
                    <a:srgbClr val="FFFFFF"/>
                  </a:solidFill>
                  <a:latin typeface="Gothic Uralic"/>
                  <a:cs typeface="Gothic Uralic"/>
                </a:rPr>
                <a:t>gios</a:t>
              </a:r>
              <a:endParaRPr sz="1200" dirty="0">
                <a:latin typeface="Gothic Uralic"/>
                <a:cs typeface="Gothic Uralic"/>
              </a:endParaRPr>
            </a:p>
          </p:txBody>
        </p:sp>
        <p:grpSp>
          <p:nvGrpSpPr>
            <p:cNvPr id="135" name="object 138">
              <a:extLst>
                <a:ext uri="{FF2B5EF4-FFF2-40B4-BE49-F238E27FC236}">
                  <a16:creationId xmlns:a16="http://schemas.microsoft.com/office/drawing/2014/main" id="{251FB900-D952-4A6B-9F64-94219EC049D0}"/>
                </a:ext>
              </a:extLst>
            </p:cNvPr>
            <p:cNvGrpSpPr/>
            <p:nvPr/>
          </p:nvGrpSpPr>
          <p:grpSpPr>
            <a:xfrm>
              <a:off x="1237869" y="1885854"/>
              <a:ext cx="3999548" cy="687705"/>
              <a:chOff x="1650492" y="1371472"/>
              <a:chExt cx="5332730" cy="916940"/>
            </a:xfrm>
          </p:grpSpPr>
          <p:sp>
            <p:nvSpPr>
              <p:cNvPr id="140" name="object 139">
                <a:extLst>
                  <a:ext uri="{FF2B5EF4-FFF2-40B4-BE49-F238E27FC236}">
                    <a16:creationId xmlns:a16="http://schemas.microsoft.com/office/drawing/2014/main" id="{368308FD-503C-4092-8FAC-F22153BDB579}"/>
                  </a:ext>
                </a:extLst>
              </p:cNvPr>
              <p:cNvSpPr/>
              <p:nvPr/>
            </p:nvSpPr>
            <p:spPr>
              <a:xfrm>
                <a:off x="5467350" y="1372361"/>
                <a:ext cx="1515110" cy="571500"/>
              </a:xfrm>
              <a:custGeom>
                <a:avLst/>
                <a:gdLst/>
                <a:ahLst/>
                <a:cxnLst/>
                <a:rect l="l" t="t" r="r" b="b"/>
                <a:pathLst>
                  <a:path w="1515109" h="571500">
                    <a:moveTo>
                      <a:pt x="0" y="571500"/>
                    </a:moveTo>
                    <a:lnTo>
                      <a:pt x="0" y="0"/>
                    </a:lnTo>
                    <a:lnTo>
                      <a:pt x="1514855" y="0"/>
                    </a:lnTo>
                  </a:path>
                </a:pathLst>
              </a:custGeom>
              <a:ln w="3175">
                <a:solidFill>
                  <a:srgbClr val="F1F1F1"/>
                </a:solidFill>
              </a:ln>
            </p:spPr>
            <p:txBody>
              <a:bodyPr wrap="square" lIns="0" tIns="0" rIns="0" bIns="0" rtlCol="0"/>
              <a:lstStyle/>
              <a:p>
                <a:endParaRPr sz="1350" dirty="0"/>
              </a:p>
            </p:txBody>
          </p:sp>
          <p:sp>
            <p:nvSpPr>
              <p:cNvPr id="141" name="object 140">
                <a:extLst>
                  <a:ext uri="{FF2B5EF4-FFF2-40B4-BE49-F238E27FC236}">
                    <a16:creationId xmlns:a16="http://schemas.microsoft.com/office/drawing/2014/main" id="{62028DA4-DF60-42FE-8AFB-287D36FC901D}"/>
                  </a:ext>
                </a:extLst>
              </p:cNvPr>
              <p:cNvSpPr/>
              <p:nvPr/>
            </p:nvSpPr>
            <p:spPr>
              <a:xfrm>
                <a:off x="1650492" y="1941575"/>
                <a:ext cx="76200" cy="346710"/>
              </a:xfrm>
              <a:custGeom>
                <a:avLst/>
                <a:gdLst/>
                <a:ahLst/>
                <a:cxnLst/>
                <a:rect l="l" t="t" r="r" b="b"/>
                <a:pathLst>
                  <a:path w="76200" h="346710">
                    <a:moveTo>
                      <a:pt x="31750" y="271534"/>
                    </a:moveTo>
                    <a:lnTo>
                      <a:pt x="23252" y="273244"/>
                    </a:lnTo>
                    <a:lnTo>
                      <a:pt x="11144" y="281400"/>
                    </a:lnTo>
                    <a:lnTo>
                      <a:pt x="2988" y="293508"/>
                    </a:lnTo>
                    <a:lnTo>
                      <a:pt x="0" y="308356"/>
                    </a:lnTo>
                    <a:lnTo>
                      <a:pt x="2988" y="323203"/>
                    </a:lnTo>
                    <a:lnTo>
                      <a:pt x="11144" y="335311"/>
                    </a:lnTo>
                    <a:lnTo>
                      <a:pt x="23252" y="343467"/>
                    </a:lnTo>
                    <a:lnTo>
                      <a:pt x="38100" y="346456"/>
                    </a:lnTo>
                    <a:lnTo>
                      <a:pt x="52947" y="343467"/>
                    </a:lnTo>
                    <a:lnTo>
                      <a:pt x="65055" y="335311"/>
                    </a:lnTo>
                    <a:lnTo>
                      <a:pt x="73211" y="323203"/>
                    </a:lnTo>
                    <a:lnTo>
                      <a:pt x="76200" y="308356"/>
                    </a:lnTo>
                    <a:lnTo>
                      <a:pt x="31750" y="308356"/>
                    </a:lnTo>
                    <a:lnTo>
                      <a:pt x="31750" y="271534"/>
                    </a:lnTo>
                    <a:close/>
                  </a:path>
                  <a:path w="76200" h="346710">
                    <a:moveTo>
                      <a:pt x="38100" y="270256"/>
                    </a:moveTo>
                    <a:lnTo>
                      <a:pt x="31750" y="271534"/>
                    </a:lnTo>
                    <a:lnTo>
                      <a:pt x="31750" y="308356"/>
                    </a:lnTo>
                    <a:lnTo>
                      <a:pt x="44450" y="308356"/>
                    </a:lnTo>
                    <a:lnTo>
                      <a:pt x="44450" y="271534"/>
                    </a:lnTo>
                    <a:lnTo>
                      <a:pt x="38100" y="270256"/>
                    </a:lnTo>
                    <a:close/>
                  </a:path>
                  <a:path w="76200" h="346710">
                    <a:moveTo>
                      <a:pt x="44450" y="271534"/>
                    </a:moveTo>
                    <a:lnTo>
                      <a:pt x="44450" y="308356"/>
                    </a:lnTo>
                    <a:lnTo>
                      <a:pt x="76200" y="308356"/>
                    </a:lnTo>
                    <a:lnTo>
                      <a:pt x="73211" y="293508"/>
                    </a:lnTo>
                    <a:lnTo>
                      <a:pt x="65055" y="281400"/>
                    </a:lnTo>
                    <a:lnTo>
                      <a:pt x="52947" y="273244"/>
                    </a:lnTo>
                    <a:lnTo>
                      <a:pt x="44450" y="271534"/>
                    </a:lnTo>
                    <a:close/>
                  </a:path>
                  <a:path w="76200" h="346710">
                    <a:moveTo>
                      <a:pt x="44450" y="0"/>
                    </a:moveTo>
                    <a:lnTo>
                      <a:pt x="31750" y="0"/>
                    </a:lnTo>
                    <a:lnTo>
                      <a:pt x="31750" y="271534"/>
                    </a:lnTo>
                    <a:lnTo>
                      <a:pt x="38100" y="270256"/>
                    </a:lnTo>
                    <a:lnTo>
                      <a:pt x="44450" y="270256"/>
                    </a:lnTo>
                    <a:lnTo>
                      <a:pt x="44450" y="0"/>
                    </a:lnTo>
                    <a:close/>
                  </a:path>
                  <a:path w="76200" h="346710">
                    <a:moveTo>
                      <a:pt x="44450" y="270256"/>
                    </a:moveTo>
                    <a:lnTo>
                      <a:pt x="38100" y="270256"/>
                    </a:lnTo>
                    <a:lnTo>
                      <a:pt x="44450" y="271534"/>
                    </a:lnTo>
                    <a:lnTo>
                      <a:pt x="44450" y="270256"/>
                    </a:lnTo>
                    <a:close/>
                  </a:path>
                </a:pathLst>
              </a:custGeom>
              <a:solidFill>
                <a:srgbClr val="F1F1F1"/>
              </a:solidFill>
            </p:spPr>
            <p:txBody>
              <a:bodyPr wrap="square" lIns="0" tIns="0" rIns="0" bIns="0" rtlCol="0"/>
              <a:lstStyle/>
              <a:p>
                <a:endParaRPr sz="1350" dirty="0"/>
              </a:p>
            </p:txBody>
          </p:sp>
        </p:grpSp>
        <p:sp>
          <p:nvSpPr>
            <p:cNvPr id="136" name="object 141">
              <a:extLst>
                <a:ext uri="{FF2B5EF4-FFF2-40B4-BE49-F238E27FC236}">
                  <a16:creationId xmlns:a16="http://schemas.microsoft.com/office/drawing/2014/main" id="{D7E6A3FA-9561-4C6A-950E-A705D3DCF344}"/>
                </a:ext>
              </a:extLst>
            </p:cNvPr>
            <p:cNvSpPr txBox="1"/>
            <p:nvPr/>
          </p:nvSpPr>
          <p:spPr>
            <a:xfrm>
              <a:off x="755141" y="3659696"/>
              <a:ext cx="818198" cy="131350"/>
            </a:xfrm>
            <a:prstGeom prst="rect">
              <a:avLst/>
            </a:prstGeom>
          </p:spPr>
          <p:txBody>
            <a:bodyPr vert="horz" wrap="square" lIns="0" tIns="10001" rIns="0" bIns="0" rtlCol="0">
              <a:spAutoFit/>
            </a:bodyPr>
            <a:lstStyle/>
            <a:p>
              <a:pPr marL="9525">
                <a:spcBef>
                  <a:spcPts val="79"/>
                </a:spcBef>
              </a:pPr>
              <a:r>
                <a:rPr sz="788" b="1" spc="-4" dirty="0">
                  <a:solidFill>
                    <a:srgbClr val="404040"/>
                  </a:solidFill>
                  <a:latin typeface="Gothic Uralic"/>
                  <a:cs typeface="Gothic Uralic"/>
                </a:rPr>
                <a:t>Database</a:t>
              </a:r>
              <a:r>
                <a:rPr sz="788" b="1" spc="-64" dirty="0">
                  <a:solidFill>
                    <a:srgbClr val="404040"/>
                  </a:solidFill>
                  <a:latin typeface="Gothic Uralic"/>
                  <a:cs typeface="Gothic Uralic"/>
                </a:rPr>
                <a:t> </a:t>
              </a:r>
              <a:r>
                <a:rPr sz="788" b="1" dirty="0">
                  <a:solidFill>
                    <a:srgbClr val="404040"/>
                  </a:solidFill>
                  <a:latin typeface="Gothic Uralic"/>
                  <a:cs typeface="Gothic Uralic"/>
                </a:rPr>
                <a:t>Server</a:t>
              </a:r>
              <a:endParaRPr sz="788" dirty="0">
                <a:latin typeface="Gothic Uralic"/>
                <a:cs typeface="Gothic Uralic"/>
              </a:endParaRPr>
            </a:p>
          </p:txBody>
        </p:sp>
        <p:sp>
          <p:nvSpPr>
            <p:cNvPr id="137" name="object 142">
              <a:extLst>
                <a:ext uri="{FF2B5EF4-FFF2-40B4-BE49-F238E27FC236}">
                  <a16:creationId xmlns:a16="http://schemas.microsoft.com/office/drawing/2014/main" id="{DEE78D72-3118-474A-A2AB-E5C9A03489B0}"/>
                </a:ext>
              </a:extLst>
            </p:cNvPr>
            <p:cNvSpPr txBox="1"/>
            <p:nvPr/>
          </p:nvSpPr>
          <p:spPr>
            <a:xfrm>
              <a:off x="821893" y="4607719"/>
              <a:ext cx="684371" cy="131350"/>
            </a:xfrm>
            <a:prstGeom prst="rect">
              <a:avLst/>
            </a:prstGeom>
          </p:spPr>
          <p:txBody>
            <a:bodyPr vert="horz" wrap="square" lIns="0" tIns="10001" rIns="0" bIns="0" rtlCol="0">
              <a:spAutoFit/>
            </a:bodyPr>
            <a:lstStyle/>
            <a:p>
              <a:pPr marL="9525">
                <a:spcBef>
                  <a:spcPts val="79"/>
                </a:spcBef>
              </a:pPr>
              <a:r>
                <a:rPr sz="788" b="1" spc="-4" dirty="0">
                  <a:solidFill>
                    <a:srgbClr val="404040"/>
                  </a:solidFill>
                  <a:latin typeface="Gothic Uralic"/>
                  <a:cs typeface="Gothic Uralic"/>
                </a:rPr>
                <a:t>Switch/Router</a:t>
              </a:r>
              <a:endParaRPr sz="788" dirty="0">
                <a:latin typeface="Gothic Uralic"/>
                <a:cs typeface="Gothic Uralic"/>
              </a:endParaRPr>
            </a:p>
          </p:txBody>
        </p:sp>
        <p:sp>
          <p:nvSpPr>
            <p:cNvPr id="138" name="object 143">
              <a:extLst>
                <a:ext uri="{FF2B5EF4-FFF2-40B4-BE49-F238E27FC236}">
                  <a16:creationId xmlns:a16="http://schemas.microsoft.com/office/drawing/2014/main" id="{9AD3B6D8-B246-4E7F-8686-3DE8409E5FC7}"/>
                </a:ext>
              </a:extLst>
            </p:cNvPr>
            <p:cNvSpPr txBox="1"/>
            <p:nvPr/>
          </p:nvSpPr>
          <p:spPr>
            <a:xfrm>
              <a:off x="1624775" y="3926301"/>
              <a:ext cx="330041" cy="148117"/>
            </a:xfrm>
            <a:prstGeom prst="rect">
              <a:avLst/>
            </a:prstGeom>
          </p:spPr>
          <p:txBody>
            <a:bodyPr vert="horz" wrap="square" lIns="0" tIns="9525" rIns="0" bIns="0" rtlCol="0">
              <a:spAutoFit/>
            </a:bodyPr>
            <a:lstStyle/>
            <a:p>
              <a:pPr marL="9525">
                <a:spcBef>
                  <a:spcPts val="75"/>
                </a:spcBef>
              </a:pPr>
              <a:r>
                <a:rPr sz="900" b="1" dirty="0">
                  <a:solidFill>
                    <a:srgbClr val="404040"/>
                  </a:solidFill>
                  <a:latin typeface="Gothic Uralic"/>
                  <a:cs typeface="Gothic Uralic"/>
                </a:rPr>
                <a:t>Snmp</a:t>
              </a:r>
              <a:endParaRPr sz="900" dirty="0">
                <a:latin typeface="Gothic Uralic"/>
                <a:cs typeface="Gothic Uralic"/>
              </a:endParaRPr>
            </a:p>
          </p:txBody>
        </p:sp>
        <p:sp>
          <p:nvSpPr>
            <p:cNvPr id="139" name="object 144">
              <a:extLst>
                <a:ext uri="{FF2B5EF4-FFF2-40B4-BE49-F238E27FC236}">
                  <a16:creationId xmlns:a16="http://schemas.microsoft.com/office/drawing/2014/main" id="{44DD87FF-8BE3-405C-8020-6C97FB7C9479}"/>
                </a:ext>
              </a:extLst>
            </p:cNvPr>
            <p:cNvSpPr txBox="1"/>
            <p:nvPr/>
          </p:nvSpPr>
          <p:spPr>
            <a:xfrm>
              <a:off x="5275516" y="5182896"/>
              <a:ext cx="1710690" cy="131350"/>
            </a:xfrm>
            <a:prstGeom prst="rect">
              <a:avLst/>
            </a:prstGeom>
          </p:spPr>
          <p:txBody>
            <a:bodyPr vert="horz" wrap="square" lIns="0" tIns="10001" rIns="0" bIns="0" rtlCol="0">
              <a:spAutoFit/>
            </a:bodyPr>
            <a:lstStyle/>
            <a:p>
              <a:pPr marL="9525">
                <a:spcBef>
                  <a:spcPts val="79"/>
                </a:spcBef>
              </a:pPr>
              <a:r>
                <a:rPr sz="788" b="1" spc="-4" dirty="0">
                  <a:solidFill>
                    <a:srgbClr val="252525"/>
                  </a:solidFill>
                  <a:latin typeface="Gothic Uralic"/>
                  <a:cs typeface="Gothic Uralic"/>
                </a:rPr>
                <a:t>rrd2graph or </a:t>
              </a:r>
              <a:r>
                <a:rPr sz="788" b="1" dirty="0">
                  <a:solidFill>
                    <a:srgbClr val="252525"/>
                  </a:solidFill>
                  <a:latin typeface="Gothic Uralic"/>
                  <a:cs typeface="Gothic Uralic"/>
                </a:rPr>
                <a:t>any </a:t>
              </a:r>
              <a:r>
                <a:rPr sz="788" b="1" spc="-4" dirty="0">
                  <a:solidFill>
                    <a:srgbClr val="252525"/>
                  </a:solidFill>
                  <a:latin typeface="Gothic Uralic"/>
                  <a:cs typeface="Gothic Uralic"/>
                </a:rPr>
                <a:t>other </a:t>
              </a:r>
              <a:r>
                <a:rPr sz="788" b="1" dirty="0">
                  <a:solidFill>
                    <a:srgbClr val="252525"/>
                  </a:solidFill>
                  <a:latin typeface="Gothic Uralic"/>
                  <a:cs typeface="Gothic Uralic"/>
                </a:rPr>
                <a:t>Display</a:t>
              </a:r>
              <a:r>
                <a:rPr sz="788" b="1" spc="-60" dirty="0">
                  <a:solidFill>
                    <a:srgbClr val="252525"/>
                  </a:solidFill>
                  <a:latin typeface="Gothic Uralic"/>
                  <a:cs typeface="Gothic Uralic"/>
                </a:rPr>
                <a:t> </a:t>
              </a:r>
              <a:r>
                <a:rPr sz="788" b="1" spc="-4" dirty="0">
                  <a:solidFill>
                    <a:srgbClr val="252525"/>
                  </a:solidFill>
                  <a:latin typeface="Gothic Uralic"/>
                  <a:cs typeface="Gothic Uralic"/>
                </a:rPr>
                <a:t>Tool</a:t>
              </a:r>
              <a:endParaRPr sz="788" dirty="0">
                <a:latin typeface="Gothic Uralic"/>
                <a:cs typeface="Gothic Uralic"/>
              </a:endParaRPr>
            </a:p>
          </p:txBody>
        </p:sp>
      </p:grpSp>
    </p:spTree>
    <p:extLst>
      <p:ext uri="{BB962C8B-B14F-4D97-AF65-F5344CB8AC3E}">
        <p14:creationId xmlns:p14="http://schemas.microsoft.com/office/powerpoint/2010/main" val="2697608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Nagios Plugins</a:t>
            </a:r>
            <a:endParaRPr lang="en-SG" dirty="0"/>
          </a:p>
        </p:txBody>
      </p:sp>
      <p:sp>
        <p:nvSpPr>
          <p:cNvPr id="4" name="TextBox 3">
            <a:extLst>
              <a:ext uri="{FF2B5EF4-FFF2-40B4-BE49-F238E27FC236}">
                <a16:creationId xmlns:a16="http://schemas.microsoft.com/office/drawing/2014/main" id="{8FC28155-A946-48B5-B11A-CAF4ABA11194}"/>
              </a:ext>
            </a:extLst>
          </p:cNvPr>
          <p:cNvSpPr txBox="1"/>
          <p:nvPr/>
        </p:nvSpPr>
        <p:spPr>
          <a:xfrm>
            <a:off x="3760091" y="5309887"/>
            <a:ext cx="3056734"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https://www.DevOpsSchool.com/</a:t>
            </a:r>
          </a:p>
        </p:txBody>
      </p:sp>
      <p:pic>
        <p:nvPicPr>
          <p:cNvPr id="5" name="Picture 4">
            <a:extLst>
              <a:ext uri="{FF2B5EF4-FFF2-40B4-BE49-F238E27FC236}">
                <a16:creationId xmlns:a16="http://schemas.microsoft.com/office/drawing/2014/main" id="{0405E009-33E7-4F0E-BC0D-74C6ABD1E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
        <p:nvSpPr>
          <p:cNvPr id="6" name="Content Placeholder 4">
            <a:extLst>
              <a:ext uri="{FF2B5EF4-FFF2-40B4-BE49-F238E27FC236}">
                <a16:creationId xmlns:a16="http://schemas.microsoft.com/office/drawing/2014/main" id="{D615B15D-18FB-4D8C-A525-41DB3F0F4ECB}"/>
              </a:ext>
            </a:extLst>
          </p:cNvPr>
          <p:cNvSpPr>
            <a:spLocks noGrp="1"/>
          </p:cNvSpPr>
          <p:nvPr>
            <p:ph idx="1"/>
          </p:nvPr>
        </p:nvSpPr>
        <p:spPr>
          <a:xfrm>
            <a:off x="628650" y="1316736"/>
            <a:ext cx="7886700" cy="1700784"/>
          </a:xfrm>
        </p:spPr>
        <p:txBody>
          <a:bodyPr>
            <a:normAutofit lnSpcReduction="10000"/>
          </a:bodyPr>
          <a:lstStyle/>
          <a:p>
            <a:pPr marL="0" indent="0" algn="just">
              <a:lnSpc>
                <a:spcPct val="100000"/>
              </a:lnSpc>
              <a:buNone/>
            </a:pPr>
            <a:r>
              <a:rPr lang="en-US" b="0" dirty="0">
                <a:solidFill>
                  <a:srgbClr val="FF0000"/>
                </a:solidFill>
              </a:rPr>
              <a:t>Nagios Plugins</a:t>
            </a:r>
            <a:r>
              <a:rPr lang="en-US" b="0" dirty="0"/>
              <a:t> provide </a:t>
            </a:r>
            <a:r>
              <a:rPr lang="en-US" b="0" dirty="0">
                <a:solidFill>
                  <a:srgbClr val="0070C0"/>
                </a:solidFill>
              </a:rPr>
              <a:t>low-level intelligence</a:t>
            </a:r>
            <a:r>
              <a:rPr lang="en-US" b="0" dirty="0"/>
              <a:t> on how to monitor anything and everything with </a:t>
            </a:r>
            <a:r>
              <a:rPr lang="en-US" b="0" dirty="0">
                <a:solidFill>
                  <a:srgbClr val="FF0000"/>
                </a:solidFill>
              </a:rPr>
              <a:t>Nagios Core</a:t>
            </a:r>
            <a:r>
              <a:rPr lang="en-US" b="0" dirty="0"/>
              <a:t>. Plugins operates as </a:t>
            </a:r>
            <a:r>
              <a:rPr lang="en-US" dirty="0">
                <a:solidFill>
                  <a:srgbClr val="0070C0"/>
                </a:solidFill>
              </a:rPr>
              <a:t>standalone applications</a:t>
            </a:r>
            <a:r>
              <a:rPr lang="en-US" b="0" dirty="0"/>
              <a:t>, but they are designed to be executed by </a:t>
            </a:r>
            <a:r>
              <a:rPr lang="en-US" b="0" dirty="0">
                <a:solidFill>
                  <a:srgbClr val="FF0000"/>
                </a:solidFill>
              </a:rPr>
              <a:t>Nagios Core</a:t>
            </a:r>
            <a:r>
              <a:rPr lang="en-US" b="0" dirty="0"/>
              <a:t>. It connects to </a:t>
            </a:r>
            <a:r>
              <a:rPr lang="en-US" b="0" dirty="0">
                <a:solidFill>
                  <a:srgbClr val="0070C0"/>
                </a:solidFill>
              </a:rPr>
              <a:t>Apache</a:t>
            </a:r>
            <a:r>
              <a:rPr lang="en-US" b="0" dirty="0"/>
              <a:t> that is controlled by </a:t>
            </a:r>
            <a:r>
              <a:rPr lang="en-US" b="0" dirty="0">
                <a:solidFill>
                  <a:srgbClr val="0070C0"/>
                </a:solidFill>
              </a:rPr>
              <a:t>CGI</a:t>
            </a:r>
            <a:r>
              <a:rPr lang="en-US" b="0" dirty="0"/>
              <a:t> to display the results.</a:t>
            </a:r>
          </a:p>
          <a:p>
            <a:pPr marL="0" indent="0">
              <a:lnSpc>
                <a:spcPct val="100000"/>
              </a:lnSpc>
              <a:buNone/>
            </a:pPr>
            <a:endParaRPr lang="en-SG" b="0" dirty="0"/>
          </a:p>
        </p:txBody>
      </p:sp>
      <p:pic>
        <p:nvPicPr>
          <p:cNvPr id="8" name="Picture 7">
            <a:extLst>
              <a:ext uri="{FF2B5EF4-FFF2-40B4-BE49-F238E27FC236}">
                <a16:creationId xmlns:a16="http://schemas.microsoft.com/office/drawing/2014/main" id="{1C95C5CA-31EF-4839-A63C-FCCA8F239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10" y="3017520"/>
            <a:ext cx="6529445" cy="2292367"/>
          </a:xfrm>
          <a:prstGeom prst="rect">
            <a:avLst/>
          </a:prstGeom>
        </p:spPr>
      </p:pic>
      <p:sp>
        <p:nvSpPr>
          <p:cNvPr id="9" name="Content Placeholder 4">
            <a:extLst>
              <a:ext uri="{FF2B5EF4-FFF2-40B4-BE49-F238E27FC236}">
                <a16:creationId xmlns:a16="http://schemas.microsoft.com/office/drawing/2014/main" id="{F86E48B8-2269-41B6-B91B-9DC53CD60984}"/>
              </a:ext>
            </a:extLst>
          </p:cNvPr>
          <p:cNvSpPr txBox="1">
            <a:spLocks/>
          </p:cNvSpPr>
          <p:nvPr/>
        </p:nvSpPr>
        <p:spPr>
          <a:xfrm>
            <a:off x="6850552" y="2805124"/>
            <a:ext cx="2204752" cy="2935276"/>
          </a:xfrm>
          <a:prstGeom prst="rect">
            <a:avLst/>
          </a:prstGeom>
          <a:solidFill>
            <a:schemeClr val="bg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indent="-91440">
              <a:lnSpc>
                <a:spcPct val="100000"/>
              </a:lnSpc>
            </a:pPr>
            <a:r>
              <a:rPr lang="en-US" dirty="0">
                <a:solidFill>
                  <a:srgbClr val="FF0000"/>
                </a:solidFill>
              </a:rPr>
              <a:t>Check_nt</a:t>
            </a:r>
            <a:r>
              <a:rPr lang="en-US" b="0" dirty="0"/>
              <a:t> is a plugin to monitor a windows machine which is mostly available in the monitoring server.</a:t>
            </a:r>
          </a:p>
          <a:p>
            <a:pPr marL="91440" indent="-91440">
              <a:lnSpc>
                <a:spcPct val="100000"/>
              </a:lnSpc>
            </a:pPr>
            <a:r>
              <a:rPr lang="en-US" dirty="0">
                <a:solidFill>
                  <a:srgbClr val="FF0000"/>
                </a:solidFill>
              </a:rPr>
              <a:t>NSClient++</a:t>
            </a:r>
            <a:r>
              <a:rPr lang="en-US" b="0" dirty="0"/>
              <a:t> should be installed in every Windows machine that you wants to monitor.</a:t>
            </a:r>
          </a:p>
          <a:p>
            <a:pPr marL="91440" indent="-91440">
              <a:lnSpc>
                <a:spcPct val="100000"/>
              </a:lnSpc>
            </a:pPr>
            <a:r>
              <a:rPr lang="en-US" b="0" dirty="0"/>
              <a:t>There is an </a:t>
            </a:r>
            <a:r>
              <a:rPr lang="en-US" dirty="0">
                <a:solidFill>
                  <a:srgbClr val="FF0000"/>
                </a:solidFill>
              </a:rPr>
              <a:t>SSL</a:t>
            </a:r>
            <a:r>
              <a:rPr lang="en-US" b="0" dirty="0"/>
              <a:t> connection between the server and the host which continuously exchange information with each other.</a:t>
            </a:r>
          </a:p>
        </p:txBody>
      </p:sp>
      <p:sp>
        <p:nvSpPr>
          <p:cNvPr id="10" name="Content Placeholder 4">
            <a:extLst>
              <a:ext uri="{FF2B5EF4-FFF2-40B4-BE49-F238E27FC236}">
                <a16:creationId xmlns:a16="http://schemas.microsoft.com/office/drawing/2014/main" id="{5373EDF1-E79A-4BB3-B5F7-16D142AB7D00}"/>
              </a:ext>
            </a:extLst>
          </p:cNvPr>
          <p:cNvSpPr txBox="1">
            <a:spLocks/>
          </p:cNvSpPr>
          <p:nvPr/>
        </p:nvSpPr>
        <p:spPr>
          <a:xfrm>
            <a:off x="232410" y="5076983"/>
            <a:ext cx="6618142" cy="168425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600"/>
              </a:spcBef>
              <a:buNone/>
            </a:pPr>
            <a:r>
              <a:rPr lang="en-US" b="0" dirty="0">
                <a:solidFill>
                  <a:srgbClr val="0070C0"/>
                </a:solidFill>
              </a:rPr>
              <a:t>All plugins follow a status code. </a:t>
            </a:r>
          </a:p>
          <a:p>
            <a:pPr marL="0" indent="0" algn="just">
              <a:lnSpc>
                <a:spcPct val="100000"/>
              </a:lnSpc>
              <a:spcBef>
                <a:spcPts val="600"/>
              </a:spcBef>
              <a:buNone/>
            </a:pPr>
            <a:r>
              <a:rPr lang="en-US" b="0" dirty="0">
                <a:solidFill>
                  <a:srgbClr val="0070C0"/>
                </a:solidFill>
              </a:rPr>
              <a:t>The default exit code statuses are:</a:t>
            </a:r>
          </a:p>
          <a:p>
            <a:pPr marL="0" indent="0" algn="just">
              <a:lnSpc>
                <a:spcPct val="100000"/>
              </a:lnSpc>
              <a:spcBef>
                <a:spcPts val="600"/>
              </a:spcBef>
              <a:buNone/>
            </a:pPr>
            <a:r>
              <a:rPr lang="en-US" dirty="0">
                <a:solidFill>
                  <a:srgbClr val="0070C0"/>
                </a:solidFill>
              </a:rPr>
              <a:t>0 (OK) -The system is working fine; </a:t>
            </a:r>
          </a:p>
          <a:p>
            <a:pPr marL="0" indent="0" algn="just">
              <a:lnSpc>
                <a:spcPct val="100000"/>
              </a:lnSpc>
              <a:spcBef>
                <a:spcPts val="600"/>
              </a:spcBef>
              <a:buNone/>
            </a:pPr>
            <a:r>
              <a:rPr lang="en-US" dirty="0">
                <a:solidFill>
                  <a:srgbClr val="0070C0"/>
                </a:solidFill>
              </a:rPr>
              <a:t>1 (WARNING) - The system continues to operate but requires attention.</a:t>
            </a:r>
          </a:p>
          <a:p>
            <a:pPr marL="0" indent="0" algn="just">
              <a:lnSpc>
                <a:spcPct val="100000"/>
              </a:lnSpc>
              <a:spcBef>
                <a:spcPts val="600"/>
              </a:spcBef>
              <a:buNone/>
            </a:pPr>
            <a:r>
              <a:rPr lang="en-US" dirty="0">
                <a:solidFill>
                  <a:srgbClr val="0070C0"/>
                </a:solidFill>
              </a:rPr>
              <a:t>2 (CRITICAL) - The system is not working correctly.</a:t>
            </a:r>
          </a:p>
          <a:p>
            <a:pPr marL="0" indent="0" algn="just">
              <a:lnSpc>
                <a:spcPct val="100000"/>
              </a:lnSpc>
              <a:spcBef>
                <a:spcPts val="600"/>
              </a:spcBef>
              <a:buNone/>
            </a:pPr>
            <a:r>
              <a:rPr lang="en-US" dirty="0">
                <a:solidFill>
                  <a:srgbClr val="0070C0"/>
                </a:solidFill>
              </a:rPr>
              <a:t>3 (UNKNOWN) - The plugin cannot assess the status of the host or service.</a:t>
            </a:r>
          </a:p>
        </p:txBody>
      </p:sp>
    </p:spTree>
    <p:extLst>
      <p:ext uri="{BB962C8B-B14F-4D97-AF65-F5344CB8AC3E}">
        <p14:creationId xmlns:p14="http://schemas.microsoft.com/office/powerpoint/2010/main" val="10582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Today’s Lesson Flow</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1489435"/>
            <a:ext cx="7886700" cy="4760535"/>
          </a:xfrm>
        </p:spPr>
        <p:txBody>
          <a:bodyPr>
            <a:normAutofit/>
          </a:bodyPr>
          <a:lstStyle/>
          <a:p>
            <a:pPr lvl="0"/>
            <a:r>
              <a:rPr lang="en-US" sz="2800" dirty="0"/>
              <a:t>Lecture: Continuous Monitoring</a:t>
            </a:r>
          </a:p>
          <a:p>
            <a:pPr lvl="0"/>
            <a:r>
              <a:rPr lang="en-US" sz="2800" dirty="0">
                <a:solidFill>
                  <a:srgbClr val="FF0000"/>
                </a:solidFill>
              </a:rPr>
              <a:t>Break</a:t>
            </a:r>
          </a:p>
          <a:p>
            <a:pPr lvl="0"/>
            <a:r>
              <a:rPr lang="en-US" sz="2800" dirty="0"/>
              <a:t>Lecture: Nagios introduction</a:t>
            </a:r>
          </a:p>
          <a:p>
            <a:pPr lvl="0"/>
            <a:r>
              <a:rPr lang="en-US" sz="2800" dirty="0"/>
              <a:t>Lab: Download Nagios and related software</a:t>
            </a:r>
          </a:p>
          <a:p>
            <a:pPr lvl="0"/>
            <a:r>
              <a:rPr lang="en-US" sz="2800" dirty="0"/>
              <a:t>Lab: Set up and configure client containers</a:t>
            </a:r>
            <a:endParaRPr lang="en-SG" sz="2800" dirty="0"/>
          </a:p>
          <a:p>
            <a:pPr lvl="0"/>
            <a:r>
              <a:rPr lang="en-SG" sz="2800" dirty="0"/>
              <a:t>Lab: Implement SSH secure network communications using private-public keys</a:t>
            </a:r>
          </a:p>
          <a:p>
            <a:pPr lvl="0"/>
            <a:r>
              <a:rPr lang="en-US" sz="2800" dirty="0">
                <a:solidFill>
                  <a:srgbClr val="FF0000"/>
                </a:solidFill>
              </a:rPr>
              <a:t>Debrief</a:t>
            </a:r>
            <a:r>
              <a:rPr lang="en-US" sz="2800" dirty="0"/>
              <a:t> </a:t>
            </a:r>
            <a:endParaRPr lang="en-SG" sz="2800" dirty="0"/>
          </a:p>
          <a:p>
            <a:pPr lvl="0"/>
            <a:endParaRPr lang="en-US" sz="2800" dirty="0"/>
          </a:p>
        </p:txBody>
      </p:sp>
    </p:spTree>
    <p:extLst>
      <p:ext uri="{BB962C8B-B14F-4D97-AF65-F5344CB8AC3E}">
        <p14:creationId xmlns:p14="http://schemas.microsoft.com/office/powerpoint/2010/main" val="176324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100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100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Nagios Plugins</a:t>
            </a:r>
          </a:p>
        </p:txBody>
      </p:sp>
      <p:sp>
        <p:nvSpPr>
          <p:cNvPr id="5" name="Content Placeholder 4"/>
          <p:cNvSpPr>
            <a:spLocks noGrp="1"/>
          </p:cNvSpPr>
          <p:nvPr>
            <p:ph idx="1"/>
          </p:nvPr>
        </p:nvSpPr>
        <p:spPr>
          <a:xfrm>
            <a:off x="628650" y="1417320"/>
            <a:ext cx="7886700" cy="4495800"/>
          </a:xfrm>
        </p:spPr>
        <p:txBody>
          <a:bodyPr>
            <a:normAutofit fontScale="92500"/>
          </a:bodyPr>
          <a:lstStyle/>
          <a:p>
            <a:pPr marL="0" indent="0">
              <a:lnSpc>
                <a:spcPct val="110000"/>
              </a:lnSpc>
              <a:spcBef>
                <a:spcPts val="600"/>
              </a:spcBef>
              <a:buNone/>
            </a:pPr>
            <a:r>
              <a:rPr lang="en-GB" b="0" dirty="0"/>
              <a:t>The </a:t>
            </a:r>
            <a:r>
              <a:rPr lang="en-GB" b="0" dirty="0">
                <a:solidFill>
                  <a:srgbClr val="FF0000"/>
                </a:solidFill>
              </a:rPr>
              <a:t>Nagios</a:t>
            </a:r>
            <a:r>
              <a:rPr lang="en-GB" b="0" dirty="0"/>
              <a:t> package in </a:t>
            </a:r>
            <a:r>
              <a:rPr lang="en-GB" b="0" dirty="0">
                <a:solidFill>
                  <a:srgbClr val="0070C0"/>
                </a:solidFill>
              </a:rPr>
              <a:t>Ubuntu</a:t>
            </a:r>
            <a:r>
              <a:rPr lang="en-GB" b="0" dirty="0"/>
              <a:t> comes with a number of </a:t>
            </a:r>
            <a:r>
              <a:rPr lang="en-GB" dirty="0">
                <a:solidFill>
                  <a:srgbClr val="0070C0"/>
                </a:solidFill>
              </a:rPr>
              <a:t>pre-installed plugins</a:t>
            </a:r>
            <a:r>
              <a:rPr lang="en-GB" b="0" dirty="0"/>
              <a:t>:</a:t>
            </a:r>
          </a:p>
          <a:p>
            <a:pPr marL="0" indent="0">
              <a:lnSpc>
                <a:spcPct val="110000"/>
              </a:lnSpc>
              <a:spcBef>
                <a:spcPts val="600"/>
              </a:spcBef>
              <a:buNone/>
            </a:pPr>
            <a:r>
              <a:rPr lang="en-GB" b="0" dirty="0">
                <a:solidFill>
                  <a:srgbClr val="0070C0"/>
                </a:solidFill>
              </a:rPr>
              <a:t>apt.cfg  breeze.cfg  dhcp.cfg  disk-smb.cfg  disk.cfg  dns.cfg </a:t>
            </a:r>
          </a:p>
          <a:p>
            <a:pPr marL="0" indent="0">
              <a:lnSpc>
                <a:spcPct val="110000"/>
              </a:lnSpc>
              <a:spcBef>
                <a:spcPts val="600"/>
              </a:spcBef>
              <a:buNone/>
            </a:pPr>
            <a:r>
              <a:rPr lang="en-GB" b="0" dirty="0">
                <a:solidFill>
                  <a:srgbClr val="0070C0"/>
                </a:solidFill>
              </a:rPr>
              <a:t>dummy.cfg  flexlm.cfg  fping.cfg  ftp.cfg  games.cfg  hppjd.cfg </a:t>
            </a:r>
          </a:p>
          <a:p>
            <a:pPr marL="0" indent="0">
              <a:lnSpc>
                <a:spcPct val="110000"/>
              </a:lnSpc>
              <a:spcBef>
                <a:spcPts val="600"/>
              </a:spcBef>
              <a:buNone/>
            </a:pPr>
            <a:r>
              <a:rPr lang="en-GB" b="0" dirty="0">
                <a:solidFill>
                  <a:srgbClr val="0070C0"/>
                </a:solidFill>
              </a:rPr>
              <a:t>http.cfg  ifstatus.cfg  ldap.cfg  load.cfg  mail.cfg  mrtg.cfg  mysql.cfg </a:t>
            </a:r>
          </a:p>
          <a:p>
            <a:pPr marL="0" indent="0">
              <a:lnSpc>
                <a:spcPct val="110000"/>
              </a:lnSpc>
              <a:spcBef>
                <a:spcPts val="600"/>
              </a:spcBef>
              <a:buNone/>
            </a:pPr>
            <a:r>
              <a:rPr lang="en-GB" b="0" dirty="0">
                <a:solidFill>
                  <a:srgbClr val="0070C0"/>
                </a:solidFill>
              </a:rPr>
              <a:t>netware.cfg  news.cfg  nt.cfg  ntp.cfg  pgsql.cfg  ping.cfg </a:t>
            </a:r>
          </a:p>
          <a:p>
            <a:pPr marL="0" indent="0">
              <a:lnSpc>
                <a:spcPct val="110000"/>
              </a:lnSpc>
              <a:spcBef>
                <a:spcPts val="600"/>
              </a:spcBef>
              <a:buNone/>
            </a:pPr>
            <a:r>
              <a:rPr lang="en-GB" b="0" dirty="0">
                <a:solidFill>
                  <a:srgbClr val="0070C0"/>
                </a:solidFill>
              </a:rPr>
              <a:t>procs.cfg  radius.cfg  real.cfg  rpc-nfs.cfg  snmp.cfg  ssh.cfg </a:t>
            </a:r>
          </a:p>
          <a:p>
            <a:pPr marL="0" indent="0">
              <a:lnSpc>
                <a:spcPct val="110000"/>
              </a:lnSpc>
              <a:spcBef>
                <a:spcPts val="600"/>
              </a:spcBef>
              <a:buNone/>
            </a:pPr>
            <a:r>
              <a:rPr lang="en-GB" b="0" dirty="0">
                <a:solidFill>
                  <a:srgbClr val="0070C0"/>
                </a:solidFill>
              </a:rPr>
              <a:t>tcp_udp.cfg  telnet.cfg  users.cfg  vsz.cfg</a:t>
            </a:r>
          </a:p>
          <a:p>
            <a:pPr marL="0" indent="0">
              <a:lnSpc>
                <a:spcPct val="110000"/>
              </a:lnSpc>
              <a:spcBef>
                <a:spcPts val="600"/>
              </a:spcBef>
              <a:buNone/>
            </a:pPr>
            <a:endParaRPr lang="en-GB" b="0" dirty="0"/>
          </a:p>
          <a:p>
            <a:pPr marL="0" indent="0">
              <a:lnSpc>
                <a:spcPct val="110000"/>
              </a:lnSpc>
              <a:spcBef>
                <a:spcPts val="600"/>
              </a:spcBef>
              <a:buNone/>
            </a:pPr>
            <a:r>
              <a:rPr lang="en-GB" b="0" dirty="0"/>
              <a:t>There are many more available… Just google “</a:t>
            </a:r>
            <a:r>
              <a:rPr lang="en-GB" i="1" dirty="0">
                <a:solidFill>
                  <a:srgbClr val="FF0000"/>
                </a:solidFill>
              </a:rPr>
              <a:t>nagios plugins</a:t>
            </a:r>
            <a:r>
              <a:rPr lang="en-GB" b="0" dirty="0"/>
              <a:t>”</a:t>
            </a:r>
          </a:p>
        </p:txBody>
      </p:sp>
    </p:spTree>
    <p:extLst>
      <p:ext uri="{BB962C8B-B14F-4D97-AF65-F5344CB8AC3E}">
        <p14:creationId xmlns:p14="http://schemas.microsoft.com/office/powerpoint/2010/main" val="2543329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Simple Nagios GUI</a:t>
            </a:r>
            <a:endParaRPr lang="en-SG" dirty="0"/>
          </a:p>
        </p:txBody>
      </p:sp>
      <p:sp>
        <p:nvSpPr>
          <p:cNvPr id="4" name="TextBox 3">
            <a:extLst>
              <a:ext uri="{FF2B5EF4-FFF2-40B4-BE49-F238E27FC236}">
                <a16:creationId xmlns:a16="http://schemas.microsoft.com/office/drawing/2014/main" id="{C357E901-65BC-4F3B-BBDB-75372FAEB353}"/>
              </a:ext>
            </a:extLst>
          </p:cNvPr>
          <p:cNvSpPr txBox="1"/>
          <p:nvPr/>
        </p:nvSpPr>
        <p:spPr>
          <a:xfrm>
            <a:off x="3043632" y="6403236"/>
            <a:ext cx="3056734"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https://www.DevOpsSchool.com/</a:t>
            </a:r>
          </a:p>
        </p:txBody>
      </p:sp>
      <p:pic>
        <p:nvPicPr>
          <p:cNvPr id="6" name="Picture 5">
            <a:extLst>
              <a:ext uri="{FF2B5EF4-FFF2-40B4-BE49-F238E27FC236}">
                <a16:creationId xmlns:a16="http://schemas.microsoft.com/office/drawing/2014/main" id="{19074655-CDA7-47C3-B290-525C6E93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33" y="3429000"/>
            <a:ext cx="8702532" cy="2656392"/>
          </a:xfrm>
          <a:prstGeom prst="rect">
            <a:avLst/>
          </a:prstGeom>
          <a:ln>
            <a:solidFill>
              <a:schemeClr val="bg1">
                <a:lumMod val="75000"/>
              </a:schemeClr>
            </a:solidFill>
          </a:ln>
        </p:spPr>
      </p:pic>
      <p:sp>
        <p:nvSpPr>
          <p:cNvPr id="8" name="Content Placeholder 4">
            <a:extLst>
              <a:ext uri="{FF2B5EF4-FFF2-40B4-BE49-F238E27FC236}">
                <a16:creationId xmlns:a16="http://schemas.microsoft.com/office/drawing/2014/main" id="{D0643959-3954-4EF8-9FC8-53C3E4FD5963}"/>
              </a:ext>
            </a:extLst>
          </p:cNvPr>
          <p:cNvSpPr>
            <a:spLocks noGrp="1"/>
          </p:cNvSpPr>
          <p:nvPr>
            <p:ph idx="1"/>
          </p:nvPr>
        </p:nvSpPr>
        <p:spPr>
          <a:xfrm>
            <a:off x="628650" y="1316735"/>
            <a:ext cx="7886700" cy="1993623"/>
          </a:xfrm>
        </p:spPr>
        <p:txBody>
          <a:bodyPr>
            <a:normAutofit fontScale="85000" lnSpcReduction="20000"/>
          </a:bodyPr>
          <a:lstStyle/>
          <a:p>
            <a:pPr algn="just">
              <a:lnSpc>
                <a:spcPct val="100000"/>
              </a:lnSpc>
              <a:spcBef>
                <a:spcPts val="1200"/>
              </a:spcBef>
            </a:pPr>
            <a:r>
              <a:rPr lang="en-US" b="0" dirty="0"/>
              <a:t>A </a:t>
            </a:r>
            <a:r>
              <a:rPr lang="en-US" b="0" dirty="0">
                <a:solidFill>
                  <a:srgbClr val="0070C0"/>
                </a:solidFill>
              </a:rPr>
              <a:t>web interface</a:t>
            </a:r>
            <a:r>
              <a:rPr lang="en-US" b="0" dirty="0"/>
              <a:t> is used to display the Nagios monitored hosts and services.  This is powered by </a:t>
            </a:r>
            <a:r>
              <a:rPr lang="en-US" b="0" dirty="0">
                <a:solidFill>
                  <a:srgbClr val="0070C0"/>
                </a:solidFill>
              </a:rPr>
              <a:t>Apache</a:t>
            </a:r>
            <a:r>
              <a:rPr lang="en-US" b="0" dirty="0"/>
              <a:t> using </a:t>
            </a:r>
            <a:r>
              <a:rPr lang="en-US" b="0" dirty="0">
                <a:solidFill>
                  <a:srgbClr val="0070C0"/>
                </a:solidFill>
              </a:rPr>
              <a:t>CGI</a:t>
            </a:r>
            <a:r>
              <a:rPr lang="en-US" b="0" dirty="0"/>
              <a:t> to generate the dynamic web pages.  The symbols on the web page can change to </a:t>
            </a:r>
            <a:r>
              <a:rPr lang="en-US" b="0" dirty="0">
                <a:solidFill>
                  <a:schemeClr val="accent6"/>
                </a:solidFill>
              </a:rPr>
              <a:t>green</a:t>
            </a:r>
            <a:r>
              <a:rPr lang="en-US" b="0" dirty="0"/>
              <a:t> or </a:t>
            </a:r>
            <a:r>
              <a:rPr lang="en-US" b="0" dirty="0">
                <a:solidFill>
                  <a:srgbClr val="FF0000"/>
                </a:solidFill>
              </a:rPr>
              <a:t>red</a:t>
            </a:r>
            <a:r>
              <a:rPr lang="en-US" b="0" dirty="0"/>
              <a:t>.  The output can be sound, graph, etc.</a:t>
            </a:r>
          </a:p>
          <a:p>
            <a:pPr algn="just">
              <a:lnSpc>
                <a:spcPct val="100000"/>
              </a:lnSpc>
              <a:spcBef>
                <a:spcPts val="1200"/>
              </a:spcBef>
            </a:pPr>
            <a:r>
              <a:rPr lang="en-US" b="0" dirty="0"/>
              <a:t>When soft alerts are raised many times, a hard alert is raised.  This then triggers the Nagios server to send a notification to the pre-determined administrator.</a:t>
            </a:r>
          </a:p>
          <a:p>
            <a:pPr marL="0" indent="0">
              <a:lnSpc>
                <a:spcPct val="100000"/>
              </a:lnSpc>
              <a:spcBef>
                <a:spcPts val="1200"/>
              </a:spcBef>
              <a:buNone/>
            </a:pPr>
            <a:endParaRPr lang="en-SG" b="0" dirty="0"/>
          </a:p>
        </p:txBody>
      </p:sp>
    </p:spTree>
    <p:extLst>
      <p:ext uri="{BB962C8B-B14F-4D97-AF65-F5344CB8AC3E}">
        <p14:creationId xmlns:p14="http://schemas.microsoft.com/office/powerpoint/2010/main" val="320070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B578E7A-959E-48CE-B055-18491BA098CF}"/>
              </a:ext>
            </a:extLst>
          </p:cNvPr>
          <p:cNvSpPr/>
          <p:nvPr/>
        </p:nvSpPr>
        <p:spPr>
          <a:xfrm>
            <a:off x="792480" y="3742944"/>
            <a:ext cx="7559040" cy="301142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itle 3"/>
          <p:cNvSpPr>
            <a:spLocks noGrp="1"/>
          </p:cNvSpPr>
          <p:nvPr>
            <p:ph type="title"/>
          </p:nvPr>
        </p:nvSpPr>
        <p:spPr>
          <a:xfrm>
            <a:off x="628650" y="388751"/>
            <a:ext cx="7886700" cy="632945"/>
          </a:xfrm>
        </p:spPr>
        <p:txBody>
          <a:bodyPr>
            <a:normAutofit/>
          </a:bodyPr>
          <a:lstStyle/>
          <a:p>
            <a:r>
              <a:rPr lang="en-US" sz="3600" dirty="0"/>
              <a:t>Security of Monitoring Systems</a:t>
            </a:r>
            <a:endParaRPr lang="en-GB" sz="3600" dirty="0"/>
          </a:p>
        </p:txBody>
      </p:sp>
      <p:sp>
        <p:nvSpPr>
          <p:cNvPr id="5" name="Content Placeholder 4"/>
          <p:cNvSpPr>
            <a:spLocks noGrp="1"/>
          </p:cNvSpPr>
          <p:nvPr>
            <p:ph idx="1"/>
          </p:nvPr>
        </p:nvSpPr>
        <p:spPr>
          <a:xfrm>
            <a:off x="628650" y="1316736"/>
            <a:ext cx="7886700" cy="2692000"/>
          </a:xfrm>
        </p:spPr>
        <p:txBody>
          <a:bodyPr>
            <a:normAutofit/>
          </a:bodyPr>
          <a:lstStyle/>
          <a:p>
            <a:r>
              <a:rPr lang="en-US" b="0" dirty="0"/>
              <a:t>Large monitoring systems can become large </a:t>
            </a:r>
            <a:r>
              <a:rPr lang="en-US" dirty="0">
                <a:solidFill>
                  <a:srgbClr val="FF0000"/>
                </a:solidFill>
              </a:rPr>
              <a:t>rootkits!</a:t>
            </a:r>
          </a:p>
          <a:p>
            <a:pPr lvl="1"/>
            <a:r>
              <a:rPr lang="en-US" dirty="0"/>
              <a:t>Because it needs </a:t>
            </a:r>
            <a:r>
              <a:rPr lang="en-US" b="1" dirty="0">
                <a:solidFill>
                  <a:srgbClr val="0070C0"/>
                </a:solidFill>
              </a:rPr>
              <a:t>remote execution rights</a:t>
            </a:r>
            <a:r>
              <a:rPr lang="en-US" dirty="0"/>
              <a:t> to the monitored hosts.  </a:t>
            </a:r>
          </a:p>
          <a:p>
            <a:pPr lvl="1"/>
            <a:r>
              <a:rPr lang="en-US" dirty="0"/>
              <a:t>Monolithic agents require </a:t>
            </a:r>
            <a:r>
              <a:rPr lang="en-US" b="1" dirty="0">
                <a:solidFill>
                  <a:srgbClr val="0070C0"/>
                </a:solidFill>
                <a:highlight>
                  <a:srgbClr val="FFFF00"/>
                </a:highlight>
              </a:rPr>
              <a:t>privileged system access rights</a:t>
            </a:r>
            <a:r>
              <a:rPr lang="en-US" dirty="0"/>
              <a:t>.</a:t>
            </a:r>
          </a:p>
          <a:p>
            <a:pPr lvl="1"/>
            <a:r>
              <a:rPr lang="en-US" dirty="0"/>
              <a:t>Introduce </a:t>
            </a:r>
            <a:r>
              <a:rPr lang="en-US" dirty="0">
                <a:solidFill>
                  <a:srgbClr val="0070C0"/>
                </a:solidFill>
                <a:highlight>
                  <a:srgbClr val="FFFF00"/>
                </a:highlight>
              </a:rPr>
              <a:t>backdoors / vulnerabilities</a:t>
            </a:r>
            <a:r>
              <a:rPr lang="en-US" dirty="0"/>
              <a:t> into otherwise secure systems.</a:t>
            </a:r>
          </a:p>
          <a:p>
            <a:r>
              <a:rPr lang="en-US" b="0" dirty="0">
                <a:solidFill>
                  <a:srgbClr val="0070C0"/>
                </a:solidFill>
              </a:rPr>
              <a:t>Traditional Monitoring Systems</a:t>
            </a:r>
            <a:r>
              <a:rPr lang="en-US" b="0" dirty="0"/>
              <a:t> face two main issues:</a:t>
            </a:r>
          </a:p>
          <a:p>
            <a:pPr lvl="1"/>
            <a:r>
              <a:rPr lang="en-US" b="0" dirty="0">
                <a:solidFill>
                  <a:srgbClr val="FF0000"/>
                </a:solidFill>
              </a:rPr>
              <a:t>Unencrypted channels.</a:t>
            </a:r>
          </a:p>
          <a:p>
            <a:pPr lvl="1"/>
            <a:r>
              <a:rPr lang="en-US" b="0" dirty="0">
                <a:solidFill>
                  <a:srgbClr val="FF0000"/>
                </a:solidFill>
              </a:rPr>
              <a:t>Privileged root access at the clients.</a:t>
            </a:r>
          </a:p>
          <a:p>
            <a:endParaRPr lang="en-US" b="0" dirty="0"/>
          </a:p>
          <a:p>
            <a:pPr marL="0" indent="0">
              <a:buNone/>
            </a:pPr>
            <a:endParaRPr lang="en-SG" b="0" dirty="0"/>
          </a:p>
        </p:txBody>
      </p:sp>
      <p:grpSp>
        <p:nvGrpSpPr>
          <p:cNvPr id="39" name="Group 38">
            <a:extLst>
              <a:ext uri="{FF2B5EF4-FFF2-40B4-BE49-F238E27FC236}">
                <a16:creationId xmlns:a16="http://schemas.microsoft.com/office/drawing/2014/main" id="{60E1AC55-6994-420B-9965-75B5F42436A6}"/>
              </a:ext>
            </a:extLst>
          </p:cNvPr>
          <p:cNvGrpSpPr/>
          <p:nvPr/>
        </p:nvGrpSpPr>
        <p:grpSpPr>
          <a:xfrm>
            <a:off x="886053" y="3840480"/>
            <a:ext cx="7371893" cy="2800985"/>
            <a:chOff x="961339" y="3864864"/>
            <a:chExt cx="7371893" cy="2800985"/>
          </a:xfrm>
        </p:grpSpPr>
        <p:grpSp>
          <p:nvGrpSpPr>
            <p:cNvPr id="28" name="Group 27">
              <a:extLst>
                <a:ext uri="{FF2B5EF4-FFF2-40B4-BE49-F238E27FC236}">
                  <a16:creationId xmlns:a16="http://schemas.microsoft.com/office/drawing/2014/main" id="{1C20006B-48B1-4B27-8D2E-BCE62058CC4F}"/>
                </a:ext>
              </a:extLst>
            </p:cNvPr>
            <p:cNvGrpSpPr/>
            <p:nvPr/>
          </p:nvGrpSpPr>
          <p:grpSpPr>
            <a:xfrm>
              <a:off x="6012942" y="4011168"/>
              <a:ext cx="2320290" cy="2508377"/>
              <a:chOff x="6012942" y="4157472"/>
              <a:chExt cx="2320290" cy="2508377"/>
            </a:xfrm>
          </p:grpSpPr>
          <p:sp>
            <p:nvSpPr>
              <p:cNvPr id="8" name="Rectangle: Rounded Corners 7">
                <a:extLst>
                  <a:ext uri="{FF2B5EF4-FFF2-40B4-BE49-F238E27FC236}">
                    <a16:creationId xmlns:a16="http://schemas.microsoft.com/office/drawing/2014/main" id="{EA74975F-C746-4C34-A11C-B4A75EA110EC}"/>
                  </a:ext>
                </a:extLst>
              </p:cNvPr>
              <p:cNvSpPr/>
              <p:nvPr/>
            </p:nvSpPr>
            <p:spPr>
              <a:xfrm>
                <a:off x="6012942" y="4157472"/>
                <a:ext cx="2320290" cy="2133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12" name="Oval 11">
                <a:extLst>
                  <a:ext uri="{FF2B5EF4-FFF2-40B4-BE49-F238E27FC236}">
                    <a16:creationId xmlns:a16="http://schemas.microsoft.com/office/drawing/2014/main" id="{C300AF53-3305-4DBA-8A5D-6F0169B04689}"/>
                  </a:ext>
                </a:extLst>
              </p:cNvPr>
              <p:cNvSpPr/>
              <p:nvPr/>
            </p:nvSpPr>
            <p:spPr>
              <a:xfrm>
                <a:off x="6389054" y="4440239"/>
                <a:ext cx="1568065" cy="15680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solidFill>
                      <a:srgbClr val="FFFF00"/>
                    </a:solidFill>
                  </a:rPr>
                  <a:t>Rootkit</a:t>
                </a:r>
              </a:p>
              <a:p>
                <a:pPr algn="ctr"/>
                <a:r>
                  <a:rPr lang="en-US" sz="1400" dirty="0"/>
                  <a:t>(privileged root access to monitor system)</a:t>
                </a:r>
                <a:endParaRPr lang="en-SG" sz="1400" dirty="0"/>
              </a:p>
            </p:txBody>
          </p:sp>
          <p:cxnSp>
            <p:nvCxnSpPr>
              <p:cNvPr id="17" name="Straight Arrow Connector 16">
                <a:extLst>
                  <a:ext uri="{FF2B5EF4-FFF2-40B4-BE49-F238E27FC236}">
                    <a16:creationId xmlns:a16="http://schemas.microsoft.com/office/drawing/2014/main" id="{9277B79A-952F-471D-B96B-99CA92F7B31D}"/>
                  </a:ext>
                </a:extLst>
              </p:cNvPr>
              <p:cNvCxnSpPr>
                <a:stCxn id="12" idx="7"/>
              </p:cNvCxnSpPr>
              <p:nvPr/>
            </p:nvCxnSpPr>
            <p:spPr>
              <a:xfrm flipV="1">
                <a:off x="7727481" y="4347583"/>
                <a:ext cx="307047" cy="32229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3DDFF02-C8C0-49BB-A1D6-CD01F9B39F1F}"/>
                  </a:ext>
                </a:extLst>
              </p:cNvPr>
              <p:cNvCxnSpPr>
                <a:stCxn id="12" idx="1"/>
              </p:cNvCxnSpPr>
              <p:nvPr/>
            </p:nvCxnSpPr>
            <p:spPr>
              <a:xfrm flipH="1" flipV="1">
                <a:off x="6315456" y="4347583"/>
                <a:ext cx="303236" cy="32229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098AAF06-7FB2-40BD-B620-021C6FC0C965}"/>
                  </a:ext>
                </a:extLst>
              </p:cNvPr>
              <p:cNvCxnSpPr>
                <a:stCxn id="12" idx="3"/>
              </p:cNvCxnSpPr>
              <p:nvPr/>
            </p:nvCxnSpPr>
            <p:spPr>
              <a:xfrm flipH="1">
                <a:off x="6327648" y="5778666"/>
                <a:ext cx="291044" cy="26856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3DC5F328-315A-4403-A657-A8B17DE0793C}"/>
                  </a:ext>
                </a:extLst>
              </p:cNvPr>
              <p:cNvCxnSpPr>
                <a:stCxn id="12" idx="5"/>
              </p:cNvCxnSpPr>
              <p:nvPr/>
            </p:nvCxnSpPr>
            <p:spPr>
              <a:xfrm>
                <a:off x="7727481" y="5778666"/>
                <a:ext cx="307047" cy="30514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4D458E3C-F4A2-469E-A546-324DAB296304}"/>
                  </a:ext>
                </a:extLst>
              </p:cNvPr>
              <p:cNvSpPr txBox="1"/>
              <p:nvPr/>
            </p:nvSpPr>
            <p:spPr>
              <a:xfrm>
                <a:off x="6164198" y="6296517"/>
                <a:ext cx="2017776" cy="369332"/>
              </a:xfrm>
              <a:prstGeom prst="rect">
                <a:avLst/>
              </a:prstGeom>
              <a:noFill/>
            </p:spPr>
            <p:txBody>
              <a:bodyPr wrap="square" rtlCol="0">
                <a:spAutoFit/>
              </a:bodyPr>
              <a:lstStyle/>
              <a:p>
                <a:pPr algn="ctr"/>
                <a:r>
                  <a:rPr lang="en-US" b="1" dirty="0">
                    <a:solidFill>
                      <a:srgbClr val="0070C0"/>
                    </a:solidFill>
                  </a:rPr>
                  <a:t>Client Node</a:t>
                </a:r>
                <a:endParaRPr lang="en-SG" b="1" dirty="0">
                  <a:solidFill>
                    <a:srgbClr val="0070C0"/>
                  </a:solidFill>
                </a:endParaRPr>
              </a:p>
            </p:txBody>
          </p:sp>
        </p:grpSp>
        <p:grpSp>
          <p:nvGrpSpPr>
            <p:cNvPr id="29" name="Group 28">
              <a:extLst>
                <a:ext uri="{FF2B5EF4-FFF2-40B4-BE49-F238E27FC236}">
                  <a16:creationId xmlns:a16="http://schemas.microsoft.com/office/drawing/2014/main" id="{E191E4CD-315D-4FE1-A7DA-4B0ED53679E2}"/>
                </a:ext>
              </a:extLst>
            </p:cNvPr>
            <p:cNvGrpSpPr/>
            <p:nvPr/>
          </p:nvGrpSpPr>
          <p:grpSpPr>
            <a:xfrm>
              <a:off x="961339" y="3864864"/>
              <a:ext cx="2598725" cy="2800985"/>
              <a:chOff x="961339" y="3864864"/>
              <a:chExt cx="2598725" cy="2800985"/>
            </a:xfrm>
          </p:grpSpPr>
          <p:sp>
            <p:nvSpPr>
              <p:cNvPr id="6" name="Rectangle: Rounded Corners 5">
                <a:extLst>
                  <a:ext uri="{FF2B5EF4-FFF2-40B4-BE49-F238E27FC236}">
                    <a16:creationId xmlns:a16="http://schemas.microsoft.com/office/drawing/2014/main" id="{59506027-25EF-4859-B68A-C362D9B083F7}"/>
                  </a:ext>
                </a:extLst>
              </p:cNvPr>
              <p:cNvSpPr/>
              <p:nvPr/>
            </p:nvSpPr>
            <p:spPr>
              <a:xfrm>
                <a:off x="961339" y="3864864"/>
                <a:ext cx="2598725" cy="2389632"/>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13" name="Oval 12">
                <a:extLst>
                  <a:ext uri="{FF2B5EF4-FFF2-40B4-BE49-F238E27FC236}">
                    <a16:creationId xmlns:a16="http://schemas.microsoft.com/office/drawing/2014/main" id="{B82344B7-961B-4099-A64D-05CF9F5E728C}"/>
                  </a:ext>
                </a:extLst>
              </p:cNvPr>
              <p:cNvSpPr/>
              <p:nvPr/>
            </p:nvSpPr>
            <p:spPr>
              <a:xfrm>
                <a:off x="1419453" y="4218432"/>
                <a:ext cx="1682496" cy="168249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Monitoring System</a:t>
                </a:r>
                <a:endParaRPr lang="en-SG" sz="1400" b="1" dirty="0"/>
              </a:p>
            </p:txBody>
          </p:sp>
          <p:sp>
            <p:nvSpPr>
              <p:cNvPr id="27" name="TextBox 26">
                <a:extLst>
                  <a:ext uri="{FF2B5EF4-FFF2-40B4-BE49-F238E27FC236}">
                    <a16:creationId xmlns:a16="http://schemas.microsoft.com/office/drawing/2014/main" id="{93810175-F54C-4BA1-A1A3-ED66631B4FE5}"/>
                  </a:ext>
                </a:extLst>
              </p:cNvPr>
              <p:cNvSpPr txBox="1"/>
              <p:nvPr/>
            </p:nvSpPr>
            <p:spPr>
              <a:xfrm>
                <a:off x="961339" y="6296517"/>
                <a:ext cx="2598724" cy="369332"/>
              </a:xfrm>
              <a:prstGeom prst="rect">
                <a:avLst/>
              </a:prstGeom>
              <a:noFill/>
            </p:spPr>
            <p:txBody>
              <a:bodyPr wrap="square" rtlCol="0">
                <a:spAutoFit/>
              </a:bodyPr>
              <a:lstStyle/>
              <a:p>
                <a:pPr algn="ctr"/>
                <a:r>
                  <a:rPr lang="en-US" b="1" dirty="0">
                    <a:solidFill>
                      <a:srgbClr val="0070C0"/>
                    </a:solidFill>
                  </a:rPr>
                  <a:t>Monitoring Server</a:t>
                </a:r>
                <a:endParaRPr lang="en-SG" b="1" dirty="0">
                  <a:solidFill>
                    <a:srgbClr val="0070C0"/>
                  </a:solidFill>
                </a:endParaRPr>
              </a:p>
            </p:txBody>
          </p:sp>
        </p:grpSp>
        <p:cxnSp>
          <p:nvCxnSpPr>
            <p:cNvPr id="31" name="Straight Arrow Connector 30">
              <a:extLst>
                <a:ext uri="{FF2B5EF4-FFF2-40B4-BE49-F238E27FC236}">
                  <a16:creationId xmlns:a16="http://schemas.microsoft.com/office/drawing/2014/main" id="{172B7671-4EDD-4378-8859-285C31C293BF}"/>
                </a:ext>
              </a:extLst>
            </p:cNvPr>
            <p:cNvCxnSpPr>
              <a:cxnSpLocks/>
              <a:stCxn id="13" idx="6"/>
              <a:endCxn id="12" idx="2"/>
            </p:cNvCxnSpPr>
            <p:nvPr/>
          </p:nvCxnSpPr>
          <p:spPr>
            <a:xfrm>
              <a:off x="3101949" y="5059680"/>
              <a:ext cx="3287105" cy="1828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84CC0116-68E1-4082-8F62-73429246647C}"/>
                </a:ext>
              </a:extLst>
            </p:cNvPr>
            <p:cNvSpPr txBox="1"/>
            <p:nvPr/>
          </p:nvSpPr>
          <p:spPr>
            <a:xfrm>
              <a:off x="4058679" y="5099381"/>
              <a:ext cx="1451531" cy="646331"/>
            </a:xfrm>
            <a:prstGeom prst="rect">
              <a:avLst/>
            </a:prstGeom>
            <a:noFill/>
          </p:spPr>
          <p:txBody>
            <a:bodyPr wrap="square" rtlCol="0">
              <a:spAutoFit/>
            </a:bodyPr>
            <a:lstStyle/>
            <a:p>
              <a:pPr algn="ctr"/>
              <a:r>
                <a:rPr lang="en-US" b="1" dirty="0">
                  <a:solidFill>
                    <a:srgbClr val="00B050"/>
                  </a:solidFill>
                </a:rPr>
                <a:t>Unsecured Channel</a:t>
              </a:r>
              <a:endParaRPr lang="en-SG" b="1" dirty="0">
                <a:solidFill>
                  <a:srgbClr val="00B050"/>
                </a:solidFill>
              </a:endParaRPr>
            </a:p>
          </p:txBody>
        </p:sp>
        <p:sp>
          <p:nvSpPr>
            <p:cNvPr id="34" name="TextBox 33">
              <a:extLst>
                <a:ext uri="{FF2B5EF4-FFF2-40B4-BE49-F238E27FC236}">
                  <a16:creationId xmlns:a16="http://schemas.microsoft.com/office/drawing/2014/main" id="{233F0966-5E8C-49CD-99CB-0B142FE1FDD0}"/>
                </a:ext>
              </a:extLst>
            </p:cNvPr>
            <p:cNvSpPr txBox="1"/>
            <p:nvPr/>
          </p:nvSpPr>
          <p:spPr>
            <a:xfrm>
              <a:off x="3684436" y="3980610"/>
              <a:ext cx="2204133" cy="646331"/>
            </a:xfrm>
            <a:prstGeom prst="rect">
              <a:avLst/>
            </a:prstGeom>
            <a:noFill/>
          </p:spPr>
          <p:txBody>
            <a:bodyPr wrap="square" rtlCol="0">
              <a:spAutoFit/>
            </a:bodyPr>
            <a:lstStyle/>
            <a:p>
              <a:pPr algn="ctr"/>
              <a:r>
                <a:rPr lang="en-US" b="1" dirty="0">
                  <a:solidFill>
                    <a:srgbClr val="FF0000"/>
                  </a:solidFill>
                </a:rPr>
                <a:t>Man-In-The-Middle (MITM) Attack</a:t>
              </a:r>
              <a:endParaRPr lang="en-SG" b="1" dirty="0">
                <a:solidFill>
                  <a:srgbClr val="FF0000"/>
                </a:solidFill>
              </a:endParaRPr>
            </a:p>
          </p:txBody>
        </p:sp>
        <p:cxnSp>
          <p:nvCxnSpPr>
            <p:cNvPr id="36" name="Straight Arrow Connector 35">
              <a:extLst>
                <a:ext uri="{FF2B5EF4-FFF2-40B4-BE49-F238E27FC236}">
                  <a16:creationId xmlns:a16="http://schemas.microsoft.com/office/drawing/2014/main" id="{A113F062-1FC1-46E2-A7A4-FBDE48FE0806}"/>
                </a:ext>
              </a:extLst>
            </p:cNvPr>
            <p:cNvCxnSpPr/>
            <p:nvPr/>
          </p:nvCxnSpPr>
          <p:spPr>
            <a:xfrm flipH="1">
              <a:off x="4790654" y="4582650"/>
              <a:ext cx="2058" cy="472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D39D53C-1D75-4067-BC0E-92C79602408F}"/>
                </a:ext>
              </a:extLst>
            </p:cNvPr>
            <p:cNvCxnSpPr/>
            <p:nvPr/>
          </p:nvCxnSpPr>
          <p:spPr>
            <a:xfrm flipH="1">
              <a:off x="4313602" y="4582650"/>
              <a:ext cx="2058" cy="472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1FDA7F5-79B2-46D5-ADC8-91BEC7B97B79}"/>
                </a:ext>
              </a:extLst>
            </p:cNvPr>
            <p:cNvCxnSpPr/>
            <p:nvPr/>
          </p:nvCxnSpPr>
          <p:spPr>
            <a:xfrm flipH="1">
              <a:off x="5267707" y="4582650"/>
              <a:ext cx="2058" cy="472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8742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US" sz="3600" dirty="0"/>
              <a:t>Security Best Practices</a:t>
            </a:r>
            <a:endParaRPr lang="en-GB" sz="3600" dirty="0"/>
          </a:p>
        </p:txBody>
      </p:sp>
      <p:sp>
        <p:nvSpPr>
          <p:cNvPr id="5" name="Content Placeholder 4"/>
          <p:cNvSpPr>
            <a:spLocks noGrp="1"/>
          </p:cNvSpPr>
          <p:nvPr>
            <p:ph idx="1"/>
          </p:nvPr>
        </p:nvSpPr>
        <p:spPr>
          <a:xfrm>
            <a:off x="628650" y="1316736"/>
            <a:ext cx="7886700" cy="4519568"/>
          </a:xfrm>
        </p:spPr>
        <p:txBody>
          <a:bodyPr>
            <a:normAutofit/>
          </a:bodyPr>
          <a:lstStyle/>
          <a:p>
            <a:r>
              <a:rPr lang="en-US" dirty="0">
                <a:solidFill>
                  <a:srgbClr val="FF0000"/>
                </a:solidFill>
              </a:rPr>
              <a:t>Principle of Least Privileges!</a:t>
            </a:r>
            <a:r>
              <a:rPr lang="en-US" b="0" dirty="0"/>
              <a:t>  Off-by-default policy.</a:t>
            </a:r>
          </a:p>
          <a:p>
            <a:r>
              <a:rPr lang="en-US" b="0" dirty="0"/>
              <a:t>UNIX adage: “</a:t>
            </a:r>
            <a:r>
              <a:rPr lang="en-US" b="0" i="1" dirty="0">
                <a:solidFill>
                  <a:srgbClr val="0070C0"/>
                </a:solidFill>
              </a:rPr>
              <a:t>Do one thing and do it well.</a:t>
            </a:r>
            <a:r>
              <a:rPr lang="en-US" b="0" dirty="0"/>
              <a:t>”</a:t>
            </a:r>
          </a:p>
          <a:p>
            <a:r>
              <a:rPr lang="en-US" b="0" dirty="0">
                <a:solidFill>
                  <a:srgbClr val="FF0000"/>
                </a:solidFill>
              </a:rPr>
              <a:t>Nagios</a:t>
            </a:r>
            <a:r>
              <a:rPr lang="en-US" b="0" dirty="0"/>
              <a:t>: Remote monitoring tasks exist as </a:t>
            </a:r>
            <a:r>
              <a:rPr lang="en-US" b="0" dirty="0">
                <a:solidFill>
                  <a:srgbClr val="0070C0"/>
                </a:solidFill>
              </a:rPr>
              <a:t>separate</a:t>
            </a:r>
            <a:r>
              <a:rPr lang="en-US" b="0" dirty="0"/>
              <a:t>, </a:t>
            </a:r>
            <a:r>
              <a:rPr lang="en-US" b="0" dirty="0">
                <a:solidFill>
                  <a:srgbClr val="0070C0"/>
                </a:solidFill>
              </a:rPr>
              <a:t>single-purpose</a:t>
            </a:r>
            <a:r>
              <a:rPr lang="en-US" b="0" dirty="0"/>
              <a:t> programs that must be configured to be used.</a:t>
            </a:r>
          </a:p>
          <a:p>
            <a:r>
              <a:rPr lang="en-US" b="0" dirty="0"/>
              <a:t>Avoid </a:t>
            </a:r>
            <a:r>
              <a:rPr lang="en-US" b="0" dirty="0">
                <a:solidFill>
                  <a:srgbClr val="0070C0"/>
                </a:solidFill>
              </a:rPr>
              <a:t>rexec-style</a:t>
            </a:r>
            <a:r>
              <a:rPr lang="en-US" b="0" dirty="0"/>
              <a:t> plug-ins that </a:t>
            </a:r>
            <a:r>
              <a:rPr lang="en-US" dirty="0">
                <a:solidFill>
                  <a:srgbClr val="0070C0"/>
                </a:solidFill>
              </a:rPr>
              <a:t>take arbitrary strings</a:t>
            </a:r>
            <a:r>
              <a:rPr lang="en-US" b="0" dirty="0"/>
              <a:t> and execute them on the remote host (</a:t>
            </a:r>
            <a:r>
              <a:rPr lang="en-US" dirty="0">
                <a:highlight>
                  <a:srgbClr val="FFFF00"/>
                </a:highlight>
              </a:rPr>
              <a:t>Injection Attacks!</a:t>
            </a:r>
            <a:r>
              <a:rPr lang="en-US" b="0" dirty="0"/>
              <a:t>).</a:t>
            </a:r>
          </a:p>
          <a:p>
            <a:r>
              <a:rPr lang="en-US" b="0" dirty="0"/>
              <a:t>Communication channel between the remotely executed plug-in and the monitoring system should be </a:t>
            </a:r>
            <a:r>
              <a:rPr lang="en-US" dirty="0">
                <a:solidFill>
                  <a:srgbClr val="0070C0"/>
                </a:solidFill>
              </a:rPr>
              <a:t>encrypted</a:t>
            </a:r>
            <a:r>
              <a:rPr lang="en-US" b="0" dirty="0"/>
              <a:t>.</a:t>
            </a:r>
          </a:p>
          <a:p>
            <a:r>
              <a:rPr lang="en-US" b="0" dirty="0">
                <a:solidFill>
                  <a:srgbClr val="FF0000"/>
                </a:solidFill>
              </a:rPr>
              <a:t>Nagios</a:t>
            </a:r>
            <a:r>
              <a:rPr lang="en-US" b="0" dirty="0"/>
              <a:t> remote execution plugins use industry-standard </a:t>
            </a:r>
            <a:r>
              <a:rPr lang="en-US" b="0" dirty="0">
                <a:solidFill>
                  <a:srgbClr val="0070C0"/>
                </a:solidFill>
              </a:rPr>
              <a:t>OpenSSL</a:t>
            </a:r>
            <a:r>
              <a:rPr lang="en-US" b="0" dirty="0"/>
              <a:t> library.</a:t>
            </a:r>
          </a:p>
          <a:p>
            <a:r>
              <a:rPr lang="en-US" b="0" dirty="0"/>
              <a:t>Use </a:t>
            </a:r>
            <a:r>
              <a:rPr lang="en-US" b="0" dirty="0">
                <a:solidFill>
                  <a:srgbClr val="FF0000"/>
                </a:solidFill>
              </a:rPr>
              <a:t>Nagios</a:t>
            </a:r>
            <a:r>
              <a:rPr lang="en-US" b="0" dirty="0"/>
              <a:t> </a:t>
            </a:r>
            <a:r>
              <a:rPr lang="en-US" b="0" dirty="0">
                <a:solidFill>
                  <a:srgbClr val="0070C0"/>
                </a:solidFill>
              </a:rPr>
              <a:t>remote execution service checker</a:t>
            </a:r>
            <a:r>
              <a:rPr lang="en-US" b="0" dirty="0"/>
              <a:t> to reduce firewall rules.</a:t>
            </a:r>
          </a:p>
          <a:p>
            <a:pPr marL="0" indent="0">
              <a:buNone/>
            </a:pPr>
            <a:endParaRPr lang="en-SG" b="0" dirty="0"/>
          </a:p>
        </p:txBody>
      </p:sp>
    </p:spTree>
    <p:extLst>
      <p:ext uri="{BB962C8B-B14F-4D97-AF65-F5344CB8AC3E}">
        <p14:creationId xmlns:p14="http://schemas.microsoft.com/office/powerpoint/2010/main" val="3206963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Autofit/>
          </a:bodyPr>
          <a:lstStyle/>
          <a:p>
            <a:r>
              <a:rPr lang="en-US" sz="3200" dirty="0"/>
              <a:t>Nagios Remote Plugin Executor (NRPE)</a:t>
            </a:r>
            <a:endParaRPr lang="en-SG" sz="3200" dirty="0"/>
          </a:p>
        </p:txBody>
      </p:sp>
      <p:sp>
        <p:nvSpPr>
          <p:cNvPr id="6" name="TextBox 5">
            <a:extLst>
              <a:ext uri="{FF2B5EF4-FFF2-40B4-BE49-F238E27FC236}">
                <a16:creationId xmlns:a16="http://schemas.microsoft.com/office/drawing/2014/main" id="{7D2B96E7-DF45-42D1-A1BE-02140FABAB3D}"/>
              </a:ext>
            </a:extLst>
          </p:cNvPr>
          <p:cNvSpPr txBox="1"/>
          <p:nvPr/>
        </p:nvSpPr>
        <p:spPr>
          <a:xfrm>
            <a:off x="3419285" y="6508875"/>
            <a:ext cx="2305438" cy="249684"/>
          </a:xfrm>
          <a:prstGeom prst="rect">
            <a:avLst/>
          </a:prstGeom>
          <a:noFill/>
        </p:spPr>
        <p:txBody>
          <a:bodyPr wrap="none" rtlCol="0">
            <a:spAutoFit/>
          </a:bodyPr>
          <a:lstStyle/>
          <a:p>
            <a:pPr algn="ctr">
              <a:lnSpc>
                <a:spcPct val="107000"/>
              </a:lnSpc>
              <a:spcAft>
                <a:spcPts val="800"/>
              </a:spcAft>
            </a:pPr>
            <a:r>
              <a:rPr lang="en-GB" sz="1000" b="1" i="1" dirty="0">
                <a:latin typeface="Calibri" panose="020F0502020204030204" pitchFamily="34" charset="0"/>
                <a:ea typeface="Calibri" panose="020F0502020204030204" pitchFamily="34" charset="0"/>
                <a:cs typeface="Times New Roman" panose="02020603050405020304" pitchFamily="18" charset="0"/>
              </a:rPr>
              <a:t>Credits: </a:t>
            </a:r>
            <a:r>
              <a:rPr lang="en-GB" sz="1000" b="1" i="1" u="sng" dirty="0">
                <a:latin typeface="Calibri" panose="020F0502020204030204" pitchFamily="34" charset="0"/>
                <a:ea typeface="Calibri" panose="020F0502020204030204" pitchFamily="34" charset="0"/>
                <a:cs typeface="Times New Roman" panose="02020603050405020304" pitchFamily="18" charset="0"/>
              </a:rPr>
              <a:t>Slide Team</a:t>
            </a:r>
            <a:r>
              <a:rPr lang="en-GB" sz="1000" b="1" i="1" dirty="0">
                <a:latin typeface="Calibri" panose="020F0502020204030204" pitchFamily="34" charset="0"/>
                <a:ea typeface="Calibri" panose="020F0502020204030204" pitchFamily="34" charset="0"/>
                <a:cs typeface="Times New Roman" panose="02020603050405020304" pitchFamily="18" charset="0"/>
              </a:rPr>
              <a:t> Icons and Resources</a:t>
            </a:r>
            <a:endParaRPr lang="en-SG" sz="1000" b="1"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256" name="Content Placeholder 4">
            <a:extLst>
              <a:ext uri="{FF2B5EF4-FFF2-40B4-BE49-F238E27FC236}">
                <a16:creationId xmlns:a16="http://schemas.microsoft.com/office/drawing/2014/main" id="{155444F0-9426-4F10-9A2C-84440E4F48AB}"/>
              </a:ext>
            </a:extLst>
          </p:cNvPr>
          <p:cNvSpPr>
            <a:spLocks noGrp="1"/>
          </p:cNvSpPr>
          <p:nvPr>
            <p:ph idx="1"/>
          </p:nvPr>
        </p:nvSpPr>
        <p:spPr>
          <a:xfrm>
            <a:off x="520862" y="1316736"/>
            <a:ext cx="8102276" cy="923330"/>
          </a:xfrm>
        </p:spPr>
        <p:txBody>
          <a:bodyPr wrap="square">
            <a:spAutoFit/>
          </a:bodyPr>
          <a:lstStyle/>
          <a:p>
            <a:pPr marL="0" indent="0">
              <a:buNone/>
            </a:pPr>
            <a:r>
              <a:rPr lang="en-US" sz="2000" dirty="0">
                <a:solidFill>
                  <a:srgbClr val="FF0000"/>
                </a:solidFill>
              </a:rPr>
              <a:t>Nagios Remote Plugin  Executor (NRPE)</a:t>
            </a:r>
            <a:r>
              <a:rPr lang="en-US" sz="2000" b="0" dirty="0"/>
              <a:t> is a </a:t>
            </a:r>
            <a:r>
              <a:rPr lang="en-US" sz="2000" dirty="0">
                <a:solidFill>
                  <a:srgbClr val="0070C0"/>
                </a:solidFill>
              </a:rPr>
              <a:t>Nagios agent</a:t>
            </a:r>
            <a:r>
              <a:rPr lang="en-US" sz="2000" b="0" dirty="0"/>
              <a:t> that permits the central </a:t>
            </a:r>
            <a:r>
              <a:rPr lang="en-US" sz="2000" b="0" dirty="0">
                <a:solidFill>
                  <a:srgbClr val="0070C0"/>
                </a:solidFill>
              </a:rPr>
              <a:t>Nagios server</a:t>
            </a:r>
            <a:r>
              <a:rPr lang="en-US" sz="2000" b="0" dirty="0"/>
              <a:t> to monitor remote client systems, by executing scripts on the remote hosts and watching for any issue.</a:t>
            </a:r>
          </a:p>
        </p:txBody>
      </p:sp>
      <p:sp>
        <p:nvSpPr>
          <p:cNvPr id="354" name="Content Placeholder 4">
            <a:extLst>
              <a:ext uri="{FF2B5EF4-FFF2-40B4-BE49-F238E27FC236}">
                <a16:creationId xmlns:a16="http://schemas.microsoft.com/office/drawing/2014/main" id="{F74DAAD9-6067-4A87-9156-4C21AF18623A}"/>
              </a:ext>
            </a:extLst>
          </p:cNvPr>
          <p:cNvSpPr txBox="1">
            <a:spLocks/>
          </p:cNvSpPr>
          <p:nvPr/>
        </p:nvSpPr>
        <p:spPr>
          <a:xfrm>
            <a:off x="6577473" y="2240066"/>
            <a:ext cx="2044354" cy="397031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0" dirty="0"/>
              <a:t>It permits for </a:t>
            </a:r>
            <a:r>
              <a:rPr lang="en-US" sz="2000" b="0" dirty="0">
                <a:solidFill>
                  <a:srgbClr val="0070C0"/>
                </a:solidFill>
              </a:rPr>
              <a:t>watching of resources like disk usage, system load or the number of users currently logged in at the remote system</a:t>
            </a:r>
            <a:r>
              <a:rPr lang="en-US" sz="2000" b="0" dirty="0"/>
              <a:t>.  This is done through a </a:t>
            </a:r>
            <a:r>
              <a:rPr lang="en-US" sz="2000" dirty="0">
                <a:highlight>
                  <a:srgbClr val="FFFF00"/>
                </a:highlight>
              </a:rPr>
              <a:t>secure</a:t>
            </a:r>
            <a:r>
              <a:rPr lang="en-US" sz="2000" b="0" dirty="0">
                <a:highlight>
                  <a:srgbClr val="FFFF00"/>
                </a:highlight>
              </a:rPr>
              <a:t> communications channel</a:t>
            </a:r>
            <a:r>
              <a:rPr lang="en-US" sz="2000" b="0" dirty="0"/>
              <a:t>.</a:t>
            </a:r>
          </a:p>
        </p:txBody>
      </p:sp>
      <p:grpSp>
        <p:nvGrpSpPr>
          <p:cNvPr id="8" name="Group 7">
            <a:extLst>
              <a:ext uri="{FF2B5EF4-FFF2-40B4-BE49-F238E27FC236}">
                <a16:creationId xmlns:a16="http://schemas.microsoft.com/office/drawing/2014/main" id="{1E464AAF-1293-4FB8-AAD2-6D614426305B}"/>
              </a:ext>
            </a:extLst>
          </p:cNvPr>
          <p:cNvGrpSpPr/>
          <p:nvPr/>
        </p:nvGrpSpPr>
        <p:grpSpPr>
          <a:xfrm>
            <a:off x="593037" y="2703582"/>
            <a:ext cx="5652495" cy="3075439"/>
            <a:chOff x="593037" y="2836751"/>
            <a:chExt cx="5652495" cy="3075439"/>
          </a:xfrm>
        </p:grpSpPr>
        <p:grpSp>
          <p:nvGrpSpPr>
            <p:cNvPr id="306" name="object 2">
              <a:extLst>
                <a:ext uri="{FF2B5EF4-FFF2-40B4-BE49-F238E27FC236}">
                  <a16:creationId xmlns:a16="http://schemas.microsoft.com/office/drawing/2014/main" id="{DB9A15AC-0259-4AA6-865D-2EBD979BAE9E}"/>
                </a:ext>
              </a:extLst>
            </p:cNvPr>
            <p:cNvGrpSpPr/>
            <p:nvPr/>
          </p:nvGrpSpPr>
          <p:grpSpPr>
            <a:xfrm>
              <a:off x="3512480" y="3814258"/>
              <a:ext cx="2733052" cy="2097932"/>
              <a:chOff x="3404425" y="2532697"/>
              <a:chExt cx="2873375" cy="2123440"/>
            </a:xfrm>
          </p:grpSpPr>
          <p:sp>
            <p:nvSpPr>
              <p:cNvPr id="344" name="object 3">
                <a:extLst>
                  <a:ext uri="{FF2B5EF4-FFF2-40B4-BE49-F238E27FC236}">
                    <a16:creationId xmlns:a16="http://schemas.microsoft.com/office/drawing/2014/main" id="{2CA0E043-502C-4E95-AC27-8F3F49ED8C50}"/>
                  </a:ext>
                </a:extLst>
              </p:cNvPr>
              <p:cNvSpPr/>
              <p:nvPr/>
            </p:nvSpPr>
            <p:spPr>
              <a:xfrm>
                <a:off x="3405378" y="2533650"/>
                <a:ext cx="2871470" cy="2121535"/>
              </a:xfrm>
              <a:custGeom>
                <a:avLst/>
                <a:gdLst/>
                <a:ahLst/>
                <a:cxnLst/>
                <a:rect l="l" t="t" r="r" b="b"/>
                <a:pathLst>
                  <a:path w="2871470" h="2121535">
                    <a:moveTo>
                      <a:pt x="0" y="2121408"/>
                    </a:moveTo>
                    <a:lnTo>
                      <a:pt x="0" y="0"/>
                    </a:lnTo>
                    <a:lnTo>
                      <a:pt x="2871216" y="0"/>
                    </a:lnTo>
                    <a:lnTo>
                      <a:pt x="2871216" y="2121408"/>
                    </a:lnTo>
                  </a:path>
                </a:pathLst>
              </a:custGeom>
              <a:ln w="3175">
                <a:solidFill>
                  <a:srgbClr val="D9D9D9"/>
                </a:solidFill>
              </a:ln>
            </p:spPr>
            <p:txBody>
              <a:bodyPr wrap="square" lIns="0" tIns="0" rIns="0" bIns="0" rtlCol="0"/>
              <a:lstStyle/>
              <a:p>
                <a:endParaRPr sz="1350" dirty="0"/>
              </a:p>
            </p:txBody>
          </p:sp>
          <p:sp>
            <p:nvSpPr>
              <p:cNvPr id="345" name="object 4">
                <a:extLst>
                  <a:ext uri="{FF2B5EF4-FFF2-40B4-BE49-F238E27FC236}">
                    <a16:creationId xmlns:a16="http://schemas.microsoft.com/office/drawing/2014/main" id="{269DFCC8-3D6D-495F-B5A9-4CF9806EC265}"/>
                  </a:ext>
                </a:extLst>
              </p:cNvPr>
              <p:cNvSpPr/>
              <p:nvPr/>
            </p:nvSpPr>
            <p:spPr>
              <a:xfrm>
                <a:off x="3555492" y="3023616"/>
                <a:ext cx="942340" cy="1209040"/>
              </a:xfrm>
              <a:custGeom>
                <a:avLst/>
                <a:gdLst/>
                <a:ahLst/>
                <a:cxnLst/>
                <a:rect l="l" t="t" r="r" b="b"/>
                <a:pathLst>
                  <a:path w="942339" h="1209039">
                    <a:moveTo>
                      <a:pt x="0" y="1208531"/>
                    </a:moveTo>
                    <a:lnTo>
                      <a:pt x="941832" y="1208531"/>
                    </a:lnTo>
                    <a:lnTo>
                      <a:pt x="941832" y="0"/>
                    </a:lnTo>
                    <a:lnTo>
                      <a:pt x="0" y="0"/>
                    </a:lnTo>
                    <a:lnTo>
                      <a:pt x="0" y="1208531"/>
                    </a:lnTo>
                    <a:close/>
                  </a:path>
                </a:pathLst>
              </a:custGeom>
              <a:ln w="6350">
                <a:solidFill>
                  <a:srgbClr val="D9D9D9"/>
                </a:solidFill>
              </a:ln>
            </p:spPr>
            <p:txBody>
              <a:bodyPr wrap="square" lIns="0" tIns="0" rIns="0" bIns="0" rtlCol="0"/>
              <a:lstStyle/>
              <a:p>
                <a:endParaRPr sz="1350" dirty="0"/>
              </a:p>
            </p:txBody>
          </p:sp>
          <p:sp>
            <p:nvSpPr>
              <p:cNvPr id="346" name="object 5">
                <a:extLst>
                  <a:ext uri="{FF2B5EF4-FFF2-40B4-BE49-F238E27FC236}">
                    <a16:creationId xmlns:a16="http://schemas.microsoft.com/office/drawing/2014/main" id="{85A404C7-EBE2-4258-B093-7321F3A01D36}"/>
                  </a:ext>
                </a:extLst>
              </p:cNvPr>
              <p:cNvSpPr/>
              <p:nvPr/>
            </p:nvSpPr>
            <p:spPr>
              <a:xfrm>
                <a:off x="4536186" y="3114294"/>
                <a:ext cx="350520" cy="76200"/>
              </a:xfrm>
              <a:custGeom>
                <a:avLst/>
                <a:gdLst/>
                <a:ahLst/>
                <a:cxnLst/>
                <a:rect l="l" t="t" r="r" b="b"/>
                <a:pathLst>
                  <a:path w="350520" h="76200">
                    <a:moveTo>
                      <a:pt x="76200" y="0"/>
                    </a:moveTo>
                    <a:lnTo>
                      <a:pt x="0" y="38100"/>
                    </a:lnTo>
                    <a:lnTo>
                      <a:pt x="76200" y="76200"/>
                    </a:lnTo>
                    <a:lnTo>
                      <a:pt x="76200" y="44450"/>
                    </a:lnTo>
                    <a:lnTo>
                      <a:pt x="63500" y="44450"/>
                    </a:lnTo>
                    <a:lnTo>
                      <a:pt x="63500" y="31750"/>
                    </a:lnTo>
                    <a:lnTo>
                      <a:pt x="76200" y="31750"/>
                    </a:lnTo>
                    <a:lnTo>
                      <a:pt x="76200" y="0"/>
                    </a:lnTo>
                    <a:close/>
                  </a:path>
                  <a:path w="350520" h="76200">
                    <a:moveTo>
                      <a:pt x="274192" y="0"/>
                    </a:moveTo>
                    <a:lnTo>
                      <a:pt x="274192" y="76200"/>
                    </a:lnTo>
                    <a:lnTo>
                      <a:pt x="337692" y="44450"/>
                    </a:lnTo>
                    <a:lnTo>
                      <a:pt x="286892" y="44450"/>
                    </a:lnTo>
                    <a:lnTo>
                      <a:pt x="286892" y="31750"/>
                    </a:lnTo>
                    <a:lnTo>
                      <a:pt x="337692" y="31750"/>
                    </a:lnTo>
                    <a:lnTo>
                      <a:pt x="274192" y="0"/>
                    </a:lnTo>
                    <a:close/>
                  </a:path>
                  <a:path w="350520" h="76200">
                    <a:moveTo>
                      <a:pt x="76200" y="31750"/>
                    </a:moveTo>
                    <a:lnTo>
                      <a:pt x="63500" y="31750"/>
                    </a:lnTo>
                    <a:lnTo>
                      <a:pt x="63500" y="44450"/>
                    </a:lnTo>
                    <a:lnTo>
                      <a:pt x="76200" y="44450"/>
                    </a:lnTo>
                    <a:lnTo>
                      <a:pt x="76200" y="31750"/>
                    </a:lnTo>
                    <a:close/>
                  </a:path>
                  <a:path w="350520" h="76200">
                    <a:moveTo>
                      <a:pt x="274192" y="31750"/>
                    </a:moveTo>
                    <a:lnTo>
                      <a:pt x="76200" y="31750"/>
                    </a:lnTo>
                    <a:lnTo>
                      <a:pt x="76200" y="44450"/>
                    </a:lnTo>
                    <a:lnTo>
                      <a:pt x="274192" y="44450"/>
                    </a:lnTo>
                    <a:lnTo>
                      <a:pt x="274192" y="31750"/>
                    </a:lnTo>
                    <a:close/>
                  </a:path>
                  <a:path w="350520" h="76200">
                    <a:moveTo>
                      <a:pt x="337692" y="31750"/>
                    </a:moveTo>
                    <a:lnTo>
                      <a:pt x="286892" y="31750"/>
                    </a:lnTo>
                    <a:lnTo>
                      <a:pt x="286892" y="44450"/>
                    </a:lnTo>
                    <a:lnTo>
                      <a:pt x="337692" y="44450"/>
                    </a:lnTo>
                    <a:lnTo>
                      <a:pt x="350392" y="38100"/>
                    </a:lnTo>
                    <a:lnTo>
                      <a:pt x="337692" y="31750"/>
                    </a:lnTo>
                    <a:close/>
                  </a:path>
                </a:pathLst>
              </a:custGeom>
              <a:solidFill>
                <a:srgbClr val="D9D9D9"/>
              </a:solidFill>
            </p:spPr>
            <p:txBody>
              <a:bodyPr wrap="square" lIns="0" tIns="0" rIns="0" bIns="0" rtlCol="0"/>
              <a:lstStyle/>
              <a:p>
                <a:endParaRPr sz="1350" dirty="0"/>
              </a:p>
            </p:txBody>
          </p:sp>
          <p:sp>
            <p:nvSpPr>
              <p:cNvPr id="347" name="object 6">
                <a:extLst>
                  <a:ext uri="{FF2B5EF4-FFF2-40B4-BE49-F238E27FC236}">
                    <a16:creationId xmlns:a16="http://schemas.microsoft.com/office/drawing/2014/main" id="{80F1CFCD-7479-4F60-A4F3-FADB6354BCFC}"/>
                  </a:ext>
                </a:extLst>
              </p:cNvPr>
              <p:cNvSpPr/>
              <p:nvPr/>
            </p:nvSpPr>
            <p:spPr>
              <a:xfrm>
                <a:off x="4922520" y="3023615"/>
                <a:ext cx="1240790" cy="1209040"/>
              </a:xfrm>
              <a:custGeom>
                <a:avLst/>
                <a:gdLst/>
                <a:ahLst/>
                <a:cxnLst/>
                <a:rect l="l" t="t" r="r" b="b"/>
                <a:pathLst>
                  <a:path w="1240789" h="1209039">
                    <a:moveTo>
                      <a:pt x="1240536" y="954036"/>
                    </a:moveTo>
                    <a:lnTo>
                      <a:pt x="0" y="954036"/>
                    </a:lnTo>
                    <a:lnTo>
                      <a:pt x="0" y="1208532"/>
                    </a:lnTo>
                    <a:lnTo>
                      <a:pt x="1240536" y="1208532"/>
                    </a:lnTo>
                    <a:lnTo>
                      <a:pt x="1240536" y="954036"/>
                    </a:lnTo>
                    <a:close/>
                  </a:path>
                  <a:path w="1240789" h="1209039">
                    <a:moveTo>
                      <a:pt x="1240536" y="477012"/>
                    </a:moveTo>
                    <a:lnTo>
                      <a:pt x="0" y="477012"/>
                    </a:lnTo>
                    <a:lnTo>
                      <a:pt x="0" y="731520"/>
                    </a:lnTo>
                    <a:lnTo>
                      <a:pt x="1240536" y="731520"/>
                    </a:lnTo>
                    <a:lnTo>
                      <a:pt x="1240536" y="477012"/>
                    </a:lnTo>
                    <a:close/>
                  </a:path>
                  <a:path w="1240789" h="1209039">
                    <a:moveTo>
                      <a:pt x="1240536" y="0"/>
                    </a:moveTo>
                    <a:lnTo>
                      <a:pt x="0" y="0"/>
                    </a:lnTo>
                    <a:lnTo>
                      <a:pt x="0" y="254508"/>
                    </a:lnTo>
                    <a:lnTo>
                      <a:pt x="1240536" y="254508"/>
                    </a:lnTo>
                    <a:lnTo>
                      <a:pt x="1240536" y="0"/>
                    </a:lnTo>
                    <a:close/>
                  </a:path>
                </a:pathLst>
              </a:custGeom>
              <a:solidFill>
                <a:srgbClr val="A6E3FA"/>
              </a:solidFill>
            </p:spPr>
            <p:txBody>
              <a:bodyPr wrap="square" lIns="0" tIns="0" rIns="0" bIns="0" rtlCol="0"/>
              <a:lstStyle/>
              <a:p>
                <a:endParaRPr sz="1350" dirty="0"/>
              </a:p>
            </p:txBody>
          </p:sp>
          <p:sp>
            <p:nvSpPr>
              <p:cNvPr id="348" name="object 7">
                <a:extLst>
                  <a:ext uri="{FF2B5EF4-FFF2-40B4-BE49-F238E27FC236}">
                    <a16:creationId xmlns:a16="http://schemas.microsoft.com/office/drawing/2014/main" id="{165CC183-F734-40EA-8C16-7E03D511BB8F}"/>
                  </a:ext>
                </a:extLst>
              </p:cNvPr>
              <p:cNvSpPr/>
              <p:nvPr/>
            </p:nvSpPr>
            <p:spPr>
              <a:xfrm>
                <a:off x="4536186" y="3591305"/>
                <a:ext cx="350520" cy="553720"/>
              </a:xfrm>
              <a:custGeom>
                <a:avLst/>
                <a:gdLst/>
                <a:ahLst/>
                <a:cxnLst/>
                <a:rect l="l" t="t" r="r" b="b"/>
                <a:pathLst>
                  <a:path w="350520" h="553720">
                    <a:moveTo>
                      <a:pt x="350393" y="515112"/>
                    </a:moveTo>
                    <a:lnTo>
                      <a:pt x="337693" y="508762"/>
                    </a:lnTo>
                    <a:lnTo>
                      <a:pt x="274193" y="477012"/>
                    </a:lnTo>
                    <a:lnTo>
                      <a:pt x="274193" y="508762"/>
                    </a:lnTo>
                    <a:lnTo>
                      <a:pt x="76200" y="508762"/>
                    </a:lnTo>
                    <a:lnTo>
                      <a:pt x="76200" y="477012"/>
                    </a:lnTo>
                    <a:lnTo>
                      <a:pt x="0" y="515112"/>
                    </a:lnTo>
                    <a:lnTo>
                      <a:pt x="76200" y="553212"/>
                    </a:lnTo>
                    <a:lnTo>
                      <a:pt x="76200" y="521462"/>
                    </a:lnTo>
                    <a:lnTo>
                      <a:pt x="274193" y="521462"/>
                    </a:lnTo>
                    <a:lnTo>
                      <a:pt x="274193" y="553212"/>
                    </a:lnTo>
                    <a:lnTo>
                      <a:pt x="337693" y="521462"/>
                    </a:lnTo>
                    <a:lnTo>
                      <a:pt x="350393" y="515112"/>
                    </a:lnTo>
                    <a:close/>
                  </a:path>
                  <a:path w="350520" h="553720">
                    <a:moveTo>
                      <a:pt x="350393" y="38100"/>
                    </a:moveTo>
                    <a:lnTo>
                      <a:pt x="337693" y="31750"/>
                    </a:lnTo>
                    <a:lnTo>
                      <a:pt x="274193" y="0"/>
                    </a:lnTo>
                    <a:lnTo>
                      <a:pt x="274193" y="31750"/>
                    </a:lnTo>
                    <a:lnTo>
                      <a:pt x="76200" y="31750"/>
                    </a:lnTo>
                    <a:lnTo>
                      <a:pt x="76200" y="0"/>
                    </a:lnTo>
                    <a:lnTo>
                      <a:pt x="0" y="38100"/>
                    </a:lnTo>
                    <a:lnTo>
                      <a:pt x="76200" y="76200"/>
                    </a:lnTo>
                    <a:lnTo>
                      <a:pt x="76200" y="44450"/>
                    </a:lnTo>
                    <a:lnTo>
                      <a:pt x="274193" y="44450"/>
                    </a:lnTo>
                    <a:lnTo>
                      <a:pt x="274193" y="76200"/>
                    </a:lnTo>
                    <a:lnTo>
                      <a:pt x="337693" y="44450"/>
                    </a:lnTo>
                    <a:lnTo>
                      <a:pt x="350393" y="38100"/>
                    </a:lnTo>
                    <a:close/>
                  </a:path>
                </a:pathLst>
              </a:custGeom>
              <a:solidFill>
                <a:srgbClr val="D9D9D9"/>
              </a:solidFill>
            </p:spPr>
            <p:txBody>
              <a:bodyPr wrap="square" lIns="0" tIns="0" rIns="0" bIns="0" rtlCol="0"/>
              <a:lstStyle/>
              <a:p>
                <a:endParaRPr sz="1350" dirty="0"/>
              </a:p>
            </p:txBody>
          </p:sp>
          <p:sp>
            <p:nvSpPr>
              <p:cNvPr id="349" name="object 8">
                <a:extLst>
                  <a:ext uri="{FF2B5EF4-FFF2-40B4-BE49-F238E27FC236}">
                    <a16:creationId xmlns:a16="http://schemas.microsoft.com/office/drawing/2014/main" id="{340E5191-A88A-4153-922C-8C8440D12724}"/>
                  </a:ext>
                </a:extLst>
              </p:cNvPr>
              <p:cNvSpPr/>
              <p:nvPr/>
            </p:nvSpPr>
            <p:spPr>
              <a:xfrm>
                <a:off x="4986527" y="3093720"/>
                <a:ext cx="131063" cy="114300"/>
              </a:xfrm>
              <a:prstGeom prst="rect">
                <a:avLst/>
              </a:prstGeom>
              <a:blipFill>
                <a:blip r:embed="rId3" cstate="print"/>
                <a:stretch>
                  <a:fillRect/>
                </a:stretch>
              </a:blipFill>
            </p:spPr>
            <p:txBody>
              <a:bodyPr wrap="square" lIns="0" tIns="0" rIns="0" bIns="0" rtlCol="0"/>
              <a:lstStyle/>
              <a:p>
                <a:endParaRPr sz="1350" dirty="0"/>
              </a:p>
            </p:txBody>
          </p:sp>
          <p:sp>
            <p:nvSpPr>
              <p:cNvPr id="350" name="object 9">
                <a:extLst>
                  <a:ext uri="{FF2B5EF4-FFF2-40B4-BE49-F238E27FC236}">
                    <a16:creationId xmlns:a16="http://schemas.microsoft.com/office/drawing/2014/main" id="{2F0FFA42-9D41-4139-9939-73B486765B8F}"/>
                  </a:ext>
                </a:extLst>
              </p:cNvPr>
              <p:cNvSpPr/>
              <p:nvPr/>
            </p:nvSpPr>
            <p:spPr>
              <a:xfrm>
                <a:off x="4974336" y="3550920"/>
                <a:ext cx="155575" cy="154304"/>
              </a:xfrm>
              <a:prstGeom prst="rect">
                <a:avLst/>
              </a:prstGeom>
              <a:blipFill>
                <a:blip r:embed="rId4" cstate="print"/>
                <a:stretch>
                  <a:fillRect/>
                </a:stretch>
              </a:blipFill>
            </p:spPr>
            <p:txBody>
              <a:bodyPr wrap="square" lIns="0" tIns="0" rIns="0" bIns="0" rtlCol="0"/>
              <a:lstStyle/>
              <a:p>
                <a:endParaRPr sz="1350" dirty="0"/>
              </a:p>
            </p:txBody>
          </p:sp>
          <p:sp>
            <p:nvSpPr>
              <p:cNvPr id="351" name="object 10">
                <a:extLst>
                  <a:ext uri="{FF2B5EF4-FFF2-40B4-BE49-F238E27FC236}">
                    <a16:creationId xmlns:a16="http://schemas.microsoft.com/office/drawing/2014/main" id="{7008B8A9-5784-4CE7-9B2E-242276996E5D}"/>
                  </a:ext>
                </a:extLst>
              </p:cNvPr>
              <p:cNvSpPr/>
              <p:nvPr/>
            </p:nvSpPr>
            <p:spPr>
              <a:xfrm>
                <a:off x="4994148" y="4030980"/>
                <a:ext cx="116331" cy="147827"/>
              </a:xfrm>
              <a:prstGeom prst="rect">
                <a:avLst/>
              </a:prstGeom>
              <a:blipFill>
                <a:blip r:embed="rId5" cstate="print"/>
                <a:stretch>
                  <a:fillRect/>
                </a:stretch>
              </a:blipFill>
            </p:spPr>
            <p:txBody>
              <a:bodyPr wrap="square" lIns="0" tIns="0" rIns="0" bIns="0" rtlCol="0"/>
              <a:lstStyle/>
              <a:p>
                <a:endParaRPr sz="1350" dirty="0"/>
              </a:p>
            </p:txBody>
          </p:sp>
          <p:sp>
            <p:nvSpPr>
              <p:cNvPr id="352" name="object 11">
                <a:extLst>
                  <a:ext uri="{FF2B5EF4-FFF2-40B4-BE49-F238E27FC236}">
                    <a16:creationId xmlns:a16="http://schemas.microsoft.com/office/drawing/2014/main" id="{19F77BA2-7584-46D4-8AB5-22E76B9CDD53}"/>
                  </a:ext>
                </a:extLst>
              </p:cNvPr>
              <p:cNvSpPr/>
              <p:nvPr/>
            </p:nvSpPr>
            <p:spPr>
              <a:xfrm>
                <a:off x="3668268" y="3243072"/>
                <a:ext cx="716280" cy="769620"/>
              </a:xfrm>
              <a:custGeom>
                <a:avLst/>
                <a:gdLst/>
                <a:ahLst/>
                <a:cxnLst/>
                <a:rect l="l" t="t" r="r" b="b"/>
                <a:pathLst>
                  <a:path w="716279" h="769620">
                    <a:moveTo>
                      <a:pt x="239964" y="458144"/>
                    </a:moveTo>
                    <a:lnTo>
                      <a:pt x="193373" y="462248"/>
                    </a:lnTo>
                    <a:lnTo>
                      <a:pt x="149568" y="478877"/>
                    </a:lnTo>
                    <a:lnTo>
                      <a:pt x="111252" y="507364"/>
                    </a:lnTo>
                    <a:lnTo>
                      <a:pt x="0" y="618108"/>
                    </a:lnTo>
                    <a:lnTo>
                      <a:pt x="155067" y="769619"/>
                    </a:lnTo>
                    <a:lnTo>
                      <a:pt x="198120" y="725677"/>
                    </a:lnTo>
                    <a:lnTo>
                      <a:pt x="448818" y="725677"/>
                    </a:lnTo>
                    <a:lnTo>
                      <a:pt x="497744" y="715327"/>
                    </a:lnTo>
                    <a:lnTo>
                      <a:pt x="537337" y="685545"/>
                    </a:lnTo>
                    <a:lnTo>
                      <a:pt x="605673" y="607059"/>
                    </a:lnTo>
                    <a:lnTo>
                      <a:pt x="368935" y="607059"/>
                    </a:lnTo>
                    <a:lnTo>
                      <a:pt x="362152" y="605670"/>
                    </a:lnTo>
                    <a:lnTo>
                      <a:pt x="356393" y="601852"/>
                    </a:lnTo>
                    <a:lnTo>
                      <a:pt x="352397" y="596130"/>
                    </a:lnTo>
                    <a:lnTo>
                      <a:pt x="350901" y="589026"/>
                    </a:lnTo>
                    <a:lnTo>
                      <a:pt x="352290" y="582243"/>
                    </a:lnTo>
                    <a:lnTo>
                      <a:pt x="356108" y="576484"/>
                    </a:lnTo>
                    <a:lnTo>
                      <a:pt x="361830" y="572488"/>
                    </a:lnTo>
                    <a:lnTo>
                      <a:pt x="368935" y="570991"/>
                    </a:lnTo>
                    <a:lnTo>
                      <a:pt x="458978" y="570991"/>
                    </a:lnTo>
                    <a:lnTo>
                      <a:pt x="477446" y="567392"/>
                    </a:lnTo>
                    <a:lnTo>
                      <a:pt x="492998" y="557529"/>
                    </a:lnTo>
                    <a:lnTo>
                      <a:pt x="503858" y="542809"/>
                    </a:lnTo>
                    <a:lnTo>
                      <a:pt x="508254" y="524636"/>
                    </a:lnTo>
                    <a:lnTo>
                      <a:pt x="505037" y="505712"/>
                    </a:lnTo>
                    <a:lnTo>
                      <a:pt x="495093" y="490204"/>
                    </a:lnTo>
                    <a:lnTo>
                      <a:pt x="479982" y="479720"/>
                    </a:lnTo>
                    <a:lnTo>
                      <a:pt x="461264" y="475869"/>
                    </a:lnTo>
                    <a:lnTo>
                      <a:pt x="310896" y="475869"/>
                    </a:lnTo>
                    <a:lnTo>
                      <a:pt x="286639" y="467232"/>
                    </a:lnTo>
                    <a:lnTo>
                      <a:pt x="239964" y="458144"/>
                    </a:lnTo>
                    <a:close/>
                  </a:path>
                  <a:path w="716279" h="769620">
                    <a:moveTo>
                      <a:pt x="663384" y="412988"/>
                    </a:moveTo>
                    <a:lnTo>
                      <a:pt x="645203" y="418343"/>
                    </a:lnTo>
                    <a:lnTo>
                      <a:pt x="629666" y="430402"/>
                    </a:lnTo>
                    <a:lnTo>
                      <a:pt x="545846" y="524636"/>
                    </a:lnTo>
                    <a:lnTo>
                      <a:pt x="545846" y="525398"/>
                    </a:lnTo>
                    <a:lnTo>
                      <a:pt x="538249" y="557018"/>
                    </a:lnTo>
                    <a:lnTo>
                      <a:pt x="519557" y="582993"/>
                    </a:lnTo>
                    <a:lnTo>
                      <a:pt x="492482" y="600586"/>
                    </a:lnTo>
                    <a:lnTo>
                      <a:pt x="459740" y="607059"/>
                    </a:lnTo>
                    <a:lnTo>
                      <a:pt x="605673" y="607059"/>
                    </a:lnTo>
                    <a:lnTo>
                      <a:pt x="704088" y="494029"/>
                    </a:lnTo>
                    <a:lnTo>
                      <a:pt x="713837" y="476886"/>
                    </a:lnTo>
                    <a:lnTo>
                      <a:pt x="716168" y="457755"/>
                    </a:lnTo>
                    <a:lnTo>
                      <a:pt x="711285" y="439076"/>
                    </a:lnTo>
                    <a:lnTo>
                      <a:pt x="699389" y="423290"/>
                    </a:lnTo>
                    <a:lnTo>
                      <a:pt x="682136" y="414561"/>
                    </a:lnTo>
                    <a:lnTo>
                      <a:pt x="663384" y="412988"/>
                    </a:lnTo>
                    <a:close/>
                  </a:path>
                  <a:path w="716279" h="769620">
                    <a:moveTo>
                      <a:pt x="498856" y="363600"/>
                    </a:moveTo>
                    <a:lnTo>
                      <a:pt x="330581" y="363600"/>
                    </a:lnTo>
                    <a:lnTo>
                      <a:pt x="340199" y="368627"/>
                    </a:lnTo>
                    <a:lnTo>
                      <a:pt x="350281" y="373046"/>
                    </a:lnTo>
                    <a:lnTo>
                      <a:pt x="360674" y="376870"/>
                    </a:lnTo>
                    <a:lnTo>
                      <a:pt x="371221" y="380110"/>
                    </a:lnTo>
                    <a:lnTo>
                      <a:pt x="376682" y="412241"/>
                    </a:lnTo>
                    <a:lnTo>
                      <a:pt x="379527" y="420419"/>
                    </a:lnTo>
                    <a:lnTo>
                      <a:pt x="385064" y="426894"/>
                    </a:lnTo>
                    <a:lnTo>
                      <a:pt x="392505" y="431155"/>
                    </a:lnTo>
                    <a:lnTo>
                      <a:pt x="401066" y="432688"/>
                    </a:lnTo>
                    <a:lnTo>
                      <a:pt x="428371" y="432688"/>
                    </a:lnTo>
                    <a:lnTo>
                      <a:pt x="458216" y="380110"/>
                    </a:lnTo>
                    <a:lnTo>
                      <a:pt x="469084" y="376870"/>
                    </a:lnTo>
                    <a:lnTo>
                      <a:pt x="479440" y="373046"/>
                    </a:lnTo>
                    <a:lnTo>
                      <a:pt x="489344" y="368627"/>
                    </a:lnTo>
                    <a:lnTo>
                      <a:pt x="498856" y="363600"/>
                    </a:lnTo>
                    <a:close/>
                  </a:path>
                  <a:path w="716279" h="769620">
                    <a:moveTo>
                      <a:pt x="573298" y="363600"/>
                    </a:moveTo>
                    <a:lnTo>
                      <a:pt x="498856" y="363600"/>
                    </a:lnTo>
                    <a:lnTo>
                      <a:pt x="524764" y="383285"/>
                    </a:lnTo>
                    <a:lnTo>
                      <a:pt x="532856" y="386629"/>
                    </a:lnTo>
                    <a:lnTo>
                      <a:pt x="541401" y="387270"/>
                    </a:lnTo>
                    <a:lnTo>
                      <a:pt x="549659" y="385125"/>
                    </a:lnTo>
                    <a:lnTo>
                      <a:pt x="556895" y="380110"/>
                    </a:lnTo>
                    <a:lnTo>
                      <a:pt x="573298" y="363600"/>
                    </a:lnTo>
                    <a:close/>
                  </a:path>
                  <a:path w="716279" h="769620">
                    <a:moveTo>
                      <a:pt x="286464" y="46735"/>
                    </a:moveTo>
                    <a:lnTo>
                      <a:pt x="251460" y="73787"/>
                    </a:lnTo>
                    <a:lnTo>
                      <a:pt x="243966" y="89296"/>
                    </a:lnTo>
                    <a:lnTo>
                      <a:pt x="244566" y="97879"/>
                    </a:lnTo>
                    <a:lnTo>
                      <a:pt x="248285" y="106044"/>
                    </a:lnTo>
                    <a:lnTo>
                      <a:pt x="267081" y="132714"/>
                    </a:lnTo>
                    <a:lnTo>
                      <a:pt x="262054" y="142408"/>
                    </a:lnTo>
                    <a:lnTo>
                      <a:pt x="257635" y="152542"/>
                    </a:lnTo>
                    <a:lnTo>
                      <a:pt x="253811" y="162986"/>
                    </a:lnTo>
                    <a:lnTo>
                      <a:pt x="250571" y="173608"/>
                    </a:lnTo>
                    <a:lnTo>
                      <a:pt x="218567" y="179069"/>
                    </a:lnTo>
                    <a:lnTo>
                      <a:pt x="210389" y="181862"/>
                    </a:lnTo>
                    <a:lnTo>
                      <a:pt x="203914" y="187404"/>
                    </a:lnTo>
                    <a:lnTo>
                      <a:pt x="199653" y="194875"/>
                    </a:lnTo>
                    <a:lnTo>
                      <a:pt x="198120" y="203453"/>
                    </a:lnTo>
                    <a:lnTo>
                      <a:pt x="198120" y="230886"/>
                    </a:lnTo>
                    <a:lnTo>
                      <a:pt x="250571" y="259968"/>
                    </a:lnTo>
                    <a:lnTo>
                      <a:pt x="253811" y="270839"/>
                    </a:lnTo>
                    <a:lnTo>
                      <a:pt x="257635" y="281209"/>
                    </a:lnTo>
                    <a:lnTo>
                      <a:pt x="262054" y="291151"/>
                    </a:lnTo>
                    <a:lnTo>
                      <a:pt x="267081" y="300736"/>
                    </a:lnTo>
                    <a:lnTo>
                      <a:pt x="248285" y="327532"/>
                    </a:lnTo>
                    <a:lnTo>
                      <a:pt x="244941" y="335625"/>
                    </a:lnTo>
                    <a:lnTo>
                      <a:pt x="244300" y="344170"/>
                    </a:lnTo>
                    <a:lnTo>
                      <a:pt x="246445" y="352428"/>
                    </a:lnTo>
                    <a:lnTo>
                      <a:pt x="251460" y="359663"/>
                    </a:lnTo>
                    <a:lnTo>
                      <a:pt x="271018" y="379348"/>
                    </a:lnTo>
                    <a:lnTo>
                      <a:pt x="278235" y="384468"/>
                    </a:lnTo>
                    <a:lnTo>
                      <a:pt x="286464" y="386778"/>
                    </a:lnTo>
                    <a:lnTo>
                      <a:pt x="295003" y="386135"/>
                    </a:lnTo>
                    <a:lnTo>
                      <a:pt x="303149" y="382396"/>
                    </a:lnTo>
                    <a:lnTo>
                      <a:pt x="330581" y="363600"/>
                    </a:lnTo>
                    <a:lnTo>
                      <a:pt x="573298" y="363600"/>
                    </a:lnTo>
                    <a:lnTo>
                      <a:pt x="576453" y="360425"/>
                    </a:lnTo>
                    <a:lnTo>
                      <a:pt x="581574" y="353190"/>
                    </a:lnTo>
                    <a:lnTo>
                      <a:pt x="583898" y="344931"/>
                    </a:lnTo>
                    <a:lnTo>
                      <a:pt x="583293" y="336387"/>
                    </a:lnTo>
                    <a:lnTo>
                      <a:pt x="579628" y="328294"/>
                    </a:lnTo>
                    <a:lnTo>
                      <a:pt x="560832" y="301625"/>
                    </a:lnTo>
                    <a:lnTo>
                      <a:pt x="565785" y="291913"/>
                    </a:lnTo>
                    <a:lnTo>
                      <a:pt x="566033" y="291338"/>
                    </a:lnTo>
                    <a:lnTo>
                      <a:pt x="414274" y="291338"/>
                    </a:lnTo>
                    <a:lnTo>
                      <a:pt x="385198" y="285422"/>
                    </a:lnTo>
                    <a:lnTo>
                      <a:pt x="361600" y="269351"/>
                    </a:lnTo>
                    <a:lnTo>
                      <a:pt x="345765" y="245635"/>
                    </a:lnTo>
                    <a:lnTo>
                      <a:pt x="339979" y="216788"/>
                    </a:lnTo>
                    <a:lnTo>
                      <a:pt x="345765" y="187868"/>
                    </a:lnTo>
                    <a:lnTo>
                      <a:pt x="361600" y="164115"/>
                    </a:lnTo>
                    <a:lnTo>
                      <a:pt x="385198" y="148030"/>
                    </a:lnTo>
                    <a:lnTo>
                      <a:pt x="414274" y="142112"/>
                    </a:lnTo>
                    <a:lnTo>
                      <a:pt x="566449" y="142112"/>
                    </a:lnTo>
                    <a:lnTo>
                      <a:pt x="561594" y="132714"/>
                    </a:lnTo>
                    <a:lnTo>
                      <a:pt x="580390" y="106044"/>
                    </a:lnTo>
                    <a:lnTo>
                      <a:pt x="583733" y="97879"/>
                    </a:lnTo>
                    <a:lnTo>
                      <a:pt x="584374" y="89296"/>
                    </a:lnTo>
                    <a:lnTo>
                      <a:pt x="582229" y="81024"/>
                    </a:lnTo>
                    <a:lnTo>
                      <a:pt x="577215" y="73787"/>
                    </a:lnTo>
                    <a:lnTo>
                      <a:pt x="573278" y="69850"/>
                    </a:lnTo>
                    <a:lnTo>
                      <a:pt x="329692" y="69850"/>
                    </a:lnTo>
                    <a:lnTo>
                      <a:pt x="303149" y="51053"/>
                    </a:lnTo>
                    <a:lnTo>
                      <a:pt x="295003" y="47335"/>
                    </a:lnTo>
                    <a:lnTo>
                      <a:pt x="286464" y="46735"/>
                    </a:lnTo>
                    <a:close/>
                  </a:path>
                  <a:path w="716279" h="769620">
                    <a:moveTo>
                      <a:pt x="566449" y="142112"/>
                    </a:moveTo>
                    <a:lnTo>
                      <a:pt x="414274" y="142112"/>
                    </a:lnTo>
                    <a:lnTo>
                      <a:pt x="443422" y="148030"/>
                    </a:lnTo>
                    <a:lnTo>
                      <a:pt x="467058" y="164115"/>
                    </a:lnTo>
                    <a:lnTo>
                      <a:pt x="482907" y="187868"/>
                    </a:lnTo>
                    <a:lnTo>
                      <a:pt x="488696" y="216788"/>
                    </a:lnTo>
                    <a:lnTo>
                      <a:pt x="482907" y="245957"/>
                    </a:lnTo>
                    <a:lnTo>
                      <a:pt x="467058" y="269636"/>
                    </a:lnTo>
                    <a:lnTo>
                      <a:pt x="443422" y="285529"/>
                    </a:lnTo>
                    <a:lnTo>
                      <a:pt x="414274" y="291338"/>
                    </a:lnTo>
                    <a:lnTo>
                      <a:pt x="566033" y="291338"/>
                    </a:lnTo>
                    <a:lnTo>
                      <a:pt x="570166" y="281749"/>
                    </a:lnTo>
                    <a:lnTo>
                      <a:pt x="573976" y="271299"/>
                    </a:lnTo>
                    <a:lnTo>
                      <a:pt x="577215" y="260730"/>
                    </a:lnTo>
                    <a:lnTo>
                      <a:pt x="610108" y="255269"/>
                    </a:lnTo>
                    <a:lnTo>
                      <a:pt x="618285" y="252424"/>
                    </a:lnTo>
                    <a:lnTo>
                      <a:pt x="624760" y="246887"/>
                    </a:lnTo>
                    <a:lnTo>
                      <a:pt x="629021" y="239446"/>
                    </a:lnTo>
                    <a:lnTo>
                      <a:pt x="630555" y="230886"/>
                    </a:lnTo>
                    <a:lnTo>
                      <a:pt x="630555" y="203453"/>
                    </a:lnTo>
                    <a:lnTo>
                      <a:pt x="577977" y="173608"/>
                    </a:lnTo>
                    <a:lnTo>
                      <a:pt x="574738" y="162665"/>
                    </a:lnTo>
                    <a:lnTo>
                      <a:pt x="570928" y="152257"/>
                    </a:lnTo>
                    <a:lnTo>
                      <a:pt x="566547" y="142301"/>
                    </a:lnTo>
                    <a:lnTo>
                      <a:pt x="566449" y="142112"/>
                    </a:lnTo>
                    <a:close/>
                  </a:path>
                  <a:path w="716279" h="769620">
                    <a:moveTo>
                      <a:pt x="428371" y="0"/>
                    </a:moveTo>
                    <a:lnTo>
                      <a:pt x="400177" y="0"/>
                    </a:lnTo>
                    <a:lnTo>
                      <a:pt x="391796" y="1545"/>
                    </a:lnTo>
                    <a:lnTo>
                      <a:pt x="384571" y="5889"/>
                    </a:lnTo>
                    <a:lnTo>
                      <a:pt x="379085" y="12590"/>
                    </a:lnTo>
                    <a:lnTo>
                      <a:pt x="375920" y="21208"/>
                    </a:lnTo>
                    <a:lnTo>
                      <a:pt x="370459" y="53339"/>
                    </a:lnTo>
                    <a:lnTo>
                      <a:pt x="359910" y="56598"/>
                    </a:lnTo>
                    <a:lnTo>
                      <a:pt x="349504" y="60451"/>
                    </a:lnTo>
                    <a:lnTo>
                      <a:pt x="339383" y="64877"/>
                    </a:lnTo>
                    <a:lnTo>
                      <a:pt x="329692" y="69850"/>
                    </a:lnTo>
                    <a:lnTo>
                      <a:pt x="498856" y="69850"/>
                    </a:lnTo>
                    <a:lnTo>
                      <a:pt x="489237" y="64865"/>
                    </a:lnTo>
                    <a:lnTo>
                      <a:pt x="479155" y="60356"/>
                    </a:lnTo>
                    <a:lnTo>
                      <a:pt x="468762" y="56276"/>
                    </a:lnTo>
                    <a:lnTo>
                      <a:pt x="458216" y="52577"/>
                    </a:lnTo>
                    <a:lnTo>
                      <a:pt x="452755" y="20447"/>
                    </a:lnTo>
                    <a:lnTo>
                      <a:pt x="449909" y="12269"/>
                    </a:lnTo>
                    <a:lnTo>
                      <a:pt x="444373" y="5794"/>
                    </a:lnTo>
                    <a:lnTo>
                      <a:pt x="436931" y="1533"/>
                    </a:lnTo>
                    <a:lnTo>
                      <a:pt x="428371" y="0"/>
                    </a:lnTo>
                    <a:close/>
                  </a:path>
                  <a:path w="716279" h="769620">
                    <a:moveTo>
                      <a:pt x="542163" y="46735"/>
                    </a:moveTo>
                    <a:lnTo>
                      <a:pt x="533618" y="47335"/>
                    </a:lnTo>
                    <a:lnTo>
                      <a:pt x="525526" y="51053"/>
                    </a:lnTo>
                    <a:lnTo>
                      <a:pt x="498856" y="69850"/>
                    </a:lnTo>
                    <a:lnTo>
                      <a:pt x="573278" y="69850"/>
                    </a:lnTo>
                    <a:lnTo>
                      <a:pt x="557657" y="54228"/>
                    </a:lnTo>
                    <a:lnTo>
                      <a:pt x="550421" y="49089"/>
                    </a:lnTo>
                    <a:lnTo>
                      <a:pt x="542163" y="46735"/>
                    </a:lnTo>
                    <a:close/>
                  </a:path>
                </a:pathLst>
              </a:custGeom>
              <a:solidFill>
                <a:srgbClr val="004E83"/>
              </a:solidFill>
            </p:spPr>
            <p:txBody>
              <a:bodyPr wrap="square" lIns="0" tIns="0" rIns="0" bIns="0" rtlCol="0"/>
              <a:lstStyle/>
              <a:p>
                <a:endParaRPr sz="1350" dirty="0"/>
              </a:p>
            </p:txBody>
          </p:sp>
        </p:grpSp>
        <p:grpSp>
          <p:nvGrpSpPr>
            <p:cNvPr id="307" name="object 12">
              <a:extLst>
                <a:ext uri="{FF2B5EF4-FFF2-40B4-BE49-F238E27FC236}">
                  <a16:creationId xmlns:a16="http://schemas.microsoft.com/office/drawing/2014/main" id="{CBF7C483-2A90-4AC3-B2C0-0C111A1051A7}"/>
                </a:ext>
              </a:extLst>
            </p:cNvPr>
            <p:cNvGrpSpPr/>
            <p:nvPr/>
          </p:nvGrpSpPr>
          <p:grpSpPr>
            <a:xfrm>
              <a:off x="593037" y="3814258"/>
              <a:ext cx="1828276" cy="2097932"/>
              <a:chOff x="335089" y="2532697"/>
              <a:chExt cx="1922145" cy="2123440"/>
            </a:xfrm>
          </p:grpSpPr>
          <p:sp>
            <p:nvSpPr>
              <p:cNvPr id="341" name="object 13">
                <a:extLst>
                  <a:ext uri="{FF2B5EF4-FFF2-40B4-BE49-F238E27FC236}">
                    <a16:creationId xmlns:a16="http://schemas.microsoft.com/office/drawing/2014/main" id="{6DDAB0B2-CEB4-4292-BF77-9B27DEEC47A0}"/>
                  </a:ext>
                </a:extLst>
              </p:cNvPr>
              <p:cNvSpPr/>
              <p:nvPr/>
            </p:nvSpPr>
            <p:spPr>
              <a:xfrm>
                <a:off x="336042" y="2533650"/>
                <a:ext cx="1920239" cy="2121535"/>
              </a:xfrm>
              <a:custGeom>
                <a:avLst/>
                <a:gdLst/>
                <a:ahLst/>
                <a:cxnLst/>
                <a:rect l="l" t="t" r="r" b="b"/>
                <a:pathLst>
                  <a:path w="1920239" h="2121535">
                    <a:moveTo>
                      <a:pt x="0" y="2121408"/>
                    </a:moveTo>
                    <a:lnTo>
                      <a:pt x="0" y="0"/>
                    </a:lnTo>
                    <a:lnTo>
                      <a:pt x="1920239" y="0"/>
                    </a:lnTo>
                    <a:lnTo>
                      <a:pt x="1920239" y="2121408"/>
                    </a:lnTo>
                  </a:path>
                </a:pathLst>
              </a:custGeom>
              <a:ln w="3175">
                <a:solidFill>
                  <a:srgbClr val="D9D9D9"/>
                </a:solidFill>
              </a:ln>
            </p:spPr>
            <p:txBody>
              <a:bodyPr wrap="square" lIns="0" tIns="0" rIns="0" bIns="0" rtlCol="0"/>
              <a:lstStyle/>
              <a:p>
                <a:endParaRPr sz="1350" dirty="0"/>
              </a:p>
            </p:txBody>
          </p:sp>
          <p:sp>
            <p:nvSpPr>
              <p:cNvPr id="342" name="object 14">
                <a:extLst>
                  <a:ext uri="{FF2B5EF4-FFF2-40B4-BE49-F238E27FC236}">
                    <a16:creationId xmlns:a16="http://schemas.microsoft.com/office/drawing/2014/main" id="{A2273C6B-D6BB-44C3-A7CF-532414CD9EE2}"/>
                  </a:ext>
                </a:extLst>
              </p:cNvPr>
              <p:cNvSpPr/>
              <p:nvPr/>
            </p:nvSpPr>
            <p:spPr>
              <a:xfrm>
                <a:off x="876300" y="3185160"/>
                <a:ext cx="840105" cy="701040"/>
              </a:xfrm>
              <a:custGeom>
                <a:avLst/>
                <a:gdLst/>
                <a:ahLst/>
                <a:cxnLst/>
                <a:rect l="l" t="t" r="r" b="b"/>
                <a:pathLst>
                  <a:path w="840105" h="701039">
                    <a:moveTo>
                      <a:pt x="0" y="701039"/>
                    </a:moveTo>
                    <a:lnTo>
                      <a:pt x="839724" y="701039"/>
                    </a:lnTo>
                    <a:lnTo>
                      <a:pt x="839724" y="0"/>
                    </a:lnTo>
                    <a:lnTo>
                      <a:pt x="0" y="0"/>
                    </a:lnTo>
                    <a:lnTo>
                      <a:pt x="0" y="701039"/>
                    </a:lnTo>
                    <a:close/>
                  </a:path>
                </a:pathLst>
              </a:custGeom>
              <a:ln w="6350">
                <a:solidFill>
                  <a:srgbClr val="D9D9D9"/>
                </a:solidFill>
              </a:ln>
            </p:spPr>
            <p:txBody>
              <a:bodyPr wrap="square" lIns="0" tIns="0" rIns="0" bIns="0" rtlCol="0"/>
              <a:lstStyle/>
              <a:p>
                <a:endParaRPr sz="1350" dirty="0"/>
              </a:p>
            </p:txBody>
          </p:sp>
          <p:sp>
            <p:nvSpPr>
              <p:cNvPr id="343" name="object 15">
                <a:extLst>
                  <a:ext uri="{FF2B5EF4-FFF2-40B4-BE49-F238E27FC236}">
                    <a16:creationId xmlns:a16="http://schemas.microsoft.com/office/drawing/2014/main" id="{D1C1A733-6275-4BBF-BF5E-0C5321A80718}"/>
                  </a:ext>
                </a:extLst>
              </p:cNvPr>
              <p:cNvSpPr/>
              <p:nvPr/>
            </p:nvSpPr>
            <p:spPr>
              <a:xfrm>
                <a:off x="1068324" y="3256788"/>
                <a:ext cx="454659" cy="579120"/>
              </a:xfrm>
              <a:custGeom>
                <a:avLst/>
                <a:gdLst/>
                <a:ahLst/>
                <a:cxnLst/>
                <a:rect l="l" t="t" r="r" b="b"/>
                <a:pathLst>
                  <a:path w="454659" h="579120">
                    <a:moveTo>
                      <a:pt x="41287" y="86487"/>
                    </a:moveTo>
                    <a:lnTo>
                      <a:pt x="24436" y="95613"/>
                    </a:lnTo>
                    <a:lnTo>
                      <a:pt x="11418" y="109108"/>
                    </a:lnTo>
                    <a:lnTo>
                      <a:pt x="3013" y="125866"/>
                    </a:lnTo>
                    <a:lnTo>
                      <a:pt x="0" y="144779"/>
                    </a:lnTo>
                    <a:lnTo>
                      <a:pt x="0" y="517017"/>
                    </a:lnTo>
                    <a:lnTo>
                      <a:pt x="4885" y="541186"/>
                    </a:lnTo>
                    <a:lnTo>
                      <a:pt x="18161" y="560927"/>
                    </a:lnTo>
                    <a:lnTo>
                      <a:pt x="37836" y="574238"/>
                    </a:lnTo>
                    <a:lnTo>
                      <a:pt x="61925" y="579119"/>
                    </a:lnTo>
                    <a:lnTo>
                      <a:pt x="309625" y="579119"/>
                    </a:lnTo>
                    <a:lnTo>
                      <a:pt x="328519" y="576079"/>
                    </a:lnTo>
                    <a:lnTo>
                      <a:pt x="345233" y="567658"/>
                    </a:lnTo>
                    <a:lnTo>
                      <a:pt x="358685" y="554616"/>
                    </a:lnTo>
                    <a:lnTo>
                      <a:pt x="367791" y="537718"/>
                    </a:lnTo>
                    <a:lnTo>
                      <a:pt x="144500" y="537718"/>
                    </a:lnTo>
                    <a:lnTo>
                      <a:pt x="104347" y="529601"/>
                    </a:lnTo>
                    <a:lnTo>
                      <a:pt x="71553" y="507460"/>
                    </a:lnTo>
                    <a:lnTo>
                      <a:pt x="49429" y="474602"/>
                    </a:lnTo>
                    <a:lnTo>
                      <a:pt x="41287" y="434339"/>
                    </a:lnTo>
                    <a:lnTo>
                      <a:pt x="41287" y="86487"/>
                    </a:lnTo>
                    <a:close/>
                  </a:path>
                  <a:path w="454659" h="579120">
                    <a:moveTo>
                      <a:pt x="309625" y="0"/>
                    </a:moveTo>
                    <a:lnTo>
                      <a:pt x="144500" y="0"/>
                    </a:lnTo>
                    <a:lnTo>
                      <a:pt x="120406" y="4881"/>
                    </a:lnTo>
                    <a:lnTo>
                      <a:pt x="100731" y="18192"/>
                    </a:lnTo>
                    <a:lnTo>
                      <a:pt x="87459" y="37933"/>
                    </a:lnTo>
                    <a:lnTo>
                      <a:pt x="82575" y="62102"/>
                    </a:lnTo>
                    <a:lnTo>
                      <a:pt x="82575" y="434339"/>
                    </a:lnTo>
                    <a:lnTo>
                      <a:pt x="87459" y="458491"/>
                    </a:lnTo>
                    <a:lnTo>
                      <a:pt x="100731" y="478202"/>
                    </a:lnTo>
                    <a:lnTo>
                      <a:pt x="120406" y="491507"/>
                    </a:lnTo>
                    <a:lnTo>
                      <a:pt x="144500" y="496443"/>
                    </a:lnTo>
                    <a:lnTo>
                      <a:pt x="392175" y="496443"/>
                    </a:lnTo>
                    <a:lnTo>
                      <a:pt x="416325" y="491507"/>
                    </a:lnTo>
                    <a:lnTo>
                      <a:pt x="436022" y="478202"/>
                    </a:lnTo>
                    <a:lnTo>
                      <a:pt x="449290" y="458491"/>
                    </a:lnTo>
                    <a:lnTo>
                      <a:pt x="454151" y="434339"/>
                    </a:lnTo>
                    <a:lnTo>
                      <a:pt x="454151" y="351615"/>
                    </a:lnTo>
                    <a:lnTo>
                      <a:pt x="246554" y="351615"/>
                    </a:lnTo>
                    <a:lnTo>
                      <a:pt x="239404" y="349894"/>
                    </a:lnTo>
                    <a:lnTo>
                      <a:pt x="233172" y="345566"/>
                    </a:lnTo>
                    <a:lnTo>
                      <a:pt x="191833" y="304164"/>
                    </a:lnTo>
                    <a:lnTo>
                      <a:pt x="187490" y="297430"/>
                    </a:lnTo>
                    <a:lnTo>
                      <a:pt x="186042" y="289813"/>
                    </a:lnTo>
                    <a:lnTo>
                      <a:pt x="187490" y="282197"/>
                    </a:lnTo>
                    <a:lnTo>
                      <a:pt x="191833" y="275463"/>
                    </a:lnTo>
                    <a:lnTo>
                      <a:pt x="198587" y="270775"/>
                    </a:lnTo>
                    <a:lnTo>
                      <a:pt x="206330" y="269113"/>
                    </a:lnTo>
                    <a:lnTo>
                      <a:pt x="291785" y="269113"/>
                    </a:lnTo>
                    <a:lnTo>
                      <a:pt x="338073" y="232028"/>
                    </a:lnTo>
                    <a:lnTo>
                      <a:pt x="345348" y="228274"/>
                    </a:lnTo>
                    <a:lnTo>
                      <a:pt x="353218" y="227615"/>
                    </a:lnTo>
                    <a:lnTo>
                      <a:pt x="454151" y="227615"/>
                    </a:lnTo>
                    <a:lnTo>
                      <a:pt x="454151" y="144779"/>
                    </a:lnTo>
                    <a:lnTo>
                      <a:pt x="330326" y="144779"/>
                    </a:lnTo>
                    <a:lnTo>
                      <a:pt x="322270" y="143152"/>
                    </a:lnTo>
                    <a:lnTo>
                      <a:pt x="315690" y="138715"/>
                    </a:lnTo>
                    <a:lnTo>
                      <a:pt x="311253" y="132135"/>
                    </a:lnTo>
                    <a:lnTo>
                      <a:pt x="309625" y="124078"/>
                    </a:lnTo>
                    <a:lnTo>
                      <a:pt x="309625" y="0"/>
                    </a:lnTo>
                    <a:close/>
                  </a:path>
                  <a:path w="454659" h="579120">
                    <a:moveTo>
                      <a:pt x="454151" y="227615"/>
                    </a:moveTo>
                    <a:lnTo>
                      <a:pt x="353218" y="227615"/>
                    </a:lnTo>
                    <a:lnTo>
                      <a:pt x="360755" y="229957"/>
                    </a:lnTo>
                    <a:lnTo>
                      <a:pt x="367029" y="235203"/>
                    </a:lnTo>
                    <a:lnTo>
                      <a:pt x="370784" y="242554"/>
                    </a:lnTo>
                    <a:lnTo>
                      <a:pt x="371443" y="250475"/>
                    </a:lnTo>
                    <a:lnTo>
                      <a:pt x="369101" y="258063"/>
                    </a:lnTo>
                    <a:lnTo>
                      <a:pt x="363854" y="264413"/>
                    </a:lnTo>
                    <a:lnTo>
                      <a:pt x="260603" y="347090"/>
                    </a:lnTo>
                    <a:lnTo>
                      <a:pt x="253871" y="350692"/>
                    </a:lnTo>
                    <a:lnTo>
                      <a:pt x="246554" y="351615"/>
                    </a:lnTo>
                    <a:lnTo>
                      <a:pt x="454151" y="351615"/>
                    </a:lnTo>
                    <a:lnTo>
                      <a:pt x="454151" y="227615"/>
                    </a:lnTo>
                    <a:close/>
                  </a:path>
                  <a:path w="454659" h="579120">
                    <a:moveTo>
                      <a:pt x="291785" y="269113"/>
                    </a:moveTo>
                    <a:lnTo>
                      <a:pt x="206330" y="269113"/>
                    </a:lnTo>
                    <a:lnTo>
                      <a:pt x="214111" y="270498"/>
                    </a:lnTo>
                    <a:lnTo>
                      <a:pt x="220979" y="274954"/>
                    </a:lnTo>
                    <a:lnTo>
                      <a:pt x="249300" y="303149"/>
                    </a:lnTo>
                    <a:lnTo>
                      <a:pt x="291785" y="269113"/>
                    </a:lnTo>
                    <a:close/>
                  </a:path>
                  <a:path w="454659" h="579120">
                    <a:moveTo>
                      <a:pt x="350900" y="12064"/>
                    </a:moveTo>
                    <a:lnTo>
                      <a:pt x="350900" y="103377"/>
                    </a:lnTo>
                    <a:lnTo>
                      <a:pt x="442087" y="103377"/>
                    </a:lnTo>
                    <a:lnTo>
                      <a:pt x="350900" y="12064"/>
                    </a:lnTo>
                    <a:close/>
                  </a:path>
                </a:pathLst>
              </a:custGeom>
              <a:solidFill>
                <a:srgbClr val="004E83"/>
              </a:solidFill>
            </p:spPr>
            <p:txBody>
              <a:bodyPr wrap="square" lIns="0" tIns="0" rIns="0" bIns="0" rtlCol="0"/>
              <a:lstStyle/>
              <a:p>
                <a:endParaRPr sz="1350" dirty="0"/>
              </a:p>
            </p:txBody>
          </p:sp>
        </p:grpSp>
        <p:sp>
          <p:nvSpPr>
            <p:cNvPr id="308" name="object 16">
              <a:extLst>
                <a:ext uri="{FF2B5EF4-FFF2-40B4-BE49-F238E27FC236}">
                  <a16:creationId xmlns:a16="http://schemas.microsoft.com/office/drawing/2014/main" id="{2BFDAF5E-9D69-43E0-9826-E7A17D749794}"/>
                </a:ext>
              </a:extLst>
            </p:cNvPr>
            <p:cNvSpPr txBox="1"/>
            <p:nvPr/>
          </p:nvSpPr>
          <p:spPr>
            <a:xfrm>
              <a:off x="680870" y="2836751"/>
              <a:ext cx="1651911" cy="498564"/>
            </a:xfrm>
            <a:prstGeom prst="rect">
              <a:avLst/>
            </a:prstGeom>
          </p:spPr>
          <p:txBody>
            <a:bodyPr vert="horz" wrap="square" lIns="0" tIns="9049" rIns="0" bIns="0" rtlCol="0">
              <a:spAutoFit/>
            </a:bodyPr>
            <a:lstStyle/>
            <a:p>
              <a:pPr algn="ctr">
                <a:spcBef>
                  <a:spcPts val="71"/>
                </a:spcBef>
              </a:pPr>
              <a:r>
                <a:rPr sz="1200" b="1" spc="-4" dirty="0">
                  <a:latin typeface="Gothic Uralic"/>
                  <a:cs typeface="Gothic Uralic"/>
                </a:rPr>
                <a:t>Nagios</a:t>
              </a:r>
              <a:endParaRPr sz="1200" dirty="0">
                <a:latin typeface="Gothic Uralic"/>
                <a:cs typeface="Gothic Uralic"/>
              </a:endParaRPr>
            </a:p>
            <a:p>
              <a:pPr algn="ctr">
                <a:lnSpc>
                  <a:spcPct val="100000"/>
                </a:lnSpc>
              </a:pPr>
              <a:r>
                <a:rPr sz="1200" b="1" spc="-4" dirty="0">
                  <a:latin typeface="Gothic Uralic"/>
                  <a:cs typeface="Gothic Uralic"/>
                </a:rPr>
                <a:t>Monitoring</a:t>
              </a:r>
              <a:r>
                <a:rPr sz="1200" b="1" spc="-15" dirty="0">
                  <a:latin typeface="Gothic Uralic"/>
                  <a:cs typeface="Gothic Uralic"/>
                </a:rPr>
                <a:t> </a:t>
              </a:r>
              <a:r>
                <a:rPr sz="1200" b="1" spc="-4" dirty="0">
                  <a:latin typeface="Gothic Uralic"/>
                  <a:cs typeface="Gothic Uralic"/>
                </a:rPr>
                <a:t>Server</a:t>
              </a:r>
              <a:endParaRPr sz="1200" dirty="0">
                <a:latin typeface="Gothic Uralic"/>
                <a:cs typeface="Gothic Uralic"/>
              </a:endParaRPr>
            </a:p>
          </p:txBody>
        </p:sp>
        <p:sp>
          <p:nvSpPr>
            <p:cNvPr id="309" name="object 17">
              <a:extLst>
                <a:ext uri="{FF2B5EF4-FFF2-40B4-BE49-F238E27FC236}">
                  <a16:creationId xmlns:a16="http://schemas.microsoft.com/office/drawing/2014/main" id="{969F84D5-C9FE-4011-AAC9-C6990E2DCAEA}"/>
                </a:ext>
              </a:extLst>
            </p:cNvPr>
            <p:cNvSpPr txBox="1"/>
            <p:nvPr/>
          </p:nvSpPr>
          <p:spPr>
            <a:xfrm>
              <a:off x="4505982" y="2853941"/>
              <a:ext cx="745324" cy="498564"/>
            </a:xfrm>
            <a:prstGeom prst="rect">
              <a:avLst/>
            </a:prstGeom>
          </p:spPr>
          <p:txBody>
            <a:bodyPr vert="horz" wrap="square" lIns="0" tIns="9049" rIns="0" bIns="0" rtlCol="0">
              <a:spAutoFit/>
            </a:bodyPr>
            <a:lstStyle/>
            <a:p>
              <a:pPr marL="136208" marR="3810" indent="-127159">
                <a:spcBef>
                  <a:spcPts val="71"/>
                </a:spcBef>
              </a:pPr>
              <a:r>
                <a:rPr sz="1200" b="1" spc="-8" dirty="0">
                  <a:latin typeface="Gothic Uralic"/>
                  <a:cs typeface="Gothic Uralic"/>
                </a:rPr>
                <a:t>Remo</a:t>
              </a:r>
              <a:r>
                <a:rPr sz="1200" b="1" spc="-4" dirty="0">
                  <a:latin typeface="Gothic Uralic"/>
                  <a:cs typeface="Gothic Uralic"/>
                </a:rPr>
                <a:t>te  </a:t>
              </a:r>
              <a:r>
                <a:rPr sz="1200" b="1" spc="-8" dirty="0">
                  <a:latin typeface="Gothic Uralic"/>
                  <a:cs typeface="Gothic Uralic"/>
                </a:rPr>
                <a:t>Host</a:t>
              </a:r>
              <a:endParaRPr sz="1200" dirty="0">
                <a:latin typeface="Gothic Uralic"/>
                <a:cs typeface="Gothic Uralic"/>
              </a:endParaRPr>
            </a:p>
          </p:txBody>
        </p:sp>
        <p:sp>
          <p:nvSpPr>
            <p:cNvPr id="310" name="object 18">
              <a:extLst>
                <a:ext uri="{FF2B5EF4-FFF2-40B4-BE49-F238E27FC236}">
                  <a16:creationId xmlns:a16="http://schemas.microsoft.com/office/drawing/2014/main" id="{0108207B-BDB1-4FB4-8E5E-AF938493FA3C}"/>
                </a:ext>
              </a:extLst>
            </p:cNvPr>
            <p:cNvSpPr txBox="1"/>
            <p:nvPr/>
          </p:nvSpPr>
          <p:spPr>
            <a:xfrm>
              <a:off x="2620690" y="4188862"/>
              <a:ext cx="690964" cy="173030"/>
            </a:xfrm>
            <a:prstGeom prst="rect">
              <a:avLst/>
            </a:prstGeom>
          </p:spPr>
          <p:txBody>
            <a:bodyPr vert="horz" wrap="square" lIns="0" tIns="10001" rIns="0" bIns="0" rtlCol="0">
              <a:spAutoFit/>
            </a:bodyPr>
            <a:lstStyle/>
            <a:p>
              <a:pPr marL="9525">
                <a:spcBef>
                  <a:spcPts val="79"/>
                </a:spcBef>
              </a:pPr>
              <a:r>
                <a:rPr sz="788" b="1" dirty="0">
                  <a:solidFill>
                    <a:srgbClr val="404040"/>
                  </a:solidFill>
                  <a:latin typeface="Gothic Uralic"/>
                  <a:cs typeface="Gothic Uralic"/>
                </a:rPr>
                <a:t>C</a:t>
              </a:r>
              <a:r>
                <a:rPr sz="788" b="1" spc="-4" dirty="0">
                  <a:solidFill>
                    <a:srgbClr val="404040"/>
                  </a:solidFill>
                  <a:latin typeface="Gothic Uralic"/>
                  <a:cs typeface="Gothic Uralic"/>
                </a:rPr>
                <a:t>o</a:t>
              </a:r>
              <a:r>
                <a:rPr sz="788" b="1" spc="4" dirty="0">
                  <a:solidFill>
                    <a:srgbClr val="404040"/>
                  </a:solidFill>
                  <a:latin typeface="Gothic Uralic"/>
                  <a:cs typeface="Gothic Uralic"/>
                </a:rPr>
                <a:t>mm</a:t>
              </a:r>
              <a:r>
                <a:rPr sz="788" b="1" spc="-4" dirty="0">
                  <a:solidFill>
                    <a:srgbClr val="404040"/>
                  </a:solidFill>
                  <a:latin typeface="Gothic Uralic"/>
                  <a:cs typeface="Gothic Uralic"/>
                </a:rPr>
                <a:t>and</a:t>
              </a:r>
              <a:endParaRPr sz="788" dirty="0">
                <a:latin typeface="Gothic Uralic"/>
                <a:cs typeface="Gothic Uralic"/>
              </a:endParaRPr>
            </a:p>
          </p:txBody>
        </p:sp>
        <p:sp>
          <p:nvSpPr>
            <p:cNvPr id="311" name="object 19">
              <a:extLst>
                <a:ext uri="{FF2B5EF4-FFF2-40B4-BE49-F238E27FC236}">
                  <a16:creationId xmlns:a16="http://schemas.microsoft.com/office/drawing/2014/main" id="{4636E16B-39BE-4EBE-9A03-656B91A5F0F8}"/>
                </a:ext>
              </a:extLst>
            </p:cNvPr>
            <p:cNvSpPr txBox="1"/>
            <p:nvPr/>
          </p:nvSpPr>
          <p:spPr>
            <a:xfrm>
              <a:off x="2774345" y="4970567"/>
              <a:ext cx="381118" cy="173030"/>
            </a:xfrm>
            <a:prstGeom prst="rect">
              <a:avLst/>
            </a:prstGeom>
          </p:spPr>
          <p:txBody>
            <a:bodyPr vert="horz" wrap="square" lIns="0" tIns="10001" rIns="0" bIns="0" rtlCol="0">
              <a:spAutoFit/>
            </a:bodyPr>
            <a:lstStyle/>
            <a:p>
              <a:pPr marL="9525">
                <a:spcBef>
                  <a:spcPts val="79"/>
                </a:spcBef>
              </a:pPr>
              <a:r>
                <a:rPr sz="788" b="1" spc="-4" dirty="0">
                  <a:solidFill>
                    <a:srgbClr val="404040"/>
                  </a:solidFill>
                  <a:latin typeface="Gothic Uralic"/>
                  <a:cs typeface="Gothic Uralic"/>
                </a:rPr>
                <a:t>Result</a:t>
              </a:r>
              <a:endParaRPr sz="788" dirty="0">
                <a:latin typeface="Gothic Uralic"/>
                <a:cs typeface="Gothic Uralic"/>
              </a:endParaRPr>
            </a:p>
          </p:txBody>
        </p:sp>
        <p:sp>
          <p:nvSpPr>
            <p:cNvPr id="312" name="object 20">
              <a:extLst>
                <a:ext uri="{FF2B5EF4-FFF2-40B4-BE49-F238E27FC236}">
                  <a16:creationId xmlns:a16="http://schemas.microsoft.com/office/drawing/2014/main" id="{466C07B4-E0FD-4135-B188-DA230898CC77}"/>
                </a:ext>
              </a:extLst>
            </p:cNvPr>
            <p:cNvSpPr/>
            <p:nvPr/>
          </p:nvSpPr>
          <p:spPr>
            <a:xfrm>
              <a:off x="2516078" y="4587619"/>
              <a:ext cx="899945" cy="75285"/>
            </a:xfrm>
            <a:custGeom>
              <a:avLst/>
              <a:gdLst/>
              <a:ahLst/>
              <a:cxnLst/>
              <a:rect l="l" t="t" r="r" b="b"/>
              <a:pathLst>
                <a:path w="946150" h="76200">
                  <a:moveTo>
                    <a:pt x="869695" y="0"/>
                  </a:moveTo>
                  <a:lnTo>
                    <a:pt x="869695" y="76200"/>
                  </a:lnTo>
                  <a:lnTo>
                    <a:pt x="933195" y="44450"/>
                  </a:lnTo>
                  <a:lnTo>
                    <a:pt x="882395" y="44450"/>
                  </a:lnTo>
                  <a:lnTo>
                    <a:pt x="882395" y="31750"/>
                  </a:lnTo>
                  <a:lnTo>
                    <a:pt x="933195" y="31750"/>
                  </a:lnTo>
                  <a:lnTo>
                    <a:pt x="869695" y="0"/>
                  </a:lnTo>
                  <a:close/>
                </a:path>
                <a:path w="946150" h="76200">
                  <a:moveTo>
                    <a:pt x="869695" y="31750"/>
                  </a:moveTo>
                  <a:lnTo>
                    <a:pt x="0" y="31750"/>
                  </a:lnTo>
                  <a:lnTo>
                    <a:pt x="0" y="44450"/>
                  </a:lnTo>
                  <a:lnTo>
                    <a:pt x="869695" y="44450"/>
                  </a:lnTo>
                  <a:lnTo>
                    <a:pt x="869695" y="31750"/>
                  </a:lnTo>
                  <a:close/>
                </a:path>
                <a:path w="946150" h="76200">
                  <a:moveTo>
                    <a:pt x="933195" y="31750"/>
                  </a:moveTo>
                  <a:lnTo>
                    <a:pt x="882395" y="31750"/>
                  </a:lnTo>
                  <a:lnTo>
                    <a:pt x="882395" y="44450"/>
                  </a:lnTo>
                  <a:lnTo>
                    <a:pt x="933195" y="44450"/>
                  </a:lnTo>
                  <a:lnTo>
                    <a:pt x="945895" y="38100"/>
                  </a:lnTo>
                  <a:lnTo>
                    <a:pt x="933195" y="31750"/>
                  </a:lnTo>
                  <a:close/>
                </a:path>
              </a:pathLst>
            </a:custGeom>
            <a:solidFill>
              <a:srgbClr val="D9D9D9"/>
            </a:solidFill>
          </p:spPr>
          <p:txBody>
            <a:bodyPr wrap="square" lIns="0" tIns="0" rIns="0" bIns="0" rtlCol="0"/>
            <a:lstStyle/>
            <a:p>
              <a:endParaRPr sz="1350" dirty="0"/>
            </a:p>
          </p:txBody>
        </p:sp>
        <p:sp>
          <p:nvSpPr>
            <p:cNvPr id="313" name="object 21">
              <a:extLst>
                <a:ext uri="{FF2B5EF4-FFF2-40B4-BE49-F238E27FC236}">
                  <a16:creationId xmlns:a16="http://schemas.microsoft.com/office/drawing/2014/main" id="{D742E4A6-A998-4E32-8E6F-4509491CFD09}"/>
                </a:ext>
              </a:extLst>
            </p:cNvPr>
            <p:cNvSpPr txBox="1"/>
            <p:nvPr/>
          </p:nvSpPr>
          <p:spPr>
            <a:xfrm>
              <a:off x="3854520" y="5517510"/>
              <a:ext cx="499500" cy="347158"/>
            </a:xfrm>
            <a:prstGeom prst="rect">
              <a:avLst/>
            </a:prstGeom>
          </p:spPr>
          <p:txBody>
            <a:bodyPr vert="horz" wrap="square" lIns="0" tIns="9525" rIns="0" bIns="0" rtlCol="0">
              <a:spAutoFit/>
            </a:bodyPr>
            <a:lstStyle/>
            <a:p>
              <a:pPr marL="70961">
                <a:spcBef>
                  <a:spcPts val="75"/>
                </a:spcBef>
              </a:pPr>
              <a:r>
                <a:rPr sz="825" b="1" spc="-4" dirty="0">
                  <a:solidFill>
                    <a:srgbClr val="404040"/>
                  </a:solidFill>
                  <a:latin typeface="Gothic Uralic"/>
                  <a:cs typeface="Gothic Uralic"/>
                </a:rPr>
                <a:t>NRPE</a:t>
              </a:r>
              <a:endParaRPr sz="825" dirty="0">
                <a:latin typeface="Gothic Uralic"/>
                <a:cs typeface="Gothic Uralic"/>
              </a:endParaRPr>
            </a:p>
            <a:p>
              <a:pPr marL="9525"/>
              <a:r>
                <a:rPr sz="825" b="1" dirty="0">
                  <a:solidFill>
                    <a:srgbClr val="404040"/>
                  </a:solidFill>
                  <a:latin typeface="Gothic Uralic"/>
                  <a:cs typeface="Gothic Uralic"/>
                </a:rPr>
                <a:t>Se</a:t>
              </a:r>
              <a:r>
                <a:rPr sz="825" b="1" spc="-8" dirty="0">
                  <a:solidFill>
                    <a:srgbClr val="404040"/>
                  </a:solidFill>
                  <a:latin typeface="Gothic Uralic"/>
                  <a:cs typeface="Gothic Uralic"/>
                </a:rPr>
                <a:t>r</a:t>
              </a:r>
              <a:r>
                <a:rPr sz="825" b="1" dirty="0">
                  <a:solidFill>
                    <a:srgbClr val="404040"/>
                  </a:solidFill>
                  <a:latin typeface="Gothic Uralic"/>
                  <a:cs typeface="Gothic Uralic"/>
                </a:rPr>
                <a:t>vice</a:t>
              </a:r>
              <a:endParaRPr sz="825" dirty="0">
                <a:latin typeface="Gothic Uralic"/>
                <a:cs typeface="Gothic Uralic"/>
              </a:endParaRPr>
            </a:p>
          </p:txBody>
        </p:sp>
        <p:sp>
          <p:nvSpPr>
            <p:cNvPr id="314" name="object 22">
              <a:extLst>
                <a:ext uri="{FF2B5EF4-FFF2-40B4-BE49-F238E27FC236}">
                  <a16:creationId xmlns:a16="http://schemas.microsoft.com/office/drawing/2014/main" id="{C055FCC1-6ED3-4AD8-8582-9B8E49776035}"/>
                </a:ext>
              </a:extLst>
            </p:cNvPr>
            <p:cNvSpPr txBox="1"/>
            <p:nvPr/>
          </p:nvSpPr>
          <p:spPr>
            <a:xfrm>
              <a:off x="927296" y="5386516"/>
              <a:ext cx="1160868" cy="255300"/>
            </a:xfrm>
            <a:prstGeom prst="rect">
              <a:avLst/>
            </a:prstGeom>
          </p:spPr>
          <p:txBody>
            <a:bodyPr vert="horz" wrap="square" lIns="0" tIns="9049" rIns="0" bIns="0" rtlCol="0">
              <a:spAutoFit/>
            </a:bodyPr>
            <a:lstStyle/>
            <a:p>
              <a:pPr marL="9525">
                <a:spcBef>
                  <a:spcPts val="71"/>
                </a:spcBef>
              </a:pPr>
              <a:r>
                <a:rPr sz="1200" b="1" spc="-4" dirty="0">
                  <a:solidFill>
                    <a:srgbClr val="404040"/>
                  </a:solidFill>
                  <a:latin typeface="Gothic Uralic"/>
                  <a:cs typeface="Gothic Uralic"/>
                </a:rPr>
                <a:t>Check</a:t>
              </a:r>
              <a:r>
                <a:rPr sz="1200" b="1" spc="-41" dirty="0">
                  <a:solidFill>
                    <a:srgbClr val="404040"/>
                  </a:solidFill>
                  <a:latin typeface="Gothic Uralic"/>
                  <a:cs typeface="Gothic Uralic"/>
                </a:rPr>
                <a:t> </a:t>
              </a:r>
              <a:r>
                <a:rPr sz="1200" b="1" spc="-4" dirty="0">
                  <a:solidFill>
                    <a:srgbClr val="404040"/>
                  </a:solidFill>
                  <a:latin typeface="Gothic Uralic"/>
                  <a:cs typeface="Gothic Uralic"/>
                </a:rPr>
                <a:t>NRPF</a:t>
              </a:r>
              <a:endParaRPr sz="1200" dirty="0">
                <a:latin typeface="Gothic Uralic"/>
                <a:cs typeface="Gothic Uralic"/>
              </a:endParaRPr>
            </a:p>
          </p:txBody>
        </p:sp>
        <p:sp>
          <p:nvSpPr>
            <p:cNvPr id="315" name="object 23">
              <a:extLst>
                <a:ext uri="{FF2B5EF4-FFF2-40B4-BE49-F238E27FC236}">
                  <a16:creationId xmlns:a16="http://schemas.microsoft.com/office/drawing/2014/main" id="{8C183D1E-7536-4AC9-9968-84F55BFDDD0A}"/>
                </a:ext>
              </a:extLst>
            </p:cNvPr>
            <p:cNvSpPr/>
            <p:nvPr/>
          </p:nvSpPr>
          <p:spPr>
            <a:xfrm>
              <a:off x="2516078" y="4717110"/>
              <a:ext cx="899945" cy="75285"/>
            </a:xfrm>
            <a:custGeom>
              <a:avLst/>
              <a:gdLst/>
              <a:ahLst/>
              <a:cxnLst/>
              <a:rect l="l" t="t" r="r" b="b"/>
              <a:pathLst>
                <a:path w="946150" h="76200">
                  <a:moveTo>
                    <a:pt x="76200" y="0"/>
                  </a:moveTo>
                  <a:lnTo>
                    <a:pt x="0" y="38100"/>
                  </a:lnTo>
                  <a:lnTo>
                    <a:pt x="76200" y="76200"/>
                  </a:lnTo>
                  <a:lnTo>
                    <a:pt x="76200" y="44450"/>
                  </a:lnTo>
                  <a:lnTo>
                    <a:pt x="63500" y="44450"/>
                  </a:lnTo>
                  <a:lnTo>
                    <a:pt x="63500" y="31750"/>
                  </a:lnTo>
                  <a:lnTo>
                    <a:pt x="76200" y="31750"/>
                  </a:lnTo>
                  <a:lnTo>
                    <a:pt x="76200" y="0"/>
                  </a:lnTo>
                  <a:close/>
                </a:path>
                <a:path w="946150" h="76200">
                  <a:moveTo>
                    <a:pt x="76200" y="31750"/>
                  </a:moveTo>
                  <a:lnTo>
                    <a:pt x="63500" y="31750"/>
                  </a:lnTo>
                  <a:lnTo>
                    <a:pt x="63500" y="44450"/>
                  </a:lnTo>
                  <a:lnTo>
                    <a:pt x="76200" y="44450"/>
                  </a:lnTo>
                  <a:lnTo>
                    <a:pt x="76200" y="31750"/>
                  </a:lnTo>
                  <a:close/>
                </a:path>
                <a:path w="946150" h="76200">
                  <a:moveTo>
                    <a:pt x="945895" y="31750"/>
                  </a:moveTo>
                  <a:lnTo>
                    <a:pt x="76200" y="31750"/>
                  </a:lnTo>
                  <a:lnTo>
                    <a:pt x="76200" y="44450"/>
                  </a:lnTo>
                  <a:lnTo>
                    <a:pt x="945895" y="44450"/>
                  </a:lnTo>
                  <a:lnTo>
                    <a:pt x="945895" y="31750"/>
                  </a:lnTo>
                  <a:close/>
                </a:path>
              </a:pathLst>
            </a:custGeom>
            <a:solidFill>
              <a:srgbClr val="D9D9D9"/>
            </a:solidFill>
          </p:spPr>
          <p:txBody>
            <a:bodyPr wrap="square" lIns="0" tIns="0" rIns="0" bIns="0" rtlCol="0"/>
            <a:lstStyle/>
            <a:p>
              <a:endParaRPr sz="1350" dirty="0"/>
            </a:p>
          </p:txBody>
        </p:sp>
        <p:sp>
          <p:nvSpPr>
            <p:cNvPr id="316" name="object 24">
              <a:extLst>
                <a:ext uri="{FF2B5EF4-FFF2-40B4-BE49-F238E27FC236}">
                  <a16:creationId xmlns:a16="http://schemas.microsoft.com/office/drawing/2014/main" id="{06703298-AA34-494F-90DB-CB5B46B5261E}"/>
                </a:ext>
              </a:extLst>
            </p:cNvPr>
            <p:cNvSpPr txBox="1"/>
            <p:nvPr/>
          </p:nvSpPr>
          <p:spPr>
            <a:xfrm>
              <a:off x="5196342" y="5274215"/>
              <a:ext cx="845585" cy="149506"/>
            </a:xfrm>
            <a:prstGeom prst="rect">
              <a:avLst/>
            </a:prstGeom>
          </p:spPr>
          <p:txBody>
            <a:bodyPr vert="horz" wrap="square" lIns="0" tIns="9525" rIns="0" bIns="0" rtlCol="0">
              <a:spAutoFit/>
            </a:bodyPr>
            <a:lstStyle/>
            <a:p>
              <a:pPr marL="9525">
                <a:spcBef>
                  <a:spcPts val="75"/>
                </a:spcBef>
              </a:pPr>
              <a:r>
                <a:rPr sz="675" b="1" spc="-4" dirty="0">
                  <a:latin typeface="Gothic Uralic"/>
                  <a:cs typeface="Gothic Uralic"/>
                </a:rPr>
                <a:t>Check</a:t>
              </a:r>
              <a:r>
                <a:rPr sz="675" b="1" spc="-38" dirty="0">
                  <a:latin typeface="Gothic Uralic"/>
                  <a:cs typeface="Gothic Uralic"/>
                </a:rPr>
                <a:t> </a:t>
              </a:r>
              <a:r>
                <a:rPr sz="675" b="1" spc="-4" dirty="0">
                  <a:latin typeface="Gothic Uralic"/>
                  <a:cs typeface="Gothic Uralic"/>
                </a:rPr>
                <a:t>Memory</a:t>
              </a:r>
              <a:endParaRPr sz="675" dirty="0">
                <a:latin typeface="Gothic Uralic"/>
                <a:cs typeface="Gothic Uralic"/>
              </a:endParaRPr>
            </a:p>
          </p:txBody>
        </p:sp>
        <p:sp>
          <p:nvSpPr>
            <p:cNvPr id="317" name="object 25">
              <a:extLst>
                <a:ext uri="{FF2B5EF4-FFF2-40B4-BE49-F238E27FC236}">
                  <a16:creationId xmlns:a16="http://schemas.microsoft.com/office/drawing/2014/main" id="{01979187-02FD-4593-8C02-34CF569F087C}"/>
                </a:ext>
              </a:extLst>
            </p:cNvPr>
            <p:cNvSpPr txBox="1"/>
            <p:nvPr/>
          </p:nvSpPr>
          <p:spPr>
            <a:xfrm>
              <a:off x="5196342" y="4331276"/>
              <a:ext cx="738679" cy="586827"/>
            </a:xfrm>
            <a:prstGeom prst="rect">
              <a:avLst/>
            </a:prstGeom>
          </p:spPr>
          <p:txBody>
            <a:bodyPr vert="horz" wrap="square" lIns="0" tIns="9525" rIns="0" bIns="0" rtlCol="0">
              <a:spAutoFit/>
            </a:bodyPr>
            <a:lstStyle/>
            <a:p>
              <a:pPr marL="9525">
                <a:spcBef>
                  <a:spcPts val="75"/>
                </a:spcBef>
              </a:pPr>
              <a:r>
                <a:rPr sz="675" b="1" spc="-4" dirty="0">
                  <a:latin typeface="Gothic Uralic"/>
                  <a:cs typeface="Gothic Uralic"/>
                </a:rPr>
                <a:t>Check</a:t>
              </a:r>
              <a:r>
                <a:rPr sz="675" b="1" spc="-11" dirty="0">
                  <a:latin typeface="Gothic Uralic"/>
                  <a:cs typeface="Gothic Uralic"/>
                </a:rPr>
                <a:t> </a:t>
              </a:r>
              <a:r>
                <a:rPr sz="675" b="1" dirty="0">
                  <a:latin typeface="Gothic Uralic"/>
                  <a:cs typeface="Gothic Uralic"/>
                </a:rPr>
                <a:t>Disk</a:t>
              </a:r>
              <a:endParaRPr sz="675" dirty="0">
                <a:latin typeface="Gothic Uralic"/>
                <a:cs typeface="Gothic Uralic"/>
              </a:endParaRPr>
            </a:p>
            <a:p>
              <a:pPr>
                <a:lnSpc>
                  <a:spcPct val="100000"/>
                </a:lnSpc>
              </a:pPr>
              <a:endParaRPr sz="825" dirty="0">
                <a:latin typeface="Gothic Uralic"/>
                <a:cs typeface="Gothic Uralic"/>
              </a:endParaRPr>
            </a:p>
            <a:p>
              <a:pPr>
                <a:spcBef>
                  <a:spcPts val="41"/>
                </a:spcBef>
              </a:pPr>
              <a:endParaRPr lang="en-US" sz="788" dirty="0">
                <a:latin typeface="Gothic Uralic"/>
                <a:cs typeface="Gothic Uralic"/>
              </a:endParaRPr>
            </a:p>
            <a:p>
              <a:pPr>
                <a:spcBef>
                  <a:spcPts val="41"/>
                </a:spcBef>
              </a:pPr>
              <a:endParaRPr sz="788" dirty="0">
                <a:latin typeface="Gothic Uralic"/>
                <a:cs typeface="Gothic Uralic"/>
              </a:endParaRPr>
            </a:p>
            <a:p>
              <a:pPr marL="9525"/>
              <a:r>
                <a:rPr sz="675" b="1" spc="-4" dirty="0">
                  <a:latin typeface="Gothic Uralic"/>
                  <a:cs typeface="Gothic Uralic"/>
                </a:rPr>
                <a:t>Check</a:t>
              </a:r>
              <a:r>
                <a:rPr sz="675" b="1" spc="-49" dirty="0">
                  <a:latin typeface="Gothic Uralic"/>
                  <a:cs typeface="Gothic Uralic"/>
                </a:rPr>
                <a:t> </a:t>
              </a:r>
              <a:r>
                <a:rPr sz="675" b="1" dirty="0">
                  <a:latin typeface="Gothic Uralic"/>
                  <a:cs typeface="Gothic Uralic"/>
                </a:rPr>
                <a:t>Usage</a:t>
              </a:r>
              <a:endParaRPr sz="675" dirty="0">
                <a:latin typeface="Gothic Uralic"/>
                <a:cs typeface="Gothic Uralic"/>
              </a:endParaRPr>
            </a:p>
          </p:txBody>
        </p:sp>
        <p:grpSp>
          <p:nvGrpSpPr>
            <p:cNvPr id="318" name="object 27">
              <a:extLst>
                <a:ext uri="{FF2B5EF4-FFF2-40B4-BE49-F238E27FC236}">
                  <a16:creationId xmlns:a16="http://schemas.microsoft.com/office/drawing/2014/main" id="{954B7FDD-F595-4B8C-8913-C5A45FF40C1A}"/>
                </a:ext>
              </a:extLst>
            </p:cNvPr>
            <p:cNvGrpSpPr/>
            <p:nvPr/>
          </p:nvGrpSpPr>
          <p:grpSpPr>
            <a:xfrm>
              <a:off x="1132461" y="3437998"/>
              <a:ext cx="756798" cy="786097"/>
              <a:chOff x="902208" y="2151862"/>
              <a:chExt cx="795655" cy="795655"/>
            </a:xfrm>
          </p:grpSpPr>
          <p:sp>
            <p:nvSpPr>
              <p:cNvPr id="330" name="object 28">
                <a:extLst>
                  <a:ext uri="{FF2B5EF4-FFF2-40B4-BE49-F238E27FC236}">
                    <a16:creationId xmlns:a16="http://schemas.microsoft.com/office/drawing/2014/main" id="{5F2723C9-719B-44BD-B78B-C56D90D43520}"/>
                  </a:ext>
                </a:extLst>
              </p:cNvPr>
              <p:cNvSpPr/>
              <p:nvPr/>
            </p:nvSpPr>
            <p:spPr>
              <a:xfrm>
                <a:off x="946404" y="2196084"/>
                <a:ext cx="710565" cy="710565"/>
              </a:xfrm>
              <a:custGeom>
                <a:avLst/>
                <a:gdLst/>
                <a:ahLst/>
                <a:cxnLst/>
                <a:rect l="l" t="t" r="r" b="b"/>
                <a:pathLst>
                  <a:path w="710564" h="710564">
                    <a:moveTo>
                      <a:pt x="355092" y="0"/>
                    </a:moveTo>
                    <a:lnTo>
                      <a:pt x="306907" y="3242"/>
                    </a:lnTo>
                    <a:lnTo>
                      <a:pt x="260693" y="12685"/>
                    </a:lnTo>
                    <a:lnTo>
                      <a:pt x="216873" y="27908"/>
                    </a:lnTo>
                    <a:lnTo>
                      <a:pt x="175869" y="48485"/>
                    </a:lnTo>
                    <a:lnTo>
                      <a:pt x="138105" y="73995"/>
                    </a:lnTo>
                    <a:lnTo>
                      <a:pt x="104003" y="104012"/>
                    </a:lnTo>
                    <a:lnTo>
                      <a:pt x="73987" y="138116"/>
                    </a:lnTo>
                    <a:lnTo>
                      <a:pt x="48480" y="175880"/>
                    </a:lnTo>
                    <a:lnTo>
                      <a:pt x="27904" y="216884"/>
                    </a:lnTo>
                    <a:lnTo>
                      <a:pt x="12684" y="260702"/>
                    </a:lnTo>
                    <a:lnTo>
                      <a:pt x="3241" y="306913"/>
                    </a:lnTo>
                    <a:lnTo>
                      <a:pt x="0" y="355091"/>
                    </a:lnTo>
                    <a:lnTo>
                      <a:pt x="3241" y="403270"/>
                    </a:lnTo>
                    <a:lnTo>
                      <a:pt x="12684" y="449481"/>
                    </a:lnTo>
                    <a:lnTo>
                      <a:pt x="27904" y="493299"/>
                    </a:lnTo>
                    <a:lnTo>
                      <a:pt x="48480" y="534303"/>
                    </a:lnTo>
                    <a:lnTo>
                      <a:pt x="73987" y="572067"/>
                    </a:lnTo>
                    <a:lnTo>
                      <a:pt x="104003" y="606170"/>
                    </a:lnTo>
                    <a:lnTo>
                      <a:pt x="138105" y="636188"/>
                    </a:lnTo>
                    <a:lnTo>
                      <a:pt x="175869" y="661698"/>
                    </a:lnTo>
                    <a:lnTo>
                      <a:pt x="216873" y="682275"/>
                    </a:lnTo>
                    <a:lnTo>
                      <a:pt x="260693" y="697498"/>
                    </a:lnTo>
                    <a:lnTo>
                      <a:pt x="306907" y="706941"/>
                    </a:lnTo>
                    <a:lnTo>
                      <a:pt x="355092" y="710183"/>
                    </a:lnTo>
                    <a:lnTo>
                      <a:pt x="403270" y="706941"/>
                    </a:lnTo>
                    <a:lnTo>
                      <a:pt x="449481" y="697498"/>
                    </a:lnTo>
                    <a:lnTo>
                      <a:pt x="493299" y="682275"/>
                    </a:lnTo>
                    <a:lnTo>
                      <a:pt x="534303" y="661698"/>
                    </a:lnTo>
                    <a:lnTo>
                      <a:pt x="572067" y="636188"/>
                    </a:lnTo>
                    <a:lnTo>
                      <a:pt x="606170" y="606170"/>
                    </a:lnTo>
                    <a:lnTo>
                      <a:pt x="636188" y="572067"/>
                    </a:lnTo>
                    <a:lnTo>
                      <a:pt x="661698" y="534303"/>
                    </a:lnTo>
                    <a:lnTo>
                      <a:pt x="682275" y="493299"/>
                    </a:lnTo>
                    <a:lnTo>
                      <a:pt x="697498" y="449481"/>
                    </a:lnTo>
                    <a:lnTo>
                      <a:pt x="706941" y="403270"/>
                    </a:lnTo>
                    <a:lnTo>
                      <a:pt x="710184" y="355091"/>
                    </a:lnTo>
                    <a:lnTo>
                      <a:pt x="706941" y="306913"/>
                    </a:lnTo>
                    <a:lnTo>
                      <a:pt x="697498" y="260702"/>
                    </a:lnTo>
                    <a:lnTo>
                      <a:pt x="682275" y="216884"/>
                    </a:lnTo>
                    <a:lnTo>
                      <a:pt x="661698" y="175880"/>
                    </a:lnTo>
                    <a:lnTo>
                      <a:pt x="636188" y="138116"/>
                    </a:lnTo>
                    <a:lnTo>
                      <a:pt x="606170" y="104013"/>
                    </a:lnTo>
                    <a:lnTo>
                      <a:pt x="572067" y="73995"/>
                    </a:lnTo>
                    <a:lnTo>
                      <a:pt x="534303" y="48485"/>
                    </a:lnTo>
                    <a:lnTo>
                      <a:pt x="493299" y="27908"/>
                    </a:lnTo>
                    <a:lnTo>
                      <a:pt x="449481" y="12685"/>
                    </a:lnTo>
                    <a:lnTo>
                      <a:pt x="403270" y="3242"/>
                    </a:lnTo>
                    <a:lnTo>
                      <a:pt x="355092" y="0"/>
                    </a:lnTo>
                    <a:close/>
                  </a:path>
                </a:pathLst>
              </a:custGeom>
              <a:solidFill>
                <a:srgbClr val="1FBBF4"/>
              </a:solidFill>
            </p:spPr>
            <p:txBody>
              <a:bodyPr wrap="square" lIns="0" tIns="0" rIns="0" bIns="0" rtlCol="0"/>
              <a:lstStyle/>
              <a:p>
                <a:endParaRPr sz="1350" dirty="0"/>
              </a:p>
            </p:txBody>
          </p:sp>
          <p:sp>
            <p:nvSpPr>
              <p:cNvPr id="331" name="object 29">
                <a:extLst>
                  <a:ext uri="{FF2B5EF4-FFF2-40B4-BE49-F238E27FC236}">
                    <a16:creationId xmlns:a16="http://schemas.microsoft.com/office/drawing/2014/main" id="{0D96401D-011F-4AD3-A03E-375E4E726148}"/>
                  </a:ext>
                </a:extLst>
              </p:cNvPr>
              <p:cNvSpPr/>
              <p:nvPr/>
            </p:nvSpPr>
            <p:spPr>
              <a:xfrm>
                <a:off x="902208" y="2151862"/>
                <a:ext cx="795553" cy="795553"/>
              </a:xfrm>
              <a:prstGeom prst="rect">
                <a:avLst/>
              </a:prstGeom>
              <a:blipFill>
                <a:blip r:embed="rId6" cstate="print"/>
                <a:stretch>
                  <a:fillRect/>
                </a:stretch>
              </a:blipFill>
            </p:spPr>
            <p:txBody>
              <a:bodyPr wrap="square" lIns="0" tIns="0" rIns="0" bIns="0" rtlCol="0"/>
              <a:lstStyle/>
              <a:p>
                <a:endParaRPr sz="1350" dirty="0"/>
              </a:p>
            </p:txBody>
          </p:sp>
          <p:sp>
            <p:nvSpPr>
              <p:cNvPr id="332" name="object 30">
                <a:extLst>
                  <a:ext uri="{FF2B5EF4-FFF2-40B4-BE49-F238E27FC236}">
                    <a16:creationId xmlns:a16="http://schemas.microsoft.com/office/drawing/2014/main" id="{0295F89B-DF05-4B8F-8420-F3180D29F51D}"/>
                  </a:ext>
                </a:extLst>
              </p:cNvPr>
              <p:cNvSpPr/>
              <p:nvPr/>
            </p:nvSpPr>
            <p:spPr>
              <a:xfrm>
                <a:off x="983742" y="2233422"/>
                <a:ext cx="637540" cy="637540"/>
              </a:xfrm>
              <a:custGeom>
                <a:avLst/>
                <a:gdLst/>
                <a:ahLst/>
                <a:cxnLst/>
                <a:rect l="l" t="t" r="r" b="b"/>
                <a:pathLst>
                  <a:path w="637540" h="637539">
                    <a:moveTo>
                      <a:pt x="318516" y="0"/>
                    </a:moveTo>
                    <a:lnTo>
                      <a:pt x="271448" y="3453"/>
                    </a:lnTo>
                    <a:lnTo>
                      <a:pt x="226525" y="13486"/>
                    </a:lnTo>
                    <a:lnTo>
                      <a:pt x="184239" y="29606"/>
                    </a:lnTo>
                    <a:lnTo>
                      <a:pt x="145082" y="51319"/>
                    </a:lnTo>
                    <a:lnTo>
                      <a:pt x="109547" y="78132"/>
                    </a:lnTo>
                    <a:lnTo>
                      <a:pt x="78127" y="109552"/>
                    </a:lnTo>
                    <a:lnTo>
                      <a:pt x="51315" y="145088"/>
                    </a:lnTo>
                    <a:lnTo>
                      <a:pt x="29604" y="184244"/>
                    </a:lnTo>
                    <a:lnTo>
                      <a:pt x="13485" y="226530"/>
                    </a:lnTo>
                    <a:lnTo>
                      <a:pt x="3453" y="271451"/>
                    </a:lnTo>
                    <a:lnTo>
                      <a:pt x="0" y="318515"/>
                    </a:lnTo>
                    <a:lnTo>
                      <a:pt x="3453" y="365580"/>
                    </a:lnTo>
                    <a:lnTo>
                      <a:pt x="13485" y="410501"/>
                    </a:lnTo>
                    <a:lnTo>
                      <a:pt x="29604" y="452787"/>
                    </a:lnTo>
                    <a:lnTo>
                      <a:pt x="51315" y="491943"/>
                    </a:lnTo>
                    <a:lnTo>
                      <a:pt x="78127" y="527479"/>
                    </a:lnTo>
                    <a:lnTo>
                      <a:pt x="109547" y="558899"/>
                    </a:lnTo>
                    <a:lnTo>
                      <a:pt x="145082" y="585712"/>
                    </a:lnTo>
                    <a:lnTo>
                      <a:pt x="184239" y="607425"/>
                    </a:lnTo>
                    <a:lnTo>
                      <a:pt x="226525" y="623545"/>
                    </a:lnTo>
                    <a:lnTo>
                      <a:pt x="271448" y="633578"/>
                    </a:lnTo>
                    <a:lnTo>
                      <a:pt x="318516" y="637031"/>
                    </a:lnTo>
                    <a:lnTo>
                      <a:pt x="365580" y="633578"/>
                    </a:lnTo>
                    <a:lnTo>
                      <a:pt x="410501" y="623545"/>
                    </a:lnTo>
                    <a:lnTo>
                      <a:pt x="452787" y="607425"/>
                    </a:lnTo>
                    <a:lnTo>
                      <a:pt x="491943" y="585712"/>
                    </a:lnTo>
                    <a:lnTo>
                      <a:pt x="527479" y="558899"/>
                    </a:lnTo>
                    <a:lnTo>
                      <a:pt x="558899" y="527479"/>
                    </a:lnTo>
                    <a:lnTo>
                      <a:pt x="585712" y="491943"/>
                    </a:lnTo>
                    <a:lnTo>
                      <a:pt x="607425" y="452787"/>
                    </a:lnTo>
                    <a:lnTo>
                      <a:pt x="623545" y="410501"/>
                    </a:lnTo>
                    <a:lnTo>
                      <a:pt x="633578" y="365580"/>
                    </a:lnTo>
                    <a:lnTo>
                      <a:pt x="637032" y="318515"/>
                    </a:lnTo>
                    <a:lnTo>
                      <a:pt x="633578" y="271451"/>
                    </a:lnTo>
                    <a:lnTo>
                      <a:pt x="623545" y="226530"/>
                    </a:lnTo>
                    <a:lnTo>
                      <a:pt x="607425" y="184244"/>
                    </a:lnTo>
                    <a:lnTo>
                      <a:pt x="585712" y="145088"/>
                    </a:lnTo>
                    <a:lnTo>
                      <a:pt x="558899" y="109552"/>
                    </a:lnTo>
                    <a:lnTo>
                      <a:pt x="527479" y="78132"/>
                    </a:lnTo>
                    <a:lnTo>
                      <a:pt x="491943" y="51319"/>
                    </a:lnTo>
                    <a:lnTo>
                      <a:pt x="452787" y="29606"/>
                    </a:lnTo>
                    <a:lnTo>
                      <a:pt x="410501" y="13486"/>
                    </a:lnTo>
                    <a:lnTo>
                      <a:pt x="365580" y="3453"/>
                    </a:lnTo>
                    <a:lnTo>
                      <a:pt x="318516" y="0"/>
                    </a:lnTo>
                    <a:close/>
                  </a:path>
                </a:pathLst>
              </a:custGeom>
              <a:solidFill>
                <a:srgbClr val="FFFFFF"/>
              </a:solidFill>
            </p:spPr>
            <p:txBody>
              <a:bodyPr wrap="square" lIns="0" tIns="0" rIns="0" bIns="0" rtlCol="0"/>
              <a:lstStyle/>
              <a:p>
                <a:endParaRPr sz="1350" dirty="0"/>
              </a:p>
            </p:txBody>
          </p:sp>
          <p:sp>
            <p:nvSpPr>
              <p:cNvPr id="333" name="object 31">
                <a:extLst>
                  <a:ext uri="{FF2B5EF4-FFF2-40B4-BE49-F238E27FC236}">
                    <a16:creationId xmlns:a16="http://schemas.microsoft.com/office/drawing/2014/main" id="{AB3131B3-BFAE-4A2E-A27C-8C6A690782B2}"/>
                  </a:ext>
                </a:extLst>
              </p:cNvPr>
              <p:cNvSpPr/>
              <p:nvPr/>
            </p:nvSpPr>
            <p:spPr>
              <a:xfrm>
                <a:off x="983742" y="2233422"/>
                <a:ext cx="637540" cy="637540"/>
              </a:xfrm>
              <a:custGeom>
                <a:avLst/>
                <a:gdLst/>
                <a:ahLst/>
                <a:cxnLst/>
                <a:rect l="l" t="t" r="r" b="b"/>
                <a:pathLst>
                  <a:path w="637540" h="637539">
                    <a:moveTo>
                      <a:pt x="0" y="318515"/>
                    </a:moveTo>
                    <a:lnTo>
                      <a:pt x="3453" y="271451"/>
                    </a:lnTo>
                    <a:lnTo>
                      <a:pt x="13485" y="226530"/>
                    </a:lnTo>
                    <a:lnTo>
                      <a:pt x="29604" y="184244"/>
                    </a:lnTo>
                    <a:lnTo>
                      <a:pt x="51315" y="145088"/>
                    </a:lnTo>
                    <a:lnTo>
                      <a:pt x="78127" y="109552"/>
                    </a:lnTo>
                    <a:lnTo>
                      <a:pt x="109547" y="78132"/>
                    </a:lnTo>
                    <a:lnTo>
                      <a:pt x="145082" y="51319"/>
                    </a:lnTo>
                    <a:lnTo>
                      <a:pt x="184239" y="29606"/>
                    </a:lnTo>
                    <a:lnTo>
                      <a:pt x="226525" y="13486"/>
                    </a:lnTo>
                    <a:lnTo>
                      <a:pt x="271448" y="3453"/>
                    </a:lnTo>
                    <a:lnTo>
                      <a:pt x="318516" y="0"/>
                    </a:lnTo>
                    <a:lnTo>
                      <a:pt x="365580" y="3453"/>
                    </a:lnTo>
                    <a:lnTo>
                      <a:pt x="410501" y="13486"/>
                    </a:lnTo>
                    <a:lnTo>
                      <a:pt x="452787" y="29606"/>
                    </a:lnTo>
                    <a:lnTo>
                      <a:pt x="491943" y="51319"/>
                    </a:lnTo>
                    <a:lnTo>
                      <a:pt x="527479" y="78132"/>
                    </a:lnTo>
                    <a:lnTo>
                      <a:pt x="558899" y="109552"/>
                    </a:lnTo>
                    <a:lnTo>
                      <a:pt x="585712" y="145088"/>
                    </a:lnTo>
                    <a:lnTo>
                      <a:pt x="607425" y="184244"/>
                    </a:lnTo>
                    <a:lnTo>
                      <a:pt x="623545" y="226530"/>
                    </a:lnTo>
                    <a:lnTo>
                      <a:pt x="633578" y="271451"/>
                    </a:lnTo>
                    <a:lnTo>
                      <a:pt x="637032" y="318515"/>
                    </a:lnTo>
                    <a:lnTo>
                      <a:pt x="633578" y="365580"/>
                    </a:lnTo>
                    <a:lnTo>
                      <a:pt x="623545" y="410501"/>
                    </a:lnTo>
                    <a:lnTo>
                      <a:pt x="607425" y="452787"/>
                    </a:lnTo>
                    <a:lnTo>
                      <a:pt x="585712" y="491943"/>
                    </a:lnTo>
                    <a:lnTo>
                      <a:pt x="558899" y="527479"/>
                    </a:lnTo>
                    <a:lnTo>
                      <a:pt x="527479" y="558899"/>
                    </a:lnTo>
                    <a:lnTo>
                      <a:pt x="491943" y="585712"/>
                    </a:lnTo>
                    <a:lnTo>
                      <a:pt x="452787" y="607425"/>
                    </a:lnTo>
                    <a:lnTo>
                      <a:pt x="410501" y="623545"/>
                    </a:lnTo>
                    <a:lnTo>
                      <a:pt x="365580" y="633578"/>
                    </a:lnTo>
                    <a:lnTo>
                      <a:pt x="318516" y="637031"/>
                    </a:lnTo>
                    <a:lnTo>
                      <a:pt x="271448" y="633578"/>
                    </a:lnTo>
                    <a:lnTo>
                      <a:pt x="226525" y="623545"/>
                    </a:lnTo>
                    <a:lnTo>
                      <a:pt x="184239" y="607425"/>
                    </a:lnTo>
                    <a:lnTo>
                      <a:pt x="145082" y="585712"/>
                    </a:lnTo>
                    <a:lnTo>
                      <a:pt x="109547" y="558899"/>
                    </a:lnTo>
                    <a:lnTo>
                      <a:pt x="78127" y="527479"/>
                    </a:lnTo>
                    <a:lnTo>
                      <a:pt x="51315" y="491943"/>
                    </a:lnTo>
                    <a:lnTo>
                      <a:pt x="29604" y="452787"/>
                    </a:lnTo>
                    <a:lnTo>
                      <a:pt x="13485" y="410501"/>
                    </a:lnTo>
                    <a:lnTo>
                      <a:pt x="3453" y="365580"/>
                    </a:lnTo>
                    <a:lnTo>
                      <a:pt x="0" y="318515"/>
                    </a:lnTo>
                    <a:close/>
                  </a:path>
                </a:pathLst>
              </a:custGeom>
              <a:ln w="19050">
                <a:solidFill>
                  <a:srgbClr val="FFFFFF"/>
                </a:solidFill>
              </a:ln>
            </p:spPr>
            <p:txBody>
              <a:bodyPr wrap="square" lIns="0" tIns="0" rIns="0" bIns="0" rtlCol="0"/>
              <a:lstStyle/>
              <a:p>
                <a:endParaRPr sz="1350" dirty="0"/>
              </a:p>
            </p:txBody>
          </p:sp>
          <p:sp>
            <p:nvSpPr>
              <p:cNvPr id="334" name="object 32">
                <a:extLst>
                  <a:ext uri="{FF2B5EF4-FFF2-40B4-BE49-F238E27FC236}">
                    <a16:creationId xmlns:a16="http://schemas.microsoft.com/office/drawing/2014/main" id="{A3FBA52E-F9D6-4086-B649-1424C359D6A4}"/>
                  </a:ext>
                </a:extLst>
              </p:cNvPr>
              <p:cNvSpPr/>
              <p:nvPr/>
            </p:nvSpPr>
            <p:spPr>
              <a:xfrm>
                <a:off x="938784" y="2188489"/>
                <a:ext cx="720826" cy="720826"/>
              </a:xfrm>
              <a:prstGeom prst="rect">
                <a:avLst/>
              </a:prstGeom>
              <a:blipFill>
                <a:blip r:embed="rId7" cstate="print"/>
                <a:stretch>
                  <a:fillRect/>
                </a:stretch>
              </a:blipFill>
            </p:spPr>
            <p:txBody>
              <a:bodyPr wrap="square" lIns="0" tIns="0" rIns="0" bIns="0" rtlCol="0"/>
              <a:lstStyle/>
              <a:p>
                <a:endParaRPr sz="1350" dirty="0"/>
              </a:p>
            </p:txBody>
          </p:sp>
          <p:sp>
            <p:nvSpPr>
              <p:cNvPr id="335" name="object 33">
                <a:extLst>
                  <a:ext uri="{FF2B5EF4-FFF2-40B4-BE49-F238E27FC236}">
                    <a16:creationId xmlns:a16="http://schemas.microsoft.com/office/drawing/2014/main" id="{860C1E88-0D87-42E0-A06F-7ECB50BCDE78}"/>
                  </a:ext>
                </a:extLst>
              </p:cNvPr>
              <p:cNvSpPr/>
              <p:nvPr/>
            </p:nvSpPr>
            <p:spPr>
              <a:xfrm>
                <a:off x="1010412" y="2260092"/>
                <a:ext cx="582168" cy="582168"/>
              </a:xfrm>
              <a:prstGeom prst="rect">
                <a:avLst/>
              </a:prstGeom>
              <a:blipFill>
                <a:blip r:embed="rId8" cstate="print"/>
                <a:stretch>
                  <a:fillRect/>
                </a:stretch>
              </a:blipFill>
            </p:spPr>
            <p:txBody>
              <a:bodyPr wrap="square" lIns="0" tIns="0" rIns="0" bIns="0" rtlCol="0"/>
              <a:lstStyle/>
              <a:p>
                <a:endParaRPr sz="1350" dirty="0"/>
              </a:p>
            </p:txBody>
          </p:sp>
          <p:sp>
            <p:nvSpPr>
              <p:cNvPr id="336" name="object 34">
                <a:extLst>
                  <a:ext uri="{FF2B5EF4-FFF2-40B4-BE49-F238E27FC236}">
                    <a16:creationId xmlns:a16="http://schemas.microsoft.com/office/drawing/2014/main" id="{924DBC8E-9F2B-4528-B96A-47923D0EEB2F}"/>
                  </a:ext>
                </a:extLst>
              </p:cNvPr>
              <p:cNvSpPr/>
              <p:nvPr/>
            </p:nvSpPr>
            <p:spPr>
              <a:xfrm>
                <a:off x="1143000" y="2560319"/>
                <a:ext cx="273050" cy="195580"/>
              </a:xfrm>
              <a:custGeom>
                <a:avLst/>
                <a:gdLst/>
                <a:ahLst/>
                <a:cxnLst/>
                <a:rect l="l" t="t" r="r" b="b"/>
                <a:pathLst>
                  <a:path w="273050" h="195580">
                    <a:moveTo>
                      <a:pt x="169595" y="0"/>
                    </a:moveTo>
                    <a:lnTo>
                      <a:pt x="21336" y="0"/>
                    </a:lnTo>
                    <a:lnTo>
                      <a:pt x="21336" y="5080"/>
                    </a:lnTo>
                    <a:lnTo>
                      <a:pt x="21336" y="8890"/>
                    </a:lnTo>
                    <a:lnTo>
                      <a:pt x="21336" y="13970"/>
                    </a:lnTo>
                    <a:lnTo>
                      <a:pt x="166725" y="13970"/>
                    </a:lnTo>
                    <a:lnTo>
                      <a:pt x="166725" y="8890"/>
                    </a:lnTo>
                    <a:lnTo>
                      <a:pt x="167932" y="8890"/>
                    </a:lnTo>
                    <a:lnTo>
                      <a:pt x="167932" y="5080"/>
                    </a:lnTo>
                    <a:lnTo>
                      <a:pt x="169595" y="5080"/>
                    </a:lnTo>
                    <a:lnTo>
                      <a:pt x="169595" y="0"/>
                    </a:lnTo>
                    <a:close/>
                  </a:path>
                  <a:path w="273050" h="195580">
                    <a:moveTo>
                      <a:pt x="175260" y="73152"/>
                    </a:moveTo>
                    <a:lnTo>
                      <a:pt x="170268" y="63385"/>
                    </a:lnTo>
                    <a:lnTo>
                      <a:pt x="168732" y="59055"/>
                    </a:lnTo>
                    <a:lnTo>
                      <a:pt x="166598" y="53009"/>
                    </a:lnTo>
                    <a:lnTo>
                      <a:pt x="164528" y="43053"/>
                    </a:lnTo>
                    <a:lnTo>
                      <a:pt x="164338" y="42138"/>
                    </a:lnTo>
                    <a:lnTo>
                      <a:pt x="163576" y="30861"/>
                    </a:lnTo>
                    <a:lnTo>
                      <a:pt x="163576" y="30226"/>
                    </a:lnTo>
                    <a:lnTo>
                      <a:pt x="163703" y="29591"/>
                    </a:lnTo>
                    <a:lnTo>
                      <a:pt x="163703" y="28956"/>
                    </a:lnTo>
                    <a:lnTo>
                      <a:pt x="66382" y="28956"/>
                    </a:lnTo>
                    <a:lnTo>
                      <a:pt x="66382" y="46609"/>
                    </a:lnTo>
                    <a:lnTo>
                      <a:pt x="66382" y="55499"/>
                    </a:lnTo>
                    <a:lnTo>
                      <a:pt x="62826" y="59055"/>
                    </a:lnTo>
                    <a:lnTo>
                      <a:pt x="54089" y="59055"/>
                    </a:lnTo>
                    <a:lnTo>
                      <a:pt x="50546" y="55499"/>
                    </a:lnTo>
                    <a:lnTo>
                      <a:pt x="50546" y="46609"/>
                    </a:lnTo>
                    <a:lnTo>
                      <a:pt x="54089" y="43053"/>
                    </a:lnTo>
                    <a:lnTo>
                      <a:pt x="62826" y="43053"/>
                    </a:lnTo>
                    <a:lnTo>
                      <a:pt x="66382" y="46609"/>
                    </a:lnTo>
                    <a:lnTo>
                      <a:pt x="66382" y="28956"/>
                    </a:lnTo>
                    <a:lnTo>
                      <a:pt x="37617" y="28956"/>
                    </a:lnTo>
                    <a:lnTo>
                      <a:pt x="37617" y="46609"/>
                    </a:lnTo>
                    <a:lnTo>
                      <a:pt x="37617" y="55499"/>
                    </a:lnTo>
                    <a:lnTo>
                      <a:pt x="34061" y="59055"/>
                    </a:lnTo>
                    <a:lnTo>
                      <a:pt x="25323" y="59055"/>
                    </a:lnTo>
                    <a:lnTo>
                      <a:pt x="21780" y="55499"/>
                    </a:lnTo>
                    <a:lnTo>
                      <a:pt x="21780" y="46609"/>
                    </a:lnTo>
                    <a:lnTo>
                      <a:pt x="25323" y="43053"/>
                    </a:lnTo>
                    <a:lnTo>
                      <a:pt x="34061" y="43053"/>
                    </a:lnTo>
                    <a:lnTo>
                      <a:pt x="37617" y="46609"/>
                    </a:lnTo>
                    <a:lnTo>
                      <a:pt x="37617" y="28956"/>
                    </a:lnTo>
                    <a:lnTo>
                      <a:pt x="14859" y="28956"/>
                    </a:lnTo>
                    <a:lnTo>
                      <a:pt x="0" y="37084"/>
                    </a:lnTo>
                    <a:lnTo>
                      <a:pt x="0" y="65024"/>
                    </a:lnTo>
                    <a:lnTo>
                      <a:pt x="14859" y="73152"/>
                    </a:lnTo>
                    <a:lnTo>
                      <a:pt x="175260" y="73152"/>
                    </a:lnTo>
                    <a:close/>
                  </a:path>
                  <a:path w="273050" h="195580">
                    <a:moveTo>
                      <a:pt x="256032" y="138303"/>
                    </a:moveTo>
                    <a:lnTo>
                      <a:pt x="251968" y="134112"/>
                    </a:lnTo>
                    <a:lnTo>
                      <a:pt x="241808" y="134112"/>
                    </a:lnTo>
                    <a:lnTo>
                      <a:pt x="237744" y="138430"/>
                    </a:lnTo>
                    <a:lnTo>
                      <a:pt x="237744" y="190754"/>
                    </a:lnTo>
                    <a:lnTo>
                      <a:pt x="241808" y="195072"/>
                    </a:lnTo>
                    <a:lnTo>
                      <a:pt x="251968" y="195072"/>
                    </a:lnTo>
                    <a:lnTo>
                      <a:pt x="256032" y="190754"/>
                    </a:lnTo>
                    <a:lnTo>
                      <a:pt x="256032" y="138303"/>
                    </a:lnTo>
                    <a:close/>
                  </a:path>
                  <a:path w="273050" h="195580">
                    <a:moveTo>
                      <a:pt x="272796" y="114808"/>
                    </a:moveTo>
                    <a:lnTo>
                      <a:pt x="270764" y="112776"/>
                    </a:lnTo>
                    <a:lnTo>
                      <a:pt x="261620" y="112776"/>
                    </a:lnTo>
                    <a:lnTo>
                      <a:pt x="260858" y="113157"/>
                    </a:lnTo>
                    <a:lnTo>
                      <a:pt x="260604" y="112903"/>
                    </a:lnTo>
                    <a:lnTo>
                      <a:pt x="254215" y="113728"/>
                    </a:lnTo>
                    <a:lnTo>
                      <a:pt x="247713" y="114046"/>
                    </a:lnTo>
                    <a:lnTo>
                      <a:pt x="240919" y="113804"/>
                    </a:lnTo>
                    <a:lnTo>
                      <a:pt x="233680" y="112903"/>
                    </a:lnTo>
                    <a:lnTo>
                      <a:pt x="233553" y="113030"/>
                    </a:lnTo>
                    <a:lnTo>
                      <a:pt x="232664" y="112776"/>
                    </a:lnTo>
                    <a:lnTo>
                      <a:pt x="223012" y="112776"/>
                    </a:lnTo>
                    <a:lnTo>
                      <a:pt x="220980" y="114808"/>
                    </a:lnTo>
                    <a:lnTo>
                      <a:pt x="220980" y="119888"/>
                    </a:lnTo>
                    <a:lnTo>
                      <a:pt x="223012" y="121920"/>
                    </a:lnTo>
                    <a:lnTo>
                      <a:pt x="270764" y="121920"/>
                    </a:lnTo>
                    <a:lnTo>
                      <a:pt x="272796" y="119888"/>
                    </a:lnTo>
                    <a:lnTo>
                      <a:pt x="272796" y="114808"/>
                    </a:lnTo>
                    <a:close/>
                  </a:path>
                </a:pathLst>
              </a:custGeom>
              <a:solidFill>
                <a:srgbClr val="004E83"/>
              </a:solidFill>
            </p:spPr>
            <p:txBody>
              <a:bodyPr wrap="square" lIns="0" tIns="0" rIns="0" bIns="0" rtlCol="0"/>
              <a:lstStyle/>
              <a:p>
                <a:endParaRPr sz="1350" dirty="0"/>
              </a:p>
            </p:txBody>
          </p:sp>
          <p:sp>
            <p:nvSpPr>
              <p:cNvPr id="337" name="object 35">
                <a:extLst>
                  <a:ext uri="{FF2B5EF4-FFF2-40B4-BE49-F238E27FC236}">
                    <a16:creationId xmlns:a16="http://schemas.microsoft.com/office/drawing/2014/main" id="{B86F11CA-80A0-43BF-9589-1DBB58C35C56}"/>
                  </a:ext>
                </a:extLst>
              </p:cNvPr>
              <p:cNvSpPr/>
              <p:nvPr/>
            </p:nvSpPr>
            <p:spPr>
              <a:xfrm>
                <a:off x="1341120" y="2542032"/>
                <a:ext cx="97536" cy="97535"/>
              </a:xfrm>
              <a:prstGeom prst="rect">
                <a:avLst/>
              </a:prstGeom>
              <a:blipFill>
                <a:blip r:embed="rId9" cstate="print"/>
                <a:stretch>
                  <a:fillRect/>
                </a:stretch>
              </a:blipFill>
            </p:spPr>
            <p:txBody>
              <a:bodyPr wrap="square" lIns="0" tIns="0" rIns="0" bIns="0" rtlCol="0"/>
              <a:lstStyle/>
              <a:p>
                <a:endParaRPr sz="1350" dirty="0"/>
              </a:p>
            </p:txBody>
          </p:sp>
          <p:sp>
            <p:nvSpPr>
              <p:cNvPr id="338" name="object 36">
                <a:extLst>
                  <a:ext uri="{FF2B5EF4-FFF2-40B4-BE49-F238E27FC236}">
                    <a16:creationId xmlns:a16="http://schemas.microsoft.com/office/drawing/2014/main" id="{A12565BE-7112-4005-B1D3-EEEE0AF7041F}"/>
                  </a:ext>
                </a:extLst>
              </p:cNvPr>
              <p:cNvSpPr/>
              <p:nvPr/>
            </p:nvSpPr>
            <p:spPr>
              <a:xfrm>
                <a:off x="1143000" y="2388107"/>
                <a:ext cx="259079" cy="157480"/>
              </a:xfrm>
              <a:custGeom>
                <a:avLst/>
                <a:gdLst/>
                <a:ahLst/>
                <a:cxnLst/>
                <a:rect l="l" t="t" r="r" b="b"/>
                <a:pathLst>
                  <a:path w="259080" h="157480">
                    <a:moveTo>
                      <a:pt x="236220" y="2794"/>
                    </a:moveTo>
                    <a:lnTo>
                      <a:pt x="233680" y="0"/>
                    </a:lnTo>
                    <a:lnTo>
                      <a:pt x="23939" y="0"/>
                    </a:lnTo>
                    <a:lnTo>
                      <a:pt x="21336" y="2794"/>
                    </a:lnTo>
                    <a:lnTo>
                      <a:pt x="21336" y="12192"/>
                    </a:lnTo>
                    <a:lnTo>
                      <a:pt x="236220" y="12192"/>
                    </a:lnTo>
                    <a:lnTo>
                      <a:pt x="236220" y="2794"/>
                    </a:lnTo>
                    <a:close/>
                  </a:path>
                  <a:path w="259080" h="157480">
                    <a:moveTo>
                      <a:pt x="259080" y="120650"/>
                    </a:moveTo>
                    <a:lnTo>
                      <a:pt x="256959" y="119507"/>
                    </a:lnTo>
                    <a:lnTo>
                      <a:pt x="244475" y="112776"/>
                    </a:lnTo>
                    <a:lnTo>
                      <a:pt x="66916" y="112776"/>
                    </a:lnTo>
                    <a:lnTo>
                      <a:pt x="66916" y="130556"/>
                    </a:lnTo>
                    <a:lnTo>
                      <a:pt x="66916" y="139319"/>
                    </a:lnTo>
                    <a:lnTo>
                      <a:pt x="63334" y="142875"/>
                    </a:lnTo>
                    <a:lnTo>
                      <a:pt x="54521" y="142875"/>
                    </a:lnTo>
                    <a:lnTo>
                      <a:pt x="50952" y="139319"/>
                    </a:lnTo>
                    <a:lnTo>
                      <a:pt x="50952" y="130556"/>
                    </a:lnTo>
                    <a:lnTo>
                      <a:pt x="54508" y="127000"/>
                    </a:lnTo>
                    <a:lnTo>
                      <a:pt x="63334" y="127000"/>
                    </a:lnTo>
                    <a:lnTo>
                      <a:pt x="66916" y="130556"/>
                    </a:lnTo>
                    <a:lnTo>
                      <a:pt x="66916" y="112776"/>
                    </a:lnTo>
                    <a:lnTo>
                      <a:pt x="37909" y="112776"/>
                    </a:lnTo>
                    <a:lnTo>
                      <a:pt x="37909" y="130556"/>
                    </a:lnTo>
                    <a:lnTo>
                      <a:pt x="37909" y="139319"/>
                    </a:lnTo>
                    <a:lnTo>
                      <a:pt x="34340" y="142875"/>
                    </a:lnTo>
                    <a:lnTo>
                      <a:pt x="25527" y="142875"/>
                    </a:lnTo>
                    <a:lnTo>
                      <a:pt x="21945" y="139319"/>
                    </a:lnTo>
                    <a:lnTo>
                      <a:pt x="21945" y="130556"/>
                    </a:lnTo>
                    <a:lnTo>
                      <a:pt x="25514" y="127000"/>
                    </a:lnTo>
                    <a:lnTo>
                      <a:pt x="34340" y="127000"/>
                    </a:lnTo>
                    <a:lnTo>
                      <a:pt x="37909" y="130556"/>
                    </a:lnTo>
                    <a:lnTo>
                      <a:pt x="37909" y="112776"/>
                    </a:lnTo>
                    <a:lnTo>
                      <a:pt x="14986" y="112776"/>
                    </a:lnTo>
                    <a:lnTo>
                      <a:pt x="0" y="120904"/>
                    </a:lnTo>
                    <a:lnTo>
                      <a:pt x="0" y="148844"/>
                    </a:lnTo>
                    <a:lnTo>
                      <a:pt x="14986" y="156972"/>
                    </a:lnTo>
                    <a:lnTo>
                      <a:pt x="178435" y="156972"/>
                    </a:lnTo>
                    <a:lnTo>
                      <a:pt x="190385" y="142875"/>
                    </a:lnTo>
                    <a:lnTo>
                      <a:pt x="191439" y="141643"/>
                    </a:lnTo>
                    <a:lnTo>
                      <a:pt x="207746" y="129819"/>
                    </a:lnTo>
                    <a:lnTo>
                      <a:pt x="214744" y="127000"/>
                    </a:lnTo>
                    <a:lnTo>
                      <a:pt x="226707" y="122212"/>
                    </a:lnTo>
                    <a:lnTo>
                      <a:pt x="247650" y="119507"/>
                    </a:lnTo>
                    <a:lnTo>
                      <a:pt x="251587" y="119507"/>
                    </a:lnTo>
                    <a:lnTo>
                      <a:pt x="255397" y="120142"/>
                    </a:lnTo>
                    <a:lnTo>
                      <a:pt x="259080" y="120650"/>
                    </a:lnTo>
                    <a:close/>
                  </a:path>
                  <a:path w="259080" h="157480">
                    <a:moveTo>
                      <a:pt x="259080" y="34036"/>
                    </a:moveTo>
                    <a:lnTo>
                      <a:pt x="244094" y="25908"/>
                    </a:lnTo>
                    <a:lnTo>
                      <a:pt x="237109" y="25908"/>
                    </a:lnTo>
                    <a:lnTo>
                      <a:pt x="237109" y="43561"/>
                    </a:lnTo>
                    <a:lnTo>
                      <a:pt x="237109" y="52324"/>
                    </a:lnTo>
                    <a:lnTo>
                      <a:pt x="233553" y="55880"/>
                    </a:lnTo>
                    <a:lnTo>
                      <a:pt x="224790" y="55880"/>
                    </a:lnTo>
                    <a:lnTo>
                      <a:pt x="221234" y="52324"/>
                    </a:lnTo>
                    <a:lnTo>
                      <a:pt x="221234" y="43561"/>
                    </a:lnTo>
                    <a:lnTo>
                      <a:pt x="224790" y="40005"/>
                    </a:lnTo>
                    <a:lnTo>
                      <a:pt x="233553" y="40005"/>
                    </a:lnTo>
                    <a:lnTo>
                      <a:pt x="237109" y="43561"/>
                    </a:lnTo>
                    <a:lnTo>
                      <a:pt x="237109" y="25908"/>
                    </a:lnTo>
                    <a:lnTo>
                      <a:pt x="208280" y="25908"/>
                    </a:lnTo>
                    <a:lnTo>
                      <a:pt x="208280" y="43561"/>
                    </a:lnTo>
                    <a:lnTo>
                      <a:pt x="208280" y="52324"/>
                    </a:lnTo>
                    <a:lnTo>
                      <a:pt x="204597" y="55880"/>
                    </a:lnTo>
                    <a:lnTo>
                      <a:pt x="195834" y="55880"/>
                    </a:lnTo>
                    <a:lnTo>
                      <a:pt x="192278" y="52324"/>
                    </a:lnTo>
                    <a:lnTo>
                      <a:pt x="192278" y="43561"/>
                    </a:lnTo>
                    <a:lnTo>
                      <a:pt x="195834" y="40005"/>
                    </a:lnTo>
                    <a:lnTo>
                      <a:pt x="204597" y="40005"/>
                    </a:lnTo>
                    <a:lnTo>
                      <a:pt x="208280" y="43561"/>
                    </a:lnTo>
                    <a:lnTo>
                      <a:pt x="208280" y="25908"/>
                    </a:lnTo>
                    <a:lnTo>
                      <a:pt x="66802" y="25908"/>
                    </a:lnTo>
                    <a:lnTo>
                      <a:pt x="66802" y="43561"/>
                    </a:lnTo>
                    <a:lnTo>
                      <a:pt x="66802" y="52324"/>
                    </a:lnTo>
                    <a:lnTo>
                      <a:pt x="63233" y="55880"/>
                    </a:lnTo>
                    <a:lnTo>
                      <a:pt x="54432" y="55880"/>
                    </a:lnTo>
                    <a:lnTo>
                      <a:pt x="50863" y="52324"/>
                    </a:lnTo>
                    <a:lnTo>
                      <a:pt x="50863" y="43561"/>
                    </a:lnTo>
                    <a:lnTo>
                      <a:pt x="54419" y="40005"/>
                    </a:lnTo>
                    <a:lnTo>
                      <a:pt x="63233" y="40005"/>
                    </a:lnTo>
                    <a:lnTo>
                      <a:pt x="66802" y="43561"/>
                    </a:lnTo>
                    <a:lnTo>
                      <a:pt x="66802" y="25908"/>
                    </a:lnTo>
                    <a:lnTo>
                      <a:pt x="37846" y="25908"/>
                    </a:lnTo>
                    <a:lnTo>
                      <a:pt x="37846" y="43561"/>
                    </a:lnTo>
                    <a:lnTo>
                      <a:pt x="37846" y="52324"/>
                    </a:lnTo>
                    <a:lnTo>
                      <a:pt x="34277" y="55880"/>
                    </a:lnTo>
                    <a:lnTo>
                      <a:pt x="25488" y="55880"/>
                    </a:lnTo>
                    <a:lnTo>
                      <a:pt x="21920" y="52324"/>
                    </a:lnTo>
                    <a:lnTo>
                      <a:pt x="21920" y="43561"/>
                    </a:lnTo>
                    <a:lnTo>
                      <a:pt x="25463" y="40005"/>
                    </a:lnTo>
                    <a:lnTo>
                      <a:pt x="34277" y="40005"/>
                    </a:lnTo>
                    <a:lnTo>
                      <a:pt x="37846" y="43561"/>
                    </a:lnTo>
                    <a:lnTo>
                      <a:pt x="37846" y="25908"/>
                    </a:lnTo>
                    <a:lnTo>
                      <a:pt x="14960" y="25908"/>
                    </a:lnTo>
                    <a:lnTo>
                      <a:pt x="0" y="34036"/>
                    </a:lnTo>
                    <a:lnTo>
                      <a:pt x="0" y="61976"/>
                    </a:lnTo>
                    <a:lnTo>
                      <a:pt x="14960" y="70104"/>
                    </a:lnTo>
                    <a:lnTo>
                      <a:pt x="244094" y="70104"/>
                    </a:lnTo>
                    <a:lnTo>
                      <a:pt x="259080" y="61976"/>
                    </a:lnTo>
                    <a:lnTo>
                      <a:pt x="259080" y="55880"/>
                    </a:lnTo>
                    <a:lnTo>
                      <a:pt x="259080" y="40005"/>
                    </a:lnTo>
                    <a:lnTo>
                      <a:pt x="259080" y="34036"/>
                    </a:lnTo>
                    <a:close/>
                  </a:path>
                </a:pathLst>
              </a:custGeom>
              <a:solidFill>
                <a:srgbClr val="004E83"/>
              </a:solidFill>
            </p:spPr>
            <p:txBody>
              <a:bodyPr wrap="square" lIns="0" tIns="0" rIns="0" bIns="0" rtlCol="0"/>
              <a:lstStyle/>
              <a:p>
                <a:endParaRPr sz="1350" dirty="0"/>
              </a:p>
            </p:txBody>
          </p:sp>
          <p:sp>
            <p:nvSpPr>
              <p:cNvPr id="339" name="object 37">
                <a:extLst>
                  <a:ext uri="{FF2B5EF4-FFF2-40B4-BE49-F238E27FC236}">
                    <a16:creationId xmlns:a16="http://schemas.microsoft.com/office/drawing/2014/main" id="{94539444-FDB5-45C3-AEF1-6D229441848E}"/>
                  </a:ext>
                </a:extLst>
              </p:cNvPr>
              <p:cNvSpPr/>
              <p:nvPr/>
            </p:nvSpPr>
            <p:spPr>
              <a:xfrm>
                <a:off x="1319784" y="2520696"/>
                <a:ext cx="140207" cy="140207"/>
              </a:xfrm>
              <a:prstGeom prst="rect">
                <a:avLst/>
              </a:prstGeom>
              <a:blipFill>
                <a:blip r:embed="rId10" cstate="print"/>
                <a:stretch>
                  <a:fillRect/>
                </a:stretch>
              </a:blipFill>
            </p:spPr>
            <p:txBody>
              <a:bodyPr wrap="square" lIns="0" tIns="0" rIns="0" bIns="0" rtlCol="0"/>
              <a:lstStyle/>
              <a:p>
                <a:endParaRPr sz="1350" dirty="0"/>
              </a:p>
            </p:txBody>
          </p:sp>
          <p:sp>
            <p:nvSpPr>
              <p:cNvPr id="340" name="object 38">
                <a:extLst>
                  <a:ext uri="{FF2B5EF4-FFF2-40B4-BE49-F238E27FC236}">
                    <a16:creationId xmlns:a16="http://schemas.microsoft.com/office/drawing/2014/main" id="{0819B0D1-AEB3-43D6-9EEA-24B448652E8D}"/>
                  </a:ext>
                </a:extLst>
              </p:cNvPr>
              <p:cNvSpPr/>
              <p:nvPr/>
            </p:nvSpPr>
            <p:spPr>
              <a:xfrm>
                <a:off x="1164336" y="2471928"/>
                <a:ext cx="215265" cy="15240"/>
              </a:xfrm>
              <a:custGeom>
                <a:avLst/>
                <a:gdLst/>
                <a:ahLst/>
                <a:cxnLst/>
                <a:rect l="l" t="t" r="r" b="b"/>
                <a:pathLst>
                  <a:path w="215265" h="15239">
                    <a:moveTo>
                      <a:pt x="214883" y="0"/>
                    </a:moveTo>
                    <a:lnTo>
                      <a:pt x="0" y="0"/>
                    </a:lnTo>
                    <a:lnTo>
                      <a:pt x="0" y="15239"/>
                    </a:lnTo>
                    <a:lnTo>
                      <a:pt x="214883" y="15239"/>
                    </a:lnTo>
                    <a:close/>
                  </a:path>
                </a:pathLst>
              </a:custGeom>
              <a:solidFill>
                <a:srgbClr val="004E83"/>
              </a:solidFill>
            </p:spPr>
            <p:txBody>
              <a:bodyPr wrap="square" lIns="0" tIns="0" rIns="0" bIns="0" rtlCol="0"/>
              <a:lstStyle/>
              <a:p>
                <a:endParaRPr sz="1350" dirty="0"/>
              </a:p>
            </p:txBody>
          </p:sp>
        </p:grpSp>
        <p:grpSp>
          <p:nvGrpSpPr>
            <p:cNvPr id="319" name="object 39">
              <a:extLst>
                <a:ext uri="{FF2B5EF4-FFF2-40B4-BE49-F238E27FC236}">
                  <a16:creationId xmlns:a16="http://schemas.microsoft.com/office/drawing/2014/main" id="{568BA9B4-3BE6-4923-96CE-C58A5CA0AA19}"/>
                </a:ext>
              </a:extLst>
            </p:cNvPr>
            <p:cNvGrpSpPr/>
            <p:nvPr/>
          </p:nvGrpSpPr>
          <p:grpSpPr>
            <a:xfrm>
              <a:off x="4496921" y="3437998"/>
              <a:ext cx="758611" cy="786097"/>
              <a:chOff x="4439411" y="2151862"/>
              <a:chExt cx="797560" cy="795655"/>
            </a:xfrm>
          </p:grpSpPr>
          <p:sp>
            <p:nvSpPr>
              <p:cNvPr id="320" name="object 40">
                <a:extLst>
                  <a:ext uri="{FF2B5EF4-FFF2-40B4-BE49-F238E27FC236}">
                    <a16:creationId xmlns:a16="http://schemas.microsoft.com/office/drawing/2014/main" id="{BA754D79-09E8-403A-9FAE-49463E036629}"/>
                  </a:ext>
                </a:extLst>
              </p:cNvPr>
              <p:cNvSpPr/>
              <p:nvPr/>
            </p:nvSpPr>
            <p:spPr>
              <a:xfrm>
                <a:off x="4483607" y="2196084"/>
                <a:ext cx="711835" cy="710565"/>
              </a:xfrm>
              <a:custGeom>
                <a:avLst/>
                <a:gdLst/>
                <a:ahLst/>
                <a:cxnLst/>
                <a:rect l="l" t="t" r="r" b="b"/>
                <a:pathLst>
                  <a:path w="711835" h="710564">
                    <a:moveTo>
                      <a:pt x="355853" y="0"/>
                    </a:moveTo>
                    <a:lnTo>
                      <a:pt x="307553" y="3242"/>
                    </a:lnTo>
                    <a:lnTo>
                      <a:pt x="261231" y="12685"/>
                    </a:lnTo>
                    <a:lnTo>
                      <a:pt x="217312" y="27908"/>
                    </a:lnTo>
                    <a:lnTo>
                      <a:pt x="176219" y="48485"/>
                    </a:lnTo>
                    <a:lnTo>
                      <a:pt x="138375" y="73995"/>
                    </a:lnTo>
                    <a:lnTo>
                      <a:pt x="104203" y="104012"/>
                    </a:lnTo>
                    <a:lnTo>
                      <a:pt x="74127" y="138116"/>
                    </a:lnTo>
                    <a:lnTo>
                      <a:pt x="48570" y="175880"/>
                    </a:lnTo>
                    <a:lnTo>
                      <a:pt x="27955" y="216884"/>
                    </a:lnTo>
                    <a:lnTo>
                      <a:pt x="12707" y="260702"/>
                    </a:lnTo>
                    <a:lnTo>
                      <a:pt x="3247" y="306913"/>
                    </a:lnTo>
                    <a:lnTo>
                      <a:pt x="0" y="355091"/>
                    </a:lnTo>
                    <a:lnTo>
                      <a:pt x="3247" y="403270"/>
                    </a:lnTo>
                    <a:lnTo>
                      <a:pt x="12707" y="449481"/>
                    </a:lnTo>
                    <a:lnTo>
                      <a:pt x="27955" y="493299"/>
                    </a:lnTo>
                    <a:lnTo>
                      <a:pt x="48570" y="534303"/>
                    </a:lnTo>
                    <a:lnTo>
                      <a:pt x="74127" y="572067"/>
                    </a:lnTo>
                    <a:lnTo>
                      <a:pt x="104203" y="606170"/>
                    </a:lnTo>
                    <a:lnTo>
                      <a:pt x="138375" y="636188"/>
                    </a:lnTo>
                    <a:lnTo>
                      <a:pt x="176219" y="661698"/>
                    </a:lnTo>
                    <a:lnTo>
                      <a:pt x="217312" y="682275"/>
                    </a:lnTo>
                    <a:lnTo>
                      <a:pt x="261231" y="697498"/>
                    </a:lnTo>
                    <a:lnTo>
                      <a:pt x="307553" y="706941"/>
                    </a:lnTo>
                    <a:lnTo>
                      <a:pt x="355853" y="710183"/>
                    </a:lnTo>
                    <a:lnTo>
                      <a:pt x="404154" y="706941"/>
                    </a:lnTo>
                    <a:lnTo>
                      <a:pt x="450476" y="697498"/>
                    </a:lnTo>
                    <a:lnTo>
                      <a:pt x="494395" y="682275"/>
                    </a:lnTo>
                    <a:lnTo>
                      <a:pt x="535488" y="661698"/>
                    </a:lnTo>
                    <a:lnTo>
                      <a:pt x="573332" y="636188"/>
                    </a:lnTo>
                    <a:lnTo>
                      <a:pt x="607504" y="606170"/>
                    </a:lnTo>
                    <a:lnTo>
                      <a:pt x="637580" y="572067"/>
                    </a:lnTo>
                    <a:lnTo>
                      <a:pt x="663137" y="534303"/>
                    </a:lnTo>
                    <a:lnTo>
                      <a:pt x="683752" y="493299"/>
                    </a:lnTo>
                    <a:lnTo>
                      <a:pt x="699000" y="449481"/>
                    </a:lnTo>
                    <a:lnTo>
                      <a:pt x="708460" y="403270"/>
                    </a:lnTo>
                    <a:lnTo>
                      <a:pt x="711707" y="355091"/>
                    </a:lnTo>
                    <a:lnTo>
                      <a:pt x="708460" y="306913"/>
                    </a:lnTo>
                    <a:lnTo>
                      <a:pt x="699000" y="260702"/>
                    </a:lnTo>
                    <a:lnTo>
                      <a:pt x="683752" y="216884"/>
                    </a:lnTo>
                    <a:lnTo>
                      <a:pt x="663137" y="175880"/>
                    </a:lnTo>
                    <a:lnTo>
                      <a:pt x="637580" y="138116"/>
                    </a:lnTo>
                    <a:lnTo>
                      <a:pt x="607504" y="104013"/>
                    </a:lnTo>
                    <a:lnTo>
                      <a:pt x="573332" y="73995"/>
                    </a:lnTo>
                    <a:lnTo>
                      <a:pt x="535488" y="48485"/>
                    </a:lnTo>
                    <a:lnTo>
                      <a:pt x="494395" y="27908"/>
                    </a:lnTo>
                    <a:lnTo>
                      <a:pt x="450476" y="12685"/>
                    </a:lnTo>
                    <a:lnTo>
                      <a:pt x="404154" y="3242"/>
                    </a:lnTo>
                    <a:lnTo>
                      <a:pt x="355853" y="0"/>
                    </a:lnTo>
                    <a:close/>
                  </a:path>
                </a:pathLst>
              </a:custGeom>
              <a:solidFill>
                <a:srgbClr val="1FBBF4"/>
              </a:solidFill>
            </p:spPr>
            <p:txBody>
              <a:bodyPr wrap="square" lIns="0" tIns="0" rIns="0" bIns="0" rtlCol="0"/>
              <a:lstStyle/>
              <a:p>
                <a:endParaRPr sz="1350" dirty="0"/>
              </a:p>
            </p:txBody>
          </p:sp>
          <p:sp>
            <p:nvSpPr>
              <p:cNvPr id="321" name="object 41">
                <a:extLst>
                  <a:ext uri="{FF2B5EF4-FFF2-40B4-BE49-F238E27FC236}">
                    <a16:creationId xmlns:a16="http://schemas.microsoft.com/office/drawing/2014/main" id="{1B9CE007-7D10-4D98-9A6D-5D0E6C642D9D}"/>
                  </a:ext>
                </a:extLst>
              </p:cNvPr>
              <p:cNvSpPr/>
              <p:nvPr/>
            </p:nvSpPr>
            <p:spPr>
              <a:xfrm>
                <a:off x="4439411" y="2151862"/>
                <a:ext cx="797064" cy="795553"/>
              </a:xfrm>
              <a:prstGeom prst="rect">
                <a:avLst/>
              </a:prstGeom>
              <a:blipFill>
                <a:blip r:embed="rId11" cstate="print"/>
                <a:stretch>
                  <a:fillRect/>
                </a:stretch>
              </a:blipFill>
            </p:spPr>
            <p:txBody>
              <a:bodyPr wrap="square" lIns="0" tIns="0" rIns="0" bIns="0" rtlCol="0"/>
              <a:lstStyle/>
              <a:p>
                <a:endParaRPr sz="1350" dirty="0"/>
              </a:p>
            </p:txBody>
          </p:sp>
          <p:sp>
            <p:nvSpPr>
              <p:cNvPr id="322" name="object 42">
                <a:extLst>
                  <a:ext uri="{FF2B5EF4-FFF2-40B4-BE49-F238E27FC236}">
                    <a16:creationId xmlns:a16="http://schemas.microsoft.com/office/drawing/2014/main" id="{D07795B0-B05C-4E16-B8C0-FE207DCC0423}"/>
                  </a:ext>
                </a:extLst>
              </p:cNvPr>
              <p:cNvSpPr/>
              <p:nvPr/>
            </p:nvSpPr>
            <p:spPr>
              <a:xfrm>
                <a:off x="4520945" y="2233422"/>
                <a:ext cx="638810" cy="637540"/>
              </a:xfrm>
              <a:custGeom>
                <a:avLst/>
                <a:gdLst/>
                <a:ahLst/>
                <a:cxnLst/>
                <a:rect l="l" t="t" r="r" b="b"/>
                <a:pathLst>
                  <a:path w="638810" h="637539">
                    <a:moveTo>
                      <a:pt x="319277" y="0"/>
                    </a:moveTo>
                    <a:lnTo>
                      <a:pt x="272110" y="3453"/>
                    </a:lnTo>
                    <a:lnTo>
                      <a:pt x="227086" y="13486"/>
                    </a:lnTo>
                    <a:lnTo>
                      <a:pt x="184702" y="29606"/>
                    </a:lnTo>
                    <a:lnTo>
                      <a:pt x="145452" y="51319"/>
                    </a:lnTo>
                    <a:lnTo>
                      <a:pt x="109831" y="78132"/>
                    </a:lnTo>
                    <a:lnTo>
                      <a:pt x="78332" y="109552"/>
                    </a:lnTo>
                    <a:lnTo>
                      <a:pt x="51451" y="145088"/>
                    </a:lnTo>
                    <a:lnTo>
                      <a:pt x="29683" y="184244"/>
                    </a:lnTo>
                    <a:lnTo>
                      <a:pt x="13522" y="226530"/>
                    </a:lnTo>
                    <a:lnTo>
                      <a:pt x="3463" y="271451"/>
                    </a:lnTo>
                    <a:lnTo>
                      <a:pt x="0" y="318515"/>
                    </a:lnTo>
                    <a:lnTo>
                      <a:pt x="3463" y="365580"/>
                    </a:lnTo>
                    <a:lnTo>
                      <a:pt x="13522" y="410501"/>
                    </a:lnTo>
                    <a:lnTo>
                      <a:pt x="29683" y="452787"/>
                    </a:lnTo>
                    <a:lnTo>
                      <a:pt x="51451" y="491943"/>
                    </a:lnTo>
                    <a:lnTo>
                      <a:pt x="78332" y="527479"/>
                    </a:lnTo>
                    <a:lnTo>
                      <a:pt x="109831" y="558899"/>
                    </a:lnTo>
                    <a:lnTo>
                      <a:pt x="145452" y="585712"/>
                    </a:lnTo>
                    <a:lnTo>
                      <a:pt x="184702" y="607425"/>
                    </a:lnTo>
                    <a:lnTo>
                      <a:pt x="227086" y="623545"/>
                    </a:lnTo>
                    <a:lnTo>
                      <a:pt x="272110" y="633578"/>
                    </a:lnTo>
                    <a:lnTo>
                      <a:pt x="319277" y="637031"/>
                    </a:lnTo>
                    <a:lnTo>
                      <a:pt x="366445" y="633578"/>
                    </a:lnTo>
                    <a:lnTo>
                      <a:pt x="411469" y="623545"/>
                    </a:lnTo>
                    <a:lnTo>
                      <a:pt x="453853" y="607425"/>
                    </a:lnTo>
                    <a:lnTo>
                      <a:pt x="493103" y="585712"/>
                    </a:lnTo>
                    <a:lnTo>
                      <a:pt x="528724" y="558899"/>
                    </a:lnTo>
                    <a:lnTo>
                      <a:pt x="560223" y="527479"/>
                    </a:lnTo>
                    <a:lnTo>
                      <a:pt x="587104" y="491943"/>
                    </a:lnTo>
                    <a:lnTo>
                      <a:pt x="608872" y="452787"/>
                    </a:lnTo>
                    <a:lnTo>
                      <a:pt x="625033" y="410501"/>
                    </a:lnTo>
                    <a:lnTo>
                      <a:pt x="635092" y="365580"/>
                    </a:lnTo>
                    <a:lnTo>
                      <a:pt x="638555" y="318515"/>
                    </a:lnTo>
                    <a:lnTo>
                      <a:pt x="635092" y="271451"/>
                    </a:lnTo>
                    <a:lnTo>
                      <a:pt x="625033" y="226530"/>
                    </a:lnTo>
                    <a:lnTo>
                      <a:pt x="608872" y="184244"/>
                    </a:lnTo>
                    <a:lnTo>
                      <a:pt x="587104" y="145088"/>
                    </a:lnTo>
                    <a:lnTo>
                      <a:pt x="560223" y="109552"/>
                    </a:lnTo>
                    <a:lnTo>
                      <a:pt x="528724" y="78132"/>
                    </a:lnTo>
                    <a:lnTo>
                      <a:pt x="493103" y="51319"/>
                    </a:lnTo>
                    <a:lnTo>
                      <a:pt x="453853" y="29606"/>
                    </a:lnTo>
                    <a:lnTo>
                      <a:pt x="411469" y="13486"/>
                    </a:lnTo>
                    <a:lnTo>
                      <a:pt x="366445" y="3453"/>
                    </a:lnTo>
                    <a:lnTo>
                      <a:pt x="319277" y="0"/>
                    </a:lnTo>
                    <a:close/>
                  </a:path>
                </a:pathLst>
              </a:custGeom>
              <a:solidFill>
                <a:srgbClr val="FFFFFF"/>
              </a:solidFill>
            </p:spPr>
            <p:txBody>
              <a:bodyPr wrap="square" lIns="0" tIns="0" rIns="0" bIns="0" rtlCol="0"/>
              <a:lstStyle/>
              <a:p>
                <a:endParaRPr sz="1350" dirty="0"/>
              </a:p>
            </p:txBody>
          </p:sp>
          <p:sp>
            <p:nvSpPr>
              <p:cNvPr id="323" name="object 43">
                <a:extLst>
                  <a:ext uri="{FF2B5EF4-FFF2-40B4-BE49-F238E27FC236}">
                    <a16:creationId xmlns:a16="http://schemas.microsoft.com/office/drawing/2014/main" id="{CB1D3183-AEC9-422F-A32C-F5C11FDDF032}"/>
                  </a:ext>
                </a:extLst>
              </p:cNvPr>
              <p:cNvSpPr/>
              <p:nvPr/>
            </p:nvSpPr>
            <p:spPr>
              <a:xfrm>
                <a:off x="4477511" y="2188489"/>
                <a:ext cx="720826" cy="720826"/>
              </a:xfrm>
              <a:prstGeom prst="rect">
                <a:avLst/>
              </a:prstGeom>
              <a:blipFill>
                <a:blip r:embed="rId12" cstate="print"/>
                <a:stretch>
                  <a:fillRect/>
                </a:stretch>
              </a:blipFill>
            </p:spPr>
            <p:txBody>
              <a:bodyPr wrap="square" lIns="0" tIns="0" rIns="0" bIns="0" rtlCol="0"/>
              <a:lstStyle/>
              <a:p>
                <a:endParaRPr sz="1350" dirty="0"/>
              </a:p>
            </p:txBody>
          </p:sp>
          <p:sp>
            <p:nvSpPr>
              <p:cNvPr id="324" name="object 44">
                <a:extLst>
                  <a:ext uri="{FF2B5EF4-FFF2-40B4-BE49-F238E27FC236}">
                    <a16:creationId xmlns:a16="http://schemas.microsoft.com/office/drawing/2014/main" id="{0068AB23-B372-4AB0-8D83-6D67D8332FD9}"/>
                  </a:ext>
                </a:extLst>
              </p:cNvPr>
              <p:cNvSpPr/>
              <p:nvPr/>
            </p:nvSpPr>
            <p:spPr>
              <a:xfrm>
                <a:off x="4549139" y="2260092"/>
                <a:ext cx="582168" cy="582168"/>
              </a:xfrm>
              <a:prstGeom prst="rect">
                <a:avLst/>
              </a:prstGeom>
              <a:blipFill>
                <a:blip r:embed="rId13" cstate="print"/>
                <a:stretch>
                  <a:fillRect/>
                </a:stretch>
              </a:blipFill>
            </p:spPr>
            <p:txBody>
              <a:bodyPr wrap="square" lIns="0" tIns="0" rIns="0" bIns="0" rtlCol="0"/>
              <a:lstStyle/>
              <a:p>
                <a:endParaRPr sz="1350" dirty="0"/>
              </a:p>
            </p:txBody>
          </p:sp>
          <p:sp>
            <p:nvSpPr>
              <p:cNvPr id="325" name="object 45">
                <a:extLst>
                  <a:ext uri="{FF2B5EF4-FFF2-40B4-BE49-F238E27FC236}">
                    <a16:creationId xmlns:a16="http://schemas.microsoft.com/office/drawing/2014/main" id="{20C55FC5-F64A-4A8F-A547-AE5DEDC7DFC1}"/>
                  </a:ext>
                </a:extLst>
              </p:cNvPr>
              <p:cNvSpPr/>
              <p:nvPr/>
            </p:nvSpPr>
            <p:spPr>
              <a:xfrm>
                <a:off x="4680204" y="2560319"/>
                <a:ext cx="274320" cy="195580"/>
              </a:xfrm>
              <a:custGeom>
                <a:avLst/>
                <a:gdLst/>
                <a:ahLst/>
                <a:cxnLst/>
                <a:rect l="l" t="t" r="r" b="b"/>
                <a:pathLst>
                  <a:path w="274320" h="195580">
                    <a:moveTo>
                      <a:pt x="169595" y="0"/>
                    </a:moveTo>
                    <a:lnTo>
                      <a:pt x="22860" y="0"/>
                    </a:lnTo>
                    <a:lnTo>
                      <a:pt x="22860" y="5080"/>
                    </a:lnTo>
                    <a:lnTo>
                      <a:pt x="22860" y="8890"/>
                    </a:lnTo>
                    <a:lnTo>
                      <a:pt x="22860" y="13970"/>
                    </a:lnTo>
                    <a:lnTo>
                      <a:pt x="166725" y="13970"/>
                    </a:lnTo>
                    <a:lnTo>
                      <a:pt x="166725" y="8890"/>
                    </a:lnTo>
                    <a:lnTo>
                      <a:pt x="167932" y="8890"/>
                    </a:lnTo>
                    <a:lnTo>
                      <a:pt x="167932" y="5080"/>
                    </a:lnTo>
                    <a:lnTo>
                      <a:pt x="169595" y="5080"/>
                    </a:lnTo>
                    <a:lnTo>
                      <a:pt x="169595" y="0"/>
                    </a:lnTo>
                    <a:close/>
                  </a:path>
                  <a:path w="274320" h="195580">
                    <a:moveTo>
                      <a:pt x="176784" y="73152"/>
                    </a:moveTo>
                    <a:lnTo>
                      <a:pt x="164973" y="30861"/>
                    </a:lnTo>
                    <a:lnTo>
                      <a:pt x="165100" y="28956"/>
                    </a:lnTo>
                    <a:lnTo>
                      <a:pt x="66929" y="28956"/>
                    </a:lnTo>
                    <a:lnTo>
                      <a:pt x="66929" y="46609"/>
                    </a:lnTo>
                    <a:lnTo>
                      <a:pt x="66929" y="55499"/>
                    </a:lnTo>
                    <a:lnTo>
                      <a:pt x="63373" y="59055"/>
                    </a:lnTo>
                    <a:lnTo>
                      <a:pt x="54610" y="59055"/>
                    </a:lnTo>
                    <a:lnTo>
                      <a:pt x="50927" y="55499"/>
                    </a:lnTo>
                    <a:lnTo>
                      <a:pt x="50927" y="46609"/>
                    </a:lnTo>
                    <a:lnTo>
                      <a:pt x="54610" y="43053"/>
                    </a:lnTo>
                    <a:lnTo>
                      <a:pt x="63373" y="43053"/>
                    </a:lnTo>
                    <a:lnTo>
                      <a:pt x="66929" y="46609"/>
                    </a:lnTo>
                    <a:lnTo>
                      <a:pt x="66929" y="28956"/>
                    </a:lnTo>
                    <a:lnTo>
                      <a:pt x="37973" y="28956"/>
                    </a:lnTo>
                    <a:lnTo>
                      <a:pt x="37973" y="46609"/>
                    </a:lnTo>
                    <a:lnTo>
                      <a:pt x="37973" y="55499"/>
                    </a:lnTo>
                    <a:lnTo>
                      <a:pt x="34417" y="59055"/>
                    </a:lnTo>
                    <a:lnTo>
                      <a:pt x="25527" y="59055"/>
                    </a:lnTo>
                    <a:lnTo>
                      <a:pt x="21971" y="55499"/>
                    </a:lnTo>
                    <a:lnTo>
                      <a:pt x="21971" y="46609"/>
                    </a:lnTo>
                    <a:lnTo>
                      <a:pt x="25527" y="43053"/>
                    </a:lnTo>
                    <a:lnTo>
                      <a:pt x="34417" y="43053"/>
                    </a:lnTo>
                    <a:lnTo>
                      <a:pt x="37973" y="46609"/>
                    </a:lnTo>
                    <a:lnTo>
                      <a:pt x="37973" y="28956"/>
                    </a:lnTo>
                    <a:lnTo>
                      <a:pt x="14986" y="28956"/>
                    </a:lnTo>
                    <a:lnTo>
                      <a:pt x="0" y="37084"/>
                    </a:lnTo>
                    <a:lnTo>
                      <a:pt x="0" y="65024"/>
                    </a:lnTo>
                    <a:lnTo>
                      <a:pt x="14986" y="73152"/>
                    </a:lnTo>
                    <a:lnTo>
                      <a:pt x="176784" y="73152"/>
                    </a:lnTo>
                    <a:close/>
                  </a:path>
                  <a:path w="274320" h="195580">
                    <a:moveTo>
                      <a:pt x="257556" y="138303"/>
                    </a:moveTo>
                    <a:lnTo>
                      <a:pt x="253492" y="134112"/>
                    </a:lnTo>
                    <a:lnTo>
                      <a:pt x="243332" y="134112"/>
                    </a:lnTo>
                    <a:lnTo>
                      <a:pt x="239268" y="138430"/>
                    </a:lnTo>
                    <a:lnTo>
                      <a:pt x="239268" y="190754"/>
                    </a:lnTo>
                    <a:lnTo>
                      <a:pt x="243332" y="195072"/>
                    </a:lnTo>
                    <a:lnTo>
                      <a:pt x="253492" y="195072"/>
                    </a:lnTo>
                    <a:lnTo>
                      <a:pt x="257556" y="190754"/>
                    </a:lnTo>
                    <a:lnTo>
                      <a:pt x="257556" y="138303"/>
                    </a:lnTo>
                    <a:close/>
                  </a:path>
                  <a:path w="274320" h="195580">
                    <a:moveTo>
                      <a:pt x="274320" y="114808"/>
                    </a:moveTo>
                    <a:lnTo>
                      <a:pt x="272288" y="112776"/>
                    </a:lnTo>
                    <a:lnTo>
                      <a:pt x="263144" y="112776"/>
                    </a:lnTo>
                    <a:lnTo>
                      <a:pt x="262382" y="113157"/>
                    </a:lnTo>
                    <a:lnTo>
                      <a:pt x="262128" y="112903"/>
                    </a:lnTo>
                    <a:lnTo>
                      <a:pt x="255739" y="113728"/>
                    </a:lnTo>
                    <a:lnTo>
                      <a:pt x="249237" y="114046"/>
                    </a:lnTo>
                    <a:lnTo>
                      <a:pt x="242443" y="113804"/>
                    </a:lnTo>
                    <a:lnTo>
                      <a:pt x="235204" y="112903"/>
                    </a:lnTo>
                    <a:lnTo>
                      <a:pt x="235077" y="113030"/>
                    </a:lnTo>
                    <a:lnTo>
                      <a:pt x="234188" y="112776"/>
                    </a:lnTo>
                    <a:lnTo>
                      <a:pt x="224536" y="112776"/>
                    </a:lnTo>
                    <a:lnTo>
                      <a:pt x="222504" y="114808"/>
                    </a:lnTo>
                    <a:lnTo>
                      <a:pt x="222504" y="119888"/>
                    </a:lnTo>
                    <a:lnTo>
                      <a:pt x="224536" y="121920"/>
                    </a:lnTo>
                    <a:lnTo>
                      <a:pt x="272288" y="121920"/>
                    </a:lnTo>
                    <a:lnTo>
                      <a:pt x="274320" y="119888"/>
                    </a:lnTo>
                    <a:lnTo>
                      <a:pt x="274320" y="114808"/>
                    </a:lnTo>
                    <a:close/>
                  </a:path>
                </a:pathLst>
              </a:custGeom>
              <a:solidFill>
                <a:srgbClr val="004E83"/>
              </a:solidFill>
            </p:spPr>
            <p:txBody>
              <a:bodyPr wrap="square" lIns="0" tIns="0" rIns="0" bIns="0" rtlCol="0"/>
              <a:lstStyle/>
              <a:p>
                <a:endParaRPr sz="1350" dirty="0"/>
              </a:p>
            </p:txBody>
          </p:sp>
          <p:sp>
            <p:nvSpPr>
              <p:cNvPr id="326" name="object 46">
                <a:extLst>
                  <a:ext uri="{FF2B5EF4-FFF2-40B4-BE49-F238E27FC236}">
                    <a16:creationId xmlns:a16="http://schemas.microsoft.com/office/drawing/2014/main" id="{C01602F4-017C-4725-9502-30E67714E84B}"/>
                  </a:ext>
                </a:extLst>
              </p:cNvPr>
              <p:cNvSpPr/>
              <p:nvPr/>
            </p:nvSpPr>
            <p:spPr>
              <a:xfrm>
                <a:off x="4879847" y="2542032"/>
                <a:ext cx="97536" cy="97535"/>
              </a:xfrm>
              <a:prstGeom prst="rect">
                <a:avLst/>
              </a:prstGeom>
              <a:blipFill>
                <a:blip r:embed="rId9" cstate="print"/>
                <a:stretch>
                  <a:fillRect/>
                </a:stretch>
              </a:blipFill>
            </p:spPr>
            <p:txBody>
              <a:bodyPr wrap="square" lIns="0" tIns="0" rIns="0" bIns="0" rtlCol="0"/>
              <a:lstStyle/>
              <a:p>
                <a:endParaRPr sz="1350" dirty="0"/>
              </a:p>
            </p:txBody>
          </p:sp>
          <p:sp>
            <p:nvSpPr>
              <p:cNvPr id="327" name="object 47">
                <a:extLst>
                  <a:ext uri="{FF2B5EF4-FFF2-40B4-BE49-F238E27FC236}">
                    <a16:creationId xmlns:a16="http://schemas.microsoft.com/office/drawing/2014/main" id="{23A1A38D-AA09-47F0-BB62-605A309A8EA6}"/>
                  </a:ext>
                </a:extLst>
              </p:cNvPr>
              <p:cNvSpPr/>
              <p:nvPr/>
            </p:nvSpPr>
            <p:spPr>
              <a:xfrm>
                <a:off x="4680204" y="2388107"/>
                <a:ext cx="260985" cy="157480"/>
              </a:xfrm>
              <a:custGeom>
                <a:avLst/>
                <a:gdLst/>
                <a:ahLst/>
                <a:cxnLst/>
                <a:rect l="l" t="t" r="r" b="b"/>
                <a:pathLst>
                  <a:path w="260985" h="157480">
                    <a:moveTo>
                      <a:pt x="237744" y="2794"/>
                    </a:moveTo>
                    <a:lnTo>
                      <a:pt x="235204" y="0"/>
                    </a:lnTo>
                    <a:lnTo>
                      <a:pt x="25400" y="0"/>
                    </a:lnTo>
                    <a:lnTo>
                      <a:pt x="22860" y="2794"/>
                    </a:lnTo>
                    <a:lnTo>
                      <a:pt x="22860" y="12192"/>
                    </a:lnTo>
                    <a:lnTo>
                      <a:pt x="237744" y="12192"/>
                    </a:lnTo>
                    <a:lnTo>
                      <a:pt x="237744" y="2794"/>
                    </a:lnTo>
                    <a:close/>
                  </a:path>
                  <a:path w="260985" h="157480">
                    <a:moveTo>
                      <a:pt x="259080" y="120650"/>
                    </a:moveTo>
                    <a:lnTo>
                      <a:pt x="256959" y="119507"/>
                    </a:lnTo>
                    <a:lnTo>
                      <a:pt x="244475" y="112776"/>
                    </a:lnTo>
                    <a:lnTo>
                      <a:pt x="66929" y="112776"/>
                    </a:lnTo>
                    <a:lnTo>
                      <a:pt x="66929" y="130556"/>
                    </a:lnTo>
                    <a:lnTo>
                      <a:pt x="66929" y="139319"/>
                    </a:lnTo>
                    <a:lnTo>
                      <a:pt x="63373" y="142875"/>
                    </a:lnTo>
                    <a:lnTo>
                      <a:pt x="54483" y="142875"/>
                    </a:lnTo>
                    <a:lnTo>
                      <a:pt x="50927" y="139319"/>
                    </a:lnTo>
                    <a:lnTo>
                      <a:pt x="50927" y="130556"/>
                    </a:lnTo>
                    <a:lnTo>
                      <a:pt x="54483" y="127000"/>
                    </a:lnTo>
                    <a:lnTo>
                      <a:pt x="63373" y="127000"/>
                    </a:lnTo>
                    <a:lnTo>
                      <a:pt x="66929" y="130556"/>
                    </a:lnTo>
                    <a:lnTo>
                      <a:pt x="66929" y="112776"/>
                    </a:lnTo>
                    <a:lnTo>
                      <a:pt x="37973" y="112776"/>
                    </a:lnTo>
                    <a:lnTo>
                      <a:pt x="37973" y="130556"/>
                    </a:lnTo>
                    <a:lnTo>
                      <a:pt x="37973" y="139319"/>
                    </a:lnTo>
                    <a:lnTo>
                      <a:pt x="34290" y="142875"/>
                    </a:lnTo>
                    <a:lnTo>
                      <a:pt x="25527" y="142875"/>
                    </a:lnTo>
                    <a:lnTo>
                      <a:pt x="21971" y="139319"/>
                    </a:lnTo>
                    <a:lnTo>
                      <a:pt x="21971" y="130556"/>
                    </a:lnTo>
                    <a:lnTo>
                      <a:pt x="25527" y="127000"/>
                    </a:lnTo>
                    <a:lnTo>
                      <a:pt x="34290" y="127000"/>
                    </a:lnTo>
                    <a:lnTo>
                      <a:pt x="37973" y="130556"/>
                    </a:lnTo>
                    <a:lnTo>
                      <a:pt x="37973" y="112776"/>
                    </a:lnTo>
                    <a:lnTo>
                      <a:pt x="14986" y="112776"/>
                    </a:lnTo>
                    <a:lnTo>
                      <a:pt x="0" y="120904"/>
                    </a:lnTo>
                    <a:lnTo>
                      <a:pt x="0" y="148844"/>
                    </a:lnTo>
                    <a:lnTo>
                      <a:pt x="14986" y="156972"/>
                    </a:lnTo>
                    <a:lnTo>
                      <a:pt x="178435" y="156972"/>
                    </a:lnTo>
                    <a:lnTo>
                      <a:pt x="190385" y="142875"/>
                    </a:lnTo>
                    <a:lnTo>
                      <a:pt x="191439" y="141643"/>
                    </a:lnTo>
                    <a:lnTo>
                      <a:pt x="207746" y="129819"/>
                    </a:lnTo>
                    <a:lnTo>
                      <a:pt x="214744" y="127000"/>
                    </a:lnTo>
                    <a:lnTo>
                      <a:pt x="226707" y="122212"/>
                    </a:lnTo>
                    <a:lnTo>
                      <a:pt x="247650" y="119507"/>
                    </a:lnTo>
                    <a:lnTo>
                      <a:pt x="251587" y="119507"/>
                    </a:lnTo>
                    <a:lnTo>
                      <a:pt x="255397" y="120142"/>
                    </a:lnTo>
                    <a:lnTo>
                      <a:pt x="259080" y="120650"/>
                    </a:lnTo>
                    <a:close/>
                  </a:path>
                  <a:path w="260985" h="157480">
                    <a:moveTo>
                      <a:pt x="260604" y="34036"/>
                    </a:moveTo>
                    <a:lnTo>
                      <a:pt x="245618" y="25908"/>
                    </a:lnTo>
                    <a:lnTo>
                      <a:pt x="238506" y="25908"/>
                    </a:lnTo>
                    <a:lnTo>
                      <a:pt x="238506" y="43561"/>
                    </a:lnTo>
                    <a:lnTo>
                      <a:pt x="238506" y="52324"/>
                    </a:lnTo>
                    <a:lnTo>
                      <a:pt x="234950" y="55880"/>
                    </a:lnTo>
                    <a:lnTo>
                      <a:pt x="226060" y="55880"/>
                    </a:lnTo>
                    <a:lnTo>
                      <a:pt x="222504" y="52324"/>
                    </a:lnTo>
                    <a:lnTo>
                      <a:pt x="222504" y="43561"/>
                    </a:lnTo>
                    <a:lnTo>
                      <a:pt x="226060" y="40005"/>
                    </a:lnTo>
                    <a:lnTo>
                      <a:pt x="234950" y="40005"/>
                    </a:lnTo>
                    <a:lnTo>
                      <a:pt x="238506" y="43561"/>
                    </a:lnTo>
                    <a:lnTo>
                      <a:pt x="238506" y="25908"/>
                    </a:lnTo>
                    <a:lnTo>
                      <a:pt x="209423" y="25908"/>
                    </a:lnTo>
                    <a:lnTo>
                      <a:pt x="209423" y="43561"/>
                    </a:lnTo>
                    <a:lnTo>
                      <a:pt x="209423" y="52324"/>
                    </a:lnTo>
                    <a:lnTo>
                      <a:pt x="205867" y="55880"/>
                    </a:lnTo>
                    <a:lnTo>
                      <a:pt x="196977" y="55880"/>
                    </a:lnTo>
                    <a:lnTo>
                      <a:pt x="193421" y="52324"/>
                    </a:lnTo>
                    <a:lnTo>
                      <a:pt x="193421" y="43561"/>
                    </a:lnTo>
                    <a:lnTo>
                      <a:pt x="196977" y="40005"/>
                    </a:lnTo>
                    <a:lnTo>
                      <a:pt x="205867" y="40005"/>
                    </a:lnTo>
                    <a:lnTo>
                      <a:pt x="209423" y="43561"/>
                    </a:lnTo>
                    <a:lnTo>
                      <a:pt x="209423" y="25908"/>
                    </a:lnTo>
                    <a:lnTo>
                      <a:pt x="67183" y="25908"/>
                    </a:lnTo>
                    <a:lnTo>
                      <a:pt x="67183" y="43561"/>
                    </a:lnTo>
                    <a:lnTo>
                      <a:pt x="67183" y="52324"/>
                    </a:lnTo>
                    <a:lnTo>
                      <a:pt x="63627" y="55880"/>
                    </a:lnTo>
                    <a:lnTo>
                      <a:pt x="54737" y="55880"/>
                    </a:lnTo>
                    <a:lnTo>
                      <a:pt x="51181" y="52324"/>
                    </a:lnTo>
                    <a:lnTo>
                      <a:pt x="51181" y="43561"/>
                    </a:lnTo>
                    <a:lnTo>
                      <a:pt x="54737" y="40005"/>
                    </a:lnTo>
                    <a:lnTo>
                      <a:pt x="63627" y="40005"/>
                    </a:lnTo>
                    <a:lnTo>
                      <a:pt x="67183" y="43561"/>
                    </a:lnTo>
                    <a:lnTo>
                      <a:pt x="67183" y="25908"/>
                    </a:lnTo>
                    <a:lnTo>
                      <a:pt x="38100" y="25908"/>
                    </a:lnTo>
                    <a:lnTo>
                      <a:pt x="38100" y="43561"/>
                    </a:lnTo>
                    <a:lnTo>
                      <a:pt x="38100" y="52324"/>
                    </a:lnTo>
                    <a:lnTo>
                      <a:pt x="34544" y="55880"/>
                    </a:lnTo>
                    <a:lnTo>
                      <a:pt x="25654" y="55880"/>
                    </a:lnTo>
                    <a:lnTo>
                      <a:pt x="22098" y="52324"/>
                    </a:lnTo>
                    <a:lnTo>
                      <a:pt x="22098" y="43561"/>
                    </a:lnTo>
                    <a:lnTo>
                      <a:pt x="25654" y="40005"/>
                    </a:lnTo>
                    <a:lnTo>
                      <a:pt x="34544" y="40005"/>
                    </a:lnTo>
                    <a:lnTo>
                      <a:pt x="38100" y="43561"/>
                    </a:lnTo>
                    <a:lnTo>
                      <a:pt x="38100" y="25908"/>
                    </a:lnTo>
                    <a:lnTo>
                      <a:pt x="14986" y="25908"/>
                    </a:lnTo>
                    <a:lnTo>
                      <a:pt x="0" y="34036"/>
                    </a:lnTo>
                    <a:lnTo>
                      <a:pt x="0" y="61976"/>
                    </a:lnTo>
                    <a:lnTo>
                      <a:pt x="14986" y="70104"/>
                    </a:lnTo>
                    <a:lnTo>
                      <a:pt x="245618" y="70104"/>
                    </a:lnTo>
                    <a:lnTo>
                      <a:pt x="260604" y="61976"/>
                    </a:lnTo>
                    <a:lnTo>
                      <a:pt x="260604" y="55880"/>
                    </a:lnTo>
                    <a:lnTo>
                      <a:pt x="260604" y="40005"/>
                    </a:lnTo>
                    <a:lnTo>
                      <a:pt x="260604" y="34036"/>
                    </a:lnTo>
                    <a:close/>
                  </a:path>
                </a:pathLst>
              </a:custGeom>
              <a:solidFill>
                <a:srgbClr val="004E83"/>
              </a:solidFill>
            </p:spPr>
            <p:txBody>
              <a:bodyPr wrap="square" lIns="0" tIns="0" rIns="0" bIns="0" rtlCol="0"/>
              <a:lstStyle/>
              <a:p>
                <a:endParaRPr sz="1350" dirty="0"/>
              </a:p>
            </p:txBody>
          </p:sp>
          <p:sp>
            <p:nvSpPr>
              <p:cNvPr id="328" name="object 48">
                <a:extLst>
                  <a:ext uri="{FF2B5EF4-FFF2-40B4-BE49-F238E27FC236}">
                    <a16:creationId xmlns:a16="http://schemas.microsoft.com/office/drawing/2014/main" id="{A9215808-922F-4400-B712-43E75A2CC95E}"/>
                  </a:ext>
                </a:extLst>
              </p:cNvPr>
              <p:cNvSpPr/>
              <p:nvPr/>
            </p:nvSpPr>
            <p:spPr>
              <a:xfrm>
                <a:off x="4858511" y="2520696"/>
                <a:ext cx="140208" cy="140207"/>
              </a:xfrm>
              <a:prstGeom prst="rect">
                <a:avLst/>
              </a:prstGeom>
              <a:blipFill>
                <a:blip r:embed="rId14" cstate="print"/>
                <a:stretch>
                  <a:fillRect/>
                </a:stretch>
              </a:blipFill>
            </p:spPr>
            <p:txBody>
              <a:bodyPr wrap="square" lIns="0" tIns="0" rIns="0" bIns="0" rtlCol="0"/>
              <a:lstStyle/>
              <a:p>
                <a:endParaRPr sz="1350" dirty="0"/>
              </a:p>
            </p:txBody>
          </p:sp>
          <p:sp>
            <p:nvSpPr>
              <p:cNvPr id="329" name="object 49">
                <a:extLst>
                  <a:ext uri="{FF2B5EF4-FFF2-40B4-BE49-F238E27FC236}">
                    <a16:creationId xmlns:a16="http://schemas.microsoft.com/office/drawing/2014/main" id="{5A537063-FD6E-4E67-9E9E-0DA1FB562205}"/>
                  </a:ext>
                </a:extLst>
              </p:cNvPr>
              <p:cNvSpPr/>
              <p:nvPr/>
            </p:nvSpPr>
            <p:spPr>
              <a:xfrm>
                <a:off x="4703063" y="2471928"/>
                <a:ext cx="215265" cy="15240"/>
              </a:xfrm>
              <a:custGeom>
                <a:avLst/>
                <a:gdLst/>
                <a:ahLst/>
                <a:cxnLst/>
                <a:rect l="l" t="t" r="r" b="b"/>
                <a:pathLst>
                  <a:path w="215264" h="15239">
                    <a:moveTo>
                      <a:pt x="214884" y="0"/>
                    </a:moveTo>
                    <a:lnTo>
                      <a:pt x="0" y="0"/>
                    </a:lnTo>
                    <a:lnTo>
                      <a:pt x="0" y="15239"/>
                    </a:lnTo>
                    <a:lnTo>
                      <a:pt x="214884" y="15239"/>
                    </a:lnTo>
                    <a:close/>
                  </a:path>
                </a:pathLst>
              </a:custGeom>
              <a:solidFill>
                <a:srgbClr val="004E83"/>
              </a:solidFill>
            </p:spPr>
            <p:txBody>
              <a:bodyPr wrap="square" lIns="0" tIns="0" rIns="0" bIns="0" rtlCol="0"/>
              <a:lstStyle/>
              <a:p>
                <a:endParaRPr sz="1350" dirty="0"/>
              </a:p>
            </p:txBody>
          </p:sp>
        </p:grpSp>
      </p:grpSp>
    </p:spTree>
    <p:extLst>
      <p:ext uri="{BB962C8B-B14F-4D97-AF65-F5344CB8AC3E}">
        <p14:creationId xmlns:p14="http://schemas.microsoft.com/office/powerpoint/2010/main" val="666879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US" sz="3600" dirty="0"/>
              <a:t>Use NPRE to Reduce Firewall Rules</a:t>
            </a:r>
            <a:endParaRPr lang="en-GB" sz="3600" dirty="0"/>
          </a:p>
        </p:txBody>
      </p:sp>
      <p:grpSp>
        <p:nvGrpSpPr>
          <p:cNvPr id="74" name="Group 73">
            <a:extLst>
              <a:ext uri="{FF2B5EF4-FFF2-40B4-BE49-F238E27FC236}">
                <a16:creationId xmlns:a16="http://schemas.microsoft.com/office/drawing/2014/main" id="{C297A6FF-1BBD-4ABD-A040-BBC74C60C80C}"/>
              </a:ext>
            </a:extLst>
          </p:cNvPr>
          <p:cNvGrpSpPr/>
          <p:nvPr/>
        </p:nvGrpSpPr>
        <p:grpSpPr>
          <a:xfrm>
            <a:off x="0" y="4837582"/>
            <a:ext cx="9138543" cy="2030128"/>
            <a:chOff x="0" y="4837582"/>
            <a:chExt cx="9138543" cy="2030128"/>
          </a:xfrm>
        </p:grpSpPr>
        <p:sp>
          <p:nvSpPr>
            <p:cNvPr id="40" name="Rectangle 39">
              <a:extLst>
                <a:ext uri="{FF2B5EF4-FFF2-40B4-BE49-F238E27FC236}">
                  <a16:creationId xmlns:a16="http://schemas.microsoft.com/office/drawing/2014/main" id="{CB578E7A-959E-48CE-B055-18491BA098CF}"/>
                </a:ext>
              </a:extLst>
            </p:cNvPr>
            <p:cNvSpPr/>
            <p:nvPr/>
          </p:nvSpPr>
          <p:spPr>
            <a:xfrm>
              <a:off x="0" y="4837582"/>
              <a:ext cx="9138543" cy="203012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2" name="Group 21">
              <a:extLst>
                <a:ext uri="{FF2B5EF4-FFF2-40B4-BE49-F238E27FC236}">
                  <a16:creationId xmlns:a16="http://schemas.microsoft.com/office/drawing/2014/main" id="{EE0B112D-78AB-4D89-A57D-15261E8CBF1E}"/>
                </a:ext>
              </a:extLst>
            </p:cNvPr>
            <p:cNvGrpSpPr/>
            <p:nvPr/>
          </p:nvGrpSpPr>
          <p:grpSpPr>
            <a:xfrm>
              <a:off x="473423" y="5056824"/>
              <a:ext cx="8197153" cy="1767145"/>
              <a:chOff x="126865" y="4917395"/>
              <a:chExt cx="8197153" cy="1767145"/>
            </a:xfrm>
          </p:grpSpPr>
          <p:grpSp>
            <p:nvGrpSpPr>
              <p:cNvPr id="18" name="Group 17">
                <a:extLst>
                  <a:ext uri="{FF2B5EF4-FFF2-40B4-BE49-F238E27FC236}">
                    <a16:creationId xmlns:a16="http://schemas.microsoft.com/office/drawing/2014/main" id="{1B253392-9069-4CB0-8A99-C11153F5FF24}"/>
                  </a:ext>
                </a:extLst>
              </p:cNvPr>
              <p:cNvGrpSpPr/>
              <p:nvPr/>
            </p:nvGrpSpPr>
            <p:grpSpPr>
              <a:xfrm>
                <a:off x="1544102" y="4917395"/>
                <a:ext cx="6055795" cy="1767145"/>
                <a:chOff x="6418116" y="4468715"/>
                <a:chExt cx="6055795" cy="1767145"/>
              </a:xfrm>
            </p:grpSpPr>
            <p:grpSp>
              <p:nvGrpSpPr>
                <p:cNvPr id="60" name="Group 59">
                  <a:extLst>
                    <a:ext uri="{FF2B5EF4-FFF2-40B4-BE49-F238E27FC236}">
                      <a16:creationId xmlns:a16="http://schemas.microsoft.com/office/drawing/2014/main" id="{AAC2E66E-AC22-4163-8F6D-A10137571DE6}"/>
                    </a:ext>
                  </a:extLst>
                </p:cNvPr>
                <p:cNvGrpSpPr/>
                <p:nvPr/>
              </p:nvGrpSpPr>
              <p:grpSpPr>
                <a:xfrm>
                  <a:off x="9947496" y="4485143"/>
                  <a:ext cx="2526415" cy="1750717"/>
                  <a:chOff x="6609400" y="3986784"/>
                  <a:chExt cx="2526415" cy="1750717"/>
                </a:xfrm>
              </p:grpSpPr>
              <p:sp>
                <p:nvSpPr>
                  <p:cNvPr id="68" name="Rectangle: Rounded Corners 67">
                    <a:extLst>
                      <a:ext uri="{FF2B5EF4-FFF2-40B4-BE49-F238E27FC236}">
                        <a16:creationId xmlns:a16="http://schemas.microsoft.com/office/drawing/2014/main" id="{DAD42566-723A-4DD2-B679-A246034130ED}"/>
                      </a:ext>
                    </a:extLst>
                  </p:cNvPr>
                  <p:cNvSpPr/>
                  <p:nvPr/>
                </p:nvSpPr>
                <p:spPr>
                  <a:xfrm>
                    <a:off x="7415408" y="3986784"/>
                    <a:ext cx="914400" cy="1371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69" name="TextBox 68">
                    <a:extLst>
                      <a:ext uri="{FF2B5EF4-FFF2-40B4-BE49-F238E27FC236}">
                        <a16:creationId xmlns:a16="http://schemas.microsoft.com/office/drawing/2014/main" id="{C7BADF19-18E3-488D-89DB-E0F83CD47F42}"/>
                      </a:ext>
                    </a:extLst>
                  </p:cNvPr>
                  <p:cNvSpPr txBox="1"/>
                  <p:nvPr/>
                </p:nvSpPr>
                <p:spPr>
                  <a:xfrm>
                    <a:off x="6609400" y="5368169"/>
                    <a:ext cx="2526415" cy="369332"/>
                  </a:xfrm>
                  <a:prstGeom prst="rect">
                    <a:avLst/>
                  </a:prstGeom>
                  <a:noFill/>
                </p:spPr>
                <p:txBody>
                  <a:bodyPr wrap="square" rtlCol="0">
                    <a:spAutoFit/>
                  </a:bodyPr>
                  <a:lstStyle/>
                  <a:p>
                    <a:pPr algn="ctr"/>
                    <a:r>
                      <a:rPr lang="en-US" b="1" dirty="0">
                        <a:solidFill>
                          <a:srgbClr val="0070C0"/>
                        </a:solidFill>
                      </a:rPr>
                      <a:t>Remote Server Host</a:t>
                    </a:r>
                    <a:endParaRPr lang="en-SG" b="1" dirty="0">
                      <a:solidFill>
                        <a:srgbClr val="0070C0"/>
                      </a:solidFill>
                    </a:endParaRPr>
                  </a:p>
                </p:txBody>
              </p:sp>
            </p:grpSp>
            <p:grpSp>
              <p:nvGrpSpPr>
                <p:cNvPr id="61" name="Group 60">
                  <a:extLst>
                    <a:ext uri="{FF2B5EF4-FFF2-40B4-BE49-F238E27FC236}">
                      <a16:creationId xmlns:a16="http://schemas.microsoft.com/office/drawing/2014/main" id="{0353FF49-75FE-494D-BC28-8D47B221EDFE}"/>
                    </a:ext>
                  </a:extLst>
                </p:cNvPr>
                <p:cNvGrpSpPr/>
                <p:nvPr/>
              </p:nvGrpSpPr>
              <p:grpSpPr>
                <a:xfrm>
                  <a:off x="6418116" y="4485143"/>
                  <a:ext cx="1828800" cy="1725671"/>
                  <a:chOff x="396801" y="4382421"/>
                  <a:chExt cx="1828800" cy="1725671"/>
                </a:xfrm>
              </p:grpSpPr>
              <p:sp>
                <p:nvSpPr>
                  <p:cNvPr id="66" name="Rectangle: Rounded Corners 65">
                    <a:extLst>
                      <a:ext uri="{FF2B5EF4-FFF2-40B4-BE49-F238E27FC236}">
                        <a16:creationId xmlns:a16="http://schemas.microsoft.com/office/drawing/2014/main" id="{EA5F438C-2B7C-43D2-BD46-931B91AC556A}"/>
                      </a:ext>
                    </a:extLst>
                  </p:cNvPr>
                  <p:cNvSpPr/>
                  <p:nvPr/>
                </p:nvSpPr>
                <p:spPr>
                  <a:xfrm>
                    <a:off x="854001" y="4382421"/>
                    <a:ext cx="914400" cy="1371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67" name="TextBox 66">
                    <a:extLst>
                      <a:ext uri="{FF2B5EF4-FFF2-40B4-BE49-F238E27FC236}">
                        <a16:creationId xmlns:a16="http://schemas.microsoft.com/office/drawing/2014/main" id="{85574024-1E90-4E62-A995-C75D3E88C428}"/>
                      </a:ext>
                    </a:extLst>
                  </p:cNvPr>
                  <p:cNvSpPr txBox="1"/>
                  <p:nvPr/>
                </p:nvSpPr>
                <p:spPr>
                  <a:xfrm>
                    <a:off x="396801" y="5738760"/>
                    <a:ext cx="1828800" cy="369332"/>
                  </a:xfrm>
                  <a:prstGeom prst="rect">
                    <a:avLst/>
                  </a:prstGeom>
                  <a:noFill/>
                </p:spPr>
                <p:txBody>
                  <a:bodyPr wrap="square" rtlCol="0">
                    <a:spAutoFit/>
                  </a:bodyPr>
                  <a:lstStyle/>
                  <a:p>
                    <a:pPr algn="ctr"/>
                    <a:r>
                      <a:rPr lang="en-US" b="1" dirty="0">
                        <a:solidFill>
                          <a:srgbClr val="0070C0"/>
                        </a:solidFill>
                      </a:rPr>
                      <a:t>Nagios Server</a:t>
                    </a:r>
                    <a:endParaRPr lang="en-SG" b="1" dirty="0">
                      <a:solidFill>
                        <a:srgbClr val="0070C0"/>
                      </a:solidFill>
                    </a:endParaRPr>
                  </a:p>
                </p:txBody>
              </p:sp>
            </p:grpSp>
            <p:cxnSp>
              <p:nvCxnSpPr>
                <p:cNvPr id="62" name="Straight Arrow Connector 61">
                  <a:extLst>
                    <a:ext uri="{FF2B5EF4-FFF2-40B4-BE49-F238E27FC236}">
                      <a16:creationId xmlns:a16="http://schemas.microsoft.com/office/drawing/2014/main" id="{32E0247A-1AAE-4E9C-BF3A-1E030147B0AE}"/>
                    </a:ext>
                  </a:extLst>
                </p:cNvPr>
                <p:cNvCxnSpPr>
                  <a:cxnSpLocks/>
                  <a:stCxn id="66" idx="3"/>
                  <a:endCxn id="68" idx="1"/>
                </p:cNvCxnSpPr>
                <p:nvPr/>
              </p:nvCxnSpPr>
              <p:spPr>
                <a:xfrm>
                  <a:off x="7789716" y="5170943"/>
                  <a:ext cx="296378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nvGrpSpPr>
                <p:cNvPr id="63" name="Group 62">
                  <a:extLst>
                    <a:ext uri="{FF2B5EF4-FFF2-40B4-BE49-F238E27FC236}">
                      <a16:creationId xmlns:a16="http://schemas.microsoft.com/office/drawing/2014/main" id="{5458F70C-517A-42D0-B37E-8B345E53FC6B}"/>
                    </a:ext>
                  </a:extLst>
                </p:cNvPr>
                <p:cNvGrpSpPr/>
                <p:nvPr/>
              </p:nvGrpSpPr>
              <p:grpSpPr>
                <a:xfrm>
                  <a:off x="8357210" y="4468715"/>
                  <a:ext cx="1828800" cy="1049930"/>
                  <a:chOff x="3609150" y="4308454"/>
                  <a:chExt cx="1828800" cy="1049930"/>
                </a:xfrm>
              </p:grpSpPr>
              <p:sp>
                <p:nvSpPr>
                  <p:cNvPr id="64" name="TextBox 63">
                    <a:extLst>
                      <a:ext uri="{FF2B5EF4-FFF2-40B4-BE49-F238E27FC236}">
                        <a16:creationId xmlns:a16="http://schemas.microsoft.com/office/drawing/2014/main" id="{82E6FFAD-6B97-4098-B101-FC311B4D00ED}"/>
                      </a:ext>
                    </a:extLst>
                  </p:cNvPr>
                  <p:cNvSpPr txBox="1"/>
                  <p:nvPr/>
                </p:nvSpPr>
                <p:spPr>
                  <a:xfrm>
                    <a:off x="3927736" y="4308454"/>
                    <a:ext cx="1288527" cy="369332"/>
                  </a:xfrm>
                  <a:prstGeom prst="rect">
                    <a:avLst/>
                  </a:prstGeom>
                  <a:noFill/>
                </p:spPr>
                <p:txBody>
                  <a:bodyPr wrap="square" rtlCol="0">
                    <a:spAutoFit/>
                  </a:bodyPr>
                  <a:lstStyle/>
                  <a:p>
                    <a:pPr algn="ctr"/>
                    <a:r>
                      <a:rPr lang="en-US" b="1" dirty="0">
                        <a:solidFill>
                          <a:srgbClr val="FF0000"/>
                        </a:solidFill>
                      </a:rPr>
                      <a:t>Firewall</a:t>
                    </a:r>
                    <a:endParaRPr lang="en-SG" b="1" dirty="0">
                      <a:solidFill>
                        <a:srgbClr val="FF0000"/>
                      </a:solidFill>
                    </a:endParaRPr>
                  </a:p>
                </p:txBody>
              </p:sp>
              <p:sp>
                <p:nvSpPr>
                  <p:cNvPr id="65" name="Rectangle 64">
                    <a:extLst>
                      <a:ext uri="{FF2B5EF4-FFF2-40B4-BE49-F238E27FC236}">
                        <a16:creationId xmlns:a16="http://schemas.microsoft.com/office/drawing/2014/main" id="{CD1C0953-8B0B-4056-BA17-DB6D610C502D}"/>
                      </a:ext>
                    </a:extLst>
                  </p:cNvPr>
                  <p:cNvSpPr/>
                  <p:nvPr/>
                </p:nvSpPr>
                <p:spPr>
                  <a:xfrm>
                    <a:off x="3609150" y="4672584"/>
                    <a:ext cx="1828800" cy="685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9" name="TextBox 18">
                <a:extLst>
                  <a:ext uri="{FF2B5EF4-FFF2-40B4-BE49-F238E27FC236}">
                    <a16:creationId xmlns:a16="http://schemas.microsoft.com/office/drawing/2014/main" id="{4DCF65FA-83DF-41F2-9D77-40BA91420793}"/>
                  </a:ext>
                </a:extLst>
              </p:cNvPr>
              <p:cNvSpPr txBox="1"/>
              <p:nvPr/>
            </p:nvSpPr>
            <p:spPr>
              <a:xfrm>
                <a:off x="126865" y="5366458"/>
                <a:ext cx="1828800" cy="523220"/>
              </a:xfrm>
              <a:prstGeom prst="rect">
                <a:avLst/>
              </a:prstGeom>
              <a:noFill/>
            </p:spPr>
            <p:txBody>
              <a:bodyPr wrap="square" rtlCol="0">
                <a:spAutoFit/>
              </a:bodyPr>
              <a:lstStyle/>
              <a:p>
                <a:pPr algn="r"/>
                <a:r>
                  <a:rPr lang="en-US" sz="1400" dirty="0"/>
                  <a:t>Run_remote_checks (using NPRE)</a:t>
                </a:r>
                <a:endParaRPr lang="en-SG" sz="1400" dirty="0"/>
              </a:p>
            </p:txBody>
          </p:sp>
          <p:sp>
            <p:nvSpPr>
              <p:cNvPr id="70" name="TextBox 69">
                <a:extLst>
                  <a:ext uri="{FF2B5EF4-FFF2-40B4-BE49-F238E27FC236}">
                    <a16:creationId xmlns:a16="http://schemas.microsoft.com/office/drawing/2014/main" id="{70826EE8-74BA-4478-8A61-F12AC54963A4}"/>
                  </a:ext>
                </a:extLst>
              </p:cNvPr>
              <p:cNvSpPr txBox="1"/>
              <p:nvPr/>
            </p:nvSpPr>
            <p:spPr>
              <a:xfrm>
                <a:off x="6842124" y="5372881"/>
                <a:ext cx="1481894" cy="523220"/>
              </a:xfrm>
              <a:prstGeom prst="rect">
                <a:avLst/>
              </a:prstGeom>
              <a:noFill/>
            </p:spPr>
            <p:txBody>
              <a:bodyPr wrap="square" rtlCol="0">
                <a:spAutoFit/>
              </a:bodyPr>
              <a:lstStyle/>
              <a:p>
                <a:r>
                  <a:rPr lang="en-US" sz="1400" dirty="0"/>
                  <a:t>Check_apache</a:t>
                </a:r>
              </a:p>
              <a:p>
                <a:r>
                  <a:rPr lang="en-US" sz="1400" dirty="0"/>
                  <a:t>Check_qmail</a:t>
                </a:r>
                <a:endParaRPr lang="en-SG" sz="1400" dirty="0"/>
              </a:p>
            </p:txBody>
          </p:sp>
        </p:grpSp>
      </p:grpSp>
      <p:grpSp>
        <p:nvGrpSpPr>
          <p:cNvPr id="73" name="Group 72">
            <a:extLst>
              <a:ext uri="{FF2B5EF4-FFF2-40B4-BE49-F238E27FC236}">
                <a16:creationId xmlns:a16="http://schemas.microsoft.com/office/drawing/2014/main" id="{99BC1687-C67C-49FE-A766-101B6D68984B}"/>
              </a:ext>
            </a:extLst>
          </p:cNvPr>
          <p:cNvGrpSpPr/>
          <p:nvPr/>
        </p:nvGrpSpPr>
        <p:grpSpPr>
          <a:xfrm>
            <a:off x="5457" y="1998927"/>
            <a:ext cx="9138543" cy="2030128"/>
            <a:chOff x="5457" y="1998927"/>
            <a:chExt cx="9138543" cy="2030128"/>
          </a:xfrm>
        </p:grpSpPr>
        <p:sp>
          <p:nvSpPr>
            <p:cNvPr id="72" name="Rectangle 71">
              <a:extLst>
                <a:ext uri="{FF2B5EF4-FFF2-40B4-BE49-F238E27FC236}">
                  <a16:creationId xmlns:a16="http://schemas.microsoft.com/office/drawing/2014/main" id="{EEBD78DA-97F2-41BB-807C-DCB4B066BE80}"/>
                </a:ext>
              </a:extLst>
            </p:cNvPr>
            <p:cNvSpPr/>
            <p:nvPr/>
          </p:nvSpPr>
          <p:spPr>
            <a:xfrm>
              <a:off x="5457" y="1998927"/>
              <a:ext cx="9138543" cy="203012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0" name="Group 19">
              <a:extLst>
                <a:ext uri="{FF2B5EF4-FFF2-40B4-BE49-F238E27FC236}">
                  <a16:creationId xmlns:a16="http://schemas.microsoft.com/office/drawing/2014/main" id="{797C6242-C1D6-4BDC-82B9-06CB7897D4CB}"/>
                </a:ext>
              </a:extLst>
            </p:cNvPr>
            <p:cNvGrpSpPr/>
            <p:nvPr/>
          </p:nvGrpSpPr>
          <p:grpSpPr>
            <a:xfrm>
              <a:off x="975208" y="2237402"/>
              <a:ext cx="6971247" cy="1767145"/>
              <a:chOff x="628650" y="2097973"/>
              <a:chExt cx="6971247" cy="1767145"/>
            </a:xfrm>
          </p:grpSpPr>
          <p:grpSp>
            <p:nvGrpSpPr>
              <p:cNvPr id="16" name="Group 15">
                <a:extLst>
                  <a:ext uri="{FF2B5EF4-FFF2-40B4-BE49-F238E27FC236}">
                    <a16:creationId xmlns:a16="http://schemas.microsoft.com/office/drawing/2014/main" id="{D0803E94-57AE-49B6-B171-EEBF6CD88656}"/>
                  </a:ext>
                </a:extLst>
              </p:cNvPr>
              <p:cNvGrpSpPr/>
              <p:nvPr/>
            </p:nvGrpSpPr>
            <p:grpSpPr>
              <a:xfrm>
                <a:off x="1544102" y="2097973"/>
                <a:ext cx="6055795" cy="1767145"/>
                <a:chOff x="-3916377" y="2216441"/>
                <a:chExt cx="6055795" cy="1767145"/>
              </a:xfrm>
            </p:grpSpPr>
            <p:cxnSp>
              <p:nvCxnSpPr>
                <p:cNvPr id="55" name="Straight Arrow Connector 54">
                  <a:extLst>
                    <a:ext uri="{FF2B5EF4-FFF2-40B4-BE49-F238E27FC236}">
                      <a16:creationId xmlns:a16="http://schemas.microsoft.com/office/drawing/2014/main" id="{8C204FB2-FF3F-4879-95BD-C240CC77979A}"/>
                    </a:ext>
                  </a:extLst>
                </p:cNvPr>
                <p:cNvCxnSpPr>
                  <a:cxnSpLocks/>
                </p:cNvCxnSpPr>
                <p:nvPr/>
              </p:nvCxnSpPr>
              <p:spPr>
                <a:xfrm>
                  <a:off x="-2544777" y="2745392"/>
                  <a:ext cx="296378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6" name="Straight Arrow Connector 55">
                  <a:extLst>
                    <a:ext uri="{FF2B5EF4-FFF2-40B4-BE49-F238E27FC236}">
                      <a16:creationId xmlns:a16="http://schemas.microsoft.com/office/drawing/2014/main" id="{9CF1843F-AB24-4D72-9D31-BE3EBF1225D9}"/>
                    </a:ext>
                  </a:extLst>
                </p:cNvPr>
                <p:cNvCxnSpPr>
                  <a:cxnSpLocks/>
                </p:cNvCxnSpPr>
                <p:nvPr/>
              </p:nvCxnSpPr>
              <p:spPr>
                <a:xfrm>
                  <a:off x="-2544777" y="3110735"/>
                  <a:ext cx="296378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nvGrpSpPr>
                <p:cNvPr id="45" name="Group 44">
                  <a:extLst>
                    <a:ext uri="{FF2B5EF4-FFF2-40B4-BE49-F238E27FC236}">
                      <a16:creationId xmlns:a16="http://schemas.microsoft.com/office/drawing/2014/main" id="{86E05B17-9378-49FC-ACF9-18DB974E266A}"/>
                    </a:ext>
                  </a:extLst>
                </p:cNvPr>
                <p:cNvGrpSpPr/>
                <p:nvPr/>
              </p:nvGrpSpPr>
              <p:grpSpPr>
                <a:xfrm>
                  <a:off x="-386997" y="2232869"/>
                  <a:ext cx="2526415" cy="1750717"/>
                  <a:chOff x="6609400" y="3986784"/>
                  <a:chExt cx="2526415" cy="1750717"/>
                </a:xfrm>
              </p:grpSpPr>
              <p:sp>
                <p:nvSpPr>
                  <p:cNvPr id="53" name="Rectangle: Rounded Corners 52">
                    <a:extLst>
                      <a:ext uri="{FF2B5EF4-FFF2-40B4-BE49-F238E27FC236}">
                        <a16:creationId xmlns:a16="http://schemas.microsoft.com/office/drawing/2014/main" id="{E7D1F34D-4EE7-4455-9030-8D4BEB18548F}"/>
                      </a:ext>
                    </a:extLst>
                  </p:cNvPr>
                  <p:cNvSpPr/>
                  <p:nvPr/>
                </p:nvSpPr>
                <p:spPr>
                  <a:xfrm>
                    <a:off x="7415408" y="3986784"/>
                    <a:ext cx="914400" cy="1371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54" name="TextBox 53">
                    <a:extLst>
                      <a:ext uri="{FF2B5EF4-FFF2-40B4-BE49-F238E27FC236}">
                        <a16:creationId xmlns:a16="http://schemas.microsoft.com/office/drawing/2014/main" id="{ACF54D44-7510-4791-AED7-8F9F9F6799D8}"/>
                      </a:ext>
                    </a:extLst>
                  </p:cNvPr>
                  <p:cNvSpPr txBox="1"/>
                  <p:nvPr/>
                </p:nvSpPr>
                <p:spPr>
                  <a:xfrm>
                    <a:off x="6609400" y="5368169"/>
                    <a:ext cx="2526415" cy="369332"/>
                  </a:xfrm>
                  <a:prstGeom prst="rect">
                    <a:avLst/>
                  </a:prstGeom>
                  <a:noFill/>
                </p:spPr>
                <p:txBody>
                  <a:bodyPr wrap="square" rtlCol="0">
                    <a:spAutoFit/>
                  </a:bodyPr>
                  <a:lstStyle/>
                  <a:p>
                    <a:pPr algn="ctr"/>
                    <a:r>
                      <a:rPr lang="en-US" b="1" dirty="0">
                        <a:solidFill>
                          <a:srgbClr val="0070C0"/>
                        </a:solidFill>
                      </a:rPr>
                      <a:t>Remote Server Host</a:t>
                    </a:r>
                    <a:endParaRPr lang="en-SG" b="1" dirty="0">
                      <a:solidFill>
                        <a:srgbClr val="0070C0"/>
                      </a:solidFill>
                    </a:endParaRPr>
                  </a:p>
                </p:txBody>
              </p:sp>
            </p:grpSp>
            <p:grpSp>
              <p:nvGrpSpPr>
                <p:cNvPr id="46" name="Group 45">
                  <a:extLst>
                    <a:ext uri="{FF2B5EF4-FFF2-40B4-BE49-F238E27FC236}">
                      <a16:creationId xmlns:a16="http://schemas.microsoft.com/office/drawing/2014/main" id="{34DBF3EE-55EB-4484-A406-4590174D86C7}"/>
                    </a:ext>
                  </a:extLst>
                </p:cNvPr>
                <p:cNvGrpSpPr/>
                <p:nvPr/>
              </p:nvGrpSpPr>
              <p:grpSpPr>
                <a:xfrm>
                  <a:off x="-3916377" y="2232869"/>
                  <a:ext cx="1828800" cy="1725671"/>
                  <a:chOff x="396801" y="4382421"/>
                  <a:chExt cx="1828800" cy="1725671"/>
                </a:xfrm>
              </p:grpSpPr>
              <p:sp>
                <p:nvSpPr>
                  <p:cNvPr id="51" name="Rectangle: Rounded Corners 50">
                    <a:extLst>
                      <a:ext uri="{FF2B5EF4-FFF2-40B4-BE49-F238E27FC236}">
                        <a16:creationId xmlns:a16="http://schemas.microsoft.com/office/drawing/2014/main" id="{798DC6E7-3C7E-477D-BC64-A95CEEB84645}"/>
                      </a:ext>
                    </a:extLst>
                  </p:cNvPr>
                  <p:cNvSpPr/>
                  <p:nvPr/>
                </p:nvSpPr>
                <p:spPr>
                  <a:xfrm>
                    <a:off x="854001" y="4382421"/>
                    <a:ext cx="914400" cy="1371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52" name="TextBox 51">
                    <a:extLst>
                      <a:ext uri="{FF2B5EF4-FFF2-40B4-BE49-F238E27FC236}">
                        <a16:creationId xmlns:a16="http://schemas.microsoft.com/office/drawing/2014/main" id="{7DE684C6-0385-40F1-B3CF-7202AC688ADF}"/>
                      </a:ext>
                    </a:extLst>
                  </p:cNvPr>
                  <p:cNvSpPr txBox="1"/>
                  <p:nvPr/>
                </p:nvSpPr>
                <p:spPr>
                  <a:xfrm>
                    <a:off x="396801" y="5738760"/>
                    <a:ext cx="1828800" cy="369332"/>
                  </a:xfrm>
                  <a:prstGeom prst="rect">
                    <a:avLst/>
                  </a:prstGeom>
                  <a:noFill/>
                </p:spPr>
                <p:txBody>
                  <a:bodyPr wrap="square" rtlCol="0">
                    <a:spAutoFit/>
                  </a:bodyPr>
                  <a:lstStyle/>
                  <a:p>
                    <a:pPr algn="ctr"/>
                    <a:r>
                      <a:rPr lang="en-US" b="1" dirty="0">
                        <a:solidFill>
                          <a:srgbClr val="0070C0"/>
                        </a:solidFill>
                      </a:rPr>
                      <a:t>Nagios Server</a:t>
                    </a:r>
                    <a:endParaRPr lang="en-SG" b="1" dirty="0">
                      <a:solidFill>
                        <a:srgbClr val="0070C0"/>
                      </a:solidFill>
                    </a:endParaRPr>
                  </a:p>
                </p:txBody>
              </p:sp>
            </p:grpSp>
            <p:cxnSp>
              <p:nvCxnSpPr>
                <p:cNvPr id="47" name="Straight Arrow Connector 46">
                  <a:extLst>
                    <a:ext uri="{FF2B5EF4-FFF2-40B4-BE49-F238E27FC236}">
                      <a16:creationId xmlns:a16="http://schemas.microsoft.com/office/drawing/2014/main" id="{A2D579C7-49DD-400A-BE3B-50A46FA28226}"/>
                    </a:ext>
                  </a:extLst>
                </p:cNvPr>
                <p:cNvCxnSpPr>
                  <a:cxnSpLocks/>
                  <a:stCxn id="51" idx="3"/>
                  <a:endCxn id="53" idx="1"/>
                </p:cNvCxnSpPr>
                <p:nvPr/>
              </p:nvCxnSpPr>
              <p:spPr>
                <a:xfrm>
                  <a:off x="-2544777" y="2918669"/>
                  <a:ext cx="296378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9E0DE8F9-0E05-4823-9AF4-9AD4F8035353}"/>
                    </a:ext>
                  </a:extLst>
                </p:cNvPr>
                <p:cNvGrpSpPr/>
                <p:nvPr/>
              </p:nvGrpSpPr>
              <p:grpSpPr>
                <a:xfrm>
                  <a:off x="-1977283" y="2216441"/>
                  <a:ext cx="1828800" cy="1049930"/>
                  <a:chOff x="3609150" y="4308454"/>
                  <a:chExt cx="1828800" cy="1049930"/>
                </a:xfrm>
              </p:grpSpPr>
              <p:sp>
                <p:nvSpPr>
                  <p:cNvPr id="49" name="TextBox 48">
                    <a:extLst>
                      <a:ext uri="{FF2B5EF4-FFF2-40B4-BE49-F238E27FC236}">
                        <a16:creationId xmlns:a16="http://schemas.microsoft.com/office/drawing/2014/main" id="{D779BF07-217E-462E-9D22-93EFCD9EF6AD}"/>
                      </a:ext>
                    </a:extLst>
                  </p:cNvPr>
                  <p:cNvSpPr txBox="1"/>
                  <p:nvPr/>
                </p:nvSpPr>
                <p:spPr>
                  <a:xfrm>
                    <a:off x="3927736" y="4308454"/>
                    <a:ext cx="1288527" cy="369332"/>
                  </a:xfrm>
                  <a:prstGeom prst="rect">
                    <a:avLst/>
                  </a:prstGeom>
                  <a:noFill/>
                </p:spPr>
                <p:txBody>
                  <a:bodyPr wrap="square" rtlCol="0">
                    <a:spAutoFit/>
                  </a:bodyPr>
                  <a:lstStyle/>
                  <a:p>
                    <a:pPr algn="ctr"/>
                    <a:r>
                      <a:rPr lang="en-US" b="1" dirty="0">
                        <a:solidFill>
                          <a:srgbClr val="FF0000"/>
                        </a:solidFill>
                      </a:rPr>
                      <a:t>Firewall</a:t>
                    </a:r>
                    <a:endParaRPr lang="en-SG" b="1" dirty="0">
                      <a:solidFill>
                        <a:srgbClr val="FF0000"/>
                      </a:solidFill>
                    </a:endParaRPr>
                  </a:p>
                </p:txBody>
              </p:sp>
              <p:sp>
                <p:nvSpPr>
                  <p:cNvPr id="50" name="Rectangle 49">
                    <a:extLst>
                      <a:ext uri="{FF2B5EF4-FFF2-40B4-BE49-F238E27FC236}">
                        <a16:creationId xmlns:a16="http://schemas.microsoft.com/office/drawing/2014/main" id="{9473EDA8-7F08-47FD-96C0-2AD496231054}"/>
                      </a:ext>
                    </a:extLst>
                  </p:cNvPr>
                  <p:cNvSpPr/>
                  <p:nvPr/>
                </p:nvSpPr>
                <p:spPr>
                  <a:xfrm>
                    <a:off x="3609150" y="4672584"/>
                    <a:ext cx="1828800" cy="685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71" name="TextBox 70">
                <a:extLst>
                  <a:ext uri="{FF2B5EF4-FFF2-40B4-BE49-F238E27FC236}">
                    <a16:creationId xmlns:a16="http://schemas.microsoft.com/office/drawing/2014/main" id="{CDB02B2A-044F-4777-8F6D-0FDCFC4F22D3}"/>
                  </a:ext>
                </a:extLst>
              </p:cNvPr>
              <p:cNvSpPr txBox="1"/>
              <p:nvPr/>
            </p:nvSpPr>
            <p:spPr>
              <a:xfrm>
                <a:off x="628650" y="2482411"/>
                <a:ext cx="1327015" cy="646331"/>
              </a:xfrm>
              <a:prstGeom prst="rect">
                <a:avLst/>
              </a:prstGeom>
              <a:noFill/>
            </p:spPr>
            <p:txBody>
              <a:bodyPr wrap="square" rtlCol="0">
                <a:spAutoFit/>
              </a:bodyPr>
              <a:lstStyle/>
              <a:p>
                <a:pPr algn="r"/>
                <a:r>
                  <a:rPr lang="en-US" sz="1200" dirty="0"/>
                  <a:t>Check Port 80 </a:t>
                </a:r>
              </a:p>
              <a:p>
                <a:pPr algn="r"/>
                <a:r>
                  <a:rPr lang="en-US" sz="1200" dirty="0"/>
                  <a:t>Check Port 443</a:t>
                </a:r>
              </a:p>
              <a:p>
                <a:pPr algn="r"/>
                <a:r>
                  <a:rPr lang="en-US" sz="1200" dirty="0"/>
                  <a:t>Check Port 25</a:t>
                </a:r>
                <a:endParaRPr lang="en-SG" sz="1200" dirty="0"/>
              </a:p>
            </p:txBody>
          </p:sp>
        </p:grpSp>
      </p:grpSp>
      <p:sp>
        <p:nvSpPr>
          <p:cNvPr id="24" name="Content Placeholder 4">
            <a:extLst>
              <a:ext uri="{FF2B5EF4-FFF2-40B4-BE49-F238E27FC236}">
                <a16:creationId xmlns:a16="http://schemas.microsoft.com/office/drawing/2014/main" id="{8AB6BFBD-1495-4B36-AB2B-8771DE874F7B}"/>
              </a:ext>
            </a:extLst>
          </p:cNvPr>
          <p:cNvSpPr txBox="1">
            <a:spLocks/>
          </p:cNvSpPr>
          <p:nvPr/>
        </p:nvSpPr>
        <p:spPr>
          <a:xfrm>
            <a:off x="625921" y="4238462"/>
            <a:ext cx="7886700" cy="710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70C0"/>
                </a:solidFill>
              </a:rPr>
              <a:t>Scenario 2</a:t>
            </a:r>
            <a:r>
              <a:rPr lang="en-US" sz="2000" b="0" dirty="0"/>
              <a:t>: Nagios uses </a:t>
            </a:r>
            <a:r>
              <a:rPr lang="en-US" sz="2000" dirty="0"/>
              <a:t>NPRE remote execution</a:t>
            </a:r>
            <a:r>
              <a:rPr lang="en-US" sz="2000" b="0" dirty="0"/>
              <a:t> to check if the services are running.  </a:t>
            </a:r>
            <a:r>
              <a:rPr lang="en-US" sz="2000" b="0" dirty="0">
                <a:highlight>
                  <a:srgbClr val="FFFF00"/>
                </a:highlight>
              </a:rPr>
              <a:t>One firewall rule required</a:t>
            </a:r>
            <a:r>
              <a:rPr lang="en-US" sz="2000" b="0" dirty="0"/>
              <a:t>.</a:t>
            </a:r>
            <a:endParaRPr lang="en-SG" sz="2000" b="0" dirty="0"/>
          </a:p>
        </p:txBody>
      </p:sp>
      <p:sp>
        <p:nvSpPr>
          <p:cNvPr id="5" name="Content Placeholder 4"/>
          <p:cNvSpPr>
            <a:spLocks noGrp="1"/>
          </p:cNvSpPr>
          <p:nvPr>
            <p:ph idx="1"/>
          </p:nvPr>
        </p:nvSpPr>
        <p:spPr>
          <a:xfrm>
            <a:off x="849253" y="1405222"/>
            <a:ext cx="7886700" cy="701516"/>
          </a:xfrm>
        </p:spPr>
        <p:txBody>
          <a:bodyPr>
            <a:normAutofit/>
          </a:bodyPr>
          <a:lstStyle/>
          <a:p>
            <a:pPr marL="0" indent="0">
              <a:buNone/>
            </a:pPr>
            <a:r>
              <a:rPr lang="en-US" sz="2000" dirty="0">
                <a:solidFill>
                  <a:srgbClr val="0070C0"/>
                </a:solidFill>
              </a:rPr>
              <a:t>Scenario 1</a:t>
            </a:r>
            <a:r>
              <a:rPr lang="en-US" sz="2000" b="0" dirty="0"/>
              <a:t>: Nagios runs </a:t>
            </a:r>
            <a:r>
              <a:rPr lang="en-US" sz="2000" dirty="0"/>
              <a:t>local plugins</a:t>
            </a:r>
            <a:r>
              <a:rPr lang="en-US" sz="2000" b="0" dirty="0"/>
              <a:t> to check port availability.  </a:t>
            </a:r>
            <a:r>
              <a:rPr lang="en-US" sz="2000" b="0" dirty="0">
                <a:highlight>
                  <a:srgbClr val="FFFF00"/>
                </a:highlight>
              </a:rPr>
              <a:t>Three firewall rules required</a:t>
            </a:r>
            <a:r>
              <a:rPr lang="en-US" sz="2000" b="0" dirty="0"/>
              <a:t>.</a:t>
            </a:r>
            <a:endParaRPr lang="en-SG" sz="2000" b="0" dirty="0"/>
          </a:p>
        </p:txBody>
      </p:sp>
      <p:cxnSp>
        <p:nvCxnSpPr>
          <p:cNvPr id="76" name="Straight Connector 75">
            <a:extLst>
              <a:ext uri="{FF2B5EF4-FFF2-40B4-BE49-F238E27FC236}">
                <a16:creationId xmlns:a16="http://schemas.microsoft.com/office/drawing/2014/main" id="{AC647281-B378-4C47-B295-F33510459521}"/>
              </a:ext>
            </a:extLst>
          </p:cNvPr>
          <p:cNvCxnSpPr>
            <a:cxnSpLocks/>
          </p:cNvCxnSpPr>
          <p:nvPr/>
        </p:nvCxnSpPr>
        <p:spPr>
          <a:xfrm>
            <a:off x="0" y="4029055"/>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099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US" sz="3600" dirty="0"/>
              <a:t>SNMP</a:t>
            </a:r>
            <a:endParaRPr lang="en-GB" sz="3600" dirty="0"/>
          </a:p>
        </p:txBody>
      </p:sp>
      <p:sp>
        <p:nvSpPr>
          <p:cNvPr id="5" name="Content Placeholder 4"/>
          <p:cNvSpPr>
            <a:spLocks noGrp="1"/>
          </p:cNvSpPr>
          <p:nvPr>
            <p:ph idx="1"/>
          </p:nvPr>
        </p:nvSpPr>
        <p:spPr>
          <a:xfrm>
            <a:off x="628650" y="1316735"/>
            <a:ext cx="7886700" cy="4964321"/>
          </a:xfrm>
        </p:spPr>
        <p:txBody>
          <a:bodyPr>
            <a:normAutofit fontScale="77500" lnSpcReduction="20000"/>
          </a:bodyPr>
          <a:lstStyle/>
          <a:p>
            <a:pPr>
              <a:lnSpc>
                <a:spcPct val="120000"/>
              </a:lnSpc>
              <a:spcBef>
                <a:spcPts val="600"/>
              </a:spcBef>
            </a:pPr>
            <a:r>
              <a:rPr lang="en-US" dirty="0">
                <a:solidFill>
                  <a:srgbClr val="FF0000"/>
                </a:solidFill>
              </a:rPr>
              <a:t>SNMP = Simple Network Management Protocol</a:t>
            </a:r>
          </a:p>
          <a:p>
            <a:pPr>
              <a:lnSpc>
                <a:spcPct val="120000"/>
              </a:lnSpc>
              <a:spcBef>
                <a:spcPts val="600"/>
              </a:spcBef>
            </a:pPr>
            <a:r>
              <a:rPr lang="en-US" b="0" dirty="0">
                <a:solidFill>
                  <a:srgbClr val="FF0000"/>
                </a:solidFill>
              </a:rPr>
              <a:t>SNMP</a:t>
            </a:r>
            <a:r>
              <a:rPr lang="en-US" b="0" dirty="0"/>
              <a:t> simplifies device management by enabling </a:t>
            </a:r>
            <a:r>
              <a:rPr lang="en-US" b="0" dirty="0">
                <a:solidFill>
                  <a:srgbClr val="004E83"/>
                </a:solidFill>
              </a:rPr>
              <a:t>centralized discovery, monitoring, and configuration</a:t>
            </a:r>
            <a:r>
              <a:rPr lang="en-US" b="0" dirty="0"/>
              <a:t> of devices on the network (routers, switches, printers, servers, UPS, IoT devices, and others).</a:t>
            </a:r>
          </a:p>
          <a:p>
            <a:pPr>
              <a:lnSpc>
                <a:spcPct val="120000"/>
              </a:lnSpc>
              <a:spcBef>
                <a:spcPts val="600"/>
              </a:spcBef>
            </a:pPr>
            <a:r>
              <a:rPr lang="en-US" b="0" dirty="0">
                <a:solidFill>
                  <a:srgbClr val="FF0000"/>
                </a:solidFill>
              </a:rPr>
              <a:t>SNMP</a:t>
            </a:r>
            <a:r>
              <a:rPr lang="en-US" b="0" dirty="0"/>
              <a:t> (</a:t>
            </a:r>
            <a:r>
              <a:rPr lang="en-US" dirty="0">
                <a:solidFill>
                  <a:srgbClr val="004E83"/>
                </a:solidFill>
              </a:rPr>
              <a:t>v1/v2/v3</a:t>
            </a:r>
            <a:r>
              <a:rPr lang="en-US" b="0" dirty="0"/>
              <a:t>) vs </a:t>
            </a:r>
            <a:r>
              <a:rPr lang="en-US" b="0" dirty="0">
                <a:solidFill>
                  <a:srgbClr val="FF0000"/>
                </a:solidFill>
              </a:rPr>
              <a:t>OID</a:t>
            </a:r>
            <a:r>
              <a:rPr lang="en-US" b="0" dirty="0"/>
              <a:t> (</a:t>
            </a:r>
            <a:r>
              <a:rPr lang="en-US" b="0" dirty="0">
                <a:solidFill>
                  <a:srgbClr val="004E83"/>
                </a:solidFill>
              </a:rPr>
              <a:t>Object IDentifier</a:t>
            </a:r>
            <a:r>
              <a:rPr lang="en-US" b="0" dirty="0"/>
              <a:t>) vs </a:t>
            </a:r>
            <a:r>
              <a:rPr lang="en-US" b="0" dirty="0">
                <a:solidFill>
                  <a:srgbClr val="FF0000"/>
                </a:solidFill>
              </a:rPr>
              <a:t>MIB</a:t>
            </a:r>
            <a:r>
              <a:rPr lang="en-US" b="0" dirty="0"/>
              <a:t> (</a:t>
            </a:r>
            <a:r>
              <a:rPr lang="en-US" b="0" dirty="0">
                <a:solidFill>
                  <a:srgbClr val="004E83"/>
                </a:solidFill>
              </a:rPr>
              <a:t>Management Information Base</a:t>
            </a:r>
            <a:r>
              <a:rPr lang="en-US" b="0" dirty="0"/>
              <a:t>) – refer to notes</a:t>
            </a:r>
          </a:p>
          <a:p>
            <a:pPr>
              <a:lnSpc>
                <a:spcPct val="120000"/>
              </a:lnSpc>
              <a:spcBef>
                <a:spcPts val="600"/>
              </a:spcBef>
            </a:pPr>
            <a:r>
              <a:rPr lang="en-US" b="0" dirty="0">
                <a:solidFill>
                  <a:srgbClr val="FF0000"/>
                </a:solidFill>
              </a:rPr>
              <a:t>SNMP</a:t>
            </a:r>
            <a:r>
              <a:rPr lang="en-US" b="0" dirty="0"/>
              <a:t> is a mainstay of systems monitoring that is supported on nearly every computing device in existence today.</a:t>
            </a:r>
          </a:p>
          <a:p>
            <a:pPr>
              <a:lnSpc>
                <a:spcPct val="120000"/>
              </a:lnSpc>
              <a:spcBef>
                <a:spcPts val="600"/>
              </a:spcBef>
            </a:pPr>
            <a:r>
              <a:rPr lang="en-US" b="0" dirty="0"/>
              <a:t>It is not advised to be used on public networks, and sparingly on private networks because it is </a:t>
            </a:r>
            <a:r>
              <a:rPr lang="en-US" b="0" dirty="0">
                <a:highlight>
                  <a:srgbClr val="FFFF00"/>
                </a:highlight>
              </a:rPr>
              <a:t>susceptible to sensitive data leakage via </a:t>
            </a:r>
            <a:r>
              <a:rPr lang="en-US" dirty="0">
                <a:highlight>
                  <a:srgbClr val="FFFF00"/>
                </a:highlight>
              </a:rPr>
              <a:t>MITM (Man-In-The-Middle) attacks</a:t>
            </a:r>
            <a:r>
              <a:rPr lang="en-US" b="0" dirty="0"/>
              <a:t>.</a:t>
            </a:r>
          </a:p>
          <a:p>
            <a:pPr>
              <a:lnSpc>
                <a:spcPct val="120000"/>
              </a:lnSpc>
              <a:spcBef>
                <a:spcPts val="600"/>
              </a:spcBef>
            </a:pPr>
            <a:r>
              <a:rPr lang="en-US" b="0" dirty="0"/>
              <a:t>Use </a:t>
            </a:r>
            <a:r>
              <a:rPr lang="en-US" b="0" dirty="0">
                <a:solidFill>
                  <a:srgbClr val="FF0000"/>
                </a:solidFill>
              </a:rPr>
              <a:t>SNMPv3</a:t>
            </a:r>
            <a:r>
              <a:rPr lang="en-US" b="0" dirty="0"/>
              <a:t> which includes </a:t>
            </a:r>
            <a:r>
              <a:rPr lang="en-US" dirty="0">
                <a:solidFill>
                  <a:srgbClr val="004E83"/>
                </a:solidFill>
              </a:rPr>
              <a:t>encryption</a:t>
            </a:r>
            <a:r>
              <a:rPr lang="en-US" b="0" dirty="0"/>
              <a:t>.</a:t>
            </a:r>
          </a:p>
          <a:p>
            <a:pPr>
              <a:lnSpc>
                <a:spcPct val="120000"/>
              </a:lnSpc>
              <a:spcBef>
                <a:spcPts val="600"/>
              </a:spcBef>
            </a:pPr>
            <a:r>
              <a:rPr lang="en-US" b="0" dirty="0"/>
              <a:t>Configure as </a:t>
            </a:r>
            <a:r>
              <a:rPr lang="en-US" dirty="0">
                <a:solidFill>
                  <a:srgbClr val="004E83"/>
                </a:solidFill>
              </a:rPr>
              <a:t>read-only</a:t>
            </a:r>
            <a:r>
              <a:rPr lang="en-US" b="0" dirty="0"/>
              <a:t>.  Only accept connections from specific hosts.  Use </a:t>
            </a:r>
            <a:r>
              <a:rPr lang="en-US" b="0" dirty="0">
                <a:solidFill>
                  <a:srgbClr val="004E83"/>
                </a:solidFill>
              </a:rPr>
              <a:t>non-default community string names</a:t>
            </a:r>
            <a:r>
              <a:rPr lang="en-US" b="0" dirty="0"/>
              <a:t>.</a:t>
            </a:r>
          </a:p>
          <a:p>
            <a:pPr>
              <a:lnSpc>
                <a:spcPct val="120000"/>
              </a:lnSpc>
              <a:spcBef>
                <a:spcPts val="600"/>
              </a:spcBef>
            </a:pPr>
            <a:r>
              <a:rPr lang="en-US" b="0" dirty="0">
                <a:solidFill>
                  <a:srgbClr val="004E83"/>
                </a:solidFill>
              </a:rPr>
              <a:t>Physically or virtually segregated networ</a:t>
            </a:r>
            <a:r>
              <a:rPr lang="en-US" b="0" dirty="0"/>
              <a:t>k (2</a:t>
            </a:r>
            <a:r>
              <a:rPr lang="en-US" b="0" baseline="30000" dirty="0"/>
              <a:t>nd</a:t>
            </a:r>
            <a:r>
              <a:rPr lang="en-US" b="0" dirty="0"/>
              <a:t> network) as an </a:t>
            </a:r>
            <a:r>
              <a:rPr lang="en-US" b="0" dirty="0">
                <a:solidFill>
                  <a:srgbClr val="004E83"/>
                </a:solidFill>
              </a:rPr>
              <a:t>isolated subnet</a:t>
            </a:r>
            <a:r>
              <a:rPr lang="en-US" b="0" dirty="0"/>
              <a:t> for </a:t>
            </a:r>
            <a:r>
              <a:rPr lang="en-US" b="0" dirty="0">
                <a:solidFill>
                  <a:srgbClr val="FF0000"/>
                </a:solidFill>
              </a:rPr>
              <a:t>SNMP</a:t>
            </a:r>
            <a:r>
              <a:rPr lang="en-US" b="0" dirty="0"/>
              <a:t> monitoring traffic only.</a:t>
            </a:r>
          </a:p>
          <a:p>
            <a:pPr marL="0" indent="0">
              <a:lnSpc>
                <a:spcPct val="120000"/>
              </a:lnSpc>
              <a:spcBef>
                <a:spcPts val="600"/>
              </a:spcBef>
              <a:buNone/>
            </a:pPr>
            <a:endParaRPr lang="en-SG"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3642424" y="6390867"/>
            <a:ext cx="1274452"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PPT Notes</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CAF66B4-7244-41D0-BFC8-559CADF898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407757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SNMP – A simple explanation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03747" y="6312924"/>
            <a:ext cx="4336508"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https://www.youtube.com/watch?v=2IXP0TkwNJU</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Online Media 2" title="How SNMP Works - a quick guide">
            <a:hlinkClick r:id="" action="ppaction://media"/>
            <a:extLst>
              <a:ext uri="{FF2B5EF4-FFF2-40B4-BE49-F238E27FC236}">
                <a16:creationId xmlns:a16="http://schemas.microsoft.com/office/drawing/2014/main" id="{BE4D53AB-4473-47A2-B4B2-AF7AC96D8FB2}"/>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2725138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fontScale="90000"/>
          </a:bodyPr>
          <a:lstStyle/>
          <a:p>
            <a:r>
              <a:rPr lang="en-GB" sz="3600" dirty="0"/>
              <a:t>SNMPv3 – Security Breakdown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03747" y="6312924"/>
            <a:ext cx="4336508"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https://www.youtube.com/watch?v=NgceiOe9SO0</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Online Media 4" title="How SNMPv3 Works - a simple security breakdown">
            <a:hlinkClick r:id="" action="ppaction://media"/>
            <a:extLst>
              <a:ext uri="{FF2B5EF4-FFF2-40B4-BE49-F238E27FC236}">
                <a16:creationId xmlns:a16="http://schemas.microsoft.com/office/drawing/2014/main" id="{CAE8D0F5-20C9-4AA9-B4C0-CE32384829AF}"/>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1470103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535A713-308E-4145-BB43-FFD914967B2E}"/>
              </a:ext>
            </a:extLst>
          </p:cNvPr>
          <p:cNvSpPr>
            <a:spLocks noGrp="1" noChangeArrowheads="1"/>
          </p:cNvSpPr>
          <p:nvPr>
            <p:ph type="title"/>
          </p:nvPr>
        </p:nvSpPr>
        <p:spPr>
          <a:xfrm>
            <a:off x="671041" y="569161"/>
            <a:ext cx="7806240" cy="578919"/>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dirty="0"/>
              <a:t>Nagios Resources</a:t>
            </a:r>
          </a:p>
        </p:txBody>
      </p:sp>
      <p:sp>
        <p:nvSpPr>
          <p:cNvPr id="32770" name="Rectangle 2">
            <a:extLst>
              <a:ext uri="{FF2B5EF4-FFF2-40B4-BE49-F238E27FC236}">
                <a16:creationId xmlns:a16="http://schemas.microsoft.com/office/drawing/2014/main" id="{9AF44066-D96A-4EC4-A7AF-0B6087C4931F}"/>
              </a:ext>
            </a:extLst>
          </p:cNvPr>
          <p:cNvSpPr>
            <a:spLocks noGrp="1" noChangeArrowheads="1"/>
          </p:cNvSpPr>
          <p:nvPr>
            <p:ph type="body" idx="1"/>
          </p:nvPr>
        </p:nvSpPr>
        <p:spPr>
          <a:xfrm>
            <a:off x="671041" y="1458686"/>
            <a:ext cx="8013600" cy="4771115"/>
          </a:xfrm>
          <a:ln/>
        </p:spPr>
        <p:txBody>
          <a:bodyPr>
            <a:normAutofit fontScale="85000" lnSpcReduction="20000"/>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Home</a:t>
            </a:r>
            <a:br>
              <a:rPr lang="en-GB" altLang="en-US" u="sng" dirty="0">
                <a:latin typeface="+mj-lt"/>
              </a:rPr>
            </a:br>
            <a:r>
              <a:rPr lang="en-GB" altLang="en-US" dirty="0">
                <a:latin typeface="Courier New" panose="02070309020205020404" pitchFamily="49" charset="0"/>
                <a:cs typeface="Courier New" panose="02070309020205020404" pitchFamily="49" charset="0"/>
              </a:rPr>
              <a:t>http://www.nagios.org/</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Plugins and Add-Ons Exchange</a:t>
            </a:r>
            <a:br>
              <a:rPr lang="en-GB" altLang="en-US" dirty="0">
                <a:latin typeface="+mj-lt"/>
              </a:rPr>
            </a:br>
            <a:r>
              <a:rPr lang="en-GB" altLang="en-US" dirty="0">
                <a:latin typeface="Courier New" panose="02070309020205020404" pitchFamily="49" charset="0"/>
                <a:cs typeface="Courier New" panose="02070309020205020404" pitchFamily="49" charset="0"/>
              </a:rPr>
              <a:t>http://www.nagiosexchange.com/</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Tutorial for Debian</a:t>
            </a:r>
            <a:br>
              <a:rPr lang="en-GB" altLang="en-US" dirty="0">
                <a:latin typeface="+mj-lt"/>
              </a:rPr>
            </a:br>
            <a:r>
              <a:rPr lang="en-GB" altLang="en-US" dirty="0">
                <a:latin typeface="Courier New" panose="02070309020205020404" pitchFamily="49" charset="0"/>
                <a:cs typeface="Courier New" panose="02070309020205020404" pitchFamily="49" charset="0"/>
              </a:rPr>
              <a:t>http://www.debianhelp.co.uk/nagios.htm</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Commercial Support</a:t>
            </a:r>
            <a:br>
              <a:rPr lang="en-GB" altLang="en-US" dirty="0">
                <a:latin typeface="+mj-lt"/>
              </a:rPr>
            </a:br>
            <a:r>
              <a:rPr lang="en-GB" altLang="en-US" dirty="0">
                <a:latin typeface="Courier New" panose="02070309020205020404" pitchFamily="49" charset="0"/>
                <a:cs typeface="Courier New" panose="02070309020205020404" pitchFamily="49" charset="0"/>
              </a:rPr>
              <a:t>http://www.nagios.com/</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Videos</a:t>
            </a:r>
            <a:br>
              <a:rPr lang="en-GB" altLang="en-US" dirty="0">
                <a:latin typeface="+mj-lt"/>
              </a:rPr>
            </a:br>
            <a:r>
              <a:rPr lang="en-GB" altLang="en-US" dirty="0">
                <a:latin typeface="Courier New" panose="02070309020205020404" pitchFamily="49" charset="0"/>
                <a:cs typeface="Courier New" panose="02070309020205020404" pitchFamily="49" charset="0"/>
              </a:rPr>
              <a:t>https://www.youtube.com/channel/UCiv97WODwd6sgIgmsy3vqaA</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en-US" dirty="0">
                <a:solidFill>
                  <a:srgbClr val="0000FF"/>
                </a:solidFill>
              </a:rPr>
              <a:t>How to Monitor SNMP (Series)</a:t>
            </a:r>
            <a:br>
              <a:rPr lang="en-GB" altLang="en-US" dirty="0"/>
            </a:br>
            <a:r>
              <a:rPr lang="en-GB" altLang="en-US" dirty="0">
                <a:latin typeface="Courier New" panose="02070309020205020404" pitchFamily="49" charset="0"/>
                <a:cs typeface="Courier New" panose="02070309020205020404" pitchFamily="49" charset="0"/>
              </a:rPr>
              <a:t>https://www.youtube.com/watch?v=oT0tPsrEQgQ&amp;list=PLN-ryIrpC_mAFLgaaA61U0tjH0qV1HP57&amp;index=1</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en-US" dirty="0">
                <a:solidFill>
                  <a:srgbClr val="0000FF"/>
                </a:solidFill>
              </a:rPr>
              <a:t>How SNMP Traps Work in Nagios XI network monitor</a:t>
            </a:r>
            <a:br>
              <a:rPr lang="en-GB" altLang="en-US" dirty="0"/>
            </a:br>
            <a:r>
              <a:rPr lang="en-GB" altLang="en-US" dirty="0">
                <a:latin typeface="Courier New" panose="02070309020205020404" pitchFamily="49" charset="0"/>
                <a:cs typeface="Courier New" panose="02070309020205020404" pitchFamily="49" charset="0"/>
              </a:rPr>
              <a:t>https://www.youtube.com/watch?v=RRhp8tQcJyU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p:txBody>
          <a:bodyPr>
            <a:normAutofit fontScale="90000"/>
          </a:bodyPr>
          <a:lstStyle/>
          <a:p>
            <a:r>
              <a:rPr lang="en-SG" dirty="0"/>
              <a:t>Continuous Monitoring</a:t>
            </a:r>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a:xfrm>
            <a:off x="612949" y="1396721"/>
            <a:ext cx="8058777" cy="2187673"/>
          </a:xfrm>
        </p:spPr>
        <p:txBody>
          <a:bodyPr>
            <a:normAutofit fontScale="92500"/>
          </a:bodyPr>
          <a:lstStyle/>
          <a:p>
            <a:r>
              <a:rPr lang="en-US" sz="2000" b="0" dirty="0">
                <a:solidFill>
                  <a:srgbClr val="FF0000"/>
                </a:solidFill>
              </a:rPr>
              <a:t>Continuous monitoring</a:t>
            </a:r>
            <a:r>
              <a:rPr lang="en-US" sz="2000" b="0" dirty="0"/>
              <a:t> is the </a:t>
            </a:r>
            <a:r>
              <a:rPr lang="en-US" sz="2000" b="0" dirty="0">
                <a:solidFill>
                  <a:srgbClr val="0070C0"/>
                </a:solidFill>
              </a:rPr>
              <a:t>process and technology</a:t>
            </a:r>
            <a:r>
              <a:rPr lang="en-US" sz="2000" b="0" dirty="0"/>
              <a:t> used to </a:t>
            </a:r>
            <a:r>
              <a:rPr lang="en-US" sz="2000" b="0" dirty="0">
                <a:highlight>
                  <a:srgbClr val="FFFF00"/>
                </a:highlight>
              </a:rPr>
              <a:t>detect risk issues</a:t>
            </a:r>
            <a:r>
              <a:rPr lang="en-US" sz="2000" b="0" dirty="0"/>
              <a:t> associated with an organization's operational environment. </a:t>
            </a:r>
          </a:p>
          <a:p>
            <a:r>
              <a:rPr lang="en-US" sz="2000" b="0" dirty="0"/>
              <a:t>The operational environment consists of </a:t>
            </a:r>
            <a:r>
              <a:rPr lang="en-US" sz="2000" b="0" dirty="0">
                <a:solidFill>
                  <a:srgbClr val="0070C0"/>
                </a:solidFill>
              </a:rPr>
              <a:t>people, processes, and systems</a:t>
            </a:r>
            <a:r>
              <a:rPr lang="en-US" sz="2000" b="0" dirty="0"/>
              <a:t> working together to support </a:t>
            </a:r>
            <a:r>
              <a:rPr lang="en-US" sz="2000" b="0" dirty="0">
                <a:highlight>
                  <a:srgbClr val="FFFF00"/>
                </a:highlight>
              </a:rPr>
              <a:t>efficient and effective</a:t>
            </a:r>
            <a:r>
              <a:rPr lang="en-US" sz="2000" b="0" dirty="0"/>
              <a:t> operations. </a:t>
            </a:r>
          </a:p>
          <a:p>
            <a:r>
              <a:rPr lang="en-US" sz="2000" b="0" dirty="0"/>
              <a:t>Through </a:t>
            </a:r>
            <a:r>
              <a:rPr lang="en-US" sz="2000" b="0" dirty="0">
                <a:solidFill>
                  <a:srgbClr val="FF0000"/>
                </a:solidFill>
              </a:rPr>
              <a:t>continuous monitoring</a:t>
            </a:r>
            <a:r>
              <a:rPr lang="en-US" sz="2000" b="0" dirty="0"/>
              <a:t> of the </a:t>
            </a:r>
            <a:r>
              <a:rPr lang="en-US" sz="2000" b="0" dirty="0">
                <a:solidFill>
                  <a:srgbClr val="0070C0"/>
                </a:solidFill>
              </a:rPr>
              <a:t>operations and controls</a:t>
            </a:r>
            <a:r>
              <a:rPr lang="en-US" sz="2000" b="0" dirty="0"/>
              <a:t>, weak controls, issues and </a:t>
            </a:r>
            <a:r>
              <a:rPr lang="en-US" sz="2000" b="0" dirty="0">
                <a:highlight>
                  <a:srgbClr val="FFFF00"/>
                </a:highlight>
              </a:rPr>
              <a:t>potential problems can be detected and corrected</a:t>
            </a:r>
            <a:r>
              <a:rPr lang="en-GB" sz="2000" b="0" dirty="0"/>
              <a:t>.</a:t>
            </a:r>
          </a:p>
          <a:p>
            <a:endParaRPr lang="en-GB" sz="2000" b="0" dirty="0"/>
          </a:p>
          <a:p>
            <a:endParaRPr lang="en-SG" sz="2000" b="0" dirty="0"/>
          </a:p>
        </p:txBody>
      </p:sp>
      <p:sp>
        <p:nvSpPr>
          <p:cNvPr id="5" name="TextBox 4">
            <a:extLst>
              <a:ext uri="{FF2B5EF4-FFF2-40B4-BE49-F238E27FC236}">
                <a16:creationId xmlns:a16="http://schemas.microsoft.com/office/drawing/2014/main" id="{B4D26896-3C45-474A-A1A4-D961FF2D83F8}"/>
              </a:ext>
            </a:extLst>
          </p:cNvPr>
          <p:cNvSpPr txBox="1"/>
          <p:nvPr/>
        </p:nvSpPr>
        <p:spPr>
          <a:xfrm>
            <a:off x="647816" y="6347657"/>
            <a:ext cx="7848367" cy="307777"/>
          </a:xfrm>
          <a:prstGeom prst="rect">
            <a:avLst/>
          </a:prstGeom>
          <a:noFill/>
        </p:spPr>
        <p:txBody>
          <a:bodyPr wrap="none" rtlCol="0">
            <a:spAutoFit/>
          </a:bodyPr>
          <a:lstStyle/>
          <a:p>
            <a:pPr algn="ctr"/>
            <a:r>
              <a:rPr lang="en-SG" sz="1400" b="1" dirty="0"/>
              <a:t>Ref: https://www.pwc.nl/en/services/audit-assurance/continuous-monitoring-platform.html</a:t>
            </a:r>
          </a:p>
        </p:txBody>
      </p:sp>
      <p:pic>
        <p:nvPicPr>
          <p:cNvPr id="1026" name="Picture 2" descr="https://www.pwc.nl/en/services/audit%20and%20assurance/assets/images/how-does-continuous-monitoring-work.jpg">
            <a:extLst>
              <a:ext uri="{FF2B5EF4-FFF2-40B4-BE49-F238E27FC236}">
                <a16:creationId xmlns:a16="http://schemas.microsoft.com/office/drawing/2014/main" id="{D505F554-25C8-4440-935D-95E8FC02A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810" y="3429000"/>
            <a:ext cx="7382936" cy="291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7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51837"/>
            <a:ext cx="7772400" cy="923330"/>
          </a:xfrm>
        </p:spPr>
        <p:txBody>
          <a:bodyPr/>
          <a:lstStyle/>
          <a:p>
            <a:r>
              <a:rPr lang="en-SG" dirty="0"/>
              <a:t>Lab Time</a:t>
            </a:r>
          </a:p>
        </p:txBody>
      </p:sp>
    </p:spTree>
    <p:extLst>
      <p:ext uri="{BB962C8B-B14F-4D97-AF65-F5344CB8AC3E}">
        <p14:creationId xmlns:p14="http://schemas.microsoft.com/office/powerpoint/2010/main" val="1576047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51837"/>
            <a:ext cx="7772400" cy="923330"/>
          </a:xfrm>
        </p:spPr>
        <p:txBody>
          <a:bodyPr/>
          <a:lstStyle/>
          <a:p>
            <a:r>
              <a:rPr lang="en-SG" dirty="0"/>
              <a:t>Debrief</a:t>
            </a:r>
          </a:p>
        </p:txBody>
      </p:sp>
    </p:spTree>
    <p:extLst>
      <p:ext uri="{BB962C8B-B14F-4D97-AF65-F5344CB8AC3E}">
        <p14:creationId xmlns:p14="http://schemas.microsoft.com/office/powerpoint/2010/main" val="1242888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DF4C509-2B9C-4E3B-9F27-78D4B96C7B6C}"/>
              </a:ext>
            </a:extLst>
          </p:cNvPr>
          <p:cNvSpPr>
            <a:spLocks noGrp="1" noChangeArrowheads="1"/>
          </p:cNvSpPr>
          <p:nvPr>
            <p:ph type="title"/>
          </p:nvPr>
        </p:nvSpPr>
        <p:spPr>
          <a:xfrm>
            <a:off x="671041" y="308521"/>
            <a:ext cx="7806240" cy="44640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sz="2177" dirty="0"/>
              <a:t>Nagios Configuration</a:t>
            </a:r>
          </a:p>
        </p:txBody>
      </p:sp>
      <p:pic>
        <p:nvPicPr>
          <p:cNvPr id="11266" name="Picture 2">
            <a:extLst>
              <a:ext uri="{FF2B5EF4-FFF2-40B4-BE49-F238E27FC236}">
                <a16:creationId xmlns:a16="http://schemas.microsoft.com/office/drawing/2014/main" id="{A21A4602-368A-4373-97F1-0079321C3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81" y="875881"/>
            <a:ext cx="7662240" cy="5182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53561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135C3743-B2F4-4B44-8594-144F19AFA9D3}"/>
              </a:ext>
            </a:extLst>
          </p:cNvPr>
          <p:cNvSpPr txBox="1">
            <a:spLocks noChangeArrowheads="1"/>
          </p:cNvSpPr>
          <p:nvPr/>
        </p:nvSpPr>
        <p:spPr bwMode="auto">
          <a:xfrm>
            <a:off x="622080" y="201960"/>
            <a:ext cx="7050240" cy="564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nchor="ctr"/>
          <a:lstStyle>
            <a:lvl1pPr>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1pPr>
            <a:lvl2pPr marL="739775" indent="-525463">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2pPr>
            <a:lvl3pPr>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3pPr>
            <a:lvl4pPr>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4pPr>
            <a:lvl5pPr>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defRPr sz="2400">
                <a:solidFill>
                  <a:srgbClr val="000000"/>
                </a:solidFill>
                <a:latin typeface="Times New Roman" panose="02020603050405020304" pitchFamily="18" charset="0"/>
                <a:cs typeface="msmincho" charset="0"/>
              </a:defRPr>
            </a:lvl9pPr>
          </a:lstStyle>
          <a:p>
            <a:pPr lvl="1" algn="ctr">
              <a:lnSpc>
                <a:spcPct val="93000"/>
              </a:lnSpc>
              <a:spcBef>
                <a:spcPts val="533"/>
              </a:spcBef>
              <a:buFont typeface="Symbol" panose="05050102010706020507" pitchFamily="18" charset="2"/>
              <a:buChar char=""/>
            </a:pPr>
            <a:r>
              <a:rPr lang="en-GB" altLang="en-US" sz="2177" b="1" dirty="0">
                <a:solidFill>
                  <a:srgbClr val="000080"/>
                </a:solidFill>
                <a:cs typeface="Times New Roman" panose="02020603050405020304" pitchFamily="18" charset="0"/>
              </a:rPr>
              <a:t>Nagios Status Detail screen</a:t>
            </a:r>
          </a:p>
        </p:txBody>
      </p:sp>
      <p:sp>
        <p:nvSpPr>
          <p:cNvPr id="13314" name="Text Box 2">
            <a:extLst>
              <a:ext uri="{FF2B5EF4-FFF2-40B4-BE49-F238E27FC236}">
                <a16:creationId xmlns:a16="http://schemas.microsoft.com/office/drawing/2014/main" id="{41D9CFC8-DDD7-49B3-9A03-F32203C415AA}"/>
              </a:ext>
            </a:extLst>
          </p:cNvPr>
          <p:cNvSpPr txBox="1">
            <a:spLocks noChangeArrowheads="1"/>
          </p:cNvSpPr>
          <p:nvPr/>
        </p:nvSpPr>
        <p:spPr bwMode="auto">
          <a:xfrm>
            <a:off x="622080" y="1106280"/>
            <a:ext cx="7119360" cy="4769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1pPr>
            <a:lvl2pPr marL="739775" indent="-525463">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9pPr>
          </a:lstStyle>
          <a:p>
            <a:pPr>
              <a:lnSpc>
                <a:spcPct val="93000"/>
              </a:lnSpc>
              <a:spcBef>
                <a:spcPts val="533"/>
              </a:spcBef>
              <a:buClr>
                <a:srgbClr val="003366"/>
              </a:buClr>
              <a:buSzPct val="75000"/>
            </a:pPr>
            <a:endParaRPr lang="en-GB" altLang="en-US" sz="2177" dirty="0">
              <a:solidFill>
                <a:srgbClr val="000080"/>
              </a:solidFill>
              <a:cs typeface="Times New Roman" panose="02020603050405020304" pitchFamily="18" charset="0"/>
            </a:endParaRPr>
          </a:p>
          <a:p>
            <a:pPr lvl="1">
              <a:lnSpc>
                <a:spcPct val="97000"/>
              </a:lnSpc>
              <a:spcBef>
                <a:spcPts val="533"/>
              </a:spcBef>
              <a:buClr>
                <a:srgbClr val="003366"/>
              </a:buClr>
              <a:buSzPct val="85000"/>
            </a:pPr>
            <a:endParaRPr lang="en-GB" altLang="en-US" sz="2177" dirty="0">
              <a:solidFill>
                <a:srgbClr val="000080"/>
              </a:solidFill>
              <a:cs typeface="Times New Roman" panose="02020603050405020304" pitchFamily="18" charset="0"/>
            </a:endParaRPr>
          </a:p>
        </p:txBody>
      </p:sp>
      <p:pic>
        <p:nvPicPr>
          <p:cNvPr id="13315" name="Picture 3">
            <a:extLst>
              <a:ext uri="{FF2B5EF4-FFF2-40B4-BE49-F238E27FC236}">
                <a16:creationId xmlns:a16="http://schemas.microsoft.com/office/drawing/2014/main" id="{9747A6C2-4943-4778-BEB9-1AECC142B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765001"/>
            <a:ext cx="9144001" cy="60926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059972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06064E2D-263A-4329-8407-E7C35F1056A8}"/>
              </a:ext>
            </a:extLst>
          </p:cNvPr>
          <p:cNvSpPr txBox="1">
            <a:spLocks noChangeArrowheads="1"/>
          </p:cNvSpPr>
          <p:nvPr/>
        </p:nvSpPr>
        <p:spPr bwMode="auto">
          <a:xfrm>
            <a:off x="622080" y="49321"/>
            <a:ext cx="7050240" cy="59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9pPr>
          </a:lstStyle>
          <a:p>
            <a:pPr algn="ctr">
              <a:lnSpc>
                <a:spcPct val="93000"/>
              </a:lnSpc>
            </a:pPr>
            <a:r>
              <a:rPr lang="en-GB" altLang="en-US" sz="2903" dirty="0">
                <a:solidFill>
                  <a:srgbClr val="000080"/>
                </a:solidFill>
              </a:rPr>
              <a:t>Tactical Overview Of Nagios</a:t>
            </a:r>
          </a:p>
        </p:txBody>
      </p:sp>
      <p:sp>
        <p:nvSpPr>
          <p:cNvPr id="14338" name="Text Box 2">
            <a:extLst>
              <a:ext uri="{FF2B5EF4-FFF2-40B4-BE49-F238E27FC236}">
                <a16:creationId xmlns:a16="http://schemas.microsoft.com/office/drawing/2014/main" id="{6A2199A5-C0D7-42BD-B483-4A67511F1A75}"/>
              </a:ext>
            </a:extLst>
          </p:cNvPr>
          <p:cNvSpPr txBox="1">
            <a:spLocks noChangeArrowheads="1"/>
          </p:cNvSpPr>
          <p:nvPr/>
        </p:nvSpPr>
        <p:spPr bwMode="auto">
          <a:xfrm>
            <a:off x="622080" y="1106280"/>
            <a:ext cx="7119360" cy="4769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1pPr>
            <a:lvl2pPr marL="739775" indent="-525463">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9pPr>
          </a:lstStyle>
          <a:p>
            <a:pPr>
              <a:lnSpc>
                <a:spcPct val="93000"/>
              </a:lnSpc>
              <a:spcBef>
                <a:spcPts val="533"/>
              </a:spcBef>
              <a:buClr>
                <a:srgbClr val="003366"/>
              </a:buClr>
              <a:buSzPct val="75000"/>
            </a:pPr>
            <a:endParaRPr lang="en-GB" altLang="en-US" sz="2177" dirty="0">
              <a:solidFill>
                <a:srgbClr val="003366"/>
              </a:solidFill>
              <a:cs typeface="Times New Roman" panose="02020603050405020304" pitchFamily="18" charset="0"/>
            </a:endParaRPr>
          </a:p>
          <a:p>
            <a:pPr lvl="1">
              <a:lnSpc>
                <a:spcPct val="97000"/>
              </a:lnSpc>
              <a:spcBef>
                <a:spcPts val="533"/>
              </a:spcBef>
              <a:buClr>
                <a:srgbClr val="003366"/>
              </a:buClr>
              <a:buSzPct val="85000"/>
            </a:pPr>
            <a:endParaRPr lang="en-GB" altLang="en-US" sz="2177" dirty="0">
              <a:solidFill>
                <a:srgbClr val="003366"/>
              </a:solidFill>
              <a:cs typeface="Times New Roman" panose="02020603050405020304" pitchFamily="18" charset="0"/>
            </a:endParaRPr>
          </a:p>
        </p:txBody>
      </p:sp>
      <p:pic>
        <p:nvPicPr>
          <p:cNvPr id="14339" name="Picture 3">
            <a:extLst>
              <a:ext uri="{FF2B5EF4-FFF2-40B4-BE49-F238E27FC236}">
                <a16:creationId xmlns:a16="http://schemas.microsoft.com/office/drawing/2014/main" id="{BAE381F1-481C-4CE5-9419-F7A0758C6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765001"/>
            <a:ext cx="9144001" cy="60926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349296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DF806027-4848-4EF4-8B7E-DA3E03ACE15B}"/>
              </a:ext>
            </a:extLst>
          </p:cNvPr>
          <p:cNvSpPr txBox="1">
            <a:spLocks noChangeArrowheads="1"/>
          </p:cNvSpPr>
          <p:nvPr/>
        </p:nvSpPr>
        <p:spPr bwMode="auto">
          <a:xfrm>
            <a:off x="622080" y="203401"/>
            <a:ext cx="7050240" cy="564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9pPr>
          </a:lstStyle>
          <a:p>
            <a:pPr algn="ctr">
              <a:lnSpc>
                <a:spcPct val="93000"/>
              </a:lnSpc>
            </a:pPr>
            <a:r>
              <a:rPr lang="en-GB" altLang="en-US" sz="2903" b="1" dirty="0">
                <a:solidFill>
                  <a:srgbClr val="000080"/>
                </a:solidFill>
              </a:rPr>
              <a:t>Service Detail of Nagios</a:t>
            </a:r>
          </a:p>
        </p:txBody>
      </p:sp>
      <p:sp>
        <p:nvSpPr>
          <p:cNvPr id="15362" name="Text Box 2">
            <a:extLst>
              <a:ext uri="{FF2B5EF4-FFF2-40B4-BE49-F238E27FC236}">
                <a16:creationId xmlns:a16="http://schemas.microsoft.com/office/drawing/2014/main" id="{EE9DD8C3-BF47-404C-BF68-A3771F75CBF7}"/>
              </a:ext>
            </a:extLst>
          </p:cNvPr>
          <p:cNvSpPr txBox="1">
            <a:spLocks noChangeArrowheads="1"/>
          </p:cNvSpPr>
          <p:nvPr/>
        </p:nvSpPr>
        <p:spPr bwMode="auto">
          <a:xfrm>
            <a:off x="622080" y="1106280"/>
            <a:ext cx="7119360" cy="4769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1pPr>
            <a:lvl2pPr marL="739775" indent="-525463">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9pPr>
          </a:lstStyle>
          <a:p>
            <a:pPr>
              <a:lnSpc>
                <a:spcPct val="93000"/>
              </a:lnSpc>
              <a:spcBef>
                <a:spcPts val="533"/>
              </a:spcBef>
              <a:buClr>
                <a:srgbClr val="003366"/>
              </a:buClr>
              <a:buSzPct val="75000"/>
            </a:pPr>
            <a:endParaRPr lang="en-GB" altLang="en-US" sz="2177" dirty="0">
              <a:solidFill>
                <a:srgbClr val="000080"/>
              </a:solidFill>
              <a:cs typeface="Times New Roman" panose="02020603050405020304" pitchFamily="18" charset="0"/>
            </a:endParaRPr>
          </a:p>
          <a:p>
            <a:pPr lvl="1">
              <a:lnSpc>
                <a:spcPct val="97000"/>
              </a:lnSpc>
              <a:spcBef>
                <a:spcPts val="533"/>
              </a:spcBef>
              <a:buClr>
                <a:srgbClr val="003366"/>
              </a:buClr>
              <a:buSzPct val="85000"/>
            </a:pPr>
            <a:endParaRPr lang="en-GB" altLang="en-US" sz="2177" dirty="0">
              <a:solidFill>
                <a:srgbClr val="000080"/>
              </a:solidFill>
              <a:cs typeface="Times New Roman" panose="02020603050405020304" pitchFamily="18" charset="0"/>
            </a:endParaRPr>
          </a:p>
        </p:txBody>
      </p:sp>
      <p:pic>
        <p:nvPicPr>
          <p:cNvPr id="15363" name="Picture 3">
            <a:extLst>
              <a:ext uri="{FF2B5EF4-FFF2-40B4-BE49-F238E27FC236}">
                <a16:creationId xmlns:a16="http://schemas.microsoft.com/office/drawing/2014/main" id="{8C6A61D6-5709-4C2F-8CB9-CDAB35AD9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753481"/>
            <a:ext cx="9144001" cy="60350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300982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55A95D2A-5BAA-4BCE-A988-8491F811DA4F}"/>
              </a:ext>
            </a:extLst>
          </p:cNvPr>
          <p:cNvSpPr txBox="1">
            <a:spLocks noChangeArrowheads="1"/>
          </p:cNvSpPr>
          <p:nvPr/>
        </p:nvSpPr>
        <p:spPr bwMode="auto">
          <a:xfrm>
            <a:off x="622080" y="203401"/>
            <a:ext cx="7050240" cy="564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9pPr>
          </a:lstStyle>
          <a:p>
            <a:pPr algn="ctr">
              <a:lnSpc>
                <a:spcPct val="93000"/>
              </a:lnSpc>
            </a:pPr>
            <a:r>
              <a:rPr lang="en-GB" altLang="en-US" sz="2177" b="1" dirty="0">
                <a:solidFill>
                  <a:srgbClr val="003366"/>
                </a:solidFill>
                <a:latin typeface="Arial" panose="020B0604020202020204" pitchFamily="34" charset="0"/>
              </a:rPr>
              <a:t> </a:t>
            </a:r>
            <a:r>
              <a:rPr lang="en-GB" altLang="en-US" sz="2903" b="1" dirty="0">
                <a:solidFill>
                  <a:srgbClr val="000080"/>
                </a:solidFill>
              </a:rPr>
              <a:t>Service Types</a:t>
            </a:r>
          </a:p>
        </p:txBody>
      </p:sp>
      <p:sp>
        <p:nvSpPr>
          <p:cNvPr id="16386" name="Text Box 2">
            <a:extLst>
              <a:ext uri="{FF2B5EF4-FFF2-40B4-BE49-F238E27FC236}">
                <a16:creationId xmlns:a16="http://schemas.microsoft.com/office/drawing/2014/main" id="{7D7E0318-92E8-45E1-87B1-D7DDC2BD90F3}"/>
              </a:ext>
            </a:extLst>
          </p:cNvPr>
          <p:cNvSpPr txBox="1">
            <a:spLocks noChangeArrowheads="1"/>
          </p:cNvSpPr>
          <p:nvPr/>
        </p:nvSpPr>
        <p:spPr bwMode="auto">
          <a:xfrm>
            <a:off x="622080" y="1106280"/>
            <a:ext cx="7119360" cy="4769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1pPr>
            <a:lvl2pPr marL="739775" indent="-525463">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Times New Roman" panose="02020603050405020304" pitchFamily="18" charset="0"/>
                <a:cs typeface="msmincho" charset="0"/>
              </a:defRPr>
            </a:lvl9pPr>
          </a:lstStyle>
          <a:p>
            <a:pPr>
              <a:lnSpc>
                <a:spcPct val="93000"/>
              </a:lnSpc>
              <a:spcBef>
                <a:spcPts val="533"/>
              </a:spcBef>
              <a:buClr>
                <a:srgbClr val="003366"/>
              </a:buClr>
              <a:buSzPct val="75000"/>
            </a:pPr>
            <a:endParaRPr lang="en-GB" altLang="en-US" sz="2177" dirty="0">
              <a:solidFill>
                <a:srgbClr val="000080"/>
              </a:solidFill>
              <a:cs typeface="Times New Roman" panose="02020603050405020304" pitchFamily="18" charset="0"/>
            </a:endParaRPr>
          </a:p>
          <a:p>
            <a:pPr lvl="1">
              <a:lnSpc>
                <a:spcPct val="97000"/>
              </a:lnSpc>
              <a:spcBef>
                <a:spcPts val="533"/>
              </a:spcBef>
              <a:buClr>
                <a:srgbClr val="003366"/>
              </a:buClr>
              <a:buSzPct val="85000"/>
            </a:pPr>
            <a:endParaRPr lang="en-GB" altLang="en-US" sz="2177" dirty="0">
              <a:solidFill>
                <a:srgbClr val="000080"/>
              </a:solidFill>
              <a:cs typeface="Times New Roman" panose="02020603050405020304" pitchFamily="18" charset="0"/>
            </a:endParaRPr>
          </a:p>
        </p:txBody>
      </p:sp>
      <p:pic>
        <p:nvPicPr>
          <p:cNvPr id="16387" name="Picture 3">
            <a:extLst>
              <a:ext uri="{FF2B5EF4-FFF2-40B4-BE49-F238E27FC236}">
                <a16:creationId xmlns:a16="http://schemas.microsoft.com/office/drawing/2014/main" id="{F1E5EE70-0B12-4D4B-92D3-F6B40EAD8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703081"/>
            <a:ext cx="9144001" cy="6154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36705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a:extLst>
              <a:ext uri="{FF2B5EF4-FFF2-40B4-BE49-F238E27FC236}">
                <a16:creationId xmlns:a16="http://schemas.microsoft.com/office/drawing/2014/main" id="{0E6C4C79-A6EB-43AF-B263-6DEA405AE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9" y="-2520"/>
            <a:ext cx="9732960" cy="68601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0" name="AutoShape 2">
            <a:extLst>
              <a:ext uri="{FF2B5EF4-FFF2-40B4-BE49-F238E27FC236}">
                <a16:creationId xmlns:a16="http://schemas.microsoft.com/office/drawing/2014/main" id="{E77BB5B6-ED9A-4BB6-A261-366908BF00A7}"/>
              </a:ext>
            </a:extLst>
          </p:cNvPr>
          <p:cNvSpPr>
            <a:spLocks noChangeArrowheads="1"/>
          </p:cNvSpPr>
          <p:nvPr/>
        </p:nvSpPr>
        <p:spPr bwMode="auto">
          <a:xfrm>
            <a:off x="3725281" y="284041"/>
            <a:ext cx="5050080" cy="360000"/>
          </a:xfrm>
          <a:prstGeom prst="roundRect">
            <a:avLst>
              <a:gd name="adj" fmla="val 39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9pPr>
          </a:lstStyle>
          <a:p>
            <a:pPr>
              <a:lnSpc>
                <a:spcPct val="93000"/>
              </a:lnSpc>
            </a:pPr>
            <a:r>
              <a:rPr lang="en-GB" altLang="en-US" sz="2358" dirty="0">
                <a:solidFill>
                  <a:srgbClr val="000080"/>
                </a:solidFill>
              </a:rPr>
              <a:t>Status Map of MC Network From Nagios </a:t>
            </a:r>
          </a:p>
        </p:txBody>
      </p:sp>
    </p:spTree>
    <p:extLst>
      <p:ext uri="{BB962C8B-B14F-4D97-AF65-F5344CB8AC3E}">
        <p14:creationId xmlns:p14="http://schemas.microsoft.com/office/powerpoint/2010/main" val="20085433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E3DC9422-27DB-4B67-8C0A-D661AAE2198F}"/>
              </a:ext>
            </a:extLst>
          </p:cNvPr>
          <p:cNvSpPr txBox="1">
            <a:spLocks noChangeArrowheads="1"/>
          </p:cNvSpPr>
          <p:nvPr/>
        </p:nvSpPr>
        <p:spPr bwMode="auto">
          <a:xfrm>
            <a:off x="659520" y="360"/>
            <a:ext cx="7050240" cy="564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2452" rIns="81638" bIns="42452"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9pPr>
          </a:lstStyle>
          <a:p>
            <a:pPr algn="ctr">
              <a:lnSpc>
                <a:spcPct val="93000"/>
              </a:lnSpc>
            </a:pPr>
            <a:r>
              <a:rPr lang="en-GB" altLang="en-US" sz="2903" b="1" dirty="0">
                <a:solidFill>
                  <a:srgbClr val="000080"/>
                </a:solidFill>
              </a:rPr>
              <a:t>Status Overview from Nagios</a:t>
            </a:r>
          </a:p>
        </p:txBody>
      </p:sp>
      <p:pic>
        <p:nvPicPr>
          <p:cNvPr id="18434" name="Picture 2">
            <a:extLst>
              <a:ext uri="{FF2B5EF4-FFF2-40B4-BE49-F238E27FC236}">
                <a16:creationId xmlns:a16="http://schemas.microsoft.com/office/drawing/2014/main" id="{3314ABE0-196D-4615-B3BD-FF23D9D07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691561"/>
            <a:ext cx="9144001" cy="61660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666114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a:extLst>
              <a:ext uri="{FF2B5EF4-FFF2-40B4-BE49-F238E27FC236}">
                <a16:creationId xmlns:a16="http://schemas.microsoft.com/office/drawing/2014/main" id="{6AE13549-58F1-4920-A7E8-E92E223A7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01" y="740520"/>
            <a:ext cx="9056160" cy="6117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4" name="AutoShape 2">
            <a:extLst>
              <a:ext uri="{FF2B5EF4-FFF2-40B4-BE49-F238E27FC236}">
                <a16:creationId xmlns:a16="http://schemas.microsoft.com/office/drawing/2014/main" id="{8E89A964-0CB1-47DF-8D96-243E8B85E238}"/>
              </a:ext>
            </a:extLst>
          </p:cNvPr>
          <p:cNvSpPr>
            <a:spLocks noChangeArrowheads="1"/>
          </p:cNvSpPr>
          <p:nvPr/>
        </p:nvSpPr>
        <p:spPr bwMode="auto">
          <a:xfrm>
            <a:off x="3165120" y="173160"/>
            <a:ext cx="2736000" cy="443520"/>
          </a:xfrm>
          <a:prstGeom prst="roundRect">
            <a:avLst>
              <a:gd name="adj" fmla="val 324"/>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9pPr>
          </a:lstStyle>
          <a:p>
            <a:pPr>
              <a:lnSpc>
                <a:spcPct val="93000"/>
              </a:lnSpc>
            </a:pPr>
            <a:r>
              <a:rPr lang="en-GB" altLang="en-US" sz="2903" dirty="0">
                <a:solidFill>
                  <a:srgbClr val="92D050"/>
                </a:solidFill>
              </a:rPr>
              <a:t>Who is Notified?</a:t>
            </a:r>
          </a:p>
        </p:txBody>
      </p:sp>
    </p:spTree>
    <p:extLst>
      <p:ext uri="{BB962C8B-B14F-4D97-AF65-F5344CB8AC3E}">
        <p14:creationId xmlns:p14="http://schemas.microsoft.com/office/powerpoint/2010/main" val="30140863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628650" y="365126"/>
            <a:ext cx="7886702" cy="632945"/>
          </a:xfrm>
        </p:spPr>
        <p:txBody>
          <a:bodyPr>
            <a:noAutofit/>
          </a:bodyPr>
          <a:lstStyle/>
          <a:p>
            <a:r>
              <a:rPr lang="en-SG" sz="3600" dirty="0"/>
              <a:t>Continuous Monitoring &amp; DevSecOps</a:t>
            </a:r>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a:xfrm>
            <a:off x="628650" y="1299878"/>
            <a:ext cx="7886700" cy="4827546"/>
          </a:xfrm>
        </p:spPr>
        <p:txBody>
          <a:bodyPr>
            <a:normAutofit fontScale="77500" lnSpcReduction="20000"/>
          </a:bodyPr>
          <a:lstStyle/>
          <a:p>
            <a:pPr>
              <a:lnSpc>
                <a:spcPct val="120000"/>
              </a:lnSpc>
            </a:pPr>
            <a:r>
              <a:rPr lang="en-US" b="0" dirty="0">
                <a:solidFill>
                  <a:srgbClr val="FF0000"/>
                </a:solidFill>
              </a:rPr>
              <a:t>Continuous monitoring</a:t>
            </a:r>
            <a:r>
              <a:rPr lang="en-US" b="0" dirty="0"/>
              <a:t> is a </a:t>
            </a:r>
            <a:r>
              <a:rPr lang="en-US" b="0" dirty="0">
                <a:solidFill>
                  <a:srgbClr val="0070C0"/>
                </a:solidFill>
              </a:rPr>
              <a:t>process of constant detecting, reporting, and responding appropriately</a:t>
            </a:r>
            <a:r>
              <a:rPr lang="en-US" b="0" dirty="0"/>
              <a:t> to all the attacks which occur in the company's infrastructure.</a:t>
            </a:r>
          </a:p>
          <a:p>
            <a:pPr>
              <a:lnSpc>
                <a:spcPct val="120000"/>
              </a:lnSpc>
            </a:pPr>
            <a:r>
              <a:rPr lang="en-US" b="0" dirty="0"/>
              <a:t>This process is a vital </a:t>
            </a:r>
            <a:r>
              <a:rPr lang="en-US" dirty="0">
                <a:solidFill>
                  <a:srgbClr val="0070C0"/>
                </a:solidFill>
              </a:rPr>
              <a:t>DevOps security practice</a:t>
            </a:r>
            <a:r>
              <a:rPr lang="en-US" b="0" dirty="0"/>
              <a:t> and has multiple goals:</a:t>
            </a:r>
          </a:p>
          <a:p>
            <a:pPr lvl="1">
              <a:lnSpc>
                <a:spcPct val="110000"/>
              </a:lnSpc>
              <a:buFont typeface="Wingdings" panose="05000000000000000000" pitchFamily="2" charset="2"/>
              <a:buChar char="Ø"/>
            </a:pPr>
            <a:r>
              <a:rPr lang="en-US" b="0" dirty="0"/>
              <a:t>Provide real-time insight into </a:t>
            </a:r>
            <a:r>
              <a:rPr lang="en-US" b="0" dirty="0">
                <a:solidFill>
                  <a:srgbClr val="0070C0"/>
                </a:solidFill>
              </a:rPr>
              <a:t>system</a:t>
            </a:r>
            <a:r>
              <a:rPr lang="en-US" b="0" dirty="0"/>
              <a:t> performance;</a:t>
            </a:r>
          </a:p>
          <a:p>
            <a:pPr lvl="1">
              <a:lnSpc>
                <a:spcPct val="110000"/>
              </a:lnSpc>
              <a:buFont typeface="Wingdings" panose="05000000000000000000" pitchFamily="2" charset="2"/>
              <a:buChar char="Ø"/>
            </a:pPr>
            <a:r>
              <a:rPr lang="en-US" b="0" dirty="0"/>
              <a:t>Offer feedback on the overall health and security of </a:t>
            </a:r>
            <a:r>
              <a:rPr lang="en-US" b="0" dirty="0">
                <a:solidFill>
                  <a:srgbClr val="0070C0"/>
                </a:solidFill>
              </a:rPr>
              <a:t>IT infrastructure</a:t>
            </a:r>
            <a:r>
              <a:rPr lang="en-US" b="0" dirty="0"/>
              <a:t>;</a:t>
            </a:r>
          </a:p>
          <a:p>
            <a:pPr lvl="1">
              <a:lnSpc>
                <a:spcPct val="110000"/>
              </a:lnSpc>
              <a:buFont typeface="Wingdings" panose="05000000000000000000" pitchFamily="2" charset="2"/>
              <a:buChar char="Ø"/>
            </a:pPr>
            <a:r>
              <a:rPr lang="en-US" b="0" dirty="0"/>
              <a:t>Enhance visibility across IT operations and the </a:t>
            </a:r>
            <a:r>
              <a:rPr lang="en-US" b="0" dirty="0">
                <a:solidFill>
                  <a:srgbClr val="0070C0"/>
                </a:solidFill>
              </a:rPr>
              <a:t>DevOps pipeline</a:t>
            </a:r>
            <a:r>
              <a:rPr lang="en-US" b="0" dirty="0"/>
              <a:t>; and</a:t>
            </a:r>
          </a:p>
          <a:p>
            <a:pPr lvl="1">
              <a:lnSpc>
                <a:spcPct val="110000"/>
              </a:lnSpc>
              <a:buFont typeface="Wingdings" panose="05000000000000000000" pitchFamily="2" charset="2"/>
              <a:buChar char="Ø"/>
            </a:pPr>
            <a:r>
              <a:rPr lang="en-US" b="0" dirty="0"/>
              <a:t>Identify the cause of incidents and apply mitigation </a:t>
            </a:r>
            <a:r>
              <a:rPr lang="en-US" b="0" dirty="0">
                <a:solidFill>
                  <a:srgbClr val="0070C0"/>
                </a:solidFill>
              </a:rPr>
              <a:t>before the problem results in downtime or a data breach</a:t>
            </a:r>
            <a:r>
              <a:rPr lang="en-US" b="0" dirty="0"/>
              <a:t>.</a:t>
            </a:r>
          </a:p>
          <a:p>
            <a:pPr>
              <a:lnSpc>
                <a:spcPct val="120000"/>
              </a:lnSpc>
            </a:pPr>
            <a:r>
              <a:rPr lang="en-US" b="0" dirty="0"/>
              <a:t>The </a:t>
            </a:r>
            <a:r>
              <a:rPr lang="en-US" b="0" dirty="0">
                <a:highlight>
                  <a:srgbClr val="FFFF00"/>
                </a:highlight>
              </a:rPr>
              <a:t>ability to quickly detect, report, and respond to threats</a:t>
            </a:r>
            <a:r>
              <a:rPr lang="en-US" b="0" dirty="0"/>
              <a:t> is vital to a company's overall </a:t>
            </a:r>
            <a:r>
              <a:rPr lang="en-US" dirty="0">
                <a:solidFill>
                  <a:srgbClr val="FF0000"/>
                </a:solidFill>
              </a:rPr>
              <a:t>cybersecurity</a:t>
            </a:r>
            <a:r>
              <a:rPr lang="en-US" b="0" dirty="0"/>
              <a:t>. </a:t>
            </a:r>
          </a:p>
          <a:p>
            <a:pPr>
              <a:lnSpc>
                <a:spcPct val="120000"/>
              </a:lnSpc>
            </a:pPr>
            <a:r>
              <a:rPr lang="en-US" dirty="0"/>
              <a:t>Continuous monitoring is also a standard practice within SecOps teams as reliable, real-time insights throughout environments improve:</a:t>
            </a:r>
          </a:p>
          <a:p>
            <a:pPr marL="800100" lvl="1" indent="-342900">
              <a:lnSpc>
                <a:spcPct val="110000"/>
              </a:lnSpc>
              <a:buFont typeface="+mj-lt"/>
              <a:buAutoNum type="arabicPeriod"/>
            </a:pPr>
            <a:r>
              <a:rPr lang="en-US" b="1" dirty="0">
                <a:solidFill>
                  <a:srgbClr val="0070C0"/>
                </a:solidFill>
              </a:rPr>
              <a:t>Threat intelligence</a:t>
            </a:r>
          </a:p>
          <a:p>
            <a:pPr marL="800100" lvl="1" indent="-342900">
              <a:lnSpc>
                <a:spcPct val="110000"/>
              </a:lnSpc>
              <a:buFont typeface="+mj-lt"/>
              <a:buAutoNum type="arabicPeriod"/>
            </a:pPr>
            <a:r>
              <a:rPr lang="en-US" b="1" dirty="0">
                <a:solidFill>
                  <a:srgbClr val="0070C0"/>
                </a:solidFill>
              </a:rPr>
              <a:t>Root cause analysis</a:t>
            </a:r>
          </a:p>
          <a:p>
            <a:pPr marL="800100" lvl="1" indent="-342900">
              <a:lnSpc>
                <a:spcPct val="110000"/>
              </a:lnSpc>
              <a:buFont typeface="+mj-lt"/>
              <a:buAutoNum type="arabicPeriod"/>
            </a:pPr>
            <a:r>
              <a:rPr lang="en-US" b="1" dirty="0">
                <a:solidFill>
                  <a:srgbClr val="0070C0"/>
                </a:solidFill>
              </a:rPr>
              <a:t>Incident responses</a:t>
            </a:r>
          </a:p>
          <a:p>
            <a:pPr marL="800100" lvl="1" indent="-342900">
              <a:lnSpc>
                <a:spcPct val="110000"/>
              </a:lnSpc>
              <a:buFont typeface="+mj-lt"/>
              <a:buAutoNum type="arabicPeriod"/>
            </a:pPr>
            <a:r>
              <a:rPr lang="en-US" b="1" dirty="0">
                <a:solidFill>
                  <a:srgbClr val="0070C0"/>
                </a:solidFill>
              </a:rPr>
              <a:t>Post-incident forensics</a:t>
            </a:r>
            <a:endParaRPr lang="en-GB" b="1" dirty="0">
              <a:solidFill>
                <a:srgbClr val="0070C0"/>
              </a:solidFill>
            </a:endParaRPr>
          </a:p>
          <a:p>
            <a:endParaRPr lang="en-GB" b="0" dirty="0"/>
          </a:p>
          <a:p>
            <a:endParaRPr lang="en-SG" b="0" dirty="0"/>
          </a:p>
        </p:txBody>
      </p:sp>
      <p:sp>
        <p:nvSpPr>
          <p:cNvPr id="5" name="TextBox 4">
            <a:extLst>
              <a:ext uri="{FF2B5EF4-FFF2-40B4-BE49-F238E27FC236}">
                <a16:creationId xmlns:a16="http://schemas.microsoft.com/office/drawing/2014/main" id="{B4D26896-3C45-474A-A1A4-D961FF2D83F8}"/>
              </a:ext>
            </a:extLst>
          </p:cNvPr>
          <p:cNvSpPr txBox="1"/>
          <p:nvPr/>
        </p:nvSpPr>
        <p:spPr>
          <a:xfrm>
            <a:off x="1918068" y="6413361"/>
            <a:ext cx="5307863" cy="307777"/>
          </a:xfrm>
          <a:prstGeom prst="rect">
            <a:avLst/>
          </a:prstGeom>
          <a:noFill/>
        </p:spPr>
        <p:txBody>
          <a:bodyPr wrap="none" rtlCol="0">
            <a:spAutoFit/>
          </a:bodyPr>
          <a:lstStyle/>
          <a:p>
            <a:pPr algn="ctr"/>
            <a:r>
              <a:rPr lang="en-SG" sz="1400" b="1" dirty="0"/>
              <a:t>Ref: https://phoenixnap.com/blog/nagios-monitoring-tutorial</a:t>
            </a:r>
          </a:p>
        </p:txBody>
      </p:sp>
    </p:spTree>
    <p:extLst>
      <p:ext uri="{BB962C8B-B14F-4D97-AF65-F5344CB8AC3E}">
        <p14:creationId xmlns:p14="http://schemas.microsoft.com/office/powerpoint/2010/main" val="204024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par>
                          <p:cTn id="47" fill="hold">
                            <p:stCondLst>
                              <p:cond delay="500"/>
                            </p:stCondLst>
                            <p:childTnLst>
                              <p:par>
                                <p:cTn id="48" presetID="42" presetClass="entr" presetSubtype="0" fill="hold" nodeType="after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3" fill="hold">
                            <p:stCondLst>
                              <p:cond delay="1500"/>
                            </p:stCondLst>
                            <p:childTnLst>
                              <p:par>
                                <p:cTn id="54" presetID="42" presetClass="entr" presetSubtype="0" fill="hold"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42" presetClass="entr" presetSubtype="0" fill="hold" nodeType="after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65" fill="hold">
                            <p:stCondLst>
                              <p:cond delay="3500"/>
                            </p:stCondLst>
                            <p:childTnLst>
                              <p:par>
                                <p:cTn id="66" presetID="42" presetClass="entr" presetSubtype="0" fill="hold" nodeType="after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61EEDF02-A469-4CD0-94D8-A6B12EB0F7B7}"/>
              </a:ext>
            </a:extLst>
          </p:cNvPr>
          <p:cNvSpPr txBox="1">
            <a:spLocks noChangeArrowheads="1"/>
          </p:cNvSpPr>
          <p:nvPr/>
        </p:nvSpPr>
        <p:spPr bwMode="auto">
          <a:xfrm>
            <a:off x="671041" y="569161"/>
            <a:ext cx="7807680" cy="114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msmincho" charset="0"/>
              </a:defRPr>
            </a:lvl9pPr>
          </a:lstStyle>
          <a:p>
            <a:pPr algn="ctr">
              <a:lnSpc>
                <a:spcPct val="102000"/>
              </a:lnSpc>
            </a:pPr>
            <a:r>
              <a:rPr lang="en-GB" altLang="en-US" sz="3991" b="1" dirty="0">
                <a:solidFill>
                  <a:srgbClr val="92D050"/>
                </a:solidFill>
                <a:latin typeface="Verdana" panose="020B0604030504040204" pitchFamily="34" charset="0"/>
              </a:rPr>
              <a:t>Notification Email Sample</a:t>
            </a:r>
          </a:p>
        </p:txBody>
      </p:sp>
      <p:sp>
        <p:nvSpPr>
          <p:cNvPr id="24578" name="Text Box 2">
            <a:extLst>
              <a:ext uri="{FF2B5EF4-FFF2-40B4-BE49-F238E27FC236}">
                <a16:creationId xmlns:a16="http://schemas.microsoft.com/office/drawing/2014/main" id="{2A5117C4-5EF2-47AC-9A90-FEA317EF2F1F}"/>
              </a:ext>
            </a:extLst>
          </p:cNvPr>
          <p:cNvSpPr txBox="1">
            <a:spLocks noChangeArrowheads="1"/>
          </p:cNvSpPr>
          <p:nvPr/>
        </p:nvSpPr>
        <p:spPr bwMode="auto">
          <a:xfrm>
            <a:off x="671041" y="1906921"/>
            <a:ext cx="7807680" cy="441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4720">
                <a:solidFill>
                  <a:srgbClr val="23B8DC"/>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30213" indent="-323850">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1pPr>
            <a:lvl2pP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2pPr>
            <a:lvl3pP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3pPr>
            <a:lvl4pP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4pPr>
            <a:lvl5pP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5pPr>
            <a:lvl6pPr marL="1535113" indent="-215900" defTabSz="457200" fontAlgn="base" hangingPunct="0">
              <a:spcBef>
                <a:spcPct val="0"/>
              </a:spcBef>
              <a:spcAft>
                <a:spcPct val="0"/>
              </a:spcAft>
              <a:buClr>
                <a:srgbClr val="000000"/>
              </a:buClr>
              <a:buSzPct val="45000"/>
              <a:buFont typeface="Wingdings" panose="05000000000000000000" pitchFamily="2" charset="2"/>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6pPr>
            <a:lvl7pPr marL="1992313" indent="-215900" defTabSz="457200" fontAlgn="base" hangingPunct="0">
              <a:spcBef>
                <a:spcPct val="0"/>
              </a:spcBef>
              <a:spcAft>
                <a:spcPct val="0"/>
              </a:spcAft>
              <a:buClr>
                <a:srgbClr val="000000"/>
              </a:buClr>
              <a:buSzPct val="45000"/>
              <a:buFont typeface="Wingdings" panose="05000000000000000000" pitchFamily="2" charset="2"/>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7pPr>
            <a:lvl8pPr marL="2449513" indent="-215900" defTabSz="457200" fontAlgn="base" hangingPunct="0">
              <a:spcBef>
                <a:spcPct val="0"/>
              </a:spcBef>
              <a:spcAft>
                <a:spcPct val="0"/>
              </a:spcAft>
              <a:buClr>
                <a:srgbClr val="000000"/>
              </a:buClr>
              <a:buSzPct val="45000"/>
              <a:buFont typeface="Wingdings" panose="05000000000000000000" pitchFamily="2" charset="2"/>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8pPr>
            <a:lvl9pPr marL="2906713" indent="-215900" defTabSz="457200" fontAlgn="base" hangingPunct="0">
              <a:spcBef>
                <a:spcPct val="0"/>
              </a:spcBef>
              <a:spcAft>
                <a:spcPct val="0"/>
              </a:spcAft>
              <a:buClr>
                <a:srgbClr val="000000"/>
              </a:buClr>
              <a:buSzPct val="45000"/>
              <a:buFont typeface="Wingdings" panose="05000000000000000000" pitchFamily="2" charset="2"/>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defRPr sz="2400">
                <a:solidFill>
                  <a:srgbClr val="000000"/>
                </a:solidFill>
                <a:latin typeface="Times New Roman" panose="02020603050405020304" pitchFamily="18" charset="0"/>
                <a:cs typeface="msmincho" charset="0"/>
              </a:defRPr>
            </a:lvl9pPr>
          </a:lstStyle>
          <a:p>
            <a:pPr>
              <a:lnSpc>
                <a:spcPct val="87000"/>
              </a:lnSpc>
              <a:spcAft>
                <a:spcPts val="1282"/>
              </a:spcAft>
            </a:pPr>
            <a:r>
              <a:rPr lang="en-GB" altLang="en-US" sz="1814" dirty="0">
                <a:latin typeface="Courier New" panose="02070309020205020404" pitchFamily="49" charset="0"/>
              </a:rPr>
              <a:t>From: nagios@thuldai.mos.com.np</a:t>
            </a:r>
          </a:p>
          <a:p>
            <a:pPr>
              <a:lnSpc>
                <a:spcPct val="87000"/>
              </a:lnSpc>
              <a:spcAft>
                <a:spcPts val="1282"/>
              </a:spcAft>
            </a:pPr>
            <a:r>
              <a:rPr lang="en-GB" altLang="en-US" sz="1814" dirty="0">
                <a:latin typeface="Courier New" panose="02070309020205020404" pitchFamily="49" charset="0"/>
              </a:rPr>
              <a:t>To: "ishwars@mos.com.np" &lt;ishwars@mos.com.np&gt;</a:t>
            </a:r>
          </a:p>
          <a:p>
            <a:pPr>
              <a:lnSpc>
                <a:spcPct val="87000"/>
              </a:lnSpc>
              <a:spcAft>
                <a:spcPts val="1282"/>
              </a:spcAft>
            </a:pPr>
            <a:r>
              <a:rPr lang="en-GB" altLang="en-US" sz="1814" dirty="0">
                <a:latin typeface="Courier New" panose="02070309020205020404" pitchFamily="49" charset="0"/>
              </a:rPr>
              <a:t>Subject: Host DOWN alert for WORLDBANK-L!</a:t>
            </a:r>
          </a:p>
          <a:p>
            <a:pPr>
              <a:lnSpc>
                <a:spcPct val="87000"/>
              </a:lnSpc>
              <a:spcAft>
                <a:spcPts val="1282"/>
              </a:spcAft>
            </a:pPr>
            <a:r>
              <a:rPr lang="en-GB" altLang="en-US" sz="1814" dirty="0">
                <a:latin typeface="Courier New" panose="02070309020205020404" pitchFamily="49" charset="0"/>
              </a:rPr>
              <a:t>Date: 05/02/04 11:09</a:t>
            </a:r>
          </a:p>
          <a:p>
            <a:pPr>
              <a:lnSpc>
                <a:spcPct val="87000"/>
              </a:lnSpc>
              <a:spcAft>
                <a:spcPts val="1282"/>
              </a:spcAft>
            </a:pPr>
            <a:r>
              <a:rPr lang="en-GB" altLang="en-US" sz="1814" dirty="0">
                <a:latin typeface="Courier New" panose="02070309020205020404" pitchFamily="49" charset="0"/>
              </a:rPr>
              <a:t>***** Nagios *****</a:t>
            </a:r>
          </a:p>
          <a:p>
            <a:pPr>
              <a:lnSpc>
                <a:spcPct val="87000"/>
              </a:lnSpc>
              <a:spcAft>
                <a:spcPts val="1282"/>
              </a:spcAft>
            </a:pPr>
            <a:r>
              <a:rPr lang="en-GB" altLang="en-US" sz="1814" dirty="0">
                <a:latin typeface="Courier New" panose="02070309020205020404" pitchFamily="49" charset="0"/>
              </a:rPr>
              <a:t>Notification Type: PROBLEM</a:t>
            </a:r>
          </a:p>
          <a:p>
            <a:pPr>
              <a:lnSpc>
                <a:spcPct val="87000"/>
              </a:lnSpc>
              <a:spcAft>
                <a:spcPts val="1282"/>
              </a:spcAft>
            </a:pPr>
            <a:r>
              <a:rPr lang="en-GB" altLang="en-US" sz="1814" dirty="0">
                <a:latin typeface="Courier New" panose="02070309020205020404" pitchFamily="49" charset="0"/>
              </a:rPr>
              <a:t>Host: WORLDBANK-L</a:t>
            </a:r>
          </a:p>
          <a:p>
            <a:pPr>
              <a:lnSpc>
                <a:spcPct val="87000"/>
              </a:lnSpc>
              <a:spcAft>
                <a:spcPts val="1282"/>
              </a:spcAft>
            </a:pPr>
            <a:r>
              <a:rPr lang="en-GB" altLang="en-US" sz="1814" dirty="0">
                <a:latin typeface="Courier New" panose="02070309020205020404" pitchFamily="49" charset="0"/>
              </a:rPr>
              <a:t>State: DOWN</a:t>
            </a:r>
          </a:p>
          <a:p>
            <a:pPr>
              <a:lnSpc>
                <a:spcPct val="87000"/>
              </a:lnSpc>
              <a:spcAft>
                <a:spcPts val="1282"/>
              </a:spcAft>
            </a:pPr>
            <a:r>
              <a:rPr lang="en-GB" altLang="en-US" sz="1814" dirty="0">
                <a:latin typeface="Courier New" panose="02070309020205020404" pitchFamily="49" charset="0"/>
              </a:rPr>
              <a:t>Address: 202.52.239.70</a:t>
            </a:r>
          </a:p>
          <a:p>
            <a:pPr>
              <a:lnSpc>
                <a:spcPct val="87000"/>
              </a:lnSpc>
              <a:spcAft>
                <a:spcPts val="1282"/>
              </a:spcAft>
            </a:pPr>
            <a:r>
              <a:rPr lang="en-GB" altLang="en-US" sz="1814" dirty="0">
                <a:latin typeface="Courier New" panose="02070309020205020404" pitchFamily="49" charset="0"/>
              </a:rPr>
              <a:t>Info: PING CRITICAL - Packet loss = 100%</a:t>
            </a:r>
          </a:p>
          <a:p>
            <a:pPr>
              <a:lnSpc>
                <a:spcPct val="87000"/>
              </a:lnSpc>
              <a:spcAft>
                <a:spcPts val="1282"/>
              </a:spcAft>
            </a:pPr>
            <a:r>
              <a:rPr lang="en-GB" altLang="en-US" sz="1814" dirty="0">
                <a:latin typeface="Courier New" panose="02070309020205020404" pitchFamily="49" charset="0"/>
              </a:rPr>
              <a:t>Date/Time: Thu Feb 5 11:06:38 NPT 2004</a:t>
            </a:r>
          </a:p>
        </p:txBody>
      </p:sp>
    </p:spTree>
    <p:extLst>
      <p:ext uri="{BB962C8B-B14F-4D97-AF65-F5344CB8AC3E}">
        <p14:creationId xmlns:p14="http://schemas.microsoft.com/office/powerpoint/2010/main" val="2088472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dirty="0"/>
              <a:t>Thank you</a:t>
            </a:r>
          </a:p>
        </p:txBody>
      </p:sp>
    </p:spTree>
    <p:extLst>
      <p:ext uri="{BB962C8B-B14F-4D97-AF65-F5344CB8AC3E}">
        <p14:creationId xmlns:p14="http://schemas.microsoft.com/office/powerpoint/2010/main" val="29193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628650" y="365126"/>
            <a:ext cx="7886702" cy="632945"/>
          </a:xfrm>
        </p:spPr>
        <p:txBody>
          <a:bodyPr>
            <a:noAutofit/>
          </a:bodyPr>
          <a:lstStyle/>
          <a:p>
            <a:r>
              <a:rPr lang="en-SG" sz="3200" dirty="0"/>
              <a:t>Why is Continuous Monitoring important?</a:t>
            </a:r>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a:xfrm>
            <a:off x="628650" y="1299877"/>
            <a:ext cx="7886700" cy="4914311"/>
          </a:xfrm>
        </p:spPr>
        <p:txBody>
          <a:bodyPr>
            <a:normAutofit/>
          </a:bodyPr>
          <a:lstStyle/>
          <a:p>
            <a:pPr>
              <a:lnSpc>
                <a:spcPct val="100000"/>
              </a:lnSpc>
            </a:pPr>
            <a:r>
              <a:rPr lang="en-US" b="0" dirty="0"/>
              <a:t>A sound Continuous Monitoring solution allows a security team to:</a:t>
            </a:r>
          </a:p>
          <a:p>
            <a:pPr lvl="1">
              <a:lnSpc>
                <a:spcPct val="100000"/>
              </a:lnSpc>
              <a:buFont typeface="Wingdings" panose="05000000000000000000" pitchFamily="2" charset="2"/>
              <a:buChar char="Ø"/>
            </a:pPr>
            <a:r>
              <a:rPr lang="en-US" b="0" dirty="0">
                <a:solidFill>
                  <a:srgbClr val="0070C0"/>
                </a:solidFill>
              </a:rPr>
              <a:t>Quickly detect system issues</a:t>
            </a:r>
            <a:r>
              <a:rPr lang="en-US" b="0" dirty="0"/>
              <a:t> (network errors, low memory, port failures, system crashes, unreachable servers, etc.).</a:t>
            </a:r>
          </a:p>
          <a:p>
            <a:pPr lvl="1">
              <a:lnSpc>
                <a:spcPct val="100000"/>
              </a:lnSpc>
              <a:buFont typeface="Wingdings" panose="05000000000000000000" pitchFamily="2" charset="2"/>
              <a:buChar char="Ø"/>
            </a:pPr>
            <a:r>
              <a:rPr lang="en-US" b="0" dirty="0">
                <a:solidFill>
                  <a:srgbClr val="0070C0"/>
                </a:solidFill>
              </a:rPr>
              <a:t>Resolve problems</a:t>
            </a:r>
            <a:r>
              <a:rPr lang="en-US" b="0" dirty="0"/>
              <a:t> before they impact users or business productivity.</a:t>
            </a:r>
          </a:p>
          <a:p>
            <a:pPr lvl="1">
              <a:lnSpc>
                <a:spcPct val="100000"/>
              </a:lnSpc>
              <a:buFont typeface="Wingdings" panose="05000000000000000000" pitchFamily="2" charset="2"/>
              <a:buChar char="Ø"/>
            </a:pPr>
            <a:r>
              <a:rPr lang="en-US" b="0" dirty="0"/>
              <a:t>Identify </a:t>
            </a:r>
            <a:r>
              <a:rPr lang="en-US" b="0" dirty="0">
                <a:solidFill>
                  <a:srgbClr val="0070C0"/>
                </a:solidFill>
              </a:rPr>
              <a:t>security and compliance risks</a:t>
            </a:r>
            <a:r>
              <a:rPr lang="en-US" b="0" dirty="0"/>
              <a:t> within the infrastructure.</a:t>
            </a:r>
          </a:p>
          <a:p>
            <a:pPr lvl="1">
              <a:lnSpc>
                <a:spcPct val="100000"/>
              </a:lnSpc>
              <a:buFont typeface="Wingdings" panose="05000000000000000000" pitchFamily="2" charset="2"/>
              <a:buChar char="Ø"/>
            </a:pPr>
            <a:r>
              <a:rPr lang="en-US" b="0" dirty="0"/>
              <a:t>Lower the risk of cyberattacks with a </a:t>
            </a:r>
            <a:r>
              <a:rPr lang="en-US" b="0" dirty="0">
                <a:solidFill>
                  <a:srgbClr val="0070C0"/>
                </a:solidFill>
              </a:rPr>
              <a:t>timely alert system</a:t>
            </a:r>
            <a:r>
              <a:rPr lang="en-US" b="0" dirty="0"/>
              <a:t> and </a:t>
            </a:r>
            <a:r>
              <a:rPr lang="en-US" b="0" dirty="0">
                <a:solidFill>
                  <a:srgbClr val="0070C0"/>
                </a:solidFill>
              </a:rPr>
              <a:t>automatic incident responses</a:t>
            </a:r>
            <a:r>
              <a:rPr lang="en-US" b="0" dirty="0"/>
              <a:t>.</a:t>
            </a:r>
          </a:p>
          <a:p>
            <a:pPr lvl="1">
              <a:lnSpc>
                <a:spcPct val="100000"/>
              </a:lnSpc>
              <a:buFont typeface="Wingdings" panose="05000000000000000000" pitchFamily="2" charset="2"/>
              <a:buChar char="Ø"/>
            </a:pPr>
            <a:r>
              <a:rPr lang="en-US" b="0" dirty="0"/>
              <a:t>Precisely </a:t>
            </a:r>
            <a:r>
              <a:rPr lang="en-US" b="0" dirty="0">
                <a:solidFill>
                  <a:srgbClr val="0070C0"/>
                </a:solidFill>
              </a:rPr>
              <a:t>identify the root cause of an issue</a:t>
            </a:r>
            <a:r>
              <a:rPr lang="en-US" b="0" dirty="0"/>
              <a:t>.</a:t>
            </a:r>
          </a:p>
          <a:p>
            <a:pPr lvl="1">
              <a:lnSpc>
                <a:spcPct val="100000"/>
              </a:lnSpc>
              <a:buFont typeface="Wingdings" panose="05000000000000000000" pitchFamily="2" charset="2"/>
              <a:buChar char="Ø"/>
            </a:pPr>
            <a:r>
              <a:rPr lang="en-US" b="0" dirty="0"/>
              <a:t>Maintain high levels of </a:t>
            </a:r>
            <a:r>
              <a:rPr lang="en-US" b="0" dirty="0">
                <a:solidFill>
                  <a:srgbClr val="0070C0"/>
                </a:solidFill>
              </a:rPr>
              <a:t>system uptime and availability</a:t>
            </a:r>
            <a:r>
              <a:rPr lang="en-US" b="0" dirty="0"/>
              <a:t>.</a:t>
            </a:r>
          </a:p>
          <a:p>
            <a:pPr lvl="1">
              <a:lnSpc>
                <a:spcPct val="100000"/>
              </a:lnSpc>
              <a:buFont typeface="Wingdings" panose="05000000000000000000" pitchFamily="2" charset="2"/>
              <a:buChar char="Ø"/>
            </a:pPr>
            <a:r>
              <a:rPr lang="en-US" b="0" dirty="0"/>
              <a:t>Use precise historical analysis to </a:t>
            </a:r>
            <a:r>
              <a:rPr lang="en-US" b="0" dirty="0">
                <a:solidFill>
                  <a:srgbClr val="0070C0"/>
                </a:solidFill>
              </a:rPr>
              <a:t>plan infrastructure upgrades</a:t>
            </a:r>
            <a:r>
              <a:rPr lang="en-US" b="0" dirty="0"/>
              <a:t>.</a:t>
            </a:r>
          </a:p>
          <a:p>
            <a:pPr lvl="1">
              <a:lnSpc>
                <a:spcPct val="100000"/>
              </a:lnSpc>
              <a:buFont typeface="Wingdings" panose="05000000000000000000" pitchFamily="2" charset="2"/>
              <a:buChar char="Ø"/>
            </a:pPr>
            <a:r>
              <a:rPr lang="en-US" b="0" dirty="0"/>
              <a:t>Track user experience and behavior following an </a:t>
            </a:r>
            <a:r>
              <a:rPr lang="en-US" b="0" dirty="0">
                <a:solidFill>
                  <a:srgbClr val="0070C0"/>
                </a:solidFill>
              </a:rPr>
              <a:t>app update</a:t>
            </a:r>
            <a:r>
              <a:rPr lang="en-US" b="0" dirty="0"/>
              <a:t> (a capability vital for multiple teams, including development, QA, and customer service).</a:t>
            </a:r>
            <a:endParaRPr lang="en-GB" b="0" dirty="0"/>
          </a:p>
          <a:p>
            <a:endParaRPr lang="en-SG" b="0" dirty="0"/>
          </a:p>
        </p:txBody>
      </p:sp>
      <p:sp>
        <p:nvSpPr>
          <p:cNvPr id="5" name="TextBox 4">
            <a:extLst>
              <a:ext uri="{FF2B5EF4-FFF2-40B4-BE49-F238E27FC236}">
                <a16:creationId xmlns:a16="http://schemas.microsoft.com/office/drawing/2014/main" id="{B4D26896-3C45-474A-A1A4-D961FF2D83F8}"/>
              </a:ext>
            </a:extLst>
          </p:cNvPr>
          <p:cNvSpPr txBox="1"/>
          <p:nvPr/>
        </p:nvSpPr>
        <p:spPr>
          <a:xfrm>
            <a:off x="1918068" y="6413361"/>
            <a:ext cx="5307863" cy="307777"/>
          </a:xfrm>
          <a:prstGeom prst="rect">
            <a:avLst/>
          </a:prstGeom>
          <a:noFill/>
        </p:spPr>
        <p:txBody>
          <a:bodyPr wrap="none" rtlCol="0">
            <a:spAutoFit/>
          </a:bodyPr>
          <a:lstStyle/>
          <a:p>
            <a:pPr algn="ctr"/>
            <a:r>
              <a:rPr lang="en-SG" sz="1400" b="1" dirty="0"/>
              <a:t>Ref: https://phoenixnap.com/blog/nagios-monitoring-tutorial</a:t>
            </a:r>
          </a:p>
        </p:txBody>
      </p:sp>
    </p:spTree>
    <p:extLst>
      <p:ext uri="{BB962C8B-B14F-4D97-AF65-F5344CB8AC3E}">
        <p14:creationId xmlns:p14="http://schemas.microsoft.com/office/powerpoint/2010/main" val="199477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2048-606F-4EE6-B932-CF64D43C08FD}"/>
              </a:ext>
            </a:extLst>
          </p:cNvPr>
          <p:cNvSpPr>
            <a:spLocks noGrp="1"/>
          </p:cNvSpPr>
          <p:nvPr>
            <p:ph type="title"/>
          </p:nvPr>
        </p:nvSpPr>
        <p:spPr/>
        <p:txBody>
          <a:bodyPr>
            <a:noAutofit/>
          </a:bodyPr>
          <a:lstStyle/>
          <a:p>
            <a:r>
              <a:rPr lang="en-US" sz="3600" dirty="0"/>
              <a:t>Monitor Phase in CI/CD Pipeline</a:t>
            </a:r>
            <a:endParaRPr lang="en-SG" sz="3600" dirty="0"/>
          </a:p>
        </p:txBody>
      </p:sp>
      <p:pic>
        <p:nvPicPr>
          <p:cNvPr id="4" name="Content Placeholder 3">
            <a:extLst>
              <a:ext uri="{FF2B5EF4-FFF2-40B4-BE49-F238E27FC236}">
                <a16:creationId xmlns:a16="http://schemas.microsoft.com/office/drawing/2014/main" id="{6DA8C75D-1609-4208-B97C-54EB61DE5925}"/>
              </a:ext>
            </a:extLst>
          </p:cNvPr>
          <p:cNvPicPr>
            <a:picLocks noGrp="1" noChangeAspect="1"/>
          </p:cNvPicPr>
          <p:nvPr>
            <p:ph idx="1"/>
          </p:nvPr>
        </p:nvPicPr>
        <p:blipFill>
          <a:blip r:embed="rId3"/>
          <a:stretch>
            <a:fillRect/>
          </a:stretch>
        </p:blipFill>
        <p:spPr>
          <a:xfrm>
            <a:off x="628650" y="1646173"/>
            <a:ext cx="7886700" cy="3843467"/>
          </a:xfrm>
          <a:prstGeom prst="rect">
            <a:avLst/>
          </a:prstGeom>
        </p:spPr>
      </p:pic>
      <p:sp>
        <p:nvSpPr>
          <p:cNvPr id="6" name="Rectangle 5">
            <a:extLst>
              <a:ext uri="{FF2B5EF4-FFF2-40B4-BE49-F238E27FC236}">
                <a16:creationId xmlns:a16="http://schemas.microsoft.com/office/drawing/2014/main" id="{4009F960-DAA5-46A6-B37F-AB5F750D2728}"/>
              </a:ext>
            </a:extLst>
          </p:cNvPr>
          <p:cNvSpPr/>
          <p:nvPr/>
        </p:nvSpPr>
        <p:spPr>
          <a:xfrm>
            <a:off x="1257301" y="5859928"/>
            <a:ext cx="7356347" cy="281231"/>
          </a:xfrm>
          <a:prstGeom prst="rect">
            <a:avLst/>
          </a:prstGeom>
        </p:spPr>
        <p:txBody>
          <a:bodyPr wrap="square">
            <a:spAutoFit/>
          </a:bodyPr>
          <a:lstStyle/>
          <a:p>
            <a:pPr>
              <a:lnSpc>
                <a:spcPct val="107000"/>
              </a:lnSpc>
              <a:spcAft>
                <a:spcPts val="800"/>
              </a:spcAft>
            </a:pPr>
            <a:r>
              <a:rPr lang="en-GB" sz="1200" b="1" dirty="0">
                <a:latin typeface="Calibri" panose="020F0502020204030204" pitchFamily="34" charset="0"/>
                <a:ea typeface="Calibri" panose="020F0502020204030204" pitchFamily="34" charset="0"/>
                <a:cs typeface="Times New Roman" panose="02020603050405020304" pitchFamily="18" charset="0"/>
              </a:rPr>
              <a:t>Ref: https://towardsdatascience.com/ci-cd-pipeline-with-azure-devops-for-data-science-project-f263586c266e</a:t>
            </a:r>
            <a:endParaRPr lang="en-SG"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Oval 4">
            <a:extLst>
              <a:ext uri="{FF2B5EF4-FFF2-40B4-BE49-F238E27FC236}">
                <a16:creationId xmlns:a16="http://schemas.microsoft.com/office/drawing/2014/main" id="{A2A249B5-56E7-4F1A-8F20-8AF2968A838B}"/>
              </a:ext>
            </a:extLst>
          </p:cNvPr>
          <p:cNvSpPr/>
          <p:nvPr/>
        </p:nvSpPr>
        <p:spPr>
          <a:xfrm rot="900000">
            <a:off x="4982924" y="4305009"/>
            <a:ext cx="1501543" cy="672337"/>
          </a:xfrm>
          <a:prstGeom prst="ellipse">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717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DevOps - Monitor Phase</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1489435"/>
            <a:ext cx="7886700" cy="4760535"/>
          </a:xfrm>
        </p:spPr>
        <p:txBody>
          <a:bodyPr>
            <a:normAutofit fontScale="77500" lnSpcReduction="20000"/>
          </a:bodyPr>
          <a:lstStyle/>
          <a:p>
            <a:pPr lvl="0">
              <a:lnSpc>
                <a:spcPct val="120000"/>
              </a:lnSpc>
            </a:pPr>
            <a:r>
              <a:rPr lang="en-US" sz="2800" b="0" dirty="0"/>
              <a:t>At this </a:t>
            </a:r>
            <a:r>
              <a:rPr lang="en-US" sz="2800" b="0" dirty="0">
                <a:solidFill>
                  <a:srgbClr val="0070C0"/>
                </a:solidFill>
              </a:rPr>
              <a:t>final stage</a:t>
            </a:r>
            <a:r>
              <a:rPr lang="en-US" sz="2800" b="0" dirty="0"/>
              <a:t> in the DevOps pipeline, operations teams are hard at work </a:t>
            </a:r>
            <a:r>
              <a:rPr lang="en-US" sz="2800" b="0" dirty="0">
                <a:highlight>
                  <a:srgbClr val="FFFF00"/>
                </a:highlight>
              </a:rPr>
              <a:t>continuously monitoring the infrastructure, systems, and applications to make sure everything is running smoothly</a:t>
            </a:r>
            <a:r>
              <a:rPr lang="en-US" sz="2800" b="0" dirty="0"/>
              <a:t>. </a:t>
            </a:r>
          </a:p>
          <a:p>
            <a:pPr lvl="0">
              <a:lnSpc>
                <a:spcPct val="120000"/>
              </a:lnSpc>
            </a:pPr>
            <a:r>
              <a:rPr lang="en-US" sz="2800" b="0" dirty="0"/>
              <a:t>They </a:t>
            </a:r>
            <a:r>
              <a:rPr lang="en-US" sz="2800" b="0" dirty="0">
                <a:solidFill>
                  <a:srgbClr val="0070C0"/>
                </a:solidFill>
              </a:rPr>
              <a:t>collect valuable data from logs</a:t>
            </a:r>
            <a:r>
              <a:rPr lang="en-US" sz="2800" b="0" dirty="0"/>
              <a:t>, analytics, and monitoring systems as well as feedback from users to </a:t>
            </a:r>
            <a:r>
              <a:rPr lang="en-US" sz="2800" b="0" dirty="0">
                <a:highlight>
                  <a:srgbClr val="FFFF00"/>
                </a:highlight>
              </a:rPr>
              <a:t>uncover any performance issues</a:t>
            </a:r>
            <a:r>
              <a:rPr lang="en-US" sz="2800" b="0" dirty="0"/>
              <a:t>.</a:t>
            </a:r>
          </a:p>
          <a:p>
            <a:pPr lvl="0">
              <a:lnSpc>
                <a:spcPct val="120000"/>
              </a:lnSpc>
            </a:pPr>
            <a:r>
              <a:rPr lang="en-US" sz="2800" b="0" dirty="0">
                <a:solidFill>
                  <a:srgbClr val="0070C0"/>
                </a:solidFill>
              </a:rPr>
              <a:t>Feedback gathered</a:t>
            </a:r>
            <a:r>
              <a:rPr lang="en-US" sz="2800" b="0" dirty="0"/>
              <a:t> at the Monitor stage is used </a:t>
            </a:r>
            <a:r>
              <a:rPr lang="en-US" sz="2800" b="0" dirty="0">
                <a:highlight>
                  <a:srgbClr val="FFFF00"/>
                </a:highlight>
              </a:rPr>
              <a:t>to improve the overall efficiency of the DevOps pipeline</a:t>
            </a:r>
            <a:r>
              <a:rPr lang="en-US" sz="2800" b="0" dirty="0"/>
              <a:t>.</a:t>
            </a:r>
          </a:p>
          <a:p>
            <a:pPr lvl="0">
              <a:lnSpc>
                <a:spcPct val="120000"/>
              </a:lnSpc>
            </a:pPr>
            <a:r>
              <a:rPr lang="en-US" sz="2800" b="0" dirty="0"/>
              <a:t>It's good practice to </a:t>
            </a:r>
            <a:r>
              <a:rPr lang="en-US" sz="2800" dirty="0">
                <a:solidFill>
                  <a:srgbClr val="0070C0"/>
                </a:solidFill>
              </a:rPr>
              <a:t>tweak the pipeline after each release cycle</a:t>
            </a:r>
            <a:r>
              <a:rPr lang="en-US" sz="2800" b="0" dirty="0"/>
              <a:t> to </a:t>
            </a:r>
            <a:r>
              <a:rPr lang="en-US" sz="2800" b="0" dirty="0">
                <a:highlight>
                  <a:srgbClr val="FFFF00"/>
                </a:highlight>
              </a:rPr>
              <a:t>eliminate potential bottlenecks</a:t>
            </a:r>
            <a:r>
              <a:rPr lang="en-US" sz="2800" b="0" dirty="0"/>
              <a:t> or other issues that might hinder productivity.</a:t>
            </a:r>
          </a:p>
        </p:txBody>
      </p:sp>
      <p:sp>
        <p:nvSpPr>
          <p:cNvPr id="4" name="TextBox 3">
            <a:extLst>
              <a:ext uri="{FF2B5EF4-FFF2-40B4-BE49-F238E27FC236}">
                <a16:creationId xmlns:a16="http://schemas.microsoft.com/office/drawing/2014/main" id="{2764BDDE-3A9D-43F0-AAC6-C3C3A35A0AAC}"/>
              </a:ext>
            </a:extLst>
          </p:cNvPr>
          <p:cNvSpPr txBox="1"/>
          <p:nvPr/>
        </p:nvSpPr>
        <p:spPr>
          <a:xfrm>
            <a:off x="2355687" y="6413361"/>
            <a:ext cx="4432624" cy="307777"/>
          </a:xfrm>
          <a:prstGeom prst="rect">
            <a:avLst/>
          </a:prstGeom>
          <a:noFill/>
        </p:spPr>
        <p:txBody>
          <a:bodyPr wrap="none" rtlCol="0">
            <a:spAutoFit/>
          </a:bodyPr>
          <a:lstStyle/>
          <a:p>
            <a:pPr algn="ctr"/>
            <a:r>
              <a:rPr lang="en-SG" sz="1400" b="1" dirty="0"/>
              <a:t>Ref: https://phoenixnap.com/blog/devops-pipeline</a:t>
            </a:r>
          </a:p>
        </p:txBody>
      </p:sp>
    </p:spTree>
    <p:extLst>
      <p:ext uri="{BB962C8B-B14F-4D97-AF65-F5344CB8AC3E}">
        <p14:creationId xmlns:p14="http://schemas.microsoft.com/office/powerpoint/2010/main" val="12193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RP">
      <a:dk1>
        <a:sysClr val="windowText" lastClr="000000"/>
      </a:dk1>
      <a:lt1>
        <a:sysClr val="window" lastClr="FFFFFF"/>
      </a:lt1>
      <a:dk2>
        <a:srgbClr val="44546A"/>
      </a:dk2>
      <a:lt2>
        <a:srgbClr val="E7E6E6"/>
      </a:lt2>
      <a:accent1>
        <a:srgbClr val="6FB01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P">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2D06A52611B14C9717DDED9444698B" ma:contentTypeVersion="0" ma:contentTypeDescription="Create a new document." ma:contentTypeScope="" ma:versionID="de94e96b6af7332522c21a008194e1ad">
  <xsd:schema xmlns:xsd="http://www.w3.org/2001/XMLSchema" xmlns:xs="http://www.w3.org/2001/XMLSchema" xmlns:p="http://schemas.microsoft.com/office/2006/metadata/properties" xmlns:ns2="aca15370-b66d-4dc7-9202-5fcf368e698e" targetNamespace="http://schemas.microsoft.com/office/2006/metadata/properties" ma:root="true" ma:fieldsID="b185c4686459132a4a725881514001db" ns2:_="">
    <xsd:import namespace="aca15370-b66d-4dc7-9202-5fcf368e69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15370-b66d-4dc7-9202-5fcf368e69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aca15370-b66d-4dc7-9202-5fcf368e698e">66KPCN672TWP-1890525894-42</_dlc_DocId>
    <_dlc_DocIdUrl xmlns="aca15370-b66d-4dc7-9202-5fcf368e698e">
      <Url>https://rp-sp.rp.edu.sg/sites/LCMS_02918252-7e3d-ec11-812e-5cb901e2a858/_layouts/15/DocIdRedir.aspx?ID=66KPCN672TWP-1890525894-42</Url>
      <Description>66KPCN672TWP-1890525894-42</Description>
    </_dlc_DocIdUrl>
  </documentManagement>
</p:properties>
</file>

<file path=customXml/itemProps1.xml><?xml version="1.0" encoding="utf-8"?>
<ds:datastoreItem xmlns:ds="http://schemas.openxmlformats.org/officeDocument/2006/customXml" ds:itemID="{A0660618-D37C-4671-9E33-58C47CEB5BA2}"/>
</file>

<file path=customXml/itemProps2.xml><?xml version="1.0" encoding="utf-8"?>
<ds:datastoreItem xmlns:ds="http://schemas.openxmlformats.org/officeDocument/2006/customXml" ds:itemID="{7FEBB9B9-6A17-4385-9DE5-351FD0D10A9B}"/>
</file>

<file path=customXml/itemProps3.xml><?xml version="1.0" encoding="utf-8"?>
<ds:datastoreItem xmlns:ds="http://schemas.openxmlformats.org/officeDocument/2006/customXml" ds:itemID="{B2B9E9BA-B61C-4565-BF3B-F33D4C400BAB}"/>
</file>

<file path=customXml/itemProps4.xml><?xml version="1.0" encoding="utf-8"?>
<ds:datastoreItem xmlns:ds="http://schemas.openxmlformats.org/officeDocument/2006/customXml" ds:itemID="{E1F5BE8A-C7F0-41CF-A319-76917FB86DFD}"/>
</file>

<file path=docProps/app.xml><?xml version="1.0" encoding="utf-8"?>
<Properties xmlns="http://schemas.openxmlformats.org/officeDocument/2006/extended-properties" xmlns:vt="http://schemas.openxmlformats.org/officeDocument/2006/docPropsVTypes">
  <Template/>
  <TotalTime>8187</TotalTime>
  <Words>12315</Words>
  <Application>Microsoft Office PowerPoint</Application>
  <PresentationFormat>On-screen Show (4:3)</PresentationFormat>
  <Paragraphs>1007</Paragraphs>
  <Slides>61</Slides>
  <Notes>51</Notes>
  <HiddenSlides>0</HiddenSlides>
  <MMClips>7</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Carlito</vt:lpstr>
      <vt:lpstr>Gothic Uralic</vt:lpstr>
      <vt:lpstr>msmincho</vt:lpstr>
      <vt:lpstr>Utopia</vt:lpstr>
      <vt:lpstr>Arial</vt:lpstr>
      <vt:lpstr>Calibri</vt:lpstr>
      <vt:lpstr>Courier New</vt:lpstr>
      <vt:lpstr>Symbol</vt:lpstr>
      <vt:lpstr>Times New Roman</vt:lpstr>
      <vt:lpstr>Verdana</vt:lpstr>
      <vt:lpstr>Wingdings</vt:lpstr>
      <vt:lpstr>Office Theme</vt:lpstr>
      <vt:lpstr>DV1C04 Continuous Monitoring  in DevOps </vt:lpstr>
      <vt:lpstr>Lessons Overview</vt:lpstr>
      <vt:lpstr>Learning Objectives – L11</vt:lpstr>
      <vt:lpstr>Today’s Lesson Flow</vt:lpstr>
      <vt:lpstr>Continuous Monitoring</vt:lpstr>
      <vt:lpstr>Continuous Monitoring &amp; DevSecOps</vt:lpstr>
      <vt:lpstr>Why is Continuous Monitoring important?</vt:lpstr>
      <vt:lpstr>Monitor Phase in CI/CD Pipeline</vt:lpstr>
      <vt:lpstr>DevOps - Monitor Phase</vt:lpstr>
      <vt:lpstr>Overview of DevOps Monitoring</vt:lpstr>
      <vt:lpstr>Observability</vt:lpstr>
      <vt:lpstr>What is DevOps Monitoring?</vt:lpstr>
      <vt:lpstr>Key Capabilities of DevOps Monitoring</vt:lpstr>
      <vt:lpstr>Characteristics of DevOps Monitoring Tools</vt:lpstr>
      <vt:lpstr>Components of DevOps Monitoring</vt:lpstr>
      <vt:lpstr>Different DevOps Monitoring Tools</vt:lpstr>
      <vt:lpstr>Where Does Nagios Fit?</vt:lpstr>
      <vt:lpstr>Nagios</vt:lpstr>
      <vt:lpstr>What is Nagios?</vt:lpstr>
      <vt:lpstr>What can Nagios monitor?</vt:lpstr>
      <vt:lpstr>Different  Nagios  Products</vt:lpstr>
      <vt:lpstr> The  Nagios  Story</vt:lpstr>
      <vt:lpstr>Why is Nagios Core still relevant today?</vt:lpstr>
      <vt:lpstr>Nagios XI (video)</vt:lpstr>
      <vt:lpstr>How Nagios Works? (video)</vt:lpstr>
      <vt:lpstr>Nagios Fusion (video)</vt:lpstr>
      <vt:lpstr>Nagios Log Server (video)</vt:lpstr>
      <vt:lpstr>Nagios Network Analyzer (video)</vt:lpstr>
      <vt:lpstr>Free/Paid Nagios Core or XI</vt:lpstr>
      <vt:lpstr>Key Features of Nagios</vt:lpstr>
      <vt:lpstr>Benefits of Nagios</vt:lpstr>
      <vt:lpstr>Nagios Intelligence</vt:lpstr>
      <vt:lpstr>Questions Answered by Nagios</vt:lpstr>
      <vt:lpstr>What Can Nagios Do Really?</vt:lpstr>
      <vt:lpstr>Nagios Architecture 1</vt:lpstr>
      <vt:lpstr>Nagios Architecture 2</vt:lpstr>
      <vt:lpstr>Nagios Architecture 3</vt:lpstr>
      <vt:lpstr>Operating Principle of Nagios</vt:lpstr>
      <vt:lpstr>Nagios Plugins</vt:lpstr>
      <vt:lpstr>Nagios Plugins</vt:lpstr>
      <vt:lpstr>Simple Nagios GUI</vt:lpstr>
      <vt:lpstr>Security of Monitoring Systems</vt:lpstr>
      <vt:lpstr>Security Best Practices</vt:lpstr>
      <vt:lpstr>Nagios Remote Plugin Executor (NRPE)</vt:lpstr>
      <vt:lpstr>Use NPRE to Reduce Firewall Rules</vt:lpstr>
      <vt:lpstr>SNMP</vt:lpstr>
      <vt:lpstr>SNMP – A simple explanation (video)</vt:lpstr>
      <vt:lpstr>SNMPv3 – Security Breakdown (video)</vt:lpstr>
      <vt:lpstr>Nagios Resources</vt:lpstr>
      <vt:lpstr>Lab Time</vt:lpstr>
      <vt:lpstr>Debrief</vt:lpstr>
      <vt:lpstr>Nagios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Republic Polytechinc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RP OCC</dc:creator>
  <cp:lastModifiedBy>Derrick Wong (RP)</cp:lastModifiedBy>
  <cp:revision>360</cp:revision>
  <dcterms:created xsi:type="dcterms:W3CDTF">2016-12-14T07:14:02Z</dcterms:created>
  <dcterms:modified xsi:type="dcterms:W3CDTF">2022-03-24T10:40:30Z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0x0101008A2D06A52611B14C9717DDED9444698B</vt:lpwstr>
  </property>
  <property fmtid="{D5CDD505-2E9C-101B-9397-08002B2CF9AE}" pid="3" name="MSIP_Label_b70f6a2e-9a0b-44bc-9fcb-55781401e2f0_Enabled">
    <vt:lpwstr>true</vt:lpwstr>
  </property>
  <property fmtid="{D5CDD505-2E9C-101B-9397-08002B2CF9AE}" pid="4" name="MSIP_Label_b70f6a2e-9a0b-44bc-9fcb-55781401e2f0_SetDate">
    <vt:lpwstr>2021-12-22T06:55:26Z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e50f80dd-020a-4841-9c6d-95d81907b26e</vt:lpwstr>
  </property>
  <property fmtid="{D5CDD505-2E9C-101B-9397-08002B2CF9AE}" pid="9" name="MSIP_Label_b70f6a2e-9a0b-44bc-9fcb-55781401e2f0_ContentBits">
    <vt:lpwstr>1</vt:lpwstr>
  </property>
  <property fmtid="{D5CDD505-2E9C-101B-9397-08002B2CF9AE}" pid="10" name="_dlc_DocIdItemGuid">
    <vt:lpwstr>58591501-934b-4286-b04c-877257fb3320</vt:lpwstr>
  </property>
</Properties>
</file>