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4"/>
    <p:sldMasterId id="2147483714" r:id="rId5"/>
    <p:sldMasterId id="2147483725" r:id="rId6"/>
    <p:sldMasterId id="2147484069" r:id="rId7"/>
  </p:sldMasterIdLst>
  <p:notesMasterIdLst>
    <p:notesMasterId r:id="rId25"/>
  </p:notesMasterIdLst>
  <p:handoutMasterIdLst>
    <p:handoutMasterId r:id="rId26"/>
  </p:handoutMasterIdLst>
  <p:sldIdLst>
    <p:sldId id="265" r:id="rId8"/>
    <p:sldId id="440" r:id="rId9"/>
    <p:sldId id="486" r:id="rId10"/>
    <p:sldId id="366" r:id="rId11"/>
    <p:sldId id="492" r:id="rId12"/>
    <p:sldId id="500" r:id="rId13"/>
    <p:sldId id="481" r:id="rId14"/>
    <p:sldId id="502" r:id="rId15"/>
    <p:sldId id="499" r:id="rId16"/>
    <p:sldId id="496" r:id="rId17"/>
    <p:sldId id="494" r:id="rId18"/>
    <p:sldId id="495" r:id="rId19"/>
    <p:sldId id="503" r:id="rId20"/>
    <p:sldId id="504" r:id="rId21"/>
    <p:sldId id="501" r:id="rId22"/>
    <p:sldId id="498" r:id="rId23"/>
    <p:sldId id="483" r:id="rId24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478B7F-06D4-4976-A709-AB424B053F0D}">
          <p14:sldIdLst/>
        </p14:section>
        <p14:section name="Course Work" id="{79414583-5B25-F04D-9D26-36C918D2F9FB}">
          <p14:sldIdLst>
            <p14:sldId id="265"/>
            <p14:sldId id="440"/>
            <p14:sldId id="486"/>
            <p14:sldId id="366"/>
            <p14:sldId id="492"/>
            <p14:sldId id="500"/>
            <p14:sldId id="481"/>
            <p14:sldId id="502"/>
            <p14:sldId id="499"/>
            <p14:sldId id="496"/>
            <p14:sldId id="494"/>
            <p14:sldId id="495"/>
            <p14:sldId id="503"/>
            <p14:sldId id="504"/>
            <p14:sldId id="501"/>
            <p14:sldId id="498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Faulkner, Melinda" initials="FM" lastIdx="3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81BD"/>
    <a:srgbClr val="414042"/>
    <a:srgbClr val="7F7F7F"/>
    <a:srgbClr val="595A5D"/>
    <a:srgbClr val="DCDCDC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2287" autoAdjust="0"/>
  </p:normalViewPr>
  <p:slideViewPr>
    <p:cSldViewPr snapToGrid="0" showGuides="1">
      <p:cViewPr varScale="1">
        <p:scale>
          <a:sx n="83" d="100"/>
          <a:sy n="83" d="100"/>
        </p:scale>
        <p:origin x="840" y="5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488" y="20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dirty="0"/>
              <a:t>AWS Training and Certification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dirty="0"/>
              <a:t>© 2013, 2014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7550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560571"/>
            <a:ext cx="5852159" cy="4320539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7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5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10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7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3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3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6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7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1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3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3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ws.amazon.com/contact-us/aws-training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://aws.amazon.com/trainin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://aws.amazon.com/training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ws.amazon.com/contact-us/aws-training/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://aws.amazon.com/training/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aws.amazon.com/contact-us/aws-training/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aws.amazon.com/contact-us/aws-training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58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2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1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8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3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5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35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© 2017, Amazon Web Services, Inc. or its affiliates. All rights reserved.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1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AWS platform.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on AWS.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38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17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44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5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8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</a:t>
            </a:r>
            <a:r>
              <a:rPr lang="en-US" sz="1400">
                <a:solidFill>
                  <a:schemeClr val="tx1"/>
                </a:solidFill>
              </a:rPr>
              <a:t>AWS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4188275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91157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67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2610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689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0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44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03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92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038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</a:t>
            </a:r>
            <a:r>
              <a:rPr lang="en-US" sz="1400">
                <a:solidFill>
                  <a:schemeClr val="tx1"/>
                </a:solidFill>
              </a:rPr>
              <a:t>AWS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on AWS.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2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© 2017, </a:t>
            </a:r>
            <a:r>
              <a:rPr lang="en-US" sz="1800" dirty="0">
                <a:solidFill>
                  <a:schemeClr val="tx1"/>
                </a:solidFill>
              </a:rPr>
              <a:t>Amazon Web Services, Inc. or its affiliates. All rights reserved.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</p:spTree>
    <p:extLst>
      <p:ext uri="{BB962C8B-B14F-4D97-AF65-F5344CB8AC3E}">
        <p14:creationId xmlns:p14="http://schemas.microsoft.com/office/powerpoint/2010/main" val="3697941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8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63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0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59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260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803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7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79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© 2017, Amazon Web Services, Inc. or its affiliates. All rights reserved.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39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35909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71655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4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500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17014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2128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464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104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7220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67662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79108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6285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995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9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alphaModFix amt="4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28" y="4685309"/>
            <a:ext cx="1254365" cy="3205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6788" y="4772025"/>
            <a:ext cx="3567245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2017, Amazon Web Services, Inc. or its Affiliates. All rights reserved.</a:t>
            </a:r>
          </a:p>
        </p:txBody>
      </p:sp>
      <p:sp>
        <p:nvSpPr>
          <p:cNvPr id="7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/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62" y="4742390"/>
            <a:ext cx="1190286" cy="3106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SIPCMContentMarking" descr="{&quot;HashCode&quot;:-574504238,&quot;Placement&quot;:&quot;Header&quot;,&quot;Top&quot;:0.0,&quot;Left&quot;:273.375916,&quot;SlideWidth&quot;:720,&quot;SlideHeight&quot;:405}">
            <a:extLst>
              <a:ext uri="{FF2B5EF4-FFF2-40B4-BE49-F238E27FC236}">
                <a16:creationId xmlns:a16="http://schemas.microsoft.com/office/drawing/2014/main" id="{E7CB5975-A036-4539-BBA0-2DA01F6D62F1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4915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693" r:id="rId19"/>
    <p:sldLayoutId id="2147483676" r:id="rId20"/>
    <p:sldLayoutId id="2147483694" r:id="rId21"/>
    <p:sldLayoutId id="2147483680" r:id="rId2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alphaModFix amt="4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© 2016 Amazon Web Services, Inc. and its affiliates. All rights reserved.</a:t>
            </a:r>
          </a:p>
        </p:txBody>
      </p:sp>
      <p:sp>
        <p:nvSpPr>
          <p:cNvPr id="5" name="MSIPCMContentMarking" descr="{&quot;HashCode&quot;:-574504238,&quot;Placement&quot;:&quot;Header&quot;,&quot;Top&quot;:0.0,&quot;Left&quot;:273.375916,&quot;SlideWidth&quot;:720,&quot;SlideHeight&quot;:405}">
            <a:extLst>
              <a:ext uri="{FF2B5EF4-FFF2-40B4-BE49-F238E27FC236}">
                <a16:creationId xmlns:a16="http://schemas.microsoft.com/office/drawing/2014/main" id="{E319F977-AE9B-402E-848D-686EE7D10679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86775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4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4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25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13" name="Footer Placeholder 10"/>
          <p:cNvSpPr txBox="1">
            <a:spLocks/>
          </p:cNvSpPr>
          <p:nvPr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MSIPCMContentMarking" descr="{&quot;HashCode&quot;:-574504238,&quot;Placement&quot;:&quot;Header&quot;,&quot;Top&quot;:0.0,&quot;Left&quot;:273.375916,&quot;SlideWidth&quot;:720,&quot;SlideHeight&quot;:405}">
            <a:extLst>
              <a:ext uri="{FF2B5EF4-FFF2-40B4-BE49-F238E27FC236}">
                <a16:creationId xmlns:a16="http://schemas.microsoft.com/office/drawing/2014/main" id="{C20AEA9B-71D3-4EB9-85F2-4711660AA0FF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4322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907" r:id="rId11"/>
    <p:sldLayoutId id="2147483908" r:id="rId12"/>
    <p:sldLayoutId id="2147483909" r:id="rId13"/>
    <p:sldLayoutId id="2147483910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8"/>
        </a:buBlip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4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2017,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62" y="4742390"/>
            <a:ext cx="1190286" cy="3106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SIPCMContentMarking" descr="{&quot;HashCode&quot;:-574504238,&quot;Placement&quot;:&quot;Header&quot;,&quot;Top&quot;:0.0,&quot;Left&quot;:273.375916,&quot;SlideWidth&quot;:720,&quot;SlideHeight&quot;:405}">
            <a:extLst>
              <a:ext uri="{FF2B5EF4-FFF2-40B4-BE49-F238E27FC236}">
                <a16:creationId xmlns:a16="http://schemas.microsoft.com/office/drawing/2014/main" id="{4A075BAB-7E5B-4F6C-9F1D-F1F154AF7E5C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1568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file:///C:\Users\sim_boon_cheong\Desktop\SD\Lessons\AY2020T3-Intake%205%20Sharmila\PDC2\C3339C%20Cloud%20Security%20&amp;%20DevOps\Assessments\Coursework\Coursework%20Final\C3339C%20-%20Course%20Assignment%20Briefing\SA%202.0%20Student%20Intro.ppt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59" y="190500"/>
            <a:ext cx="7689439" cy="993913"/>
          </a:xfrm>
        </p:spPr>
        <p:txBody>
          <a:bodyPr/>
          <a:lstStyle/>
          <a:p>
            <a:r>
              <a:rPr lang="en-US" sz="4000" dirty="0"/>
              <a:t>DV1C04 Final Coursework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107" y="1327640"/>
            <a:ext cx="5585460" cy="619766"/>
          </a:xfrm>
        </p:spPr>
        <p:txBody>
          <a:bodyPr>
            <a:normAutofit/>
          </a:bodyPr>
          <a:lstStyle/>
          <a:p>
            <a:r>
              <a:rPr lang="en-US" sz="2800" i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6477-26EE-4FD3-AEC6-C8ACB416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45" y="1271587"/>
            <a:ext cx="4925466" cy="33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122620"/>
            <a:ext cx="7726816" cy="618677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2 – Create One Jenkins Pipeline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FBBFC-D669-41B4-BEA8-0F66428DE03C}"/>
              </a:ext>
            </a:extLst>
          </p:cNvPr>
          <p:cNvSpPr txBox="1"/>
          <p:nvPr/>
        </p:nvSpPr>
        <p:spPr>
          <a:xfrm>
            <a:off x="472440" y="4090675"/>
            <a:ext cx="82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highlight>
                  <a:srgbClr val="FFFF00"/>
                </a:highlight>
              </a:rPr>
              <a:t>*Create pipeline following strictly the naming convention as indicates above.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FA1D4F-CDB4-4D71-A842-06F80D192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96464"/>
              </p:ext>
            </p:extLst>
          </p:nvPr>
        </p:nvGraphicFramePr>
        <p:xfrm>
          <a:off x="253573" y="830976"/>
          <a:ext cx="8636854" cy="2989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511">
                  <a:extLst>
                    <a:ext uri="{9D8B030D-6E8A-4147-A177-3AD203B41FA5}">
                      <a16:colId xmlns:a16="http://schemas.microsoft.com/office/drawing/2014/main" val="886511063"/>
                    </a:ext>
                  </a:extLst>
                </a:gridCol>
                <a:gridCol w="6222343">
                  <a:extLst>
                    <a:ext uri="{9D8B030D-6E8A-4147-A177-3AD203B41FA5}">
                      <a16:colId xmlns:a16="http://schemas.microsoft.com/office/drawing/2014/main" val="1147024925"/>
                    </a:ext>
                  </a:extLst>
                </a:gridCol>
              </a:tblGrid>
              <a:tr h="706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Description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Configuration / Settings 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17316375"/>
                  </a:ext>
                </a:extLst>
              </a:tr>
              <a:tr h="464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Pipeline Name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operate_&lt;your student id&gt;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330086575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effectLst/>
                        </a:rPr>
                        <a:t>https://github.com/&lt;your account&gt;/</a:t>
                      </a:r>
                      <a:r>
                        <a:rPr lang="en-SG" sz="1400" b="1" kern="1200" dirty="0" err="1">
                          <a:effectLst/>
                        </a:rPr>
                        <a:t>operate_repo</a:t>
                      </a:r>
                      <a:r>
                        <a:rPr lang="en-SG" sz="1400" b="1" kern="1200" dirty="0">
                          <a:effectLst/>
                        </a:rPr>
                        <a:t>/&lt;y</a:t>
                      </a:r>
                      <a:r>
                        <a:rPr lang="en-SG" sz="1400" b="1" dirty="0">
                          <a:effectLst/>
                        </a:rPr>
                        <a:t>our student id</a:t>
                      </a:r>
                      <a:r>
                        <a:rPr lang="en-SG" sz="1400" b="1" kern="1200" dirty="0">
                          <a:effectLst/>
                        </a:rPr>
                        <a:t>&gt;_</a:t>
                      </a:r>
                      <a:r>
                        <a:rPr lang="en-SG" sz="1400" b="1" kern="1200" dirty="0" err="1">
                          <a:effectLst/>
                        </a:rPr>
                        <a:t>jenkinsfile</a:t>
                      </a:r>
                      <a:endParaRPr lang="en-SG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610305465"/>
                  </a:ext>
                </a:extLst>
              </a:tr>
              <a:tr h="497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Trigger Method</a:t>
                      </a:r>
                      <a:endParaRPr lang="en-SG" sz="2000" dirty="0">
                        <a:effectLst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Poll SCM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1363092643"/>
                  </a:ext>
                </a:extLst>
              </a:tr>
              <a:tr h="386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SG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oll</a:t>
                      </a: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Interval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effectLst/>
                        </a:rPr>
                        <a:t>Every Minutes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30649730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Pipeline Definition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Pipeline Script from SCM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178132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3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122620"/>
            <a:ext cx="7726816" cy="618677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Requirement 2 (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FBBFC-D669-41B4-BEA8-0F66428DE03C}"/>
              </a:ext>
            </a:extLst>
          </p:cNvPr>
          <p:cNvSpPr txBox="1"/>
          <p:nvPr/>
        </p:nvSpPr>
        <p:spPr>
          <a:xfrm>
            <a:off x="853697" y="4774168"/>
            <a:ext cx="79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</a:t>
            </a:r>
            <a:r>
              <a:rPr lang="en-SG" b="1" dirty="0">
                <a:highlight>
                  <a:srgbClr val="FFFF00"/>
                </a:highlight>
              </a:rPr>
              <a:t>Create stages following strictly the naming convention as indicates above.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FA1D4F-CDB4-4D71-A842-06F80D192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6665"/>
              </p:ext>
            </p:extLst>
          </p:nvPr>
        </p:nvGraphicFramePr>
        <p:xfrm>
          <a:off x="1329338" y="741297"/>
          <a:ext cx="5809130" cy="3916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8155">
                  <a:extLst>
                    <a:ext uri="{9D8B030D-6E8A-4147-A177-3AD203B41FA5}">
                      <a16:colId xmlns:a16="http://schemas.microsoft.com/office/drawing/2014/main" val="886511063"/>
                    </a:ext>
                  </a:extLst>
                </a:gridCol>
                <a:gridCol w="3380975">
                  <a:extLst>
                    <a:ext uri="{9D8B030D-6E8A-4147-A177-3AD203B41FA5}">
                      <a16:colId xmlns:a16="http://schemas.microsoft.com/office/drawing/2014/main" val="1147024925"/>
                    </a:ext>
                  </a:extLst>
                </a:gridCol>
              </a:tblGrid>
              <a:tr h="818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Stage Number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Stage Name </a:t>
                      </a: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17316375"/>
                  </a:ext>
                </a:extLst>
              </a:tr>
              <a:tr h="679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Stage 1</a:t>
                      </a:r>
                      <a:endParaRPr lang="en-SG" sz="1600" dirty="0">
                        <a:effectLst/>
                        <a:latin typeface="+mn-lt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  <a:latin typeface="+mn-lt"/>
                        </a:rPr>
                        <a:t>&lt;Your Student ID&gt; Stage 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610305465"/>
                  </a:ext>
                </a:extLst>
              </a:tr>
              <a:tr h="5002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 2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  <a:latin typeface="+mn-lt"/>
                        </a:rPr>
                        <a:t>&lt;Your Student ID&gt; Stage Two</a:t>
                      </a:r>
                      <a:endParaRPr lang="en-SG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1363092643"/>
                  </a:ext>
                </a:extLst>
              </a:tr>
              <a:tr h="679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 3</a:t>
                      </a:r>
                      <a:endParaRPr lang="en-SG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  <a:latin typeface="+mn-lt"/>
                        </a:rPr>
                        <a:t>&lt;Your Student ID&gt;  Stage Three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30649730"/>
                  </a:ext>
                </a:extLst>
              </a:tr>
              <a:tr h="3774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 4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  <a:latin typeface="+mn-lt"/>
                        </a:rPr>
                        <a:t>&lt;Your Student ID&gt;  Stage Four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1781322297"/>
                  </a:ext>
                </a:extLst>
              </a:tr>
              <a:tr h="3774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 5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  <a:latin typeface="+mn-lt"/>
                        </a:rPr>
                        <a:t>&lt;Your Student ID&gt;  Stage Five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19667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3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59" y="0"/>
            <a:ext cx="7726816" cy="618677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Requirement 2 (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FBBFC-D669-41B4-BEA8-0F66428DE03C}"/>
              </a:ext>
            </a:extLst>
          </p:cNvPr>
          <p:cNvSpPr txBox="1"/>
          <p:nvPr/>
        </p:nvSpPr>
        <p:spPr>
          <a:xfrm>
            <a:off x="740757" y="4651610"/>
            <a:ext cx="772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*</a:t>
            </a:r>
            <a:r>
              <a:rPr lang="en-SG" b="1" dirty="0">
                <a:highlight>
                  <a:srgbClr val="FFFF00"/>
                </a:highlight>
              </a:rPr>
              <a:t>Create stages’ activities following strictly as indicates above.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FA1D4F-CDB4-4D71-A842-06F80D192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2081"/>
              </p:ext>
            </p:extLst>
          </p:nvPr>
        </p:nvGraphicFramePr>
        <p:xfrm>
          <a:off x="822961" y="618678"/>
          <a:ext cx="7644612" cy="3732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326">
                  <a:extLst>
                    <a:ext uri="{9D8B030D-6E8A-4147-A177-3AD203B41FA5}">
                      <a16:colId xmlns:a16="http://schemas.microsoft.com/office/drawing/2014/main" val="886511063"/>
                    </a:ext>
                  </a:extLst>
                </a:gridCol>
                <a:gridCol w="4948286">
                  <a:extLst>
                    <a:ext uri="{9D8B030D-6E8A-4147-A177-3AD203B41FA5}">
                      <a16:colId xmlns:a16="http://schemas.microsoft.com/office/drawing/2014/main" val="1147024925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Stage Name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Step(s) within stage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17316375"/>
                  </a:ext>
                </a:extLst>
              </a:tr>
              <a:tr h="570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&lt;your student id&gt; Stage One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SG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SG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“&lt;your student id&gt; Start of Pipeline”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3300865753"/>
                  </a:ext>
                </a:extLst>
              </a:tr>
              <a:tr h="601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&lt;your student id&gt; Stage Two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>
                        <a:effectLst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SG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SG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“Push changes to Production?”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SG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roceed</a:t>
                      </a:r>
                      <a:r>
                        <a:rPr lang="en-SG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Abort?</a:t>
                      </a: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610305465"/>
                  </a:ext>
                </a:extLst>
              </a:tr>
              <a:tr h="39108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your student id&gt; Stage Three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>
                        <a:effectLst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 “bolt script run ‘/…/&lt;your student </a:t>
                      </a:r>
                      <a:r>
                        <a:rPr lang="en-US" sz="1600" dirty="0" err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ID_script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&gt;’ ……..”  (Refer to Requirement 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SG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SG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“Stage 3 Completed - &lt;your student id&gt;”</a:t>
                      </a: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30649730"/>
                  </a:ext>
                </a:extLst>
              </a:tr>
              <a:tr h="30982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your student id&gt; Stage Four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>
                        <a:effectLst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 “Production website tested working”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(assume there is a test done in this phase)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71032142"/>
                  </a:ext>
                </a:extLst>
              </a:tr>
              <a:tr h="30982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your student id&gt; Stage Five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>
                        <a:effectLst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 “Production website is updated successfully”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4512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92" y="0"/>
            <a:ext cx="7726816" cy="618677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Requirement 3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FBBFC-D669-41B4-BEA8-0F66428DE03C}"/>
              </a:ext>
            </a:extLst>
          </p:cNvPr>
          <p:cNvSpPr txBox="1"/>
          <p:nvPr/>
        </p:nvSpPr>
        <p:spPr>
          <a:xfrm>
            <a:off x="708592" y="4724988"/>
            <a:ext cx="772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</a:t>
            </a:r>
            <a:r>
              <a:rPr lang="en-SG" b="1" dirty="0">
                <a:highlight>
                  <a:srgbClr val="FFFF00"/>
                </a:highlight>
              </a:rPr>
              <a:t>Follow the naming convention strictly as indicates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D991C-EB63-47CB-9734-EFD429959A65}"/>
              </a:ext>
            </a:extLst>
          </p:cNvPr>
          <p:cNvSpPr txBox="1"/>
          <p:nvPr/>
        </p:nvSpPr>
        <p:spPr>
          <a:xfrm>
            <a:off x="501569" y="662337"/>
            <a:ext cx="8196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following file’s content must be shown in the report.</a:t>
            </a:r>
          </a:p>
          <a:p>
            <a:endParaRPr lang="en-US" dirty="0"/>
          </a:p>
          <a:p>
            <a:r>
              <a:rPr lang="en-US" dirty="0"/>
              <a:t>Files must be in </a:t>
            </a:r>
            <a:r>
              <a:rPr lang="en-US" dirty="0">
                <a:highlight>
                  <a:srgbClr val="FFFF00"/>
                </a:highlight>
              </a:rPr>
              <a:t>GitHub repository </a:t>
            </a:r>
            <a:r>
              <a:rPr lang="en-US" b="1" dirty="0"/>
              <a:t>your </a:t>
            </a:r>
            <a:r>
              <a:rPr lang="en-US" b="1" dirty="0" err="1"/>
              <a:t>github</a:t>
            </a:r>
            <a:r>
              <a:rPr lang="en-US" b="1" dirty="0"/>
              <a:t> account&gt;/&lt;your student </a:t>
            </a:r>
            <a:r>
              <a:rPr lang="en-US" b="1" dirty="0" err="1"/>
              <a:t>ID_repo</a:t>
            </a:r>
            <a:r>
              <a:rPr lang="en-US" b="1" dirty="0"/>
              <a:t>&gt; </a:t>
            </a:r>
            <a:r>
              <a:rPr lang="en-US" dirty="0"/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Filename : </a:t>
            </a:r>
            <a:r>
              <a:rPr lang="en-US" b="1" dirty="0"/>
              <a:t>&lt;your student ID&gt;_</a:t>
            </a:r>
            <a:r>
              <a:rPr lang="en-US" b="1" dirty="0" err="1"/>
              <a:t>jenkinsfile</a:t>
            </a:r>
            <a:endParaRPr lang="en-US" b="1" dirty="0"/>
          </a:p>
          <a:p>
            <a:r>
              <a:rPr lang="en-US" dirty="0"/>
              <a:t>      (Hint: Contains all the stages and steps for Jenkins build)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Filename: </a:t>
            </a:r>
            <a:r>
              <a:rPr lang="en-US" b="1" dirty="0"/>
              <a:t>index.html</a:t>
            </a:r>
          </a:p>
          <a:p>
            <a:r>
              <a:rPr lang="en-US" b="1" dirty="0"/>
              <a:t>     </a:t>
            </a:r>
            <a:r>
              <a:rPr lang="en-US" dirty="0"/>
              <a:t>(Hint: For updating to container’s /var/www/html/index.html)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File must be in </a:t>
            </a:r>
            <a:r>
              <a:rPr lang="en-US" dirty="0" err="1">
                <a:highlight>
                  <a:srgbClr val="FFFF00"/>
                </a:highlight>
              </a:rPr>
              <a:t>sddo-vm’s</a:t>
            </a:r>
            <a:r>
              <a:rPr lang="en-US" dirty="0">
                <a:highlight>
                  <a:srgbClr val="FFFF00"/>
                </a:highlight>
              </a:rPr>
              <a:t> directory </a:t>
            </a:r>
            <a:r>
              <a:rPr lang="en-US" b="1" dirty="0"/>
              <a:t>/&lt;your student ID&gt;/</a:t>
            </a:r>
            <a:r>
              <a:rPr lang="en-US" b="1" dirty="0" err="1"/>
              <a:t>script_dir</a:t>
            </a:r>
            <a:r>
              <a:rPr lang="en-US" dirty="0"/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Filename: </a:t>
            </a:r>
            <a:r>
              <a:rPr lang="en-US" b="1" dirty="0"/>
              <a:t>&lt;your student ID&gt;_script</a:t>
            </a:r>
          </a:p>
          <a:p>
            <a:r>
              <a:rPr lang="en-US" b="1" dirty="0"/>
              <a:t>      </a:t>
            </a:r>
            <a:r>
              <a:rPr lang="en-US" dirty="0"/>
              <a:t>(Important: This script is used by bolt to replace index.html file and ensure apache2 is installed (using puppet resource command) on the target container. </a:t>
            </a:r>
          </a:p>
          <a:p>
            <a:r>
              <a:rPr lang="en-US" dirty="0"/>
              <a:t>Hint: may use lesson 10 for reference)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6553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92" y="0"/>
            <a:ext cx="7726816" cy="618677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Requirement 3 (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D991C-EB63-47CB-9734-EFD429959A65}"/>
              </a:ext>
            </a:extLst>
          </p:cNvPr>
          <p:cNvSpPr txBox="1"/>
          <p:nvPr/>
        </p:nvSpPr>
        <p:spPr>
          <a:xfrm>
            <a:off x="632199" y="1115695"/>
            <a:ext cx="82044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index.html file’s content for replacing the original apache2 server webpage is given as shown below.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GB" b="1" dirty="0"/>
              <a:t>&lt;html&gt;</a:t>
            </a:r>
          </a:p>
          <a:p>
            <a:r>
              <a:rPr lang="en-GB" b="1" dirty="0"/>
              <a:t>&lt;head&gt;</a:t>
            </a:r>
          </a:p>
          <a:p>
            <a:r>
              <a:rPr lang="en-GB" b="1" dirty="0"/>
              <a:t>&lt;/head&gt;</a:t>
            </a:r>
          </a:p>
          <a:p>
            <a:r>
              <a:rPr lang="en-GB" b="1" dirty="0"/>
              <a:t>&lt;body&gt;</a:t>
            </a:r>
          </a:p>
          <a:p>
            <a:r>
              <a:rPr lang="en-GB" b="1" dirty="0"/>
              <a:t>	&lt;h1&gt;My student ID is </a:t>
            </a:r>
            <a:r>
              <a:rPr lang="en-GB" b="1" dirty="0">
                <a:highlight>
                  <a:srgbClr val="FFFF00"/>
                </a:highlight>
              </a:rPr>
              <a:t>&lt;your student ID&gt; </a:t>
            </a:r>
            <a:r>
              <a:rPr lang="en-GB" b="1" dirty="0"/>
              <a:t>&lt;h1&gt;</a:t>
            </a:r>
          </a:p>
          <a:p>
            <a:r>
              <a:rPr lang="en-GB" b="1" dirty="0"/>
              <a:t>&lt;/body&gt;</a:t>
            </a:r>
          </a:p>
          <a:p>
            <a:r>
              <a:rPr lang="en-GB" b="1" dirty="0"/>
              <a:t>&lt;/html&gt;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925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7" y="69281"/>
            <a:ext cx="8291945" cy="669860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Further Requirements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462" y="739141"/>
            <a:ext cx="8504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You are expected to capture all necessary screenshots to serve as evidence of your implementation. </a:t>
            </a:r>
          </a:p>
          <a:p>
            <a:endParaRPr lang="en-US" sz="2000" dirty="0"/>
          </a:p>
          <a:p>
            <a:r>
              <a:rPr lang="en-US" sz="2000" dirty="0"/>
              <a:t>You are also expected to provide a screenshot of </a:t>
            </a:r>
            <a:r>
              <a:rPr lang="en-US" sz="2000" b="1" dirty="0">
                <a:highlight>
                  <a:srgbClr val="FFFF00"/>
                </a:highlight>
              </a:rPr>
              <a:t>complete</a:t>
            </a:r>
            <a:r>
              <a:rPr lang="en-US" sz="2000" dirty="0">
                <a:highlight>
                  <a:srgbClr val="FFFF00"/>
                </a:highlight>
              </a:rPr>
              <a:t> Console Output </a:t>
            </a:r>
            <a:r>
              <a:rPr lang="en-US" sz="2000" dirty="0"/>
              <a:t>of one complete successful build. Please </a:t>
            </a:r>
            <a:r>
              <a:rPr lang="en-US" sz="2000" dirty="0">
                <a:highlight>
                  <a:srgbClr val="FFFF00"/>
                </a:highlight>
              </a:rPr>
              <a:t>remove your personal access token </a:t>
            </a:r>
            <a:r>
              <a:rPr lang="en-US" sz="2000" dirty="0"/>
              <a:t>from the output (yellow highlight below). For example: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B4B22-98E3-4C0B-B118-CEBD927C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3" y="2691897"/>
            <a:ext cx="8504613" cy="22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7" y="69281"/>
            <a:ext cx="8291945" cy="669860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Further Requirements (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027" y="903996"/>
            <a:ext cx="8504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r>
              <a:rPr lang="en-SG" sz="2400" dirty="0" err="1"/>
              <a:t>ou</a:t>
            </a:r>
            <a:r>
              <a:rPr lang="en-SG" sz="2400" dirty="0"/>
              <a:t> are expected to use the provided report template for your assignment report. You must follow closely the guidelines for each sections of the report.</a:t>
            </a:r>
          </a:p>
          <a:p>
            <a:endParaRPr lang="en-SG" sz="2400" dirty="0"/>
          </a:p>
          <a:p>
            <a:r>
              <a:rPr lang="en-SG" sz="2000" b="1" dirty="0">
                <a:solidFill>
                  <a:srgbClr val="FF0000"/>
                </a:solidFill>
              </a:rPr>
              <a:t>*The report content should be within 4000 words (not counting any wordings which are originally in the template ). Too much irrelevant content in the report will be penalised.</a:t>
            </a:r>
            <a:endParaRPr lang="en-SG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104932"/>
            <a:ext cx="7726816" cy="109356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" y="2250856"/>
            <a:ext cx="8197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End of DevOps Operate &amp; Monitor Assignment Requirements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88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9033" y="439336"/>
            <a:ext cx="7591824" cy="587634"/>
          </a:xfrm>
        </p:spPr>
        <p:txBody>
          <a:bodyPr/>
          <a:lstStyle/>
          <a:p>
            <a:r>
              <a:rPr lang="en-GB" sz="3200" dirty="0"/>
              <a:t>DevOps Operate &amp; Monitor Assignment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9F1EA-44B0-4B96-B369-E50CE0F7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26" y="1380044"/>
            <a:ext cx="4548948" cy="30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81470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ITnGreen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5005" y="1343538"/>
            <a:ext cx="7406640" cy="1506095"/>
          </a:xfrm>
        </p:spPr>
        <p:txBody>
          <a:bodyPr>
            <a:normAutofit/>
          </a:bodyPr>
          <a:lstStyle/>
          <a:p>
            <a:r>
              <a:rPr lang="en-SG" sz="2400" dirty="0" err="1"/>
              <a:t>ITnGreen</a:t>
            </a:r>
            <a:r>
              <a:rPr lang="en-SG" sz="2400" dirty="0"/>
              <a:t> is a organization that promotes green energy in information technology industry. The various green technologies are shared in its internet website. The organization is based in Singapore.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D5CC1-C789-4B3D-8D2B-8747559E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87" y="2686330"/>
            <a:ext cx="38004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15977"/>
            <a:ext cx="7543800" cy="81470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the 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280" y="1324487"/>
            <a:ext cx="8071901" cy="3639399"/>
          </a:xfrm>
        </p:spPr>
        <p:txBody>
          <a:bodyPr>
            <a:normAutofit/>
          </a:bodyPr>
          <a:lstStyle/>
          <a:p>
            <a:r>
              <a:rPr lang="en-SG" sz="2200" dirty="0" err="1"/>
              <a:t>ITnGreen</a:t>
            </a:r>
            <a:r>
              <a:rPr lang="en-SG" sz="2200" dirty="0"/>
              <a:t> Organisation wants to use DevOps to improve its operation and monitoring capabilities. You are tasked to set up </a:t>
            </a:r>
            <a:r>
              <a:rPr lang="en-SG" sz="2200" b="1" dirty="0"/>
              <a:t>Proof-of-Concept (POC) </a:t>
            </a:r>
            <a:r>
              <a:rPr lang="en-SG" sz="2200" dirty="0"/>
              <a:t>to automate operation for </a:t>
            </a:r>
            <a:r>
              <a:rPr lang="en-SG" sz="2200" dirty="0" err="1"/>
              <a:t>ItnGreen</a:t>
            </a:r>
            <a:r>
              <a:rPr lang="en-SG" sz="2200" dirty="0"/>
              <a:t> Organization. You are required to set up a DevOps Operate pipeline with 5 stages. You must insert screenshots for your implementation in this assignment report (report template is provided). </a:t>
            </a:r>
          </a:p>
          <a:p>
            <a:r>
              <a:rPr lang="en-US" sz="2200" dirty="0"/>
              <a:t>In addition, there are several </a:t>
            </a:r>
            <a:r>
              <a:rPr lang="en-US" sz="2200" b="1" dirty="0"/>
              <a:t>monitor</a:t>
            </a:r>
            <a:r>
              <a:rPr lang="en-US" sz="2200" dirty="0"/>
              <a:t> related questions </a:t>
            </a:r>
            <a:r>
              <a:rPr lang="en-SG" sz="2200" dirty="0"/>
              <a:t>(within report template) </a:t>
            </a:r>
            <a:r>
              <a:rPr lang="en-US" sz="2200" dirty="0"/>
              <a:t>raised by </a:t>
            </a:r>
            <a:r>
              <a:rPr lang="en-SG" sz="2200" dirty="0" err="1"/>
              <a:t>ITnGreen</a:t>
            </a:r>
            <a:r>
              <a:rPr lang="en-SG" sz="2200" dirty="0"/>
              <a:t> that need to be answered by you.</a:t>
            </a:r>
          </a:p>
          <a:p>
            <a:r>
              <a:rPr lang="en-SG" sz="2200" dirty="0"/>
              <a:t>You need to upload your assignment report via File Submission to </a:t>
            </a:r>
            <a:r>
              <a:rPr lang="en-SG" sz="2200" b="1" dirty="0"/>
              <a:t>SA 2.0. 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2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15977"/>
            <a:ext cx="7543800" cy="81470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Assignment Submission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280" y="926743"/>
            <a:ext cx="8071901" cy="4200780"/>
          </a:xfrm>
        </p:spPr>
        <p:txBody>
          <a:bodyPr>
            <a:normAutofit/>
          </a:bodyPr>
          <a:lstStyle/>
          <a:p>
            <a:r>
              <a:rPr lang="en-SG" sz="2200" dirty="0"/>
              <a:t>Please refer to the attached Power Point slides for instruction on submission to SA2.0.</a:t>
            </a:r>
            <a:endParaRPr lang="en-SG" sz="2200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SG" sz="2200" dirty="0"/>
              <a:t>You are to upload your assignment to SA2.0. in </a:t>
            </a:r>
            <a:r>
              <a:rPr lang="en-SG" sz="2200" b="1" dirty="0"/>
              <a:t>two</a:t>
            </a:r>
            <a:r>
              <a:rPr lang="en-SG" sz="2200" dirty="0"/>
              <a:t> files: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050" b="1" dirty="0"/>
              <a:t>One file is your coursework assignment report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sz="2050" b="1" dirty="0"/>
              <a:t>One file is your recorded video explaining your design in your submitted report</a:t>
            </a:r>
            <a:r>
              <a:rPr lang="en-SG" sz="2050" dirty="0"/>
              <a:t>. (Your video should last only 5-10minutes.)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SG" sz="2400" b="1" dirty="0">
                <a:solidFill>
                  <a:srgbClr val="FF0000"/>
                </a:solidFill>
              </a:rPr>
              <a:t>Assignment Report Submission Closing Date &amp; Time: </a:t>
            </a:r>
          </a:p>
          <a:p>
            <a:r>
              <a:rPr lang="en-SG" sz="2400" b="1" dirty="0">
                <a:solidFill>
                  <a:srgbClr val="FF0000"/>
                </a:solidFill>
              </a:rPr>
              <a:t>24</a:t>
            </a:r>
            <a:r>
              <a:rPr lang="en-SG" sz="2400" b="1" baseline="30000" dirty="0">
                <a:solidFill>
                  <a:srgbClr val="FF0000"/>
                </a:solidFill>
              </a:rPr>
              <a:t>th</a:t>
            </a:r>
            <a:r>
              <a:rPr lang="en-SG" sz="2400" b="1" dirty="0">
                <a:solidFill>
                  <a:srgbClr val="FF0000"/>
                </a:solidFill>
              </a:rPr>
              <a:t> April 2022, 23:00.</a:t>
            </a:r>
            <a:endParaRPr lang="en-SG" sz="2400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9D4924AB-091E-4569-89DE-0F226542E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59312"/>
              </p:ext>
            </p:extLst>
          </p:nvPr>
        </p:nvGraphicFramePr>
        <p:xfrm>
          <a:off x="3239037" y="136932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Presentation" showAsIcon="1" r:id="rId4" imgW="914400" imgH="806400" progId="PowerPoint.Show.12">
                  <p:link updateAutomatic="1"/>
                </p:oleObj>
              </mc:Choice>
              <mc:Fallback>
                <p:oleObj name="Presentation" showAsIcon="1" r:id="rId4" imgW="914400" imgH="806400" progId="PowerPoint.Show.12">
                  <p:link updateAutomatic="1"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D4924AB-091E-4569-89DE-0F226542ED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9037" y="136932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6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7" y="69281"/>
            <a:ext cx="8291945" cy="669860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Requirements – Monitor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692" y="903996"/>
            <a:ext cx="8504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There are several </a:t>
            </a:r>
            <a:r>
              <a:rPr lang="en-US" sz="2200" b="1" dirty="0"/>
              <a:t>Monitor</a:t>
            </a:r>
            <a:r>
              <a:rPr lang="en-US" sz="2200" dirty="0"/>
              <a:t> related questions as listed in the report assignment template that need to be answered by you.</a:t>
            </a:r>
          </a:p>
          <a:p>
            <a:endParaRPr lang="en-US" sz="2200" dirty="0"/>
          </a:p>
          <a:p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8515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7" y="69281"/>
            <a:ext cx="8291945" cy="669860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Requirements – Operate Pipeline Overview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7D9A9-2805-47E1-B79A-D104144E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53" y="1993127"/>
            <a:ext cx="6085195" cy="315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B934F-D0CF-44A0-8841-204CD855FE7E}"/>
              </a:ext>
            </a:extLst>
          </p:cNvPr>
          <p:cNvSpPr txBox="1"/>
          <p:nvPr/>
        </p:nvSpPr>
        <p:spPr>
          <a:xfrm>
            <a:off x="497322" y="881604"/>
            <a:ext cx="814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the following pipeline is to replace the original apache2’s index.html file with a given index.html file. The replacement must be done in the pipeline. The installation of container’s web server package (apache2) must be done via the pipeline.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679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7" y="69281"/>
            <a:ext cx="8291945" cy="669860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Requirements – Operate Pipeline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027" y="739141"/>
            <a:ext cx="85046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You need to design a pipeline, with diagram(s) and explanations, bases on the assignment requirements in your report. You need to capture screenshots of your implementation in your report.</a:t>
            </a:r>
          </a:p>
          <a:p>
            <a:endParaRPr lang="en-US" sz="2400" dirty="0"/>
          </a:p>
          <a:p>
            <a:r>
              <a:rPr lang="en-US" sz="2000" dirty="0"/>
              <a:t>Before creating the Pipeline, you need to: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highlight>
                  <a:srgbClr val="FFFF00"/>
                </a:highlight>
              </a:rPr>
              <a:t>create one docker container</a:t>
            </a:r>
          </a:p>
          <a:p>
            <a:endParaRPr lang="en-US" sz="2400" dirty="0"/>
          </a:p>
          <a:p>
            <a:r>
              <a:rPr lang="en-US" sz="2000" dirty="0"/>
              <a:t>For operate pipeline, y</a:t>
            </a:r>
            <a:r>
              <a:rPr lang="en-SG" sz="2000" dirty="0" err="1"/>
              <a:t>ou</a:t>
            </a:r>
            <a:r>
              <a:rPr lang="en-SG" sz="2000" dirty="0"/>
              <a:t> need to: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highlight>
                  <a:srgbClr val="FFFF00"/>
                </a:highlight>
              </a:rPr>
              <a:t>create one Jenkins pipeline with 5 stages to replace index.html page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000" dirty="0"/>
              <a:t>Details of the above requirements are provided in the subsequent slides.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136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122620"/>
            <a:ext cx="7726816" cy="618677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1 – Create One Docker Container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FBBFC-D669-41B4-BEA8-0F66428DE03C}"/>
              </a:ext>
            </a:extLst>
          </p:cNvPr>
          <p:cNvSpPr txBox="1"/>
          <p:nvPr/>
        </p:nvSpPr>
        <p:spPr>
          <a:xfrm>
            <a:off x="130629" y="4497169"/>
            <a:ext cx="886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highlight>
                  <a:srgbClr val="FFFF00"/>
                </a:highlight>
              </a:rPr>
              <a:t>*Create the container following strictly the naming convention as indicates above.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FA1D4F-CDB4-4D71-A842-06F80D192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90969"/>
              </p:ext>
            </p:extLst>
          </p:nvPr>
        </p:nvGraphicFramePr>
        <p:xfrm>
          <a:off x="526472" y="741297"/>
          <a:ext cx="8091056" cy="3475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1202">
                  <a:extLst>
                    <a:ext uri="{9D8B030D-6E8A-4147-A177-3AD203B41FA5}">
                      <a16:colId xmlns:a16="http://schemas.microsoft.com/office/drawing/2014/main" val="886511063"/>
                    </a:ext>
                  </a:extLst>
                </a:gridCol>
                <a:gridCol w="3599854">
                  <a:extLst>
                    <a:ext uri="{9D8B030D-6E8A-4147-A177-3AD203B41FA5}">
                      <a16:colId xmlns:a16="http://schemas.microsoft.com/office/drawing/2014/main" val="1147024925"/>
                    </a:ext>
                  </a:extLst>
                </a:gridCol>
              </a:tblGrid>
              <a:tr h="557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Description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Configuration / Settings 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17316375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Docker Container Name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 err="1">
                          <a:effectLst/>
                        </a:rPr>
                        <a:t>websvr</a:t>
                      </a:r>
                      <a:r>
                        <a:rPr lang="en-SG" sz="2000" dirty="0">
                          <a:effectLst/>
                        </a:rPr>
                        <a:t>_&lt;your student id&gt;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3300865753"/>
                  </a:ext>
                </a:extLst>
              </a:tr>
              <a:tr h="3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SG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perating</a:t>
                      </a: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System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2000" kern="1200" dirty="0">
                          <a:effectLst/>
                        </a:rPr>
                        <a:t>ubuntu 18.04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610305465"/>
                  </a:ext>
                </a:extLst>
              </a:tr>
              <a:tr h="469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Persistent Run and in detached mode?</a:t>
                      </a:r>
                      <a:endParaRPr lang="en-SG" sz="2000" dirty="0">
                        <a:effectLst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1363092643"/>
                  </a:ext>
                </a:extLst>
              </a:tr>
              <a:tr h="51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IP Address (CIDR notation)</a:t>
                      </a: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effectLst/>
                        </a:rPr>
                        <a:t>192.168.100.200 / 24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1400" i="1" kern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Hint: you may need to create custom network)</a:t>
                      </a:r>
                      <a:endParaRPr lang="en-SG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730649730"/>
                  </a:ext>
                </a:extLst>
              </a:tr>
              <a:tr h="419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Hostname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 err="1">
                          <a:effectLst/>
                        </a:rPr>
                        <a:t>websvr</a:t>
                      </a:r>
                      <a:r>
                        <a:rPr lang="en-SG" sz="2000" dirty="0">
                          <a:effectLst/>
                        </a:rPr>
                        <a:t>_&lt;your student id&gt;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1781322297"/>
                  </a:ext>
                </a:extLst>
              </a:tr>
              <a:tr h="174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Configure as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Puppet Client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2936551174"/>
                  </a:ext>
                </a:extLst>
              </a:tr>
              <a:tr h="174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Install package apache2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via Jenkins Pipeline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17" marR="44517" marT="7821" marB="0"/>
                </a:tc>
                <a:extLst>
                  <a:ext uri="{0D108BD9-81ED-4DB2-BD59-A6C34878D82A}">
                    <a16:rowId xmlns:a16="http://schemas.microsoft.com/office/drawing/2014/main" val="429149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_PPT_Template_2017" id="{96E7A484-EDF5-4B57-996B-BDEFEBE9C317}" vid="{2B409108-408B-423C-B3E8-F1D158F141F8}"/>
    </a:ext>
  </a:extLst>
</a:theme>
</file>

<file path=ppt/theme/theme2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_PPT_Template_2017" id="{96E7A484-EDF5-4B57-996B-BDEFEBE9C317}" vid="{03463BD8-944F-4913-BBDF-6AB05B7FAD8F}"/>
    </a:ext>
  </a:extLst>
</a:theme>
</file>

<file path=ppt/theme/theme3.xml><?xml version="1.0" encoding="utf-8"?>
<a:theme xmlns:a="http://schemas.openxmlformats.org/drawingml/2006/main" name="1_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_PPT_Template_2017" id="{96E7A484-EDF5-4B57-996B-BDEFEBE9C317}" vid="{AEA54922-EAA6-4835-9E37-18555ED7B9F4}"/>
    </a:ext>
  </a:ext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FE1FFE22F34E44AB68B9C9587DE688" ma:contentTypeVersion="0" ma:contentTypeDescription="Create a new document." ma:contentTypeScope="" ma:versionID="4f45bd2a97232f1d2355100a2ff84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BB0A30-0D6F-445E-9D03-D482AB1E8267}"/>
</file>

<file path=customXml/itemProps2.xml><?xml version="1.0" encoding="utf-8"?>
<ds:datastoreItem xmlns:ds="http://schemas.openxmlformats.org/officeDocument/2006/customXml" ds:itemID="{C597C89A-FD0C-431E-81F6-90225B937683}"/>
</file>

<file path=customXml/itemProps3.xml><?xml version="1.0" encoding="utf-8"?>
<ds:datastoreItem xmlns:ds="http://schemas.openxmlformats.org/officeDocument/2006/customXml" ds:itemID="{705B35A6-8B52-46A5-AE45-B98C6459DC10}"/>
</file>

<file path=docProps/app.xml><?xml version="1.0" encoding="utf-8"?>
<Properties xmlns="http://schemas.openxmlformats.org/officeDocument/2006/extended-properties" xmlns:vt="http://schemas.openxmlformats.org/officeDocument/2006/docPropsVTypes">
  <Template>ILT_PPT_Template_2017</Template>
  <TotalTime>24153</TotalTime>
  <Words>1078</Words>
  <Application>Microsoft Office PowerPoint</Application>
  <PresentationFormat>On-screen Show (16:9)</PresentationFormat>
  <Paragraphs>133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Lucida Console</vt:lpstr>
      <vt:lpstr>Times New Roman</vt:lpstr>
      <vt:lpstr>Wingdings</vt:lpstr>
      <vt:lpstr>DeckTemplate-AWS</vt:lpstr>
      <vt:lpstr>Lecture_Template_V2.5</vt:lpstr>
      <vt:lpstr>1_Lecture_Template_V2.5</vt:lpstr>
      <vt:lpstr>Retrospect</vt:lpstr>
      <vt:lpstr>file:///C:\Users\sim_boon_cheong\Desktop\SD\Lessons\AY2020T3-Intake%205%20Sharmila\PDC2\C3339C%20Cloud%20Security%20&amp;%20DevOps\Assessments\Coursework\Coursework%20Final\C3339C%20-%20Course%20Assignment%20Briefing\SA%202.0%20Student%20Intro.pptx</vt:lpstr>
      <vt:lpstr>DV1C04 Final Coursework Assignment</vt:lpstr>
      <vt:lpstr>DevOps Operate &amp; Monitor Assignment</vt:lpstr>
      <vt:lpstr>About ITnGreen Organization</vt:lpstr>
      <vt:lpstr>About the Assignment</vt:lpstr>
      <vt:lpstr>Assignment Submission</vt:lpstr>
      <vt:lpstr>Requirements – Monitor</vt:lpstr>
      <vt:lpstr>Requirements – Operate Pipeline Overview</vt:lpstr>
      <vt:lpstr>Requirements – Operate Pipeline</vt:lpstr>
      <vt:lpstr>Requirement 1 – Create One Docker Container</vt:lpstr>
      <vt:lpstr>Requirement 2 – Create One Jenkins Pipeline</vt:lpstr>
      <vt:lpstr>Requirement 2 (Cont’)</vt:lpstr>
      <vt:lpstr>Requirement 2 (Cont’)</vt:lpstr>
      <vt:lpstr>Requirement 3</vt:lpstr>
      <vt:lpstr>Requirement 3 (Cont’)</vt:lpstr>
      <vt:lpstr>Further Requirements</vt:lpstr>
      <vt:lpstr>Further Requirements (Cont’)</vt:lpstr>
      <vt:lpstr> 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Sim Boon Cheong (RP)</cp:lastModifiedBy>
  <cp:revision>680</cp:revision>
  <cp:lastPrinted>2014-02-24T20:13:24Z</cp:lastPrinted>
  <dcterms:created xsi:type="dcterms:W3CDTF">2016-02-12T19:13:51Z</dcterms:created>
  <dcterms:modified xsi:type="dcterms:W3CDTF">2022-03-27T11:32:39Z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0x010100DBFE1FFE22F34E44AB68B9C9587DE688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2022-03-27T11:32:38Z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90eb9bb1-a28b-4171-9942-2420f3a057ee</vt:lpwstr>
  </property>
  <property fmtid="{D5CDD505-2E9C-101B-9397-08002B2CF9AE}" pid="9" name="MSIP_Label_b70f6a2e-9a0b-44bc-9fcb-55781401e2f0_ContentBits">
    <vt:lpwstr>1</vt:lpwstr>
  </property>
</Properties>
</file>