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333" r:id="rId4"/>
    <p:sldId id="335" r:id="rId5"/>
    <p:sldId id="336" r:id="rId6"/>
    <p:sldId id="337" r:id="rId7"/>
    <p:sldId id="334" r:id="rId8"/>
    <p:sldId id="339" r:id="rId9"/>
    <p:sldId id="313" r:id="rId10"/>
    <p:sldId id="312" r:id="rId11"/>
    <p:sldId id="311" r:id="rId12"/>
    <p:sldId id="314" r:id="rId13"/>
    <p:sldId id="344" r:id="rId14"/>
    <p:sldId id="342" r:id="rId15"/>
    <p:sldId id="315" r:id="rId16"/>
    <p:sldId id="316" r:id="rId17"/>
    <p:sldId id="317" r:id="rId18"/>
    <p:sldId id="319" r:id="rId19"/>
    <p:sldId id="322" r:id="rId20"/>
    <p:sldId id="323" r:id="rId21"/>
    <p:sldId id="345" r:id="rId22"/>
    <p:sldId id="325" r:id="rId23"/>
    <p:sldId id="326" r:id="rId24"/>
    <p:sldId id="327" r:id="rId25"/>
    <p:sldId id="328" r:id="rId26"/>
    <p:sldId id="330" r:id="rId27"/>
    <p:sldId id="331" r:id="rId28"/>
    <p:sldId id="343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7217" autoAdjust="0"/>
  </p:normalViewPr>
  <p:slideViewPr>
    <p:cSldViewPr snapToGrid="0">
      <p:cViewPr varScale="1">
        <p:scale>
          <a:sx n="96" d="100"/>
          <a:sy n="96" d="100"/>
        </p:scale>
        <p:origin x="19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40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08-5738-4567-A4C0-301A00B8F7CF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3F16-868A-4EF7-93F1-C105D922F92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05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42FC-E5BF-4C5B-975D-EB70B34CEC89}" type="datetimeFigureOut">
              <a:rPr lang="en-SG" smtClean="0"/>
              <a:t>3/3/2022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FFDDE-8267-4D6F-BD4C-782A0A6BA3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2017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7" name="Shape 24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8500" y="150238"/>
            <a:ext cx="2616299" cy="8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632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yon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5" y="2879445"/>
            <a:ext cx="7772400" cy="2387600"/>
          </a:xfrm>
        </p:spPr>
        <p:txBody>
          <a:bodyPr anchor="b">
            <a:norm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5542755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5423479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453642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261643" y="1418997"/>
            <a:ext cx="8620714" cy="36363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914" y="3172372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596" y="4201634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755331" y="2626031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546" y="4267035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3228" y="5296297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862963" y="3720694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572000" y="688332"/>
            <a:ext cx="4572000" cy="3314700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1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1754326"/>
          </a:xfrm>
        </p:spPr>
        <p:txBody>
          <a:bodyPr anchor="t" anchorCtr="0">
            <a:spAutoFit/>
          </a:bodyPr>
          <a:lstStyle>
            <a:lvl1pPr algn="ctr">
              <a:defRPr sz="60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0252-76A8-49E7-B152-6C07C188CE15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2C0438A9-F9CD-4F9F-948D-61AB17806558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74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3" r:id="rId3"/>
    <p:sldLayoutId id="2147483662" r:id="rId4"/>
    <p:sldLayoutId id="2147483682" r:id="rId5"/>
    <p:sldLayoutId id="2147483681" r:id="rId6"/>
    <p:sldLayoutId id="2147483675" r:id="rId7"/>
    <p:sldLayoutId id="2147483680" r:id="rId8"/>
    <p:sldLayoutId id="2147483677" r:id="rId9"/>
    <p:sldLayoutId id="214748366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uppet.com/docs/puppet/7/why_use_puppet.html" TargetMode="External"/><Relationship Id="rId2" Type="http://schemas.openxmlformats.org/officeDocument/2006/relationships/hyperlink" Target="https://puppet.com/docs/puppet/7/what_is_puppet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uppet.com/docs/puppet/7/intro_puppet_language_and_code.html#intro_puppet_language_and_code" TargetMode="External"/><Relationship Id="rId4" Type="http://schemas.openxmlformats.org/officeDocument/2006/relationships/hyperlink" Target="https://puppet.com/docs/puppet/7/osp_vs_p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200329"/>
          </a:xfrm>
        </p:spPr>
        <p:txBody>
          <a:bodyPr/>
          <a:lstStyle/>
          <a:p>
            <a:r>
              <a:rPr lang="en-SG" sz="4000" dirty="0"/>
              <a:t>DV1C04</a:t>
            </a:r>
            <a:br>
              <a:rPr lang="en-SG" sz="4000" dirty="0"/>
            </a:br>
            <a:r>
              <a:rPr lang="en-SG" sz="4000" dirty="0" err="1"/>
              <a:t>Deployt</a:t>
            </a:r>
            <a:r>
              <a:rPr lang="en-SG" sz="4000" dirty="0"/>
              <a:t> &amp; Monitoring in DevOps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0506" y="3939840"/>
            <a:ext cx="6858000" cy="549863"/>
          </a:xfrm>
        </p:spPr>
        <p:txBody>
          <a:bodyPr>
            <a:noAutofit/>
          </a:bodyPr>
          <a:lstStyle/>
          <a:p>
            <a:r>
              <a:rPr lang="en-US" sz="2800" dirty="0"/>
              <a:t>L02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140506" y="4651937"/>
            <a:ext cx="6858000" cy="705710"/>
          </a:xfrm>
        </p:spPr>
        <p:txBody>
          <a:bodyPr>
            <a:normAutofit/>
          </a:bodyPr>
          <a:lstStyle/>
          <a:p>
            <a:r>
              <a:rPr lang="en-US" sz="2800" dirty="0"/>
              <a:t>Configuration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4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E485-5D2E-4F0E-BC76-C335D07D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Imperative vs 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CF80-2444-4966-A3CF-86CA6F9A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</a:t>
            </a:r>
            <a:r>
              <a:rPr lang="en-US" b="0" dirty="0"/>
              <a:t>– Specify what to do and how to do.</a:t>
            </a:r>
          </a:p>
          <a:p>
            <a:endParaRPr lang="en-US" b="0" dirty="0"/>
          </a:p>
          <a:p>
            <a:r>
              <a:rPr lang="en-US" dirty="0"/>
              <a:t>Declarative </a:t>
            </a:r>
            <a:r>
              <a:rPr lang="en-US" b="0" dirty="0"/>
              <a:t>– Not giving directions, just specify the final target location, specify what to do and </a:t>
            </a:r>
            <a:r>
              <a:rPr lang="en-US" dirty="0"/>
              <a:t>NOT </a:t>
            </a:r>
            <a:r>
              <a:rPr lang="en-US" b="0" dirty="0"/>
              <a:t>how to do.</a:t>
            </a:r>
          </a:p>
        </p:txBody>
      </p:sp>
    </p:spTree>
    <p:extLst>
      <p:ext uri="{BB962C8B-B14F-4D97-AF65-F5344CB8AC3E}">
        <p14:creationId xmlns:p14="http://schemas.microsoft.com/office/powerpoint/2010/main" val="85046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AFE8-45BF-45D4-A9FA-C69BE17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9A19-DC53-4264-90B5-9774F5A5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</a:t>
            </a:r>
            <a:r>
              <a:rPr lang="en-US" b="0" dirty="0"/>
              <a:t>– more widely used for development/test/proof of concept (POC) environment.</a:t>
            </a:r>
          </a:p>
          <a:p>
            <a:endParaRPr lang="en-US" b="0" dirty="0"/>
          </a:p>
          <a:p>
            <a:r>
              <a:rPr lang="en-US" dirty="0"/>
              <a:t>Master Agent </a:t>
            </a:r>
            <a:r>
              <a:rPr lang="en-US" b="0" dirty="0"/>
              <a:t>– more widely used in industry.</a:t>
            </a:r>
          </a:p>
        </p:txBody>
      </p:sp>
    </p:spTree>
    <p:extLst>
      <p:ext uri="{BB962C8B-B14F-4D97-AF65-F5344CB8AC3E}">
        <p14:creationId xmlns:p14="http://schemas.microsoft.com/office/powerpoint/2010/main" val="161782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C5A5-3B87-42DA-810B-5E318A6D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195E-506A-441F-BBE7-4B02658D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Setup Packages</a:t>
            </a:r>
          </a:p>
          <a:p>
            <a:r>
              <a:rPr lang="en-US" b="0" dirty="0"/>
              <a:t>Firewall Ports Management</a:t>
            </a:r>
          </a:p>
          <a:p>
            <a:r>
              <a:rPr lang="en-US" b="0" dirty="0"/>
              <a:t>Change the configuration files</a:t>
            </a:r>
          </a:p>
          <a:p>
            <a:r>
              <a:rPr lang="en-US" b="0" dirty="0"/>
              <a:t>Control Services</a:t>
            </a:r>
          </a:p>
        </p:txBody>
      </p:sp>
    </p:spTree>
    <p:extLst>
      <p:ext uri="{BB962C8B-B14F-4D97-AF65-F5344CB8AC3E}">
        <p14:creationId xmlns:p14="http://schemas.microsoft.com/office/powerpoint/2010/main" val="138256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092A-D4A7-40C4-B4B7-96F7F31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Open source Puppet vs Puppet Enterprise (PE)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3C3D-3595-499D-B447-D559AE7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55581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Puppet Enterprise (PE) </a:t>
            </a:r>
            <a:r>
              <a:rPr lang="en-US" b="0" dirty="0"/>
              <a:t>is commercial version, built on top of the </a:t>
            </a:r>
            <a:r>
              <a:rPr lang="en-US" dirty="0"/>
              <a:t>open source </a:t>
            </a:r>
            <a:r>
              <a:rPr lang="en-US" b="0" dirty="0"/>
              <a:t>Puppet framework. </a:t>
            </a:r>
          </a:p>
          <a:p>
            <a:endParaRPr lang="en-US" b="0" dirty="0"/>
          </a:p>
          <a:p>
            <a:r>
              <a:rPr lang="en-US" b="0" dirty="0"/>
              <a:t>You can handle the setup of thousands of nodes using both solutions.</a:t>
            </a:r>
          </a:p>
          <a:p>
            <a:endParaRPr lang="en-US" b="0" dirty="0"/>
          </a:p>
          <a:p>
            <a:r>
              <a:rPr lang="en-US" b="0" dirty="0"/>
              <a:t>PE is a better alternative if you have a complicated or massive infrastructure that is utilized and controlled by several teams.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rgbClr val="C00000"/>
                </a:solidFill>
              </a:rPr>
              <a:t>Note: PE is used in the al the labs of this module.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D2587-2E86-41B0-BF13-C8E9C9539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6" y="4130037"/>
            <a:ext cx="3697356" cy="1778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90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Puppet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is made up of a number of different packages. </a:t>
            </a:r>
          </a:p>
          <a:p>
            <a:endParaRPr lang="en-US" b="0" dirty="0"/>
          </a:p>
          <a:p>
            <a:r>
              <a:rPr lang="en-US" b="0" dirty="0"/>
              <a:t>The Puppet platform is what you use to organize, store, and run your Puppet code, and it's made up of all of these components. </a:t>
            </a:r>
          </a:p>
          <a:p>
            <a:pPr lvl="1"/>
            <a:r>
              <a:rPr lang="en-US" sz="2400" dirty="0" err="1"/>
              <a:t>Puppetserver</a:t>
            </a:r>
            <a:endParaRPr lang="en-US" sz="2400" dirty="0"/>
          </a:p>
          <a:p>
            <a:pPr lvl="1"/>
            <a:r>
              <a:rPr lang="en-US" sz="2400" dirty="0" err="1"/>
              <a:t>Puppetdb</a:t>
            </a:r>
            <a:endParaRPr lang="en-US" sz="2400" dirty="0"/>
          </a:p>
          <a:p>
            <a:pPr lvl="1"/>
            <a:r>
              <a:rPr lang="en-US" sz="2400" dirty="0"/>
              <a:t>Puppet-agent</a:t>
            </a:r>
          </a:p>
        </p:txBody>
      </p:sp>
    </p:spTree>
    <p:extLst>
      <p:ext uri="{BB962C8B-B14F-4D97-AF65-F5344CB8AC3E}">
        <p14:creationId xmlns:p14="http://schemas.microsoft.com/office/powerpoint/2010/main" val="208410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4E5-B7D7-4494-A1C1-4E1D5E5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Puppet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1A24-2C2D-40E8-AF4E-A6BA7D17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Master-Agent (Production)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6DA-2757-4F89-997E-4850C5B0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02" y="2039321"/>
            <a:ext cx="6998795" cy="27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74E5-B7D7-4494-A1C1-4E1D5E5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Puppet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1A24-2C2D-40E8-AF4E-A6BA7D17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Standalone (Dev/Test/POC)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A90C1-0A35-4133-9CF0-D7D7C2B9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50" y="2164887"/>
            <a:ext cx="1289433" cy="19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3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E228-A480-49A6-AA3F-F8A6022F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C6EB-F589-4C1F-A793-7028B8D7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Puppet agent connects to the Puppet master and opens a communication channel for retrieving commands every 30 minutes by default. </a:t>
            </a:r>
          </a:p>
          <a:p>
            <a:endParaRPr lang="en-US" b="0" dirty="0"/>
          </a:p>
          <a:p>
            <a:r>
              <a:rPr lang="en-US" b="0" dirty="0"/>
              <a:t>The settings that are present in the Puppet server are dynamically updated on the Puppet nodes.</a:t>
            </a:r>
          </a:p>
          <a:p>
            <a:endParaRPr lang="en-US" b="0" dirty="0"/>
          </a:p>
          <a:p>
            <a:r>
              <a:rPr lang="en-US" b="0" dirty="0"/>
              <a:t>Clients must check in to see if there have been any changes.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4632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D73-3751-44CA-9885-A28922E0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Manual Configuration vs Scripting vs Configuration Management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5936B8-8B22-4760-B70C-0CD2D8760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72879"/>
              </p:ext>
            </p:extLst>
          </p:nvPr>
        </p:nvGraphicFramePr>
        <p:xfrm>
          <a:off x="628650" y="1554163"/>
          <a:ext cx="7886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294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7989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574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Manual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4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20 users on 20 servers manually one by one.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commands needed and convert them to scripts and run them on 20 servers to create 20 users on each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Puppet in-built resources by writing simple codes to create the 20 users on each of the 20 servers without worrying the underlying commands used in scripting.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9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AE0D-FFDC-42AD-B0E6-67CCEE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Pre-Requisites – (Install Puppet 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F04A-DF34-429B-B57A-74611D70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Static Hostname - /</a:t>
            </a:r>
            <a:r>
              <a:rPr lang="en-US" b="0" dirty="0" err="1"/>
              <a:t>etc</a:t>
            </a:r>
            <a:r>
              <a:rPr lang="en-US" b="0" dirty="0"/>
              <a:t>/hosts &amp; /</a:t>
            </a:r>
            <a:r>
              <a:rPr lang="en-US" b="0" dirty="0" err="1"/>
              <a:t>etc</a:t>
            </a:r>
            <a:r>
              <a:rPr lang="en-US" b="0" dirty="0"/>
              <a:t>/hostname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System Requirements – 2 vCPU &amp; 1 GB RAM</a:t>
            </a:r>
          </a:p>
          <a:p>
            <a:r>
              <a:rPr lang="en-US" b="0" dirty="0"/>
              <a:t>Supported Platform: Linux (No Windows Support)</a:t>
            </a:r>
          </a:p>
          <a:p>
            <a:r>
              <a:rPr lang="en-US" b="0" dirty="0"/>
              <a:t>Firewall Settings: Port 8140</a:t>
            </a:r>
          </a:p>
          <a:p>
            <a:r>
              <a:rPr lang="en-US" b="0" dirty="0"/>
              <a:t>Time Sync – use NTP server between master and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963E1-D895-4521-8753-2468A77D5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" y="1698536"/>
            <a:ext cx="4256792" cy="1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5B526-4C9D-4B9C-9BA7-18E863990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16" b="7450"/>
          <a:stretch/>
        </p:blipFill>
        <p:spPr>
          <a:xfrm>
            <a:off x="5392157" y="1698536"/>
            <a:ext cx="1490870" cy="6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9424"/>
            <a:ext cx="7886700" cy="3586880"/>
          </a:xfrm>
        </p:spPr>
        <p:txBody>
          <a:bodyPr/>
          <a:lstStyle/>
          <a:p>
            <a:pPr lvl="0"/>
            <a:r>
              <a:rPr lang="en-US" dirty="0"/>
              <a:t>Identify tools for Deploy Phase</a:t>
            </a:r>
          </a:p>
        </p:txBody>
      </p:sp>
    </p:spTree>
    <p:extLst>
      <p:ext uri="{BB962C8B-B14F-4D97-AF65-F5344CB8AC3E}">
        <p14:creationId xmlns:p14="http://schemas.microsoft.com/office/powerpoint/2010/main" val="37705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98B-A331-4F92-B81A-B708756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Puppet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2469-DB94-4095-8C6A-564F4C3A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Use package Manager such as yum or apt-get.</a:t>
            </a:r>
          </a:p>
          <a:p>
            <a:r>
              <a:rPr lang="en-US" b="0" dirty="0"/>
              <a:t>Resource such as Git or RPM.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203A4-2DB6-426B-88E9-E9B4F4151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5" y="2229250"/>
            <a:ext cx="5930265" cy="222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5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298B-A331-4F92-B81A-B708756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Puppet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2469-DB94-4095-8C6A-564F4C3A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+mn-lt"/>
                <a:ea typeface="Trebuchet MS" panose="020B0603020202020204" pitchFamily="34" charset="0"/>
              </a:rPr>
              <a:t>Customise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Trebuchet MS" panose="020B0603020202020204" pitchFamily="34" charset="0"/>
              </a:rPr>
              <a:t>pe.conf</a:t>
            </a:r>
            <a:r>
              <a:rPr lang="en-US" sz="1800" dirty="0">
                <a:effectLst/>
                <a:latin typeface="+mn-lt"/>
                <a:ea typeface="Trebuchet MS" panose="020B0603020202020204" pitchFamily="34" charset="0"/>
              </a:rPr>
              <a:t> 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file </a:t>
            </a:r>
            <a:r>
              <a:rPr lang="en-US" b="0" dirty="0">
                <a:latin typeface="+mn-lt"/>
              </a:rPr>
              <a:t>- 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A </a:t>
            </a:r>
            <a:r>
              <a:rPr lang="en-US" sz="1800" b="0" dirty="0" err="1">
                <a:effectLst/>
                <a:latin typeface="+mn-lt"/>
                <a:ea typeface="Trebuchet MS" panose="020B0603020202020204" pitchFamily="34" charset="0"/>
              </a:rPr>
              <a:t>pe.conf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 file is a HOCON formatted file that declares parameters and values used to install, upgrade, or configure PE. A default </a:t>
            </a:r>
            <a:r>
              <a:rPr lang="en-US" sz="1800" b="0" dirty="0" err="1">
                <a:effectLst/>
                <a:latin typeface="+mn-lt"/>
                <a:ea typeface="Trebuchet MS" panose="020B0603020202020204" pitchFamily="34" charset="0"/>
              </a:rPr>
              <a:t>pe.conf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 file is available in the </a:t>
            </a:r>
            <a:r>
              <a:rPr lang="en-US" sz="1800" b="0" dirty="0" err="1">
                <a:effectLst/>
                <a:latin typeface="+mn-lt"/>
                <a:ea typeface="Trebuchet MS" panose="020B0603020202020204" pitchFamily="34" charset="0"/>
              </a:rPr>
              <a:t>conf.d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 directory in the installer </a:t>
            </a:r>
            <a:r>
              <a:rPr lang="en-US" sz="1800" b="0" dirty="0" err="1">
                <a:effectLst/>
                <a:latin typeface="+mn-lt"/>
                <a:ea typeface="Trebuchet MS" panose="020B0603020202020204" pitchFamily="34" charset="0"/>
              </a:rPr>
              <a:t>tarball</a:t>
            </a:r>
            <a:r>
              <a:rPr lang="en-US" sz="1800" b="0" dirty="0">
                <a:effectLst/>
                <a:latin typeface="+mn-lt"/>
                <a:ea typeface="Trebuchet MS" panose="020B0603020202020204" pitchFamily="34" charset="0"/>
              </a:rPr>
              <a:t>.</a:t>
            </a:r>
          </a:p>
          <a:p>
            <a:endParaRPr lang="en-US" sz="1800" b="0" dirty="0">
              <a:latin typeface="Calibri" panose="020F0502020204030204" pitchFamily="34" charset="0"/>
            </a:endParaRPr>
          </a:p>
          <a:p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BED7D-987D-4903-B5D5-5B9B8900B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5" y="2687320"/>
            <a:ext cx="5943600" cy="1197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652-3B0B-461D-BFE9-8112599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Certificate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722-D2BC-445F-BE57-D22B7757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/opt/</a:t>
            </a:r>
            <a:r>
              <a:rPr lang="en-US" dirty="0" err="1"/>
              <a:t>puppetlabs</a:t>
            </a:r>
            <a:r>
              <a:rPr lang="en-US" dirty="0"/>
              <a:t>/bin/</a:t>
            </a:r>
            <a:r>
              <a:rPr lang="en-US" dirty="0" err="1"/>
              <a:t>puppetserver</a:t>
            </a:r>
            <a:r>
              <a:rPr lang="en-US" dirty="0"/>
              <a:t> ca sign –all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dirty="0"/>
              <a:t>or</a:t>
            </a:r>
            <a:r>
              <a:rPr lang="en-US" dirty="0"/>
              <a:t> </a:t>
            </a:r>
            <a:r>
              <a:rPr lang="en-US" dirty="0" err="1"/>
              <a:t>Autosign.conf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515F-6176-4BB2-B60C-4EC6F92C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38020"/>
            <a:ext cx="6606834" cy="3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8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AE0D-FFDC-42AD-B0E6-67CCEE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Pre-Requisites - (Install Puppet Agent)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F04A-DF34-429B-B57A-74611D70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Network Connectivity between the Puppet Master and Agent</a:t>
            </a:r>
          </a:p>
          <a:p>
            <a:r>
              <a:rPr lang="en-US" b="0" dirty="0"/>
              <a:t>Constant Hostname - /</a:t>
            </a:r>
            <a:r>
              <a:rPr lang="en-US" b="0" dirty="0" err="1"/>
              <a:t>etc</a:t>
            </a:r>
            <a:r>
              <a:rPr lang="en-US" b="0" dirty="0"/>
              <a:t>/hosts &amp; /</a:t>
            </a:r>
            <a:r>
              <a:rPr lang="en-US" b="0" dirty="0" err="1"/>
              <a:t>etc</a:t>
            </a:r>
            <a:r>
              <a:rPr lang="en-US" b="0" dirty="0"/>
              <a:t>/hostname</a:t>
            </a:r>
            <a:br>
              <a:rPr lang="en-US" b="0" dirty="0"/>
            </a:br>
            <a:br>
              <a:rPr lang="en-US" b="0" dirty="0"/>
            </a:br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System Requirements – 1 vCPU &amp; 1 GB RAM</a:t>
            </a:r>
          </a:p>
          <a:p>
            <a:r>
              <a:rPr lang="en-US" b="0" dirty="0"/>
              <a:t>Supporting Platform (Linux/Windows)</a:t>
            </a:r>
          </a:p>
          <a:p>
            <a:r>
              <a:rPr lang="en-US" b="0" dirty="0"/>
              <a:t>Firewall Settings: Port 8140</a:t>
            </a:r>
          </a:p>
          <a:p>
            <a:r>
              <a:rPr lang="en-US" b="0" dirty="0"/>
              <a:t>Time Sync – use NTP server between master and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E627B-1C96-43E8-ADFF-8F0DFEFA5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5" y="2112035"/>
            <a:ext cx="5939155" cy="1456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29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2971-1099-43CA-89D6-E70F55D3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FF67-AA02-4A8C-8BE8-1117EEBF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</a:t>
            </a:r>
            <a:r>
              <a:rPr lang="en-US" b="0" dirty="0"/>
              <a:t> – inbuilt functions that performs individual functions such as related to file, user etc. </a:t>
            </a:r>
          </a:p>
          <a:p>
            <a:endParaRPr lang="en-US" b="0" dirty="0"/>
          </a:p>
          <a:p>
            <a:r>
              <a:rPr lang="en-US" dirty="0"/>
              <a:t>Class</a:t>
            </a:r>
            <a:r>
              <a:rPr lang="en-US" b="0" dirty="0"/>
              <a:t> – combination of multiple resources e.g. everything required to setup a web service on a web server.</a:t>
            </a:r>
          </a:p>
          <a:p>
            <a:endParaRPr lang="en-US" b="0" dirty="0"/>
          </a:p>
          <a:p>
            <a:r>
              <a:rPr lang="en-US" dirty="0"/>
              <a:t>Manifest</a:t>
            </a:r>
            <a:r>
              <a:rPr lang="en-US" b="0" dirty="0"/>
              <a:t> – directory that contains Puppet DSL files with pp extension.</a:t>
            </a:r>
          </a:p>
          <a:p>
            <a:endParaRPr lang="en-US" b="0" dirty="0"/>
          </a:p>
          <a:p>
            <a:r>
              <a:rPr lang="en-US" dirty="0"/>
              <a:t>Modules </a:t>
            </a:r>
            <a:r>
              <a:rPr lang="en-US" b="0" dirty="0"/>
              <a:t>– reusable and sharable, following certain directory structure e.g. MySQL module to install MySQL or Jenkins module to manage Jenkins.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7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1CF4-752F-42C8-9042-D130C33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D52-8307-485E-8845-170FC171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9877"/>
            <a:ext cx="5200650" cy="5367623"/>
          </a:xfrm>
        </p:spPr>
        <p:txBody>
          <a:bodyPr>
            <a:normAutofit fontScale="92500"/>
          </a:bodyPr>
          <a:lstStyle/>
          <a:p>
            <a:r>
              <a:rPr lang="en-US" dirty="0"/>
              <a:t>Core / Built-in </a:t>
            </a:r>
            <a:r>
              <a:rPr lang="en-US" b="0" dirty="0"/>
              <a:t>- p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re-built puppet resource types shipped with puppet software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Defined</a:t>
            </a:r>
            <a:r>
              <a:rPr lang="en-US" b="0" dirty="0"/>
              <a:t> 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lightweight resource types written in Puppet declarative language using a combination of existing resource types.</a:t>
            </a:r>
          </a:p>
          <a:p>
            <a:endParaRPr lang="en-US" b="0" dirty="0"/>
          </a:p>
          <a:p>
            <a:r>
              <a:rPr lang="en-US" dirty="0"/>
              <a:t>Custom </a:t>
            </a:r>
            <a:r>
              <a:rPr lang="en-US" b="0" dirty="0"/>
              <a:t>–  completely customized resource types written in written in Ruby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3EF90-63FF-4265-9D4D-CC5021A6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404652"/>
            <a:ext cx="2981325" cy="37616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C2FE6-8B1C-411F-8FF8-BAC3A2606ACA}"/>
              </a:ext>
            </a:extLst>
          </p:cNvPr>
          <p:cNvCxnSpPr/>
          <p:nvPr/>
        </p:nvCxnSpPr>
        <p:spPr>
          <a:xfrm>
            <a:off x="4219574" y="2181225"/>
            <a:ext cx="1512000" cy="124777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7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0283-0C64-4398-9BC8-7283A6C0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Creation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95CA-E7C3-48B2-AC2A-8FBA6498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Create</a:t>
            </a:r>
          </a:p>
          <a:p>
            <a:r>
              <a:rPr lang="en-US" b="0" dirty="0"/>
              <a:t>Check – </a:t>
            </a:r>
            <a:r>
              <a:rPr lang="en-US" dirty="0"/>
              <a:t>puppet parser validate – syntax check</a:t>
            </a:r>
          </a:p>
          <a:p>
            <a:r>
              <a:rPr lang="en-US" b="0" dirty="0"/>
              <a:t>Test – </a:t>
            </a:r>
            <a:r>
              <a:rPr lang="en-US" dirty="0"/>
              <a:t>puppet apply –</a:t>
            </a:r>
            <a:r>
              <a:rPr lang="en-US" dirty="0" err="1"/>
              <a:t>noop</a:t>
            </a:r>
            <a:endParaRPr lang="en-US" dirty="0"/>
          </a:p>
          <a:p>
            <a:r>
              <a:rPr lang="en-US" b="0" dirty="0"/>
              <a:t>Run – </a:t>
            </a:r>
            <a:r>
              <a:rPr lang="en-US" dirty="0"/>
              <a:t>puppet apply</a:t>
            </a:r>
          </a:p>
        </p:txBody>
      </p:sp>
    </p:spTree>
    <p:extLst>
      <p:ext uri="{BB962C8B-B14F-4D97-AF65-F5344CB8AC3E}">
        <p14:creationId xmlns:p14="http://schemas.microsoft.com/office/powerpoint/2010/main" val="272016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A0E9-C3E6-4F14-8817-7B00386F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Puppet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B8B9-2B79-4BFB-8F36-795E0ECC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help </a:t>
            </a:r>
          </a:p>
          <a:p>
            <a:endParaRPr lang="en-US" b="0" dirty="0"/>
          </a:p>
          <a:p>
            <a:r>
              <a:rPr lang="en-US" b="0" dirty="0"/>
              <a:t>puppet help resource –type | more</a:t>
            </a:r>
          </a:p>
          <a:p>
            <a:endParaRPr lang="en-US" b="0" dirty="0"/>
          </a:p>
          <a:p>
            <a:r>
              <a:rPr lang="en-US" b="0" dirty="0"/>
              <a:t>Puppet resource –types | </a:t>
            </a:r>
            <a:r>
              <a:rPr lang="en-US" b="0" dirty="0" err="1"/>
              <a:t>wc</a:t>
            </a:r>
            <a:r>
              <a:rPr lang="en-US" b="0" dirty="0"/>
              <a:t> –l</a:t>
            </a:r>
          </a:p>
          <a:p>
            <a:endParaRPr lang="en-US" b="0" dirty="0"/>
          </a:p>
          <a:p>
            <a:r>
              <a:rPr lang="en-US" b="0" dirty="0"/>
              <a:t>Puppet resource –types | grep -i user</a:t>
            </a:r>
          </a:p>
          <a:p>
            <a:endParaRPr lang="en-US" b="0" dirty="0"/>
          </a:p>
          <a:p>
            <a:r>
              <a:rPr lang="en-US" b="0" dirty="0"/>
              <a:t>Puppet describe </a:t>
            </a:r>
            <a:r>
              <a:rPr lang="en-US" b="0" dirty="0" err="1"/>
              <a:t>user|more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11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77EC-7F5D-4AAB-A655-1D792750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1" dirty="0">
                <a:hlinkClick r:id="rId2"/>
              </a:rPr>
              <a:t>https://puppet.com/docs/puppet/7/what_is_puppet.html</a:t>
            </a:r>
            <a:endParaRPr lang="fr-FR" b="0" i="1" dirty="0"/>
          </a:p>
          <a:p>
            <a:r>
              <a:rPr lang="fr-FR" b="0" i="1" dirty="0">
                <a:hlinkClick r:id="rId3"/>
              </a:rPr>
              <a:t>https://puppet.com/docs/puppet/7/why_use_puppet.html</a:t>
            </a:r>
            <a:endParaRPr lang="fr-FR" b="0" i="1" dirty="0"/>
          </a:p>
          <a:p>
            <a:r>
              <a:rPr lang="fr-FR" b="0" i="1" dirty="0">
                <a:hlinkClick r:id="rId4"/>
              </a:rPr>
              <a:t>https://puppet.com/docs/puppet/7/osp_vs_pe.html</a:t>
            </a:r>
            <a:endParaRPr lang="fr-FR" b="0" i="1" dirty="0"/>
          </a:p>
          <a:p>
            <a:r>
              <a:rPr lang="en-US" b="0" i="1" dirty="0">
                <a:hlinkClick r:id="rId5"/>
              </a:rPr>
              <a:t>https://puppet.com/docs/puppet/7/intro_puppet_language_and_code.html#intro_puppet_language_and_code</a:t>
            </a:r>
            <a:endParaRPr lang="en-US" b="0" i="1" dirty="0"/>
          </a:p>
          <a:p>
            <a:r>
              <a:rPr lang="en-US" b="0" i="1" dirty="0"/>
              <a:t>Puppet for Absolute Beginners - Hands-on by Mumshad </a:t>
            </a:r>
            <a:r>
              <a:rPr lang="en-US" b="0" i="1" dirty="0" err="1"/>
              <a:t>Mannambeth</a:t>
            </a:r>
            <a:r>
              <a:rPr lang="en-US" b="0" i="1" dirty="0"/>
              <a:t>, Yogesh Raheja</a:t>
            </a:r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  <a:p>
            <a:endParaRPr lang="fr-FR" b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EDF2-14BE-46E7-92BD-985FC3F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731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9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is a </a:t>
            </a:r>
            <a:r>
              <a:rPr lang="en-US" dirty="0"/>
              <a:t>configuration management </a:t>
            </a:r>
            <a:r>
              <a:rPr lang="en-US" b="0" dirty="0"/>
              <a:t>and automation solution for servers.</a:t>
            </a:r>
          </a:p>
          <a:p>
            <a:endParaRPr lang="en-US" b="0" dirty="0"/>
          </a:p>
          <a:p>
            <a:r>
              <a:rPr lang="en-US" b="0" dirty="0"/>
              <a:t>When you use Puppet, you define the </a:t>
            </a:r>
            <a:r>
              <a:rPr lang="en-US" dirty="0"/>
              <a:t>desired state </a:t>
            </a:r>
            <a:r>
              <a:rPr lang="en-US" b="0" dirty="0"/>
              <a:t>of the systems you wish to control in your infrastructure.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705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is accomplished by writing infrastructure code in Puppet's </a:t>
            </a:r>
            <a:r>
              <a:rPr lang="en-US" dirty="0"/>
              <a:t>Domain-Specific Language (DSL) </a:t>
            </a:r>
            <a:r>
              <a:rPr lang="en-US" b="0" dirty="0"/>
              <a:t>— </a:t>
            </a:r>
            <a:r>
              <a:rPr lang="en-US" dirty="0"/>
              <a:t>Puppet code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The code can be used on a variety of devices and operating systems.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702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declarative</a:t>
            </a:r>
            <a:r>
              <a:rPr lang="en-US" b="0" dirty="0"/>
              <a:t> nature of Puppet programming means that you specify the </a:t>
            </a:r>
            <a:r>
              <a:rPr lang="en-US" dirty="0"/>
              <a:t>desired state </a:t>
            </a:r>
            <a:r>
              <a:rPr lang="en-US" b="0" dirty="0"/>
              <a:t>of your systems rather than the processes required to get there. </a:t>
            </a:r>
          </a:p>
          <a:p>
            <a:endParaRPr lang="en-US" b="0" dirty="0"/>
          </a:p>
          <a:p>
            <a:r>
              <a:rPr lang="en-US" b="0" dirty="0"/>
              <a:t>Puppet then automates the process of attaining and keeping these systems in that state.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6029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AD0E-BF3C-4202-B10F-F644E144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F2E0-22F7-47CC-9DD8-CE1983D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Puppet accomplishes this with the help of a Puppet agent and a Puppet primary server. </a:t>
            </a:r>
          </a:p>
          <a:p>
            <a:endParaRPr lang="en-US" b="0" dirty="0"/>
          </a:p>
          <a:p>
            <a:r>
              <a:rPr lang="en-US" b="0" dirty="0"/>
              <a:t>The </a:t>
            </a:r>
            <a:r>
              <a:rPr lang="en-US" dirty="0"/>
              <a:t>Puppet primary server </a:t>
            </a:r>
            <a:r>
              <a:rPr lang="en-US" b="0" dirty="0"/>
              <a:t>is where the code that describes your desired state is stored. </a:t>
            </a:r>
          </a:p>
          <a:p>
            <a:endParaRPr lang="en-US" b="0" dirty="0"/>
          </a:p>
          <a:p>
            <a:r>
              <a:rPr lang="en-US" b="0" dirty="0"/>
              <a:t>The </a:t>
            </a:r>
            <a:r>
              <a:rPr lang="en-US" dirty="0"/>
              <a:t>Puppet agent </a:t>
            </a:r>
            <a:r>
              <a:rPr lang="en-US" b="0" dirty="0"/>
              <a:t>transforms your code into instructions and then executes them on the systems you specify.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9472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A01E-E707-4DEF-85FC-CB72E347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What is 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63F6-FD37-46E1-B15F-B67E2FE1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server-agent architecture of a Puppet run is depicted in the diagram below.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3D9BD-0087-4242-AFE7-DF246F40C9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8138" y="2256124"/>
            <a:ext cx="7267212" cy="2623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3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A01E-E707-4DEF-85FC-CB72E347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Puppet's fundamental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63F6-FD37-46E1-B15F-B67E2FE1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Infrastructure-as-code</a:t>
            </a:r>
          </a:p>
          <a:p>
            <a:r>
              <a:rPr lang="en-US" b="0" dirty="0"/>
              <a:t>Idempotency - Puppet produces same results independent of time or situation.</a:t>
            </a:r>
          </a:p>
          <a:p>
            <a:r>
              <a:rPr lang="en-US" b="0" dirty="0"/>
              <a:t>Agile methodology </a:t>
            </a:r>
          </a:p>
          <a:p>
            <a:r>
              <a:rPr lang="en-US" b="0" dirty="0"/>
              <a:t>Git and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403A-26B8-40A6-ADF1-AA44099C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30EB-7116-4BD1-BDDB-47A8C3E4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Declarative </a:t>
            </a:r>
          </a:p>
          <a:p>
            <a:r>
              <a:rPr lang="en-US" b="0" dirty="0"/>
              <a:t>Increased Productivity</a:t>
            </a:r>
          </a:p>
          <a:p>
            <a:r>
              <a:rPr lang="en-US" b="0" dirty="0"/>
              <a:t>Deliveries that are consistent</a:t>
            </a:r>
          </a:p>
          <a:p>
            <a:r>
              <a:rPr lang="en-US" b="0" dirty="0"/>
              <a:t>Simplicity</a:t>
            </a:r>
          </a:p>
          <a:p>
            <a:r>
              <a:rPr lang="en-US" b="0" dirty="0"/>
              <a:t>Scalability is a also feature of Puppet.</a:t>
            </a:r>
          </a:p>
        </p:txBody>
      </p:sp>
    </p:spTree>
    <p:extLst>
      <p:ext uri="{BB962C8B-B14F-4D97-AF65-F5344CB8AC3E}">
        <p14:creationId xmlns:p14="http://schemas.microsoft.com/office/powerpoint/2010/main" val="33139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B01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D06A52611B14C9717DDED9444698B" ma:contentTypeVersion="0" ma:contentTypeDescription="Create a new document." ma:contentTypeScope="" ma:versionID="de94e96b6af7332522c21a008194e1ad">
  <xsd:schema xmlns:xsd="http://www.w3.org/2001/XMLSchema" xmlns:xs="http://www.w3.org/2001/XMLSchema" xmlns:p="http://schemas.microsoft.com/office/2006/metadata/properties" xmlns:ns2="aca15370-b66d-4dc7-9202-5fcf368e698e" targetNamespace="http://schemas.microsoft.com/office/2006/metadata/properties" ma:root="true" ma:fieldsID="b185c4686459132a4a725881514001db" ns2:_="">
    <xsd:import namespace="aca15370-b66d-4dc7-9202-5fcf368e69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5370-b66d-4dc7-9202-5fcf368e698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ca15370-b66d-4dc7-9202-5fcf368e698e">66KPCN672TWP-1890525894-11</_dlc_DocId>
    <_dlc_DocIdUrl xmlns="aca15370-b66d-4dc7-9202-5fcf368e698e">
      <Url>https://rp-sp.rp.edu.sg/sites/LCMS_02918252-7e3d-ec11-812e-5cb901e2a858/_layouts/15/DocIdRedir.aspx?ID=66KPCN672TWP-1890525894-11</Url>
      <Description>66KPCN672TWP-1890525894-11</Description>
    </_dlc_DocIdUrl>
  </documentManagement>
</p:properties>
</file>

<file path=customXml/itemProps1.xml><?xml version="1.0" encoding="utf-8"?>
<ds:datastoreItem xmlns:ds="http://schemas.openxmlformats.org/officeDocument/2006/customXml" ds:itemID="{F83CD2C9-0B15-4FC2-B8DC-A3220F76A0C1}"/>
</file>

<file path=customXml/itemProps2.xml><?xml version="1.0" encoding="utf-8"?>
<ds:datastoreItem xmlns:ds="http://schemas.openxmlformats.org/officeDocument/2006/customXml" ds:itemID="{84BDA3BD-CF0B-4404-A4D0-8C743230B245}"/>
</file>

<file path=customXml/itemProps3.xml><?xml version="1.0" encoding="utf-8"?>
<ds:datastoreItem xmlns:ds="http://schemas.openxmlformats.org/officeDocument/2006/customXml" ds:itemID="{1F7055CE-68EA-4D65-B511-C105BF24A70E}"/>
</file>

<file path=customXml/itemProps4.xml><?xml version="1.0" encoding="utf-8"?>
<ds:datastoreItem xmlns:ds="http://schemas.openxmlformats.org/officeDocument/2006/customXml" ds:itemID="{FBF69273-1BCC-4462-B472-397A8A034A2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On-screen Show (4:3)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Source Sans Pro</vt:lpstr>
      <vt:lpstr>Arial</vt:lpstr>
      <vt:lpstr>Calibri</vt:lpstr>
      <vt:lpstr>Office Theme</vt:lpstr>
      <vt:lpstr>DV1C04 Deployt &amp; Monitoring in DevOps</vt:lpstr>
      <vt:lpstr>Learning Objectives</vt:lpstr>
      <vt:lpstr>What is Puppet?</vt:lpstr>
      <vt:lpstr>What is Puppet?</vt:lpstr>
      <vt:lpstr>What is Puppet?</vt:lpstr>
      <vt:lpstr>What is Puppet?</vt:lpstr>
      <vt:lpstr>What is Puppet?</vt:lpstr>
      <vt:lpstr>Puppet's fundamental ideas</vt:lpstr>
      <vt:lpstr>Why Puppet?</vt:lpstr>
      <vt:lpstr>Imperative vs Declarative</vt:lpstr>
      <vt:lpstr>Puppet Deployment Models</vt:lpstr>
      <vt:lpstr>Use Case</vt:lpstr>
      <vt:lpstr>Open source Puppet vs Puppet Enterprise (PE)</vt:lpstr>
      <vt:lpstr>The Puppet platform</vt:lpstr>
      <vt:lpstr>How Puppet Works?</vt:lpstr>
      <vt:lpstr>How Puppet Works?</vt:lpstr>
      <vt:lpstr>Pull Mechanism</vt:lpstr>
      <vt:lpstr>Manual Configuration vs Scripting vs Configuration Management</vt:lpstr>
      <vt:lpstr>Pre-Requisites – (Install Puppet Master)</vt:lpstr>
      <vt:lpstr>Install Puppet Master</vt:lpstr>
      <vt:lpstr>Install Puppet Master</vt:lpstr>
      <vt:lpstr>Certificate Management</vt:lpstr>
      <vt:lpstr>Pre-Requisites - (Install Puppet Agent)</vt:lpstr>
      <vt:lpstr>Puppet Building Blocks</vt:lpstr>
      <vt:lpstr>Resources</vt:lpstr>
      <vt:lpstr>Code Creation Process</vt:lpstr>
      <vt:lpstr>Puppet Commands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2022-03-03T04:00:46Z</dcterms:created>
  <dcterms:modified xsi:type="dcterms:W3CDTF">2022-03-03T08:29:13Z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0x0101008A2D06A52611B14C9717DDED9444698B</vt:lpwstr>
  </property>
  <property fmtid="{D5CDD505-2E9C-101B-9397-08002B2CF9AE}" pid="3" name="_dlc_DocIdItemGuid">
    <vt:lpwstr>fae49c90-5328-4815-a62f-72a68e04627f</vt:lpwstr>
  </property>
</Properties>
</file>