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351" r:id="rId4"/>
    <p:sldId id="352" r:id="rId5"/>
    <p:sldId id="353" r:id="rId6"/>
    <p:sldId id="354" r:id="rId7"/>
    <p:sldId id="362" r:id="rId8"/>
    <p:sldId id="363" r:id="rId9"/>
    <p:sldId id="357" r:id="rId10"/>
    <p:sldId id="358" r:id="rId11"/>
    <p:sldId id="359" r:id="rId12"/>
    <p:sldId id="360" r:id="rId13"/>
    <p:sldId id="361" r:id="rId14"/>
    <p:sldId id="333" r:id="rId15"/>
    <p:sldId id="345" r:id="rId16"/>
    <p:sldId id="344" r:id="rId17"/>
    <p:sldId id="346" r:id="rId18"/>
    <p:sldId id="347" r:id="rId19"/>
    <p:sldId id="348" r:id="rId20"/>
    <p:sldId id="349" r:id="rId21"/>
    <p:sldId id="355" r:id="rId22"/>
    <p:sldId id="356" r:id="rId23"/>
    <p:sldId id="343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87217" autoAdjust="0"/>
  </p:normalViewPr>
  <p:slideViewPr>
    <p:cSldViewPr snapToGrid="0">
      <p:cViewPr varScale="1">
        <p:scale>
          <a:sx n="75" d="100"/>
          <a:sy n="75" d="100"/>
        </p:scale>
        <p:origin x="158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4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8608-5738-4567-A4C0-301A00B8F7CF}" type="datetimeFigureOut">
              <a:rPr lang="en-SG" smtClean="0"/>
              <a:t>4/3/2022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3F16-868A-4EF7-93F1-C105D922F9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059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142FC-E5BF-4C5B-975D-EB70B34CEC89}" type="datetimeFigureOut">
              <a:rPr lang="en-SG" smtClean="0"/>
              <a:t>4/3/2022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FFDDE-8267-4D6F-BD4C-782A0A6BA3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0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FFDDE-8267-4D6F-BD4C-782A0A6BA34D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3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FFDDE-8267-4D6F-BD4C-782A0A6BA34D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446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FFDDE-8267-4D6F-BD4C-782A0A6BA34D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373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FFDDE-8267-4D6F-BD4C-782A0A6BA34D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14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2017 Cov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0486" y="6342714"/>
            <a:ext cx="9179985" cy="527519"/>
          </a:xfrm>
          <a:prstGeom prst="rect">
            <a:avLst/>
          </a:prstGeom>
          <a:solidFill>
            <a:srgbClr val="6F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09"/>
            <a:ext cx="7772400" cy="1615827"/>
          </a:xfrm>
        </p:spPr>
        <p:txBody>
          <a:bodyPr anchor="t" anchorCtr="0">
            <a:spAutoFit/>
          </a:bodyPr>
          <a:lstStyle>
            <a:lvl1pPr algn="ctr">
              <a:defRPr sz="55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06" y="3939841"/>
            <a:ext cx="685800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7" name="Shape 24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178500" y="150238"/>
            <a:ext cx="2616299" cy="8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 Placeholder 2"/>
          <p:cNvSpPr>
            <a:spLocks noGrp="1"/>
          </p:cNvSpPr>
          <p:nvPr>
            <p:ph type="body" idx="10"/>
          </p:nvPr>
        </p:nvSpPr>
        <p:spPr>
          <a:xfrm>
            <a:off x="1140506" y="4368473"/>
            <a:ext cx="6858000" cy="70571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hape 244"/>
          <p:cNvCxnSpPr/>
          <p:nvPr userDrawn="1"/>
        </p:nvCxnSpPr>
        <p:spPr>
          <a:xfrm rot="10800000" flipH="1">
            <a:off x="2361806" y="3630538"/>
            <a:ext cx="4415400" cy="11700"/>
          </a:xfrm>
          <a:prstGeom prst="straightConnector1">
            <a:avLst/>
          </a:prstGeom>
          <a:noFill/>
          <a:ln w="19050" cap="flat" cmpd="sng">
            <a:solidFill>
              <a:srgbClr val="AEABAB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16324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30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yond 20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09"/>
            <a:ext cx="7772400" cy="1615827"/>
          </a:xfrm>
        </p:spPr>
        <p:txBody>
          <a:bodyPr anchor="t" anchorCtr="0">
            <a:spAutoFit/>
          </a:bodyPr>
          <a:lstStyle>
            <a:lvl1pPr algn="ctr">
              <a:defRPr sz="55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06" y="3939841"/>
            <a:ext cx="685800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20486" y="6342714"/>
            <a:ext cx="9179985" cy="527519"/>
          </a:xfrm>
          <a:prstGeom prst="rect">
            <a:avLst/>
          </a:prstGeom>
          <a:solidFill>
            <a:srgbClr val="6F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 Placeholder 2"/>
          <p:cNvSpPr>
            <a:spLocks noGrp="1"/>
          </p:cNvSpPr>
          <p:nvPr>
            <p:ph type="body" idx="10"/>
          </p:nvPr>
        </p:nvSpPr>
        <p:spPr>
          <a:xfrm>
            <a:off x="1140506" y="4368473"/>
            <a:ext cx="6858000" cy="70571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hape 244"/>
          <p:cNvCxnSpPr/>
          <p:nvPr userDrawn="1"/>
        </p:nvCxnSpPr>
        <p:spPr>
          <a:xfrm rot="10800000" flipH="1">
            <a:off x="2361806" y="3630538"/>
            <a:ext cx="4415400" cy="11700"/>
          </a:xfrm>
          <a:prstGeom prst="straightConnector1">
            <a:avLst/>
          </a:prstGeom>
          <a:noFill/>
          <a:ln w="19050" cap="flat" cmpd="sng">
            <a:solidFill>
              <a:srgbClr val="AEABAB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7" name="Picture 16" descr="Description: RP_Email_Logo_Tagline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40" y="290047"/>
            <a:ext cx="190500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23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305" y="2879445"/>
            <a:ext cx="7772400" cy="2387600"/>
          </a:xfrm>
        </p:spPr>
        <p:txBody>
          <a:bodyPr anchor="b">
            <a:normAutofit/>
          </a:bodyPr>
          <a:lstStyle>
            <a:lvl1pPr algn="ctr">
              <a:defRPr sz="55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06" y="5542755"/>
            <a:ext cx="6858000" cy="320162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cxnSp>
        <p:nvCxnSpPr>
          <p:cNvPr id="22" name="Shape 244"/>
          <p:cNvCxnSpPr/>
          <p:nvPr userDrawn="1"/>
        </p:nvCxnSpPr>
        <p:spPr>
          <a:xfrm rot="10800000" flipH="1">
            <a:off x="2361806" y="5423479"/>
            <a:ext cx="4415400" cy="11700"/>
          </a:xfrm>
          <a:prstGeom prst="straightConnector1">
            <a:avLst/>
          </a:prstGeom>
          <a:noFill/>
          <a:ln w="19050" cap="flat" cmpd="sng">
            <a:solidFill>
              <a:srgbClr val="AEABAB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7" name="Picture 16" descr="Description: RP_Email_Logo_Tagline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40" y="290047"/>
            <a:ext cx="190500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4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5" y="365126"/>
            <a:ext cx="7463491" cy="632945"/>
          </a:xfrm>
        </p:spPr>
        <p:txBody>
          <a:bodyPr/>
          <a:lstStyle>
            <a:lvl1pPr algn="ctr">
              <a:defRPr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9877"/>
            <a:ext cx="7886700" cy="4536427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598811" y="-1191026"/>
            <a:ext cx="18000" cy="46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5" y="365126"/>
            <a:ext cx="7463491" cy="632945"/>
          </a:xfrm>
        </p:spPr>
        <p:txBody>
          <a:bodyPr/>
          <a:lstStyle>
            <a:lvl1pPr algn="ctr">
              <a:defRPr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598811" y="-1191026"/>
            <a:ext cx="18000" cy="46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5" y="365126"/>
            <a:ext cx="7463491" cy="632945"/>
          </a:xfrm>
        </p:spPr>
        <p:txBody>
          <a:bodyPr/>
          <a:lstStyle>
            <a:lvl1pPr algn="ctr">
              <a:defRPr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598811" y="-1191026"/>
            <a:ext cx="18000" cy="46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261643" y="1418997"/>
            <a:ext cx="8620714" cy="36363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81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9914" y="3172372"/>
            <a:ext cx="3088834" cy="848659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596" y="4201634"/>
            <a:ext cx="419747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0" y="-1"/>
            <a:ext cx="4572000" cy="6753497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6755331" y="2626031"/>
            <a:ext cx="18000" cy="27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4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7546" y="4267035"/>
            <a:ext cx="3088834" cy="848659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3228" y="5296297"/>
            <a:ext cx="419747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0" y="-1"/>
            <a:ext cx="4572000" cy="6753497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6862963" y="3720694"/>
            <a:ext cx="18000" cy="27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572000" y="688332"/>
            <a:ext cx="4572000" cy="3314700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461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1837"/>
            <a:ext cx="7772400" cy="1754326"/>
          </a:xfrm>
        </p:spPr>
        <p:txBody>
          <a:bodyPr anchor="t" anchorCtr="0">
            <a:spAutoFit/>
          </a:bodyPr>
          <a:lstStyle>
            <a:lvl1pPr algn="ctr">
              <a:defRPr sz="60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10252-76A8-49E7-B152-6C07C188CE15}" type="slidenum">
              <a:rPr lang="en-SG" smtClean="0"/>
              <a:t>‹#›</a:t>
            </a:fld>
            <a:endParaRPr lang="en-SG"/>
          </a:p>
        </p:txBody>
      </p:sp>
      <p:sp>
        <p:nvSpPr>
          <p:cNvPr id="8" name="MSIPCMContentMarking" descr="{&quot;HashCode&quot;:-574504238,&quot;Placement&quot;:&quot;Header&quot;,&quot;Top&quot;:0.0,&quot;Left&quot;:273.375916,&quot;SlideWidth&quot;:720,&quot;SlideHeight&quot;:540}">
            <a:extLst>
              <a:ext uri="{FF2B5EF4-FFF2-40B4-BE49-F238E27FC236}">
                <a16:creationId xmlns:a16="http://schemas.microsoft.com/office/drawing/2014/main" id="{53097F8B-201E-4265-A3AF-DF26DB25D8A3}"/>
              </a:ext>
            </a:extLst>
          </p:cNvPr>
          <p:cNvSpPr txBox="1"/>
          <p:nvPr userDrawn="1"/>
        </p:nvSpPr>
        <p:spPr>
          <a:xfrm>
            <a:off x="3471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07420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3" r:id="rId3"/>
    <p:sldLayoutId id="2147483662" r:id="rId4"/>
    <p:sldLayoutId id="2147483682" r:id="rId5"/>
    <p:sldLayoutId id="2147483681" r:id="rId6"/>
    <p:sldLayoutId id="2147483675" r:id="rId7"/>
    <p:sldLayoutId id="2147483680" r:id="rId8"/>
    <p:sldLayoutId id="2147483677" r:id="rId9"/>
    <p:sldLayoutId id="214748366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ppet.com/docs/puppet/5.5/lang_template_epp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uppet.com/docs/puppet/5.5/lang_template_epp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uppet.com/docs/puppet/7/dirs_manifest.html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ppet.com/docs/puppet/5.5/lang_template_erb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uppet.com/docs/puppet/5.5/lang_template_erb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09"/>
            <a:ext cx="7772400" cy="1200329"/>
          </a:xfrm>
        </p:spPr>
        <p:txBody>
          <a:bodyPr/>
          <a:lstStyle/>
          <a:p>
            <a:r>
              <a:rPr lang="en-SG" sz="4000" dirty="0"/>
              <a:t>DV1C04</a:t>
            </a:r>
            <a:br>
              <a:rPr lang="en-SG" sz="4000" dirty="0"/>
            </a:br>
            <a:r>
              <a:rPr lang="en-SG" sz="4000" dirty="0" err="1"/>
              <a:t>Deployt</a:t>
            </a:r>
            <a:r>
              <a:rPr lang="en-SG" sz="4000" dirty="0"/>
              <a:t> &amp; Monitoring in DevOps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0506" y="3939840"/>
            <a:ext cx="6858000" cy="549863"/>
          </a:xfrm>
        </p:spPr>
        <p:txBody>
          <a:bodyPr>
            <a:noAutofit/>
          </a:bodyPr>
          <a:lstStyle/>
          <a:p>
            <a:r>
              <a:rPr lang="en-US" sz="2800" dirty="0"/>
              <a:t>L03</a:t>
            </a:r>
            <a:endParaRPr lang="en-SG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1140506" y="4651937"/>
            <a:ext cx="6858000" cy="705710"/>
          </a:xfrm>
        </p:spPr>
        <p:txBody>
          <a:bodyPr>
            <a:normAutofit/>
          </a:bodyPr>
          <a:lstStyle/>
          <a:p>
            <a:r>
              <a:rPr lang="en-US" sz="2800" dirty="0"/>
              <a:t>Manifest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734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C027-D4AF-4505-A270-CB8B1F67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Using EPP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FEBB-8F3D-40E1-BC90-CF66E9D2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The EPP equivalents of the ERB template and inline template functions are these two functions. Variables are addressed using the Puppet notation, $variable, rather than @variable, as they are in EPP templates. </a:t>
            </a:r>
          </a:p>
          <a:p>
            <a:endParaRPr lang="en-US" b="0" dirty="0"/>
          </a:p>
          <a:p>
            <a:r>
              <a:rPr lang="en-US" b="0" dirty="0"/>
              <a:t>In EPP templates, all variables are completely scoped; unlike ERB templates, there is no need to utilize the scope function.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378261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C027-D4AF-4505-A270-CB8B1F67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Using EPP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FEBB-8F3D-40E1-BC90-CF66E9D2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EPP templates are invoked using the </a:t>
            </a:r>
            <a:r>
              <a:rPr lang="en-US" b="0" dirty="0" err="1"/>
              <a:t>epp</a:t>
            </a:r>
            <a:r>
              <a:rPr lang="en-US" b="0" dirty="0"/>
              <a:t> and inline </a:t>
            </a:r>
            <a:r>
              <a:rPr lang="en-US" b="0" dirty="0" err="1"/>
              <a:t>epp</a:t>
            </a:r>
            <a:r>
              <a:rPr lang="en-US" b="0" dirty="0"/>
              <a:t> functions. </a:t>
            </a:r>
          </a:p>
          <a:p>
            <a:endParaRPr lang="en-US" b="0" dirty="0"/>
          </a:p>
          <a:p>
            <a:r>
              <a:rPr lang="en-US" b="0" dirty="0"/>
              <a:t>EPP templates allow you to use Puppet syntax within a template, making it easier to create a configuration file that includes Puppet variables.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238440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C027-D4AF-4505-A270-CB8B1F67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Using EPP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FEBB-8F3D-40E1-BC90-CF66E9D2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9877"/>
            <a:ext cx="7886700" cy="5354923"/>
          </a:xfrm>
        </p:spPr>
        <p:txBody>
          <a:bodyPr>
            <a:normAutofit/>
          </a:bodyPr>
          <a:lstStyle/>
          <a:p>
            <a:endParaRPr lang="en-SG" b="0" dirty="0"/>
          </a:p>
          <a:p>
            <a:endParaRPr lang="en-SG" b="0" dirty="0"/>
          </a:p>
          <a:p>
            <a:endParaRPr lang="en-SG" b="0" dirty="0"/>
          </a:p>
          <a:p>
            <a:endParaRPr lang="en-SG" b="0" dirty="0"/>
          </a:p>
          <a:p>
            <a:endParaRPr lang="en-SG" b="0" dirty="0"/>
          </a:p>
          <a:p>
            <a:endParaRPr lang="en-SG" b="0" dirty="0"/>
          </a:p>
          <a:p>
            <a:endParaRPr lang="en-SG" b="0" dirty="0"/>
          </a:p>
          <a:p>
            <a:endParaRPr lang="en-SG" b="0" dirty="0"/>
          </a:p>
          <a:p>
            <a:endParaRPr lang="en-SG" b="0" dirty="0"/>
          </a:p>
          <a:p>
            <a:endParaRPr lang="en-SG" b="0" dirty="0"/>
          </a:p>
          <a:p>
            <a:endParaRPr lang="en-SG" b="0" dirty="0"/>
          </a:p>
          <a:p>
            <a:r>
              <a:rPr lang="en-SG" sz="1800" b="0" dirty="0"/>
              <a:t>Source: </a:t>
            </a:r>
            <a:r>
              <a:rPr lang="en-SG" sz="1800" b="0" dirty="0">
                <a:hlinkClick r:id="rId2"/>
              </a:rPr>
              <a:t>https://puppet.com/docs/puppet/5.5/lang_template_epp.html</a:t>
            </a:r>
            <a:endParaRPr lang="en-SG" sz="1800" b="0" dirty="0"/>
          </a:p>
          <a:p>
            <a:endParaRPr lang="en-SG" sz="18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A8DD0-55E2-4640-8CCA-333FFFFC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728" y="1408767"/>
            <a:ext cx="5212164" cy="44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1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F355-9AB9-4DB8-A466-FE689AB4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EPP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28FA-5E67-41BB-9A3C-AE11EB3C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9877"/>
            <a:ext cx="7886700" cy="5314283"/>
          </a:xfrm>
        </p:spPr>
        <p:txBody>
          <a:bodyPr>
            <a:normAutofit/>
          </a:bodyPr>
          <a:lstStyle/>
          <a:p>
            <a:r>
              <a:rPr lang="en-US" sz="1800" b="0" dirty="0"/>
              <a:t>Two tags for Puppet code, optional tags for parameters and comments, and a means to escape tag delimiters are all available in PP.</a:t>
            </a:r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SG" sz="1800" b="0" dirty="0"/>
              <a:t>Source: </a:t>
            </a:r>
            <a:r>
              <a:rPr lang="en-SG" sz="1800" b="0" dirty="0">
                <a:hlinkClick r:id="rId2"/>
              </a:rPr>
              <a:t>https://puppet.com/docs/puppet/5.5/lang_template_epp.html</a:t>
            </a:r>
            <a:endParaRPr lang="en-SG" sz="1800" b="0" dirty="0"/>
          </a:p>
          <a:p>
            <a:endParaRPr lang="en-SG" sz="18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2D7F8-E983-4DBD-923A-7EA88227C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020" y="2131079"/>
            <a:ext cx="6477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6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AD0E-BF3C-4202-B10F-F644E144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F2E0-22F7-47CC-9DD8-CE1983D6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Puppet language file is called Manifest.</a:t>
            </a:r>
          </a:p>
          <a:p>
            <a:endParaRPr lang="en-US" b="0" dirty="0"/>
          </a:p>
          <a:p>
            <a:r>
              <a:rPr lang="en-US" b="0" dirty="0"/>
              <a:t>Puppet begins constructing a catalog with either a single manifest file or a directory of manifest files that are interpreted as if they were a single file. </a:t>
            </a:r>
          </a:p>
          <a:p>
            <a:endParaRPr lang="en-US" b="0" dirty="0"/>
          </a:p>
          <a:p>
            <a:r>
              <a:rPr lang="en-US" b="0" dirty="0"/>
              <a:t>The primary manifest, often known as the site manifest, is the beginning point.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2705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AD0E-BF3C-4202-B10F-F644E144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F2E0-22F7-47CC-9DD8-CE1983D6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Puppet is built in such a way that all of the Puppet codes begin with the </a:t>
            </a:r>
            <a:r>
              <a:rPr lang="en-US" dirty="0"/>
              <a:t>.pp </a:t>
            </a:r>
            <a:r>
              <a:rPr lang="en-US" b="0" dirty="0"/>
              <a:t>extensions must be stored in the Manifest directory.</a:t>
            </a:r>
          </a:p>
          <a:p>
            <a:endParaRPr lang="en-US" b="0" dirty="0"/>
          </a:p>
          <a:p>
            <a:r>
              <a:rPr lang="en-US" b="0" dirty="0"/>
              <a:t>It can be a single file or multiple files inside a manifest directory.</a:t>
            </a:r>
          </a:p>
        </p:txBody>
      </p:sp>
    </p:spTree>
    <p:extLst>
      <p:ext uri="{BB962C8B-B14F-4D97-AF65-F5344CB8AC3E}">
        <p14:creationId xmlns:p14="http://schemas.microsoft.com/office/powerpoint/2010/main" val="281841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713B-3005-41C7-B91C-544E4B4D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1997-F6BB-4E27-BB83-3B7126E4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F9F23-9A0C-4912-BC90-18E7D692E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21" y="1699606"/>
            <a:ext cx="4661584" cy="34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5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AD0E-BF3C-4202-B10F-F644E144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F2E0-22F7-47CC-9DD8-CE1983D6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puppet</a:t>
            </a:r>
            <a:r>
              <a:rPr lang="fr-FR" dirty="0"/>
              <a:t> config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b="0" dirty="0"/>
              <a:t>command shows the default </a:t>
            </a:r>
            <a:r>
              <a:rPr lang="fr-FR" b="0" dirty="0" err="1"/>
              <a:t>path</a:t>
            </a:r>
            <a:r>
              <a:rPr lang="fr-FR" b="0" dirty="0"/>
              <a:t> of </a:t>
            </a:r>
            <a:r>
              <a:rPr lang="fr-FR" b="0" dirty="0" err="1"/>
              <a:t>manifests</a:t>
            </a:r>
            <a:r>
              <a:rPr lang="fr-FR" b="0" dirty="0"/>
              <a:t> directory </a:t>
            </a:r>
            <a:r>
              <a:rPr lang="fr-FR" b="0" dirty="0" err="1"/>
              <a:t>which</a:t>
            </a:r>
            <a:r>
              <a:rPr lang="fr-FR" b="0" dirty="0"/>
              <a:t>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also</a:t>
            </a:r>
            <a:r>
              <a:rPr lang="fr-FR" b="0" dirty="0"/>
              <a:t> </a:t>
            </a:r>
            <a:r>
              <a:rPr lang="fr-FR" b="0" dirty="0" err="1"/>
              <a:t>referred</a:t>
            </a:r>
            <a:r>
              <a:rPr lang="fr-FR" b="0" dirty="0"/>
              <a:t> as </a:t>
            </a:r>
            <a:r>
              <a:rPr lang="fr-FR" dirty="0"/>
              <a:t>main </a:t>
            </a:r>
            <a:r>
              <a:rPr lang="fr-FR" dirty="0" err="1"/>
              <a:t>manifest</a:t>
            </a:r>
            <a:r>
              <a:rPr lang="fr-FR" b="0" dirty="0"/>
              <a:t>.</a:t>
            </a:r>
          </a:p>
          <a:p>
            <a:r>
              <a:rPr lang="fr-FR" b="0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puppetlabs</a:t>
            </a:r>
            <a:r>
              <a:rPr lang="fr-FR" dirty="0"/>
              <a:t>/code/</a:t>
            </a:r>
            <a:r>
              <a:rPr lang="fr-FR" dirty="0" err="1"/>
              <a:t>environments</a:t>
            </a:r>
            <a:r>
              <a:rPr lang="fr-FR" dirty="0"/>
              <a:t>/production/</a:t>
            </a:r>
            <a:r>
              <a:rPr lang="fr-FR" dirty="0" err="1"/>
              <a:t>manifests</a:t>
            </a:r>
            <a:endParaRPr lang="fr-FR" dirty="0"/>
          </a:p>
          <a:p>
            <a:endParaRPr lang="fr-FR" dirty="0"/>
          </a:p>
          <a:p>
            <a:r>
              <a:rPr lang="en-US" b="0" dirty="0"/>
              <a:t>Note: This command can be also used to find all of the puppet config parameters as well</a:t>
            </a:r>
          </a:p>
          <a:p>
            <a:endParaRPr lang="en-US" b="0" dirty="0"/>
          </a:p>
          <a:p>
            <a:r>
              <a:rPr lang="en-US" b="0" dirty="0"/>
              <a:t>Whenever a puppet agent gets connected to the master, the master looks at the main manifest to compile the catalogs to be shared to the agent.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7924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AD0E-BF3C-4202-B10F-F644E144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site.pp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F2E0-22F7-47CC-9DD8-CE1983D6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It is the entry point of the entire Puppet network for catalogs compilation. </a:t>
            </a:r>
          </a:p>
          <a:p>
            <a:endParaRPr lang="en-US" b="0" dirty="0"/>
          </a:p>
          <a:p>
            <a:r>
              <a:rPr lang="en-US" b="0" dirty="0"/>
              <a:t>It is also referred as site manifest.</a:t>
            </a:r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DD496-8AD0-4EEF-8D13-B0DF9243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55" y="3375860"/>
            <a:ext cx="72961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9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B391-E251-49F8-9B34-6BDDBA3A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688E-5423-4D92-A922-5F7175BA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9877"/>
            <a:ext cx="7886700" cy="5687332"/>
          </a:xfrm>
        </p:spPr>
        <p:txBody>
          <a:bodyPr>
            <a:normAutofit/>
          </a:bodyPr>
          <a:lstStyle/>
          <a:p>
            <a:r>
              <a:rPr lang="en-US" b="0" dirty="0"/>
              <a:t>You will declare multiple classes inside </a:t>
            </a:r>
            <a:r>
              <a:rPr lang="en-US" b="0" dirty="0" err="1"/>
              <a:t>site.pp</a:t>
            </a:r>
            <a:r>
              <a:rPr lang="en-US" b="0" dirty="0"/>
              <a:t> using the keyword '</a:t>
            </a:r>
            <a:r>
              <a:rPr lang="en-US" dirty="0"/>
              <a:t>include</a:t>
            </a:r>
            <a:r>
              <a:rPr lang="en-US" b="0" dirty="0"/>
              <a:t>’.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A simple manifest file is similar to the class file except Puppet will automatically load and compile the puppet codes without providing different directory location.</a:t>
            </a:r>
          </a:p>
          <a:p>
            <a:endParaRPr lang="en-US" b="0" dirty="0"/>
          </a:p>
          <a:p>
            <a:r>
              <a:rPr lang="en-US" b="0" dirty="0"/>
              <a:t>in real production environment, avoid writing puppet codes here, use this file to declare classes only.</a:t>
            </a:r>
          </a:p>
          <a:p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FC525-89CE-43CB-9B44-5FDA8541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68" y="2005602"/>
            <a:ext cx="2978422" cy="1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2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654DEF-BE25-45AF-9FD5-BDF35E46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E4359-A5A5-4491-BA31-0DCA47C7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49424"/>
            <a:ext cx="7886700" cy="3586880"/>
          </a:xfrm>
        </p:spPr>
        <p:txBody>
          <a:bodyPr/>
          <a:lstStyle/>
          <a:p>
            <a:pPr lvl="0"/>
            <a:r>
              <a:rPr lang="en-US" dirty="0"/>
              <a:t>Identify tools for Deploy Phase</a:t>
            </a:r>
          </a:p>
        </p:txBody>
      </p:sp>
    </p:spTree>
    <p:extLst>
      <p:ext uri="{BB962C8B-B14F-4D97-AF65-F5344CB8AC3E}">
        <p14:creationId xmlns:p14="http://schemas.microsoft.com/office/powerpoint/2010/main" val="377051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B82C-1C34-4539-8178-1474CC32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Creation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2167-3695-4498-B0C9-B84CE924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2DCC7-07D1-409B-8F01-F8D243BA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1996553"/>
            <a:ext cx="5691694" cy="36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74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EB6D-12F0-4E14-9E7F-BDEE4DDE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Puppet Forge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25C0A7-3C9E-46DD-B5BB-A686B646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Puppet Forge is a collection of modules built by Puppet, our partners, and the Puppet community to enable IT operations professionals speed up and simplify their automation processes.</a:t>
            </a:r>
          </a:p>
          <a:p>
            <a:endParaRPr lang="en-US" dirty="0"/>
          </a:p>
          <a:p>
            <a:r>
              <a:rPr lang="en-US" dirty="0"/>
              <a:t>https://forge.puppet.com/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8B9CF9-3D7C-40F9-87B4-990262E9E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007" y="3703584"/>
            <a:ext cx="4541177" cy="261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40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EB6D-12F0-4E14-9E7F-BDEE4DDE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Puppet Forge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25C0A7-3C9E-46DD-B5BB-A686B646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629"/>
                </a:solidFill>
                <a:effectLst/>
                <a:latin typeface="Open Sans"/>
              </a:rPr>
              <a:t>PANOS is a module developed by Puppet that configures Palo Alto firewalls.</a:t>
            </a:r>
            <a:endParaRPr lang="en-US" b="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5F693-8454-4654-B3A3-7032F59BF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476" y="1972638"/>
            <a:ext cx="6443048" cy="39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87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77EC-7F5D-4AAB-A655-1D792750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hlinkClick r:id="rId2"/>
              </a:rPr>
              <a:t>https://puppet.com/docs/puppet/7/dirs_manifest.html</a:t>
            </a:r>
            <a:endParaRPr lang="en-US" b="0" i="1" dirty="0"/>
          </a:p>
          <a:p>
            <a:r>
              <a:rPr lang="en-US" b="0" i="1" dirty="0"/>
              <a:t>Puppet for Absolute Beginners - Hands-on by Mumshad </a:t>
            </a:r>
            <a:r>
              <a:rPr lang="en-US" b="0" i="1" dirty="0" err="1"/>
              <a:t>Mannambeth</a:t>
            </a:r>
            <a:r>
              <a:rPr lang="en-US" b="0" i="1" dirty="0"/>
              <a:t>, Yogesh Raheja</a:t>
            </a:r>
          </a:p>
          <a:p>
            <a:r>
              <a:rPr lang="en-US" b="0" i="1" dirty="0"/>
              <a:t>Puppet Cookbook - Third Edition By Thomas Uphill, John Arundel</a:t>
            </a:r>
          </a:p>
          <a:p>
            <a:r>
              <a:rPr lang="en-US" b="0" i="1" dirty="0"/>
              <a:t>Puppet 6 Essentials By Andrew Mallett</a:t>
            </a:r>
          </a:p>
          <a:p>
            <a:endParaRPr lang="en-US" b="0" i="1" dirty="0"/>
          </a:p>
          <a:p>
            <a:pPr marL="0" indent="0">
              <a:buNone/>
            </a:pPr>
            <a:endParaRPr lang="en-US" b="0" i="1" dirty="0"/>
          </a:p>
          <a:p>
            <a:endParaRPr lang="fr-FR" b="0" dirty="0"/>
          </a:p>
          <a:p>
            <a:endParaRPr lang="fr-FR" b="0" dirty="0"/>
          </a:p>
          <a:p>
            <a:endParaRPr lang="fr-FR" b="0" dirty="0"/>
          </a:p>
          <a:p>
            <a:endParaRPr lang="fr-FR" b="0" dirty="0"/>
          </a:p>
          <a:p>
            <a:endParaRPr lang="fr-FR" b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1AEDF2-14BE-46E7-92BD-985FC3F1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8731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93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CC44-133E-4F92-9D9D-4D8E8B1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Using ERB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FA5A-17CB-419F-AE17-5D7BE5C53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template is a text file. It can do computations, run Ruby code, and look up the values of variables in Puppet manifests. </a:t>
            </a:r>
          </a:p>
          <a:p>
            <a:endParaRPr lang="en-US" b="0" dirty="0"/>
          </a:p>
          <a:p>
            <a:r>
              <a:rPr lang="en-US" b="0" dirty="0"/>
              <a:t>You may use a template instead of a text file everywhere you would use Puppet to deploy a text file. </a:t>
            </a:r>
          </a:p>
          <a:p>
            <a:endParaRPr lang="en-US" b="0" dirty="0"/>
          </a:p>
          <a:p>
            <a:r>
              <a:rPr lang="en-US" b="0" dirty="0"/>
              <a:t>A template can be as simple as a static text file in the most basic scenario. </a:t>
            </a:r>
          </a:p>
          <a:p>
            <a:endParaRPr lang="en-US" b="0" dirty="0"/>
          </a:p>
          <a:p>
            <a:r>
              <a:rPr lang="en-US" b="0" dirty="0"/>
              <a:t>You may also use ERB (embedded Ruby) syntax to inject variables into it. </a:t>
            </a:r>
          </a:p>
        </p:txBody>
      </p:sp>
    </p:spTree>
    <p:extLst>
      <p:ext uri="{BB962C8B-B14F-4D97-AF65-F5344CB8AC3E}">
        <p14:creationId xmlns:p14="http://schemas.microsoft.com/office/powerpoint/2010/main" val="5472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CC44-133E-4F92-9D9D-4D8E8B1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Using ERB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FA5A-17CB-419F-AE17-5D7BE5C53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  <a:p>
            <a:endParaRPr lang="en-US" b="0" dirty="0"/>
          </a:p>
          <a:p>
            <a:r>
              <a:rPr lang="en-US" b="0" dirty="0"/>
              <a:t>&lt;%= name %&gt; is my best friend.</a:t>
            </a:r>
          </a:p>
          <a:p>
            <a:endParaRPr lang="en-US" b="0" dirty="0"/>
          </a:p>
          <a:p>
            <a:r>
              <a:rPr lang="en-US" b="0" dirty="0"/>
              <a:t>If </a:t>
            </a:r>
            <a:r>
              <a:rPr lang="en-US" dirty="0"/>
              <a:t>Nicholas</a:t>
            </a:r>
            <a:r>
              <a:rPr lang="en-US" b="0" dirty="0"/>
              <a:t> is present in the variable </a:t>
            </a:r>
            <a:r>
              <a:rPr lang="en-US" dirty="0"/>
              <a:t>$name</a:t>
            </a:r>
            <a:r>
              <a:rPr lang="en-US" b="0" dirty="0"/>
              <a:t>, the template will evaluate as follows:</a:t>
            </a:r>
          </a:p>
          <a:p>
            <a:pPr marL="0" indent="0">
              <a:buNone/>
            </a:pPr>
            <a:r>
              <a:rPr lang="en-US" b="0" dirty="0"/>
              <a:t>   Nicholas is my best friend.</a:t>
            </a:r>
          </a:p>
        </p:txBody>
      </p:sp>
    </p:spTree>
    <p:extLst>
      <p:ext uri="{BB962C8B-B14F-4D97-AF65-F5344CB8AC3E}">
        <p14:creationId xmlns:p14="http://schemas.microsoft.com/office/powerpoint/2010/main" val="193697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CC44-133E-4F92-9D9D-4D8E8B1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Using ERB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FA5A-17CB-419F-AE17-5D7BE5C53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  <a:p>
            <a:endParaRPr lang="en-US" b="0" dirty="0"/>
          </a:p>
          <a:p>
            <a:pPr marL="0" indent="0">
              <a:buNone/>
            </a:pPr>
            <a:r>
              <a:rPr lang="en-US" b="0" dirty="0"/>
              <a:t>   &lt;%= name %&gt; is my best friend.</a:t>
            </a:r>
          </a:p>
          <a:p>
            <a:endParaRPr lang="en-US" b="0" dirty="0"/>
          </a:p>
          <a:p>
            <a:pPr marL="266700" indent="0">
              <a:buNone/>
            </a:pPr>
            <a:r>
              <a:rPr lang="en-US" b="0" dirty="0"/>
              <a:t>If </a:t>
            </a:r>
            <a:r>
              <a:rPr lang="en-US" dirty="0"/>
              <a:t>Nicholas</a:t>
            </a:r>
            <a:r>
              <a:rPr lang="en-US" b="0" dirty="0"/>
              <a:t> is present in the variable </a:t>
            </a:r>
            <a:r>
              <a:rPr lang="en-US" dirty="0"/>
              <a:t>$name</a:t>
            </a:r>
            <a:r>
              <a:rPr lang="en-US" b="0" dirty="0"/>
              <a:t>, the template  will evaluate as follows:</a:t>
            </a:r>
          </a:p>
          <a:p>
            <a:pPr marL="0" indent="0" algn="ctr">
              <a:buNone/>
            </a:pPr>
            <a:r>
              <a:rPr lang="en-US" b="0" dirty="0"/>
              <a:t>   Nicholas is my best friend.</a:t>
            </a:r>
          </a:p>
        </p:txBody>
      </p:sp>
    </p:spTree>
    <p:extLst>
      <p:ext uri="{BB962C8B-B14F-4D97-AF65-F5344CB8AC3E}">
        <p14:creationId xmlns:p14="http://schemas.microsoft.com/office/powerpoint/2010/main" val="288261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CC44-133E-4F92-9D9D-4D8E8B1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Using ERB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FA5A-17CB-419F-AE17-5D7BE5C53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This simple approach may be used to generate a large number of files that only differ in the values of one or two variables, such as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dirty="0"/>
              <a:t>virtual hosts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dirty="0"/>
              <a:t>inject values into a script, such as database names and passwords. 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1607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CC44-133E-4F92-9D9D-4D8E8B1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ERB structure and syntax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B0DEE4-06D3-4273-A6E6-D82BCB224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536" y="1300163"/>
            <a:ext cx="6004928" cy="4535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1B136-435A-48E9-8236-9EEC05720679}"/>
              </a:ext>
            </a:extLst>
          </p:cNvPr>
          <p:cNvSpPr txBox="1"/>
          <p:nvPr/>
        </p:nvSpPr>
        <p:spPr>
          <a:xfrm>
            <a:off x="1229360" y="5963920"/>
            <a:ext cx="791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Source: </a:t>
            </a:r>
            <a:r>
              <a:rPr lang="en-SG" dirty="0">
                <a:hlinkClick r:id="rId3"/>
              </a:rPr>
              <a:t>https://puppet.com/docs/puppet/5.5/lang_template_erb.html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912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CC44-133E-4F92-9D9D-4D8E8B1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ERB Tags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1B136-435A-48E9-8236-9EEC05720679}"/>
              </a:ext>
            </a:extLst>
          </p:cNvPr>
          <p:cNvSpPr txBox="1"/>
          <p:nvPr/>
        </p:nvSpPr>
        <p:spPr>
          <a:xfrm>
            <a:off x="1229360" y="5963920"/>
            <a:ext cx="791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Source: </a:t>
            </a:r>
            <a:r>
              <a:rPr lang="en-SG" dirty="0">
                <a:hlinkClick r:id="rId2"/>
              </a:rPr>
              <a:t>https://puppet.com/docs/puppet/5.5/lang_template_erb.html</a:t>
            </a:r>
            <a:endParaRPr lang="en-SG" dirty="0"/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38AC4-CDBF-4213-99F6-C51DC87AB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D5A1F-7DF5-4AB0-B937-1611D92B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90" y="1726809"/>
            <a:ext cx="6052820" cy="32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C027-D4AF-4505-A270-CB8B1F67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Using EPP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FEBB-8F3D-40E1-BC90-CF66E9D2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EPP templates are the successors to ERB templates, which will be phased out in a future Puppet version.</a:t>
            </a:r>
          </a:p>
          <a:p>
            <a:endParaRPr lang="en-US" b="0" dirty="0"/>
          </a:p>
          <a:p>
            <a:r>
              <a:rPr lang="en-US" b="0" dirty="0"/>
              <a:t>EPP templates are written in Puppet and are not compiled with Ruby. </a:t>
            </a:r>
          </a:p>
          <a:p>
            <a:endParaRPr lang="en-US" b="0" dirty="0"/>
          </a:p>
          <a:p>
            <a:r>
              <a:rPr lang="en-US" b="0" dirty="0"/>
              <a:t>EPP templates can now be called using two new functions: </a:t>
            </a:r>
            <a:r>
              <a:rPr lang="en-US" b="0" dirty="0" err="1"/>
              <a:t>epp</a:t>
            </a:r>
            <a:r>
              <a:rPr lang="en-US" b="0" dirty="0"/>
              <a:t> and inline </a:t>
            </a:r>
            <a:r>
              <a:rPr lang="en-US" b="0" dirty="0" err="1"/>
              <a:t>epp</a:t>
            </a:r>
            <a:r>
              <a:rPr lang="en-US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2334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B01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2D06A52611B14C9717DDED9444698B" ma:contentTypeVersion="0" ma:contentTypeDescription="Create a new document." ma:contentTypeScope="" ma:versionID="de94e96b6af7332522c21a008194e1ad">
  <xsd:schema xmlns:xsd="http://www.w3.org/2001/XMLSchema" xmlns:xs="http://www.w3.org/2001/XMLSchema" xmlns:p="http://schemas.microsoft.com/office/2006/metadata/properties" xmlns:ns2="aca15370-b66d-4dc7-9202-5fcf368e698e" targetNamespace="http://schemas.microsoft.com/office/2006/metadata/properties" ma:root="true" ma:fieldsID="b185c4686459132a4a725881514001db" ns2:_="">
    <xsd:import namespace="aca15370-b66d-4dc7-9202-5fcf368e698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15370-b66d-4dc7-9202-5fcf368e698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ca15370-b66d-4dc7-9202-5fcf368e698e">66KPCN672TWP-1890525894-15</_dlc_DocId>
    <_dlc_DocIdUrl xmlns="aca15370-b66d-4dc7-9202-5fcf368e698e">
      <Url>https://rp-sp.rp.edu.sg/sites/LCMS_02918252-7e3d-ec11-812e-5cb901e2a858/_layouts/15/DocIdRedir.aspx?ID=66KPCN672TWP-1890525894-15</Url>
      <Description>66KPCN672TWP-1890525894-15</Description>
    </_dlc_DocIdUrl>
  </documentManagement>
</p:properties>
</file>

<file path=customXml/itemProps1.xml><?xml version="1.0" encoding="utf-8"?>
<ds:datastoreItem xmlns:ds="http://schemas.openxmlformats.org/officeDocument/2006/customXml" ds:itemID="{CE240663-E538-48B9-9E05-24E8849B3210}"/>
</file>

<file path=customXml/itemProps2.xml><?xml version="1.0" encoding="utf-8"?>
<ds:datastoreItem xmlns:ds="http://schemas.openxmlformats.org/officeDocument/2006/customXml" ds:itemID="{AEF388D7-4D10-4F42-8070-8484198B44BE}"/>
</file>

<file path=customXml/itemProps3.xml><?xml version="1.0" encoding="utf-8"?>
<ds:datastoreItem xmlns:ds="http://schemas.openxmlformats.org/officeDocument/2006/customXml" ds:itemID="{D2F91EE5-5DB1-46A5-A491-D42BFE163AF1}"/>
</file>

<file path=customXml/itemProps4.xml><?xml version="1.0" encoding="utf-8"?>
<ds:datastoreItem xmlns:ds="http://schemas.openxmlformats.org/officeDocument/2006/customXml" ds:itemID="{A817995B-B822-4D56-931C-C4624A470C0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868</Words>
  <Application>Microsoft Office PowerPoint</Application>
  <PresentationFormat>On-screen Show (4:3)</PresentationFormat>
  <Paragraphs>130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Open Sans</vt:lpstr>
      <vt:lpstr>Arial</vt:lpstr>
      <vt:lpstr>Calibri</vt:lpstr>
      <vt:lpstr>Wingdings</vt:lpstr>
      <vt:lpstr>Office Theme</vt:lpstr>
      <vt:lpstr>DV1C04 Deployt &amp; Monitoring in DevOps</vt:lpstr>
      <vt:lpstr>Learning Objectives</vt:lpstr>
      <vt:lpstr>Using ERB templates</vt:lpstr>
      <vt:lpstr>Using ERB templates</vt:lpstr>
      <vt:lpstr>Using ERB templates</vt:lpstr>
      <vt:lpstr>Using ERB templates</vt:lpstr>
      <vt:lpstr>ERB structure and syntax</vt:lpstr>
      <vt:lpstr>ERB Tags</vt:lpstr>
      <vt:lpstr>Using EPP templates</vt:lpstr>
      <vt:lpstr>Using EPP templates</vt:lpstr>
      <vt:lpstr>Using EPP templates</vt:lpstr>
      <vt:lpstr>Using EPP templates</vt:lpstr>
      <vt:lpstr>EPP Tags</vt:lpstr>
      <vt:lpstr>Manifest</vt:lpstr>
      <vt:lpstr>Manifest</vt:lpstr>
      <vt:lpstr>Manifest</vt:lpstr>
      <vt:lpstr>Manifest</vt:lpstr>
      <vt:lpstr>site.pp</vt:lpstr>
      <vt:lpstr>Manifest File</vt:lpstr>
      <vt:lpstr>Code Creation Process</vt:lpstr>
      <vt:lpstr>Puppet Forge</vt:lpstr>
      <vt:lpstr>Puppet Forge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2022-03-04T10:02:54Z</dcterms:created>
  <dcterms:modified xsi:type="dcterms:W3CDTF">2022-03-04T10:03:06Z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0f6a2e-9a0b-44bc-9fcb-55781401e2f0_Enabled">
    <vt:lpwstr>true</vt:lpwstr>
  </property>
  <property fmtid="{D5CDD505-2E9C-101B-9397-08002B2CF9AE}" pid="3" name="MSIP_Label_b70f6a2e-9a0b-44bc-9fcb-55781401e2f0_SetDate">
    <vt:lpwstr>2022-03-04T10:03:06Z</vt:lpwstr>
  </property>
  <property fmtid="{D5CDD505-2E9C-101B-9397-08002B2CF9AE}" pid="4" name="MSIP_Label_b70f6a2e-9a0b-44bc-9fcb-55781401e2f0_Method">
    <vt:lpwstr>Privileged</vt:lpwstr>
  </property>
  <property fmtid="{D5CDD505-2E9C-101B-9397-08002B2CF9AE}" pid="5" name="MSIP_Label_b70f6a2e-9a0b-44bc-9fcb-55781401e2f0_Name">
    <vt:lpwstr>NON-SENSITIVE</vt:lpwstr>
  </property>
  <property fmtid="{D5CDD505-2E9C-101B-9397-08002B2CF9AE}" pid="6" name="MSIP_Label_b70f6a2e-9a0b-44bc-9fcb-55781401e2f0_SiteId">
    <vt:lpwstr>f688b0d0-79f0-40a4-8644-35fcdee9d0f3</vt:lpwstr>
  </property>
  <property fmtid="{D5CDD505-2E9C-101B-9397-08002B2CF9AE}" pid="7" name="MSIP_Label_b70f6a2e-9a0b-44bc-9fcb-55781401e2f0_ActionId">
    <vt:lpwstr>ceeb671e-d5dc-4e4c-a619-71e3cbe1bada</vt:lpwstr>
  </property>
  <property fmtid="{D5CDD505-2E9C-101B-9397-08002B2CF9AE}" pid="8" name="MSIP_Label_b70f6a2e-9a0b-44bc-9fcb-55781401e2f0_ContentBits">
    <vt:lpwstr>1</vt:lpwstr>
  </property>
  <property fmtid="{D5CDD505-2E9C-101B-9397-08002B2CF9AE}" pid="9" name="ContentTypeId">
    <vt:lpwstr>0x0101008A2D06A52611B14C9717DDED9444698B</vt:lpwstr>
  </property>
  <property fmtid="{D5CDD505-2E9C-101B-9397-08002B2CF9AE}" pid="10" name="_dlc_DocIdItemGuid">
    <vt:lpwstr>fc667a26-6a9b-4bf6-930b-40c2d6dbe810</vt:lpwstr>
  </property>
</Properties>
</file>