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6"/>
  </p:notesMasterIdLst>
  <p:handoutMasterIdLst>
    <p:handoutMasterId r:id="rId27"/>
  </p:handoutMasterIdLst>
  <p:sldIdLst>
    <p:sldId id="256" r:id="rId2"/>
    <p:sldId id="261" r:id="rId3"/>
    <p:sldId id="349" r:id="rId4"/>
    <p:sldId id="352" r:id="rId5"/>
    <p:sldId id="362" r:id="rId6"/>
    <p:sldId id="351" r:id="rId7"/>
    <p:sldId id="353" r:id="rId8"/>
    <p:sldId id="354" r:id="rId9"/>
    <p:sldId id="355" r:id="rId10"/>
    <p:sldId id="356" r:id="rId11"/>
    <p:sldId id="357" r:id="rId12"/>
    <p:sldId id="358" r:id="rId13"/>
    <p:sldId id="359" r:id="rId14"/>
    <p:sldId id="363" r:id="rId15"/>
    <p:sldId id="364" r:id="rId16"/>
    <p:sldId id="365" r:id="rId17"/>
    <p:sldId id="366" r:id="rId18"/>
    <p:sldId id="360" r:id="rId19"/>
    <p:sldId id="361" r:id="rId20"/>
    <p:sldId id="367" r:id="rId21"/>
    <p:sldId id="368" r:id="rId22"/>
    <p:sldId id="369" r:id="rId23"/>
    <p:sldId id="343" r:id="rId24"/>
    <p:sldId id="25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87217" autoAdjust="0"/>
  </p:normalViewPr>
  <p:slideViewPr>
    <p:cSldViewPr snapToGrid="0">
      <p:cViewPr varScale="1">
        <p:scale>
          <a:sx n="93" d="100"/>
          <a:sy n="93" d="100"/>
        </p:scale>
        <p:origin x="1950" y="7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35" Type="http://schemas.openxmlformats.org/officeDocument/2006/relationships/customXml" Target="../customXml/item4.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8/3/2022</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8/3/2022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7</a:t>
            </a:fld>
            <a:endParaRPr lang="en-SG"/>
          </a:p>
        </p:txBody>
      </p:sp>
    </p:spTree>
    <p:extLst>
      <p:ext uri="{BB962C8B-B14F-4D97-AF65-F5344CB8AC3E}">
        <p14:creationId xmlns:p14="http://schemas.microsoft.com/office/powerpoint/2010/main" val="1522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8</a:t>
            </a:fld>
            <a:endParaRPr lang="en-SG"/>
          </a:p>
        </p:txBody>
      </p:sp>
    </p:spTree>
    <p:extLst>
      <p:ext uri="{BB962C8B-B14F-4D97-AF65-F5344CB8AC3E}">
        <p14:creationId xmlns:p14="http://schemas.microsoft.com/office/powerpoint/2010/main" val="189831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9</a:t>
            </a:fld>
            <a:endParaRPr lang="en-SG"/>
          </a:p>
        </p:txBody>
      </p:sp>
    </p:spTree>
    <p:extLst>
      <p:ext uri="{BB962C8B-B14F-4D97-AF65-F5344CB8AC3E}">
        <p14:creationId xmlns:p14="http://schemas.microsoft.com/office/powerpoint/2010/main" val="225944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10</a:t>
            </a:fld>
            <a:endParaRPr lang="en-SG"/>
          </a:p>
        </p:txBody>
      </p:sp>
    </p:spTree>
    <p:extLst>
      <p:ext uri="{BB962C8B-B14F-4D97-AF65-F5344CB8AC3E}">
        <p14:creationId xmlns:p14="http://schemas.microsoft.com/office/powerpoint/2010/main" val="3310405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a:p>
        </p:txBody>
      </p:sp>
      <p:sp>
        <p:nvSpPr>
          <p:cNvPr id="8"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53097F8B-201E-4265-A3AF-DF26DB25D8A3}"/>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uppet.com/docs/pe/2021.1/control_repo.html"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puppet.com/docs/pe/2021.1/control_repo.html"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uppet.com/docs/pe/2021.1/control_repo.html"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puppet.com/docs/pe/2021.1/control_repo.html"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www.cypressdatadefense.com/blog/devops-challenges-and-solution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cypressdatadefense.com/blog/devops-challenges-and-solutions/"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cypressdatadefense.com/blog/devops-challenges-and-solution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puppet.com/blog/building-docker-images-puppet/" TargetMode="External"/><Relationship Id="rId2" Type="http://schemas.openxmlformats.org/officeDocument/2006/relationships/hyperlink" Target="https://puppet.com/docs/pe/2021.1/control_repo.html" TargetMode="External"/><Relationship Id="rId1" Type="http://schemas.openxmlformats.org/officeDocument/2006/relationships/slideLayout" Target="../slideLayouts/slideLayout4.xml"/><Relationship Id="rId4" Type="http://schemas.openxmlformats.org/officeDocument/2006/relationships/hyperlink" Target="https://www.cypressdatadefense.com/blog/devops-challenges-and-solutio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ppet.com/docs/puppet/7/style_guide.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ppet.com/docs/puppet/7/style_guide.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200329"/>
          </a:xfrm>
        </p:spPr>
        <p:txBody>
          <a:bodyPr/>
          <a:lstStyle/>
          <a:p>
            <a:r>
              <a:rPr lang="en-SG" sz="4000" dirty="0"/>
              <a:t>DV1C04</a:t>
            </a:r>
            <a:br>
              <a:rPr lang="en-SG" sz="4000" dirty="0"/>
            </a:br>
            <a:r>
              <a:rPr lang="en-SG" sz="4000" dirty="0" err="1"/>
              <a:t>Deployt</a:t>
            </a:r>
            <a:r>
              <a:rPr lang="en-SG" sz="4000" dirty="0"/>
              <a:t> &amp; Monitoring in DevOps</a:t>
            </a:r>
          </a:p>
        </p:txBody>
      </p:sp>
      <p:sp>
        <p:nvSpPr>
          <p:cNvPr id="5" name="Subtitle 4"/>
          <p:cNvSpPr>
            <a:spLocks noGrp="1"/>
          </p:cNvSpPr>
          <p:nvPr>
            <p:ph type="subTitle" idx="1"/>
          </p:nvPr>
        </p:nvSpPr>
        <p:spPr>
          <a:xfrm>
            <a:off x="1140506" y="3939840"/>
            <a:ext cx="6858000" cy="549863"/>
          </a:xfrm>
        </p:spPr>
        <p:txBody>
          <a:bodyPr>
            <a:noAutofit/>
          </a:bodyPr>
          <a:lstStyle/>
          <a:p>
            <a:r>
              <a:rPr lang="en-US" sz="2800" dirty="0"/>
              <a:t>L04</a:t>
            </a:r>
            <a:endParaRPr lang="en-SG" sz="2800" dirty="0"/>
          </a:p>
        </p:txBody>
      </p:sp>
      <p:sp>
        <p:nvSpPr>
          <p:cNvPr id="6" name="Text Placeholder 5"/>
          <p:cNvSpPr>
            <a:spLocks noGrp="1"/>
          </p:cNvSpPr>
          <p:nvPr>
            <p:ph type="body" idx="10"/>
          </p:nvPr>
        </p:nvSpPr>
        <p:spPr>
          <a:xfrm>
            <a:off x="1140506" y="4651937"/>
            <a:ext cx="6858000" cy="705710"/>
          </a:xfrm>
        </p:spPr>
        <p:txBody>
          <a:bodyPr>
            <a:normAutofit/>
          </a:bodyPr>
          <a:lstStyle/>
          <a:p>
            <a:r>
              <a:rPr lang="en-US" sz="2800" dirty="0"/>
              <a:t>Challenges in DevOps Deploy </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Node Definition</a:t>
            </a:r>
          </a:p>
        </p:txBody>
      </p:sp>
      <p:sp>
        <p:nvSpPr>
          <p:cNvPr id="5" name="Content Placeholder 4">
            <a:extLst>
              <a:ext uri="{FF2B5EF4-FFF2-40B4-BE49-F238E27FC236}">
                <a16:creationId xmlns:a16="http://schemas.microsoft.com/office/drawing/2014/main" id="{2E2D9E01-C905-4B92-B9C3-E1CD47FE00D2}"/>
              </a:ext>
            </a:extLst>
          </p:cNvPr>
          <p:cNvSpPr>
            <a:spLocks noGrp="1"/>
          </p:cNvSpPr>
          <p:nvPr>
            <p:ph idx="1"/>
          </p:nvPr>
        </p:nvSpPr>
        <p:spPr/>
        <p:txBody>
          <a:bodyPr/>
          <a:lstStyle/>
          <a:p>
            <a:r>
              <a:rPr lang="en-US" b="0" dirty="0"/>
              <a:t>Use a </a:t>
            </a:r>
            <a:r>
              <a:rPr lang="en-US" dirty="0"/>
              <a:t>comma-separated</a:t>
            </a:r>
            <a:r>
              <a:rPr lang="en-US" b="0" dirty="0"/>
              <a:t> list of names to match a group of nodes with a single node definition.</a:t>
            </a:r>
          </a:p>
          <a:p>
            <a:endParaRPr lang="en-US" b="0" dirty="0"/>
          </a:p>
        </p:txBody>
      </p:sp>
      <p:pic>
        <p:nvPicPr>
          <p:cNvPr id="6" name="Picture 5">
            <a:extLst>
              <a:ext uri="{FF2B5EF4-FFF2-40B4-BE49-F238E27FC236}">
                <a16:creationId xmlns:a16="http://schemas.microsoft.com/office/drawing/2014/main" id="{8A5D17A8-3038-4458-8FD3-152304702B17}"/>
              </a:ext>
            </a:extLst>
          </p:cNvPr>
          <p:cNvPicPr>
            <a:picLocks noChangeAspect="1"/>
          </p:cNvPicPr>
          <p:nvPr/>
        </p:nvPicPr>
        <p:blipFill>
          <a:blip r:embed="rId3"/>
          <a:stretch>
            <a:fillRect/>
          </a:stretch>
        </p:blipFill>
        <p:spPr>
          <a:xfrm>
            <a:off x="840255" y="2218745"/>
            <a:ext cx="6962614" cy="1210255"/>
          </a:xfrm>
          <a:prstGeom prst="rect">
            <a:avLst/>
          </a:prstGeom>
        </p:spPr>
      </p:pic>
    </p:spTree>
    <p:extLst>
      <p:ext uri="{BB962C8B-B14F-4D97-AF65-F5344CB8AC3E}">
        <p14:creationId xmlns:p14="http://schemas.microsoft.com/office/powerpoint/2010/main" val="79076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p:txBody>
          <a:bodyPr/>
          <a:lstStyle/>
          <a:p>
            <a:r>
              <a:rPr lang="en-US" b="0" dirty="0"/>
              <a:t>Version control is used in code management to track, maintain, and deploy Puppet code and data. </a:t>
            </a:r>
          </a:p>
          <a:p>
            <a:endParaRPr lang="en-US" b="0" dirty="0"/>
          </a:p>
          <a:p>
            <a:r>
              <a:rPr lang="en-US" b="0" dirty="0"/>
              <a:t>The control repository (or repo) is a Git repository used by code management to manage your infrastructure's environments. </a:t>
            </a:r>
          </a:p>
          <a:p>
            <a:endParaRPr lang="en-US" b="0" dirty="0"/>
          </a:p>
        </p:txBody>
      </p:sp>
      <p:pic>
        <p:nvPicPr>
          <p:cNvPr id="4" name="Picture 2" descr="GitHub (@github) / Twitter">
            <a:extLst>
              <a:ext uri="{FF2B5EF4-FFF2-40B4-BE49-F238E27FC236}">
                <a16:creationId xmlns:a16="http://schemas.microsoft.com/office/drawing/2014/main" id="{867D5F12-482D-4935-8091-7B777827FF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6166" y="5424754"/>
            <a:ext cx="1255160" cy="125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p:txBody>
          <a:bodyPr/>
          <a:lstStyle/>
          <a:p>
            <a:r>
              <a:rPr lang="en-US" b="0" dirty="0"/>
              <a:t>Code management keeps each of your environments up to date when you update code and data in your control repository.</a:t>
            </a:r>
          </a:p>
          <a:p>
            <a:endParaRPr lang="en-US" b="0" dirty="0"/>
          </a:p>
          <a:p>
            <a:r>
              <a:rPr lang="en-US" b="0" dirty="0"/>
              <a:t>On the primary server, environments are created under </a:t>
            </a:r>
            <a:r>
              <a:rPr lang="en-US" dirty="0"/>
              <a:t>/</a:t>
            </a:r>
            <a:r>
              <a:rPr lang="en-US" dirty="0" err="1"/>
              <a:t>etc</a:t>
            </a:r>
            <a:r>
              <a:rPr lang="en-US" dirty="0"/>
              <a:t>/</a:t>
            </a:r>
            <a:r>
              <a:rPr lang="en-US" dirty="0" err="1"/>
              <a:t>puppetlabs</a:t>
            </a:r>
            <a:r>
              <a:rPr lang="en-US" dirty="0"/>
              <a:t>/code/environments</a:t>
            </a:r>
            <a:r>
              <a:rPr lang="en-US" b="0" dirty="0"/>
              <a:t>.</a:t>
            </a:r>
          </a:p>
        </p:txBody>
      </p:sp>
      <p:pic>
        <p:nvPicPr>
          <p:cNvPr id="2050" name="Picture 2" descr="GitHub (@github) / Twitter">
            <a:extLst>
              <a:ext uri="{FF2B5EF4-FFF2-40B4-BE49-F238E27FC236}">
                <a16:creationId xmlns:a16="http://schemas.microsoft.com/office/drawing/2014/main" id="{99A6FAD9-086C-44CB-8A72-5FF78795EE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6166" y="5424754"/>
            <a:ext cx="1255160" cy="125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7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a:xfrm>
            <a:off x="871454" y="1566484"/>
            <a:ext cx="7643896" cy="4269820"/>
          </a:xfrm>
        </p:spPr>
        <p:txBody>
          <a:bodyPr>
            <a:normAutofit/>
          </a:bodyPr>
          <a:lstStyle/>
          <a:p>
            <a:r>
              <a:rPr lang="en-US" b="0" dirty="0"/>
              <a:t>Based on the </a:t>
            </a:r>
            <a:r>
              <a:rPr lang="en-US" dirty="0"/>
              <a:t>Puppet control repository template</a:t>
            </a:r>
            <a:r>
              <a:rPr lang="en-US" b="0" dirty="0"/>
              <a:t>, you can establish a control repository with the standard recommended structure, code examples, and configuration scripts. </a:t>
            </a:r>
          </a:p>
          <a:p>
            <a:endParaRPr lang="en-US" b="0" dirty="0"/>
          </a:p>
          <a:p>
            <a:r>
              <a:rPr lang="en-US" b="0" dirty="0"/>
              <a:t> A control repository comprises:</a:t>
            </a:r>
          </a:p>
          <a:p>
            <a:pPr lvl="1"/>
            <a:r>
              <a:rPr lang="en-US" b="0" dirty="0"/>
              <a:t>A Git remote repository. </a:t>
            </a:r>
          </a:p>
          <a:p>
            <a:pPr lvl="1"/>
            <a:r>
              <a:rPr lang="en-US" b="0" dirty="0"/>
              <a:t>A default branch named </a:t>
            </a:r>
            <a:r>
              <a:rPr lang="en-US" dirty="0"/>
              <a:t>production</a:t>
            </a:r>
          </a:p>
          <a:p>
            <a:pPr lvl="1"/>
            <a:r>
              <a:rPr lang="en-US" b="0" dirty="0"/>
              <a:t>A </a:t>
            </a:r>
            <a:r>
              <a:rPr lang="en-US" b="0" dirty="0" err="1"/>
              <a:t>Puppetfile</a:t>
            </a:r>
            <a:r>
              <a:rPr lang="en-US" b="0" dirty="0"/>
              <a:t> to manage your environment content.</a:t>
            </a:r>
          </a:p>
          <a:p>
            <a:pPr lvl="1"/>
            <a:r>
              <a:rPr lang="en-US" b="0" dirty="0"/>
              <a:t>An </a:t>
            </a:r>
            <a:r>
              <a:rPr lang="en-US" b="0" dirty="0" err="1"/>
              <a:t>environment.conf</a:t>
            </a:r>
            <a:r>
              <a:rPr lang="en-US" b="0" dirty="0"/>
              <a:t> file that modifies the $</a:t>
            </a:r>
            <a:r>
              <a:rPr lang="en-US" b="0" dirty="0" err="1"/>
              <a:t>modulepath</a:t>
            </a:r>
            <a:r>
              <a:rPr lang="en-US" b="0" dirty="0"/>
              <a:t> setting to allow environment-specific modules and settings.</a:t>
            </a:r>
          </a:p>
        </p:txBody>
      </p:sp>
      <p:pic>
        <p:nvPicPr>
          <p:cNvPr id="1026" name="Picture 2" descr="GitHub (@github) / Twitter">
            <a:extLst>
              <a:ext uri="{FF2B5EF4-FFF2-40B4-BE49-F238E27FC236}">
                <a16:creationId xmlns:a16="http://schemas.microsoft.com/office/drawing/2014/main" id="{228DD640-9EEB-4C18-B589-DCC531EA98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9962" y="5291516"/>
            <a:ext cx="1275708" cy="127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9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a:xfrm>
            <a:off x="871454" y="1566484"/>
            <a:ext cx="7643896" cy="4269820"/>
          </a:xfrm>
        </p:spPr>
        <p:txBody>
          <a:bodyPr>
            <a:normAutofit/>
          </a:bodyPr>
          <a:lstStyle/>
          <a:p>
            <a:r>
              <a:rPr lang="en-US" b="0" dirty="0">
                <a:latin typeface="+mn-lt"/>
              </a:rPr>
              <a:t>Step 1 -  </a:t>
            </a:r>
            <a:r>
              <a:rPr lang="en-US" b="0" i="0" dirty="0">
                <a:solidFill>
                  <a:srgbClr val="222222"/>
                </a:solidFill>
                <a:effectLst/>
                <a:latin typeface="+mn-lt"/>
              </a:rPr>
              <a:t>Generate a private SSH key to allow access to the control repository.</a:t>
            </a:r>
          </a:p>
          <a:p>
            <a:endParaRPr lang="en-US" b="0" dirty="0">
              <a:solidFill>
                <a:srgbClr val="222222"/>
              </a:solidFill>
              <a:latin typeface="+mn-lt"/>
            </a:endParaRPr>
          </a:p>
          <a:p>
            <a:pPr lvl="1">
              <a:buFont typeface="Wingdings" panose="05000000000000000000" pitchFamily="2" charset="2"/>
              <a:buChar char="q"/>
            </a:pPr>
            <a:r>
              <a:rPr lang="en-US" sz="2000" b="1" i="0" dirty="0" err="1">
                <a:solidFill>
                  <a:srgbClr val="222222"/>
                </a:solidFill>
                <a:effectLst/>
                <a:latin typeface="+mn-lt"/>
              </a:rPr>
              <a:t>ssh</a:t>
            </a:r>
            <a:r>
              <a:rPr lang="en-US" sz="2000" b="1" i="0" dirty="0">
                <a:solidFill>
                  <a:srgbClr val="222222"/>
                </a:solidFill>
                <a:effectLst/>
                <a:latin typeface="+mn-lt"/>
              </a:rPr>
              <a:t>-keygen -t </a:t>
            </a:r>
            <a:r>
              <a:rPr lang="en-US" sz="2000" b="1" i="0" dirty="0" err="1">
                <a:solidFill>
                  <a:srgbClr val="222222"/>
                </a:solidFill>
                <a:effectLst/>
                <a:latin typeface="+mn-lt"/>
              </a:rPr>
              <a:t>rsa</a:t>
            </a:r>
            <a:r>
              <a:rPr lang="en-US" sz="2000" b="1" i="0" dirty="0">
                <a:solidFill>
                  <a:srgbClr val="222222"/>
                </a:solidFill>
                <a:effectLst/>
                <a:latin typeface="+mn-lt"/>
              </a:rPr>
              <a:t> -b 2048 -P '' -f /</a:t>
            </a:r>
            <a:r>
              <a:rPr lang="en-US" sz="2000" b="1" i="0" dirty="0" err="1">
                <a:solidFill>
                  <a:srgbClr val="222222"/>
                </a:solidFill>
                <a:effectLst/>
                <a:latin typeface="+mn-lt"/>
              </a:rPr>
              <a:t>etc</a:t>
            </a:r>
            <a:r>
              <a:rPr lang="en-US" sz="2000" b="1" i="0" dirty="0">
                <a:solidFill>
                  <a:srgbClr val="222222"/>
                </a:solidFill>
                <a:effectLst/>
                <a:latin typeface="+mn-lt"/>
              </a:rPr>
              <a:t>/</a:t>
            </a:r>
            <a:r>
              <a:rPr lang="en-US" sz="2000" b="1" i="0" dirty="0" err="1">
                <a:solidFill>
                  <a:srgbClr val="222222"/>
                </a:solidFill>
                <a:effectLst/>
                <a:latin typeface="+mn-lt"/>
              </a:rPr>
              <a:t>puppetlabs</a:t>
            </a:r>
            <a:r>
              <a:rPr lang="en-US" sz="2000" b="1" i="0" dirty="0">
                <a:solidFill>
                  <a:srgbClr val="222222"/>
                </a:solidFill>
                <a:effectLst/>
                <a:latin typeface="+mn-lt"/>
              </a:rPr>
              <a:t>/</a:t>
            </a:r>
            <a:r>
              <a:rPr lang="en-US" sz="2000" b="1" i="0" dirty="0" err="1">
                <a:solidFill>
                  <a:srgbClr val="222222"/>
                </a:solidFill>
                <a:effectLst/>
                <a:latin typeface="+mn-lt"/>
              </a:rPr>
              <a:t>puppetserver</a:t>
            </a:r>
            <a:r>
              <a:rPr lang="en-US" sz="2000" b="1" i="0" dirty="0">
                <a:solidFill>
                  <a:srgbClr val="222222"/>
                </a:solidFill>
                <a:effectLst/>
                <a:latin typeface="+mn-lt"/>
              </a:rPr>
              <a:t>/</a:t>
            </a:r>
            <a:r>
              <a:rPr lang="en-US" sz="2000" b="1" i="0" dirty="0" err="1">
                <a:solidFill>
                  <a:srgbClr val="222222"/>
                </a:solidFill>
                <a:effectLst/>
                <a:latin typeface="+mn-lt"/>
              </a:rPr>
              <a:t>ssh</a:t>
            </a:r>
            <a:r>
              <a:rPr lang="en-US" sz="2000" b="1" i="0" dirty="0">
                <a:solidFill>
                  <a:srgbClr val="222222"/>
                </a:solidFill>
                <a:effectLst/>
                <a:latin typeface="+mn-lt"/>
              </a:rPr>
              <a:t>/id-</a:t>
            </a:r>
            <a:r>
              <a:rPr lang="en-US" sz="2000" b="1" i="0" dirty="0" err="1">
                <a:solidFill>
                  <a:srgbClr val="222222"/>
                </a:solidFill>
                <a:effectLst/>
                <a:latin typeface="+mn-lt"/>
              </a:rPr>
              <a:t>control_repo.rsa</a:t>
            </a:r>
            <a:endParaRPr lang="en-US" sz="2000" b="1" i="0" dirty="0">
              <a:solidFill>
                <a:srgbClr val="222222"/>
              </a:solidFill>
              <a:effectLst/>
              <a:latin typeface="+mn-lt"/>
            </a:endParaRPr>
          </a:p>
          <a:p>
            <a:pPr lvl="1">
              <a:buFont typeface="Wingdings" panose="05000000000000000000" pitchFamily="2" charset="2"/>
              <a:buChar char="q"/>
            </a:pPr>
            <a:endParaRPr lang="en-US" sz="2000" b="1" dirty="0">
              <a:solidFill>
                <a:srgbClr val="222222"/>
              </a:solidFill>
              <a:latin typeface="+mn-lt"/>
            </a:endParaRPr>
          </a:p>
          <a:p>
            <a:pPr lvl="1">
              <a:buFont typeface="Wingdings" panose="05000000000000000000" pitchFamily="2" charset="2"/>
              <a:buChar char="q"/>
            </a:pPr>
            <a:r>
              <a:rPr lang="en-US" sz="2000" b="1" i="0" dirty="0">
                <a:solidFill>
                  <a:srgbClr val="222222"/>
                </a:solidFill>
                <a:effectLst/>
                <a:latin typeface="+mn-lt"/>
              </a:rPr>
              <a:t>puppet infrastructure configure</a:t>
            </a:r>
          </a:p>
          <a:p>
            <a:endParaRPr lang="en-US" b="0" dirty="0">
              <a:solidFill>
                <a:srgbClr val="222222"/>
              </a:solidFill>
              <a:latin typeface="+mn-lt"/>
            </a:endParaRPr>
          </a:p>
          <a:p>
            <a:endParaRPr lang="en-US" b="0" dirty="0">
              <a:latin typeface="+mn-lt"/>
            </a:endParaRPr>
          </a:p>
          <a:p>
            <a:endParaRPr lang="en-US" b="0" dirty="0"/>
          </a:p>
        </p:txBody>
      </p:sp>
      <p:pic>
        <p:nvPicPr>
          <p:cNvPr id="1026" name="Picture 2" descr="GitHub (@github) / Twitter">
            <a:extLst>
              <a:ext uri="{FF2B5EF4-FFF2-40B4-BE49-F238E27FC236}">
                <a16:creationId xmlns:a16="http://schemas.microsoft.com/office/drawing/2014/main" id="{228DD640-9EEB-4C18-B589-DCC531EA98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870" y="5394257"/>
            <a:ext cx="1275708" cy="12757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F2C8F1-3E81-424A-A36E-A5843C039B22}"/>
              </a:ext>
            </a:extLst>
          </p:cNvPr>
          <p:cNvSpPr txBox="1"/>
          <p:nvPr/>
        </p:nvSpPr>
        <p:spPr>
          <a:xfrm>
            <a:off x="1151905" y="5883802"/>
            <a:ext cx="6429965" cy="646331"/>
          </a:xfrm>
          <a:prstGeom prst="rect">
            <a:avLst/>
          </a:prstGeom>
          <a:noFill/>
        </p:spPr>
        <p:txBody>
          <a:bodyPr wrap="none" rtlCol="0">
            <a:spAutoFit/>
          </a:bodyPr>
          <a:lstStyle/>
          <a:p>
            <a:r>
              <a:rPr lang="en-US" dirty="0"/>
              <a:t>Source: </a:t>
            </a:r>
            <a:r>
              <a:rPr lang="en-US" dirty="0">
                <a:hlinkClick r:id="rId3"/>
              </a:rPr>
              <a:t>https://puppet.com/docs/pe/2021.1/control_repo.html</a:t>
            </a:r>
            <a:endParaRPr lang="en-US" dirty="0"/>
          </a:p>
          <a:p>
            <a:endParaRPr lang="en-US" dirty="0"/>
          </a:p>
        </p:txBody>
      </p:sp>
    </p:spTree>
    <p:extLst>
      <p:ext uri="{BB962C8B-B14F-4D97-AF65-F5344CB8AC3E}">
        <p14:creationId xmlns:p14="http://schemas.microsoft.com/office/powerpoint/2010/main" val="279493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a:xfrm>
            <a:off x="871454" y="1566484"/>
            <a:ext cx="7643896" cy="4269820"/>
          </a:xfrm>
        </p:spPr>
        <p:txBody>
          <a:bodyPr>
            <a:normAutofit/>
          </a:bodyPr>
          <a:lstStyle/>
          <a:p>
            <a:r>
              <a:rPr lang="en-US" b="0" dirty="0"/>
              <a:t>Step 2 - </a:t>
            </a:r>
            <a:r>
              <a:rPr lang="en-US" b="0" i="0" dirty="0">
                <a:solidFill>
                  <a:srgbClr val="222222"/>
                </a:solidFill>
                <a:effectLst/>
                <a:latin typeface="marketing-sans"/>
              </a:rPr>
              <a:t>Create a repository in your Git account, with the name you want your control repo to have.</a:t>
            </a:r>
          </a:p>
          <a:p>
            <a:endParaRPr lang="en-US" b="0" dirty="0">
              <a:solidFill>
                <a:srgbClr val="222222"/>
              </a:solidFill>
              <a:latin typeface="marketing-sans"/>
            </a:endParaRPr>
          </a:p>
          <a:p>
            <a:r>
              <a:rPr lang="en-US" b="0" dirty="0">
                <a:solidFill>
                  <a:srgbClr val="222222"/>
                </a:solidFill>
                <a:latin typeface="+mn-lt"/>
              </a:rPr>
              <a:t>Step 3 -  Install Git on primary server.</a:t>
            </a:r>
          </a:p>
          <a:p>
            <a:pPr lvl="1">
              <a:buFont typeface="Wingdings" panose="05000000000000000000" pitchFamily="2" charset="2"/>
              <a:buChar char="q"/>
            </a:pPr>
            <a:r>
              <a:rPr lang="en-US" sz="2200" b="1" dirty="0">
                <a:solidFill>
                  <a:srgbClr val="222222"/>
                </a:solidFill>
                <a:latin typeface="+mn-lt"/>
              </a:rPr>
              <a:t>yum install git</a:t>
            </a:r>
          </a:p>
          <a:p>
            <a:pPr lvl="1">
              <a:buFont typeface="Wingdings" panose="05000000000000000000" pitchFamily="2" charset="2"/>
              <a:buChar char="q"/>
            </a:pPr>
            <a:endParaRPr lang="en-US" sz="2000" b="1" dirty="0">
              <a:solidFill>
                <a:srgbClr val="222222"/>
              </a:solidFill>
              <a:latin typeface="marketing-sans"/>
            </a:endParaRPr>
          </a:p>
          <a:p>
            <a:pPr marL="228600" lvl="1">
              <a:spcBef>
                <a:spcPts val="1000"/>
              </a:spcBef>
            </a:pPr>
            <a:r>
              <a:rPr lang="en-US" sz="2200" dirty="0">
                <a:solidFill>
                  <a:srgbClr val="222222"/>
                </a:solidFill>
                <a:latin typeface="+mn-lt"/>
              </a:rPr>
              <a:t>Step 4 - Clone the Puppet control-repo template.</a:t>
            </a:r>
          </a:p>
          <a:p>
            <a:pPr lvl="1">
              <a:buFont typeface="Wingdings" panose="05000000000000000000" pitchFamily="2" charset="2"/>
              <a:buChar char="q"/>
            </a:pPr>
            <a:r>
              <a:rPr lang="en-US" sz="2200" b="1" i="0" dirty="0">
                <a:effectLst/>
                <a:latin typeface="+mn-lt"/>
              </a:rPr>
              <a:t>git clone https://github.com/puppetlabs/control-repo.git</a:t>
            </a:r>
            <a:endParaRPr lang="en-US" sz="2200" b="1" dirty="0">
              <a:latin typeface="+mn-lt"/>
            </a:endParaRPr>
          </a:p>
          <a:p>
            <a:endParaRPr lang="en-US" b="0" dirty="0"/>
          </a:p>
          <a:p>
            <a:endParaRPr lang="en-US" b="0" dirty="0"/>
          </a:p>
        </p:txBody>
      </p:sp>
      <p:pic>
        <p:nvPicPr>
          <p:cNvPr id="1026" name="Picture 2" descr="GitHub (@github) / Twitter">
            <a:extLst>
              <a:ext uri="{FF2B5EF4-FFF2-40B4-BE49-F238E27FC236}">
                <a16:creationId xmlns:a16="http://schemas.microsoft.com/office/drawing/2014/main" id="{228DD640-9EEB-4C18-B589-DCC531EA98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870" y="5394257"/>
            <a:ext cx="1275708" cy="12757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F2C8F1-3E81-424A-A36E-A5843C039B22}"/>
              </a:ext>
            </a:extLst>
          </p:cNvPr>
          <p:cNvSpPr txBox="1"/>
          <p:nvPr/>
        </p:nvSpPr>
        <p:spPr>
          <a:xfrm>
            <a:off x="1151905" y="5883802"/>
            <a:ext cx="6429965" cy="646331"/>
          </a:xfrm>
          <a:prstGeom prst="rect">
            <a:avLst/>
          </a:prstGeom>
          <a:noFill/>
        </p:spPr>
        <p:txBody>
          <a:bodyPr wrap="none" rtlCol="0">
            <a:spAutoFit/>
          </a:bodyPr>
          <a:lstStyle/>
          <a:p>
            <a:r>
              <a:rPr lang="en-US" dirty="0"/>
              <a:t>Source: </a:t>
            </a:r>
            <a:r>
              <a:rPr lang="en-US" dirty="0">
                <a:hlinkClick r:id="rId3"/>
              </a:rPr>
              <a:t>https://puppet.com/docs/pe/2021.1/control_repo.html</a:t>
            </a:r>
            <a:endParaRPr lang="en-US" dirty="0"/>
          </a:p>
          <a:p>
            <a:endParaRPr lang="en-US" dirty="0"/>
          </a:p>
        </p:txBody>
      </p:sp>
    </p:spTree>
    <p:extLst>
      <p:ext uri="{BB962C8B-B14F-4D97-AF65-F5344CB8AC3E}">
        <p14:creationId xmlns:p14="http://schemas.microsoft.com/office/powerpoint/2010/main" val="325056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a:xfrm>
            <a:off x="871454" y="1566484"/>
            <a:ext cx="7643896" cy="4269820"/>
          </a:xfrm>
        </p:spPr>
        <p:txBody>
          <a:bodyPr>
            <a:normAutofit/>
          </a:bodyPr>
          <a:lstStyle/>
          <a:p>
            <a:r>
              <a:rPr lang="en-US" b="0" dirty="0"/>
              <a:t>Step 5 - </a:t>
            </a:r>
            <a:r>
              <a:rPr lang="en-US" b="0" i="0" dirty="0">
                <a:solidFill>
                  <a:srgbClr val="222222"/>
                </a:solidFill>
                <a:effectLst/>
                <a:latin typeface="marketing-sans"/>
              </a:rPr>
              <a:t>Change directory into your </a:t>
            </a:r>
            <a:r>
              <a:rPr lang="en-US" b="0" i="0" dirty="0" err="1">
                <a:solidFill>
                  <a:srgbClr val="222222"/>
                </a:solidFill>
                <a:effectLst/>
                <a:latin typeface="marketing-sans"/>
              </a:rPr>
              <a:t>contro</a:t>
            </a:r>
            <a:r>
              <a:rPr lang="en-US" b="0" i="0" dirty="0">
                <a:solidFill>
                  <a:srgbClr val="222222"/>
                </a:solidFill>
                <a:effectLst/>
                <a:latin typeface="marketing-sans"/>
              </a:rPr>
              <a:t> repo.</a:t>
            </a:r>
          </a:p>
          <a:p>
            <a:pPr lvl="1">
              <a:buFont typeface="Wingdings" panose="05000000000000000000" pitchFamily="2" charset="2"/>
              <a:buChar char="q"/>
            </a:pPr>
            <a:r>
              <a:rPr lang="en-US" sz="2200" b="1" dirty="0">
                <a:solidFill>
                  <a:srgbClr val="222222"/>
                </a:solidFill>
                <a:latin typeface="+mn-lt"/>
              </a:rPr>
              <a:t>cd &lt;NAME OF YOUR CONTROL REPO&gt;</a:t>
            </a:r>
          </a:p>
          <a:p>
            <a:endParaRPr lang="en-US" b="0" dirty="0">
              <a:solidFill>
                <a:srgbClr val="222222"/>
              </a:solidFill>
              <a:latin typeface="marketing-sans"/>
            </a:endParaRPr>
          </a:p>
          <a:p>
            <a:r>
              <a:rPr lang="en-US" b="0" dirty="0">
                <a:solidFill>
                  <a:srgbClr val="222222"/>
                </a:solidFill>
                <a:latin typeface="+mn-lt"/>
              </a:rPr>
              <a:t>Step 6 -  Remove the template repository as your default source.</a:t>
            </a:r>
          </a:p>
          <a:p>
            <a:pPr lvl="1">
              <a:buFont typeface="Wingdings" panose="05000000000000000000" pitchFamily="2" charset="2"/>
              <a:buChar char="q"/>
            </a:pPr>
            <a:r>
              <a:rPr lang="en-US" sz="2200" b="1" dirty="0">
                <a:solidFill>
                  <a:srgbClr val="222222"/>
                </a:solidFill>
                <a:latin typeface="+mn-lt"/>
              </a:rPr>
              <a:t>git remote remove origin</a:t>
            </a:r>
          </a:p>
          <a:p>
            <a:pPr marL="457200" lvl="1" indent="0">
              <a:buNone/>
            </a:pPr>
            <a:endParaRPr lang="en-US" sz="2200" b="1" dirty="0">
              <a:solidFill>
                <a:srgbClr val="222222"/>
              </a:solidFill>
              <a:latin typeface="+mn-lt"/>
            </a:endParaRPr>
          </a:p>
          <a:p>
            <a:endParaRPr lang="en-US" b="0" dirty="0"/>
          </a:p>
          <a:p>
            <a:endParaRPr lang="en-US" b="0" dirty="0"/>
          </a:p>
        </p:txBody>
      </p:sp>
      <p:pic>
        <p:nvPicPr>
          <p:cNvPr id="1026" name="Picture 2" descr="GitHub (@github) / Twitter">
            <a:extLst>
              <a:ext uri="{FF2B5EF4-FFF2-40B4-BE49-F238E27FC236}">
                <a16:creationId xmlns:a16="http://schemas.microsoft.com/office/drawing/2014/main" id="{228DD640-9EEB-4C18-B589-DCC531EA98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870" y="5394257"/>
            <a:ext cx="1275708" cy="12757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F2C8F1-3E81-424A-A36E-A5843C039B22}"/>
              </a:ext>
            </a:extLst>
          </p:cNvPr>
          <p:cNvSpPr txBox="1"/>
          <p:nvPr/>
        </p:nvSpPr>
        <p:spPr>
          <a:xfrm>
            <a:off x="1151905" y="5883802"/>
            <a:ext cx="6429965" cy="646331"/>
          </a:xfrm>
          <a:prstGeom prst="rect">
            <a:avLst/>
          </a:prstGeom>
          <a:noFill/>
        </p:spPr>
        <p:txBody>
          <a:bodyPr wrap="none" rtlCol="0">
            <a:spAutoFit/>
          </a:bodyPr>
          <a:lstStyle/>
          <a:p>
            <a:r>
              <a:rPr lang="en-US" dirty="0"/>
              <a:t>Source: </a:t>
            </a:r>
            <a:r>
              <a:rPr lang="en-US" dirty="0">
                <a:hlinkClick r:id="rId3"/>
              </a:rPr>
              <a:t>https://puppet.com/docs/pe/2021.1/control_repo.html</a:t>
            </a:r>
            <a:endParaRPr lang="en-US" dirty="0"/>
          </a:p>
          <a:p>
            <a:endParaRPr lang="en-US" dirty="0"/>
          </a:p>
        </p:txBody>
      </p:sp>
    </p:spTree>
    <p:extLst>
      <p:ext uri="{BB962C8B-B14F-4D97-AF65-F5344CB8AC3E}">
        <p14:creationId xmlns:p14="http://schemas.microsoft.com/office/powerpoint/2010/main" val="258909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475-7E21-4481-AD50-07CE5DDE59DF}"/>
              </a:ext>
            </a:extLst>
          </p:cNvPr>
          <p:cNvSpPr>
            <a:spLocks noGrp="1"/>
          </p:cNvSpPr>
          <p:nvPr>
            <p:ph type="title"/>
          </p:nvPr>
        </p:nvSpPr>
        <p:spPr/>
        <p:txBody>
          <a:bodyPr>
            <a:normAutofit fontScale="90000"/>
          </a:bodyPr>
          <a:lstStyle/>
          <a:p>
            <a:r>
              <a:rPr lang="en-US" sz="3600" dirty="0"/>
              <a:t>Code Management for Puppet Codes</a:t>
            </a:r>
          </a:p>
        </p:txBody>
      </p:sp>
      <p:sp>
        <p:nvSpPr>
          <p:cNvPr id="3" name="Content Placeholder 2">
            <a:extLst>
              <a:ext uri="{FF2B5EF4-FFF2-40B4-BE49-F238E27FC236}">
                <a16:creationId xmlns:a16="http://schemas.microsoft.com/office/drawing/2014/main" id="{3727DC77-B81D-4981-84FE-4E14F4DD7E09}"/>
              </a:ext>
            </a:extLst>
          </p:cNvPr>
          <p:cNvSpPr>
            <a:spLocks noGrp="1"/>
          </p:cNvSpPr>
          <p:nvPr>
            <p:ph idx="1"/>
          </p:nvPr>
        </p:nvSpPr>
        <p:spPr>
          <a:xfrm>
            <a:off x="871454" y="1566484"/>
            <a:ext cx="7643896" cy="4269820"/>
          </a:xfrm>
        </p:spPr>
        <p:txBody>
          <a:bodyPr>
            <a:normAutofit/>
          </a:bodyPr>
          <a:lstStyle/>
          <a:p>
            <a:r>
              <a:rPr lang="en-US" b="0" dirty="0"/>
              <a:t>Step 7 - </a:t>
            </a:r>
            <a:r>
              <a:rPr lang="en-US" b="0" i="0" dirty="0">
                <a:solidFill>
                  <a:srgbClr val="222222"/>
                </a:solidFill>
                <a:effectLst/>
                <a:latin typeface="marketing-sans"/>
              </a:rPr>
              <a:t>Add the control repository you created as the default source.</a:t>
            </a:r>
          </a:p>
          <a:p>
            <a:pPr lvl="1">
              <a:buFont typeface="Wingdings" panose="05000000000000000000" pitchFamily="2" charset="2"/>
              <a:buChar char="q"/>
            </a:pPr>
            <a:r>
              <a:rPr lang="en-US" sz="2200" b="1" dirty="0">
                <a:solidFill>
                  <a:srgbClr val="222222"/>
                </a:solidFill>
                <a:latin typeface="+mn-lt"/>
              </a:rPr>
              <a:t>git remote add origin &lt;URL OF YOUR GIT REPOSITORY&gt;</a:t>
            </a:r>
          </a:p>
          <a:p>
            <a:pPr marL="457200" lvl="1" indent="0">
              <a:buNone/>
            </a:pPr>
            <a:endParaRPr lang="en-US" b="0" dirty="0">
              <a:solidFill>
                <a:srgbClr val="222222"/>
              </a:solidFill>
              <a:latin typeface="marketing-sans"/>
            </a:endParaRPr>
          </a:p>
          <a:p>
            <a:r>
              <a:rPr lang="en-US" b="0" dirty="0">
                <a:solidFill>
                  <a:srgbClr val="222222"/>
                </a:solidFill>
                <a:latin typeface="+mn-lt"/>
              </a:rPr>
              <a:t>Step 8 -  Push the contents of the cloned control repo to your remote copy of the control repo:</a:t>
            </a:r>
          </a:p>
          <a:p>
            <a:pPr lvl="1">
              <a:buFont typeface="Wingdings" panose="05000000000000000000" pitchFamily="2" charset="2"/>
              <a:buChar char="q"/>
            </a:pPr>
            <a:r>
              <a:rPr lang="en-US" sz="2200" b="1" dirty="0">
                <a:solidFill>
                  <a:srgbClr val="222222"/>
                </a:solidFill>
                <a:latin typeface="+mn-lt"/>
              </a:rPr>
              <a:t>git push origin production</a:t>
            </a:r>
          </a:p>
          <a:p>
            <a:endParaRPr lang="en-US" b="0" dirty="0"/>
          </a:p>
          <a:p>
            <a:endParaRPr lang="en-US" b="0" dirty="0"/>
          </a:p>
        </p:txBody>
      </p:sp>
      <p:pic>
        <p:nvPicPr>
          <p:cNvPr id="1026" name="Picture 2" descr="GitHub (@github) / Twitter">
            <a:extLst>
              <a:ext uri="{FF2B5EF4-FFF2-40B4-BE49-F238E27FC236}">
                <a16:creationId xmlns:a16="http://schemas.microsoft.com/office/drawing/2014/main" id="{228DD640-9EEB-4C18-B589-DCC531EA98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870" y="5394257"/>
            <a:ext cx="1275708" cy="12757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F2C8F1-3E81-424A-A36E-A5843C039B22}"/>
              </a:ext>
            </a:extLst>
          </p:cNvPr>
          <p:cNvSpPr txBox="1"/>
          <p:nvPr/>
        </p:nvSpPr>
        <p:spPr>
          <a:xfrm>
            <a:off x="1151905" y="5883802"/>
            <a:ext cx="6429965" cy="646331"/>
          </a:xfrm>
          <a:prstGeom prst="rect">
            <a:avLst/>
          </a:prstGeom>
          <a:noFill/>
        </p:spPr>
        <p:txBody>
          <a:bodyPr wrap="none" rtlCol="0">
            <a:spAutoFit/>
          </a:bodyPr>
          <a:lstStyle/>
          <a:p>
            <a:r>
              <a:rPr lang="en-US" dirty="0"/>
              <a:t>Source: </a:t>
            </a:r>
            <a:r>
              <a:rPr lang="en-US" dirty="0">
                <a:hlinkClick r:id="rId3"/>
              </a:rPr>
              <a:t>https://puppet.com/docs/pe/2021.1/control_repo.html</a:t>
            </a:r>
            <a:endParaRPr lang="en-US" dirty="0"/>
          </a:p>
          <a:p>
            <a:endParaRPr lang="en-US" dirty="0"/>
          </a:p>
        </p:txBody>
      </p:sp>
    </p:spTree>
    <p:extLst>
      <p:ext uri="{BB962C8B-B14F-4D97-AF65-F5344CB8AC3E}">
        <p14:creationId xmlns:p14="http://schemas.microsoft.com/office/powerpoint/2010/main" val="55434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F3C7-A228-4F56-9CFA-8B352048995F}"/>
              </a:ext>
            </a:extLst>
          </p:cNvPr>
          <p:cNvSpPr>
            <a:spLocks noGrp="1"/>
          </p:cNvSpPr>
          <p:nvPr>
            <p:ph type="title"/>
          </p:nvPr>
        </p:nvSpPr>
        <p:spPr/>
        <p:txBody>
          <a:bodyPr>
            <a:normAutofit fontScale="90000"/>
          </a:bodyPr>
          <a:lstStyle/>
          <a:p>
            <a:r>
              <a:rPr lang="en-US" dirty="0"/>
              <a:t>Puppet Automates Managing Docker Container</a:t>
            </a:r>
          </a:p>
        </p:txBody>
      </p:sp>
      <p:sp>
        <p:nvSpPr>
          <p:cNvPr id="3" name="Content Placeholder 2">
            <a:extLst>
              <a:ext uri="{FF2B5EF4-FFF2-40B4-BE49-F238E27FC236}">
                <a16:creationId xmlns:a16="http://schemas.microsoft.com/office/drawing/2014/main" id="{088F87C1-8367-471A-A7C1-8894CA2B0FCC}"/>
              </a:ext>
            </a:extLst>
          </p:cNvPr>
          <p:cNvSpPr>
            <a:spLocks noGrp="1"/>
          </p:cNvSpPr>
          <p:nvPr>
            <p:ph idx="1"/>
          </p:nvPr>
        </p:nvSpPr>
        <p:spPr/>
        <p:txBody>
          <a:bodyPr>
            <a:normAutofit lnSpcReduction="10000"/>
          </a:bodyPr>
          <a:lstStyle/>
          <a:p>
            <a:pPr>
              <a:lnSpc>
                <a:spcPct val="100000"/>
              </a:lnSpc>
            </a:pPr>
            <a:r>
              <a:rPr lang="en-US" b="0" dirty="0"/>
              <a:t>Puppet can help you overcome two issues with massive Docker workflows:</a:t>
            </a:r>
          </a:p>
          <a:p>
            <a:pPr marL="0" indent="0">
              <a:lnSpc>
                <a:spcPct val="100000"/>
              </a:lnSpc>
              <a:buNone/>
            </a:pPr>
            <a:endParaRPr lang="en-US" b="0" dirty="0"/>
          </a:p>
          <a:p>
            <a:pPr marL="0" indent="0">
              <a:lnSpc>
                <a:spcPct val="100000"/>
              </a:lnSpc>
              <a:buNone/>
            </a:pPr>
            <a:r>
              <a:rPr lang="en-US" dirty="0"/>
              <a:t>Issue ONE</a:t>
            </a:r>
          </a:p>
          <a:p>
            <a:pPr marL="0" indent="0">
              <a:lnSpc>
                <a:spcPct val="100000"/>
              </a:lnSpc>
              <a:buNone/>
            </a:pPr>
            <a:r>
              <a:rPr lang="en-US" b="0" dirty="0"/>
              <a:t>You have a Puppet code base and are putting some of your services into containers. </a:t>
            </a:r>
          </a:p>
          <a:p>
            <a:pPr marL="0" indent="0">
              <a:lnSpc>
                <a:spcPct val="100000"/>
              </a:lnSpc>
              <a:buNone/>
            </a:pPr>
            <a:endParaRPr lang="en-US" b="0" dirty="0"/>
          </a:p>
          <a:p>
            <a:pPr marL="0" indent="0">
              <a:lnSpc>
                <a:spcPct val="100000"/>
              </a:lnSpc>
              <a:buNone/>
            </a:pPr>
            <a:r>
              <a:rPr lang="en-US" dirty="0"/>
              <a:t>How Puppet helps</a:t>
            </a:r>
          </a:p>
          <a:p>
            <a:pPr marL="0" indent="0">
              <a:lnSpc>
                <a:spcPct val="100000"/>
              </a:lnSpc>
              <a:buNone/>
            </a:pPr>
            <a:r>
              <a:rPr lang="en-US" b="0" dirty="0"/>
              <a:t>You may reduce duplication of effort and take advantage of work you've already done by sharing the same code throughout your infrastructure, regardless of whether it uses containers or not.</a:t>
            </a:r>
          </a:p>
          <a:p>
            <a:pPr>
              <a:lnSpc>
                <a:spcPct val="100000"/>
              </a:lnSpc>
            </a:pPr>
            <a:endParaRPr lang="en-US" b="0" dirty="0"/>
          </a:p>
          <a:p>
            <a:endParaRPr lang="en-US" dirty="0"/>
          </a:p>
        </p:txBody>
      </p:sp>
    </p:spTree>
    <p:extLst>
      <p:ext uri="{BB962C8B-B14F-4D97-AF65-F5344CB8AC3E}">
        <p14:creationId xmlns:p14="http://schemas.microsoft.com/office/powerpoint/2010/main" val="124075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F3C7-A228-4F56-9CFA-8B352048995F}"/>
              </a:ext>
            </a:extLst>
          </p:cNvPr>
          <p:cNvSpPr>
            <a:spLocks noGrp="1"/>
          </p:cNvSpPr>
          <p:nvPr>
            <p:ph type="title"/>
          </p:nvPr>
        </p:nvSpPr>
        <p:spPr/>
        <p:txBody>
          <a:bodyPr>
            <a:normAutofit fontScale="90000"/>
          </a:bodyPr>
          <a:lstStyle/>
          <a:p>
            <a:r>
              <a:rPr lang="en-US" dirty="0"/>
              <a:t>Puppet Automates Managing Docker Container</a:t>
            </a:r>
          </a:p>
        </p:txBody>
      </p:sp>
      <p:sp>
        <p:nvSpPr>
          <p:cNvPr id="3" name="Content Placeholder 2">
            <a:extLst>
              <a:ext uri="{FF2B5EF4-FFF2-40B4-BE49-F238E27FC236}">
                <a16:creationId xmlns:a16="http://schemas.microsoft.com/office/drawing/2014/main" id="{088F87C1-8367-471A-A7C1-8894CA2B0FCC}"/>
              </a:ext>
            </a:extLst>
          </p:cNvPr>
          <p:cNvSpPr>
            <a:spLocks noGrp="1"/>
          </p:cNvSpPr>
          <p:nvPr>
            <p:ph idx="1"/>
          </p:nvPr>
        </p:nvSpPr>
        <p:spPr/>
        <p:txBody>
          <a:bodyPr>
            <a:normAutofit lnSpcReduction="10000"/>
          </a:bodyPr>
          <a:lstStyle/>
          <a:p>
            <a:pPr>
              <a:lnSpc>
                <a:spcPct val="100000"/>
              </a:lnSpc>
            </a:pPr>
            <a:r>
              <a:rPr lang="en-US" b="0" dirty="0"/>
              <a:t>Puppet can help you overcome two issues with massive Docker workflows:</a:t>
            </a:r>
          </a:p>
          <a:p>
            <a:pPr>
              <a:lnSpc>
                <a:spcPct val="100000"/>
              </a:lnSpc>
            </a:pPr>
            <a:endParaRPr lang="en-US" b="0" dirty="0"/>
          </a:p>
          <a:p>
            <a:pPr marL="0" indent="0">
              <a:lnSpc>
                <a:spcPct val="100000"/>
              </a:lnSpc>
              <a:buNone/>
            </a:pPr>
            <a:r>
              <a:rPr lang="en-US" dirty="0"/>
              <a:t>Issue TWO</a:t>
            </a:r>
          </a:p>
          <a:p>
            <a:pPr marL="0" indent="0">
              <a:lnSpc>
                <a:spcPct val="100000"/>
              </a:lnSpc>
              <a:buNone/>
            </a:pPr>
            <a:r>
              <a:rPr lang="en-US" b="0" dirty="0"/>
              <a:t>You created a lot of images, but growing </a:t>
            </a:r>
            <a:r>
              <a:rPr lang="en-US" b="0" dirty="0" err="1"/>
              <a:t>Dockerfiles</a:t>
            </a:r>
            <a:r>
              <a:rPr lang="en-US" b="0" dirty="0"/>
              <a:t> requires either a complicated image hierarchy or copying and pasting snippets between multiple </a:t>
            </a:r>
            <a:r>
              <a:rPr lang="en-US" b="0" dirty="0" err="1"/>
              <a:t>Dockerfiles</a:t>
            </a:r>
            <a:r>
              <a:rPr lang="en-US" b="0" dirty="0"/>
              <a:t>. </a:t>
            </a:r>
          </a:p>
          <a:p>
            <a:pPr marL="0" indent="0">
              <a:lnSpc>
                <a:spcPct val="100000"/>
              </a:lnSpc>
              <a:buNone/>
            </a:pPr>
            <a:endParaRPr lang="en-US" b="0" dirty="0"/>
          </a:p>
          <a:p>
            <a:pPr marL="0" indent="0">
              <a:lnSpc>
                <a:spcPct val="100000"/>
              </a:lnSpc>
              <a:buNone/>
            </a:pPr>
            <a:r>
              <a:rPr lang="en-US" dirty="0"/>
              <a:t>How Puppet helps</a:t>
            </a:r>
            <a:endParaRPr lang="en-US" b="0" dirty="0"/>
          </a:p>
          <a:p>
            <a:pPr marL="0" indent="0">
              <a:lnSpc>
                <a:spcPct val="100000"/>
              </a:lnSpc>
              <a:buNone/>
            </a:pPr>
            <a:r>
              <a:rPr lang="en-US" b="0" dirty="0"/>
              <a:t>The image build Puppet module provides you a rich domain-specific language for declarative image composition.</a:t>
            </a:r>
          </a:p>
          <a:p>
            <a:endParaRPr lang="en-US" dirty="0"/>
          </a:p>
        </p:txBody>
      </p:sp>
    </p:spTree>
    <p:extLst>
      <p:ext uri="{BB962C8B-B14F-4D97-AF65-F5344CB8AC3E}">
        <p14:creationId xmlns:p14="http://schemas.microsoft.com/office/powerpoint/2010/main" val="269256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2249424"/>
            <a:ext cx="7886700" cy="3586880"/>
          </a:xfrm>
        </p:spPr>
        <p:txBody>
          <a:bodyPr/>
          <a:lstStyle/>
          <a:p>
            <a:pPr lvl="0"/>
            <a:r>
              <a:rPr lang="en-US" dirty="0"/>
              <a:t>Describe task flows within Deploy Phase</a:t>
            </a:r>
          </a:p>
        </p:txBody>
      </p:sp>
    </p:spTree>
    <p:extLst>
      <p:ext uri="{BB962C8B-B14F-4D97-AF65-F5344CB8AC3E}">
        <p14:creationId xmlns:p14="http://schemas.microsoft.com/office/powerpoint/2010/main" val="377051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6DA7-248B-4862-AA9A-3F59F773A31D}"/>
              </a:ext>
            </a:extLst>
          </p:cNvPr>
          <p:cNvSpPr>
            <a:spLocks noGrp="1"/>
          </p:cNvSpPr>
          <p:nvPr>
            <p:ph type="title"/>
          </p:nvPr>
        </p:nvSpPr>
        <p:spPr/>
        <p:txBody>
          <a:bodyPr>
            <a:normAutofit fontScale="90000"/>
          </a:bodyPr>
          <a:lstStyle/>
          <a:p>
            <a:r>
              <a:rPr lang="en-US" dirty="0"/>
              <a:t>Challenges in DevOps Deploy</a:t>
            </a:r>
          </a:p>
        </p:txBody>
      </p:sp>
      <p:sp>
        <p:nvSpPr>
          <p:cNvPr id="3" name="Content Placeholder 2">
            <a:extLst>
              <a:ext uri="{FF2B5EF4-FFF2-40B4-BE49-F238E27FC236}">
                <a16:creationId xmlns:a16="http://schemas.microsoft.com/office/drawing/2014/main" id="{B3A2B68E-31FB-449B-AB2D-AD32BD02506D}"/>
              </a:ext>
            </a:extLst>
          </p:cNvPr>
          <p:cNvSpPr>
            <a:spLocks noGrp="1"/>
          </p:cNvSpPr>
          <p:nvPr>
            <p:ph idx="1"/>
          </p:nvPr>
        </p:nvSpPr>
        <p:spPr/>
        <p:txBody>
          <a:bodyPr/>
          <a:lstStyle/>
          <a:p>
            <a:r>
              <a:rPr lang="en-US" b="0" dirty="0">
                <a:latin typeface="+mn-lt"/>
              </a:rPr>
              <a:t>When a DevOps environment relies on cloud infrastructure and deployments, the application is frequently vulnerable to possible security vulnerabilities if suitable security controls are not implemented. </a:t>
            </a:r>
          </a:p>
          <a:p>
            <a:endParaRPr lang="en-US" b="0" dirty="0">
              <a:latin typeface="+mn-lt"/>
            </a:endParaRPr>
          </a:p>
          <a:p>
            <a:r>
              <a:rPr lang="en-US" b="0" dirty="0">
                <a:latin typeface="+mn-lt"/>
              </a:rPr>
              <a:t>In the DevOps context, several open-source, immature, and innovative tools are used.</a:t>
            </a:r>
          </a:p>
          <a:p>
            <a:endParaRPr lang="en-US" b="0" dirty="0">
              <a:latin typeface="+mn-lt"/>
            </a:endParaRPr>
          </a:p>
          <a:p>
            <a:r>
              <a:rPr lang="en-US" b="0" i="0" dirty="0">
                <a:solidFill>
                  <a:srgbClr val="333333"/>
                </a:solidFill>
                <a:effectLst/>
                <a:latin typeface="+mn-lt"/>
              </a:rPr>
              <a:t>Containers are ultra-compact, portable packaging platforms that make deploying applications a breeze. Unfortunately, determining the security of these containers can be difficult for security teams.</a:t>
            </a:r>
            <a:endParaRPr lang="en-US" b="0" dirty="0">
              <a:latin typeface="+mn-lt"/>
            </a:endParaRPr>
          </a:p>
        </p:txBody>
      </p:sp>
      <p:sp>
        <p:nvSpPr>
          <p:cNvPr id="4" name="TextBox 3">
            <a:extLst>
              <a:ext uri="{FF2B5EF4-FFF2-40B4-BE49-F238E27FC236}">
                <a16:creationId xmlns:a16="http://schemas.microsoft.com/office/drawing/2014/main" id="{E6833839-68CD-4599-B09D-E23C886FD8DF}"/>
              </a:ext>
            </a:extLst>
          </p:cNvPr>
          <p:cNvSpPr txBox="1"/>
          <p:nvPr/>
        </p:nvSpPr>
        <p:spPr>
          <a:xfrm>
            <a:off x="733618" y="5816338"/>
            <a:ext cx="7570128" cy="923330"/>
          </a:xfrm>
          <a:prstGeom prst="rect">
            <a:avLst/>
          </a:prstGeom>
          <a:noFill/>
        </p:spPr>
        <p:txBody>
          <a:bodyPr wrap="square" rtlCol="0">
            <a:spAutoFit/>
          </a:bodyPr>
          <a:lstStyle/>
          <a:p>
            <a:r>
              <a:rPr lang="en-US" dirty="0"/>
              <a:t>Source: </a:t>
            </a:r>
            <a:r>
              <a:rPr lang="en-US" dirty="0">
                <a:hlinkClick r:id="rId2"/>
              </a:rPr>
              <a:t>https://www.cypressdatadefense.com/blog/devops-challenges-and-solutions/</a:t>
            </a:r>
            <a:endParaRPr lang="en-US" dirty="0"/>
          </a:p>
          <a:p>
            <a:endParaRPr lang="en-US" dirty="0"/>
          </a:p>
        </p:txBody>
      </p:sp>
    </p:spTree>
    <p:extLst>
      <p:ext uri="{BB962C8B-B14F-4D97-AF65-F5344CB8AC3E}">
        <p14:creationId xmlns:p14="http://schemas.microsoft.com/office/powerpoint/2010/main" val="348276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6DA7-248B-4862-AA9A-3F59F773A31D}"/>
              </a:ext>
            </a:extLst>
          </p:cNvPr>
          <p:cNvSpPr>
            <a:spLocks noGrp="1"/>
          </p:cNvSpPr>
          <p:nvPr>
            <p:ph type="title"/>
          </p:nvPr>
        </p:nvSpPr>
        <p:spPr/>
        <p:txBody>
          <a:bodyPr>
            <a:normAutofit fontScale="90000"/>
          </a:bodyPr>
          <a:lstStyle/>
          <a:p>
            <a:r>
              <a:rPr lang="en-US" dirty="0"/>
              <a:t>Challenges in DevOps Deploy</a:t>
            </a:r>
          </a:p>
        </p:txBody>
      </p:sp>
      <p:sp>
        <p:nvSpPr>
          <p:cNvPr id="3" name="Content Placeholder 2">
            <a:extLst>
              <a:ext uri="{FF2B5EF4-FFF2-40B4-BE49-F238E27FC236}">
                <a16:creationId xmlns:a16="http://schemas.microsoft.com/office/drawing/2014/main" id="{B3A2B68E-31FB-449B-AB2D-AD32BD02506D}"/>
              </a:ext>
            </a:extLst>
          </p:cNvPr>
          <p:cNvSpPr>
            <a:spLocks noGrp="1"/>
          </p:cNvSpPr>
          <p:nvPr>
            <p:ph idx="1"/>
          </p:nvPr>
        </p:nvSpPr>
        <p:spPr/>
        <p:txBody>
          <a:bodyPr/>
          <a:lstStyle/>
          <a:p>
            <a:r>
              <a:rPr lang="en-US" b="0" i="0" dirty="0">
                <a:solidFill>
                  <a:srgbClr val="333333"/>
                </a:solidFill>
                <a:effectLst/>
                <a:latin typeface="+mn-lt"/>
              </a:rPr>
              <a:t>Containers are ultra-compact, portable packaging platforms that make deploying applications a breeze. Unfortunately, determining the security of these containers can be difficult for security teams.</a:t>
            </a:r>
          </a:p>
          <a:p>
            <a:endParaRPr lang="en-US" b="0" dirty="0">
              <a:solidFill>
                <a:srgbClr val="333333"/>
              </a:solidFill>
              <a:latin typeface="+mn-lt"/>
            </a:endParaRPr>
          </a:p>
          <a:p>
            <a:r>
              <a:rPr lang="en-US" b="0" dirty="0">
                <a:latin typeface="+mn-lt"/>
              </a:rPr>
              <a:t>But the problem is not limited to containers. All of the tools used in the deployment process must be addressed and protected, as they are critical in the creation of the deployed application and environment.</a:t>
            </a:r>
          </a:p>
        </p:txBody>
      </p:sp>
      <p:sp>
        <p:nvSpPr>
          <p:cNvPr id="4" name="TextBox 3">
            <a:extLst>
              <a:ext uri="{FF2B5EF4-FFF2-40B4-BE49-F238E27FC236}">
                <a16:creationId xmlns:a16="http://schemas.microsoft.com/office/drawing/2014/main" id="{E6833839-68CD-4599-B09D-E23C886FD8DF}"/>
              </a:ext>
            </a:extLst>
          </p:cNvPr>
          <p:cNvSpPr txBox="1"/>
          <p:nvPr/>
        </p:nvSpPr>
        <p:spPr>
          <a:xfrm>
            <a:off x="733618" y="5816338"/>
            <a:ext cx="7570128" cy="923330"/>
          </a:xfrm>
          <a:prstGeom prst="rect">
            <a:avLst/>
          </a:prstGeom>
          <a:noFill/>
        </p:spPr>
        <p:txBody>
          <a:bodyPr wrap="square" rtlCol="0">
            <a:spAutoFit/>
          </a:bodyPr>
          <a:lstStyle/>
          <a:p>
            <a:r>
              <a:rPr lang="en-US" dirty="0"/>
              <a:t>Source: </a:t>
            </a:r>
            <a:r>
              <a:rPr lang="en-US" dirty="0">
                <a:hlinkClick r:id="rId2"/>
              </a:rPr>
              <a:t>https://www.cypressdatadefense.com/blog/devops-challenges-and-solutions/</a:t>
            </a:r>
            <a:endParaRPr lang="en-US" dirty="0"/>
          </a:p>
          <a:p>
            <a:endParaRPr lang="en-US" dirty="0"/>
          </a:p>
        </p:txBody>
      </p:sp>
    </p:spTree>
    <p:extLst>
      <p:ext uri="{BB962C8B-B14F-4D97-AF65-F5344CB8AC3E}">
        <p14:creationId xmlns:p14="http://schemas.microsoft.com/office/powerpoint/2010/main" val="250105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6DA7-248B-4862-AA9A-3F59F773A31D}"/>
              </a:ext>
            </a:extLst>
          </p:cNvPr>
          <p:cNvSpPr>
            <a:spLocks noGrp="1"/>
          </p:cNvSpPr>
          <p:nvPr>
            <p:ph type="title"/>
          </p:nvPr>
        </p:nvSpPr>
        <p:spPr/>
        <p:txBody>
          <a:bodyPr>
            <a:normAutofit fontScale="90000"/>
          </a:bodyPr>
          <a:lstStyle/>
          <a:p>
            <a:r>
              <a:rPr lang="en-US" dirty="0"/>
              <a:t>Challenges in DevOps Deploy</a:t>
            </a:r>
          </a:p>
        </p:txBody>
      </p:sp>
      <p:sp>
        <p:nvSpPr>
          <p:cNvPr id="3" name="Content Placeholder 2">
            <a:extLst>
              <a:ext uri="{FF2B5EF4-FFF2-40B4-BE49-F238E27FC236}">
                <a16:creationId xmlns:a16="http://schemas.microsoft.com/office/drawing/2014/main" id="{B3A2B68E-31FB-449B-AB2D-AD32BD02506D}"/>
              </a:ext>
            </a:extLst>
          </p:cNvPr>
          <p:cNvSpPr>
            <a:spLocks noGrp="1"/>
          </p:cNvSpPr>
          <p:nvPr>
            <p:ph idx="1"/>
          </p:nvPr>
        </p:nvSpPr>
        <p:spPr/>
        <p:txBody>
          <a:bodyPr/>
          <a:lstStyle/>
          <a:p>
            <a:r>
              <a:rPr lang="en-US" b="0" i="0" dirty="0">
                <a:solidFill>
                  <a:srgbClr val="333333"/>
                </a:solidFill>
                <a:effectLst/>
                <a:latin typeface="+mn-lt"/>
              </a:rPr>
              <a:t>Secret management and stringent access constraints are critical in highly automated builds and deployments.</a:t>
            </a:r>
          </a:p>
          <a:p>
            <a:endParaRPr lang="en-US" b="0" dirty="0">
              <a:solidFill>
                <a:srgbClr val="333333"/>
              </a:solidFill>
              <a:latin typeface="+mn-lt"/>
            </a:endParaRPr>
          </a:p>
          <a:p>
            <a:endParaRPr lang="en-US" b="0" dirty="0">
              <a:latin typeface="+mn-lt"/>
            </a:endParaRPr>
          </a:p>
        </p:txBody>
      </p:sp>
      <p:sp>
        <p:nvSpPr>
          <p:cNvPr id="4" name="TextBox 3">
            <a:extLst>
              <a:ext uri="{FF2B5EF4-FFF2-40B4-BE49-F238E27FC236}">
                <a16:creationId xmlns:a16="http://schemas.microsoft.com/office/drawing/2014/main" id="{E6833839-68CD-4599-B09D-E23C886FD8DF}"/>
              </a:ext>
            </a:extLst>
          </p:cNvPr>
          <p:cNvSpPr txBox="1"/>
          <p:nvPr/>
        </p:nvSpPr>
        <p:spPr>
          <a:xfrm>
            <a:off x="733618" y="5816338"/>
            <a:ext cx="7570128" cy="923330"/>
          </a:xfrm>
          <a:prstGeom prst="rect">
            <a:avLst/>
          </a:prstGeom>
          <a:noFill/>
        </p:spPr>
        <p:txBody>
          <a:bodyPr wrap="square" rtlCol="0">
            <a:spAutoFit/>
          </a:bodyPr>
          <a:lstStyle/>
          <a:p>
            <a:r>
              <a:rPr lang="en-US" dirty="0"/>
              <a:t>Source: </a:t>
            </a:r>
            <a:r>
              <a:rPr lang="en-US" dirty="0">
                <a:hlinkClick r:id="rId2"/>
              </a:rPr>
              <a:t>https://www.cypressdatadefense.com/blog/devops-challenges-and-solutions/</a:t>
            </a:r>
            <a:endParaRPr lang="en-US" dirty="0"/>
          </a:p>
          <a:p>
            <a:endParaRPr lang="en-US" dirty="0"/>
          </a:p>
        </p:txBody>
      </p:sp>
    </p:spTree>
    <p:extLst>
      <p:ext uri="{BB962C8B-B14F-4D97-AF65-F5344CB8AC3E}">
        <p14:creationId xmlns:p14="http://schemas.microsoft.com/office/powerpoint/2010/main" val="90388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1AEDF2-14BE-46E7-92BD-985FC3F1A0AB}"/>
              </a:ext>
            </a:extLst>
          </p:cNvPr>
          <p:cNvSpPr>
            <a:spLocks noGrp="1"/>
          </p:cNvSpPr>
          <p:nvPr>
            <p:ph type="title"/>
          </p:nvPr>
        </p:nvSpPr>
        <p:spPr/>
        <p:txBody>
          <a:bodyPr>
            <a:noAutofit/>
          </a:bodyPr>
          <a:lstStyle/>
          <a:p>
            <a:r>
              <a:rPr lang="en-US" sz="3600" dirty="0"/>
              <a:t>References</a:t>
            </a:r>
          </a:p>
        </p:txBody>
      </p:sp>
      <p:sp>
        <p:nvSpPr>
          <p:cNvPr id="3" name="Content Placeholder 2">
            <a:extLst>
              <a:ext uri="{FF2B5EF4-FFF2-40B4-BE49-F238E27FC236}">
                <a16:creationId xmlns:a16="http://schemas.microsoft.com/office/drawing/2014/main" id="{68E077EC-7F5D-4AAB-A655-1D7927503A52}"/>
              </a:ext>
            </a:extLst>
          </p:cNvPr>
          <p:cNvSpPr>
            <a:spLocks noGrp="1"/>
          </p:cNvSpPr>
          <p:nvPr>
            <p:ph idx="1"/>
          </p:nvPr>
        </p:nvSpPr>
        <p:spPr/>
        <p:txBody>
          <a:bodyPr/>
          <a:lstStyle/>
          <a:p>
            <a:r>
              <a:rPr lang="en-US" b="0" dirty="0">
                <a:hlinkClick r:id="rId2"/>
              </a:rPr>
              <a:t>https://puppet.com/docs/puppet/7/style_guide.html</a:t>
            </a:r>
          </a:p>
          <a:p>
            <a:r>
              <a:rPr lang="en-US" b="0" dirty="0">
                <a:hlinkClick r:id="rId2"/>
              </a:rPr>
              <a:t>https://puppet.com/docs/pe/2021.1/control_repo.html</a:t>
            </a:r>
            <a:endParaRPr lang="en-US" b="0" dirty="0"/>
          </a:p>
          <a:p>
            <a:r>
              <a:rPr lang="en-US" b="0" dirty="0">
                <a:hlinkClick r:id="rId3"/>
              </a:rPr>
              <a:t>https://puppet.com/blog/building-docker-images-puppet/</a:t>
            </a:r>
            <a:endParaRPr lang="en-US" b="0" dirty="0"/>
          </a:p>
          <a:p>
            <a:r>
              <a:rPr lang="en-US" b="0" dirty="0">
                <a:hlinkClick r:id="rId4"/>
              </a:rPr>
              <a:t>https://www.cypressdatadefense.com/blog/devops-challenges-and-solutions/</a:t>
            </a:r>
            <a:endParaRPr lang="en-US" b="0" dirty="0"/>
          </a:p>
          <a:p>
            <a:endParaRPr lang="en-US" b="0" dirty="0"/>
          </a:p>
          <a:p>
            <a:endParaRPr lang="en-US" b="0" dirty="0"/>
          </a:p>
          <a:p>
            <a:endParaRPr lang="en-US" b="0" dirty="0"/>
          </a:p>
          <a:p>
            <a:endParaRPr lang="en-US" b="0" dirty="0"/>
          </a:p>
          <a:p>
            <a:endParaRPr lang="en-US" b="0" i="1" dirty="0"/>
          </a:p>
          <a:p>
            <a:endParaRPr lang="en-US" b="0" i="1" dirty="0"/>
          </a:p>
          <a:p>
            <a:endParaRPr lang="fr-FR" b="0" dirty="0"/>
          </a:p>
          <a:p>
            <a:endParaRPr lang="fr-FR" b="0" dirty="0"/>
          </a:p>
          <a:p>
            <a:endParaRPr lang="fr-FR" b="0" dirty="0"/>
          </a:p>
          <a:p>
            <a:endParaRPr lang="fr-FR" b="0" dirty="0"/>
          </a:p>
          <a:p>
            <a:endParaRPr lang="fr-FR" b="0" dirty="0"/>
          </a:p>
        </p:txBody>
      </p:sp>
    </p:spTree>
    <p:extLst>
      <p:ext uri="{BB962C8B-B14F-4D97-AF65-F5344CB8AC3E}">
        <p14:creationId xmlns:p14="http://schemas.microsoft.com/office/powerpoint/2010/main" val="318731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t>Thank you</a:t>
            </a:r>
            <a:endParaRPr lang="en-SG" dirty="0"/>
          </a:p>
        </p:txBody>
      </p:sp>
    </p:spTree>
    <p:extLst>
      <p:ext uri="{BB962C8B-B14F-4D97-AF65-F5344CB8AC3E}">
        <p14:creationId xmlns:p14="http://schemas.microsoft.com/office/powerpoint/2010/main" val="2919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B82C-1C34-4539-8178-1474CC3217BD}"/>
              </a:ext>
            </a:extLst>
          </p:cNvPr>
          <p:cNvSpPr>
            <a:spLocks noGrp="1"/>
          </p:cNvSpPr>
          <p:nvPr>
            <p:ph type="title"/>
          </p:nvPr>
        </p:nvSpPr>
        <p:spPr/>
        <p:txBody>
          <a:bodyPr>
            <a:normAutofit fontScale="90000"/>
          </a:bodyPr>
          <a:lstStyle/>
          <a:p>
            <a:r>
              <a:rPr lang="en-US" dirty="0"/>
              <a:t>Code Creation Process</a:t>
            </a:r>
          </a:p>
        </p:txBody>
      </p:sp>
      <p:sp>
        <p:nvSpPr>
          <p:cNvPr id="3" name="Content Placeholder 2">
            <a:extLst>
              <a:ext uri="{FF2B5EF4-FFF2-40B4-BE49-F238E27FC236}">
                <a16:creationId xmlns:a16="http://schemas.microsoft.com/office/drawing/2014/main" id="{AE312167-3695-4498-B0C9-B84CE9241D9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672DCC7-07D1-409B-8F01-F8D243BA7CE4}"/>
              </a:ext>
            </a:extLst>
          </p:cNvPr>
          <p:cNvPicPr>
            <a:picLocks noChangeAspect="1"/>
          </p:cNvPicPr>
          <p:nvPr/>
        </p:nvPicPr>
        <p:blipFill>
          <a:blip r:embed="rId2"/>
          <a:stretch>
            <a:fillRect/>
          </a:stretch>
        </p:blipFill>
        <p:spPr>
          <a:xfrm>
            <a:off x="1550504" y="1996553"/>
            <a:ext cx="5691694" cy="3632837"/>
          </a:xfrm>
          <a:prstGeom prst="rect">
            <a:avLst/>
          </a:prstGeom>
        </p:spPr>
      </p:pic>
    </p:spTree>
    <p:extLst>
      <p:ext uri="{BB962C8B-B14F-4D97-AF65-F5344CB8AC3E}">
        <p14:creationId xmlns:p14="http://schemas.microsoft.com/office/powerpoint/2010/main" val="157257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Module design practices</a:t>
            </a:r>
          </a:p>
        </p:txBody>
      </p:sp>
      <p:sp>
        <p:nvSpPr>
          <p:cNvPr id="3" name="Content Placeholder 2">
            <a:extLst>
              <a:ext uri="{FF2B5EF4-FFF2-40B4-BE49-F238E27FC236}">
                <a16:creationId xmlns:a16="http://schemas.microsoft.com/office/drawing/2014/main" id="{FD00FA5A-17CB-419F-AE17-5D7BE5C53583}"/>
              </a:ext>
            </a:extLst>
          </p:cNvPr>
          <p:cNvSpPr>
            <a:spLocks noGrp="1"/>
          </p:cNvSpPr>
          <p:nvPr>
            <p:ph idx="1"/>
          </p:nvPr>
        </p:nvSpPr>
        <p:spPr/>
        <p:txBody>
          <a:bodyPr>
            <a:normAutofit/>
          </a:bodyPr>
          <a:lstStyle/>
          <a:p>
            <a:r>
              <a:rPr lang="en-US" b="0" dirty="0"/>
              <a:t>Module manifests should adhere to standard spacing, indentation, and whitespace guidelines.</a:t>
            </a:r>
          </a:p>
          <a:p>
            <a:endParaRPr lang="en-US" b="0" dirty="0"/>
          </a:p>
          <a:p>
            <a:endParaRPr lang="en-US" b="0" dirty="0"/>
          </a:p>
          <a:p>
            <a:endParaRPr lang="en-US" b="0" dirty="0"/>
          </a:p>
          <a:p>
            <a:endParaRPr lang="en-US" b="0" dirty="0"/>
          </a:p>
          <a:p>
            <a:endParaRPr lang="en-US" b="0" dirty="0"/>
          </a:p>
          <a:p>
            <a:endParaRPr lang="en-US" b="0" dirty="0"/>
          </a:p>
          <a:p>
            <a:endParaRPr lang="en-US" b="0" dirty="0"/>
          </a:p>
          <a:p>
            <a:r>
              <a:rPr lang="en-US" sz="1600" b="0" dirty="0"/>
              <a:t>Source: </a:t>
            </a:r>
            <a:r>
              <a:rPr lang="en-US" sz="1600" b="0" dirty="0">
                <a:hlinkClick r:id="rId2"/>
              </a:rPr>
              <a:t>https://puppet.com/docs/puppet/7/style_guide.html</a:t>
            </a:r>
            <a:endParaRPr lang="en-US" sz="1600" b="0" dirty="0"/>
          </a:p>
          <a:p>
            <a:endParaRPr lang="en-US" b="0" dirty="0"/>
          </a:p>
          <a:p>
            <a:endParaRPr lang="en-US" b="0" dirty="0"/>
          </a:p>
          <a:p>
            <a:pPr algn="l">
              <a:buFont typeface="Arial" panose="020B0604020202020204" pitchFamily="34" charset="0"/>
              <a:buChar char="•"/>
            </a:pPr>
            <a:endParaRPr lang="en-US" b="0" dirty="0">
              <a:solidFill>
                <a:srgbClr val="222222"/>
              </a:solidFill>
              <a:latin typeface="marketing-sans"/>
            </a:endParaRPr>
          </a:p>
          <a:p>
            <a:pPr algn="l">
              <a:buFont typeface="Arial" panose="020B0604020202020204" pitchFamily="34" charset="0"/>
              <a:buChar char="•"/>
            </a:pPr>
            <a:endParaRPr lang="en-US" b="0" i="0" dirty="0">
              <a:solidFill>
                <a:srgbClr val="222222"/>
              </a:solidFill>
              <a:effectLst/>
              <a:latin typeface="marketing-sans"/>
            </a:endParaRPr>
          </a:p>
          <a:p>
            <a:endParaRPr lang="en-US" b="0" dirty="0"/>
          </a:p>
          <a:p>
            <a:endParaRPr lang="en-US" b="0" dirty="0"/>
          </a:p>
        </p:txBody>
      </p:sp>
      <p:pic>
        <p:nvPicPr>
          <p:cNvPr id="5" name="Picture 4">
            <a:extLst>
              <a:ext uri="{FF2B5EF4-FFF2-40B4-BE49-F238E27FC236}">
                <a16:creationId xmlns:a16="http://schemas.microsoft.com/office/drawing/2014/main" id="{85E4734B-AB21-41BD-9F7D-B80828D8A167}"/>
              </a:ext>
            </a:extLst>
          </p:cNvPr>
          <p:cNvPicPr>
            <a:picLocks noChangeAspect="1"/>
          </p:cNvPicPr>
          <p:nvPr/>
        </p:nvPicPr>
        <p:blipFill>
          <a:blip r:embed="rId3"/>
          <a:stretch>
            <a:fillRect/>
          </a:stretch>
        </p:blipFill>
        <p:spPr>
          <a:xfrm>
            <a:off x="840255" y="2362284"/>
            <a:ext cx="7396483" cy="2133431"/>
          </a:xfrm>
          <a:prstGeom prst="rect">
            <a:avLst/>
          </a:prstGeom>
        </p:spPr>
      </p:pic>
    </p:spTree>
    <p:extLst>
      <p:ext uri="{BB962C8B-B14F-4D97-AF65-F5344CB8AC3E}">
        <p14:creationId xmlns:p14="http://schemas.microsoft.com/office/powerpoint/2010/main" val="282628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Module design practices</a:t>
            </a:r>
          </a:p>
        </p:txBody>
      </p:sp>
      <p:sp>
        <p:nvSpPr>
          <p:cNvPr id="3" name="Content Placeholder 2">
            <a:extLst>
              <a:ext uri="{FF2B5EF4-FFF2-40B4-BE49-F238E27FC236}">
                <a16:creationId xmlns:a16="http://schemas.microsoft.com/office/drawing/2014/main" id="{FD00FA5A-17CB-419F-AE17-5D7BE5C53583}"/>
              </a:ext>
            </a:extLst>
          </p:cNvPr>
          <p:cNvSpPr>
            <a:spLocks noGrp="1"/>
          </p:cNvSpPr>
          <p:nvPr>
            <p:ph idx="1"/>
          </p:nvPr>
        </p:nvSpPr>
        <p:spPr/>
        <p:txBody>
          <a:bodyPr>
            <a:normAutofit fontScale="92500" lnSpcReduction="10000"/>
          </a:bodyPr>
          <a:lstStyle/>
          <a:p>
            <a:r>
              <a:rPr lang="en-US" b="0" dirty="0"/>
              <a:t>Examples:</a:t>
            </a:r>
          </a:p>
          <a:p>
            <a:endParaRPr lang="en-US" b="0" dirty="0"/>
          </a:p>
          <a:p>
            <a:endParaRPr lang="en-US" b="0" dirty="0"/>
          </a:p>
          <a:p>
            <a:endParaRPr lang="en-US" b="0" dirty="0"/>
          </a:p>
          <a:p>
            <a:endParaRPr lang="en-US" b="0" dirty="0"/>
          </a:p>
          <a:p>
            <a:endParaRPr lang="en-US" b="0" dirty="0"/>
          </a:p>
          <a:p>
            <a:endParaRPr lang="en-US" b="0" dirty="0"/>
          </a:p>
          <a:p>
            <a:endParaRPr lang="en-US" b="0" dirty="0"/>
          </a:p>
          <a:p>
            <a:endParaRPr lang="en-US" sz="1600" b="0" dirty="0"/>
          </a:p>
          <a:p>
            <a:endParaRPr lang="en-US" sz="1600" b="0" dirty="0"/>
          </a:p>
          <a:p>
            <a:endParaRPr lang="en-US" sz="1600" b="0" dirty="0"/>
          </a:p>
          <a:p>
            <a:endParaRPr lang="en-US" sz="1600" b="0" dirty="0"/>
          </a:p>
          <a:p>
            <a:r>
              <a:rPr lang="en-US" sz="1600" b="0" dirty="0"/>
              <a:t>Source: </a:t>
            </a:r>
            <a:r>
              <a:rPr lang="en-US" sz="1600" b="0" dirty="0">
                <a:hlinkClick r:id="rId2"/>
              </a:rPr>
              <a:t>https://puppet.com/docs/puppet/7/style_guide.html</a:t>
            </a:r>
            <a:endParaRPr lang="en-US" sz="1600" b="0" dirty="0"/>
          </a:p>
          <a:p>
            <a:endParaRPr lang="en-US" b="0" dirty="0"/>
          </a:p>
          <a:p>
            <a:endParaRPr lang="en-US" b="0" dirty="0"/>
          </a:p>
          <a:p>
            <a:pPr algn="l">
              <a:buFont typeface="Arial" panose="020B0604020202020204" pitchFamily="34" charset="0"/>
              <a:buChar char="•"/>
            </a:pPr>
            <a:endParaRPr lang="en-US" b="0" dirty="0">
              <a:solidFill>
                <a:srgbClr val="222222"/>
              </a:solidFill>
              <a:latin typeface="marketing-sans"/>
            </a:endParaRPr>
          </a:p>
          <a:p>
            <a:pPr algn="l">
              <a:buFont typeface="Arial" panose="020B0604020202020204" pitchFamily="34" charset="0"/>
              <a:buChar char="•"/>
            </a:pPr>
            <a:endParaRPr lang="en-US" b="0" i="0" dirty="0">
              <a:solidFill>
                <a:srgbClr val="222222"/>
              </a:solidFill>
              <a:effectLst/>
              <a:latin typeface="marketing-sans"/>
            </a:endParaRPr>
          </a:p>
          <a:p>
            <a:endParaRPr lang="en-US" b="0" dirty="0"/>
          </a:p>
          <a:p>
            <a:endParaRPr lang="en-US" b="0" dirty="0"/>
          </a:p>
        </p:txBody>
      </p:sp>
      <p:pic>
        <p:nvPicPr>
          <p:cNvPr id="6" name="Picture 5">
            <a:extLst>
              <a:ext uri="{FF2B5EF4-FFF2-40B4-BE49-F238E27FC236}">
                <a16:creationId xmlns:a16="http://schemas.microsoft.com/office/drawing/2014/main" id="{CEAA953B-CF2F-42D0-ABDC-43219645A3C7}"/>
              </a:ext>
            </a:extLst>
          </p:cNvPr>
          <p:cNvPicPr>
            <a:picLocks noChangeAspect="1"/>
          </p:cNvPicPr>
          <p:nvPr/>
        </p:nvPicPr>
        <p:blipFill>
          <a:blip r:embed="rId3"/>
          <a:stretch>
            <a:fillRect/>
          </a:stretch>
        </p:blipFill>
        <p:spPr>
          <a:xfrm>
            <a:off x="2053565" y="1746608"/>
            <a:ext cx="5527050" cy="3530403"/>
          </a:xfrm>
          <a:prstGeom prst="rect">
            <a:avLst/>
          </a:prstGeom>
        </p:spPr>
      </p:pic>
    </p:spTree>
    <p:extLst>
      <p:ext uri="{BB962C8B-B14F-4D97-AF65-F5344CB8AC3E}">
        <p14:creationId xmlns:p14="http://schemas.microsoft.com/office/powerpoint/2010/main" val="56754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Node Definition</a:t>
            </a:r>
          </a:p>
        </p:txBody>
      </p:sp>
      <p:sp>
        <p:nvSpPr>
          <p:cNvPr id="3" name="Content Placeholder 2">
            <a:extLst>
              <a:ext uri="{FF2B5EF4-FFF2-40B4-BE49-F238E27FC236}">
                <a16:creationId xmlns:a16="http://schemas.microsoft.com/office/drawing/2014/main" id="{FD00FA5A-17CB-419F-AE17-5D7BE5C53583}"/>
              </a:ext>
            </a:extLst>
          </p:cNvPr>
          <p:cNvSpPr>
            <a:spLocks noGrp="1"/>
          </p:cNvSpPr>
          <p:nvPr>
            <p:ph idx="1"/>
          </p:nvPr>
        </p:nvSpPr>
        <p:spPr/>
        <p:txBody>
          <a:bodyPr/>
          <a:lstStyle/>
          <a:p>
            <a:r>
              <a:rPr lang="en-US" b="0" dirty="0"/>
              <a:t>A node definition, also known as a node statement, is a block of Puppet code that is contained exclusively in matching nodes' catalogs. </a:t>
            </a:r>
          </a:p>
          <a:p>
            <a:endParaRPr lang="en-US" b="0" dirty="0"/>
          </a:p>
          <a:p>
            <a:r>
              <a:rPr lang="en-US" b="0" dirty="0"/>
              <a:t>This allows you to assign specific configurations to certain nodes.</a:t>
            </a:r>
          </a:p>
          <a:p>
            <a:endParaRPr lang="en-US" b="0" dirty="0"/>
          </a:p>
          <a:p>
            <a:r>
              <a:rPr lang="en-US" b="0" dirty="0"/>
              <a:t>Put node definitions in the main manifest, which might be a single </a:t>
            </a:r>
            <a:r>
              <a:rPr lang="en-US" b="0" dirty="0" err="1"/>
              <a:t>site.pp</a:t>
            </a:r>
            <a:r>
              <a:rPr lang="en-US" b="0" dirty="0"/>
              <a:t> file or a directory with several files.</a:t>
            </a:r>
          </a:p>
        </p:txBody>
      </p:sp>
    </p:spTree>
    <p:extLst>
      <p:ext uri="{BB962C8B-B14F-4D97-AF65-F5344CB8AC3E}">
        <p14:creationId xmlns:p14="http://schemas.microsoft.com/office/powerpoint/2010/main" val="54724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Node Definition</a:t>
            </a:r>
          </a:p>
        </p:txBody>
      </p:sp>
      <p:sp>
        <p:nvSpPr>
          <p:cNvPr id="3" name="Content Placeholder 2">
            <a:extLst>
              <a:ext uri="{FF2B5EF4-FFF2-40B4-BE49-F238E27FC236}">
                <a16:creationId xmlns:a16="http://schemas.microsoft.com/office/drawing/2014/main" id="{FD00FA5A-17CB-419F-AE17-5D7BE5C53583}"/>
              </a:ext>
            </a:extLst>
          </p:cNvPr>
          <p:cNvSpPr>
            <a:spLocks noGrp="1"/>
          </p:cNvSpPr>
          <p:nvPr>
            <p:ph idx="1"/>
          </p:nvPr>
        </p:nvSpPr>
        <p:spPr/>
        <p:txBody>
          <a:bodyPr/>
          <a:lstStyle/>
          <a:p>
            <a:r>
              <a:rPr lang="en-US" b="0" dirty="0"/>
              <a:t>Any puppet code that is outside of node definition will affect every node.</a:t>
            </a:r>
          </a:p>
          <a:p>
            <a:endParaRPr lang="en-US" b="0" dirty="0"/>
          </a:p>
          <a:p>
            <a:r>
              <a:rPr lang="en-US" b="0" dirty="0"/>
              <a:t>It means that a node will receive the codes from inside and outside of node definition.</a:t>
            </a:r>
          </a:p>
          <a:p>
            <a:endParaRPr lang="en-US" b="0" dirty="0"/>
          </a:p>
          <a:p>
            <a:r>
              <a:rPr lang="en-US" b="0" dirty="0"/>
              <a:t>Node definitions are an optional feature of Puppet.</a:t>
            </a:r>
          </a:p>
        </p:txBody>
      </p:sp>
    </p:spTree>
    <p:extLst>
      <p:ext uri="{BB962C8B-B14F-4D97-AF65-F5344CB8AC3E}">
        <p14:creationId xmlns:p14="http://schemas.microsoft.com/office/powerpoint/2010/main" val="31438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Node Definition</a:t>
            </a:r>
          </a:p>
        </p:txBody>
      </p:sp>
      <p:sp>
        <p:nvSpPr>
          <p:cNvPr id="5" name="Content Placeholder 4">
            <a:extLst>
              <a:ext uri="{FF2B5EF4-FFF2-40B4-BE49-F238E27FC236}">
                <a16:creationId xmlns:a16="http://schemas.microsoft.com/office/drawing/2014/main" id="{2E2D9E01-C905-4B92-B9C3-E1CD47FE00D2}"/>
              </a:ext>
            </a:extLst>
          </p:cNvPr>
          <p:cNvSpPr>
            <a:spLocks noGrp="1"/>
          </p:cNvSpPr>
          <p:nvPr>
            <p:ph idx="1"/>
          </p:nvPr>
        </p:nvSpPr>
        <p:spPr/>
        <p:txBody>
          <a:bodyPr/>
          <a:lstStyle/>
          <a:p>
            <a:r>
              <a:rPr lang="en-US" b="0" dirty="0"/>
              <a:t>Single node definition</a:t>
            </a:r>
          </a:p>
        </p:txBody>
      </p:sp>
      <p:pic>
        <p:nvPicPr>
          <p:cNvPr id="4" name="Picture 3">
            <a:extLst>
              <a:ext uri="{FF2B5EF4-FFF2-40B4-BE49-F238E27FC236}">
                <a16:creationId xmlns:a16="http://schemas.microsoft.com/office/drawing/2014/main" id="{392EC126-AF35-4C69-8DE8-7EDB066C02E0}"/>
              </a:ext>
            </a:extLst>
          </p:cNvPr>
          <p:cNvPicPr>
            <a:picLocks noChangeAspect="1"/>
          </p:cNvPicPr>
          <p:nvPr/>
        </p:nvPicPr>
        <p:blipFill>
          <a:blip r:embed="rId3"/>
          <a:stretch>
            <a:fillRect/>
          </a:stretch>
        </p:blipFill>
        <p:spPr>
          <a:xfrm>
            <a:off x="840255" y="2131316"/>
            <a:ext cx="7776086" cy="3457825"/>
          </a:xfrm>
          <a:prstGeom prst="rect">
            <a:avLst/>
          </a:prstGeom>
        </p:spPr>
      </p:pic>
    </p:spTree>
    <p:extLst>
      <p:ext uri="{BB962C8B-B14F-4D97-AF65-F5344CB8AC3E}">
        <p14:creationId xmlns:p14="http://schemas.microsoft.com/office/powerpoint/2010/main" val="123427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CC44-133E-4F92-9D9D-4D8E8B10476D}"/>
              </a:ext>
            </a:extLst>
          </p:cNvPr>
          <p:cNvSpPr>
            <a:spLocks noGrp="1"/>
          </p:cNvSpPr>
          <p:nvPr>
            <p:ph type="title"/>
          </p:nvPr>
        </p:nvSpPr>
        <p:spPr/>
        <p:txBody>
          <a:bodyPr>
            <a:normAutofit fontScale="90000"/>
          </a:bodyPr>
          <a:lstStyle/>
          <a:p>
            <a:r>
              <a:rPr lang="en-US" sz="4000" dirty="0"/>
              <a:t>Node Definition</a:t>
            </a:r>
          </a:p>
        </p:txBody>
      </p:sp>
      <p:sp>
        <p:nvSpPr>
          <p:cNvPr id="5" name="Content Placeholder 4">
            <a:extLst>
              <a:ext uri="{FF2B5EF4-FFF2-40B4-BE49-F238E27FC236}">
                <a16:creationId xmlns:a16="http://schemas.microsoft.com/office/drawing/2014/main" id="{2E2D9E01-C905-4B92-B9C3-E1CD47FE00D2}"/>
              </a:ext>
            </a:extLst>
          </p:cNvPr>
          <p:cNvSpPr>
            <a:spLocks noGrp="1"/>
          </p:cNvSpPr>
          <p:nvPr>
            <p:ph idx="1"/>
          </p:nvPr>
        </p:nvSpPr>
        <p:spPr/>
        <p:txBody>
          <a:bodyPr/>
          <a:lstStyle/>
          <a:p>
            <a:r>
              <a:rPr lang="en-US" b="0" dirty="0"/>
              <a:t>Single node definition</a:t>
            </a:r>
          </a:p>
        </p:txBody>
      </p:sp>
      <p:pic>
        <p:nvPicPr>
          <p:cNvPr id="4" name="Picture 3">
            <a:extLst>
              <a:ext uri="{FF2B5EF4-FFF2-40B4-BE49-F238E27FC236}">
                <a16:creationId xmlns:a16="http://schemas.microsoft.com/office/drawing/2014/main" id="{392EC126-AF35-4C69-8DE8-7EDB066C02E0}"/>
              </a:ext>
            </a:extLst>
          </p:cNvPr>
          <p:cNvPicPr>
            <a:picLocks noChangeAspect="1"/>
          </p:cNvPicPr>
          <p:nvPr/>
        </p:nvPicPr>
        <p:blipFill>
          <a:blip r:embed="rId3"/>
          <a:stretch>
            <a:fillRect/>
          </a:stretch>
        </p:blipFill>
        <p:spPr>
          <a:xfrm>
            <a:off x="840255" y="2131316"/>
            <a:ext cx="7776086" cy="3457825"/>
          </a:xfrm>
          <a:prstGeom prst="rect">
            <a:avLst/>
          </a:prstGeom>
        </p:spPr>
      </p:pic>
    </p:spTree>
    <p:extLst>
      <p:ext uri="{BB962C8B-B14F-4D97-AF65-F5344CB8AC3E}">
        <p14:creationId xmlns:p14="http://schemas.microsoft.com/office/powerpoint/2010/main" val="2716676924"/>
      </p:ext>
    </p:extLst>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66KPCN672TWP-1890525894-18</_dlc_DocId>
    <_dlc_DocIdUrl xmlns="aca15370-b66d-4dc7-9202-5fcf368e698e">
      <Url>https://rp-sp.rp.edu.sg/sites/LCMS_02918252-7e3d-ec11-812e-5cb901e2a858/_layouts/15/DocIdRedir.aspx?ID=66KPCN672TWP-1890525894-18</Url>
      <Description>66KPCN672TWP-1890525894-18</Description>
    </_dlc_DocIdUrl>
  </documentManagement>
</p:properties>
</file>

<file path=customXml/itemProps1.xml><?xml version="1.0" encoding="utf-8"?>
<ds:datastoreItem xmlns:ds="http://schemas.openxmlformats.org/officeDocument/2006/customXml" ds:itemID="{F619FADB-59D7-4249-8291-2684D9722E27}"/>
</file>

<file path=customXml/itemProps2.xml><?xml version="1.0" encoding="utf-8"?>
<ds:datastoreItem xmlns:ds="http://schemas.openxmlformats.org/officeDocument/2006/customXml" ds:itemID="{F0488E48-BB32-4006-9DD3-7B7E4CF8EC5C}"/>
</file>

<file path=customXml/itemProps3.xml><?xml version="1.0" encoding="utf-8"?>
<ds:datastoreItem xmlns:ds="http://schemas.openxmlformats.org/officeDocument/2006/customXml" ds:itemID="{AC45D6D4-169C-47A9-9F72-D23C80E0B9F4}"/>
</file>

<file path=customXml/itemProps4.xml><?xml version="1.0" encoding="utf-8"?>
<ds:datastoreItem xmlns:ds="http://schemas.openxmlformats.org/officeDocument/2006/customXml" ds:itemID="{E6A1D58F-146D-4BF4-9E36-603031230770}"/>
</file>

<file path=docProps/app.xml><?xml version="1.0" encoding="utf-8"?>
<Properties xmlns="http://schemas.openxmlformats.org/officeDocument/2006/extended-properties" xmlns:vt="http://schemas.openxmlformats.org/officeDocument/2006/docPropsVTypes">
  <Template/>
  <TotalTime>0</TotalTime>
  <Words>1067</Words>
  <Application>Microsoft Office PowerPoint</Application>
  <PresentationFormat>On-screen Show (4:3)</PresentationFormat>
  <Paragraphs>154</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marketing-sans</vt:lpstr>
      <vt:lpstr>Arial</vt:lpstr>
      <vt:lpstr>Calibri</vt:lpstr>
      <vt:lpstr>Wingdings</vt:lpstr>
      <vt:lpstr>Office Theme</vt:lpstr>
      <vt:lpstr>DV1C04 Deployt &amp; Monitoring in DevOps</vt:lpstr>
      <vt:lpstr>Learning Objectives</vt:lpstr>
      <vt:lpstr>Code Creation Process</vt:lpstr>
      <vt:lpstr>Module design practices</vt:lpstr>
      <vt:lpstr>Module design practices</vt:lpstr>
      <vt:lpstr>Node Definition</vt:lpstr>
      <vt:lpstr>Node Definition</vt:lpstr>
      <vt:lpstr>Node Definition</vt:lpstr>
      <vt:lpstr>Node Definition</vt:lpstr>
      <vt:lpstr>Node Definition</vt:lpstr>
      <vt:lpstr>Code Management for Puppet Codes</vt:lpstr>
      <vt:lpstr>Code Management for Puppet Codes</vt:lpstr>
      <vt:lpstr>Code Management for Puppet Codes</vt:lpstr>
      <vt:lpstr>Code Management for Puppet Codes</vt:lpstr>
      <vt:lpstr>Code Management for Puppet Codes</vt:lpstr>
      <vt:lpstr>Code Management for Puppet Codes</vt:lpstr>
      <vt:lpstr>Code Management for Puppet Codes</vt:lpstr>
      <vt:lpstr>Puppet Automates Managing Docker Container</vt:lpstr>
      <vt:lpstr>Puppet Automates Managing Docker Container</vt:lpstr>
      <vt:lpstr>Challenges in DevOps Deploy</vt:lpstr>
      <vt:lpstr>Challenges in DevOps Deploy</vt:lpstr>
      <vt:lpstr>Challenges in DevOps Deploy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2022-03-08T10:44:38Z</dcterms:created>
  <dcterms:modified xsi:type="dcterms:W3CDTF">2022-03-08T10:45:01Z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_dlc_DocIdItemGuid">
    <vt:lpwstr>7439c01b-f3d4-441f-8a24-4b2f812785d2</vt:lpwstr>
  </property>
</Properties>
</file>