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344" r:id="rId4"/>
    <p:sldId id="347" r:id="rId5"/>
    <p:sldId id="346" r:id="rId6"/>
    <p:sldId id="345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5" r:id="rId17"/>
    <p:sldId id="358" r:id="rId18"/>
    <p:sldId id="359" r:id="rId19"/>
    <p:sldId id="360" r:id="rId20"/>
    <p:sldId id="364" r:id="rId21"/>
    <p:sldId id="366" r:id="rId22"/>
    <p:sldId id="367" r:id="rId23"/>
    <p:sldId id="365" r:id="rId24"/>
    <p:sldId id="361" r:id="rId25"/>
    <p:sldId id="362" r:id="rId26"/>
    <p:sldId id="363" r:id="rId27"/>
    <p:sldId id="343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7217" autoAdjust="0"/>
  </p:normalViewPr>
  <p:slideViewPr>
    <p:cSldViewPr snapToGrid="0">
      <p:cViewPr varScale="1">
        <p:scale>
          <a:sx n="93" d="100"/>
          <a:sy n="93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4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8608-5738-4567-A4C0-301A00B8F7CF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3F16-868A-4EF7-93F1-C105D922F9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05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42FC-E5BF-4C5B-975D-EB70B34CEC89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FFDDE-8267-4D6F-BD4C-782A0A6BA3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2017 Cov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7" name="Shape 24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8500" y="150238"/>
            <a:ext cx="2616299" cy="8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632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yond 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5" y="2879445"/>
            <a:ext cx="7772400" cy="2387600"/>
          </a:xfrm>
        </p:spPr>
        <p:txBody>
          <a:bodyPr anchor="b">
            <a:norm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5542755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5423479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453642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261643" y="1418997"/>
            <a:ext cx="8620714" cy="36363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9914" y="3172372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596" y="4201634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755331" y="2626031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546" y="4267035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3228" y="5296297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862963" y="3720694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572000" y="688332"/>
            <a:ext cx="4572000" cy="3314700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61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1754326"/>
          </a:xfrm>
        </p:spPr>
        <p:txBody>
          <a:bodyPr anchor="t" anchorCtr="0">
            <a:spAutoFit/>
          </a:bodyPr>
          <a:lstStyle>
            <a:lvl1pPr algn="ctr">
              <a:defRPr sz="60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0252-76A8-49E7-B152-6C07C188CE1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53097F8B-201E-4265-A3AF-DF26DB25D8A3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74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3" r:id="rId3"/>
    <p:sldLayoutId id="2147483662" r:id="rId4"/>
    <p:sldLayoutId id="2147483682" r:id="rId5"/>
    <p:sldLayoutId id="2147483681" r:id="rId6"/>
    <p:sldLayoutId id="2147483675" r:id="rId7"/>
    <p:sldLayoutId id="2147483680" r:id="rId8"/>
    <p:sldLayoutId id="2147483677" r:id="rId9"/>
    <p:sldLayoutId id="214748366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ppet.com/docs/pe/2019.8/osp/the_roles_and_profiles_method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ppet.com/docs/pe/2019.8/osp/the_roles_and_profiles_method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.com/docs/puppet/7/hiera_intro.html#hiera_intro" TargetMode="External"/><Relationship Id="rId2" Type="http://schemas.openxmlformats.org/officeDocument/2006/relationships/hyperlink" Target="https://puppet.com/docs/puppet/6/lang_variable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nkins.io/blog/2016/12/20/jenkins-puppet-enterprise-plugin/" TargetMode="External"/><Relationship Id="rId5" Type="http://schemas.openxmlformats.org/officeDocument/2006/relationships/hyperlink" Target="https://puppet.com/blog/how-to-continuous-delivery-jenkins-puppet-enterprise/" TargetMode="External"/><Relationship Id="rId4" Type="http://schemas.openxmlformats.org/officeDocument/2006/relationships/hyperlink" Target="https://puppet.com/docs/pe/2019.8/code_mgr_how_it_works.html#how_code_manager_work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.com/docs/puppet/6/lang_variable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200329"/>
          </a:xfrm>
        </p:spPr>
        <p:txBody>
          <a:bodyPr/>
          <a:lstStyle/>
          <a:p>
            <a:r>
              <a:rPr lang="en-SG" sz="4000" dirty="0"/>
              <a:t>DV1C04</a:t>
            </a:r>
            <a:br>
              <a:rPr lang="en-SG" sz="4000" dirty="0"/>
            </a:br>
            <a:r>
              <a:rPr lang="en-SG" sz="4000" dirty="0" err="1"/>
              <a:t>Deployt</a:t>
            </a:r>
            <a:r>
              <a:rPr lang="en-SG" sz="4000" dirty="0"/>
              <a:t> &amp; Monitoring in DevOps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0506" y="3939840"/>
            <a:ext cx="6858000" cy="549863"/>
          </a:xfrm>
        </p:spPr>
        <p:txBody>
          <a:bodyPr>
            <a:noAutofit/>
          </a:bodyPr>
          <a:lstStyle/>
          <a:p>
            <a:r>
              <a:rPr lang="en-US" sz="2800" dirty="0"/>
              <a:t>L05</a:t>
            </a:r>
            <a:endParaRPr lang="en-S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140506" y="4651937"/>
            <a:ext cx="6858000" cy="705710"/>
          </a:xfrm>
        </p:spPr>
        <p:txBody>
          <a:bodyPr>
            <a:normAutofit/>
          </a:bodyPr>
          <a:lstStyle/>
          <a:p>
            <a:r>
              <a:rPr lang="en-US" sz="2800" dirty="0"/>
              <a:t>Automation in Deploy Phase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34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Roles and Profiles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62BD6A-8ECF-4E2B-9731-410142D2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Main Manifest gets bigger, complex and unmanaged over time when modules are assigned directly in it rapidly over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0BD57-B674-40A6-80ED-AD395FC5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4" y="2369723"/>
            <a:ext cx="8383712" cy="3655371"/>
          </a:xfrm>
          <a:prstGeom prst="rect">
            <a:avLst/>
          </a:prstGeom>
        </p:spPr>
      </p:pic>
      <p:pic>
        <p:nvPicPr>
          <p:cNvPr id="1026" name="Picture 2" descr="X mark Check mark Cross Sign, x mark, angle, monochrome, cross png | PNGWing">
            <a:extLst>
              <a:ext uri="{FF2B5EF4-FFF2-40B4-BE49-F238E27FC236}">
                <a16:creationId xmlns:a16="http://schemas.microsoft.com/office/drawing/2014/main" id="{174D3F7B-7DBC-4281-8BEB-6BBC454C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4" y="2453759"/>
            <a:ext cx="1114331" cy="111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AA446-C598-4687-B645-0C0598C4B862}"/>
              </a:ext>
            </a:extLst>
          </p:cNvPr>
          <p:cNvSpPr txBox="1"/>
          <p:nvPr/>
        </p:nvSpPr>
        <p:spPr>
          <a:xfrm>
            <a:off x="6357504" y="204240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 design model!</a:t>
            </a:r>
          </a:p>
        </p:txBody>
      </p:sp>
    </p:spTree>
    <p:extLst>
      <p:ext uri="{BB962C8B-B14F-4D97-AF65-F5344CB8AC3E}">
        <p14:creationId xmlns:p14="http://schemas.microsoft.com/office/powerpoint/2010/main" val="308537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Roles and Profiles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62BD6A-8ECF-4E2B-9731-410142D2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Component modules — Normal modules that manage one particular technology, for example </a:t>
            </a:r>
            <a:r>
              <a:rPr lang="en-US" b="0" dirty="0" err="1"/>
              <a:t>puppetlabs</a:t>
            </a:r>
            <a:r>
              <a:rPr lang="en-US" b="0" dirty="0"/>
              <a:t>/</a:t>
            </a:r>
            <a:r>
              <a:rPr lang="en-US" b="0" dirty="0" err="1"/>
              <a:t>apache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/>
              <a:t>Profiles — Wrapper classes that use multiple component modules to configure a layered technology stack.</a:t>
            </a:r>
          </a:p>
          <a:p>
            <a:endParaRPr lang="en-US" b="0" dirty="0"/>
          </a:p>
          <a:p>
            <a:r>
              <a:rPr lang="en-US" b="0" dirty="0"/>
              <a:t>Roles — Wrapper classes that use multiple profiles to build a complete system configuration.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85F0E-E1FF-4781-8AA6-10C37C24E9C9}"/>
              </a:ext>
            </a:extLst>
          </p:cNvPr>
          <p:cNvSpPr txBox="1"/>
          <p:nvPr/>
        </p:nvSpPr>
        <p:spPr>
          <a:xfrm>
            <a:off x="840255" y="4839128"/>
            <a:ext cx="6945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https://puppet.com/docs/pe/2019.8/osp/the_roles_and_profiles_method.html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Roles and Profiles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80852-6EF8-46FC-8FEC-A90FD5DE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8" y="1300163"/>
            <a:ext cx="6879843" cy="45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8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Roles and Profiles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6893E-6B0D-4EA5-A135-1A39D7D7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93035-E3F9-4C75-904A-E9E1F11DBBBC}"/>
              </a:ext>
            </a:extLst>
          </p:cNvPr>
          <p:cNvSpPr txBox="1"/>
          <p:nvPr/>
        </p:nvSpPr>
        <p:spPr>
          <a:xfrm>
            <a:off x="840255" y="4839128"/>
            <a:ext cx="6945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https://puppet.com/docs/pe/2019.8/osp/the_roles_and_profiles_method.html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C3CAB-0362-45FC-B712-F5F3FDA8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86" y="1299877"/>
            <a:ext cx="5354821" cy="36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Hiera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6893E-6B0D-4EA5-A135-1A39D7D7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Hiera</a:t>
            </a:r>
            <a:r>
              <a:rPr lang="en-US" b="0" dirty="0"/>
              <a:t> is a built-in key-value configuration data lookup system for keeping data separate from Puppet code.</a:t>
            </a:r>
          </a:p>
          <a:p>
            <a:endParaRPr lang="en-US" b="0" dirty="0"/>
          </a:p>
          <a:p>
            <a:r>
              <a:rPr lang="en-US" b="0" dirty="0"/>
              <a:t>The reusable code is Puppet's strength. </a:t>
            </a:r>
          </a:p>
          <a:p>
            <a:endParaRPr lang="en-US" b="0" dirty="0"/>
          </a:p>
          <a:p>
            <a:r>
              <a:rPr lang="en-US" b="0" dirty="0"/>
              <a:t>Site-specific information should be stored in external configuration data files rather than in the code itself, because code that serves several purposes must be flexible.</a:t>
            </a:r>
          </a:p>
        </p:txBody>
      </p:sp>
    </p:spTree>
    <p:extLst>
      <p:ext uri="{BB962C8B-B14F-4D97-AF65-F5344CB8AC3E}">
        <p14:creationId xmlns:p14="http://schemas.microsoft.com/office/powerpoint/2010/main" val="385796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Hiera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6893E-6B0D-4EA5-A135-1A39D7D7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Hiera</a:t>
            </a:r>
            <a:r>
              <a:rPr lang="en-US" b="0" dirty="0"/>
              <a:t> is used by Puppet to accomplish two goals: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0" dirty="0"/>
              <a:t>Key-value pairs should be used to store configuration data.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0" dirty="0"/>
              <a:t>During catalog compilation, check what data a specific module requires for a given node.</a:t>
            </a:r>
          </a:p>
        </p:txBody>
      </p:sp>
    </p:spTree>
    <p:extLst>
      <p:ext uri="{BB962C8B-B14F-4D97-AF65-F5344CB8AC3E}">
        <p14:creationId xmlns:p14="http://schemas.microsoft.com/office/powerpoint/2010/main" val="125461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Hiera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6893E-6B0D-4EA5-A135-1A39D7D7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Example: If the following puppet code is to shared to someone, one may needs to change the server data before the code can be reused. </a:t>
            </a:r>
          </a:p>
          <a:p>
            <a:endParaRPr lang="en-US" b="0" dirty="0"/>
          </a:p>
          <a:p>
            <a:r>
              <a:rPr lang="en-US" b="0" dirty="0" err="1"/>
              <a:t>Hiera</a:t>
            </a:r>
            <a:r>
              <a:rPr lang="en-US" b="0" dirty="0"/>
              <a:t> allows the move of such data to a separate file for storing the data.</a:t>
            </a:r>
          </a:p>
          <a:p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57773-02AC-42DC-B8EC-F5294FA9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" y="4055129"/>
            <a:ext cx="4800600" cy="17811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86377270-EF5C-4379-B3C6-C148852B48AF}"/>
              </a:ext>
            </a:extLst>
          </p:cNvPr>
          <p:cNvSpPr/>
          <p:nvPr/>
        </p:nvSpPr>
        <p:spPr>
          <a:xfrm>
            <a:off x="3375139" y="5706594"/>
            <a:ext cx="606175" cy="6222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8E9D3-18EA-4CC4-9469-EFC9A40B171E}"/>
              </a:ext>
            </a:extLst>
          </p:cNvPr>
          <p:cNvSpPr/>
          <p:nvPr/>
        </p:nvSpPr>
        <p:spPr>
          <a:xfrm>
            <a:off x="2712376" y="5305902"/>
            <a:ext cx="2311685" cy="400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2BA7B-8E18-4E39-9B67-A88FBBAC6E0E}"/>
              </a:ext>
            </a:extLst>
          </p:cNvPr>
          <p:cNvSpPr txBox="1"/>
          <p:nvPr/>
        </p:nvSpPr>
        <p:spPr>
          <a:xfrm>
            <a:off x="3379680" y="6468725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F820C-C4E5-4EF9-AD24-9FAE265A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88" y="4055129"/>
            <a:ext cx="2847975" cy="18573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77D6E0-6E12-4521-A90C-05D3898EF614}"/>
              </a:ext>
            </a:extLst>
          </p:cNvPr>
          <p:cNvCxnSpPr>
            <a:cxnSpLocks/>
          </p:cNvCxnSpPr>
          <p:nvPr/>
        </p:nvCxnSpPr>
        <p:spPr>
          <a:xfrm>
            <a:off x="5357330" y="5506248"/>
            <a:ext cx="9201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7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9743-AD6B-4032-831F-F48DBE5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Managing code with Code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F6C6-AA86-4971-8787-8EFEBB57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Code Manager makes it easy to manage and deploy your Puppet code. </a:t>
            </a:r>
          </a:p>
          <a:p>
            <a:endParaRPr lang="en-US" b="0" dirty="0"/>
          </a:p>
          <a:p>
            <a:r>
              <a:rPr lang="en-US" b="0" dirty="0"/>
              <a:t>Code Manager syncs your code to your primary server and compilers when you push code updates to your source control repository. </a:t>
            </a:r>
          </a:p>
          <a:p>
            <a:endParaRPr lang="en-US" b="0" dirty="0"/>
          </a:p>
          <a:p>
            <a:r>
              <a:rPr lang="en-US" b="0" dirty="0"/>
              <a:t>This enables all of your servers to run the new code as soon as feasible, without interfering with existing agent runs.</a:t>
            </a:r>
          </a:p>
        </p:txBody>
      </p:sp>
    </p:spTree>
    <p:extLst>
      <p:ext uri="{BB962C8B-B14F-4D97-AF65-F5344CB8AC3E}">
        <p14:creationId xmlns:p14="http://schemas.microsoft.com/office/powerpoint/2010/main" val="176172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9743-AD6B-4032-831F-F48DBE5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Managing code with Code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F6C6-AA86-4971-8787-8EFEBB57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Code Manager leverages</a:t>
            </a:r>
            <a:r>
              <a:rPr lang="en-US" dirty="0"/>
              <a:t> r10k </a:t>
            </a:r>
            <a:r>
              <a:rPr lang="en-US" b="0" dirty="0"/>
              <a:t>and the </a:t>
            </a:r>
            <a:r>
              <a:rPr lang="en-US" dirty="0"/>
              <a:t>file sync </a:t>
            </a:r>
            <a:r>
              <a:rPr lang="en-US" b="0" dirty="0"/>
              <a:t>service to automatically manage your environments and modules by staging, committing, and syncing your code.</a:t>
            </a:r>
          </a:p>
          <a:p>
            <a:endParaRPr lang="en-US" b="0" dirty="0"/>
          </a:p>
          <a:p>
            <a:r>
              <a:rPr lang="en-US" b="0" dirty="0"/>
              <a:t>Code Manager can be triggered in three ways to begin a code deployment: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0" dirty="0"/>
              <a:t>When you submit code to the control repo, a webhook from your Git server starts the code deployment automatically.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0" dirty="0"/>
              <a:t>A deploy request is sent to Git by Continuous Delivery for Puppet Enterprise.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0" dirty="0"/>
              <a:t>To manually trigger Git from the command line, you utilize puppet-code.</a:t>
            </a:r>
          </a:p>
        </p:txBody>
      </p:sp>
    </p:spTree>
    <p:extLst>
      <p:ext uri="{BB962C8B-B14F-4D97-AF65-F5344CB8AC3E}">
        <p14:creationId xmlns:p14="http://schemas.microsoft.com/office/powerpoint/2010/main" val="12611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9743-AD6B-4032-831F-F48DBE5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Managing code with Code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F6C6-AA86-4971-8787-8EFEBB57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CA4B-77CA-4C95-A33C-E817774A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87" y="2424701"/>
            <a:ext cx="4607226" cy="39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9424"/>
            <a:ext cx="7886700" cy="3586880"/>
          </a:xfrm>
        </p:spPr>
        <p:txBody>
          <a:bodyPr/>
          <a:lstStyle/>
          <a:p>
            <a:pPr lvl="0"/>
            <a:r>
              <a:rPr lang="en-US" dirty="0"/>
              <a:t>Implement automation in Deploy Phase </a:t>
            </a:r>
          </a:p>
          <a:p>
            <a:pPr lvl="0"/>
            <a:r>
              <a:rPr lang="en-US" dirty="0"/>
              <a:t>Describe and Integrate Deploy Phase to DevOps pipeline</a:t>
            </a:r>
          </a:p>
        </p:txBody>
      </p:sp>
    </p:spTree>
    <p:extLst>
      <p:ext uri="{BB962C8B-B14F-4D97-AF65-F5344CB8AC3E}">
        <p14:creationId xmlns:p14="http://schemas.microsoft.com/office/powerpoint/2010/main" val="37705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520-B0F4-44C9-97C7-57573E6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MCollective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28C42-3E84-4777-9A64-B2AC4EB4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MCollective</a:t>
            </a:r>
            <a:r>
              <a:rPr lang="en-US" b="0" dirty="0"/>
              <a:t> distributes commands to systems in parallel using a push method instead of the pull method that is used by Puppet.</a:t>
            </a:r>
          </a:p>
          <a:p>
            <a:endParaRPr lang="en-US" b="0" dirty="0"/>
          </a:p>
          <a:p>
            <a:r>
              <a:rPr lang="en-US" b="0" dirty="0" err="1"/>
              <a:t>MCollective</a:t>
            </a:r>
            <a:r>
              <a:rPr lang="en-US" b="0" dirty="0"/>
              <a:t> installation is more complicated than Puppet’s. </a:t>
            </a:r>
          </a:p>
          <a:p>
            <a:endParaRPr lang="en-US" b="0" dirty="0"/>
          </a:p>
          <a:p>
            <a:r>
              <a:rPr lang="en-US" b="0" dirty="0"/>
              <a:t>Before we can use it, we need to set up a Stomp messaging server and configure the </a:t>
            </a:r>
            <a:r>
              <a:rPr lang="en-US" b="0" dirty="0" err="1"/>
              <a:t>MCollective</a:t>
            </a:r>
            <a:r>
              <a:rPr lang="en-US" b="0" dirty="0"/>
              <a:t> server on each of our hosts.</a:t>
            </a:r>
          </a:p>
        </p:txBody>
      </p:sp>
    </p:spTree>
    <p:extLst>
      <p:ext uri="{BB962C8B-B14F-4D97-AF65-F5344CB8AC3E}">
        <p14:creationId xmlns:p14="http://schemas.microsoft.com/office/powerpoint/2010/main" val="417512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520-B0F4-44C9-97C7-57573E6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MCollective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28C42-3E84-4777-9A64-B2AC4EB4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MCollective</a:t>
            </a:r>
            <a:r>
              <a:rPr lang="en-US" b="0" dirty="0"/>
              <a:t> distributes commands to systems in parallel using a push method instead of the pull method that is used by Puppet.</a:t>
            </a:r>
          </a:p>
          <a:p>
            <a:endParaRPr lang="en-US" b="0" dirty="0"/>
          </a:p>
          <a:p>
            <a:r>
              <a:rPr lang="en-US" b="0" dirty="0" err="1"/>
              <a:t>MCollective</a:t>
            </a:r>
            <a:r>
              <a:rPr lang="en-US" b="0" dirty="0"/>
              <a:t> installation is more complicated than Puppet’s. </a:t>
            </a:r>
          </a:p>
          <a:p>
            <a:endParaRPr lang="en-US" b="0" dirty="0"/>
          </a:p>
          <a:p>
            <a:r>
              <a:rPr lang="en-US" b="0" dirty="0"/>
              <a:t>Before we can use it, we need to set up a Stomp messaging server and configure the </a:t>
            </a:r>
            <a:r>
              <a:rPr lang="en-US" b="0" dirty="0" err="1"/>
              <a:t>MCollective</a:t>
            </a:r>
            <a:r>
              <a:rPr lang="en-US" b="0" dirty="0"/>
              <a:t> server on each of our hosts.</a:t>
            </a:r>
          </a:p>
        </p:txBody>
      </p:sp>
    </p:spTree>
    <p:extLst>
      <p:ext uri="{BB962C8B-B14F-4D97-AF65-F5344CB8AC3E}">
        <p14:creationId xmlns:p14="http://schemas.microsoft.com/office/powerpoint/2010/main" val="200828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520-B0F4-44C9-97C7-57573E6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MCollective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28C42-3E84-4777-9A64-B2AC4EB4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b="0" dirty="0" err="1"/>
              <a:t>MCollective</a:t>
            </a:r>
            <a:r>
              <a:rPr lang="en-US" b="0" dirty="0"/>
              <a:t> "server" is the component that needs to be installed on each of your nodes. </a:t>
            </a:r>
          </a:p>
          <a:p>
            <a:endParaRPr lang="en-US" b="0" dirty="0"/>
          </a:p>
          <a:p>
            <a:r>
              <a:rPr lang="en-US" b="0" dirty="0"/>
              <a:t>The client is a command console that communicates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164336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520-B0F4-44C9-97C7-57573E6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MCollective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F7DA1-D6F0-46BB-8EAD-682D101D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3" y="1824588"/>
            <a:ext cx="6039693" cy="3486637"/>
          </a:xfrm>
        </p:spPr>
      </p:pic>
    </p:spTree>
    <p:extLst>
      <p:ext uri="{BB962C8B-B14F-4D97-AF65-F5344CB8AC3E}">
        <p14:creationId xmlns:p14="http://schemas.microsoft.com/office/powerpoint/2010/main" val="27564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5213-E436-41A0-A47B-21EAB4BC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Continuous delivery with Jenkins and Puppet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2EBA-61DA-4964-980B-FE9AC36E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continuous delivery pipelines, Jenkins Pipeline plugin for Puppet Enterprise uses Puppet to handle any or all of the deployment responsibilities.</a:t>
            </a:r>
          </a:p>
          <a:p>
            <a:endParaRPr lang="en-US" b="0" dirty="0"/>
          </a:p>
          <a:p>
            <a:r>
              <a:rPr lang="en-US" b="0" dirty="0"/>
              <a:t>The Puppet Enterprise plugin for Jenkins Pipeline solves the problem by offering simple methods for setting </a:t>
            </a:r>
            <a:r>
              <a:rPr lang="en-US" b="0" dirty="0" err="1"/>
              <a:t>Hiera</a:t>
            </a:r>
            <a:r>
              <a:rPr lang="en-US" b="0" dirty="0"/>
              <a:t> settings, deploying Puppet code to Puppet masters, and managing Puppet orchestration jobs that can be triggered from a </a:t>
            </a:r>
            <a:r>
              <a:rPr lang="en-US" b="0" dirty="0" err="1"/>
              <a:t>Jenkinsfile</a:t>
            </a:r>
            <a:r>
              <a:rPr lang="en-US" b="0" dirty="0"/>
              <a:t>. </a:t>
            </a:r>
          </a:p>
          <a:p>
            <a:endParaRPr lang="en-US" b="0" dirty="0"/>
          </a:p>
          <a:p>
            <a:r>
              <a:rPr lang="en-US" b="0" dirty="0"/>
              <a:t>To cross the everything-as-code divide, the plugin makes it simple for pipeline code to handle infrastructure code.</a:t>
            </a:r>
          </a:p>
        </p:txBody>
      </p:sp>
    </p:spTree>
    <p:extLst>
      <p:ext uri="{BB962C8B-B14F-4D97-AF65-F5344CB8AC3E}">
        <p14:creationId xmlns:p14="http://schemas.microsoft.com/office/powerpoint/2010/main" val="371875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5213-E436-41A0-A47B-21EAB4BC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Continuous delivery with Jenkins and Puppet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2EBA-61DA-4964-980B-FE9AC36E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Puppet Enterprise for Jenkins Pipeline plugin has no system requirements, making Jenkins management team buy-in easier. </a:t>
            </a:r>
          </a:p>
          <a:p>
            <a:endParaRPr lang="en-US" b="0" dirty="0"/>
          </a:p>
          <a:p>
            <a:r>
              <a:rPr lang="en-US" b="0" dirty="0"/>
              <a:t>All you have to do now is download the plugin from the update center.</a:t>
            </a:r>
          </a:p>
          <a:p>
            <a:endParaRPr lang="en-US" b="0" dirty="0"/>
          </a:p>
          <a:p>
            <a:r>
              <a:rPr lang="en-US" b="0" dirty="0"/>
              <a:t> To execute its job, the plugin makes use of Puppet Enterprise APIs.</a:t>
            </a:r>
          </a:p>
        </p:txBody>
      </p:sp>
    </p:spTree>
    <p:extLst>
      <p:ext uri="{BB962C8B-B14F-4D97-AF65-F5344CB8AC3E}">
        <p14:creationId xmlns:p14="http://schemas.microsoft.com/office/powerpoint/2010/main" val="275247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5213-E436-41A0-A47B-21EAB4BC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Continuous delivery with Jenkins and Puppet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2EBA-61DA-4964-980B-FE9AC36E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plugin's configuration is quite simple. </a:t>
            </a:r>
          </a:p>
          <a:p>
            <a:endParaRPr lang="en-US" b="0" dirty="0"/>
          </a:p>
          <a:p>
            <a:r>
              <a:rPr lang="en-US" b="0" dirty="0"/>
              <a:t>It's a three-step process: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0" dirty="0"/>
              <a:t>Set the Puppet server's address.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0" dirty="0"/>
              <a:t>Using a </a:t>
            </a:r>
            <a:r>
              <a:rPr lang="en-US" b="0" dirty="0" err="1"/>
              <a:t>Pupppet</a:t>
            </a:r>
            <a:r>
              <a:rPr lang="en-US" b="0" dirty="0"/>
              <a:t> Enterprise RBAC authentication token, create a Jenkins credential.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0" dirty="0"/>
              <a:t>Set up the </a:t>
            </a:r>
            <a:r>
              <a:rPr lang="en-US" b="0" dirty="0" err="1"/>
              <a:t>Hiera</a:t>
            </a:r>
            <a:r>
              <a:rPr lang="en-US" b="0" dirty="0"/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35539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AEDF2-14BE-46E7-92BD-985FC3F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77EC-7F5D-4AAB-A655-1D792750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hlinkClick r:id="rId2"/>
              </a:rPr>
              <a:t>https://puppet.com/docs/puppet/6/lang_variables.html</a:t>
            </a:r>
            <a:endParaRPr lang="en-US" b="0" dirty="0"/>
          </a:p>
          <a:p>
            <a:r>
              <a:rPr lang="en-US" b="0" dirty="0">
                <a:hlinkClick r:id="rId3"/>
              </a:rPr>
              <a:t>https://puppet.com/docs/puppet/7/hiera_intro.html#hiera_intro</a:t>
            </a:r>
            <a:endParaRPr lang="en-US" b="0" dirty="0"/>
          </a:p>
          <a:p>
            <a:r>
              <a:rPr lang="en-US" b="0" dirty="0">
                <a:hlinkClick r:id="rId4"/>
              </a:rPr>
              <a:t>https://puppet.com/docs/pe/2019.8/code_mgr_how_it_works.html#how_code_manager_works</a:t>
            </a:r>
            <a:endParaRPr lang="en-US" b="0" dirty="0"/>
          </a:p>
          <a:p>
            <a:r>
              <a:rPr lang="en-US" b="0" dirty="0">
                <a:hlinkClick r:id="rId5"/>
              </a:rPr>
              <a:t>https://puppet.com/blog/how-to-continuous-delivery-jenkins-puppet-enterprise/</a:t>
            </a:r>
            <a:endParaRPr lang="en-US" b="0" dirty="0"/>
          </a:p>
          <a:p>
            <a:r>
              <a:rPr lang="en-US" b="0" dirty="0">
                <a:hlinkClick r:id="rId6"/>
              </a:rPr>
              <a:t>https://www.jenkins.io/blog/2016/12/20/jenkins-puppet-enterprise-plugin/</a:t>
            </a:r>
            <a:endParaRPr lang="en-US" b="0" dirty="0"/>
          </a:p>
          <a:p>
            <a:r>
              <a:rPr lang="en-US" b="0" dirty="0"/>
              <a:t>Puppet for Absolute Beginners - Hands-on By Mumshad </a:t>
            </a:r>
            <a:r>
              <a:rPr lang="en-US" b="0" dirty="0" err="1"/>
              <a:t>Mannambeth</a:t>
            </a:r>
            <a:r>
              <a:rPr lang="en-US" b="0" dirty="0"/>
              <a:t>, Yogesh Raheja</a:t>
            </a:r>
          </a:p>
          <a:p>
            <a:r>
              <a:rPr lang="en-US" b="0" dirty="0"/>
              <a:t>Managing Infrastructure with Puppet By James </a:t>
            </a:r>
            <a:r>
              <a:rPr lang="en-US" b="0" dirty="0" err="1"/>
              <a:t>Loope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i="1" dirty="0"/>
          </a:p>
          <a:p>
            <a:endParaRPr lang="en-US" b="0" i="1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18731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9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in Puppet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3F4-7778-4950-9D31-1F4259C2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Variables are used to store values so that they can be accessed later in code.</a:t>
            </a:r>
          </a:p>
          <a:p>
            <a:endParaRPr lang="en-US" b="0" dirty="0"/>
          </a:p>
          <a:p>
            <a:r>
              <a:rPr lang="en-US" b="0" dirty="0"/>
              <a:t>You cannot change the value of a variable once it's been allocated. </a:t>
            </a:r>
          </a:p>
          <a:p>
            <a:endParaRPr lang="en-US" b="0" dirty="0"/>
          </a:p>
          <a:p>
            <a:r>
              <a:rPr lang="en-US" b="0" dirty="0"/>
              <a:t>Variables are affected by the order in which they are evaluated.</a:t>
            </a:r>
          </a:p>
          <a:p>
            <a:endParaRPr lang="en-US" b="0" dirty="0"/>
          </a:p>
          <a:p>
            <a:r>
              <a:rPr lang="en-US" b="0" dirty="0"/>
              <a:t>A variable must be assigned a value before it can be resolved.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in Puppet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3F4-7778-4950-9D31-1F4259C2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Variable names must begin with a dollar symbol ($) and are case-sensitive. </a:t>
            </a:r>
          </a:p>
          <a:p>
            <a:endParaRPr lang="en-US" b="0" dirty="0"/>
          </a:p>
          <a:p>
            <a:r>
              <a:rPr lang="en-US" b="0" dirty="0"/>
              <a:t>A lowercase letter or an underscore must be used to begin most variable names. </a:t>
            </a:r>
          </a:p>
          <a:p>
            <a:endParaRPr lang="en-US" b="0" dirty="0"/>
          </a:p>
          <a:p>
            <a:r>
              <a:rPr lang="en-US" b="0" dirty="0"/>
              <a:t>Regex capture variables, on the other hand, are named solely with integers.</a:t>
            </a:r>
          </a:p>
        </p:txBody>
      </p:sp>
    </p:spTree>
    <p:extLst>
      <p:ext uri="{BB962C8B-B14F-4D97-AF65-F5344CB8AC3E}">
        <p14:creationId xmlns:p14="http://schemas.microsoft.com/office/powerpoint/2010/main" val="218388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in Puppet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3F4-7778-4950-9D31-1F4259C2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9778D-F5E3-41EC-829D-084F9AAE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95" y="2377465"/>
            <a:ext cx="4886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in Puppet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3F4-7778-4950-9D31-1F4259C2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allows a given variable to be assigned a value only one time within a given scope.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5C88E-5AFB-432C-BE62-674A0C71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289317"/>
            <a:ext cx="6067425" cy="3676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89606-7E46-4962-81D2-3AE58F4C27AF}"/>
              </a:ext>
            </a:extLst>
          </p:cNvPr>
          <p:cNvSpPr txBox="1"/>
          <p:nvPr/>
        </p:nvSpPr>
        <p:spPr>
          <a:xfrm>
            <a:off x="840255" y="6178813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https://puppet.com/docs/puppet/6/lang_variables.html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6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3F4-7778-4950-9D31-1F4259C2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uses the </a:t>
            </a:r>
            <a:r>
              <a:rPr lang="en-US" dirty="0" err="1"/>
              <a:t>Facter</a:t>
            </a:r>
            <a:r>
              <a:rPr lang="en-US" b="0" dirty="0"/>
              <a:t> tool to acquire system information, termed facts, before requesting a catalog for a managed node or generating one with puppet apply. </a:t>
            </a:r>
          </a:p>
          <a:p>
            <a:endParaRPr lang="en-US" b="0" dirty="0"/>
          </a:p>
          <a:p>
            <a:r>
              <a:rPr lang="en-US" b="0" dirty="0"/>
              <a:t>Facts are allocated to variables that can be used anywhere in your manifests as values.</a:t>
            </a:r>
          </a:p>
        </p:txBody>
      </p:sp>
    </p:spTree>
    <p:extLst>
      <p:ext uri="{BB962C8B-B14F-4D97-AF65-F5344CB8AC3E}">
        <p14:creationId xmlns:p14="http://schemas.microsoft.com/office/powerpoint/2010/main" val="199842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483A8-D6AC-4E8B-A5A2-85D9EB31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arketing-sans"/>
              </a:rPr>
              <a:t>When creating a catalog, puppet code has access to the following information: Core Facts from </a:t>
            </a:r>
            <a:r>
              <a:rPr lang="en-US" i="0" dirty="0" err="1">
                <a:solidFill>
                  <a:srgbClr val="222222"/>
                </a:solidFill>
                <a:effectLst/>
                <a:latin typeface="marketing-sans"/>
              </a:rPr>
              <a:t>Facter</a:t>
            </a:r>
            <a:r>
              <a:rPr lang="en-US" b="0" dirty="0">
                <a:solidFill>
                  <a:srgbClr val="222222"/>
                </a:solidFill>
                <a:latin typeface="marketing-sans"/>
              </a:rPr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73A88-1533-4B39-BB7B-47ACAE80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31" y="2074214"/>
            <a:ext cx="3436918" cy="41685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01B33-990F-4B7E-82B7-79C377788D32}"/>
              </a:ext>
            </a:extLst>
          </p:cNvPr>
          <p:cNvSpPr/>
          <p:nvPr/>
        </p:nvSpPr>
        <p:spPr>
          <a:xfrm>
            <a:off x="6298059" y="4055430"/>
            <a:ext cx="1695236" cy="87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226211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36A-471D-4713-BBD2-3E4E6A4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B663C-4B7A-463E-A927-FFE2C7D2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5" y="1830718"/>
            <a:ext cx="3713822" cy="42233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A2A79-17EB-4D7A-97B4-2915091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64" y="1830718"/>
            <a:ext cx="4133850" cy="523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7D37C5-86AE-4BD9-BDA8-101F8A264A21}"/>
              </a:ext>
            </a:extLst>
          </p:cNvPr>
          <p:cNvSpPr/>
          <p:nvPr/>
        </p:nvSpPr>
        <p:spPr>
          <a:xfrm>
            <a:off x="6298059" y="4055430"/>
            <a:ext cx="1695236" cy="87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JSON-Format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FA68377-216F-44E4-9064-E36908E2290F}"/>
              </a:ext>
            </a:extLst>
          </p:cNvPr>
          <p:cNvSpPr/>
          <p:nvPr/>
        </p:nvSpPr>
        <p:spPr>
          <a:xfrm>
            <a:off x="6996702" y="2175033"/>
            <a:ext cx="482886" cy="51051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DDB58-13AD-42AA-9738-FB1776BF96A7}"/>
              </a:ext>
            </a:extLst>
          </p:cNvPr>
          <p:cNvSpPr/>
          <p:nvPr/>
        </p:nvSpPr>
        <p:spPr>
          <a:xfrm>
            <a:off x="6142834" y="2681136"/>
            <a:ext cx="2190621" cy="523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Dot Notation</a:t>
            </a:r>
          </a:p>
        </p:txBody>
      </p:sp>
    </p:spTree>
    <p:extLst>
      <p:ext uri="{BB962C8B-B14F-4D97-AF65-F5344CB8AC3E}">
        <p14:creationId xmlns:p14="http://schemas.microsoft.com/office/powerpoint/2010/main" val="179717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B01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D06A52611B14C9717DDED9444698B" ma:contentTypeVersion="0" ma:contentTypeDescription="Create a new document." ma:contentTypeScope="" ma:versionID="de94e96b6af7332522c21a008194e1ad">
  <xsd:schema xmlns:xsd="http://www.w3.org/2001/XMLSchema" xmlns:xs="http://www.w3.org/2001/XMLSchema" xmlns:p="http://schemas.microsoft.com/office/2006/metadata/properties" xmlns:ns2="aca15370-b66d-4dc7-9202-5fcf368e698e" targetNamespace="http://schemas.microsoft.com/office/2006/metadata/properties" ma:root="true" ma:fieldsID="b185c4686459132a4a725881514001db" ns2:_="">
    <xsd:import namespace="aca15370-b66d-4dc7-9202-5fcf368e69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15370-b66d-4dc7-9202-5fcf368e698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ca15370-b66d-4dc7-9202-5fcf368e698e">66KPCN672TWP-1890525894-24</_dlc_DocId>
    <_dlc_DocIdUrl xmlns="aca15370-b66d-4dc7-9202-5fcf368e698e">
      <Url>https://rp-sp.rp.edu.sg/sites/LCMS_02918252-7e3d-ec11-812e-5cb901e2a858/_layouts/15/DocIdRedir.aspx?ID=66KPCN672TWP-1890525894-24</Url>
      <Description>66KPCN672TWP-1890525894-24</Description>
    </_dlc_DocIdUrl>
  </documentManagement>
</p:properties>
</file>

<file path=customXml/itemProps1.xml><?xml version="1.0" encoding="utf-8"?>
<ds:datastoreItem xmlns:ds="http://schemas.openxmlformats.org/officeDocument/2006/customXml" ds:itemID="{29E74377-81F4-45F0-9E9C-AB049037AB17}"/>
</file>

<file path=customXml/itemProps2.xml><?xml version="1.0" encoding="utf-8"?>
<ds:datastoreItem xmlns:ds="http://schemas.openxmlformats.org/officeDocument/2006/customXml" ds:itemID="{0E72059C-8C3A-4C69-87A8-695A693027C8}"/>
</file>

<file path=customXml/itemProps3.xml><?xml version="1.0" encoding="utf-8"?>
<ds:datastoreItem xmlns:ds="http://schemas.openxmlformats.org/officeDocument/2006/customXml" ds:itemID="{56FCAD6E-1EA6-4012-AA86-CD61D4FC74F0}"/>
</file>

<file path=customXml/itemProps4.xml><?xml version="1.0" encoding="utf-8"?>
<ds:datastoreItem xmlns:ds="http://schemas.openxmlformats.org/officeDocument/2006/customXml" ds:itemID="{F85B838B-F385-4D4E-8B01-D8B605E0851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1137</Words>
  <Application>Microsoft Office PowerPoint</Application>
  <PresentationFormat>On-screen Show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marketing-sans</vt:lpstr>
      <vt:lpstr>Arial</vt:lpstr>
      <vt:lpstr>Calibri</vt:lpstr>
      <vt:lpstr>Office Theme</vt:lpstr>
      <vt:lpstr>DV1C04 Deployt &amp; Monitoring in DevOps</vt:lpstr>
      <vt:lpstr>Learning Objectives</vt:lpstr>
      <vt:lpstr>Variables in Puppet</vt:lpstr>
      <vt:lpstr>Variables in Puppet</vt:lpstr>
      <vt:lpstr>Variables in Puppet</vt:lpstr>
      <vt:lpstr>Variables in Puppet</vt:lpstr>
      <vt:lpstr>Facts</vt:lpstr>
      <vt:lpstr>Facts</vt:lpstr>
      <vt:lpstr>Facts</vt:lpstr>
      <vt:lpstr>Puppet Roles and Profiles</vt:lpstr>
      <vt:lpstr>Puppet Roles and Profiles</vt:lpstr>
      <vt:lpstr>Puppet Roles and Profiles</vt:lpstr>
      <vt:lpstr>Puppet Roles and Profiles</vt:lpstr>
      <vt:lpstr>Hiera</vt:lpstr>
      <vt:lpstr>Hiera</vt:lpstr>
      <vt:lpstr>Hiera</vt:lpstr>
      <vt:lpstr>Managing code with Code Manager</vt:lpstr>
      <vt:lpstr>Managing code with Code Manager</vt:lpstr>
      <vt:lpstr>Managing code with Code Manager</vt:lpstr>
      <vt:lpstr>MCollective</vt:lpstr>
      <vt:lpstr>MCollective</vt:lpstr>
      <vt:lpstr>MCollective</vt:lpstr>
      <vt:lpstr>MCollective</vt:lpstr>
      <vt:lpstr>Continuous delivery with Jenkins and Puppet Enterprise</vt:lpstr>
      <vt:lpstr>Continuous delivery with Jenkins and Puppet Enterprise</vt:lpstr>
      <vt:lpstr>Continuous delivery with Jenkins and Puppet Enterprise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2022-03-08T10:44:38Z</dcterms:created>
  <dcterms:modified xsi:type="dcterms:W3CDTF">2022-03-10T08:51:28Z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0x0101008A2D06A52611B14C9717DDED9444698B</vt:lpwstr>
  </property>
  <property fmtid="{D5CDD505-2E9C-101B-9397-08002B2CF9AE}" pid="3" name="_dlc_DocIdItemGuid">
    <vt:lpwstr>257bf086-b43b-4ccb-92f4-e7971ecc8dc7</vt:lpwstr>
  </property>
</Properties>
</file>