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slides/slide36.xml" ContentType="application/vnd.openxmlformats-officedocument.presentationml.slide+xml"/>
  <Override PartName="/ppt/slides/slide37.xml" ContentType="application/vnd.openxmlformats-officedocument.presentationml.slide+xml"/>
  <Override PartName="/ppt/presentation.xml" ContentType="application/vnd.openxmlformats-officedocument.presentationml.presentation.main+xml"/>
  <Override PartName="/ppt/slides/slide3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4.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customXml/itemProps3.xml" ContentType="application/vnd.openxmlformats-officedocument.customXmlPropertie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2"/>
  </p:notesMasterIdLst>
  <p:handoutMasterIdLst>
    <p:handoutMasterId r:id="rId43"/>
  </p:handoutMasterIdLst>
  <p:sldIdLst>
    <p:sldId id="256" r:id="rId5"/>
    <p:sldId id="261" r:id="rId6"/>
    <p:sldId id="363" r:id="rId7"/>
    <p:sldId id="337" r:id="rId8"/>
    <p:sldId id="263" r:id="rId9"/>
    <p:sldId id="262" r:id="rId10"/>
    <p:sldId id="364" r:id="rId11"/>
    <p:sldId id="365" r:id="rId12"/>
    <p:sldId id="366" r:id="rId13"/>
    <p:sldId id="278" r:id="rId14"/>
    <p:sldId id="281" r:id="rId15"/>
    <p:sldId id="277" r:id="rId16"/>
    <p:sldId id="280" r:id="rId17"/>
    <p:sldId id="334" r:id="rId18"/>
    <p:sldId id="269" r:id="rId19"/>
    <p:sldId id="335" r:id="rId20"/>
    <p:sldId id="353" r:id="rId21"/>
    <p:sldId id="354" r:id="rId22"/>
    <p:sldId id="338" r:id="rId23"/>
    <p:sldId id="340" r:id="rId24"/>
    <p:sldId id="341" r:id="rId25"/>
    <p:sldId id="343" r:id="rId26"/>
    <p:sldId id="344" r:id="rId27"/>
    <p:sldId id="356" r:id="rId28"/>
    <p:sldId id="361" r:id="rId29"/>
    <p:sldId id="360" r:id="rId30"/>
    <p:sldId id="346" r:id="rId31"/>
    <p:sldId id="362" r:id="rId32"/>
    <p:sldId id="347" r:id="rId33"/>
    <p:sldId id="355" r:id="rId34"/>
    <p:sldId id="349" r:id="rId35"/>
    <p:sldId id="358" r:id="rId36"/>
    <p:sldId id="348" r:id="rId37"/>
    <p:sldId id="357" r:id="rId38"/>
    <p:sldId id="359" r:id="rId39"/>
    <p:sldId id="300" r:id="rId40"/>
    <p:sldId id="25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B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7217" autoAdjust="0"/>
  </p:normalViewPr>
  <p:slideViewPr>
    <p:cSldViewPr snapToGrid="0">
      <p:cViewPr varScale="1">
        <p:scale>
          <a:sx n="59" d="100"/>
          <a:sy n="59" d="100"/>
        </p:scale>
        <p:origin x="1332" y="52"/>
      </p:cViewPr>
      <p:guideLst>
        <p:guide orient="horz" pos="2160"/>
        <p:guide pos="2880"/>
      </p:guideLst>
    </p:cSldViewPr>
  </p:slideViewPr>
  <p:notesTextViewPr>
    <p:cViewPr>
      <p:scale>
        <a:sx n="1" d="1"/>
        <a:sy n="1" d="1"/>
      </p:scale>
      <p:origin x="0" y="0"/>
    </p:cViewPr>
  </p:notesTextViewPr>
  <p:notesViewPr>
    <p:cSldViewPr snapToGrid="0">
      <p:cViewPr varScale="1">
        <p:scale>
          <a:sx n="51" d="100"/>
          <a:sy n="51" d="100"/>
        </p:scale>
        <p:origin x="2624"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customXml" Target="../customXml/item4.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758608-5738-4567-A4C0-301A00B8F7CF}" type="datetimeFigureOut">
              <a:rPr lang="en-SG" smtClean="0"/>
              <a:t>11/3/2022</a:t>
            </a:fld>
            <a:endParaRPr lang="en-SG"/>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153F16-868A-4EF7-93F1-C105D922F926}" type="slidenum">
              <a:rPr lang="en-SG" smtClean="0"/>
              <a:t>‹#›</a:t>
            </a:fld>
            <a:endParaRPr lang="en-SG"/>
          </a:p>
        </p:txBody>
      </p:sp>
    </p:spTree>
    <p:extLst>
      <p:ext uri="{BB962C8B-B14F-4D97-AF65-F5344CB8AC3E}">
        <p14:creationId xmlns:p14="http://schemas.microsoft.com/office/powerpoint/2010/main" val="10070595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142FC-E5BF-4C5B-975D-EB70B34CEC89}" type="datetimeFigureOut">
              <a:rPr lang="en-SG" smtClean="0"/>
              <a:t>11/3/2022</a:t>
            </a:fld>
            <a:endParaRPr lang="en-S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9FFDDE-8267-4D6F-BD4C-782A0A6BA34D}" type="slidenum">
              <a:rPr lang="en-SG" smtClean="0"/>
              <a:t>‹#›</a:t>
            </a:fld>
            <a:endParaRPr lang="en-SG"/>
          </a:p>
        </p:txBody>
      </p:sp>
    </p:spTree>
    <p:extLst>
      <p:ext uri="{BB962C8B-B14F-4D97-AF65-F5344CB8AC3E}">
        <p14:creationId xmlns:p14="http://schemas.microsoft.com/office/powerpoint/2010/main" val="361203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docker.com/engine/reference/commandline/run/"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CA9FFDDE-8267-4D6F-BD4C-782A0A6BA34D}" type="slidenum">
              <a:rPr lang="en-SG" smtClean="0"/>
              <a:t>1</a:t>
            </a:fld>
            <a:endParaRPr lang="en-SG"/>
          </a:p>
        </p:txBody>
      </p:sp>
    </p:spTree>
    <p:extLst>
      <p:ext uri="{BB962C8B-B14F-4D97-AF65-F5344CB8AC3E}">
        <p14:creationId xmlns:p14="http://schemas.microsoft.com/office/powerpoint/2010/main" val="2592970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24</a:t>
            </a:fld>
            <a:endParaRPr lang="en-SG"/>
          </a:p>
        </p:txBody>
      </p:sp>
    </p:spTree>
    <p:extLst>
      <p:ext uri="{BB962C8B-B14F-4D97-AF65-F5344CB8AC3E}">
        <p14:creationId xmlns:p14="http://schemas.microsoft.com/office/powerpoint/2010/main" val="4286367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25</a:t>
            </a:fld>
            <a:endParaRPr lang="en-SG"/>
          </a:p>
        </p:txBody>
      </p:sp>
    </p:spTree>
    <p:extLst>
      <p:ext uri="{BB962C8B-B14F-4D97-AF65-F5344CB8AC3E}">
        <p14:creationId xmlns:p14="http://schemas.microsoft.com/office/powerpoint/2010/main" val="3631604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26</a:t>
            </a:fld>
            <a:endParaRPr lang="en-SG"/>
          </a:p>
        </p:txBody>
      </p:sp>
    </p:spTree>
    <p:extLst>
      <p:ext uri="{BB962C8B-B14F-4D97-AF65-F5344CB8AC3E}">
        <p14:creationId xmlns:p14="http://schemas.microsoft.com/office/powerpoint/2010/main" val="3261275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32</a:t>
            </a:fld>
            <a:endParaRPr lang="en-SG"/>
          </a:p>
        </p:txBody>
      </p:sp>
    </p:spTree>
    <p:extLst>
      <p:ext uri="{BB962C8B-B14F-4D97-AF65-F5344CB8AC3E}">
        <p14:creationId xmlns:p14="http://schemas.microsoft.com/office/powerpoint/2010/main" val="4284615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sz="1200" b="0" dirty="0"/>
              <a:t>For details on various options for docker run command, refer to</a:t>
            </a:r>
          </a:p>
          <a:p>
            <a:pPr marL="0" indent="0">
              <a:buNone/>
            </a:pPr>
            <a:r>
              <a:rPr lang="en-GB" sz="1200" b="0" dirty="0">
                <a:hlinkClick r:id="rId3"/>
              </a:rPr>
              <a:t>https://docs.docker.com/engine/reference/commandline/run/</a:t>
            </a:r>
            <a:endParaRPr lang="en-GB" sz="1200" b="0" dirty="0"/>
          </a:p>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33</a:t>
            </a:fld>
            <a:endParaRPr lang="en-SG"/>
          </a:p>
        </p:txBody>
      </p:sp>
    </p:spTree>
    <p:extLst>
      <p:ext uri="{BB962C8B-B14F-4D97-AF65-F5344CB8AC3E}">
        <p14:creationId xmlns:p14="http://schemas.microsoft.com/office/powerpoint/2010/main" val="1751663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34</a:t>
            </a:fld>
            <a:endParaRPr lang="en-SG"/>
          </a:p>
        </p:txBody>
      </p:sp>
    </p:spTree>
    <p:extLst>
      <p:ext uri="{BB962C8B-B14F-4D97-AF65-F5344CB8AC3E}">
        <p14:creationId xmlns:p14="http://schemas.microsoft.com/office/powerpoint/2010/main" val="3860192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35</a:t>
            </a:fld>
            <a:endParaRPr lang="en-SG"/>
          </a:p>
        </p:txBody>
      </p:sp>
    </p:spTree>
    <p:extLst>
      <p:ext uri="{BB962C8B-B14F-4D97-AF65-F5344CB8AC3E}">
        <p14:creationId xmlns:p14="http://schemas.microsoft.com/office/powerpoint/2010/main" val="2983969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A9FFDDE-8267-4D6F-BD4C-782A0A6BA34D}" type="slidenum">
              <a:rPr lang="en-SG" smtClean="0"/>
              <a:t>36</a:t>
            </a:fld>
            <a:endParaRPr lang="en-SG"/>
          </a:p>
        </p:txBody>
      </p:sp>
    </p:spTree>
    <p:extLst>
      <p:ext uri="{BB962C8B-B14F-4D97-AF65-F5344CB8AC3E}">
        <p14:creationId xmlns:p14="http://schemas.microsoft.com/office/powerpoint/2010/main" val="29844133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or 2017 Cover template">
    <p:spTree>
      <p:nvGrpSpPr>
        <p:cNvPr id="1" name=""/>
        <p:cNvGrpSpPr/>
        <p:nvPr/>
      </p:nvGrpSpPr>
      <p:grpSpPr>
        <a:xfrm>
          <a:off x="0" y="0"/>
          <a:ext cx="0" cy="0"/>
          <a:chOff x="0" y="0"/>
          <a:chExt cx="0" cy="0"/>
        </a:xfrm>
      </p:grpSpPr>
      <p:sp>
        <p:nvSpPr>
          <p:cNvPr id="8" name="Rectangle 7"/>
          <p:cNvSpPr/>
          <p:nvPr userDrawn="1"/>
        </p:nvSpPr>
        <p:spPr>
          <a:xfrm>
            <a:off x="-20486" y="6342714"/>
            <a:ext cx="9179985" cy="527519"/>
          </a:xfrm>
          <a:prstGeom prst="rect">
            <a:avLst/>
          </a:prstGeom>
          <a:solidFill>
            <a:srgbClr val="6FB0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p:cNvSpPr>
            <a:spLocks noGrp="1"/>
          </p:cNvSpPr>
          <p:nvPr>
            <p:ph type="ctrTitle"/>
          </p:nvPr>
        </p:nvSpPr>
        <p:spPr>
          <a:xfrm>
            <a:off x="685800" y="1717109"/>
            <a:ext cx="7772400" cy="1615827"/>
          </a:xfrm>
        </p:spPr>
        <p:txBody>
          <a:bodyPr anchor="t" anchorCtr="0">
            <a:spAutoFit/>
          </a:bodyPr>
          <a:lstStyle>
            <a:lvl1pPr algn="ctr">
              <a:defRPr sz="55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140506" y="3939841"/>
            <a:ext cx="6858000" cy="320162"/>
          </a:xfrm>
        </p:spPr>
        <p:txBody>
          <a:bodyPr>
            <a:normAutofit/>
          </a:bodyPr>
          <a:lstStyle>
            <a:lvl1pPr marL="0" indent="0" algn="ctr">
              <a:buNone/>
              <a:defRPr sz="18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a:p>
            <a:endParaRPr lang="en-US" dirty="0"/>
          </a:p>
        </p:txBody>
      </p:sp>
      <p:pic>
        <p:nvPicPr>
          <p:cNvPr id="7" name="Shape 240"/>
          <p:cNvPicPr preferRelativeResize="0"/>
          <p:nvPr userDrawn="1"/>
        </p:nvPicPr>
        <p:blipFill rotWithShape="1">
          <a:blip r:embed="rId2">
            <a:alphaModFix/>
          </a:blip>
          <a:srcRect/>
          <a:stretch/>
        </p:blipFill>
        <p:spPr>
          <a:xfrm>
            <a:off x="6178500" y="150238"/>
            <a:ext cx="2616299" cy="845700"/>
          </a:xfrm>
          <a:prstGeom prst="rect">
            <a:avLst/>
          </a:prstGeom>
          <a:noFill/>
          <a:ln>
            <a:noFill/>
          </a:ln>
        </p:spPr>
      </p:pic>
      <p:sp>
        <p:nvSpPr>
          <p:cNvPr id="21" name="Text Placeholder 2"/>
          <p:cNvSpPr>
            <a:spLocks noGrp="1"/>
          </p:cNvSpPr>
          <p:nvPr>
            <p:ph type="body" idx="10"/>
          </p:nvPr>
        </p:nvSpPr>
        <p:spPr>
          <a:xfrm>
            <a:off x="1140506" y="4368473"/>
            <a:ext cx="6858000" cy="705710"/>
          </a:xfrm>
        </p:spPr>
        <p:txBody>
          <a:bodyPr>
            <a:normAutofit/>
          </a:bodyPr>
          <a:lstStyle>
            <a:lvl1pPr marL="0" indent="0" algn="ctr">
              <a:buNone/>
              <a:defRPr sz="160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cxnSp>
        <p:nvCxnSpPr>
          <p:cNvPr id="22" name="Shape 244"/>
          <p:cNvCxnSpPr/>
          <p:nvPr userDrawn="1"/>
        </p:nvCxnSpPr>
        <p:spPr>
          <a:xfrm rot="10800000" flipH="1">
            <a:off x="2361806" y="3630538"/>
            <a:ext cx="4415400" cy="11700"/>
          </a:xfrm>
          <a:prstGeom prst="straightConnector1">
            <a:avLst/>
          </a:prstGeom>
          <a:noFill/>
          <a:ln w="19050" cap="flat" cmpd="sng">
            <a:solidFill>
              <a:srgbClr val="AEABAB"/>
            </a:solidFill>
            <a:prstDash val="solid"/>
            <a:round/>
            <a:headEnd type="none" w="lg" len="lg"/>
            <a:tailEnd type="none" w="lg" len="lg"/>
          </a:ln>
        </p:spPr>
      </p:cxnSp>
    </p:spTree>
    <p:extLst>
      <p:ext uri="{BB962C8B-B14F-4D97-AF65-F5344CB8AC3E}">
        <p14:creationId xmlns:p14="http://schemas.microsoft.com/office/powerpoint/2010/main" val="2163249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1309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yond 2017">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17109"/>
            <a:ext cx="7772400" cy="1615827"/>
          </a:xfrm>
        </p:spPr>
        <p:txBody>
          <a:bodyPr anchor="t" anchorCtr="0">
            <a:spAutoFit/>
          </a:bodyPr>
          <a:lstStyle>
            <a:lvl1pPr algn="ctr">
              <a:defRPr sz="55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140506" y="3939841"/>
            <a:ext cx="6858000" cy="320162"/>
          </a:xfrm>
        </p:spPr>
        <p:txBody>
          <a:bodyPr>
            <a:normAutofit/>
          </a:bodyPr>
          <a:lstStyle>
            <a:lvl1pPr marL="0" indent="0" algn="ctr">
              <a:buNone/>
              <a:defRPr sz="18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a:p>
            <a:endParaRPr lang="en-US" dirty="0"/>
          </a:p>
        </p:txBody>
      </p:sp>
      <p:sp>
        <p:nvSpPr>
          <p:cNvPr id="8" name="Rectangle 7"/>
          <p:cNvSpPr/>
          <p:nvPr userDrawn="1"/>
        </p:nvSpPr>
        <p:spPr>
          <a:xfrm>
            <a:off x="-20486" y="6342714"/>
            <a:ext cx="9179985" cy="527519"/>
          </a:xfrm>
          <a:prstGeom prst="rect">
            <a:avLst/>
          </a:prstGeom>
          <a:solidFill>
            <a:srgbClr val="6FB0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Text Placeholder 2"/>
          <p:cNvSpPr>
            <a:spLocks noGrp="1"/>
          </p:cNvSpPr>
          <p:nvPr>
            <p:ph type="body" idx="10"/>
          </p:nvPr>
        </p:nvSpPr>
        <p:spPr>
          <a:xfrm>
            <a:off x="1140506" y="4368473"/>
            <a:ext cx="6858000" cy="705710"/>
          </a:xfrm>
        </p:spPr>
        <p:txBody>
          <a:bodyPr>
            <a:normAutofit/>
          </a:bodyPr>
          <a:lstStyle>
            <a:lvl1pPr marL="0" indent="0" algn="ctr">
              <a:buNone/>
              <a:defRPr sz="160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cxnSp>
        <p:nvCxnSpPr>
          <p:cNvPr id="22" name="Shape 244"/>
          <p:cNvCxnSpPr/>
          <p:nvPr userDrawn="1"/>
        </p:nvCxnSpPr>
        <p:spPr>
          <a:xfrm rot="10800000" flipH="1">
            <a:off x="2361806" y="3630538"/>
            <a:ext cx="4415400" cy="11700"/>
          </a:xfrm>
          <a:prstGeom prst="straightConnector1">
            <a:avLst/>
          </a:prstGeom>
          <a:noFill/>
          <a:ln w="19050" cap="flat" cmpd="sng">
            <a:solidFill>
              <a:srgbClr val="AEABAB"/>
            </a:solidFill>
            <a:prstDash val="solid"/>
            <a:round/>
            <a:headEnd type="none" w="lg" len="lg"/>
            <a:tailEnd type="none" w="lg" len="lg"/>
          </a:ln>
        </p:spPr>
      </p:cxnSp>
      <p:pic>
        <p:nvPicPr>
          <p:cNvPr id="17" name="Picture 16" descr="Description: RP_Email_Logo_Tagline"/>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6940" y="290047"/>
            <a:ext cx="1905000" cy="828675"/>
          </a:xfrm>
          <a:prstGeom prst="rect">
            <a:avLst/>
          </a:prstGeom>
          <a:noFill/>
          <a:ln>
            <a:noFill/>
          </a:ln>
        </p:spPr>
      </p:pic>
    </p:spTree>
    <p:extLst>
      <p:ext uri="{BB962C8B-B14F-4D97-AF65-F5344CB8AC3E}">
        <p14:creationId xmlns:p14="http://schemas.microsoft.com/office/powerpoint/2010/main" val="1635233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Divider">
    <p:spTree>
      <p:nvGrpSpPr>
        <p:cNvPr id="1" name=""/>
        <p:cNvGrpSpPr/>
        <p:nvPr/>
      </p:nvGrpSpPr>
      <p:grpSpPr>
        <a:xfrm>
          <a:off x="0" y="0"/>
          <a:ext cx="0" cy="0"/>
          <a:chOff x="0" y="0"/>
          <a:chExt cx="0" cy="0"/>
        </a:xfrm>
      </p:grpSpPr>
      <p:sp>
        <p:nvSpPr>
          <p:cNvPr id="2" name="Title 1"/>
          <p:cNvSpPr>
            <a:spLocks noGrp="1"/>
          </p:cNvSpPr>
          <p:nvPr>
            <p:ph type="ctrTitle"/>
          </p:nvPr>
        </p:nvSpPr>
        <p:spPr>
          <a:xfrm>
            <a:off x="683305" y="2879445"/>
            <a:ext cx="7772400" cy="2387600"/>
          </a:xfrm>
        </p:spPr>
        <p:txBody>
          <a:bodyPr anchor="b">
            <a:normAutofit/>
          </a:bodyPr>
          <a:lstStyle>
            <a:lvl1pPr algn="ctr">
              <a:defRPr sz="55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140506" y="5542755"/>
            <a:ext cx="6858000" cy="320162"/>
          </a:xfrm>
        </p:spPr>
        <p:txBody>
          <a:bodyPr>
            <a:normAutofit/>
          </a:bodyPr>
          <a:lstStyle>
            <a:lvl1pPr marL="0" indent="0" algn="ctr">
              <a:buNone/>
              <a:defRPr sz="2000" b="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a:p>
            <a:endParaRPr lang="en-US" dirty="0"/>
          </a:p>
        </p:txBody>
      </p:sp>
      <p:cxnSp>
        <p:nvCxnSpPr>
          <p:cNvPr id="22" name="Shape 244"/>
          <p:cNvCxnSpPr/>
          <p:nvPr userDrawn="1"/>
        </p:nvCxnSpPr>
        <p:spPr>
          <a:xfrm rot="10800000" flipH="1">
            <a:off x="2361806" y="5423479"/>
            <a:ext cx="4415400" cy="11700"/>
          </a:xfrm>
          <a:prstGeom prst="straightConnector1">
            <a:avLst/>
          </a:prstGeom>
          <a:noFill/>
          <a:ln w="19050" cap="flat" cmpd="sng">
            <a:solidFill>
              <a:srgbClr val="AEABAB"/>
            </a:solidFill>
            <a:prstDash val="solid"/>
            <a:round/>
            <a:headEnd type="none" w="lg" len="lg"/>
            <a:tailEnd type="none" w="lg" len="lg"/>
          </a:ln>
        </p:spPr>
      </p:cxnSp>
      <p:pic>
        <p:nvPicPr>
          <p:cNvPr id="17" name="Picture 16" descr="Description: RP_Email_Logo_Tagline"/>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6940" y="290047"/>
            <a:ext cx="1905000" cy="828675"/>
          </a:xfrm>
          <a:prstGeom prst="rect">
            <a:avLst/>
          </a:prstGeom>
          <a:noFill/>
          <a:ln>
            <a:noFill/>
          </a:ln>
        </p:spPr>
      </p:pic>
    </p:spTree>
    <p:extLst>
      <p:ext uri="{BB962C8B-B14F-4D97-AF65-F5344CB8AC3E}">
        <p14:creationId xmlns:p14="http://schemas.microsoft.com/office/powerpoint/2010/main" val="354146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ullet Point Slide">
    <p:spTree>
      <p:nvGrpSpPr>
        <p:cNvPr id="1" name=""/>
        <p:cNvGrpSpPr/>
        <p:nvPr/>
      </p:nvGrpSpPr>
      <p:grpSpPr>
        <a:xfrm>
          <a:off x="0" y="0"/>
          <a:ext cx="0" cy="0"/>
          <a:chOff x="0" y="0"/>
          <a:chExt cx="0" cy="0"/>
        </a:xfrm>
      </p:grpSpPr>
      <p:sp>
        <p:nvSpPr>
          <p:cNvPr id="2" name="Title 1"/>
          <p:cNvSpPr>
            <a:spLocks noGrp="1"/>
          </p:cNvSpPr>
          <p:nvPr>
            <p:ph type="title"/>
          </p:nvPr>
        </p:nvSpPr>
        <p:spPr>
          <a:xfrm>
            <a:off x="840255" y="365126"/>
            <a:ext cx="7463491" cy="632945"/>
          </a:xfrm>
        </p:spPr>
        <p:txBody>
          <a:bodyPr/>
          <a:lstStyle>
            <a:lvl1pPr algn="ctr">
              <a:defRPr>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628650" y="1299877"/>
            <a:ext cx="7886700" cy="4536427"/>
          </a:xfrm>
        </p:spPr>
        <p:txBody>
          <a:bodyPr/>
          <a:lstStyle>
            <a:lvl1pPr>
              <a:defRPr sz="2200" b="1">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stStyle>
          <a:p>
            <a:pPr lvl="0"/>
            <a:r>
              <a:rPr lang="en-US" dirty="0"/>
              <a:t>Click to edit Master text styles</a:t>
            </a:r>
          </a:p>
          <a:p>
            <a:pPr lvl="1"/>
            <a:r>
              <a:rPr lang="en-US" dirty="0"/>
              <a:t>Second level</a:t>
            </a:r>
          </a:p>
        </p:txBody>
      </p:sp>
      <p:sp>
        <p:nvSpPr>
          <p:cNvPr id="7" name="Rectangle 6"/>
          <p:cNvSpPr/>
          <p:nvPr userDrawn="1"/>
        </p:nvSpPr>
        <p:spPr>
          <a:xfrm rot="5400000">
            <a:off x="4598811" y="-1191026"/>
            <a:ext cx="18000" cy="4680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SG">
              <a:solidFill>
                <a:schemeClr val="tx1"/>
              </a:solidFill>
            </a:endParaRPr>
          </a:p>
        </p:txBody>
      </p:sp>
      <p:pic>
        <p:nvPicPr>
          <p:cNvPr id="8" name="Picture 7"/>
          <p:cNvPicPr>
            <a:picLocks noChangeAspect="1"/>
          </p:cNvPicPr>
          <p:nvPr userDrawn="1"/>
        </p:nvPicPr>
        <p:blipFill>
          <a:blip r:embed="rId2"/>
          <a:stretch>
            <a:fillRect/>
          </a:stretch>
        </p:blipFill>
        <p:spPr>
          <a:xfrm>
            <a:off x="8464027" y="168668"/>
            <a:ext cx="506671" cy="519663"/>
          </a:xfrm>
          <a:prstGeom prst="rect">
            <a:avLst/>
          </a:prstGeom>
        </p:spPr>
      </p:pic>
    </p:spTree>
    <p:extLst>
      <p:ext uri="{BB962C8B-B14F-4D97-AF65-F5344CB8AC3E}">
        <p14:creationId xmlns:p14="http://schemas.microsoft.com/office/powerpoint/2010/main" val="380824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ullet Point Slide">
    <p:spTree>
      <p:nvGrpSpPr>
        <p:cNvPr id="1" name=""/>
        <p:cNvGrpSpPr/>
        <p:nvPr/>
      </p:nvGrpSpPr>
      <p:grpSpPr>
        <a:xfrm>
          <a:off x="0" y="0"/>
          <a:ext cx="0" cy="0"/>
          <a:chOff x="0" y="0"/>
          <a:chExt cx="0" cy="0"/>
        </a:xfrm>
      </p:grpSpPr>
      <p:sp>
        <p:nvSpPr>
          <p:cNvPr id="2" name="Title 1"/>
          <p:cNvSpPr>
            <a:spLocks noGrp="1"/>
          </p:cNvSpPr>
          <p:nvPr>
            <p:ph type="title"/>
          </p:nvPr>
        </p:nvSpPr>
        <p:spPr>
          <a:xfrm>
            <a:off x="840255" y="365126"/>
            <a:ext cx="7463491" cy="632945"/>
          </a:xfrm>
        </p:spPr>
        <p:txBody>
          <a:bodyPr/>
          <a:lstStyle>
            <a:lvl1pPr algn="ctr">
              <a:defRPr>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7" name="Rectangle 6"/>
          <p:cNvSpPr/>
          <p:nvPr userDrawn="1"/>
        </p:nvSpPr>
        <p:spPr>
          <a:xfrm rot="5400000">
            <a:off x="4598811" y="-1191026"/>
            <a:ext cx="18000" cy="4680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SG">
              <a:solidFill>
                <a:schemeClr val="tx1"/>
              </a:solidFill>
            </a:endParaRPr>
          </a:p>
        </p:txBody>
      </p:sp>
      <p:pic>
        <p:nvPicPr>
          <p:cNvPr id="8" name="Picture 7"/>
          <p:cNvPicPr>
            <a:picLocks noChangeAspect="1"/>
          </p:cNvPicPr>
          <p:nvPr userDrawn="1"/>
        </p:nvPicPr>
        <p:blipFill>
          <a:blip r:embed="rId2"/>
          <a:stretch>
            <a:fillRect/>
          </a:stretch>
        </p:blipFill>
        <p:spPr>
          <a:xfrm>
            <a:off x="8464027" y="168668"/>
            <a:ext cx="506671" cy="519663"/>
          </a:xfrm>
          <a:prstGeom prst="rect">
            <a:avLst/>
          </a:prstGeom>
        </p:spPr>
      </p:pic>
    </p:spTree>
    <p:extLst>
      <p:ext uri="{BB962C8B-B14F-4D97-AF65-F5344CB8AC3E}">
        <p14:creationId xmlns:p14="http://schemas.microsoft.com/office/powerpoint/2010/main" val="3557448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a:xfrm>
            <a:off x="840255" y="365126"/>
            <a:ext cx="7463491" cy="632945"/>
          </a:xfrm>
        </p:spPr>
        <p:txBody>
          <a:bodyPr/>
          <a:lstStyle>
            <a:lvl1pPr algn="ctr">
              <a:defRPr>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7" name="Rectangle 6"/>
          <p:cNvSpPr/>
          <p:nvPr userDrawn="1"/>
        </p:nvSpPr>
        <p:spPr>
          <a:xfrm rot="5400000">
            <a:off x="4598811" y="-1191026"/>
            <a:ext cx="18000" cy="4680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SG">
              <a:solidFill>
                <a:schemeClr val="tx1"/>
              </a:solidFill>
            </a:endParaRPr>
          </a:p>
        </p:txBody>
      </p:sp>
      <p:pic>
        <p:nvPicPr>
          <p:cNvPr id="8" name="Picture 7"/>
          <p:cNvPicPr>
            <a:picLocks noChangeAspect="1"/>
          </p:cNvPicPr>
          <p:nvPr userDrawn="1"/>
        </p:nvPicPr>
        <p:blipFill>
          <a:blip r:embed="rId2"/>
          <a:stretch>
            <a:fillRect/>
          </a:stretch>
        </p:blipFill>
        <p:spPr>
          <a:xfrm>
            <a:off x="8464027" y="168668"/>
            <a:ext cx="506671" cy="519663"/>
          </a:xfrm>
          <a:prstGeom prst="rect">
            <a:avLst/>
          </a:prstGeom>
        </p:spPr>
      </p:pic>
      <p:sp>
        <p:nvSpPr>
          <p:cNvPr id="5" name="Table Placeholder 4"/>
          <p:cNvSpPr>
            <a:spLocks noGrp="1"/>
          </p:cNvSpPr>
          <p:nvPr>
            <p:ph type="tbl" sz="quarter" idx="10"/>
          </p:nvPr>
        </p:nvSpPr>
        <p:spPr>
          <a:xfrm>
            <a:off x="261643" y="1418997"/>
            <a:ext cx="8620714" cy="3636327"/>
          </a:xfrm>
        </p:spPr>
        <p:txBody>
          <a:bodyPr/>
          <a:lstStyle>
            <a:lvl1pPr marL="0" indent="0">
              <a:buNone/>
              <a:defRPr/>
            </a:lvl1pPr>
          </a:lstStyle>
          <a:p>
            <a:endParaRPr lang="en-SG" dirty="0"/>
          </a:p>
        </p:txBody>
      </p:sp>
    </p:spTree>
    <p:extLst>
      <p:ext uri="{BB962C8B-B14F-4D97-AF65-F5344CB8AC3E}">
        <p14:creationId xmlns:p14="http://schemas.microsoft.com/office/powerpoint/2010/main" val="1178114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Caption Slide1">
    <p:spTree>
      <p:nvGrpSpPr>
        <p:cNvPr id="1" name=""/>
        <p:cNvGrpSpPr/>
        <p:nvPr/>
      </p:nvGrpSpPr>
      <p:grpSpPr>
        <a:xfrm>
          <a:off x="0" y="0"/>
          <a:ext cx="0" cy="0"/>
          <a:chOff x="0" y="0"/>
          <a:chExt cx="0" cy="0"/>
        </a:xfrm>
      </p:grpSpPr>
      <p:sp>
        <p:nvSpPr>
          <p:cNvPr id="2" name="Title 1"/>
          <p:cNvSpPr>
            <a:spLocks noGrp="1"/>
          </p:cNvSpPr>
          <p:nvPr>
            <p:ph type="ctrTitle"/>
          </p:nvPr>
        </p:nvSpPr>
        <p:spPr>
          <a:xfrm>
            <a:off x="5219914" y="3172372"/>
            <a:ext cx="3088834" cy="848659"/>
          </a:xfrm>
        </p:spPr>
        <p:txBody>
          <a:bodyPr anchor="b">
            <a:noAutofit/>
          </a:bodyPr>
          <a:lstStyle>
            <a:lvl1pPr algn="ctr">
              <a:defRPr sz="24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665596" y="4201634"/>
            <a:ext cx="4197470" cy="320162"/>
          </a:xfrm>
        </p:spPr>
        <p:txBody>
          <a:bodyPr>
            <a:normAutofit/>
          </a:bodyPr>
          <a:lstStyle>
            <a:lvl1pPr marL="0" indent="0" algn="ctr">
              <a:buNone/>
              <a:defRPr sz="1800" b="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a:p>
            <a:endParaRPr lang="en-US" dirty="0"/>
          </a:p>
        </p:txBody>
      </p:sp>
      <p:pic>
        <p:nvPicPr>
          <p:cNvPr id="6" name="Picture 5"/>
          <p:cNvPicPr>
            <a:picLocks noChangeAspect="1"/>
          </p:cNvPicPr>
          <p:nvPr userDrawn="1"/>
        </p:nvPicPr>
        <p:blipFill>
          <a:blip r:embed="rId2"/>
          <a:stretch>
            <a:fillRect/>
          </a:stretch>
        </p:blipFill>
        <p:spPr>
          <a:xfrm>
            <a:off x="8464027" y="168668"/>
            <a:ext cx="506671" cy="519663"/>
          </a:xfrm>
          <a:prstGeom prst="rect">
            <a:avLst/>
          </a:prstGeom>
        </p:spPr>
      </p:pic>
      <p:sp>
        <p:nvSpPr>
          <p:cNvPr id="7" name="Content Placeholder 2"/>
          <p:cNvSpPr>
            <a:spLocks noGrp="1"/>
          </p:cNvSpPr>
          <p:nvPr>
            <p:ph idx="10"/>
          </p:nvPr>
        </p:nvSpPr>
        <p:spPr>
          <a:xfrm>
            <a:off x="0" y="-1"/>
            <a:ext cx="4572000" cy="6753497"/>
          </a:xfrm>
        </p:spPr>
        <p:txBody>
          <a:bodyPr/>
          <a:lstStyle>
            <a:lvl1pPr>
              <a:defRPr sz="2200" b="1">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stStyle>
          <a:p>
            <a:pPr lvl="0"/>
            <a:r>
              <a:rPr lang="en-US" dirty="0"/>
              <a:t>Click to edit Master text styles</a:t>
            </a:r>
          </a:p>
          <a:p>
            <a:pPr lvl="1"/>
            <a:r>
              <a:rPr lang="en-US" dirty="0"/>
              <a:t>Second level</a:t>
            </a:r>
          </a:p>
        </p:txBody>
      </p:sp>
      <p:sp>
        <p:nvSpPr>
          <p:cNvPr id="8" name="Rectangle 7"/>
          <p:cNvSpPr/>
          <p:nvPr userDrawn="1"/>
        </p:nvSpPr>
        <p:spPr>
          <a:xfrm rot="5400000">
            <a:off x="6755331" y="2626031"/>
            <a:ext cx="18000" cy="277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SG">
              <a:solidFill>
                <a:schemeClr val="tx1"/>
              </a:solidFill>
            </a:endParaRPr>
          </a:p>
        </p:txBody>
      </p:sp>
    </p:spTree>
    <p:extLst>
      <p:ext uri="{BB962C8B-B14F-4D97-AF65-F5344CB8AC3E}">
        <p14:creationId xmlns:p14="http://schemas.microsoft.com/office/powerpoint/2010/main" val="3639743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hoto Caption Slide2">
    <p:spTree>
      <p:nvGrpSpPr>
        <p:cNvPr id="1" name=""/>
        <p:cNvGrpSpPr/>
        <p:nvPr/>
      </p:nvGrpSpPr>
      <p:grpSpPr>
        <a:xfrm>
          <a:off x="0" y="0"/>
          <a:ext cx="0" cy="0"/>
          <a:chOff x="0" y="0"/>
          <a:chExt cx="0" cy="0"/>
        </a:xfrm>
      </p:grpSpPr>
      <p:sp>
        <p:nvSpPr>
          <p:cNvPr id="2" name="Title 1"/>
          <p:cNvSpPr>
            <a:spLocks noGrp="1"/>
          </p:cNvSpPr>
          <p:nvPr>
            <p:ph type="ctrTitle"/>
          </p:nvPr>
        </p:nvSpPr>
        <p:spPr>
          <a:xfrm>
            <a:off x="5327546" y="4267035"/>
            <a:ext cx="3088834" cy="848659"/>
          </a:xfrm>
        </p:spPr>
        <p:txBody>
          <a:bodyPr anchor="b">
            <a:noAutofit/>
          </a:bodyPr>
          <a:lstStyle>
            <a:lvl1pPr algn="ctr">
              <a:defRPr sz="24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773228" y="5296297"/>
            <a:ext cx="4197470" cy="320162"/>
          </a:xfrm>
        </p:spPr>
        <p:txBody>
          <a:bodyPr>
            <a:normAutofit/>
          </a:bodyPr>
          <a:lstStyle>
            <a:lvl1pPr marL="0" indent="0" algn="ctr">
              <a:buNone/>
              <a:defRPr sz="1800" b="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a:p>
            <a:endParaRPr lang="en-US" dirty="0"/>
          </a:p>
        </p:txBody>
      </p:sp>
      <p:pic>
        <p:nvPicPr>
          <p:cNvPr id="6" name="Picture 5"/>
          <p:cNvPicPr>
            <a:picLocks noChangeAspect="1"/>
          </p:cNvPicPr>
          <p:nvPr userDrawn="1"/>
        </p:nvPicPr>
        <p:blipFill>
          <a:blip r:embed="rId2"/>
          <a:stretch>
            <a:fillRect/>
          </a:stretch>
        </p:blipFill>
        <p:spPr>
          <a:xfrm>
            <a:off x="8464027" y="168668"/>
            <a:ext cx="506671" cy="519663"/>
          </a:xfrm>
          <a:prstGeom prst="rect">
            <a:avLst/>
          </a:prstGeom>
        </p:spPr>
      </p:pic>
      <p:sp>
        <p:nvSpPr>
          <p:cNvPr id="7" name="Content Placeholder 2"/>
          <p:cNvSpPr>
            <a:spLocks noGrp="1"/>
          </p:cNvSpPr>
          <p:nvPr>
            <p:ph idx="10"/>
          </p:nvPr>
        </p:nvSpPr>
        <p:spPr>
          <a:xfrm>
            <a:off x="0" y="-1"/>
            <a:ext cx="4572000" cy="6753497"/>
          </a:xfrm>
        </p:spPr>
        <p:txBody>
          <a:bodyPr/>
          <a:lstStyle>
            <a:lvl1pPr>
              <a:defRPr sz="2200" b="1">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stStyle>
          <a:p>
            <a:pPr lvl="0"/>
            <a:r>
              <a:rPr lang="en-US" dirty="0"/>
              <a:t>Click to edit Master text styles</a:t>
            </a:r>
          </a:p>
          <a:p>
            <a:pPr lvl="1"/>
            <a:r>
              <a:rPr lang="en-US" dirty="0"/>
              <a:t>Second level</a:t>
            </a:r>
          </a:p>
        </p:txBody>
      </p:sp>
      <p:sp>
        <p:nvSpPr>
          <p:cNvPr id="8" name="Rectangle 7"/>
          <p:cNvSpPr/>
          <p:nvPr userDrawn="1"/>
        </p:nvSpPr>
        <p:spPr>
          <a:xfrm rot="5400000">
            <a:off x="6862963" y="3720694"/>
            <a:ext cx="18000" cy="277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SG">
              <a:solidFill>
                <a:schemeClr val="tx1"/>
              </a:solidFill>
            </a:endParaRPr>
          </a:p>
        </p:txBody>
      </p:sp>
      <p:sp>
        <p:nvSpPr>
          <p:cNvPr id="9" name="Content Placeholder 2"/>
          <p:cNvSpPr>
            <a:spLocks noGrp="1"/>
          </p:cNvSpPr>
          <p:nvPr>
            <p:ph idx="11"/>
          </p:nvPr>
        </p:nvSpPr>
        <p:spPr>
          <a:xfrm>
            <a:off x="4572000" y="688332"/>
            <a:ext cx="4572000" cy="3314700"/>
          </a:xfrm>
        </p:spPr>
        <p:txBody>
          <a:bodyPr/>
          <a:lstStyle>
            <a:lvl1pPr>
              <a:defRPr sz="2200" b="1">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546147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51837"/>
            <a:ext cx="7772400" cy="1754326"/>
          </a:xfrm>
        </p:spPr>
        <p:txBody>
          <a:bodyPr anchor="t" anchorCtr="0">
            <a:spAutoFit/>
          </a:bodyPr>
          <a:lstStyle>
            <a:lvl1pPr algn="ctr">
              <a:defRPr sz="6000">
                <a:solidFill>
                  <a:srgbClr val="6FB01E"/>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7" name="Picture 6"/>
          <p:cNvPicPr>
            <a:picLocks noChangeAspect="1"/>
          </p:cNvPicPr>
          <p:nvPr userDrawn="1"/>
        </p:nvPicPr>
        <p:blipFill>
          <a:blip r:embed="rId2"/>
          <a:stretch>
            <a:fillRect/>
          </a:stretch>
        </p:blipFill>
        <p:spPr>
          <a:xfrm>
            <a:off x="8464027" y="168668"/>
            <a:ext cx="506671" cy="519663"/>
          </a:xfrm>
          <a:prstGeom prst="rect">
            <a:avLst/>
          </a:prstGeom>
        </p:spPr>
      </p:pic>
    </p:spTree>
    <p:extLst>
      <p:ext uri="{BB962C8B-B14F-4D97-AF65-F5344CB8AC3E}">
        <p14:creationId xmlns:p14="http://schemas.microsoft.com/office/powerpoint/2010/main" val="4163915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SG"/>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10252-76A8-49E7-B152-6C07C188CE15}" type="slidenum">
              <a:rPr lang="en-SG" smtClean="0"/>
              <a:t>‹#›</a:t>
            </a:fld>
            <a:endParaRPr lang="en-SG"/>
          </a:p>
        </p:txBody>
      </p:sp>
      <p:sp>
        <p:nvSpPr>
          <p:cNvPr id="7" name="MSIPCMContentMarking" descr="{&quot;HashCode&quot;:-574504238,&quot;Placement&quot;:&quot;Header&quot;,&quot;Top&quot;:0.0,&quot;Left&quot;:273.375916,&quot;SlideWidth&quot;:720,&quot;SlideHeight&quot;:540}">
            <a:extLst>
              <a:ext uri="{FF2B5EF4-FFF2-40B4-BE49-F238E27FC236}">
                <a16:creationId xmlns:a16="http://schemas.microsoft.com/office/drawing/2014/main" id="{2C0438A9-F9CD-4F9F-948D-61AB17806558}"/>
              </a:ext>
            </a:extLst>
          </p:cNvPr>
          <p:cNvSpPr txBox="1"/>
          <p:nvPr userDrawn="1"/>
        </p:nvSpPr>
        <p:spPr>
          <a:xfrm>
            <a:off x="3471874" y="0"/>
            <a:ext cx="2200252" cy="262344"/>
          </a:xfrm>
          <a:prstGeom prst="rect">
            <a:avLst/>
          </a:prstGeom>
          <a:noFill/>
        </p:spPr>
        <p:txBody>
          <a:bodyPr vert="horz" wrap="square" lIns="0" tIns="0" rIns="0" bIns="0" rtlCol="0" anchor="ctr" anchorCtr="1">
            <a:spAutoFit/>
          </a:bodyPr>
          <a:lstStyle/>
          <a:p>
            <a:pPr algn="ctr">
              <a:spcBef>
                <a:spcPts val="0"/>
              </a:spcBef>
              <a:spcAft>
                <a:spcPts val="0"/>
              </a:spcAft>
            </a:pPr>
            <a:r>
              <a:rPr lang="en-SG" sz="1000">
                <a:solidFill>
                  <a:srgbClr val="000000"/>
                </a:solidFill>
                <a:latin typeface="Calibri" panose="020F0502020204030204" pitchFamily="34" charset="0"/>
              </a:rPr>
              <a:t>OFFICIAL (CLOSED) \ NON-SENSITIVE</a:t>
            </a:r>
          </a:p>
        </p:txBody>
      </p:sp>
    </p:spTree>
    <p:extLst>
      <p:ext uri="{BB962C8B-B14F-4D97-AF65-F5344CB8AC3E}">
        <p14:creationId xmlns:p14="http://schemas.microsoft.com/office/powerpoint/2010/main" val="2074204853"/>
      </p:ext>
    </p:extLst>
  </p:cSld>
  <p:clrMap bg1="lt1" tx1="dk1" bg2="lt2" tx2="dk2" accent1="accent1" accent2="accent2" accent3="accent3" accent4="accent4" accent5="accent5" accent6="accent6" hlink="hlink" folHlink="folHlink"/>
  <p:sldLayoutIdLst>
    <p:sldLayoutId id="2147483661" r:id="rId1"/>
    <p:sldLayoutId id="2147483678" r:id="rId2"/>
    <p:sldLayoutId id="2147483673" r:id="rId3"/>
    <p:sldLayoutId id="2147483662" r:id="rId4"/>
    <p:sldLayoutId id="2147483682" r:id="rId5"/>
    <p:sldLayoutId id="2147483681" r:id="rId6"/>
    <p:sldLayoutId id="2147483675" r:id="rId7"/>
    <p:sldLayoutId id="2147483680" r:id="rId8"/>
    <p:sldLayoutId id="2147483677" r:id="rId9"/>
    <p:sldLayoutId id="2147483667"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blog/2020-12-03-the-evolving-role-of-operations-in-devops/"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blog/2020-12-03-the-evolving-role-of-operations-in-devops/"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blog/2020-12-03-the-evolving-role-of-operations-in-devops/"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blog/2020-12-03-the-evolving-role-of-operations-in-devops/"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blog/2020-12-03-the-evolving-role-of-operations-in-devops/"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blog/2020-12-03-the-evolving-role-of-operations-in-devops/"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blog/2020-12-03-the-evolving-role-of-operations-in-devops/"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www.firstsolution.co.uk/blog/mof-operate-phase/#:~:text=The%20primary%20goals%20of%20the,use%20and%20better%20managing%20workload" TargetMode="Externa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blog/2020-12-03-the-evolving-role-of-operations-in-devops"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hyperlink" Target="https://puppet.com/docs/bolt/latest/running_bolt_commands.html" TargetMode="External"/><Relationship Id="rId4" Type="http://schemas.openxmlformats.org/officeDocument/2006/relationships/hyperlink" Target="https://searchsoftwarequality.techtarget.com/answer/What-is-the-DevOps-role-for-operations-people"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work.chron.com/challenges-information-technology-management-21st-century-28780.html"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work.chron.com/challenges-information-technology-management-21st-century-28780.html"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work.chron.com/challenges-information-technology-management-21st-century-28780.html"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17109"/>
            <a:ext cx="7772400" cy="1200329"/>
          </a:xfrm>
        </p:spPr>
        <p:txBody>
          <a:bodyPr/>
          <a:lstStyle/>
          <a:p>
            <a:r>
              <a:rPr lang="en-SG" sz="4000"/>
              <a:t>DV1C04</a:t>
            </a:r>
            <a:br>
              <a:rPr lang="en-SG" sz="4000" dirty="0"/>
            </a:br>
            <a:r>
              <a:rPr lang="en-SG" sz="4000" dirty="0"/>
              <a:t>Operation in DevOps </a:t>
            </a:r>
          </a:p>
        </p:txBody>
      </p:sp>
      <p:sp>
        <p:nvSpPr>
          <p:cNvPr id="5" name="Subtitle 4"/>
          <p:cNvSpPr>
            <a:spLocks noGrp="1"/>
          </p:cNvSpPr>
          <p:nvPr>
            <p:ph type="subTitle" idx="1"/>
          </p:nvPr>
        </p:nvSpPr>
        <p:spPr>
          <a:xfrm>
            <a:off x="1140506" y="3940563"/>
            <a:ext cx="6858000" cy="549863"/>
          </a:xfrm>
        </p:spPr>
        <p:txBody>
          <a:bodyPr>
            <a:noAutofit/>
          </a:bodyPr>
          <a:lstStyle/>
          <a:p>
            <a:r>
              <a:rPr lang="en-US" sz="2800" dirty="0"/>
              <a:t>L06</a:t>
            </a:r>
            <a:endParaRPr lang="en-SG" sz="2800" dirty="0"/>
          </a:p>
        </p:txBody>
      </p:sp>
      <p:sp>
        <p:nvSpPr>
          <p:cNvPr id="6" name="Text Placeholder 5"/>
          <p:cNvSpPr>
            <a:spLocks noGrp="1"/>
          </p:cNvSpPr>
          <p:nvPr>
            <p:ph type="body" idx="10"/>
          </p:nvPr>
        </p:nvSpPr>
        <p:spPr>
          <a:xfrm>
            <a:off x="1140506" y="4651937"/>
            <a:ext cx="6858000" cy="705710"/>
          </a:xfrm>
        </p:spPr>
        <p:txBody>
          <a:bodyPr>
            <a:normAutofit/>
          </a:bodyPr>
          <a:lstStyle/>
          <a:p>
            <a:r>
              <a:rPr lang="en-US" sz="2800" dirty="0"/>
              <a:t>Operation</a:t>
            </a:r>
            <a:endParaRPr lang="en-SG" dirty="0"/>
          </a:p>
        </p:txBody>
      </p:sp>
    </p:spTree>
    <p:extLst>
      <p:ext uri="{BB962C8B-B14F-4D97-AF65-F5344CB8AC3E}">
        <p14:creationId xmlns:p14="http://schemas.microsoft.com/office/powerpoint/2010/main" val="3427340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Autofit/>
          </a:bodyPr>
          <a:lstStyle/>
          <a:p>
            <a:r>
              <a:rPr lang="en-GB" sz="3200" dirty="0"/>
              <a:t>Operation In Traditional IT</a:t>
            </a:r>
          </a:p>
        </p:txBody>
      </p:sp>
      <p:sp>
        <p:nvSpPr>
          <p:cNvPr id="5" name="Content Placeholder 4"/>
          <p:cNvSpPr>
            <a:spLocks noGrp="1"/>
          </p:cNvSpPr>
          <p:nvPr>
            <p:ph idx="1"/>
          </p:nvPr>
        </p:nvSpPr>
        <p:spPr>
          <a:xfrm>
            <a:off x="628650" y="1316736"/>
            <a:ext cx="7886700" cy="4901184"/>
          </a:xfrm>
        </p:spPr>
        <p:txBody>
          <a:bodyPr>
            <a:normAutofit lnSpcReduction="10000"/>
          </a:bodyPr>
          <a:lstStyle/>
          <a:p>
            <a:pPr marL="0" indent="0">
              <a:buNone/>
            </a:pPr>
            <a:r>
              <a:rPr lang="en-GB" sz="2400" b="0" dirty="0"/>
              <a:t>Traditionally, developers package an application and passes it to a Quality Assurance (QA) team. QA teams install and test the application before hand off to production operations teams. Once in production, operations teams are responsible for deploying and managing the application with little interaction with development teams.</a:t>
            </a:r>
          </a:p>
          <a:p>
            <a:pPr lvl="1">
              <a:buFont typeface="Wingdings" panose="05000000000000000000" pitchFamily="2" charset="2"/>
              <a:buChar char="Ø"/>
            </a:pPr>
            <a:r>
              <a:rPr lang="en-GB" sz="2000" b="0" dirty="0"/>
              <a:t>Usually, the passing of application from development to operation is one-way. Once in production, the operations team is responsible for managing the service’s stability and uptime, as well as the infrastructure. If there are bugs in the application, the virtual assembly line of development to production is revisited with a patch. Many businesses continue to remain competitive with this model. However, there is faster, more collaborative way of bridging the gap between development and operations via DevOps.</a:t>
            </a:r>
          </a:p>
          <a:p>
            <a:pPr marL="0" indent="0">
              <a:buNone/>
            </a:pPr>
            <a:endParaRPr lang="en-SG" b="0" dirty="0"/>
          </a:p>
        </p:txBody>
      </p:sp>
      <p:sp>
        <p:nvSpPr>
          <p:cNvPr id="2" name="TextBox 1">
            <a:extLst>
              <a:ext uri="{FF2B5EF4-FFF2-40B4-BE49-F238E27FC236}">
                <a16:creationId xmlns:a16="http://schemas.microsoft.com/office/drawing/2014/main" id="{E4C247E2-65F4-46E5-AE1F-1BFA053C9440}"/>
              </a:ext>
            </a:extLst>
          </p:cNvPr>
          <p:cNvSpPr txBox="1"/>
          <p:nvPr/>
        </p:nvSpPr>
        <p:spPr>
          <a:xfrm>
            <a:off x="628650" y="6217920"/>
            <a:ext cx="6327373" cy="307777"/>
          </a:xfrm>
          <a:prstGeom prst="rect">
            <a:avLst/>
          </a:prstGeom>
          <a:noFill/>
        </p:spPr>
        <p:txBody>
          <a:bodyPr wrap="none" rtlCol="0">
            <a:spAutoFit/>
          </a:bodyPr>
          <a:lstStyle/>
          <a:p>
            <a:r>
              <a:rPr lang="en-SG" sz="1400" b="1" dirty="0"/>
              <a:t>Ref: </a:t>
            </a:r>
            <a:r>
              <a:rPr lang="en-GB" sz="1400" dirty="0">
                <a:hlinkClick r:id="rId2"/>
              </a:rPr>
              <a:t>https://github.blog/2020-12-03-the-evolving-role-of-operations-in-devops/</a:t>
            </a:r>
            <a:endParaRPr lang="en-SG" sz="1400" b="1" dirty="0"/>
          </a:p>
        </p:txBody>
      </p:sp>
    </p:spTree>
    <p:extLst>
      <p:ext uri="{BB962C8B-B14F-4D97-AF65-F5344CB8AC3E}">
        <p14:creationId xmlns:p14="http://schemas.microsoft.com/office/powerpoint/2010/main" val="2604149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rmAutofit/>
          </a:bodyPr>
          <a:lstStyle/>
          <a:p>
            <a:r>
              <a:rPr lang="en-GB" sz="3600" dirty="0"/>
              <a:t>Operations </a:t>
            </a:r>
            <a:r>
              <a:rPr lang="en-GB" sz="3600" dirty="0" err="1"/>
              <a:t>Nowsaday</a:t>
            </a:r>
            <a:endParaRPr lang="en-GB" sz="3600" dirty="0"/>
          </a:p>
        </p:txBody>
      </p:sp>
      <p:sp>
        <p:nvSpPr>
          <p:cNvPr id="5" name="Content Placeholder 4"/>
          <p:cNvSpPr>
            <a:spLocks noGrp="1"/>
          </p:cNvSpPr>
          <p:nvPr>
            <p:ph idx="1"/>
          </p:nvPr>
        </p:nvSpPr>
        <p:spPr>
          <a:xfrm>
            <a:off x="628650" y="1316736"/>
            <a:ext cx="7886700" cy="4519568"/>
          </a:xfrm>
        </p:spPr>
        <p:txBody>
          <a:bodyPr>
            <a:normAutofit/>
          </a:bodyPr>
          <a:lstStyle/>
          <a:p>
            <a:pPr marL="0" indent="0">
              <a:buNone/>
            </a:pPr>
            <a:r>
              <a:rPr lang="en-GB" dirty="0"/>
              <a:t>Accelerating due to public cloud adoption</a:t>
            </a:r>
          </a:p>
          <a:p>
            <a:r>
              <a:rPr lang="en-GB" b="0" dirty="0"/>
              <a:t>Adoption of public cloud has added complexity to the responsibilities of operations teams. Cloud technologies make fast development a fundamental part of delivering a competitive customer experience:</a:t>
            </a:r>
          </a:p>
          <a:p>
            <a:pPr lvl="1">
              <a:buFont typeface="Wingdings" panose="05000000000000000000" pitchFamily="2" charset="2"/>
              <a:buChar char="Ø"/>
            </a:pPr>
            <a:r>
              <a:rPr lang="en-GB" sz="2000" dirty="0"/>
              <a:t>Need to deploy applications rapidly and frequently. </a:t>
            </a:r>
          </a:p>
          <a:p>
            <a:pPr lvl="2">
              <a:buFont typeface="Courier New" panose="02070309020205020404" pitchFamily="49" charset="0"/>
              <a:buChar char="o"/>
            </a:pPr>
            <a:r>
              <a:rPr lang="en-GB" dirty="0"/>
              <a:t>A</a:t>
            </a:r>
            <a:r>
              <a:rPr lang="en-GB" b="0" dirty="0"/>
              <a:t>bility to rent stable, secure infrastructure by the minute and provide everything as a service to customers </a:t>
            </a:r>
          </a:p>
          <a:p>
            <a:pPr lvl="1">
              <a:buFont typeface="Wingdings" panose="05000000000000000000" pitchFamily="2" charset="2"/>
              <a:buChar char="Ø"/>
            </a:pPr>
            <a:r>
              <a:rPr lang="en-GB" sz="2000" dirty="0"/>
              <a:t>Improve customer experience through rapid feedback and automated deployments </a:t>
            </a:r>
          </a:p>
          <a:p>
            <a:pPr lvl="2">
              <a:buFont typeface="Courier New" panose="02070309020205020404" pitchFamily="49" charset="0"/>
              <a:buChar char="o"/>
            </a:pPr>
            <a:r>
              <a:rPr lang="en-GB" dirty="0"/>
              <a:t>Capability of</a:t>
            </a:r>
            <a:r>
              <a:rPr lang="en-GB" b="0" dirty="0"/>
              <a:t> </a:t>
            </a:r>
            <a:r>
              <a:rPr lang="en-GB" dirty="0"/>
              <a:t>s</a:t>
            </a:r>
            <a:r>
              <a:rPr lang="en-GB" b="0" dirty="0"/>
              <a:t>maller, faster delivery cycles. </a:t>
            </a:r>
          </a:p>
        </p:txBody>
      </p:sp>
      <p:sp>
        <p:nvSpPr>
          <p:cNvPr id="2" name="TextBox 1">
            <a:extLst>
              <a:ext uri="{FF2B5EF4-FFF2-40B4-BE49-F238E27FC236}">
                <a16:creationId xmlns:a16="http://schemas.microsoft.com/office/drawing/2014/main" id="{E4C247E2-65F4-46E5-AE1F-1BFA053C9440}"/>
              </a:ext>
            </a:extLst>
          </p:cNvPr>
          <p:cNvSpPr txBox="1"/>
          <p:nvPr/>
        </p:nvSpPr>
        <p:spPr>
          <a:xfrm>
            <a:off x="848596" y="6100248"/>
            <a:ext cx="6327373" cy="307777"/>
          </a:xfrm>
          <a:prstGeom prst="rect">
            <a:avLst/>
          </a:prstGeom>
          <a:noFill/>
        </p:spPr>
        <p:txBody>
          <a:bodyPr wrap="none" rtlCol="0">
            <a:spAutoFit/>
          </a:bodyPr>
          <a:lstStyle/>
          <a:p>
            <a:r>
              <a:rPr lang="en-SG" sz="1400" b="1" dirty="0"/>
              <a:t>Ref: </a:t>
            </a:r>
            <a:r>
              <a:rPr lang="en-GB" sz="1400" dirty="0">
                <a:hlinkClick r:id="rId2"/>
              </a:rPr>
              <a:t>https://github.blog/2020-12-03-the-evolving-role-of-operations-in-devops/</a:t>
            </a:r>
            <a:endParaRPr lang="en-SG" sz="1400" b="1" dirty="0"/>
          </a:p>
        </p:txBody>
      </p:sp>
    </p:spTree>
    <p:extLst>
      <p:ext uri="{BB962C8B-B14F-4D97-AF65-F5344CB8AC3E}">
        <p14:creationId xmlns:p14="http://schemas.microsoft.com/office/powerpoint/2010/main" val="1389297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rmAutofit/>
          </a:bodyPr>
          <a:lstStyle/>
          <a:p>
            <a:r>
              <a:rPr lang="en-GB" sz="3600" dirty="0"/>
              <a:t>Impacts of Fast Application Delivery</a:t>
            </a:r>
          </a:p>
        </p:txBody>
      </p:sp>
      <p:sp>
        <p:nvSpPr>
          <p:cNvPr id="5" name="Content Placeholder 4"/>
          <p:cNvSpPr>
            <a:spLocks noGrp="1"/>
          </p:cNvSpPr>
          <p:nvPr>
            <p:ph idx="1"/>
          </p:nvPr>
        </p:nvSpPr>
        <p:spPr>
          <a:xfrm>
            <a:off x="628650" y="1316736"/>
            <a:ext cx="7886700" cy="4519568"/>
          </a:xfrm>
        </p:spPr>
        <p:txBody>
          <a:bodyPr>
            <a:normAutofit lnSpcReduction="10000"/>
          </a:bodyPr>
          <a:lstStyle/>
          <a:p>
            <a:pPr marL="0" indent="0">
              <a:buNone/>
            </a:pPr>
            <a:r>
              <a:rPr lang="en-GB" sz="2400" b="0" dirty="0"/>
              <a:t>Cloud technologies have shorten the times of how we deliver and operate software. </a:t>
            </a:r>
          </a:p>
          <a:p>
            <a:pPr>
              <a:buFont typeface="Wingdings" panose="05000000000000000000" pitchFamily="2" charset="2"/>
              <a:buChar char="Ø"/>
            </a:pPr>
            <a:r>
              <a:rPr lang="en-GB" sz="2400" b="0" dirty="0"/>
              <a:t>Developers now focus more on stability and uptime in addition fast delivery</a:t>
            </a:r>
          </a:p>
          <a:p>
            <a:pPr>
              <a:buFont typeface="Wingdings" panose="05000000000000000000" pitchFamily="2" charset="2"/>
              <a:buChar char="Ø"/>
            </a:pPr>
            <a:r>
              <a:rPr lang="en-GB" sz="2400" b="0" dirty="0"/>
              <a:t>Operations teams now have a stake in fast delivery along with their traditional role of maintaining uptime. </a:t>
            </a:r>
          </a:p>
          <a:p>
            <a:pPr marL="0" indent="0">
              <a:buNone/>
            </a:pPr>
            <a:endParaRPr lang="en-GB" sz="2400" b="0" dirty="0"/>
          </a:p>
          <a:p>
            <a:pPr marL="0" indent="0">
              <a:buNone/>
            </a:pPr>
            <a:r>
              <a:rPr lang="en-GB" sz="2400" b="0" dirty="0"/>
              <a:t>This often means operation teams need to:</a:t>
            </a:r>
          </a:p>
          <a:p>
            <a:pPr lvl="1">
              <a:buFont typeface="Courier New" panose="02070309020205020404" pitchFamily="49" charset="0"/>
              <a:buChar char="o"/>
            </a:pPr>
            <a:r>
              <a:rPr lang="en-GB" sz="2000" b="0" dirty="0"/>
              <a:t>Enabling self-service for developers</a:t>
            </a:r>
          </a:p>
          <a:p>
            <a:pPr lvl="1">
              <a:buFont typeface="Courier New" panose="02070309020205020404" pitchFamily="49" charset="0"/>
              <a:buChar char="o"/>
            </a:pPr>
            <a:r>
              <a:rPr lang="en-GB" sz="2000" b="0" dirty="0"/>
              <a:t>Standardized tooling and processes</a:t>
            </a:r>
          </a:p>
          <a:p>
            <a:pPr lvl="1">
              <a:buFont typeface="Courier New" panose="02070309020205020404" pitchFamily="49" charset="0"/>
              <a:buChar char="o"/>
            </a:pPr>
            <a:r>
              <a:rPr lang="en-GB" sz="2000" b="0" dirty="0"/>
              <a:t>Bringing automation to traditional operations tasks</a:t>
            </a:r>
          </a:p>
          <a:p>
            <a:pPr lvl="1">
              <a:buFont typeface="Courier New" panose="02070309020205020404" pitchFamily="49" charset="0"/>
              <a:buChar char="o"/>
            </a:pPr>
            <a:r>
              <a:rPr lang="en-GB" sz="2000" b="0" dirty="0"/>
              <a:t>Working and delivering like developers</a:t>
            </a:r>
            <a:endParaRPr lang="en-SG" sz="2000" b="0" dirty="0"/>
          </a:p>
        </p:txBody>
      </p:sp>
      <p:sp>
        <p:nvSpPr>
          <p:cNvPr id="2" name="TextBox 1">
            <a:extLst>
              <a:ext uri="{FF2B5EF4-FFF2-40B4-BE49-F238E27FC236}">
                <a16:creationId xmlns:a16="http://schemas.microsoft.com/office/drawing/2014/main" id="{E4C247E2-65F4-46E5-AE1F-1BFA053C9440}"/>
              </a:ext>
            </a:extLst>
          </p:cNvPr>
          <p:cNvSpPr txBox="1"/>
          <p:nvPr/>
        </p:nvSpPr>
        <p:spPr>
          <a:xfrm>
            <a:off x="628650" y="6217920"/>
            <a:ext cx="6268063" cy="307777"/>
          </a:xfrm>
          <a:prstGeom prst="rect">
            <a:avLst/>
          </a:prstGeom>
          <a:noFill/>
        </p:spPr>
        <p:txBody>
          <a:bodyPr wrap="none" rtlCol="0">
            <a:spAutoFit/>
          </a:bodyPr>
          <a:lstStyle/>
          <a:p>
            <a:r>
              <a:rPr lang="en-SG" sz="1400" b="1" dirty="0"/>
              <a:t>Ref: </a:t>
            </a:r>
            <a:r>
              <a:rPr lang="en-GB" sz="1400" dirty="0">
                <a:hlinkClick r:id="rId2"/>
              </a:rPr>
              <a:t>https://github.blog/2020-12-03-the-evolving-role-of-operations-in-devops/</a:t>
            </a:r>
            <a:endParaRPr lang="en-SG" sz="1400" b="1" dirty="0"/>
          </a:p>
        </p:txBody>
      </p:sp>
    </p:spTree>
    <p:extLst>
      <p:ext uri="{BB962C8B-B14F-4D97-AF65-F5344CB8AC3E}">
        <p14:creationId xmlns:p14="http://schemas.microsoft.com/office/powerpoint/2010/main" val="2990213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rmAutofit/>
          </a:bodyPr>
          <a:lstStyle/>
          <a:p>
            <a:r>
              <a:rPr lang="en-GB" sz="3600" dirty="0"/>
              <a:t>Impacts of Fast Application Delivery</a:t>
            </a:r>
          </a:p>
        </p:txBody>
      </p:sp>
      <p:sp>
        <p:nvSpPr>
          <p:cNvPr id="5" name="Content Placeholder 4"/>
          <p:cNvSpPr>
            <a:spLocks noGrp="1"/>
          </p:cNvSpPr>
          <p:nvPr>
            <p:ph idx="1"/>
          </p:nvPr>
        </p:nvSpPr>
        <p:spPr>
          <a:xfrm>
            <a:off x="628650" y="1316736"/>
            <a:ext cx="7886700" cy="4519568"/>
          </a:xfrm>
        </p:spPr>
        <p:txBody>
          <a:bodyPr>
            <a:normAutofit/>
          </a:bodyPr>
          <a:lstStyle/>
          <a:p>
            <a:r>
              <a:rPr lang="en-GB" sz="2400" dirty="0"/>
              <a:t>Enabling self-service for developers</a:t>
            </a:r>
          </a:p>
          <a:p>
            <a:pPr lvl="1">
              <a:buFont typeface="Wingdings" panose="05000000000000000000" pitchFamily="2" charset="2"/>
              <a:buChar char="Ø"/>
            </a:pPr>
            <a:r>
              <a:rPr lang="en-GB" sz="2400" b="0" dirty="0"/>
              <a:t>In order to support fast delivery and minimize risks of developers seek their own solutions, operations teams work more closely with developers to provide on-demand access to secure, compliant tooling and environments.</a:t>
            </a:r>
          </a:p>
          <a:p>
            <a:r>
              <a:rPr lang="en-GB" sz="2400" dirty="0"/>
              <a:t>Standardized tooling and processes.</a:t>
            </a:r>
            <a:r>
              <a:rPr lang="en-GB" b="0" dirty="0"/>
              <a:t> </a:t>
            </a:r>
          </a:p>
          <a:p>
            <a:pPr lvl="1">
              <a:buFont typeface="Wingdings" panose="05000000000000000000" pitchFamily="2" charset="2"/>
              <a:buChar char="Ø"/>
            </a:pPr>
            <a:r>
              <a:rPr lang="en-GB" sz="2000" dirty="0"/>
              <a:t>B</a:t>
            </a:r>
            <a:r>
              <a:rPr lang="en-GB" sz="2000" b="0" dirty="0"/>
              <a:t>est way to enable sustainable efficient self-service model is by standardizing on the tooling that is in use. Tools and processes that are shared across the business unit reduces friction between developers and operations teams when sharing responsibilities.</a:t>
            </a:r>
          </a:p>
          <a:p>
            <a:endParaRPr lang="en-SG" b="0" dirty="0"/>
          </a:p>
        </p:txBody>
      </p:sp>
      <p:sp>
        <p:nvSpPr>
          <p:cNvPr id="7" name="TextBox 6">
            <a:extLst>
              <a:ext uri="{FF2B5EF4-FFF2-40B4-BE49-F238E27FC236}">
                <a16:creationId xmlns:a16="http://schemas.microsoft.com/office/drawing/2014/main" id="{0AB89F4D-14EA-4DFB-B461-4AD145F47D61}"/>
              </a:ext>
            </a:extLst>
          </p:cNvPr>
          <p:cNvSpPr txBox="1"/>
          <p:nvPr/>
        </p:nvSpPr>
        <p:spPr>
          <a:xfrm>
            <a:off x="628650" y="6217920"/>
            <a:ext cx="6268063" cy="307777"/>
          </a:xfrm>
          <a:prstGeom prst="rect">
            <a:avLst/>
          </a:prstGeom>
          <a:noFill/>
        </p:spPr>
        <p:txBody>
          <a:bodyPr wrap="none" rtlCol="0">
            <a:spAutoFit/>
          </a:bodyPr>
          <a:lstStyle/>
          <a:p>
            <a:r>
              <a:rPr lang="en-SG" sz="1400" b="1" dirty="0"/>
              <a:t>Ref: </a:t>
            </a:r>
            <a:r>
              <a:rPr lang="en-GB" sz="1400" dirty="0">
                <a:hlinkClick r:id="rId2"/>
              </a:rPr>
              <a:t>https://github.blog/2020-12-03-the-evolving-role-of-operations-in-devops/</a:t>
            </a:r>
            <a:endParaRPr lang="en-SG" sz="1400" b="1" dirty="0"/>
          </a:p>
        </p:txBody>
      </p:sp>
    </p:spTree>
    <p:extLst>
      <p:ext uri="{BB962C8B-B14F-4D97-AF65-F5344CB8AC3E}">
        <p14:creationId xmlns:p14="http://schemas.microsoft.com/office/powerpoint/2010/main" val="2414256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rmAutofit/>
          </a:bodyPr>
          <a:lstStyle/>
          <a:p>
            <a:r>
              <a:rPr lang="en-GB" sz="3600" dirty="0"/>
              <a:t>Impacts of Fast Application Delivery</a:t>
            </a:r>
          </a:p>
        </p:txBody>
      </p:sp>
      <p:sp>
        <p:nvSpPr>
          <p:cNvPr id="5" name="Content Placeholder 4"/>
          <p:cNvSpPr>
            <a:spLocks noGrp="1"/>
          </p:cNvSpPr>
          <p:nvPr>
            <p:ph idx="1"/>
          </p:nvPr>
        </p:nvSpPr>
        <p:spPr>
          <a:xfrm>
            <a:off x="628650" y="1316736"/>
            <a:ext cx="7886700" cy="4901184"/>
          </a:xfrm>
        </p:spPr>
        <p:txBody>
          <a:bodyPr>
            <a:normAutofit lnSpcReduction="10000"/>
          </a:bodyPr>
          <a:lstStyle/>
          <a:p>
            <a:r>
              <a:rPr lang="en-GB" sz="2400" dirty="0"/>
              <a:t>Bringing automation to traditional operations tasks. </a:t>
            </a:r>
          </a:p>
          <a:p>
            <a:pPr lvl="1">
              <a:buFont typeface="Wingdings" panose="05000000000000000000" pitchFamily="2" charset="2"/>
              <a:buChar char="Ø"/>
            </a:pPr>
            <a:r>
              <a:rPr lang="en-GB" sz="2000" dirty="0"/>
              <a:t>O</a:t>
            </a:r>
            <a:r>
              <a:rPr lang="en-GB" sz="2000" b="0" dirty="0"/>
              <a:t>perations teams need to a smarter way of handling traditional operations tasks like resolving incidents, updating systems, or scaling infrastructure. When development and operations unite under DevOps, operations teams need automation for more of the repeatable tasks and drive consistency. </a:t>
            </a:r>
            <a:endParaRPr lang="en-GB" sz="2000" dirty="0"/>
          </a:p>
          <a:p>
            <a:pPr lvl="1">
              <a:buFont typeface="Wingdings" panose="05000000000000000000" pitchFamily="2" charset="2"/>
              <a:buChar char="Ø"/>
            </a:pPr>
            <a:endParaRPr lang="en-GB" sz="2400" b="0" dirty="0"/>
          </a:p>
          <a:p>
            <a:r>
              <a:rPr lang="en-GB" sz="2400" dirty="0"/>
              <a:t>Working and delivering like developers. </a:t>
            </a:r>
          </a:p>
          <a:p>
            <a:pPr lvl="1">
              <a:buFont typeface="Wingdings" panose="05000000000000000000" pitchFamily="2" charset="2"/>
              <a:buChar char="Ø"/>
            </a:pPr>
            <a:r>
              <a:rPr lang="en-GB" sz="2000" b="0" dirty="0"/>
              <a:t>Application source code, the code controlling operations systems needs to be stored, versioned, secured, and maintained. Operations specialists become more like the developers and more familiar with their working models, and developers become more like operations, sharing in the responsibility of debugging problems with their own code in production.</a:t>
            </a:r>
          </a:p>
          <a:p>
            <a:endParaRPr lang="en-SG" b="0" dirty="0"/>
          </a:p>
        </p:txBody>
      </p:sp>
      <p:sp>
        <p:nvSpPr>
          <p:cNvPr id="7" name="TextBox 6">
            <a:extLst>
              <a:ext uri="{FF2B5EF4-FFF2-40B4-BE49-F238E27FC236}">
                <a16:creationId xmlns:a16="http://schemas.microsoft.com/office/drawing/2014/main" id="{0AB89F4D-14EA-4DFB-B461-4AD145F47D61}"/>
              </a:ext>
            </a:extLst>
          </p:cNvPr>
          <p:cNvSpPr txBox="1"/>
          <p:nvPr/>
        </p:nvSpPr>
        <p:spPr>
          <a:xfrm>
            <a:off x="628650" y="6217920"/>
            <a:ext cx="6268063" cy="307777"/>
          </a:xfrm>
          <a:prstGeom prst="rect">
            <a:avLst/>
          </a:prstGeom>
          <a:noFill/>
        </p:spPr>
        <p:txBody>
          <a:bodyPr wrap="none" rtlCol="0">
            <a:spAutoFit/>
          </a:bodyPr>
          <a:lstStyle/>
          <a:p>
            <a:r>
              <a:rPr lang="en-SG" sz="1400" b="1" dirty="0"/>
              <a:t>Ref: </a:t>
            </a:r>
            <a:r>
              <a:rPr lang="en-GB" sz="1400" dirty="0">
                <a:hlinkClick r:id="rId2"/>
              </a:rPr>
              <a:t>https://github.blog/2020-12-03-the-evolving-role-of-operations-in-devops/</a:t>
            </a:r>
            <a:endParaRPr lang="en-SG" sz="1400" b="1" dirty="0"/>
          </a:p>
        </p:txBody>
      </p:sp>
    </p:spTree>
    <p:extLst>
      <p:ext uri="{BB962C8B-B14F-4D97-AF65-F5344CB8AC3E}">
        <p14:creationId xmlns:p14="http://schemas.microsoft.com/office/powerpoint/2010/main" val="1998660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rmAutofit/>
          </a:bodyPr>
          <a:lstStyle/>
          <a:p>
            <a:r>
              <a:rPr lang="en-GB" sz="3600" dirty="0"/>
              <a:t>Closing the development-operations gap</a:t>
            </a:r>
          </a:p>
        </p:txBody>
      </p:sp>
      <p:sp>
        <p:nvSpPr>
          <p:cNvPr id="5" name="Content Placeholder 4"/>
          <p:cNvSpPr>
            <a:spLocks noGrp="1"/>
          </p:cNvSpPr>
          <p:nvPr>
            <p:ph idx="1"/>
          </p:nvPr>
        </p:nvSpPr>
        <p:spPr>
          <a:xfrm>
            <a:off x="628650" y="1353312"/>
            <a:ext cx="7886700" cy="4327544"/>
          </a:xfrm>
        </p:spPr>
        <p:txBody>
          <a:bodyPr>
            <a:normAutofit/>
          </a:bodyPr>
          <a:lstStyle/>
          <a:p>
            <a:pPr marL="0" indent="0">
              <a:buNone/>
            </a:pPr>
            <a:r>
              <a:rPr lang="en-GB" sz="2400" b="0" dirty="0"/>
              <a:t>Organizations may focus on the clearest target i.e. requesting developers and delivery teams to go to market faster while paying less attention to the post-deployment operations teams. However, best results come through improving the practices of all the teams involved in the software lifecycle. Operations teams are not just infrastructure and process owners for the organizations, but are also a critical part of the feedback loop for development. </a:t>
            </a:r>
            <a:endParaRPr lang="en-SG" sz="2400" b="0" dirty="0"/>
          </a:p>
        </p:txBody>
      </p:sp>
      <p:sp>
        <p:nvSpPr>
          <p:cNvPr id="7" name="TextBox 6">
            <a:extLst>
              <a:ext uri="{FF2B5EF4-FFF2-40B4-BE49-F238E27FC236}">
                <a16:creationId xmlns:a16="http://schemas.microsoft.com/office/drawing/2014/main" id="{F47C6F75-56CA-47F5-9D52-652E40D8ECA5}"/>
              </a:ext>
            </a:extLst>
          </p:cNvPr>
          <p:cNvSpPr txBox="1"/>
          <p:nvPr/>
        </p:nvSpPr>
        <p:spPr>
          <a:xfrm>
            <a:off x="628650" y="6217920"/>
            <a:ext cx="6268063" cy="307777"/>
          </a:xfrm>
          <a:prstGeom prst="rect">
            <a:avLst/>
          </a:prstGeom>
          <a:noFill/>
        </p:spPr>
        <p:txBody>
          <a:bodyPr wrap="none" rtlCol="0">
            <a:spAutoFit/>
          </a:bodyPr>
          <a:lstStyle/>
          <a:p>
            <a:r>
              <a:rPr lang="en-SG" sz="1400" b="1" dirty="0"/>
              <a:t>Ref: </a:t>
            </a:r>
            <a:r>
              <a:rPr lang="en-GB" sz="1400" dirty="0">
                <a:hlinkClick r:id="rId2"/>
              </a:rPr>
              <a:t>https://github.blog/2020-12-03-the-evolving-role-of-operations-in-devops/</a:t>
            </a:r>
            <a:endParaRPr lang="en-SG" sz="1400" b="1" dirty="0"/>
          </a:p>
        </p:txBody>
      </p:sp>
    </p:spTree>
    <p:extLst>
      <p:ext uri="{BB962C8B-B14F-4D97-AF65-F5344CB8AC3E}">
        <p14:creationId xmlns:p14="http://schemas.microsoft.com/office/powerpoint/2010/main" val="3735367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rmAutofit/>
          </a:bodyPr>
          <a:lstStyle/>
          <a:p>
            <a:r>
              <a:rPr lang="en-GB" sz="3600" dirty="0"/>
              <a:t>Closing the development-operations gap</a:t>
            </a:r>
          </a:p>
        </p:txBody>
      </p:sp>
      <p:sp>
        <p:nvSpPr>
          <p:cNvPr id="5" name="Content Placeholder 4"/>
          <p:cNvSpPr>
            <a:spLocks noGrp="1"/>
          </p:cNvSpPr>
          <p:nvPr>
            <p:ph idx="1"/>
          </p:nvPr>
        </p:nvSpPr>
        <p:spPr>
          <a:xfrm>
            <a:off x="628650" y="1353312"/>
            <a:ext cx="7886700" cy="4327544"/>
          </a:xfrm>
        </p:spPr>
        <p:txBody>
          <a:bodyPr>
            <a:normAutofit/>
          </a:bodyPr>
          <a:lstStyle/>
          <a:p>
            <a:pPr marL="0" indent="0">
              <a:buNone/>
            </a:pPr>
            <a:r>
              <a:rPr lang="en-GB" sz="2400" b="0" dirty="0"/>
              <a:t>Organizations may focus on the clearest target i.e. requesting developers and delivery teams to go to market faster while paying less attention to the post-deployment operations teams. However, best results come through improving the practices of all the teams involved in the software lifecycle. Operations teams are not just infrastructure and process owners for the organizations, but are also a critical part of the feedback loop for development. </a:t>
            </a:r>
            <a:endParaRPr lang="en-SG" sz="2400" b="0" dirty="0"/>
          </a:p>
        </p:txBody>
      </p:sp>
      <p:sp>
        <p:nvSpPr>
          <p:cNvPr id="7" name="TextBox 6">
            <a:extLst>
              <a:ext uri="{FF2B5EF4-FFF2-40B4-BE49-F238E27FC236}">
                <a16:creationId xmlns:a16="http://schemas.microsoft.com/office/drawing/2014/main" id="{F47C6F75-56CA-47F5-9D52-652E40D8ECA5}"/>
              </a:ext>
            </a:extLst>
          </p:cNvPr>
          <p:cNvSpPr txBox="1"/>
          <p:nvPr/>
        </p:nvSpPr>
        <p:spPr>
          <a:xfrm>
            <a:off x="628650" y="6217920"/>
            <a:ext cx="6268063" cy="307777"/>
          </a:xfrm>
          <a:prstGeom prst="rect">
            <a:avLst/>
          </a:prstGeom>
          <a:noFill/>
        </p:spPr>
        <p:txBody>
          <a:bodyPr wrap="none" rtlCol="0">
            <a:spAutoFit/>
          </a:bodyPr>
          <a:lstStyle/>
          <a:p>
            <a:r>
              <a:rPr lang="en-SG" sz="1400" b="1" dirty="0"/>
              <a:t>Ref: </a:t>
            </a:r>
            <a:r>
              <a:rPr lang="en-GB" sz="1400" dirty="0">
                <a:hlinkClick r:id="rId2"/>
              </a:rPr>
              <a:t>https://github.blog/2020-12-03-the-evolving-role-of-operations-in-devops/</a:t>
            </a:r>
            <a:endParaRPr lang="en-SG" sz="1400" b="1" dirty="0"/>
          </a:p>
        </p:txBody>
      </p:sp>
    </p:spTree>
    <p:extLst>
      <p:ext uri="{BB962C8B-B14F-4D97-AF65-F5344CB8AC3E}">
        <p14:creationId xmlns:p14="http://schemas.microsoft.com/office/powerpoint/2010/main" val="3907001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654DEF-BE25-45AF-9FD5-BDF35E46D8EE}"/>
              </a:ext>
            </a:extLst>
          </p:cNvPr>
          <p:cNvSpPr>
            <a:spLocks noGrp="1"/>
          </p:cNvSpPr>
          <p:nvPr>
            <p:ph type="title"/>
          </p:nvPr>
        </p:nvSpPr>
        <p:spPr/>
        <p:txBody>
          <a:bodyPr>
            <a:normAutofit fontScale="90000"/>
          </a:bodyPr>
          <a:lstStyle/>
          <a:p>
            <a:r>
              <a:rPr lang="en-US" dirty="0"/>
              <a:t>IT Operation</a:t>
            </a:r>
            <a:endParaRPr lang="en-SG" dirty="0"/>
          </a:p>
        </p:txBody>
      </p:sp>
      <p:sp>
        <p:nvSpPr>
          <p:cNvPr id="6" name="Content Placeholder 5">
            <a:extLst>
              <a:ext uri="{FF2B5EF4-FFF2-40B4-BE49-F238E27FC236}">
                <a16:creationId xmlns:a16="http://schemas.microsoft.com/office/drawing/2014/main" id="{7FBE4359-A5A5-4491-BA31-0DCA47C76796}"/>
              </a:ext>
            </a:extLst>
          </p:cNvPr>
          <p:cNvSpPr>
            <a:spLocks noGrp="1"/>
          </p:cNvSpPr>
          <p:nvPr>
            <p:ph idx="1"/>
          </p:nvPr>
        </p:nvSpPr>
        <p:spPr>
          <a:xfrm>
            <a:off x="840255" y="1432996"/>
            <a:ext cx="7886700" cy="3586880"/>
          </a:xfrm>
        </p:spPr>
        <p:txBody>
          <a:bodyPr>
            <a:normAutofit/>
          </a:bodyPr>
          <a:lstStyle/>
          <a:p>
            <a:pPr marL="0" lvl="0" indent="0">
              <a:buNone/>
            </a:pPr>
            <a:r>
              <a:rPr lang="en-GB" sz="2400" b="0" dirty="0"/>
              <a:t>Information technology (IT) operations are IT activities that ensure an organizations' devices, IT infrastructure and technology systems are running smoothly. This generally includes support for hardware, software, and IT systems.</a:t>
            </a:r>
            <a:endParaRPr lang="en-SG" sz="2400" dirty="0"/>
          </a:p>
        </p:txBody>
      </p:sp>
    </p:spTree>
    <p:extLst>
      <p:ext uri="{BB962C8B-B14F-4D97-AF65-F5344CB8AC3E}">
        <p14:creationId xmlns:p14="http://schemas.microsoft.com/office/powerpoint/2010/main" val="3661510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654DEF-BE25-45AF-9FD5-BDF35E46D8EE}"/>
              </a:ext>
            </a:extLst>
          </p:cNvPr>
          <p:cNvSpPr>
            <a:spLocks noGrp="1"/>
          </p:cNvSpPr>
          <p:nvPr>
            <p:ph type="title"/>
          </p:nvPr>
        </p:nvSpPr>
        <p:spPr/>
        <p:txBody>
          <a:bodyPr>
            <a:normAutofit fontScale="90000"/>
          </a:bodyPr>
          <a:lstStyle/>
          <a:p>
            <a:r>
              <a:rPr lang="en-US" dirty="0"/>
              <a:t>Focus of IT Operation</a:t>
            </a:r>
            <a:endParaRPr lang="en-SG" dirty="0"/>
          </a:p>
        </p:txBody>
      </p:sp>
      <p:sp>
        <p:nvSpPr>
          <p:cNvPr id="2" name="Rectangle 1">
            <a:extLst>
              <a:ext uri="{FF2B5EF4-FFF2-40B4-BE49-F238E27FC236}">
                <a16:creationId xmlns:a16="http://schemas.microsoft.com/office/drawing/2014/main" id="{16948C5B-219E-44F0-9345-AE5A89EFB228}"/>
              </a:ext>
            </a:extLst>
          </p:cNvPr>
          <p:cNvSpPr/>
          <p:nvPr/>
        </p:nvSpPr>
        <p:spPr>
          <a:xfrm>
            <a:off x="840255" y="1501951"/>
            <a:ext cx="7900974" cy="3046988"/>
          </a:xfrm>
          <a:prstGeom prst="rect">
            <a:avLst/>
          </a:prstGeom>
        </p:spPr>
        <p:txBody>
          <a:bodyPr wrap="square">
            <a:spAutoFit/>
          </a:bodyPr>
          <a:lstStyle/>
          <a:p>
            <a:r>
              <a:rPr lang="en-GB" sz="2400" dirty="0"/>
              <a:t>The focus of IT Operation is to exercise and maintain control over IT services and underlying infrastructure. This includes overseeing the associated daily and routine tasks, such as workload scheduling, creating data back-ups, restoring systems after outages and other regular maintenance activities.</a:t>
            </a:r>
          </a:p>
          <a:p>
            <a:endParaRPr lang="en-GB" sz="2400" dirty="0"/>
          </a:p>
          <a:p>
            <a:endParaRPr lang="en-SG" sz="2400" dirty="0"/>
          </a:p>
        </p:txBody>
      </p:sp>
      <p:sp>
        <p:nvSpPr>
          <p:cNvPr id="8" name="Rectangle 7">
            <a:extLst>
              <a:ext uri="{FF2B5EF4-FFF2-40B4-BE49-F238E27FC236}">
                <a16:creationId xmlns:a16="http://schemas.microsoft.com/office/drawing/2014/main" id="{78AFEBBF-0532-40B4-8701-BE0A1DEBAEEB}"/>
              </a:ext>
            </a:extLst>
          </p:cNvPr>
          <p:cNvSpPr/>
          <p:nvPr/>
        </p:nvSpPr>
        <p:spPr>
          <a:xfrm>
            <a:off x="724927" y="5966430"/>
            <a:ext cx="7694145" cy="369332"/>
          </a:xfrm>
          <a:prstGeom prst="rect">
            <a:avLst/>
          </a:prstGeom>
        </p:spPr>
        <p:txBody>
          <a:bodyPr wrap="square">
            <a:spAutoFit/>
          </a:bodyPr>
          <a:lstStyle/>
          <a:p>
            <a:r>
              <a:rPr lang="en-SG" dirty="0"/>
              <a:t>Ref: https://www.sumologic.com/glossary/it-operations/</a:t>
            </a:r>
          </a:p>
        </p:txBody>
      </p:sp>
    </p:spTree>
    <p:extLst>
      <p:ext uri="{BB962C8B-B14F-4D97-AF65-F5344CB8AC3E}">
        <p14:creationId xmlns:p14="http://schemas.microsoft.com/office/powerpoint/2010/main" val="2785815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Autofit/>
          </a:bodyPr>
          <a:lstStyle/>
          <a:p>
            <a:r>
              <a:rPr lang="en-GB" sz="3600" dirty="0"/>
              <a:t>IT Operation Tasks</a:t>
            </a:r>
            <a:br>
              <a:rPr lang="en-SG" b="1" dirty="0"/>
            </a:br>
            <a:endParaRPr lang="en-GB" sz="2800" dirty="0"/>
          </a:p>
        </p:txBody>
      </p:sp>
      <p:sp>
        <p:nvSpPr>
          <p:cNvPr id="5" name="Content Placeholder 4"/>
          <p:cNvSpPr>
            <a:spLocks noGrp="1"/>
          </p:cNvSpPr>
          <p:nvPr>
            <p:ph idx="1"/>
          </p:nvPr>
        </p:nvSpPr>
        <p:spPr>
          <a:xfrm>
            <a:off x="628650" y="1353312"/>
            <a:ext cx="7886700" cy="4327544"/>
          </a:xfrm>
        </p:spPr>
        <p:txBody>
          <a:bodyPr>
            <a:normAutofit/>
          </a:bodyPr>
          <a:lstStyle/>
          <a:p>
            <a:pPr marL="0" indent="0">
              <a:buNone/>
            </a:pPr>
            <a:r>
              <a:rPr lang="en-GB" b="0" dirty="0"/>
              <a:t>IT Operations tasks are a wide range of duties, but the followings are the most essential:</a:t>
            </a:r>
          </a:p>
          <a:p>
            <a:r>
              <a:rPr lang="en-GB" b="0" dirty="0"/>
              <a:t>Maintenance of networking, backup, data restoration, IT security, database operations, middleware basics, load balancing, and more. IT tasks are not limited to server management, maintenance, and repair, but also any functions that support a smoothly running production environment with minimal (or no) complaints from customers and end users.</a:t>
            </a:r>
          </a:p>
          <a:p>
            <a:pPr marL="0" indent="0">
              <a:buNone/>
            </a:pPr>
            <a:endParaRPr lang="en-GB" b="0" dirty="0"/>
          </a:p>
          <a:p>
            <a:pPr marL="0" indent="0">
              <a:buNone/>
            </a:pPr>
            <a:endParaRPr lang="en-GB" sz="2400" b="0" dirty="0"/>
          </a:p>
        </p:txBody>
      </p:sp>
      <p:sp>
        <p:nvSpPr>
          <p:cNvPr id="7" name="TextBox 6">
            <a:extLst>
              <a:ext uri="{FF2B5EF4-FFF2-40B4-BE49-F238E27FC236}">
                <a16:creationId xmlns:a16="http://schemas.microsoft.com/office/drawing/2014/main" id="{F47C6F75-56CA-47F5-9D52-652E40D8ECA5}"/>
              </a:ext>
            </a:extLst>
          </p:cNvPr>
          <p:cNvSpPr txBox="1"/>
          <p:nvPr/>
        </p:nvSpPr>
        <p:spPr>
          <a:xfrm>
            <a:off x="628650" y="6217920"/>
            <a:ext cx="5346335" cy="307777"/>
          </a:xfrm>
          <a:prstGeom prst="rect">
            <a:avLst/>
          </a:prstGeom>
          <a:noFill/>
        </p:spPr>
        <p:txBody>
          <a:bodyPr wrap="none" rtlCol="0">
            <a:spAutoFit/>
          </a:bodyPr>
          <a:lstStyle/>
          <a:p>
            <a:r>
              <a:rPr lang="en-SG" sz="1400" b="1" dirty="0"/>
              <a:t>Ref: </a:t>
            </a:r>
            <a:r>
              <a:rPr lang="en-GB" sz="1400" dirty="0"/>
              <a:t>https://opensource.com/article/19/7/sysadmin-best-practices</a:t>
            </a:r>
            <a:endParaRPr lang="en-SG" sz="1400" b="1" dirty="0"/>
          </a:p>
        </p:txBody>
      </p:sp>
    </p:spTree>
    <p:extLst>
      <p:ext uri="{BB962C8B-B14F-4D97-AF65-F5344CB8AC3E}">
        <p14:creationId xmlns:p14="http://schemas.microsoft.com/office/powerpoint/2010/main" val="1143482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654DEF-BE25-45AF-9FD5-BDF35E46D8EE}"/>
              </a:ext>
            </a:extLst>
          </p:cNvPr>
          <p:cNvSpPr>
            <a:spLocks noGrp="1"/>
          </p:cNvSpPr>
          <p:nvPr>
            <p:ph type="title"/>
          </p:nvPr>
        </p:nvSpPr>
        <p:spPr/>
        <p:txBody>
          <a:bodyPr>
            <a:normAutofit fontScale="90000"/>
          </a:bodyPr>
          <a:lstStyle/>
          <a:p>
            <a:r>
              <a:rPr lang="en-US" dirty="0"/>
              <a:t>Learning Objectives</a:t>
            </a:r>
            <a:endParaRPr lang="en-SG" dirty="0"/>
          </a:p>
        </p:txBody>
      </p:sp>
      <p:sp>
        <p:nvSpPr>
          <p:cNvPr id="6" name="Content Placeholder 5">
            <a:extLst>
              <a:ext uri="{FF2B5EF4-FFF2-40B4-BE49-F238E27FC236}">
                <a16:creationId xmlns:a16="http://schemas.microsoft.com/office/drawing/2014/main" id="{7FBE4359-A5A5-4491-BA31-0DCA47C76796}"/>
              </a:ext>
            </a:extLst>
          </p:cNvPr>
          <p:cNvSpPr>
            <a:spLocks noGrp="1"/>
          </p:cNvSpPr>
          <p:nvPr>
            <p:ph idx="1"/>
          </p:nvPr>
        </p:nvSpPr>
        <p:spPr>
          <a:xfrm>
            <a:off x="628650" y="2249424"/>
            <a:ext cx="7886700" cy="3586880"/>
          </a:xfrm>
        </p:spPr>
        <p:txBody>
          <a:bodyPr>
            <a:normAutofit/>
          </a:bodyPr>
          <a:lstStyle/>
          <a:p>
            <a:pPr lvl="0"/>
            <a:r>
              <a:rPr lang="en-SG" sz="2400" dirty="0"/>
              <a:t>Describe Operate Phase</a:t>
            </a:r>
          </a:p>
          <a:p>
            <a:pPr lvl="0"/>
            <a:r>
              <a:rPr lang="en-US" sz="2400" dirty="0"/>
              <a:t>Describe f</a:t>
            </a:r>
            <a:r>
              <a:rPr lang="en-SG" sz="2400" dirty="0" err="1"/>
              <a:t>ocuses</a:t>
            </a:r>
            <a:r>
              <a:rPr lang="en-SG" sz="2400" dirty="0"/>
              <a:t> of Operate Phase</a:t>
            </a:r>
          </a:p>
          <a:p>
            <a:pPr lvl="0"/>
            <a:r>
              <a:rPr lang="en-US" sz="2400" dirty="0"/>
              <a:t>Overview of Operate Phase</a:t>
            </a:r>
          </a:p>
          <a:p>
            <a:pPr lvl="0"/>
            <a:r>
              <a:rPr lang="en-US" sz="2400" dirty="0"/>
              <a:t>Describe considerations in Operate Phase</a:t>
            </a:r>
            <a:endParaRPr lang="en-SG" sz="2400" dirty="0"/>
          </a:p>
          <a:p>
            <a:pPr lvl="0"/>
            <a:r>
              <a:rPr lang="en-US" sz="2400" dirty="0"/>
              <a:t>Describe</a:t>
            </a:r>
            <a:r>
              <a:rPr lang="en-SG" sz="2400" dirty="0"/>
              <a:t> tasks in IT operation</a:t>
            </a:r>
          </a:p>
          <a:p>
            <a:pPr lvl="0"/>
            <a:r>
              <a:rPr lang="en-SG" sz="2400" dirty="0"/>
              <a:t>Describe </a:t>
            </a:r>
            <a:r>
              <a:rPr lang="en-GB" sz="2400" dirty="0"/>
              <a:t>Ops In DevOps Versus Ops In Traditional</a:t>
            </a:r>
            <a:endParaRPr lang="en-SG" sz="2400" dirty="0"/>
          </a:p>
          <a:p>
            <a:pPr lvl="0"/>
            <a:r>
              <a:rPr lang="en-US" sz="2400" dirty="0"/>
              <a:t>Configure puppet agent container with static IP Address</a:t>
            </a:r>
            <a:endParaRPr lang="en-SG" sz="2400" dirty="0"/>
          </a:p>
        </p:txBody>
      </p:sp>
    </p:spTree>
    <p:extLst>
      <p:ext uri="{BB962C8B-B14F-4D97-AF65-F5344CB8AC3E}">
        <p14:creationId xmlns:p14="http://schemas.microsoft.com/office/powerpoint/2010/main" val="3770517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Autofit/>
          </a:bodyPr>
          <a:lstStyle/>
          <a:p>
            <a:r>
              <a:rPr lang="en-GB" sz="2800" dirty="0"/>
              <a:t>IT Operations Tasks</a:t>
            </a:r>
          </a:p>
        </p:txBody>
      </p:sp>
      <p:sp>
        <p:nvSpPr>
          <p:cNvPr id="5" name="Content Placeholder 4"/>
          <p:cNvSpPr>
            <a:spLocks noGrp="1"/>
          </p:cNvSpPr>
          <p:nvPr>
            <p:ph idx="1"/>
          </p:nvPr>
        </p:nvSpPr>
        <p:spPr>
          <a:xfrm>
            <a:off x="628650" y="1353312"/>
            <a:ext cx="7886700" cy="5036602"/>
          </a:xfrm>
        </p:spPr>
        <p:txBody>
          <a:bodyPr>
            <a:normAutofit/>
          </a:bodyPr>
          <a:lstStyle/>
          <a:p>
            <a:pPr marL="0" indent="0">
              <a:buNone/>
            </a:pPr>
            <a:r>
              <a:rPr lang="en-GB" sz="2400" dirty="0"/>
              <a:t>Hardware inventory</a:t>
            </a:r>
          </a:p>
          <a:p>
            <a:r>
              <a:rPr lang="en-GB" sz="2400" b="0" dirty="0"/>
              <a:t>Maintain lists of all physical and virtual servers with the following details:</a:t>
            </a:r>
          </a:p>
          <a:p>
            <a:pPr lvl="1">
              <a:buFont typeface="Wingdings" panose="05000000000000000000" pitchFamily="2" charset="2"/>
              <a:buChar char="Ø"/>
            </a:pPr>
            <a:r>
              <a:rPr lang="en-GB" sz="2200" dirty="0"/>
              <a:t>OS:</a:t>
            </a:r>
            <a:r>
              <a:rPr lang="en-GB" sz="2200" b="0" dirty="0"/>
              <a:t> Linux or Windows, hypervisor with versions</a:t>
            </a:r>
          </a:p>
          <a:p>
            <a:pPr lvl="1">
              <a:buFont typeface="Wingdings" panose="05000000000000000000" pitchFamily="2" charset="2"/>
              <a:buChar char="Ø"/>
            </a:pPr>
            <a:r>
              <a:rPr lang="en-GB" sz="2200" dirty="0"/>
              <a:t>RAM:</a:t>
            </a:r>
            <a:r>
              <a:rPr lang="en-GB" sz="2200" b="0" dirty="0"/>
              <a:t> DIMM slots in physical servers</a:t>
            </a:r>
          </a:p>
          <a:p>
            <a:pPr lvl="1">
              <a:buFont typeface="Wingdings" panose="05000000000000000000" pitchFamily="2" charset="2"/>
              <a:buChar char="Ø"/>
            </a:pPr>
            <a:r>
              <a:rPr lang="en-GB" sz="2200" dirty="0"/>
              <a:t>CPU:</a:t>
            </a:r>
            <a:r>
              <a:rPr lang="en-GB" sz="2200" b="0" dirty="0"/>
              <a:t> Logical and virtual CPUs</a:t>
            </a:r>
          </a:p>
          <a:p>
            <a:pPr lvl="1">
              <a:buFont typeface="Wingdings" panose="05000000000000000000" pitchFamily="2" charset="2"/>
              <a:buChar char="Ø"/>
            </a:pPr>
            <a:r>
              <a:rPr lang="en-GB" sz="2200" dirty="0"/>
              <a:t>HDD:</a:t>
            </a:r>
            <a:r>
              <a:rPr lang="en-GB" sz="2200" b="0" dirty="0"/>
              <a:t> Type and size of hard disks. </a:t>
            </a:r>
          </a:p>
          <a:p>
            <a:pPr lvl="1">
              <a:buFont typeface="Wingdings" panose="05000000000000000000" pitchFamily="2" charset="2"/>
              <a:buChar char="Ø"/>
            </a:pPr>
            <a:r>
              <a:rPr lang="en-GB" sz="2200" dirty="0"/>
              <a:t>External storage (SAN/NAS)</a:t>
            </a:r>
          </a:p>
          <a:p>
            <a:pPr lvl="1">
              <a:buFont typeface="Wingdings" panose="05000000000000000000" pitchFamily="2" charset="2"/>
              <a:buChar char="Ø"/>
            </a:pPr>
            <a:r>
              <a:rPr lang="en-GB" sz="2200" dirty="0"/>
              <a:t>Hardware appliances:</a:t>
            </a:r>
            <a:r>
              <a:rPr lang="en-GB" sz="2200" b="0" dirty="0"/>
              <a:t> e.g., Palo Alto Firewall</a:t>
            </a:r>
          </a:p>
        </p:txBody>
      </p:sp>
      <p:sp>
        <p:nvSpPr>
          <p:cNvPr id="7" name="TextBox 6">
            <a:extLst>
              <a:ext uri="{FF2B5EF4-FFF2-40B4-BE49-F238E27FC236}">
                <a16:creationId xmlns:a16="http://schemas.microsoft.com/office/drawing/2014/main" id="{F47C6F75-56CA-47F5-9D52-652E40D8ECA5}"/>
              </a:ext>
            </a:extLst>
          </p:cNvPr>
          <p:cNvSpPr txBox="1"/>
          <p:nvPr/>
        </p:nvSpPr>
        <p:spPr>
          <a:xfrm>
            <a:off x="704850" y="6493198"/>
            <a:ext cx="5346335" cy="307777"/>
          </a:xfrm>
          <a:prstGeom prst="rect">
            <a:avLst/>
          </a:prstGeom>
          <a:noFill/>
        </p:spPr>
        <p:txBody>
          <a:bodyPr wrap="none" rtlCol="0">
            <a:spAutoFit/>
          </a:bodyPr>
          <a:lstStyle/>
          <a:p>
            <a:r>
              <a:rPr lang="en-SG" sz="1400" b="1" dirty="0"/>
              <a:t>Ref: </a:t>
            </a:r>
            <a:r>
              <a:rPr lang="en-GB" sz="1400" dirty="0"/>
              <a:t>https://opensource.com/article/19/7/sysadmin-best-practices</a:t>
            </a:r>
            <a:endParaRPr lang="en-SG" sz="1400" b="1" dirty="0"/>
          </a:p>
        </p:txBody>
      </p:sp>
    </p:spTree>
    <p:extLst>
      <p:ext uri="{BB962C8B-B14F-4D97-AF65-F5344CB8AC3E}">
        <p14:creationId xmlns:p14="http://schemas.microsoft.com/office/powerpoint/2010/main" val="2271689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Autofit/>
          </a:bodyPr>
          <a:lstStyle/>
          <a:p>
            <a:r>
              <a:rPr lang="en-GB" sz="3600" dirty="0"/>
              <a:t>IT Operation Tasks</a:t>
            </a:r>
          </a:p>
        </p:txBody>
      </p:sp>
      <p:sp>
        <p:nvSpPr>
          <p:cNvPr id="5" name="Content Placeholder 4"/>
          <p:cNvSpPr>
            <a:spLocks noGrp="1"/>
          </p:cNvSpPr>
          <p:nvPr>
            <p:ph idx="1"/>
          </p:nvPr>
        </p:nvSpPr>
        <p:spPr>
          <a:xfrm>
            <a:off x="628650" y="1353312"/>
            <a:ext cx="7886700" cy="4327544"/>
          </a:xfrm>
        </p:spPr>
        <p:txBody>
          <a:bodyPr>
            <a:normAutofit/>
          </a:bodyPr>
          <a:lstStyle/>
          <a:p>
            <a:pPr marL="0" indent="0">
              <a:buNone/>
            </a:pPr>
            <a:r>
              <a:rPr lang="en-SG" sz="2400" dirty="0"/>
              <a:t>Software inventory</a:t>
            </a:r>
          </a:p>
          <a:p>
            <a:pPr lvl="1"/>
            <a:r>
              <a:rPr lang="en-SG" sz="2200" b="1" dirty="0"/>
              <a:t>Configured applications</a:t>
            </a:r>
            <a:r>
              <a:rPr lang="en-SG" sz="2200" dirty="0"/>
              <a:t>:</a:t>
            </a:r>
            <a:r>
              <a:rPr lang="en-SG" sz="2200" b="0" dirty="0"/>
              <a:t> </a:t>
            </a:r>
          </a:p>
          <a:p>
            <a:pPr lvl="2">
              <a:buFont typeface="Wingdings" panose="05000000000000000000" pitchFamily="2" charset="2"/>
              <a:buChar char="Ø"/>
            </a:pPr>
            <a:r>
              <a:rPr lang="en-SG" sz="2200" b="0" dirty="0"/>
              <a:t>e.g., Apache Web Server,  Database Server</a:t>
            </a:r>
          </a:p>
          <a:p>
            <a:pPr lvl="1"/>
            <a:r>
              <a:rPr lang="en-SG" sz="2200" b="1" dirty="0"/>
              <a:t>Third-party software</a:t>
            </a:r>
          </a:p>
          <a:p>
            <a:pPr lvl="2">
              <a:buFont typeface="Wingdings" panose="05000000000000000000" pitchFamily="2" charset="2"/>
              <a:buChar char="Ø"/>
            </a:pPr>
            <a:r>
              <a:rPr lang="en-SG" sz="2200" b="0" dirty="0"/>
              <a:t>Any software not shipped with the installed OS</a:t>
            </a:r>
          </a:p>
          <a:p>
            <a:pPr marL="0" indent="0">
              <a:buNone/>
            </a:pPr>
            <a:endParaRPr lang="en-SG" sz="2400" dirty="0"/>
          </a:p>
          <a:p>
            <a:pPr marL="0" indent="0">
              <a:buNone/>
            </a:pPr>
            <a:r>
              <a:rPr lang="en-SG" sz="2400" dirty="0"/>
              <a:t>License details</a:t>
            </a:r>
          </a:p>
          <a:p>
            <a:pPr lvl="1"/>
            <a:r>
              <a:rPr lang="en-SG" sz="2000" b="0" dirty="0"/>
              <a:t>Maintain license details (</a:t>
            </a:r>
            <a:r>
              <a:rPr lang="en-SG" sz="2000" b="0" dirty="0" err="1"/>
              <a:t>inc;uding</a:t>
            </a:r>
            <a:r>
              <a:rPr lang="en-SG" sz="2000" b="0" dirty="0"/>
              <a:t> counts) for physical servers and virtual servers (VMs)</a:t>
            </a:r>
          </a:p>
          <a:p>
            <a:endParaRPr lang="en-GB" sz="2400" b="0" dirty="0"/>
          </a:p>
        </p:txBody>
      </p:sp>
      <p:sp>
        <p:nvSpPr>
          <p:cNvPr id="7" name="TextBox 6">
            <a:extLst>
              <a:ext uri="{FF2B5EF4-FFF2-40B4-BE49-F238E27FC236}">
                <a16:creationId xmlns:a16="http://schemas.microsoft.com/office/drawing/2014/main" id="{F47C6F75-56CA-47F5-9D52-652E40D8ECA5}"/>
              </a:ext>
            </a:extLst>
          </p:cNvPr>
          <p:cNvSpPr txBox="1"/>
          <p:nvPr/>
        </p:nvSpPr>
        <p:spPr>
          <a:xfrm>
            <a:off x="628650" y="6217920"/>
            <a:ext cx="5346335" cy="307777"/>
          </a:xfrm>
          <a:prstGeom prst="rect">
            <a:avLst/>
          </a:prstGeom>
          <a:noFill/>
        </p:spPr>
        <p:txBody>
          <a:bodyPr wrap="none" rtlCol="0">
            <a:spAutoFit/>
          </a:bodyPr>
          <a:lstStyle/>
          <a:p>
            <a:r>
              <a:rPr lang="en-SG" sz="1400" b="1" dirty="0"/>
              <a:t>Ref: </a:t>
            </a:r>
            <a:r>
              <a:rPr lang="en-GB" sz="1400" dirty="0"/>
              <a:t>https://opensource.com/article/19/7/sysadmin-best-practices</a:t>
            </a:r>
            <a:endParaRPr lang="en-SG" sz="1400" b="1" dirty="0"/>
          </a:p>
        </p:txBody>
      </p:sp>
    </p:spTree>
    <p:extLst>
      <p:ext uri="{BB962C8B-B14F-4D97-AF65-F5344CB8AC3E}">
        <p14:creationId xmlns:p14="http://schemas.microsoft.com/office/powerpoint/2010/main" val="305218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Autofit/>
          </a:bodyPr>
          <a:lstStyle/>
          <a:p>
            <a:r>
              <a:rPr lang="en-GB" sz="3600" dirty="0"/>
              <a:t>IT Operation Tasks</a:t>
            </a:r>
          </a:p>
        </p:txBody>
      </p:sp>
      <p:sp>
        <p:nvSpPr>
          <p:cNvPr id="5" name="Content Placeholder 4"/>
          <p:cNvSpPr>
            <a:spLocks noGrp="1"/>
          </p:cNvSpPr>
          <p:nvPr>
            <p:ph idx="1"/>
          </p:nvPr>
        </p:nvSpPr>
        <p:spPr>
          <a:xfrm>
            <a:off x="628650" y="1353312"/>
            <a:ext cx="7886700" cy="4753574"/>
          </a:xfrm>
        </p:spPr>
        <p:txBody>
          <a:bodyPr>
            <a:normAutofit lnSpcReduction="10000"/>
          </a:bodyPr>
          <a:lstStyle/>
          <a:p>
            <a:pPr marL="0" indent="0">
              <a:buNone/>
            </a:pPr>
            <a:r>
              <a:rPr lang="en-GB" sz="2600" dirty="0"/>
              <a:t>Server health </a:t>
            </a:r>
            <a:r>
              <a:rPr lang="en-GB" sz="2400" b="0" dirty="0"/>
              <a:t>(May need to work with application team)</a:t>
            </a:r>
          </a:p>
          <a:p>
            <a:pPr marL="0" indent="0">
              <a:buNone/>
            </a:pPr>
            <a:endParaRPr lang="en-GB" sz="2400" b="0" dirty="0"/>
          </a:p>
          <a:p>
            <a:pPr lvl="1"/>
            <a:r>
              <a:rPr lang="en-GB" sz="2400" b="1" dirty="0"/>
              <a:t>Running processes: </a:t>
            </a:r>
          </a:p>
          <a:p>
            <a:pPr lvl="2">
              <a:buFont typeface="Wingdings" panose="05000000000000000000" pitchFamily="2" charset="2"/>
              <a:buChar char="Ø"/>
            </a:pPr>
            <a:r>
              <a:rPr lang="en-GB" b="0" dirty="0"/>
              <a:t>Check for processes that are consuming more resources than expected.</a:t>
            </a:r>
          </a:p>
          <a:p>
            <a:pPr marL="457200" lvl="1" indent="0">
              <a:buNone/>
            </a:pPr>
            <a:endParaRPr lang="en-GB" b="0" dirty="0"/>
          </a:p>
          <a:p>
            <a:pPr lvl="1"/>
            <a:r>
              <a:rPr lang="en-GB" sz="2400" b="1" dirty="0"/>
              <a:t>CPU utilization: </a:t>
            </a:r>
          </a:p>
          <a:p>
            <a:pPr lvl="2">
              <a:buFont typeface="Wingdings" panose="05000000000000000000" pitchFamily="2" charset="2"/>
              <a:buChar char="Ø"/>
            </a:pPr>
            <a:r>
              <a:rPr lang="en-GB" b="0" dirty="0"/>
              <a:t>Monitor and check the CPU utilization of the critical process to ensure that these are not consuming the CPU resources more than expected. </a:t>
            </a:r>
          </a:p>
          <a:p>
            <a:pPr marL="457200" lvl="1" indent="0">
              <a:buNone/>
            </a:pPr>
            <a:endParaRPr lang="en-GB" b="0" dirty="0"/>
          </a:p>
          <a:p>
            <a:pPr lvl="1"/>
            <a:r>
              <a:rPr lang="en-GB" sz="2400" b="1" dirty="0"/>
              <a:t>Memory utilization: </a:t>
            </a:r>
          </a:p>
          <a:p>
            <a:pPr lvl="2">
              <a:buFont typeface="Wingdings" panose="05000000000000000000" pitchFamily="2" charset="2"/>
              <a:buChar char="Ø"/>
            </a:pPr>
            <a:r>
              <a:rPr lang="en-GB" b="0" dirty="0"/>
              <a:t>Check memory utilization</a:t>
            </a:r>
          </a:p>
          <a:p>
            <a:endParaRPr lang="en-GB" sz="2400" b="0" dirty="0"/>
          </a:p>
        </p:txBody>
      </p:sp>
      <p:sp>
        <p:nvSpPr>
          <p:cNvPr id="7" name="TextBox 6">
            <a:extLst>
              <a:ext uri="{FF2B5EF4-FFF2-40B4-BE49-F238E27FC236}">
                <a16:creationId xmlns:a16="http://schemas.microsoft.com/office/drawing/2014/main" id="{F47C6F75-56CA-47F5-9D52-652E40D8ECA5}"/>
              </a:ext>
            </a:extLst>
          </p:cNvPr>
          <p:cNvSpPr txBox="1"/>
          <p:nvPr/>
        </p:nvSpPr>
        <p:spPr>
          <a:xfrm>
            <a:off x="628650" y="6217920"/>
            <a:ext cx="5346335" cy="307777"/>
          </a:xfrm>
          <a:prstGeom prst="rect">
            <a:avLst/>
          </a:prstGeom>
          <a:noFill/>
        </p:spPr>
        <p:txBody>
          <a:bodyPr wrap="none" rtlCol="0">
            <a:spAutoFit/>
          </a:bodyPr>
          <a:lstStyle/>
          <a:p>
            <a:r>
              <a:rPr lang="en-SG" sz="1400" b="1" dirty="0"/>
              <a:t>Ref: </a:t>
            </a:r>
            <a:r>
              <a:rPr lang="en-GB" sz="1400" dirty="0"/>
              <a:t>https://opensource.com/article/19/7/sysadmin-best-practices</a:t>
            </a:r>
            <a:endParaRPr lang="en-SG" sz="1400" b="1" dirty="0"/>
          </a:p>
        </p:txBody>
      </p:sp>
    </p:spTree>
    <p:extLst>
      <p:ext uri="{BB962C8B-B14F-4D97-AF65-F5344CB8AC3E}">
        <p14:creationId xmlns:p14="http://schemas.microsoft.com/office/powerpoint/2010/main" val="1944042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Autofit/>
          </a:bodyPr>
          <a:lstStyle/>
          <a:p>
            <a:r>
              <a:rPr lang="en-GB" sz="3600" dirty="0"/>
              <a:t>IT Operation Tasks</a:t>
            </a:r>
          </a:p>
        </p:txBody>
      </p:sp>
      <p:sp>
        <p:nvSpPr>
          <p:cNvPr id="5" name="Content Placeholder 4"/>
          <p:cNvSpPr>
            <a:spLocks noGrp="1"/>
          </p:cNvSpPr>
          <p:nvPr>
            <p:ph idx="1"/>
          </p:nvPr>
        </p:nvSpPr>
        <p:spPr>
          <a:xfrm>
            <a:off x="628650" y="1353312"/>
            <a:ext cx="7886700" cy="4327544"/>
          </a:xfrm>
        </p:spPr>
        <p:txBody>
          <a:bodyPr>
            <a:normAutofit/>
          </a:bodyPr>
          <a:lstStyle/>
          <a:p>
            <a:r>
              <a:rPr lang="en-GB" dirty="0"/>
              <a:t>Zombie processes:</a:t>
            </a:r>
            <a:r>
              <a:rPr lang="en-GB" b="0" dirty="0"/>
              <a:t> </a:t>
            </a:r>
          </a:p>
          <a:p>
            <a:pPr lvl="1">
              <a:buFont typeface="Wingdings" panose="05000000000000000000" pitchFamily="2" charset="2"/>
              <a:buChar char="Ø"/>
            </a:pPr>
            <a:r>
              <a:rPr lang="en-GB" sz="2000" b="0" dirty="0"/>
              <a:t>Check for zombie processes on server as these degrade server performance.</a:t>
            </a:r>
          </a:p>
          <a:p>
            <a:pPr marL="457200" lvl="1" indent="0">
              <a:buNone/>
            </a:pPr>
            <a:endParaRPr lang="en-GB" b="0" dirty="0"/>
          </a:p>
          <a:p>
            <a:r>
              <a:rPr lang="en-GB" dirty="0"/>
              <a:t>Load average:</a:t>
            </a:r>
            <a:r>
              <a:rPr lang="en-GB" b="0" dirty="0"/>
              <a:t> </a:t>
            </a:r>
          </a:p>
          <a:p>
            <a:pPr lvl="1">
              <a:buFont typeface="Wingdings" panose="05000000000000000000" pitchFamily="2" charset="2"/>
              <a:buChar char="Ø"/>
            </a:pPr>
            <a:r>
              <a:rPr lang="en-GB" sz="2000" b="0" dirty="0"/>
              <a:t>Check the load average and tune the server for performance.</a:t>
            </a:r>
          </a:p>
          <a:p>
            <a:endParaRPr lang="en-GB" b="0" dirty="0"/>
          </a:p>
          <a:p>
            <a:r>
              <a:rPr lang="en-GB" dirty="0"/>
              <a:t>Disk/SAN/NAS utilization:</a:t>
            </a:r>
            <a:r>
              <a:rPr lang="en-GB" b="0" dirty="0"/>
              <a:t> </a:t>
            </a:r>
          </a:p>
          <a:p>
            <a:pPr lvl="1">
              <a:buFont typeface="Wingdings" panose="05000000000000000000" pitchFamily="2" charset="2"/>
              <a:buChar char="Ø"/>
            </a:pPr>
            <a:r>
              <a:rPr lang="en-GB" sz="2000" b="0" dirty="0"/>
              <a:t>Check the I/O reports for externally attached storage to track</a:t>
            </a:r>
          </a:p>
        </p:txBody>
      </p:sp>
      <p:sp>
        <p:nvSpPr>
          <p:cNvPr id="7" name="TextBox 6">
            <a:extLst>
              <a:ext uri="{FF2B5EF4-FFF2-40B4-BE49-F238E27FC236}">
                <a16:creationId xmlns:a16="http://schemas.microsoft.com/office/drawing/2014/main" id="{F47C6F75-56CA-47F5-9D52-652E40D8ECA5}"/>
              </a:ext>
            </a:extLst>
          </p:cNvPr>
          <p:cNvSpPr txBox="1"/>
          <p:nvPr/>
        </p:nvSpPr>
        <p:spPr>
          <a:xfrm>
            <a:off x="628650" y="6217920"/>
            <a:ext cx="7266476" cy="307777"/>
          </a:xfrm>
          <a:prstGeom prst="rect">
            <a:avLst/>
          </a:prstGeom>
          <a:noFill/>
        </p:spPr>
        <p:txBody>
          <a:bodyPr wrap="none" rtlCol="0">
            <a:spAutoFit/>
          </a:bodyPr>
          <a:lstStyle/>
          <a:p>
            <a:r>
              <a:rPr lang="en-SG" sz="1400" b="1" dirty="0"/>
              <a:t>Ref: </a:t>
            </a:r>
            <a:r>
              <a:rPr lang="en-GB" sz="1400" dirty="0"/>
              <a:t>https://www.aquasec.com/cloud-native-academy/docker-container/container-devops/</a:t>
            </a:r>
            <a:endParaRPr lang="en-SG" sz="1400" b="1" dirty="0"/>
          </a:p>
        </p:txBody>
      </p:sp>
    </p:spTree>
    <p:extLst>
      <p:ext uri="{BB962C8B-B14F-4D97-AF65-F5344CB8AC3E}">
        <p14:creationId xmlns:p14="http://schemas.microsoft.com/office/powerpoint/2010/main" val="2849986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295" y="459327"/>
            <a:ext cx="9299945" cy="632945"/>
          </a:xfrm>
        </p:spPr>
        <p:txBody>
          <a:bodyPr>
            <a:noAutofit/>
          </a:bodyPr>
          <a:lstStyle/>
          <a:p>
            <a:r>
              <a:rPr lang="en-GB" sz="3600" dirty="0"/>
              <a:t>IT Operation and Containers</a:t>
            </a:r>
          </a:p>
        </p:txBody>
      </p:sp>
      <p:sp>
        <p:nvSpPr>
          <p:cNvPr id="2" name="Rectangle 1">
            <a:extLst>
              <a:ext uri="{FF2B5EF4-FFF2-40B4-BE49-F238E27FC236}">
                <a16:creationId xmlns:a16="http://schemas.microsoft.com/office/drawing/2014/main" id="{B08D179B-8F08-4734-AB9D-A48F1D954997}"/>
              </a:ext>
            </a:extLst>
          </p:cNvPr>
          <p:cNvSpPr>
            <a:spLocks noChangeArrowheads="1"/>
          </p:cNvSpPr>
          <p:nvPr/>
        </p:nvSpPr>
        <p:spPr bwMode="auto">
          <a:xfrm>
            <a:off x="529318" y="2669627"/>
            <a:ext cx="8007804" cy="461665"/>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Content Placeholder 6">
            <a:extLst>
              <a:ext uri="{FF2B5EF4-FFF2-40B4-BE49-F238E27FC236}">
                <a16:creationId xmlns:a16="http://schemas.microsoft.com/office/drawing/2014/main" id="{D0E8B0E6-AD16-413E-844C-C8891C619300}"/>
              </a:ext>
            </a:extLst>
          </p:cNvPr>
          <p:cNvSpPr>
            <a:spLocks noGrp="1"/>
          </p:cNvSpPr>
          <p:nvPr>
            <p:ph idx="1"/>
          </p:nvPr>
        </p:nvSpPr>
        <p:spPr>
          <a:xfrm>
            <a:off x="727982" y="1334661"/>
            <a:ext cx="7886700" cy="5610425"/>
          </a:xfrm>
        </p:spPr>
        <p:txBody>
          <a:bodyPr>
            <a:normAutofit fontScale="92500" lnSpcReduction="20000"/>
          </a:bodyPr>
          <a:lstStyle/>
          <a:p>
            <a:pPr marL="0" indent="0">
              <a:buNone/>
            </a:pPr>
            <a:r>
              <a:rPr lang="en-GB" sz="2600" b="0" dirty="0"/>
              <a:t>Containers are frequently used in DevOps especially for application deployment. Hence, container management is part of IT operation.</a:t>
            </a:r>
          </a:p>
          <a:p>
            <a:pPr marL="0" indent="0">
              <a:buNone/>
            </a:pPr>
            <a:endParaRPr lang="en-GB" b="0" dirty="0"/>
          </a:p>
          <a:p>
            <a:r>
              <a:rPr lang="en-GB" b="0" dirty="0"/>
              <a:t>Containerization consists of a software component and its environment etc. being placed into an isolated unit called a container. This makes it possible to deploy an application consistently on any computing environment.</a:t>
            </a:r>
          </a:p>
          <a:p>
            <a:r>
              <a:rPr lang="en-GB" b="0" dirty="0"/>
              <a:t>Containers are easier and faster to deploy, require fewer resources to run, are easier to manage, and are generally more flexible. These helps DevOps teams segregate applications into multiple microservices, each of which can be rapidly updated and deployed. In addition, containers allow standardizing the way applications are packaged, delivered and deployed across the development lifecycle.</a:t>
            </a:r>
          </a:p>
          <a:p>
            <a:pPr marL="0" lvl="0" indent="0" eaLnBrk="0" fontAlgn="base" hangingPunct="0">
              <a:lnSpc>
                <a:spcPct val="100000"/>
              </a:lnSpc>
              <a:spcBef>
                <a:spcPct val="0"/>
              </a:spcBef>
              <a:spcAft>
                <a:spcPct val="0"/>
              </a:spcAft>
              <a:buNone/>
            </a:pPr>
            <a:endParaRPr lang="en-US" altLang="en-US" sz="2400" b="0" dirty="0"/>
          </a:p>
          <a:p>
            <a:pPr marL="0" lvl="0" indent="0" eaLnBrk="0" fontAlgn="base" hangingPunct="0">
              <a:lnSpc>
                <a:spcPct val="100000"/>
              </a:lnSpc>
              <a:spcBef>
                <a:spcPct val="0"/>
              </a:spcBef>
              <a:spcAft>
                <a:spcPct val="0"/>
              </a:spcAft>
              <a:buNone/>
            </a:pPr>
            <a:endParaRPr lang="en-US" altLang="en-US" sz="2400" b="0" dirty="0"/>
          </a:p>
          <a:p>
            <a:pPr marL="0" lvl="0" indent="0" eaLnBrk="0" fontAlgn="base" hangingPunct="0">
              <a:lnSpc>
                <a:spcPct val="100000"/>
              </a:lnSpc>
              <a:spcBef>
                <a:spcPct val="0"/>
              </a:spcBef>
              <a:spcAft>
                <a:spcPct val="0"/>
              </a:spcAft>
              <a:buNone/>
            </a:pPr>
            <a:endParaRPr lang="en-US" altLang="en-US" sz="2400" b="0" dirty="0"/>
          </a:p>
          <a:p>
            <a:pPr marL="0" lvl="0" indent="0" eaLnBrk="0" fontAlgn="base" hangingPunct="0">
              <a:lnSpc>
                <a:spcPct val="100000"/>
              </a:lnSpc>
              <a:spcBef>
                <a:spcPct val="0"/>
              </a:spcBef>
              <a:spcAft>
                <a:spcPct val="0"/>
              </a:spcAft>
              <a:buNone/>
            </a:pPr>
            <a:r>
              <a:rPr lang="en-US" altLang="en-US" sz="1700" b="0" dirty="0"/>
              <a:t>Ref: https://www.aquasec.com/cloud-native-academy/docker-container/container-devops/</a:t>
            </a:r>
          </a:p>
        </p:txBody>
      </p:sp>
    </p:spTree>
    <p:extLst>
      <p:ext uri="{BB962C8B-B14F-4D97-AF65-F5344CB8AC3E}">
        <p14:creationId xmlns:p14="http://schemas.microsoft.com/office/powerpoint/2010/main" val="1368128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295" y="459327"/>
            <a:ext cx="9299945" cy="632945"/>
          </a:xfrm>
        </p:spPr>
        <p:txBody>
          <a:bodyPr>
            <a:noAutofit/>
          </a:bodyPr>
          <a:lstStyle/>
          <a:p>
            <a:r>
              <a:rPr lang="en-GB" sz="3600" dirty="0"/>
              <a:t>IT Operation and Containers</a:t>
            </a:r>
          </a:p>
        </p:txBody>
      </p:sp>
      <p:sp>
        <p:nvSpPr>
          <p:cNvPr id="2" name="Rectangle 1">
            <a:extLst>
              <a:ext uri="{FF2B5EF4-FFF2-40B4-BE49-F238E27FC236}">
                <a16:creationId xmlns:a16="http://schemas.microsoft.com/office/drawing/2014/main" id="{B08D179B-8F08-4734-AB9D-A48F1D954997}"/>
              </a:ext>
            </a:extLst>
          </p:cNvPr>
          <p:cNvSpPr>
            <a:spLocks noChangeArrowheads="1"/>
          </p:cNvSpPr>
          <p:nvPr/>
        </p:nvSpPr>
        <p:spPr bwMode="auto">
          <a:xfrm>
            <a:off x="529318" y="2669627"/>
            <a:ext cx="8007804" cy="461665"/>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Content Placeholder 6">
            <a:extLst>
              <a:ext uri="{FF2B5EF4-FFF2-40B4-BE49-F238E27FC236}">
                <a16:creationId xmlns:a16="http://schemas.microsoft.com/office/drawing/2014/main" id="{D0E8B0E6-AD16-413E-844C-C8891C619300}"/>
              </a:ext>
            </a:extLst>
          </p:cNvPr>
          <p:cNvSpPr>
            <a:spLocks noGrp="1"/>
          </p:cNvSpPr>
          <p:nvPr>
            <p:ph idx="1"/>
          </p:nvPr>
        </p:nvSpPr>
        <p:spPr>
          <a:xfrm>
            <a:off x="727982" y="1334661"/>
            <a:ext cx="7886700" cy="5381825"/>
          </a:xfrm>
        </p:spPr>
        <p:txBody>
          <a:bodyPr>
            <a:normAutofit/>
          </a:bodyPr>
          <a:lstStyle/>
          <a:p>
            <a:pPr marL="0" indent="0">
              <a:buNone/>
            </a:pPr>
            <a:r>
              <a:rPr lang="en-US" b="0" dirty="0"/>
              <a:t>For this module, Puppet is used in the management of containers and their application. Puppet agents are installed into containers, which may run various microservices.</a:t>
            </a:r>
            <a:endParaRPr lang="en-US" altLang="en-US" sz="1700" b="0" dirty="0"/>
          </a:p>
        </p:txBody>
      </p:sp>
      <p:pic>
        <p:nvPicPr>
          <p:cNvPr id="5" name="Picture 4">
            <a:extLst>
              <a:ext uri="{FF2B5EF4-FFF2-40B4-BE49-F238E27FC236}">
                <a16:creationId xmlns:a16="http://schemas.microsoft.com/office/drawing/2014/main" id="{460532FA-6980-4A5F-AF2C-86F598B4124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94732" y="3131292"/>
            <a:ext cx="6649811" cy="2932051"/>
          </a:xfrm>
          <a:prstGeom prst="rect">
            <a:avLst/>
          </a:prstGeom>
          <a:noFill/>
          <a:ln>
            <a:noFill/>
          </a:ln>
        </p:spPr>
      </p:pic>
    </p:spTree>
    <p:extLst>
      <p:ext uri="{BB962C8B-B14F-4D97-AF65-F5344CB8AC3E}">
        <p14:creationId xmlns:p14="http://schemas.microsoft.com/office/powerpoint/2010/main" val="4066618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295" y="459327"/>
            <a:ext cx="9299945" cy="632945"/>
          </a:xfrm>
        </p:spPr>
        <p:txBody>
          <a:bodyPr>
            <a:noAutofit/>
          </a:bodyPr>
          <a:lstStyle/>
          <a:p>
            <a:r>
              <a:rPr lang="en-GB" sz="3200" dirty="0"/>
              <a:t>Prepare and create puppet-agent container</a:t>
            </a:r>
          </a:p>
        </p:txBody>
      </p:sp>
      <p:sp>
        <p:nvSpPr>
          <p:cNvPr id="2" name="Rectangle 1">
            <a:extLst>
              <a:ext uri="{FF2B5EF4-FFF2-40B4-BE49-F238E27FC236}">
                <a16:creationId xmlns:a16="http://schemas.microsoft.com/office/drawing/2014/main" id="{B08D179B-8F08-4734-AB9D-A48F1D954997}"/>
              </a:ext>
            </a:extLst>
          </p:cNvPr>
          <p:cNvSpPr>
            <a:spLocks noChangeArrowheads="1"/>
          </p:cNvSpPr>
          <p:nvPr/>
        </p:nvSpPr>
        <p:spPr bwMode="auto">
          <a:xfrm>
            <a:off x="529318" y="2669627"/>
            <a:ext cx="8007804" cy="461665"/>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Content Placeholder 6">
            <a:extLst>
              <a:ext uri="{FF2B5EF4-FFF2-40B4-BE49-F238E27FC236}">
                <a16:creationId xmlns:a16="http://schemas.microsoft.com/office/drawing/2014/main" id="{D0E8B0E6-AD16-413E-844C-C8891C619300}"/>
              </a:ext>
            </a:extLst>
          </p:cNvPr>
          <p:cNvSpPr>
            <a:spLocks noGrp="1"/>
          </p:cNvSpPr>
          <p:nvPr>
            <p:ph idx="1"/>
          </p:nvPr>
        </p:nvSpPr>
        <p:spPr>
          <a:xfrm>
            <a:off x="727982" y="1334661"/>
            <a:ext cx="7886700" cy="4536427"/>
          </a:xfrm>
        </p:spPr>
        <p:txBody>
          <a:bodyPr>
            <a:normAutofit/>
          </a:bodyPr>
          <a:lstStyle/>
          <a:p>
            <a:pPr marL="0" lvl="0" indent="0" eaLnBrk="0" fontAlgn="base" hangingPunct="0">
              <a:lnSpc>
                <a:spcPct val="100000"/>
              </a:lnSpc>
              <a:spcBef>
                <a:spcPct val="0"/>
              </a:spcBef>
              <a:spcAft>
                <a:spcPct val="0"/>
              </a:spcAft>
              <a:buNone/>
            </a:pPr>
            <a:r>
              <a:rPr lang="en-US" altLang="en-US" sz="2400" b="0" dirty="0"/>
              <a:t>Containers are light weight. It can be pre-prepared and store as image in docker local repository or remote repository.</a:t>
            </a:r>
          </a:p>
          <a:p>
            <a:pPr marL="0" lvl="0" indent="0" eaLnBrk="0" fontAlgn="base" hangingPunct="0">
              <a:lnSpc>
                <a:spcPct val="100000"/>
              </a:lnSpc>
              <a:spcBef>
                <a:spcPct val="0"/>
              </a:spcBef>
              <a:spcAft>
                <a:spcPct val="0"/>
              </a:spcAft>
              <a:buNone/>
            </a:pPr>
            <a:r>
              <a:rPr lang="en-US" altLang="en-US" sz="2400" b="0" dirty="0"/>
              <a:t>To prepare a puppet-agent container, the followings could be the tasks sequence:</a:t>
            </a:r>
          </a:p>
          <a:p>
            <a:pPr marL="0" lvl="0" indent="0" eaLnBrk="0" fontAlgn="base" hangingPunct="0">
              <a:lnSpc>
                <a:spcPct val="100000"/>
              </a:lnSpc>
              <a:spcBef>
                <a:spcPct val="0"/>
              </a:spcBef>
              <a:spcAft>
                <a:spcPct val="0"/>
              </a:spcAft>
              <a:buNone/>
            </a:pPr>
            <a:endParaRPr lang="en-US" altLang="en-US" sz="2400" b="0" dirty="0"/>
          </a:p>
          <a:p>
            <a:pPr marL="0" lvl="0" indent="0" eaLnBrk="0" fontAlgn="base" hangingPunct="0">
              <a:lnSpc>
                <a:spcPct val="100000"/>
              </a:lnSpc>
              <a:spcBef>
                <a:spcPct val="0"/>
              </a:spcBef>
              <a:spcAft>
                <a:spcPct val="0"/>
              </a:spcAft>
              <a:buNone/>
            </a:pPr>
            <a:r>
              <a:rPr lang="en-US" altLang="en-US" sz="2400" b="0" dirty="0"/>
              <a:t>Step 1: Create docker’s custom network</a:t>
            </a:r>
          </a:p>
          <a:p>
            <a:pPr marL="0" lvl="0" indent="0" eaLnBrk="0" fontAlgn="base" hangingPunct="0">
              <a:lnSpc>
                <a:spcPct val="100000"/>
              </a:lnSpc>
              <a:spcBef>
                <a:spcPct val="0"/>
              </a:spcBef>
              <a:spcAft>
                <a:spcPct val="0"/>
              </a:spcAft>
              <a:buNone/>
            </a:pPr>
            <a:r>
              <a:rPr lang="en-US" altLang="en-US" sz="2400" b="0" dirty="0"/>
              <a:t>Step 2: Create a docker container</a:t>
            </a:r>
          </a:p>
          <a:p>
            <a:pPr marL="0" lvl="0" indent="0" eaLnBrk="0" fontAlgn="base" hangingPunct="0">
              <a:lnSpc>
                <a:spcPct val="100000"/>
              </a:lnSpc>
              <a:spcBef>
                <a:spcPct val="0"/>
              </a:spcBef>
              <a:spcAft>
                <a:spcPct val="0"/>
              </a:spcAft>
              <a:buNone/>
            </a:pPr>
            <a:r>
              <a:rPr lang="en-US" altLang="en-US" sz="2400" b="0" dirty="0"/>
              <a:t>Step 3: Install commonly used packages into container</a:t>
            </a:r>
          </a:p>
          <a:p>
            <a:pPr marL="0" lvl="0" indent="0" eaLnBrk="0" fontAlgn="base" hangingPunct="0">
              <a:lnSpc>
                <a:spcPct val="100000"/>
              </a:lnSpc>
              <a:spcBef>
                <a:spcPct val="0"/>
              </a:spcBef>
              <a:spcAft>
                <a:spcPct val="0"/>
              </a:spcAft>
              <a:buNone/>
            </a:pPr>
            <a:r>
              <a:rPr lang="en-US" altLang="en-US" sz="2400" b="0" dirty="0"/>
              <a:t>Step 4: Install puppet agent into container</a:t>
            </a:r>
          </a:p>
          <a:p>
            <a:pPr marL="0" lvl="0" indent="0" eaLnBrk="0" fontAlgn="base" hangingPunct="0">
              <a:lnSpc>
                <a:spcPct val="100000"/>
              </a:lnSpc>
              <a:spcBef>
                <a:spcPct val="0"/>
              </a:spcBef>
              <a:spcAft>
                <a:spcPct val="0"/>
              </a:spcAft>
              <a:buNone/>
            </a:pPr>
            <a:r>
              <a:rPr lang="en-US" altLang="en-US" sz="2400" b="0" dirty="0"/>
              <a:t>Step 5: Create image using the container</a:t>
            </a:r>
          </a:p>
          <a:p>
            <a:pPr marL="0" lvl="0" indent="0" eaLnBrk="0" fontAlgn="base" hangingPunct="0">
              <a:lnSpc>
                <a:spcPct val="100000"/>
              </a:lnSpc>
              <a:spcBef>
                <a:spcPct val="0"/>
              </a:spcBef>
              <a:spcAft>
                <a:spcPct val="0"/>
              </a:spcAft>
              <a:buNone/>
            </a:pPr>
            <a:r>
              <a:rPr lang="en-US" altLang="en-US" sz="2400" b="0" dirty="0"/>
              <a:t>Step 6: Create another container using the save image</a:t>
            </a:r>
          </a:p>
          <a:p>
            <a:pPr marL="0" lvl="0" indent="0" eaLnBrk="0" fontAlgn="base" hangingPunct="0">
              <a:lnSpc>
                <a:spcPct val="100000"/>
              </a:lnSpc>
              <a:spcBef>
                <a:spcPct val="0"/>
              </a:spcBef>
              <a:spcAft>
                <a:spcPct val="0"/>
              </a:spcAft>
              <a:buNone/>
            </a:pPr>
            <a:endParaRPr lang="en-US" altLang="en-US" sz="2400" b="0" dirty="0"/>
          </a:p>
        </p:txBody>
      </p:sp>
    </p:spTree>
    <p:extLst>
      <p:ext uri="{BB962C8B-B14F-4D97-AF65-F5344CB8AC3E}">
        <p14:creationId xmlns:p14="http://schemas.microsoft.com/office/powerpoint/2010/main" val="3573674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Autofit/>
          </a:bodyPr>
          <a:lstStyle/>
          <a:p>
            <a:r>
              <a:rPr lang="en-GB" sz="3600" dirty="0"/>
              <a:t>Docker Custom Network</a:t>
            </a:r>
          </a:p>
        </p:txBody>
      </p:sp>
      <p:sp>
        <p:nvSpPr>
          <p:cNvPr id="5" name="Content Placeholder 4"/>
          <p:cNvSpPr>
            <a:spLocks noGrp="1"/>
          </p:cNvSpPr>
          <p:nvPr>
            <p:ph idx="1"/>
          </p:nvPr>
        </p:nvSpPr>
        <p:spPr>
          <a:xfrm>
            <a:off x="442341" y="2362201"/>
            <a:ext cx="8259318" cy="27259856"/>
          </a:xfrm>
        </p:spPr>
        <p:txBody>
          <a:bodyPr>
            <a:normAutofit/>
          </a:bodyPr>
          <a:lstStyle/>
          <a:p>
            <a:pPr marL="0" indent="0">
              <a:buNone/>
            </a:pPr>
            <a:endParaRPr lang="en-GB" sz="2400" b="0" dirty="0"/>
          </a:p>
          <a:p>
            <a:pPr marL="0" indent="0">
              <a:buNone/>
            </a:pPr>
            <a:endParaRPr lang="en-GB" sz="2400" b="0" dirty="0"/>
          </a:p>
          <a:p>
            <a:pPr marL="0" indent="0">
              <a:buNone/>
            </a:pPr>
            <a:endParaRPr lang="en-GB" sz="2400" b="0" dirty="0"/>
          </a:p>
          <a:p>
            <a:pPr marL="0" indent="0">
              <a:buNone/>
            </a:pPr>
            <a:endParaRPr lang="en-GB" sz="2400" b="0" dirty="0"/>
          </a:p>
          <a:p>
            <a:pPr marL="0" indent="0">
              <a:buNone/>
            </a:pPr>
            <a:endParaRPr lang="en-GB" sz="2400" b="0" dirty="0"/>
          </a:p>
          <a:p>
            <a:pPr marL="0" indent="0">
              <a:buNone/>
            </a:pPr>
            <a:endParaRPr lang="en-GB" sz="2400" b="0" dirty="0"/>
          </a:p>
          <a:p>
            <a:pPr marL="0" indent="0">
              <a:buNone/>
            </a:pPr>
            <a:endParaRPr lang="en-GB" sz="2400" b="0" dirty="0"/>
          </a:p>
          <a:p>
            <a:pPr marL="0" indent="0">
              <a:buNone/>
            </a:pPr>
            <a:endParaRPr lang="en-GB" sz="1600" i="1" dirty="0"/>
          </a:p>
          <a:p>
            <a:pPr marL="0" indent="0">
              <a:buNone/>
            </a:pPr>
            <a:r>
              <a:rPr lang="en-GB" sz="2000" i="1" dirty="0"/>
              <a:t>$ docker network create –subnet=192.168.100.0/24 </a:t>
            </a:r>
            <a:r>
              <a:rPr lang="en-GB" sz="2000" i="1" dirty="0" err="1"/>
              <a:t>customnetwork</a:t>
            </a:r>
            <a:endParaRPr lang="en-GB" sz="2000" i="1" dirty="0"/>
          </a:p>
        </p:txBody>
      </p:sp>
      <p:sp>
        <p:nvSpPr>
          <p:cNvPr id="2" name="Rectangle 1">
            <a:extLst>
              <a:ext uri="{FF2B5EF4-FFF2-40B4-BE49-F238E27FC236}">
                <a16:creationId xmlns:a16="http://schemas.microsoft.com/office/drawing/2014/main" id="{B08D179B-8F08-4734-AB9D-A48F1D954997}"/>
              </a:ext>
            </a:extLst>
          </p:cNvPr>
          <p:cNvSpPr>
            <a:spLocks noChangeArrowheads="1"/>
          </p:cNvSpPr>
          <p:nvPr/>
        </p:nvSpPr>
        <p:spPr bwMode="auto">
          <a:xfrm>
            <a:off x="507546" y="1125713"/>
            <a:ext cx="8007804" cy="4355038"/>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300" b="0" i="0" u="none" strike="noStrike" cap="none" normalizeH="0" baseline="0" dirty="0">
                <a:ln>
                  <a:noFill/>
                </a:ln>
                <a:solidFill>
                  <a:srgbClr val="222222"/>
                </a:solidFill>
                <a:effectLst/>
                <a:latin typeface="marketing-sans"/>
              </a:rPr>
            </a:br>
            <a:r>
              <a:rPr kumimoji="0" lang="en-US" altLang="en-US" sz="2400" b="0" i="0" u="none" strike="noStrike" cap="none" normalizeH="0" baseline="0" dirty="0">
                <a:ln>
                  <a:noFill/>
                </a:ln>
                <a:solidFill>
                  <a:srgbClr val="222222"/>
                </a:solidFill>
                <a:effectLst/>
                <a:latin typeface="+mn-lt"/>
              </a:rPr>
              <a:t>Pu</a:t>
            </a:r>
            <a:r>
              <a:rPr kumimoji="0" lang="en-US" altLang="en-US" sz="2400" b="0" i="0" u="none" strike="noStrike" cap="none" normalizeH="0" baseline="0" dirty="0">
                <a:ln>
                  <a:noFill/>
                </a:ln>
                <a:solidFill>
                  <a:srgbClr val="222222"/>
                </a:solidFill>
                <a:effectLst/>
                <a:latin typeface="+mj-lt"/>
              </a:rPr>
              <a:t>ppet client’s IP </a:t>
            </a:r>
            <a:r>
              <a:rPr lang="en-US" altLang="en-US" sz="2400" dirty="0">
                <a:solidFill>
                  <a:srgbClr val="222222"/>
                </a:solidFill>
                <a:latin typeface="+mj-lt"/>
              </a:rPr>
              <a:t>should</a:t>
            </a:r>
            <a:r>
              <a:rPr kumimoji="0" lang="en-US" altLang="en-US" sz="2400" b="0" i="0" u="none" strike="noStrike" cap="none" normalizeH="0" baseline="0" dirty="0">
                <a:ln>
                  <a:noFill/>
                </a:ln>
                <a:solidFill>
                  <a:srgbClr val="222222"/>
                </a:solidFill>
                <a:effectLst/>
                <a:latin typeface="+mj-lt"/>
              </a:rPr>
              <a:t> be static. By default, auto-assigned IP address is assigned to a docker container when it is created. However, in order for Puppet Master and Puppet Client to communicate with each other, static IP addresses are needed. Alternatively, it may be possible to use Fully Qualified Domain Name (FQDN) together with appropriate records on intranet DNS server.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222222"/>
              </a:soli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mj-lt"/>
              </a:rPr>
              <a:t>In order to setup static IP addresses, need to setup docker’s custom network. The following is the command to setup a custom network.</a:t>
            </a:r>
            <a:endParaRPr kumimoji="0" lang="en-US" altLang="en-US" sz="24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567896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Autofit/>
          </a:bodyPr>
          <a:lstStyle/>
          <a:p>
            <a:r>
              <a:rPr lang="en-GB" sz="3600" dirty="0"/>
              <a:t>Docker Custom Network</a:t>
            </a:r>
          </a:p>
        </p:txBody>
      </p:sp>
      <p:sp>
        <p:nvSpPr>
          <p:cNvPr id="5" name="Content Placeholder 4"/>
          <p:cNvSpPr>
            <a:spLocks noGrp="1"/>
          </p:cNvSpPr>
          <p:nvPr>
            <p:ph idx="1"/>
          </p:nvPr>
        </p:nvSpPr>
        <p:spPr>
          <a:xfrm>
            <a:off x="442341" y="1306288"/>
            <a:ext cx="8259318" cy="4299856"/>
          </a:xfrm>
        </p:spPr>
        <p:txBody>
          <a:bodyPr>
            <a:normAutofit/>
          </a:bodyPr>
          <a:lstStyle/>
          <a:p>
            <a:pPr marL="0" indent="0">
              <a:buNone/>
            </a:pPr>
            <a:r>
              <a:rPr lang="en-GB" sz="2400" b="0" dirty="0"/>
              <a:t>To view the docker custom network created, issue the following command:</a:t>
            </a:r>
          </a:p>
          <a:p>
            <a:pPr marL="0" indent="0">
              <a:buNone/>
            </a:pPr>
            <a:r>
              <a:rPr lang="en-GB" sz="2000" i="1" dirty="0"/>
              <a:t>$ docker network inspect </a:t>
            </a:r>
            <a:r>
              <a:rPr lang="en-GB" sz="2000" i="1" dirty="0" err="1"/>
              <a:t>customnetwork</a:t>
            </a:r>
            <a:endParaRPr lang="en-GB" sz="2000" i="1" dirty="0"/>
          </a:p>
          <a:p>
            <a:pPr marL="0" indent="0">
              <a:buNone/>
            </a:pPr>
            <a:endParaRPr lang="en-GB" sz="2000" i="1" dirty="0"/>
          </a:p>
        </p:txBody>
      </p:sp>
      <p:pic>
        <p:nvPicPr>
          <p:cNvPr id="3" name="Picture 2">
            <a:extLst>
              <a:ext uri="{FF2B5EF4-FFF2-40B4-BE49-F238E27FC236}">
                <a16:creationId xmlns:a16="http://schemas.microsoft.com/office/drawing/2014/main" id="{FA8068E2-E60D-42E0-8A2B-5051C12E7A09}"/>
              </a:ext>
            </a:extLst>
          </p:cNvPr>
          <p:cNvPicPr>
            <a:picLocks noChangeAspect="1"/>
          </p:cNvPicPr>
          <p:nvPr/>
        </p:nvPicPr>
        <p:blipFill>
          <a:blip r:embed="rId2"/>
          <a:stretch>
            <a:fillRect/>
          </a:stretch>
        </p:blipFill>
        <p:spPr>
          <a:xfrm>
            <a:off x="674915" y="2597462"/>
            <a:ext cx="6455228" cy="4126956"/>
          </a:xfrm>
          <a:prstGeom prst="rect">
            <a:avLst/>
          </a:prstGeom>
        </p:spPr>
      </p:pic>
    </p:spTree>
    <p:extLst>
      <p:ext uri="{BB962C8B-B14F-4D97-AF65-F5344CB8AC3E}">
        <p14:creationId xmlns:p14="http://schemas.microsoft.com/office/powerpoint/2010/main" val="40936266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Autofit/>
          </a:bodyPr>
          <a:lstStyle/>
          <a:p>
            <a:r>
              <a:rPr lang="en-GB" sz="3600" dirty="0"/>
              <a:t>Common Tools in Container</a:t>
            </a:r>
          </a:p>
        </p:txBody>
      </p:sp>
      <p:sp>
        <p:nvSpPr>
          <p:cNvPr id="5" name="Content Placeholder 4"/>
          <p:cNvSpPr>
            <a:spLocks noGrp="1"/>
          </p:cNvSpPr>
          <p:nvPr>
            <p:ph idx="1"/>
          </p:nvPr>
        </p:nvSpPr>
        <p:spPr>
          <a:xfrm>
            <a:off x="628650" y="1211797"/>
            <a:ext cx="7886700" cy="27223717"/>
          </a:xfrm>
        </p:spPr>
        <p:txBody>
          <a:bodyPr>
            <a:normAutofit/>
          </a:bodyPr>
          <a:lstStyle/>
          <a:p>
            <a:pPr marL="0" indent="0">
              <a:buNone/>
            </a:pPr>
            <a:r>
              <a:rPr lang="en-GB" sz="2400" b="0" dirty="0"/>
              <a:t>There are several common tools that are used within container. The table shows the corresponding packages of several common tools.</a:t>
            </a:r>
          </a:p>
          <a:p>
            <a:pPr marL="0" indent="0">
              <a:buNone/>
            </a:pPr>
            <a:endParaRPr lang="en-GB" sz="2400" b="0" dirty="0"/>
          </a:p>
        </p:txBody>
      </p:sp>
      <p:graphicFrame>
        <p:nvGraphicFramePr>
          <p:cNvPr id="3" name="Table 2">
            <a:extLst>
              <a:ext uri="{FF2B5EF4-FFF2-40B4-BE49-F238E27FC236}">
                <a16:creationId xmlns:a16="http://schemas.microsoft.com/office/drawing/2014/main" id="{7420AEFC-B9EA-4F88-8CF3-A292B0694EA9}"/>
              </a:ext>
            </a:extLst>
          </p:cNvPr>
          <p:cNvGraphicFramePr>
            <a:graphicFrameLocks noGrp="1"/>
          </p:cNvGraphicFramePr>
          <p:nvPr>
            <p:extLst>
              <p:ext uri="{D42A27DB-BD31-4B8C-83A1-F6EECF244321}">
                <p14:modId xmlns:p14="http://schemas.microsoft.com/office/powerpoint/2010/main" val="1529542418"/>
              </p:ext>
            </p:extLst>
          </p:nvPr>
        </p:nvGraphicFramePr>
        <p:xfrm>
          <a:off x="500742" y="2362201"/>
          <a:ext cx="8501743" cy="4354285"/>
        </p:xfrm>
        <a:graphic>
          <a:graphicData uri="http://schemas.openxmlformats.org/drawingml/2006/table">
            <a:tbl>
              <a:tblPr firstRow="1" firstCol="1" bandRow="1">
                <a:tableStyleId>{5C22544A-7EE6-4342-B048-85BDC9FD1C3A}</a:tableStyleId>
              </a:tblPr>
              <a:tblGrid>
                <a:gridCol w="1692670">
                  <a:extLst>
                    <a:ext uri="{9D8B030D-6E8A-4147-A177-3AD203B41FA5}">
                      <a16:colId xmlns:a16="http://schemas.microsoft.com/office/drawing/2014/main" val="2997741313"/>
                    </a:ext>
                  </a:extLst>
                </a:gridCol>
                <a:gridCol w="6809073">
                  <a:extLst>
                    <a:ext uri="{9D8B030D-6E8A-4147-A177-3AD203B41FA5}">
                      <a16:colId xmlns:a16="http://schemas.microsoft.com/office/drawing/2014/main" val="681640730"/>
                    </a:ext>
                  </a:extLst>
                </a:gridCol>
              </a:tblGrid>
              <a:tr h="431954">
                <a:tc>
                  <a:txBody>
                    <a:bodyPr/>
                    <a:lstStyle/>
                    <a:p>
                      <a:pPr>
                        <a:lnSpc>
                          <a:spcPct val="115000"/>
                        </a:lnSpc>
                        <a:spcAft>
                          <a:spcPts val="0"/>
                        </a:spcAft>
                      </a:pPr>
                      <a:r>
                        <a:rPr lang="en-SG" sz="1400" dirty="0">
                          <a:effectLst/>
                        </a:rPr>
                        <a:t>Package Name</a:t>
                      </a:r>
                      <a:endParaRPr lang="en-SG" sz="1400" dirty="0">
                        <a:effectLst/>
                        <a:latin typeface="Arial" panose="020B0604020202020204" pitchFamily="34" charset="0"/>
                        <a:ea typeface="SimSun" panose="02010600030101010101" pitchFamily="2" charset="-122"/>
                        <a:cs typeface="Times New Roman" panose="02020603050405020304" pitchFamily="18" charset="0"/>
                      </a:endParaRPr>
                    </a:p>
                  </a:txBody>
                  <a:tcPr marL="68105" marR="68105" marT="0" marB="0"/>
                </a:tc>
                <a:tc>
                  <a:txBody>
                    <a:bodyPr/>
                    <a:lstStyle/>
                    <a:p>
                      <a:pPr algn="ctr">
                        <a:lnSpc>
                          <a:spcPct val="115000"/>
                        </a:lnSpc>
                        <a:spcAft>
                          <a:spcPts val="0"/>
                        </a:spcAft>
                      </a:pPr>
                      <a:r>
                        <a:rPr lang="en-SG" sz="1400" dirty="0">
                          <a:effectLst/>
                        </a:rPr>
                        <a:t>Purpose</a:t>
                      </a:r>
                      <a:endParaRPr lang="en-SG" sz="1400" dirty="0">
                        <a:effectLst/>
                        <a:latin typeface="Arial" panose="020B0604020202020204" pitchFamily="34" charset="0"/>
                        <a:ea typeface="SimSun" panose="02010600030101010101" pitchFamily="2" charset="-122"/>
                        <a:cs typeface="Times New Roman" panose="02020603050405020304" pitchFamily="18" charset="0"/>
                      </a:endParaRPr>
                    </a:p>
                  </a:txBody>
                  <a:tcPr marL="68105" marR="68105" marT="0" marB="0"/>
                </a:tc>
                <a:extLst>
                  <a:ext uri="{0D108BD9-81ED-4DB2-BD59-A6C34878D82A}">
                    <a16:rowId xmlns:a16="http://schemas.microsoft.com/office/drawing/2014/main" val="1144575381"/>
                  </a:ext>
                </a:extLst>
              </a:tr>
              <a:tr h="692032">
                <a:tc>
                  <a:txBody>
                    <a:bodyPr/>
                    <a:lstStyle/>
                    <a:p>
                      <a:pPr>
                        <a:lnSpc>
                          <a:spcPct val="115000"/>
                        </a:lnSpc>
                        <a:spcAft>
                          <a:spcPts val="0"/>
                        </a:spcAft>
                      </a:pPr>
                      <a:r>
                        <a:rPr lang="en-SG" sz="1400" dirty="0">
                          <a:effectLst/>
                        </a:rPr>
                        <a:t>curl</a:t>
                      </a:r>
                      <a:endParaRPr lang="en-SG" sz="1400" dirty="0">
                        <a:effectLst/>
                        <a:latin typeface="Arial" panose="020B0604020202020204" pitchFamily="34" charset="0"/>
                        <a:ea typeface="SimSun" panose="02010600030101010101" pitchFamily="2" charset="-122"/>
                        <a:cs typeface="Times New Roman" panose="02020603050405020304" pitchFamily="18" charset="0"/>
                      </a:endParaRPr>
                    </a:p>
                  </a:txBody>
                  <a:tcPr marL="68105" marR="68105" marT="0" marB="0"/>
                </a:tc>
                <a:tc>
                  <a:txBody>
                    <a:bodyPr/>
                    <a:lstStyle/>
                    <a:p>
                      <a:pPr>
                        <a:lnSpc>
                          <a:spcPct val="115000"/>
                        </a:lnSpc>
                        <a:spcAft>
                          <a:spcPts val="0"/>
                        </a:spcAft>
                      </a:pPr>
                      <a:r>
                        <a:rPr lang="en-SG" sz="1400" dirty="0">
                          <a:effectLst/>
                        </a:rPr>
                        <a:t>curl is a command-line utility for transferring data from or to a server designed to work without user interaction.</a:t>
                      </a:r>
                    </a:p>
                  </a:txBody>
                  <a:tcPr marL="68105" marR="68105" marT="0" marB="0"/>
                </a:tc>
                <a:extLst>
                  <a:ext uri="{0D108BD9-81ED-4DB2-BD59-A6C34878D82A}">
                    <a16:rowId xmlns:a16="http://schemas.microsoft.com/office/drawing/2014/main" val="1137513863"/>
                  </a:ext>
                </a:extLst>
              </a:tr>
              <a:tr h="478587">
                <a:tc>
                  <a:txBody>
                    <a:bodyPr/>
                    <a:lstStyle/>
                    <a:p>
                      <a:pPr>
                        <a:lnSpc>
                          <a:spcPct val="115000"/>
                        </a:lnSpc>
                        <a:spcAft>
                          <a:spcPts val="0"/>
                        </a:spcAft>
                      </a:pPr>
                      <a:r>
                        <a:rPr lang="en-SG" sz="1400">
                          <a:effectLst/>
                        </a:rPr>
                        <a:t>wget</a:t>
                      </a:r>
                      <a:endParaRPr lang="en-SG" sz="1400">
                        <a:effectLst/>
                        <a:latin typeface="Arial" panose="020B0604020202020204" pitchFamily="34" charset="0"/>
                        <a:ea typeface="SimSun" panose="02010600030101010101" pitchFamily="2" charset="-122"/>
                        <a:cs typeface="Times New Roman" panose="02020603050405020304" pitchFamily="18" charset="0"/>
                      </a:endParaRPr>
                    </a:p>
                  </a:txBody>
                  <a:tcPr marL="68105" marR="68105" marT="0" marB="0"/>
                </a:tc>
                <a:tc>
                  <a:txBody>
                    <a:bodyPr/>
                    <a:lstStyle/>
                    <a:p>
                      <a:pPr>
                        <a:lnSpc>
                          <a:spcPct val="115000"/>
                        </a:lnSpc>
                        <a:spcAft>
                          <a:spcPts val="0"/>
                        </a:spcAft>
                      </a:pPr>
                      <a:r>
                        <a:rPr lang="en-SG" sz="1400" dirty="0">
                          <a:effectLst/>
                        </a:rPr>
                        <a:t>GNU </a:t>
                      </a:r>
                      <a:r>
                        <a:rPr lang="en-SG" sz="1400" dirty="0" err="1">
                          <a:effectLst/>
                        </a:rPr>
                        <a:t>Wget</a:t>
                      </a:r>
                      <a:r>
                        <a:rPr lang="en-SG" sz="1400" dirty="0">
                          <a:effectLst/>
                        </a:rPr>
                        <a:t> is a command-line utility for downloading files from the web. </a:t>
                      </a:r>
                    </a:p>
                  </a:txBody>
                  <a:tcPr marL="68105" marR="68105" marT="0" marB="0"/>
                </a:tc>
                <a:extLst>
                  <a:ext uri="{0D108BD9-81ED-4DB2-BD59-A6C34878D82A}">
                    <a16:rowId xmlns:a16="http://schemas.microsoft.com/office/drawing/2014/main" val="3454086091"/>
                  </a:ext>
                </a:extLst>
              </a:tr>
              <a:tr h="511425">
                <a:tc>
                  <a:txBody>
                    <a:bodyPr/>
                    <a:lstStyle/>
                    <a:p>
                      <a:pPr>
                        <a:lnSpc>
                          <a:spcPct val="115000"/>
                        </a:lnSpc>
                        <a:spcAft>
                          <a:spcPts val="0"/>
                        </a:spcAft>
                      </a:pPr>
                      <a:r>
                        <a:rPr lang="en-SG" sz="1400">
                          <a:effectLst/>
                        </a:rPr>
                        <a:t>vim</a:t>
                      </a:r>
                      <a:endParaRPr lang="en-SG" sz="1400">
                        <a:effectLst/>
                        <a:latin typeface="Arial" panose="020B0604020202020204" pitchFamily="34" charset="0"/>
                        <a:ea typeface="SimSun" panose="02010600030101010101" pitchFamily="2" charset="-122"/>
                        <a:cs typeface="Times New Roman" panose="02020603050405020304" pitchFamily="18" charset="0"/>
                      </a:endParaRPr>
                    </a:p>
                  </a:txBody>
                  <a:tcPr marL="68105" marR="68105" marT="0" marB="0"/>
                </a:tc>
                <a:tc>
                  <a:txBody>
                    <a:bodyPr/>
                    <a:lstStyle/>
                    <a:p>
                      <a:pPr>
                        <a:lnSpc>
                          <a:spcPct val="115000"/>
                        </a:lnSpc>
                        <a:spcAft>
                          <a:spcPts val="0"/>
                        </a:spcAft>
                      </a:pPr>
                      <a:r>
                        <a:rPr lang="en-SG" sz="1400" dirty="0">
                          <a:effectLst/>
                        </a:rPr>
                        <a:t>Vim is an advanced and highly configurable text editor built to enable efficient text editing</a:t>
                      </a:r>
                    </a:p>
                  </a:txBody>
                  <a:tcPr marL="68105" marR="68105" marT="0" marB="0"/>
                </a:tc>
                <a:extLst>
                  <a:ext uri="{0D108BD9-81ED-4DB2-BD59-A6C34878D82A}">
                    <a16:rowId xmlns:a16="http://schemas.microsoft.com/office/drawing/2014/main" val="2597561440"/>
                  </a:ext>
                </a:extLst>
              </a:tr>
              <a:tr h="511425">
                <a:tc>
                  <a:txBody>
                    <a:bodyPr/>
                    <a:lstStyle/>
                    <a:p>
                      <a:pPr>
                        <a:lnSpc>
                          <a:spcPct val="115000"/>
                        </a:lnSpc>
                        <a:spcAft>
                          <a:spcPts val="0"/>
                        </a:spcAft>
                      </a:pPr>
                      <a:r>
                        <a:rPr lang="en-SG" sz="1400">
                          <a:effectLst/>
                        </a:rPr>
                        <a:t>iputils-ping</a:t>
                      </a:r>
                      <a:endParaRPr lang="en-SG" sz="1400">
                        <a:effectLst/>
                        <a:latin typeface="Arial" panose="020B0604020202020204" pitchFamily="34" charset="0"/>
                        <a:ea typeface="SimSun" panose="02010600030101010101" pitchFamily="2" charset="-122"/>
                        <a:cs typeface="Times New Roman" panose="02020603050405020304" pitchFamily="18" charset="0"/>
                      </a:endParaRPr>
                    </a:p>
                  </a:txBody>
                  <a:tcPr marL="68105" marR="68105" marT="0" marB="0"/>
                </a:tc>
                <a:tc>
                  <a:txBody>
                    <a:bodyPr/>
                    <a:lstStyle/>
                    <a:p>
                      <a:pPr>
                        <a:lnSpc>
                          <a:spcPct val="115000"/>
                        </a:lnSpc>
                        <a:spcAft>
                          <a:spcPts val="0"/>
                        </a:spcAft>
                      </a:pPr>
                      <a:r>
                        <a:rPr lang="en-SG" sz="1400" dirty="0">
                          <a:effectLst/>
                        </a:rPr>
                        <a:t>The </a:t>
                      </a:r>
                      <a:r>
                        <a:rPr lang="en-SG" sz="1400" dirty="0" err="1">
                          <a:effectLst/>
                        </a:rPr>
                        <a:t>iputils</a:t>
                      </a:r>
                      <a:r>
                        <a:rPr lang="en-SG" sz="1400" dirty="0">
                          <a:effectLst/>
                        </a:rPr>
                        <a:t> package contains basic utilities for monitoring a network, including ping.</a:t>
                      </a:r>
                    </a:p>
                  </a:txBody>
                  <a:tcPr marL="68105" marR="68105" marT="0" marB="0"/>
                </a:tc>
                <a:extLst>
                  <a:ext uri="{0D108BD9-81ED-4DB2-BD59-A6C34878D82A}">
                    <a16:rowId xmlns:a16="http://schemas.microsoft.com/office/drawing/2014/main" val="71019175"/>
                  </a:ext>
                </a:extLst>
              </a:tr>
              <a:tr h="872641">
                <a:tc>
                  <a:txBody>
                    <a:bodyPr/>
                    <a:lstStyle/>
                    <a:p>
                      <a:pPr>
                        <a:lnSpc>
                          <a:spcPct val="115000"/>
                        </a:lnSpc>
                        <a:spcAft>
                          <a:spcPts val="0"/>
                        </a:spcAft>
                      </a:pPr>
                      <a:r>
                        <a:rPr lang="en-SG" sz="1400">
                          <a:effectLst/>
                        </a:rPr>
                        <a:t>net-tools</a:t>
                      </a:r>
                      <a:endParaRPr lang="en-SG" sz="1400">
                        <a:effectLst/>
                        <a:latin typeface="Arial" panose="020B0604020202020204" pitchFamily="34" charset="0"/>
                        <a:ea typeface="SimSun" panose="02010600030101010101" pitchFamily="2" charset="-122"/>
                        <a:cs typeface="Times New Roman" panose="02020603050405020304" pitchFamily="18" charset="0"/>
                      </a:endParaRPr>
                    </a:p>
                  </a:txBody>
                  <a:tcPr marL="68105" marR="68105" marT="0" marB="0"/>
                </a:tc>
                <a:tc>
                  <a:txBody>
                    <a:bodyPr/>
                    <a:lstStyle/>
                    <a:p>
                      <a:pPr>
                        <a:lnSpc>
                          <a:spcPct val="115000"/>
                        </a:lnSpc>
                        <a:spcAft>
                          <a:spcPts val="0"/>
                        </a:spcAft>
                      </a:pPr>
                      <a:r>
                        <a:rPr lang="en-SG" sz="1400" dirty="0">
                          <a:effectLst/>
                        </a:rPr>
                        <a:t>net-tools, the collection of base networking utilities for Linux. Commands: </a:t>
                      </a:r>
                      <a:r>
                        <a:rPr lang="en-SG" sz="1400" dirty="0" err="1">
                          <a:effectLst/>
                        </a:rPr>
                        <a:t>arp</a:t>
                      </a:r>
                      <a:r>
                        <a:rPr lang="en-SG" sz="1400" dirty="0">
                          <a:effectLst/>
                        </a:rPr>
                        <a:t>(8), hostname(1), ifconfig(8), </a:t>
                      </a:r>
                      <a:r>
                        <a:rPr lang="en-SG" sz="1400" dirty="0" err="1">
                          <a:effectLst/>
                        </a:rPr>
                        <a:t>ipmaddr</a:t>
                      </a:r>
                      <a:r>
                        <a:rPr lang="en-SG" sz="1400" dirty="0">
                          <a:effectLst/>
                        </a:rPr>
                        <a:t>, </a:t>
                      </a:r>
                      <a:r>
                        <a:rPr lang="en-SG" sz="1400" dirty="0" err="1">
                          <a:effectLst/>
                        </a:rPr>
                        <a:t>iptunnel</a:t>
                      </a:r>
                      <a:r>
                        <a:rPr lang="en-SG" sz="1400" dirty="0">
                          <a:effectLst/>
                        </a:rPr>
                        <a:t>, mii-tool(8), </a:t>
                      </a:r>
                      <a:r>
                        <a:rPr lang="en-SG" sz="1400" dirty="0" err="1">
                          <a:effectLst/>
                        </a:rPr>
                        <a:t>nameif</a:t>
                      </a:r>
                      <a:r>
                        <a:rPr lang="en-SG" sz="1400" dirty="0">
                          <a:effectLst/>
                        </a:rPr>
                        <a:t>(8), netstat(8), </a:t>
                      </a:r>
                      <a:r>
                        <a:rPr lang="en-SG" sz="1400" dirty="0" err="1">
                          <a:effectLst/>
                        </a:rPr>
                        <a:t>plipconfig</a:t>
                      </a:r>
                      <a:r>
                        <a:rPr lang="en-SG" sz="1400" dirty="0">
                          <a:effectLst/>
                        </a:rPr>
                        <a:t>(8), </a:t>
                      </a:r>
                      <a:r>
                        <a:rPr lang="en-SG" sz="1400" dirty="0" err="1">
                          <a:effectLst/>
                        </a:rPr>
                        <a:t>rarp</a:t>
                      </a:r>
                      <a:r>
                        <a:rPr lang="en-SG" sz="1400" dirty="0">
                          <a:effectLst/>
                        </a:rPr>
                        <a:t>(8), route(8) und </a:t>
                      </a:r>
                      <a:r>
                        <a:rPr lang="en-SG" sz="1400" dirty="0" err="1">
                          <a:effectLst/>
                        </a:rPr>
                        <a:t>slattach</a:t>
                      </a:r>
                      <a:r>
                        <a:rPr lang="en-SG" sz="1400" dirty="0">
                          <a:effectLst/>
                        </a:rPr>
                        <a:t>(8).</a:t>
                      </a:r>
                    </a:p>
                  </a:txBody>
                  <a:tcPr marL="68105" marR="68105" marT="0" marB="0"/>
                </a:tc>
                <a:extLst>
                  <a:ext uri="{0D108BD9-81ED-4DB2-BD59-A6C34878D82A}">
                    <a16:rowId xmlns:a16="http://schemas.microsoft.com/office/drawing/2014/main" val="624170212"/>
                  </a:ext>
                </a:extLst>
              </a:tr>
              <a:tr h="856221">
                <a:tc>
                  <a:txBody>
                    <a:bodyPr/>
                    <a:lstStyle/>
                    <a:p>
                      <a:pPr>
                        <a:lnSpc>
                          <a:spcPct val="115000"/>
                        </a:lnSpc>
                        <a:spcAft>
                          <a:spcPts val="0"/>
                        </a:spcAft>
                      </a:pPr>
                      <a:r>
                        <a:rPr lang="en-SG" sz="1400">
                          <a:effectLst/>
                        </a:rPr>
                        <a:t>openssh-server</a:t>
                      </a:r>
                      <a:endParaRPr lang="en-SG" sz="1400">
                        <a:effectLst/>
                        <a:latin typeface="Arial" panose="020B0604020202020204" pitchFamily="34" charset="0"/>
                        <a:ea typeface="SimSun" panose="02010600030101010101" pitchFamily="2" charset="-122"/>
                        <a:cs typeface="Times New Roman" panose="02020603050405020304" pitchFamily="18" charset="0"/>
                      </a:endParaRPr>
                    </a:p>
                  </a:txBody>
                  <a:tcPr marL="68105" marR="68105" marT="0" marB="0"/>
                </a:tc>
                <a:tc>
                  <a:txBody>
                    <a:bodyPr/>
                    <a:lstStyle/>
                    <a:p>
                      <a:pPr>
                        <a:lnSpc>
                          <a:spcPct val="115000"/>
                        </a:lnSpc>
                        <a:spcAft>
                          <a:spcPts val="0"/>
                        </a:spcAft>
                      </a:pPr>
                      <a:r>
                        <a:rPr lang="en-SG" sz="1400" dirty="0">
                          <a:effectLst/>
                        </a:rPr>
                        <a:t>OpenSSH provides a server daemon and client tools to facilitate secure, encrypted remote control and file transfer operations, effectively replacing the legacy tools.</a:t>
                      </a:r>
                    </a:p>
                  </a:txBody>
                  <a:tcPr marL="68105" marR="68105" marT="0" marB="0"/>
                </a:tc>
                <a:extLst>
                  <a:ext uri="{0D108BD9-81ED-4DB2-BD59-A6C34878D82A}">
                    <a16:rowId xmlns:a16="http://schemas.microsoft.com/office/drawing/2014/main" val="3765251479"/>
                  </a:ext>
                </a:extLst>
              </a:tr>
            </a:tbl>
          </a:graphicData>
        </a:graphic>
      </p:graphicFrame>
    </p:spTree>
    <p:extLst>
      <p:ext uri="{BB962C8B-B14F-4D97-AF65-F5344CB8AC3E}">
        <p14:creationId xmlns:p14="http://schemas.microsoft.com/office/powerpoint/2010/main" val="2681767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654DEF-BE25-45AF-9FD5-BDF35E46D8EE}"/>
              </a:ext>
            </a:extLst>
          </p:cNvPr>
          <p:cNvSpPr>
            <a:spLocks noGrp="1"/>
          </p:cNvSpPr>
          <p:nvPr>
            <p:ph type="title"/>
          </p:nvPr>
        </p:nvSpPr>
        <p:spPr/>
        <p:txBody>
          <a:bodyPr>
            <a:normAutofit fontScale="90000"/>
          </a:bodyPr>
          <a:lstStyle/>
          <a:p>
            <a:r>
              <a:rPr lang="en-US" dirty="0"/>
              <a:t>Goals of Operate Phase</a:t>
            </a:r>
            <a:endParaRPr lang="en-SG" dirty="0"/>
          </a:p>
        </p:txBody>
      </p:sp>
      <p:sp>
        <p:nvSpPr>
          <p:cNvPr id="2" name="Rectangle 1">
            <a:extLst>
              <a:ext uri="{FF2B5EF4-FFF2-40B4-BE49-F238E27FC236}">
                <a16:creationId xmlns:a16="http://schemas.microsoft.com/office/drawing/2014/main" id="{16948C5B-219E-44F0-9345-AE5A89EFB228}"/>
              </a:ext>
            </a:extLst>
          </p:cNvPr>
          <p:cNvSpPr/>
          <p:nvPr/>
        </p:nvSpPr>
        <p:spPr>
          <a:xfrm>
            <a:off x="840255" y="1501951"/>
            <a:ext cx="7900974" cy="4401205"/>
          </a:xfrm>
          <a:prstGeom prst="rect">
            <a:avLst/>
          </a:prstGeom>
        </p:spPr>
        <p:txBody>
          <a:bodyPr wrap="square">
            <a:spAutoFit/>
          </a:bodyPr>
          <a:lstStyle/>
          <a:p>
            <a:r>
              <a:rPr lang="en-GB" sz="2400" dirty="0"/>
              <a:t>The main goals of the Operate Phase are to ensure that deployed services are operated, monitored, and supported in line with the agreed to SLA targets:</a:t>
            </a:r>
          </a:p>
          <a:p>
            <a:endParaRPr lang="en-GB" sz="2400" dirty="0"/>
          </a:p>
          <a:p>
            <a:pPr marL="342900" indent="-342900">
              <a:buFont typeface="Arial" panose="020B0604020202020204" pitchFamily="34" charset="0"/>
              <a:buChar char="•"/>
            </a:pPr>
            <a:r>
              <a:rPr lang="en-GB" sz="2000" dirty="0"/>
              <a:t>Ensure IT services are available by improving IT staff use and better managing workload.</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Ensure IT services are monitored to provide real-time observation of health conditions by mean of training team members to handle any problems efficiently and quickly.</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Ensure IT services are restored quickly and effectively.</a:t>
            </a:r>
          </a:p>
          <a:p>
            <a:endParaRPr lang="en-SG" sz="2400" dirty="0"/>
          </a:p>
        </p:txBody>
      </p:sp>
      <p:sp>
        <p:nvSpPr>
          <p:cNvPr id="8" name="Rectangle 7">
            <a:extLst>
              <a:ext uri="{FF2B5EF4-FFF2-40B4-BE49-F238E27FC236}">
                <a16:creationId xmlns:a16="http://schemas.microsoft.com/office/drawing/2014/main" id="{78AFEBBF-0532-40B4-8701-BE0A1DEBAEEB}"/>
              </a:ext>
            </a:extLst>
          </p:cNvPr>
          <p:cNvSpPr/>
          <p:nvPr/>
        </p:nvSpPr>
        <p:spPr>
          <a:xfrm>
            <a:off x="500743" y="5806871"/>
            <a:ext cx="8360228" cy="1077218"/>
          </a:xfrm>
          <a:prstGeom prst="rect">
            <a:avLst/>
          </a:prstGeom>
        </p:spPr>
        <p:txBody>
          <a:bodyPr wrap="square">
            <a:spAutoFit/>
          </a:bodyPr>
          <a:lstStyle/>
          <a:p>
            <a:r>
              <a:rPr lang="en-SG" dirty="0"/>
              <a:t>Ref: </a:t>
            </a:r>
            <a:r>
              <a:rPr lang="en-SG" sz="1400" dirty="0">
                <a:hlinkClick r:id="rId2"/>
              </a:rPr>
              <a:t>https://www.firstsolution.co.uk/blog/mof-operate-phase/#:~:text=The%20primary%20goals%20of%20the,use%20and%20better%20managing%20workload</a:t>
            </a:r>
            <a:r>
              <a:rPr lang="en-SG" sz="1400" dirty="0"/>
              <a:t>.</a:t>
            </a:r>
          </a:p>
          <a:p>
            <a:endParaRPr lang="en-SG" dirty="0"/>
          </a:p>
        </p:txBody>
      </p:sp>
    </p:spTree>
    <p:extLst>
      <p:ext uri="{BB962C8B-B14F-4D97-AF65-F5344CB8AC3E}">
        <p14:creationId xmlns:p14="http://schemas.microsoft.com/office/powerpoint/2010/main" val="33029036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Autofit/>
          </a:bodyPr>
          <a:lstStyle/>
          <a:p>
            <a:r>
              <a:rPr lang="en-GB" sz="3600" dirty="0">
                <a:latin typeface="+mn-lt"/>
              </a:rPr>
              <a:t>Install Common Tools in Container</a:t>
            </a:r>
          </a:p>
        </p:txBody>
      </p:sp>
      <p:sp>
        <p:nvSpPr>
          <p:cNvPr id="5" name="Content Placeholder 4"/>
          <p:cNvSpPr>
            <a:spLocks noGrp="1"/>
          </p:cNvSpPr>
          <p:nvPr>
            <p:ph idx="1"/>
          </p:nvPr>
        </p:nvSpPr>
        <p:spPr>
          <a:xfrm>
            <a:off x="1001268" y="1262743"/>
            <a:ext cx="7886700" cy="3603171"/>
          </a:xfrm>
        </p:spPr>
        <p:txBody>
          <a:bodyPr>
            <a:normAutofit/>
          </a:bodyPr>
          <a:lstStyle/>
          <a:p>
            <a:pPr marL="0" indent="0">
              <a:buNone/>
            </a:pPr>
            <a:r>
              <a:rPr lang="en-GB" sz="2400" b="0" dirty="0"/>
              <a:t>To install the common packages within container, access a shell the container and issue the following command.</a:t>
            </a:r>
          </a:p>
          <a:p>
            <a:pPr marL="0" indent="0">
              <a:buNone/>
            </a:pPr>
            <a:endParaRPr lang="en-SG" dirty="0"/>
          </a:p>
          <a:p>
            <a:pPr marL="0" indent="0">
              <a:buNone/>
            </a:pPr>
            <a:r>
              <a:rPr lang="en-SG" dirty="0"/>
              <a:t>$ apt-get install curl </a:t>
            </a:r>
            <a:r>
              <a:rPr lang="en-SG" dirty="0" err="1"/>
              <a:t>wget</a:t>
            </a:r>
            <a:r>
              <a:rPr lang="en-SG" dirty="0"/>
              <a:t> vim </a:t>
            </a:r>
            <a:r>
              <a:rPr lang="en-SG" dirty="0" err="1"/>
              <a:t>iputils</a:t>
            </a:r>
            <a:r>
              <a:rPr lang="en-SG" dirty="0"/>
              <a:t>-ping net-tools </a:t>
            </a:r>
            <a:r>
              <a:rPr lang="en-SG" dirty="0" err="1"/>
              <a:t>openssh</a:t>
            </a:r>
            <a:r>
              <a:rPr lang="en-SG" dirty="0"/>
              <a:t>-server</a:t>
            </a:r>
            <a:endParaRPr lang="en-GB" sz="2400" b="0" dirty="0"/>
          </a:p>
        </p:txBody>
      </p:sp>
    </p:spTree>
    <p:extLst>
      <p:ext uri="{BB962C8B-B14F-4D97-AF65-F5344CB8AC3E}">
        <p14:creationId xmlns:p14="http://schemas.microsoft.com/office/powerpoint/2010/main" val="28021504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Autofit/>
          </a:bodyPr>
          <a:lstStyle/>
          <a:p>
            <a:r>
              <a:rPr lang="en-GB" sz="3600" dirty="0"/>
              <a:t>Install puppet-agent in container</a:t>
            </a:r>
          </a:p>
        </p:txBody>
      </p:sp>
      <p:sp>
        <p:nvSpPr>
          <p:cNvPr id="5" name="Content Placeholder 4"/>
          <p:cNvSpPr>
            <a:spLocks noGrp="1"/>
          </p:cNvSpPr>
          <p:nvPr>
            <p:ph idx="1"/>
          </p:nvPr>
        </p:nvSpPr>
        <p:spPr>
          <a:xfrm>
            <a:off x="628650" y="1353312"/>
            <a:ext cx="7886700" cy="3817402"/>
          </a:xfrm>
        </p:spPr>
        <p:txBody>
          <a:bodyPr>
            <a:normAutofit/>
          </a:bodyPr>
          <a:lstStyle/>
          <a:p>
            <a:pPr marL="0" indent="0">
              <a:buNone/>
            </a:pPr>
            <a:r>
              <a:rPr lang="en-GB" sz="2400" b="0" dirty="0"/>
              <a:t> </a:t>
            </a:r>
          </a:p>
        </p:txBody>
      </p:sp>
      <p:sp>
        <p:nvSpPr>
          <p:cNvPr id="2" name="Rectangle 1">
            <a:extLst>
              <a:ext uri="{FF2B5EF4-FFF2-40B4-BE49-F238E27FC236}">
                <a16:creationId xmlns:a16="http://schemas.microsoft.com/office/drawing/2014/main" id="{B08D179B-8F08-4734-AB9D-A48F1D954997}"/>
              </a:ext>
            </a:extLst>
          </p:cNvPr>
          <p:cNvSpPr>
            <a:spLocks noChangeArrowheads="1"/>
          </p:cNvSpPr>
          <p:nvPr/>
        </p:nvSpPr>
        <p:spPr bwMode="auto">
          <a:xfrm>
            <a:off x="709158" y="1574786"/>
            <a:ext cx="7886700" cy="1692771"/>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2400" dirty="0">
                <a:solidFill>
                  <a:srgbClr val="222222"/>
                </a:solidFill>
                <a:latin typeface="marketing-sans"/>
              </a:rPr>
              <a:t>Within container, issue:</a:t>
            </a:r>
            <a:endParaRPr lang="en-SG" sz="2400" b="1" dirty="0"/>
          </a:p>
          <a:p>
            <a:pPr lvl="0"/>
            <a:endParaRPr lang="en-SG" sz="2400" b="1" dirty="0"/>
          </a:p>
          <a:p>
            <a:pPr lvl="0"/>
            <a:r>
              <a:rPr lang="en-SG" sz="2000" b="1" dirty="0"/>
              <a:t>$ </a:t>
            </a:r>
            <a:r>
              <a:rPr lang="en-SG" b="1" dirty="0" err="1"/>
              <a:t>wget</a:t>
            </a:r>
            <a:r>
              <a:rPr lang="en-SG" b="1" dirty="0"/>
              <a:t> --content-disposition 'https://pm.puppetlabs.com/puppet-agent/2021.5.0/7.14.0/repos/deb/bionic/puppet7/puppet-agent_7.14.0-1bionic_amd64.deb'</a:t>
            </a: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90313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295" y="459327"/>
            <a:ext cx="9299945" cy="632945"/>
          </a:xfrm>
        </p:spPr>
        <p:txBody>
          <a:bodyPr>
            <a:noAutofit/>
          </a:bodyPr>
          <a:lstStyle/>
          <a:p>
            <a:r>
              <a:rPr lang="en-GB" sz="3600" dirty="0"/>
              <a:t>Prepare image for puppet-agent container</a:t>
            </a:r>
          </a:p>
        </p:txBody>
      </p:sp>
      <p:sp>
        <p:nvSpPr>
          <p:cNvPr id="2" name="Rectangle 1">
            <a:extLst>
              <a:ext uri="{FF2B5EF4-FFF2-40B4-BE49-F238E27FC236}">
                <a16:creationId xmlns:a16="http://schemas.microsoft.com/office/drawing/2014/main" id="{B08D179B-8F08-4734-AB9D-A48F1D954997}"/>
              </a:ext>
            </a:extLst>
          </p:cNvPr>
          <p:cNvSpPr>
            <a:spLocks noChangeArrowheads="1"/>
          </p:cNvSpPr>
          <p:nvPr/>
        </p:nvSpPr>
        <p:spPr bwMode="auto">
          <a:xfrm>
            <a:off x="529318" y="2669627"/>
            <a:ext cx="8007804" cy="461665"/>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Content Placeholder 6">
            <a:extLst>
              <a:ext uri="{FF2B5EF4-FFF2-40B4-BE49-F238E27FC236}">
                <a16:creationId xmlns:a16="http://schemas.microsoft.com/office/drawing/2014/main" id="{D0E8B0E6-AD16-413E-844C-C8891C619300}"/>
              </a:ext>
            </a:extLst>
          </p:cNvPr>
          <p:cNvSpPr>
            <a:spLocks noGrp="1"/>
          </p:cNvSpPr>
          <p:nvPr>
            <p:ph idx="1"/>
          </p:nvPr>
        </p:nvSpPr>
        <p:spPr>
          <a:xfrm>
            <a:off x="727982" y="1334661"/>
            <a:ext cx="7886700" cy="4536427"/>
          </a:xfrm>
        </p:spPr>
        <p:txBody>
          <a:bodyPr>
            <a:normAutofit fontScale="92500"/>
          </a:bodyPr>
          <a:lstStyle/>
          <a:p>
            <a:pPr marL="0" lvl="0" indent="0" eaLnBrk="0" fontAlgn="base" hangingPunct="0">
              <a:lnSpc>
                <a:spcPct val="100000"/>
              </a:lnSpc>
              <a:spcBef>
                <a:spcPct val="0"/>
              </a:spcBef>
              <a:spcAft>
                <a:spcPct val="0"/>
              </a:spcAft>
              <a:buNone/>
            </a:pPr>
            <a:r>
              <a:rPr lang="en-US" altLang="en-US" sz="2400" b="0" dirty="0"/>
              <a:t>May create a container with puppet-agent installed within. There are several commonly used packages can also be installed in the container.</a:t>
            </a:r>
          </a:p>
          <a:p>
            <a:pPr marL="0" lvl="0" indent="0" eaLnBrk="0" fontAlgn="base" hangingPunct="0">
              <a:lnSpc>
                <a:spcPct val="100000"/>
              </a:lnSpc>
              <a:spcBef>
                <a:spcPct val="0"/>
              </a:spcBef>
              <a:spcAft>
                <a:spcPct val="0"/>
              </a:spcAft>
              <a:buNone/>
            </a:pPr>
            <a:endParaRPr lang="en-US" altLang="en-US" sz="2400" b="0" dirty="0"/>
          </a:p>
          <a:p>
            <a:pPr marL="0" lvl="0" indent="0" eaLnBrk="0" fontAlgn="base" hangingPunct="0">
              <a:lnSpc>
                <a:spcPct val="100000"/>
              </a:lnSpc>
              <a:spcBef>
                <a:spcPct val="0"/>
              </a:spcBef>
              <a:spcAft>
                <a:spcPct val="0"/>
              </a:spcAft>
              <a:buNone/>
            </a:pPr>
            <a:r>
              <a:rPr lang="en-US" altLang="en-US" sz="2400" b="0" dirty="0"/>
              <a:t>Once the container with all the needed packages are installed, it can be created into a image and stored in local docker repository. The following is the syntax of docker commit command:</a:t>
            </a:r>
          </a:p>
          <a:p>
            <a:pPr marL="0" lvl="0" indent="0" eaLnBrk="0" fontAlgn="base" hangingPunct="0">
              <a:lnSpc>
                <a:spcPct val="100000"/>
              </a:lnSpc>
              <a:spcBef>
                <a:spcPct val="0"/>
              </a:spcBef>
              <a:spcAft>
                <a:spcPct val="0"/>
              </a:spcAft>
              <a:buNone/>
            </a:pPr>
            <a:endParaRPr lang="en-US" altLang="en-US" sz="2400" b="0" dirty="0"/>
          </a:p>
          <a:p>
            <a:pPr marL="0" indent="0" eaLnBrk="0" fontAlgn="base" hangingPunct="0">
              <a:lnSpc>
                <a:spcPct val="100000"/>
              </a:lnSpc>
              <a:spcBef>
                <a:spcPct val="0"/>
              </a:spcBef>
              <a:spcAft>
                <a:spcPct val="0"/>
              </a:spcAft>
              <a:buNone/>
            </a:pPr>
            <a:r>
              <a:rPr lang="en-US" altLang="en-US" b="0" dirty="0">
                <a:solidFill>
                  <a:srgbClr val="0C5176"/>
                </a:solidFill>
                <a:latin typeface="+mj-lt"/>
              </a:rPr>
              <a:t>$docker commit [OPTIONS] CONTAINER [REPOSITORY[:TAG]]</a:t>
            </a:r>
            <a:r>
              <a:rPr lang="en-US" altLang="en-US" b="0" dirty="0">
                <a:latin typeface="+mj-lt"/>
              </a:rPr>
              <a:t> </a:t>
            </a:r>
          </a:p>
          <a:p>
            <a:pPr marL="0" lvl="0" indent="0" eaLnBrk="0" fontAlgn="base" hangingPunct="0">
              <a:lnSpc>
                <a:spcPct val="100000"/>
              </a:lnSpc>
              <a:spcBef>
                <a:spcPct val="0"/>
              </a:spcBef>
              <a:spcAft>
                <a:spcPct val="0"/>
              </a:spcAft>
              <a:buNone/>
            </a:pPr>
            <a:endParaRPr lang="en-US" altLang="en-US" sz="2400" b="0" dirty="0"/>
          </a:p>
          <a:p>
            <a:pPr marL="0" lvl="0" indent="0" eaLnBrk="0" fontAlgn="base" hangingPunct="0">
              <a:lnSpc>
                <a:spcPct val="100000"/>
              </a:lnSpc>
              <a:spcBef>
                <a:spcPct val="0"/>
              </a:spcBef>
              <a:spcAft>
                <a:spcPct val="0"/>
              </a:spcAft>
              <a:buNone/>
            </a:pPr>
            <a:r>
              <a:rPr lang="en-US" altLang="en-US" sz="2400" b="0" dirty="0"/>
              <a:t>For example:</a:t>
            </a:r>
          </a:p>
          <a:p>
            <a:pPr marL="0" lvl="0" indent="0" eaLnBrk="0" fontAlgn="base" hangingPunct="0">
              <a:lnSpc>
                <a:spcPct val="100000"/>
              </a:lnSpc>
              <a:spcBef>
                <a:spcPct val="0"/>
              </a:spcBef>
              <a:spcAft>
                <a:spcPct val="0"/>
              </a:spcAft>
              <a:buNone/>
            </a:pPr>
            <a:r>
              <a:rPr lang="en-US" altLang="en-US" sz="2400" i="1" dirty="0"/>
              <a:t>$ docker commit &lt;container name&gt;  &lt;image </a:t>
            </a:r>
            <a:r>
              <a:rPr lang="en-US" altLang="en-US" sz="2400" i="1" dirty="0" err="1"/>
              <a:t>tage</a:t>
            </a:r>
            <a:r>
              <a:rPr lang="en-US" altLang="en-US" sz="2400" i="1" dirty="0"/>
              <a:t>&gt;</a:t>
            </a:r>
          </a:p>
        </p:txBody>
      </p:sp>
    </p:spTree>
    <p:extLst>
      <p:ext uri="{BB962C8B-B14F-4D97-AF65-F5344CB8AC3E}">
        <p14:creationId xmlns:p14="http://schemas.microsoft.com/office/powerpoint/2010/main" val="5508213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Autofit/>
          </a:bodyPr>
          <a:lstStyle/>
          <a:p>
            <a:r>
              <a:rPr lang="en-GB" sz="3200" dirty="0"/>
              <a:t>Create Container with Puppet-Agent within</a:t>
            </a:r>
          </a:p>
        </p:txBody>
      </p:sp>
      <p:sp>
        <p:nvSpPr>
          <p:cNvPr id="5" name="Content Placeholder 4"/>
          <p:cNvSpPr>
            <a:spLocks noGrp="1"/>
          </p:cNvSpPr>
          <p:nvPr>
            <p:ph idx="1"/>
          </p:nvPr>
        </p:nvSpPr>
        <p:spPr>
          <a:xfrm>
            <a:off x="648606" y="1338943"/>
            <a:ext cx="8145236" cy="26857085"/>
          </a:xfrm>
        </p:spPr>
        <p:txBody>
          <a:bodyPr>
            <a:normAutofit/>
          </a:bodyPr>
          <a:lstStyle/>
          <a:p>
            <a:pPr marL="0" indent="0">
              <a:buNone/>
            </a:pPr>
            <a:r>
              <a:rPr lang="en-GB" sz="2400" b="0" dirty="0"/>
              <a:t>The following command setup a new container with static IP address:</a:t>
            </a:r>
          </a:p>
          <a:p>
            <a:pPr marL="0" indent="0">
              <a:buNone/>
            </a:pPr>
            <a:r>
              <a:rPr lang="en-SG" sz="1600" dirty="0"/>
              <a:t>$ docker run -d - -privileged - -net </a:t>
            </a:r>
            <a:r>
              <a:rPr lang="en-SG" sz="1600" dirty="0" err="1"/>
              <a:t>customnetwork</a:t>
            </a:r>
            <a:r>
              <a:rPr lang="en-SG" sz="1600" dirty="0"/>
              <a:t> –it –h “puppetclient1.localdomain” - -name puppetclient1 - -add-host “sddo-vm.localdomain:172.20.113.92” - -</a:t>
            </a:r>
            <a:r>
              <a:rPr lang="en-SG" sz="1600" dirty="0" err="1"/>
              <a:t>ip</a:t>
            </a:r>
            <a:r>
              <a:rPr lang="en-SG" sz="1600" dirty="0"/>
              <a:t> “192.168.100.3” puppetclient1 /</a:t>
            </a:r>
            <a:r>
              <a:rPr lang="en-SG" sz="1600" dirty="0" err="1"/>
              <a:t>sbin</a:t>
            </a:r>
            <a:r>
              <a:rPr lang="en-SG" sz="1600" dirty="0"/>
              <a:t>/bash</a:t>
            </a:r>
          </a:p>
          <a:p>
            <a:pPr marL="0" indent="0">
              <a:buNone/>
            </a:pPr>
            <a:r>
              <a:rPr lang="en-US" sz="1600" b="0" dirty="0"/>
              <a:t>Where</a:t>
            </a:r>
          </a:p>
          <a:p>
            <a:pPr marL="0" indent="0">
              <a:buNone/>
            </a:pPr>
            <a:r>
              <a:rPr lang="en-GB" sz="1600" b="0" dirty="0"/>
              <a:t>-d : Run container in background and print container ID</a:t>
            </a:r>
          </a:p>
          <a:p>
            <a:pPr marL="0" indent="0">
              <a:buNone/>
            </a:pPr>
            <a:r>
              <a:rPr lang="en-GB" sz="1600" b="0" dirty="0"/>
              <a:t>--privileged : Give extended privileges to this container</a:t>
            </a:r>
          </a:p>
          <a:p>
            <a:pPr marL="0" indent="0">
              <a:buNone/>
            </a:pPr>
            <a:r>
              <a:rPr lang="en-GB" sz="1600" b="0" dirty="0"/>
              <a:t>--net : connect a container to a network</a:t>
            </a:r>
          </a:p>
          <a:p>
            <a:pPr marL="0" indent="0">
              <a:buNone/>
            </a:pPr>
            <a:r>
              <a:rPr lang="en-GB" sz="1600" b="0" dirty="0"/>
              <a:t>-h : container host name</a:t>
            </a:r>
          </a:p>
          <a:p>
            <a:pPr marL="0" indent="0">
              <a:buNone/>
            </a:pPr>
            <a:r>
              <a:rPr lang="en-GB" sz="1600" b="0" dirty="0"/>
              <a:t>-i : keep STDIN open</a:t>
            </a:r>
          </a:p>
          <a:p>
            <a:pPr marL="0" indent="0">
              <a:buNone/>
            </a:pPr>
            <a:r>
              <a:rPr lang="en-GB" sz="1600" b="0" dirty="0"/>
              <a:t>-t : </a:t>
            </a:r>
            <a:r>
              <a:rPr lang="en-SG" sz="1600" b="0" dirty="0"/>
              <a:t>Allocate a pseudo-TTY</a:t>
            </a:r>
            <a:endParaRPr lang="en-GB" sz="1600" b="0" dirty="0"/>
          </a:p>
          <a:p>
            <a:pPr marL="0" indent="0">
              <a:buNone/>
            </a:pPr>
            <a:r>
              <a:rPr lang="en-GB" sz="1600" b="0" dirty="0"/>
              <a:t>--add-host : add a customer host-to-</a:t>
            </a:r>
            <a:r>
              <a:rPr lang="en-GB" sz="1600" b="0" dirty="0" err="1"/>
              <a:t>ip</a:t>
            </a:r>
            <a:r>
              <a:rPr lang="en-GB" sz="1600" b="0" dirty="0"/>
              <a:t> mapping (</a:t>
            </a:r>
            <a:r>
              <a:rPr lang="en-GB" sz="1600" b="0" dirty="0" err="1"/>
              <a:t>host:ip</a:t>
            </a:r>
            <a:r>
              <a:rPr lang="en-GB" sz="1600" b="0" dirty="0"/>
              <a:t>)</a:t>
            </a:r>
          </a:p>
          <a:p>
            <a:pPr marL="0" indent="0">
              <a:buNone/>
            </a:pPr>
            <a:r>
              <a:rPr lang="en-GB" sz="1600" b="0" dirty="0"/>
              <a:t>--name : assign a name to the container</a:t>
            </a:r>
          </a:p>
          <a:p>
            <a:pPr marL="0" indent="0">
              <a:buNone/>
            </a:pPr>
            <a:r>
              <a:rPr lang="en-GB" sz="1600" b="0" dirty="0"/>
              <a:t>--</a:t>
            </a:r>
            <a:r>
              <a:rPr lang="en-GB" sz="1600" b="0" dirty="0" err="1"/>
              <a:t>ip</a:t>
            </a:r>
            <a:r>
              <a:rPr lang="en-GB" sz="1600" b="0" dirty="0"/>
              <a:t> : IPv4 address (e.g., 172.30.100.104)</a:t>
            </a:r>
          </a:p>
          <a:p>
            <a:pPr marL="0" indent="0">
              <a:buNone/>
            </a:pPr>
            <a:endParaRPr lang="en-GB" sz="1600" b="0" dirty="0"/>
          </a:p>
          <a:p>
            <a:pPr marL="0" indent="0">
              <a:buNone/>
            </a:pPr>
            <a:endParaRPr lang="en-GB" sz="1600" b="0" dirty="0"/>
          </a:p>
        </p:txBody>
      </p:sp>
    </p:spTree>
    <p:extLst>
      <p:ext uri="{BB962C8B-B14F-4D97-AF65-F5344CB8AC3E}">
        <p14:creationId xmlns:p14="http://schemas.microsoft.com/office/powerpoint/2010/main" val="13142389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296" y="459327"/>
            <a:ext cx="9277762" cy="632945"/>
          </a:xfrm>
        </p:spPr>
        <p:txBody>
          <a:bodyPr>
            <a:noAutofit/>
          </a:bodyPr>
          <a:lstStyle/>
          <a:p>
            <a:r>
              <a:rPr lang="en-GB" sz="3200" dirty="0"/>
              <a:t>Preparing Puppet Agent Registration</a:t>
            </a:r>
          </a:p>
        </p:txBody>
      </p:sp>
      <p:sp>
        <p:nvSpPr>
          <p:cNvPr id="2" name="Rectangle 1">
            <a:extLst>
              <a:ext uri="{FF2B5EF4-FFF2-40B4-BE49-F238E27FC236}">
                <a16:creationId xmlns:a16="http://schemas.microsoft.com/office/drawing/2014/main" id="{B08D179B-8F08-4734-AB9D-A48F1D954997}"/>
              </a:ext>
            </a:extLst>
          </p:cNvPr>
          <p:cNvSpPr>
            <a:spLocks noChangeArrowheads="1"/>
          </p:cNvSpPr>
          <p:nvPr/>
        </p:nvSpPr>
        <p:spPr bwMode="auto">
          <a:xfrm>
            <a:off x="529318" y="2669627"/>
            <a:ext cx="8007804" cy="461665"/>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Content Placeholder 6">
            <a:extLst>
              <a:ext uri="{FF2B5EF4-FFF2-40B4-BE49-F238E27FC236}">
                <a16:creationId xmlns:a16="http://schemas.microsoft.com/office/drawing/2014/main" id="{D0E8B0E6-AD16-413E-844C-C8891C619300}"/>
              </a:ext>
            </a:extLst>
          </p:cNvPr>
          <p:cNvSpPr>
            <a:spLocks noGrp="1"/>
          </p:cNvSpPr>
          <p:nvPr>
            <p:ph idx="1"/>
          </p:nvPr>
        </p:nvSpPr>
        <p:spPr>
          <a:xfrm>
            <a:off x="727982" y="1334661"/>
            <a:ext cx="7886700" cy="4536427"/>
          </a:xfrm>
        </p:spPr>
        <p:txBody>
          <a:bodyPr>
            <a:normAutofit/>
          </a:bodyPr>
          <a:lstStyle/>
          <a:p>
            <a:pPr marL="0" lvl="0" indent="0" eaLnBrk="0" fontAlgn="base" hangingPunct="0">
              <a:lnSpc>
                <a:spcPct val="100000"/>
              </a:lnSpc>
              <a:spcBef>
                <a:spcPct val="0"/>
              </a:spcBef>
              <a:spcAft>
                <a:spcPct val="0"/>
              </a:spcAft>
              <a:buNone/>
            </a:pPr>
            <a:r>
              <a:rPr lang="en-US" altLang="en-US" sz="2400" b="0" dirty="0"/>
              <a:t>Once the container is running. Add necessary entries into puppet configuration file on the container.</a:t>
            </a:r>
          </a:p>
          <a:p>
            <a:pPr marL="0" lvl="0" indent="0" eaLnBrk="0" fontAlgn="base" hangingPunct="0">
              <a:lnSpc>
                <a:spcPct val="100000"/>
              </a:lnSpc>
              <a:spcBef>
                <a:spcPct val="0"/>
              </a:spcBef>
              <a:spcAft>
                <a:spcPct val="0"/>
              </a:spcAft>
              <a:buNone/>
            </a:pPr>
            <a:endParaRPr lang="en-US" altLang="en-US" sz="2400" b="0" i="1" dirty="0"/>
          </a:p>
          <a:p>
            <a:pPr marL="0" lvl="0" indent="0" eaLnBrk="0" fontAlgn="base" hangingPunct="0">
              <a:lnSpc>
                <a:spcPct val="100000"/>
              </a:lnSpc>
              <a:spcBef>
                <a:spcPct val="0"/>
              </a:spcBef>
              <a:spcAft>
                <a:spcPct val="0"/>
              </a:spcAft>
              <a:buNone/>
            </a:pPr>
            <a:endParaRPr lang="en-US" altLang="en-US" sz="2400" i="1" dirty="0"/>
          </a:p>
        </p:txBody>
      </p:sp>
      <p:pic>
        <p:nvPicPr>
          <p:cNvPr id="5" name="Picture 4">
            <a:extLst>
              <a:ext uri="{FF2B5EF4-FFF2-40B4-BE49-F238E27FC236}">
                <a16:creationId xmlns:a16="http://schemas.microsoft.com/office/drawing/2014/main" id="{F05A330A-CB7E-44D0-A157-98ADB43F71E9}"/>
              </a:ext>
            </a:extLst>
          </p:cNvPr>
          <p:cNvPicPr/>
          <p:nvPr/>
        </p:nvPicPr>
        <p:blipFill>
          <a:blip r:embed="rId3"/>
          <a:stretch>
            <a:fillRect/>
          </a:stretch>
        </p:blipFill>
        <p:spPr>
          <a:xfrm>
            <a:off x="606878" y="2456573"/>
            <a:ext cx="8190139" cy="2540272"/>
          </a:xfrm>
          <a:prstGeom prst="rect">
            <a:avLst/>
          </a:prstGeom>
        </p:spPr>
      </p:pic>
    </p:spTree>
    <p:extLst>
      <p:ext uri="{BB962C8B-B14F-4D97-AF65-F5344CB8AC3E}">
        <p14:creationId xmlns:p14="http://schemas.microsoft.com/office/powerpoint/2010/main" val="42104447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296" y="459327"/>
            <a:ext cx="9277762" cy="632945"/>
          </a:xfrm>
        </p:spPr>
        <p:txBody>
          <a:bodyPr>
            <a:noAutofit/>
          </a:bodyPr>
          <a:lstStyle/>
          <a:p>
            <a:r>
              <a:rPr lang="en-GB" sz="3200" dirty="0"/>
              <a:t>Register Puppet Agent</a:t>
            </a:r>
          </a:p>
        </p:txBody>
      </p:sp>
      <p:sp>
        <p:nvSpPr>
          <p:cNvPr id="2" name="Rectangle 1">
            <a:extLst>
              <a:ext uri="{FF2B5EF4-FFF2-40B4-BE49-F238E27FC236}">
                <a16:creationId xmlns:a16="http://schemas.microsoft.com/office/drawing/2014/main" id="{B08D179B-8F08-4734-AB9D-A48F1D954997}"/>
              </a:ext>
            </a:extLst>
          </p:cNvPr>
          <p:cNvSpPr>
            <a:spLocks noChangeArrowheads="1"/>
          </p:cNvSpPr>
          <p:nvPr/>
        </p:nvSpPr>
        <p:spPr bwMode="auto">
          <a:xfrm>
            <a:off x="529318" y="2669627"/>
            <a:ext cx="8007804" cy="461665"/>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Content Placeholder 6">
            <a:extLst>
              <a:ext uri="{FF2B5EF4-FFF2-40B4-BE49-F238E27FC236}">
                <a16:creationId xmlns:a16="http://schemas.microsoft.com/office/drawing/2014/main" id="{D0E8B0E6-AD16-413E-844C-C8891C619300}"/>
              </a:ext>
            </a:extLst>
          </p:cNvPr>
          <p:cNvSpPr>
            <a:spLocks noGrp="1"/>
          </p:cNvSpPr>
          <p:nvPr>
            <p:ph idx="1"/>
          </p:nvPr>
        </p:nvSpPr>
        <p:spPr>
          <a:xfrm>
            <a:off x="727982" y="1334661"/>
            <a:ext cx="7886700" cy="4536427"/>
          </a:xfrm>
        </p:spPr>
        <p:txBody>
          <a:bodyPr>
            <a:normAutofit/>
          </a:bodyPr>
          <a:lstStyle/>
          <a:p>
            <a:pPr marL="0" lvl="0" indent="0" eaLnBrk="0" fontAlgn="base" hangingPunct="0">
              <a:lnSpc>
                <a:spcPct val="100000"/>
              </a:lnSpc>
              <a:spcBef>
                <a:spcPct val="0"/>
              </a:spcBef>
              <a:spcAft>
                <a:spcPct val="0"/>
              </a:spcAft>
              <a:buNone/>
            </a:pPr>
            <a:r>
              <a:rPr lang="en-US" altLang="en-US" sz="2400" b="0" dirty="0"/>
              <a:t>Finally, register the container’s puppet agent with the puppet master.</a:t>
            </a:r>
          </a:p>
          <a:p>
            <a:pPr marL="0" lvl="0" indent="0" eaLnBrk="0" fontAlgn="base" hangingPunct="0">
              <a:lnSpc>
                <a:spcPct val="100000"/>
              </a:lnSpc>
              <a:spcBef>
                <a:spcPct val="0"/>
              </a:spcBef>
              <a:spcAft>
                <a:spcPct val="0"/>
              </a:spcAft>
              <a:buNone/>
            </a:pPr>
            <a:endParaRPr lang="en-US" altLang="en-US" sz="2400" b="0" dirty="0"/>
          </a:p>
          <a:p>
            <a:pPr marL="0" lvl="0" indent="0" eaLnBrk="0" fontAlgn="base" hangingPunct="0">
              <a:lnSpc>
                <a:spcPct val="100000"/>
              </a:lnSpc>
              <a:spcBef>
                <a:spcPct val="0"/>
              </a:spcBef>
              <a:spcAft>
                <a:spcPct val="0"/>
              </a:spcAft>
              <a:buNone/>
            </a:pPr>
            <a:r>
              <a:rPr lang="en-US" altLang="en-US" sz="2400" b="0" dirty="0"/>
              <a:t>Puppet Master is now able to perform tasks on the container via puppet agent.</a:t>
            </a:r>
          </a:p>
          <a:p>
            <a:pPr marL="0" lvl="0" indent="0" eaLnBrk="0" fontAlgn="base" hangingPunct="0">
              <a:lnSpc>
                <a:spcPct val="100000"/>
              </a:lnSpc>
              <a:spcBef>
                <a:spcPct val="0"/>
              </a:spcBef>
              <a:spcAft>
                <a:spcPct val="0"/>
              </a:spcAft>
              <a:buNone/>
            </a:pPr>
            <a:endParaRPr lang="en-US" altLang="en-US" sz="2400" b="0" i="1" dirty="0"/>
          </a:p>
          <a:p>
            <a:pPr marL="0" lvl="0" indent="0" eaLnBrk="0" fontAlgn="base" hangingPunct="0">
              <a:lnSpc>
                <a:spcPct val="100000"/>
              </a:lnSpc>
              <a:spcBef>
                <a:spcPct val="0"/>
              </a:spcBef>
              <a:spcAft>
                <a:spcPct val="0"/>
              </a:spcAft>
              <a:buNone/>
            </a:pPr>
            <a:endParaRPr lang="en-US" altLang="en-US" sz="2400" i="1" dirty="0"/>
          </a:p>
        </p:txBody>
      </p:sp>
    </p:spTree>
    <p:extLst>
      <p:ext uri="{BB962C8B-B14F-4D97-AF65-F5344CB8AC3E}">
        <p14:creationId xmlns:p14="http://schemas.microsoft.com/office/powerpoint/2010/main" val="26948687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820F6-8032-4C41-A267-21FE7BCA574A}"/>
              </a:ext>
            </a:extLst>
          </p:cNvPr>
          <p:cNvSpPr>
            <a:spLocks noGrp="1"/>
          </p:cNvSpPr>
          <p:nvPr>
            <p:ph type="title"/>
          </p:nvPr>
        </p:nvSpPr>
        <p:spPr/>
        <p:txBody>
          <a:bodyPr>
            <a:normAutofit fontScale="90000"/>
          </a:bodyPr>
          <a:lstStyle/>
          <a:p>
            <a:r>
              <a:rPr lang="en-GB" dirty="0"/>
              <a:t>Reference</a:t>
            </a:r>
            <a:endParaRPr lang="en-SG" dirty="0"/>
          </a:p>
        </p:txBody>
      </p:sp>
      <p:sp>
        <p:nvSpPr>
          <p:cNvPr id="3" name="Content Placeholder 2">
            <a:extLst>
              <a:ext uri="{FF2B5EF4-FFF2-40B4-BE49-F238E27FC236}">
                <a16:creationId xmlns:a16="http://schemas.microsoft.com/office/drawing/2014/main" id="{43671B01-2918-487D-99AC-07C367361AFE}"/>
              </a:ext>
            </a:extLst>
          </p:cNvPr>
          <p:cNvSpPr>
            <a:spLocks noGrp="1"/>
          </p:cNvSpPr>
          <p:nvPr>
            <p:ph idx="1"/>
          </p:nvPr>
        </p:nvSpPr>
        <p:spPr/>
        <p:txBody>
          <a:bodyPr/>
          <a:lstStyle/>
          <a:p>
            <a:pPr marL="0" indent="0">
              <a:buNone/>
            </a:pPr>
            <a:r>
              <a:rPr lang="en-US" b="0" dirty="0"/>
              <a:t> </a:t>
            </a:r>
            <a:endParaRPr lang="en-SG" b="0" dirty="0"/>
          </a:p>
        </p:txBody>
      </p:sp>
      <p:sp>
        <p:nvSpPr>
          <p:cNvPr id="4" name="Rectangle 3">
            <a:extLst>
              <a:ext uri="{FF2B5EF4-FFF2-40B4-BE49-F238E27FC236}">
                <a16:creationId xmlns:a16="http://schemas.microsoft.com/office/drawing/2014/main" id="{65C8BA3A-058F-41A6-A524-B323884AC82A}"/>
              </a:ext>
            </a:extLst>
          </p:cNvPr>
          <p:cNvSpPr/>
          <p:nvPr/>
        </p:nvSpPr>
        <p:spPr>
          <a:xfrm>
            <a:off x="628650" y="1635326"/>
            <a:ext cx="8167007" cy="1754326"/>
          </a:xfrm>
          <a:prstGeom prst="rect">
            <a:avLst/>
          </a:prstGeom>
        </p:spPr>
        <p:txBody>
          <a:bodyPr wrap="square">
            <a:spAutoFit/>
          </a:bodyPr>
          <a:lstStyle/>
          <a:p>
            <a:r>
              <a:rPr lang="en-GB" dirty="0">
                <a:hlinkClick r:id="rId3"/>
              </a:rPr>
              <a:t>https://github.blog/2020-12-03-the-evolving-role-of-operations-in-devops</a:t>
            </a:r>
            <a:endParaRPr lang="en-GB" dirty="0"/>
          </a:p>
          <a:p>
            <a:r>
              <a:rPr lang="en-SG" dirty="0">
                <a:hlinkClick r:id="rId4"/>
              </a:rPr>
              <a:t>https://searchsoftwarequality.techtarget.com/answer/What-is-the-DevOps-role-for-operations-people</a:t>
            </a:r>
            <a:endParaRPr lang="en-SG" dirty="0"/>
          </a:p>
          <a:p>
            <a:r>
              <a:rPr lang="en-GB" dirty="0">
                <a:hlinkClick r:id="rId5"/>
              </a:rPr>
              <a:t>https://puppet.com/docs/bolt/latest/running_bolt_commands.html</a:t>
            </a:r>
            <a:endParaRPr lang="en-GB" dirty="0"/>
          </a:p>
          <a:p>
            <a:endParaRPr lang="en-SG" dirty="0"/>
          </a:p>
          <a:p>
            <a:endParaRPr lang="en-SG" dirty="0"/>
          </a:p>
        </p:txBody>
      </p:sp>
    </p:spTree>
    <p:extLst>
      <p:ext uri="{BB962C8B-B14F-4D97-AF65-F5344CB8AC3E}">
        <p14:creationId xmlns:p14="http://schemas.microsoft.com/office/powerpoint/2010/main" val="29055233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SG"/>
              <a:t>Thank you</a:t>
            </a:r>
            <a:endParaRPr lang="en-SG" dirty="0"/>
          </a:p>
        </p:txBody>
      </p:sp>
    </p:spTree>
    <p:extLst>
      <p:ext uri="{BB962C8B-B14F-4D97-AF65-F5344CB8AC3E}">
        <p14:creationId xmlns:p14="http://schemas.microsoft.com/office/powerpoint/2010/main" val="291935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45" y="388751"/>
            <a:ext cx="9043913" cy="632945"/>
          </a:xfrm>
        </p:spPr>
        <p:txBody>
          <a:bodyPr>
            <a:noAutofit/>
          </a:bodyPr>
          <a:lstStyle/>
          <a:p>
            <a:r>
              <a:rPr lang="en-GB" sz="2800" dirty="0"/>
              <a:t>Overview of Operate Phase</a:t>
            </a:r>
          </a:p>
        </p:txBody>
      </p:sp>
      <p:sp>
        <p:nvSpPr>
          <p:cNvPr id="5" name="Content Placeholder 4"/>
          <p:cNvSpPr>
            <a:spLocks noGrp="1"/>
          </p:cNvSpPr>
          <p:nvPr>
            <p:ph idx="1"/>
          </p:nvPr>
        </p:nvSpPr>
        <p:spPr>
          <a:xfrm>
            <a:off x="628650" y="1353312"/>
            <a:ext cx="7886700" cy="4327544"/>
          </a:xfrm>
        </p:spPr>
        <p:txBody>
          <a:bodyPr>
            <a:normAutofit/>
          </a:bodyPr>
          <a:lstStyle/>
          <a:p>
            <a:pPr marL="0" indent="0">
              <a:buNone/>
            </a:pPr>
            <a:r>
              <a:rPr lang="en-GB" b="0" dirty="0"/>
              <a:t>Once DevOps software has gone live in production, the operations team will rely on automated tools wherever possible for configuration management, scaling and load balancing. </a:t>
            </a:r>
            <a:endParaRPr lang="en-GB" sz="2400" b="0" dirty="0"/>
          </a:p>
        </p:txBody>
      </p:sp>
      <p:sp>
        <p:nvSpPr>
          <p:cNvPr id="7" name="TextBox 6">
            <a:extLst>
              <a:ext uri="{FF2B5EF4-FFF2-40B4-BE49-F238E27FC236}">
                <a16:creationId xmlns:a16="http://schemas.microsoft.com/office/drawing/2014/main" id="{F47C6F75-56CA-47F5-9D52-652E40D8ECA5}"/>
              </a:ext>
            </a:extLst>
          </p:cNvPr>
          <p:cNvSpPr txBox="1"/>
          <p:nvPr/>
        </p:nvSpPr>
        <p:spPr>
          <a:xfrm>
            <a:off x="628650" y="6217920"/>
            <a:ext cx="5078378" cy="307777"/>
          </a:xfrm>
          <a:prstGeom prst="rect">
            <a:avLst/>
          </a:prstGeom>
          <a:noFill/>
        </p:spPr>
        <p:txBody>
          <a:bodyPr wrap="none" rtlCol="0">
            <a:spAutoFit/>
          </a:bodyPr>
          <a:lstStyle/>
          <a:p>
            <a:r>
              <a:rPr lang="en-SG" sz="1400" b="1" dirty="0"/>
              <a:t>Ref: </a:t>
            </a:r>
            <a:r>
              <a:rPr lang="en-GB" sz="1400" dirty="0"/>
              <a:t>https://www.cloudreach.com/en/blog/6-stages-of-devops/</a:t>
            </a:r>
            <a:endParaRPr lang="en-SG" sz="1400" b="1" dirty="0"/>
          </a:p>
        </p:txBody>
      </p:sp>
    </p:spTree>
    <p:extLst>
      <p:ext uri="{BB962C8B-B14F-4D97-AF65-F5344CB8AC3E}">
        <p14:creationId xmlns:p14="http://schemas.microsoft.com/office/powerpoint/2010/main" val="408185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92048-606F-4EE6-B932-CF64D43C08FD}"/>
              </a:ext>
            </a:extLst>
          </p:cNvPr>
          <p:cNvSpPr>
            <a:spLocks noGrp="1"/>
          </p:cNvSpPr>
          <p:nvPr>
            <p:ph type="title"/>
          </p:nvPr>
        </p:nvSpPr>
        <p:spPr/>
        <p:txBody>
          <a:bodyPr>
            <a:normAutofit fontScale="90000"/>
          </a:bodyPr>
          <a:lstStyle/>
          <a:p>
            <a:r>
              <a:rPr lang="en-US" dirty="0"/>
              <a:t>Operate Phase</a:t>
            </a:r>
            <a:endParaRPr lang="en-SG" dirty="0"/>
          </a:p>
        </p:txBody>
      </p:sp>
      <p:pic>
        <p:nvPicPr>
          <p:cNvPr id="4" name="Content Placeholder 3">
            <a:extLst>
              <a:ext uri="{FF2B5EF4-FFF2-40B4-BE49-F238E27FC236}">
                <a16:creationId xmlns:a16="http://schemas.microsoft.com/office/drawing/2014/main" id="{6DA8C75D-1609-4208-B97C-54EB61DE5925}"/>
              </a:ext>
            </a:extLst>
          </p:cNvPr>
          <p:cNvPicPr>
            <a:picLocks noGrp="1" noChangeAspect="1"/>
          </p:cNvPicPr>
          <p:nvPr>
            <p:ph idx="1"/>
          </p:nvPr>
        </p:nvPicPr>
        <p:blipFill>
          <a:blip r:embed="rId2"/>
          <a:stretch>
            <a:fillRect/>
          </a:stretch>
        </p:blipFill>
        <p:spPr>
          <a:xfrm>
            <a:off x="628650" y="1646173"/>
            <a:ext cx="7886700" cy="3843467"/>
          </a:xfrm>
          <a:prstGeom prst="rect">
            <a:avLst/>
          </a:prstGeom>
        </p:spPr>
      </p:pic>
      <p:pic>
        <p:nvPicPr>
          <p:cNvPr id="5" name="Content Placeholder 3">
            <a:extLst>
              <a:ext uri="{FF2B5EF4-FFF2-40B4-BE49-F238E27FC236}">
                <a16:creationId xmlns:a16="http://schemas.microsoft.com/office/drawing/2014/main" id="{D37DCF30-98DC-4B4A-A98F-1A1CBC43AA4D}"/>
              </a:ext>
            </a:extLst>
          </p:cNvPr>
          <p:cNvPicPr>
            <a:picLocks noChangeAspect="1"/>
          </p:cNvPicPr>
          <p:nvPr/>
        </p:nvPicPr>
        <p:blipFill>
          <a:blip r:embed="rId2"/>
          <a:stretch>
            <a:fillRect/>
          </a:stretch>
        </p:blipFill>
        <p:spPr>
          <a:xfrm>
            <a:off x="628650" y="1507266"/>
            <a:ext cx="7886700" cy="3843467"/>
          </a:xfrm>
          <a:prstGeom prst="rect">
            <a:avLst/>
          </a:prstGeom>
        </p:spPr>
      </p:pic>
      <p:sp>
        <p:nvSpPr>
          <p:cNvPr id="6" name="Rectangle 5">
            <a:extLst>
              <a:ext uri="{FF2B5EF4-FFF2-40B4-BE49-F238E27FC236}">
                <a16:creationId xmlns:a16="http://schemas.microsoft.com/office/drawing/2014/main" id="{4009F960-DAA5-46A6-B37F-AB5F750D2728}"/>
              </a:ext>
            </a:extLst>
          </p:cNvPr>
          <p:cNvSpPr/>
          <p:nvPr/>
        </p:nvSpPr>
        <p:spPr>
          <a:xfrm>
            <a:off x="1257301" y="5859928"/>
            <a:ext cx="7356347" cy="281231"/>
          </a:xfrm>
          <a:prstGeom prst="rect">
            <a:avLst/>
          </a:prstGeom>
        </p:spPr>
        <p:txBody>
          <a:bodyPr wrap="square">
            <a:spAutoFit/>
          </a:bodyPr>
          <a:lstStyle/>
          <a:p>
            <a:pPr>
              <a:lnSpc>
                <a:spcPct val="107000"/>
              </a:lnSpc>
              <a:spcAft>
                <a:spcPts val="800"/>
              </a:spcAft>
            </a:pPr>
            <a:r>
              <a:rPr lang="en-GB" sz="1200" b="1" dirty="0">
                <a:latin typeface="Calibri" panose="020F0502020204030204" pitchFamily="34" charset="0"/>
                <a:ea typeface="Calibri" panose="020F0502020204030204" pitchFamily="34" charset="0"/>
                <a:cs typeface="Times New Roman" panose="02020603050405020304" pitchFamily="18" charset="0"/>
              </a:rPr>
              <a:t>Ref: https://towardsdatascience.com/ci-cd-pipeline-with-azure-devops-for-data-science-project-f263586c266e</a:t>
            </a:r>
            <a:endParaRPr lang="en-SG" sz="1200" b="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B5125C55-FE1E-4160-872F-19F74DD36613}"/>
              </a:ext>
            </a:extLst>
          </p:cNvPr>
          <p:cNvPicPr>
            <a:picLocks noChangeAspect="1"/>
          </p:cNvPicPr>
          <p:nvPr/>
        </p:nvPicPr>
        <p:blipFill>
          <a:blip r:embed="rId3"/>
          <a:stretch>
            <a:fillRect/>
          </a:stretch>
        </p:blipFill>
        <p:spPr>
          <a:xfrm>
            <a:off x="1014412" y="1533525"/>
            <a:ext cx="7115175" cy="3790950"/>
          </a:xfrm>
          <a:prstGeom prst="rect">
            <a:avLst/>
          </a:prstGeom>
        </p:spPr>
      </p:pic>
    </p:spTree>
    <p:extLst>
      <p:ext uri="{BB962C8B-B14F-4D97-AF65-F5344CB8AC3E}">
        <p14:creationId xmlns:p14="http://schemas.microsoft.com/office/powerpoint/2010/main" val="867171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3194B-B1AC-4726-9E69-24D81EC495A4}"/>
              </a:ext>
            </a:extLst>
          </p:cNvPr>
          <p:cNvSpPr>
            <a:spLocks noGrp="1"/>
          </p:cNvSpPr>
          <p:nvPr>
            <p:ph type="title"/>
          </p:nvPr>
        </p:nvSpPr>
        <p:spPr/>
        <p:txBody>
          <a:bodyPr>
            <a:normAutofit fontScale="90000"/>
          </a:bodyPr>
          <a:lstStyle/>
          <a:p>
            <a:r>
              <a:rPr lang="en-SG" dirty="0"/>
              <a:t>Operate Phase</a:t>
            </a:r>
          </a:p>
        </p:txBody>
      </p:sp>
      <p:sp>
        <p:nvSpPr>
          <p:cNvPr id="3" name="Content Placeholder 2">
            <a:extLst>
              <a:ext uri="{FF2B5EF4-FFF2-40B4-BE49-F238E27FC236}">
                <a16:creationId xmlns:a16="http://schemas.microsoft.com/office/drawing/2014/main" id="{109A3D7B-A727-4C2E-B544-92336F5C2BC6}"/>
              </a:ext>
            </a:extLst>
          </p:cNvPr>
          <p:cNvSpPr>
            <a:spLocks noGrp="1"/>
          </p:cNvSpPr>
          <p:nvPr>
            <p:ph idx="1"/>
          </p:nvPr>
        </p:nvSpPr>
        <p:spPr/>
        <p:txBody>
          <a:bodyPr/>
          <a:lstStyle/>
          <a:p>
            <a:pPr marL="0" indent="0">
              <a:buNone/>
            </a:pPr>
            <a:r>
              <a:rPr lang="en-GB" b="0" dirty="0"/>
              <a:t>After DevOps software has been deployed in production, the DevOps operations team will need to use automated tools for configuration management, scaling and load balancing as much as possible. Operations provide feedback to improve code resulting in a better product. DevOps can result in better informed handoffs from one team to the other throughout the software development lifecycle (SDLC)</a:t>
            </a:r>
          </a:p>
          <a:p>
            <a:endParaRPr lang="en-SG" b="0" dirty="0"/>
          </a:p>
        </p:txBody>
      </p:sp>
    </p:spTree>
    <p:extLst>
      <p:ext uri="{BB962C8B-B14F-4D97-AF65-F5344CB8AC3E}">
        <p14:creationId xmlns:p14="http://schemas.microsoft.com/office/powerpoint/2010/main" val="1618715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3194B-B1AC-4726-9E69-24D81EC495A4}"/>
              </a:ext>
            </a:extLst>
          </p:cNvPr>
          <p:cNvSpPr>
            <a:spLocks noGrp="1"/>
          </p:cNvSpPr>
          <p:nvPr>
            <p:ph type="title"/>
          </p:nvPr>
        </p:nvSpPr>
        <p:spPr/>
        <p:txBody>
          <a:bodyPr>
            <a:normAutofit/>
          </a:bodyPr>
          <a:lstStyle/>
          <a:p>
            <a:r>
              <a:rPr lang="en-SG" sz="3600" dirty="0"/>
              <a:t>Considerations in Operate Phase</a:t>
            </a:r>
          </a:p>
        </p:txBody>
      </p:sp>
      <p:sp>
        <p:nvSpPr>
          <p:cNvPr id="3" name="Content Placeholder 2">
            <a:extLst>
              <a:ext uri="{FF2B5EF4-FFF2-40B4-BE49-F238E27FC236}">
                <a16:creationId xmlns:a16="http://schemas.microsoft.com/office/drawing/2014/main" id="{109A3D7B-A727-4C2E-B544-92336F5C2BC6}"/>
              </a:ext>
            </a:extLst>
          </p:cNvPr>
          <p:cNvSpPr>
            <a:spLocks noGrp="1"/>
          </p:cNvSpPr>
          <p:nvPr>
            <p:ph idx="1"/>
          </p:nvPr>
        </p:nvSpPr>
        <p:spPr>
          <a:xfrm>
            <a:off x="628650" y="1299877"/>
            <a:ext cx="7886700" cy="5111809"/>
          </a:xfrm>
        </p:spPr>
        <p:txBody>
          <a:bodyPr>
            <a:normAutofit/>
          </a:bodyPr>
          <a:lstStyle/>
          <a:p>
            <a:pPr marL="0" indent="0">
              <a:buNone/>
            </a:pPr>
            <a:r>
              <a:rPr lang="en-GB" sz="2400" b="0" dirty="0"/>
              <a:t>There are always ongoing challenges in operate phase. The following are some of the challenges:</a:t>
            </a:r>
          </a:p>
          <a:p>
            <a:pPr lvl="1"/>
            <a:r>
              <a:rPr lang="en-SG" sz="2000" dirty="0"/>
              <a:t>Cybersecurity</a:t>
            </a:r>
          </a:p>
          <a:p>
            <a:pPr lvl="1"/>
            <a:r>
              <a:rPr lang="en-SG" sz="2000" dirty="0"/>
              <a:t>New Technology</a:t>
            </a:r>
            <a:r>
              <a:rPr lang="en-SG" sz="2000" b="0" dirty="0"/>
              <a:t>​</a:t>
            </a:r>
          </a:p>
          <a:p>
            <a:pPr lvl="1"/>
            <a:r>
              <a:rPr lang="en-SG" sz="2000" dirty="0"/>
              <a:t>Big Data</a:t>
            </a:r>
          </a:p>
          <a:p>
            <a:pPr marL="0" indent="0">
              <a:buNone/>
            </a:pPr>
            <a:endParaRPr lang="en-GB" b="0" dirty="0"/>
          </a:p>
          <a:p>
            <a:endParaRPr lang="en-US" b="0" dirty="0"/>
          </a:p>
          <a:p>
            <a:endParaRPr lang="en-US" b="0" dirty="0"/>
          </a:p>
          <a:p>
            <a:endParaRPr lang="en-US" b="0" dirty="0"/>
          </a:p>
          <a:p>
            <a:pPr marL="0" indent="0">
              <a:buNone/>
            </a:pPr>
            <a:endParaRPr lang="en-US" b="0" dirty="0"/>
          </a:p>
          <a:p>
            <a:pPr marL="0" indent="0">
              <a:buNone/>
            </a:pPr>
            <a:r>
              <a:rPr lang="en-US" sz="1700" b="0" dirty="0"/>
              <a:t>Ref: </a:t>
            </a:r>
            <a:r>
              <a:rPr lang="en-US" sz="1700" b="0" dirty="0">
                <a:hlinkClick r:id="rId2"/>
              </a:rPr>
              <a:t>https://work.chron.com/challenges-information-technology-management-21st-century-28780.html</a:t>
            </a:r>
            <a:endParaRPr lang="en-US" sz="1700" b="0" dirty="0"/>
          </a:p>
          <a:p>
            <a:endParaRPr lang="en-SG" b="0" dirty="0"/>
          </a:p>
        </p:txBody>
      </p:sp>
    </p:spTree>
    <p:extLst>
      <p:ext uri="{BB962C8B-B14F-4D97-AF65-F5344CB8AC3E}">
        <p14:creationId xmlns:p14="http://schemas.microsoft.com/office/powerpoint/2010/main" val="594500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3194B-B1AC-4726-9E69-24D81EC495A4}"/>
              </a:ext>
            </a:extLst>
          </p:cNvPr>
          <p:cNvSpPr>
            <a:spLocks noGrp="1"/>
          </p:cNvSpPr>
          <p:nvPr>
            <p:ph type="title"/>
          </p:nvPr>
        </p:nvSpPr>
        <p:spPr/>
        <p:txBody>
          <a:bodyPr>
            <a:normAutofit/>
          </a:bodyPr>
          <a:lstStyle/>
          <a:p>
            <a:r>
              <a:rPr lang="en-SG" sz="3600" dirty="0"/>
              <a:t>Considerations in Operate Phase</a:t>
            </a:r>
          </a:p>
        </p:txBody>
      </p:sp>
      <p:sp>
        <p:nvSpPr>
          <p:cNvPr id="3" name="Content Placeholder 2">
            <a:extLst>
              <a:ext uri="{FF2B5EF4-FFF2-40B4-BE49-F238E27FC236}">
                <a16:creationId xmlns:a16="http://schemas.microsoft.com/office/drawing/2014/main" id="{109A3D7B-A727-4C2E-B544-92336F5C2BC6}"/>
              </a:ext>
            </a:extLst>
          </p:cNvPr>
          <p:cNvSpPr>
            <a:spLocks noGrp="1"/>
          </p:cNvSpPr>
          <p:nvPr>
            <p:ph idx="1"/>
          </p:nvPr>
        </p:nvSpPr>
        <p:spPr>
          <a:xfrm>
            <a:off x="628650" y="1299877"/>
            <a:ext cx="7886700" cy="5111809"/>
          </a:xfrm>
        </p:spPr>
        <p:txBody>
          <a:bodyPr>
            <a:normAutofit fontScale="92500" lnSpcReduction="20000"/>
          </a:bodyPr>
          <a:lstStyle/>
          <a:p>
            <a:r>
              <a:rPr lang="en-SG" sz="2600" dirty="0"/>
              <a:t>Cybersecurity</a:t>
            </a:r>
          </a:p>
          <a:p>
            <a:pPr marL="457200" lvl="1" indent="0">
              <a:buNone/>
            </a:pPr>
            <a:r>
              <a:rPr lang="en-GB" sz="2200" b="0" dirty="0"/>
              <a:t>Data and security breaches are disastrous for any company. Real-time monitoring of all critical networks and devices can help detect problems before they get out of control.</a:t>
            </a:r>
          </a:p>
          <a:p>
            <a:endParaRPr lang="en-SG" sz="2400" dirty="0"/>
          </a:p>
          <a:p>
            <a:r>
              <a:rPr lang="en-SG" sz="2600" dirty="0"/>
              <a:t>New Technology</a:t>
            </a:r>
            <a:r>
              <a:rPr lang="en-SG" sz="2600" b="0" dirty="0"/>
              <a:t>​</a:t>
            </a:r>
          </a:p>
          <a:p>
            <a:pPr marL="457200" lvl="1" indent="0">
              <a:buNone/>
            </a:pPr>
            <a:r>
              <a:rPr lang="en-GB" sz="2200" b="0" dirty="0"/>
              <a:t>There are always latest technology available for company</a:t>
            </a:r>
            <a:r>
              <a:rPr lang="en-GB" sz="2200" b="0"/>
              <a:t>.</a:t>
            </a:r>
            <a:r>
              <a:rPr lang="en-GB" sz="2200"/>
              <a:t> </a:t>
            </a:r>
            <a:r>
              <a:rPr lang="en-GB" sz="2200" b="0"/>
              <a:t> </a:t>
            </a:r>
            <a:r>
              <a:rPr lang="en-GB" sz="2200" b="0" dirty="0"/>
              <a:t>However, it might not be the best fit for any company. IT department must have a deep understanding of its organization's strategic goals in order to evaluate new products, services or processes effectively.</a:t>
            </a:r>
            <a:endParaRPr lang="en-SG" sz="2200" b="0" dirty="0"/>
          </a:p>
          <a:p>
            <a:endParaRPr lang="en-US" b="0" dirty="0"/>
          </a:p>
          <a:p>
            <a:endParaRPr lang="en-US" b="0" dirty="0"/>
          </a:p>
          <a:p>
            <a:endParaRPr lang="en-US" b="0" dirty="0"/>
          </a:p>
          <a:p>
            <a:pPr marL="0" indent="0">
              <a:buNone/>
            </a:pPr>
            <a:endParaRPr lang="en-US" b="0" dirty="0"/>
          </a:p>
          <a:p>
            <a:pPr marL="0" indent="0">
              <a:buNone/>
            </a:pPr>
            <a:r>
              <a:rPr lang="en-US" sz="1700" b="0" dirty="0"/>
              <a:t>Ref: </a:t>
            </a:r>
            <a:r>
              <a:rPr lang="en-US" sz="1700" b="0" dirty="0">
                <a:hlinkClick r:id="rId2"/>
              </a:rPr>
              <a:t>https://work.chron.com/challenges-information-technology-management-21st-century-28780.html</a:t>
            </a:r>
            <a:endParaRPr lang="en-US" sz="1700" b="0" dirty="0"/>
          </a:p>
          <a:p>
            <a:endParaRPr lang="en-SG" b="0" dirty="0"/>
          </a:p>
        </p:txBody>
      </p:sp>
    </p:spTree>
    <p:extLst>
      <p:ext uri="{BB962C8B-B14F-4D97-AF65-F5344CB8AC3E}">
        <p14:creationId xmlns:p14="http://schemas.microsoft.com/office/powerpoint/2010/main" val="1742321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3194B-B1AC-4726-9E69-24D81EC495A4}"/>
              </a:ext>
            </a:extLst>
          </p:cNvPr>
          <p:cNvSpPr>
            <a:spLocks noGrp="1"/>
          </p:cNvSpPr>
          <p:nvPr>
            <p:ph type="title"/>
          </p:nvPr>
        </p:nvSpPr>
        <p:spPr/>
        <p:txBody>
          <a:bodyPr>
            <a:normAutofit/>
          </a:bodyPr>
          <a:lstStyle/>
          <a:p>
            <a:r>
              <a:rPr lang="en-SG" sz="3600" dirty="0"/>
              <a:t>Considerations in Operate Phase</a:t>
            </a:r>
          </a:p>
        </p:txBody>
      </p:sp>
      <p:sp>
        <p:nvSpPr>
          <p:cNvPr id="3" name="Content Placeholder 2">
            <a:extLst>
              <a:ext uri="{FF2B5EF4-FFF2-40B4-BE49-F238E27FC236}">
                <a16:creationId xmlns:a16="http://schemas.microsoft.com/office/drawing/2014/main" id="{109A3D7B-A727-4C2E-B544-92336F5C2BC6}"/>
              </a:ext>
            </a:extLst>
          </p:cNvPr>
          <p:cNvSpPr>
            <a:spLocks noGrp="1"/>
          </p:cNvSpPr>
          <p:nvPr>
            <p:ph idx="1"/>
          </p:nvPr>
        </p:nvSpPr>
        <p:spPr>
          <a:xfrm>
            <a:off x="628650" y="1299877"/>
            <a:ext cx="7886700" cy="5111809"/>
          </a:xfrm>
        </p:spPr>
        <p:txBody>
          <a:bodyPr>
            <a:normAutofit/>
          </a:bodyPr>
          <a:lstStyle/>
          <a:p>
            <a:r>
              <a:rPr lang="en-SG" sz="2600" dirty="0"/>
              <a:t>Big Data</a:t>
            </a:r>
          </a:p>
          <a:p>
            <a:pPr marL="457200" lvl="1" indent="0">
              <a:buNone/>
            </a:pPr>
            <a:r>
              <a:rPr lang="en-GB" sz="2000" b="0" dirty="0"/>
              <a:t>More data than ever is being generated by businesses. Data size </a:t>
            </a:r>
            <a:r>
              <a:rPr lang="en-GB" sz="2000" dirty="0"/>
              <a:t>is growing as business expands. </a:t>
            </a:r>
            <a:r>
              <a:rPr lang="en-GB" sz="2000" b="0" dirty="0"/>
              <a:t>IT operation </a:t>
            </a:r>
            <a:r>
              <a:rPr lang="en-GB" sz="2000" dirty="0"/>
              <a:t>needs to ensure data is stored securely and redundantly. Ease of retrieving data and cost of storage are to be considered</a:t>
            </a:r>
          </a:p>
          <a:p>
            <a:pPr marL="457200" lvl="1" indent="0">
              <a:buNone/>
            </a:pPr>
            <a:endParaRPr lang="en-SG" sz="2400" dirty="0"/>
          </a:p>
          <a:p>
            <a:pPr marL="0" indent="0">
              <a:buNone/>
            </a:pPr>
            <a:endParaRPr lang="en-US" b="0" dirty="0"/>
          </a:p>
          <a:p>
            <a:endParaRPr lang="en-US" b="0" dirty="0"/>
          </a:p>
          <a:p>
            <a:endParaRPr lang="en-US" b="0" dirty="0"/>
          </a:p>
          <a:p>
            <a:pPr marL="0" indent="0">
              <a:buNone/>
            </a:pPr>
            <a:endParaRPr lang="en-US" b="0" dirty="0"/>
          </a:p>
          <a:p>
            <a:pPr marL="0" indent="0">
              <a:buNone/>
            </a:pPr>
            <a:r>
              <a:rPr lang="en-US" sz="1700" b="0" dirty="0"/>
              <a:t>Ref: </a:t>
            </a:r>
            <a:r>
              <a:rPr lang="en-US" sz="1700" b="0" dirty="0">
                <a:hlinkClick r:id="rId2"/>
              </a:rPr>
              <a:t>https://work.chron.com/challenges-information-technology-management-21st-century-28780.html</a:t>
            </a:r>
            <a:endParaRPr lang="en-US" sz="1700" b="0" dirty="0"/>
          </a:p>
          <a:p>
            <a:endParaRPr lang="en-SG" b="0" dirty="0"/>
          </a:p>
        </p:txBody>
      </p:sp>
    </p:spTree>
    <p:extLst>
      <p:ext uri="{BB962C8B-B14F-4D97-AF65-F5344CB8AC3E}">
        <p14:creationId xmlns:p14="http://schemas.microsoft.com/office/powerpoint/2010/main" val="1486587426"/>
      </p:ext>
    </p:extLst>
  </p:cSld>
  <p:clrMapOvr>
    <a:masterClrMapping/>
  </p:clrMapOvr>
</p:sld>
</file>

<file path=ppt/theme/theme1.xml><?xml version="1.0" encoding="utf-8"?>
<a:theme xmlns:a="http://schemas.openxmlformats.org/drawingml/2006/main" name="Office Theme">
  <a:themeElements>
    <a:clrScheme name="RP">
      <a:dk1>
        <a:sysClr val="windowText" lastClr="000000"/>
      </a:dk1>
      <a:lt1>
        <a:sysClr val="window" lastClr="FFFFFF"/>
      </a:lt1>
      <a:dk2>
        <a:srgbClr val="44546A"/>
      </a:dk2>
      <a:lt2>
        <a:srgbClr val="E7E6E6"/>
      </a:lt2>
      <a:accent1>
        <a:srgbClr val="6FB01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P">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aca15370-b66d-4dc7-9202-5fcf368e698e">66KPCN672TWP-1890525894-27</_dlc_DocId>
    <_dlc_DocIdUrl xmlns="aca15370-b66d-4dc7-9202-5fcf368e698e">
      <Url>https://rp-sp.rp.edu.sg/sites/LCMS_02918252-7e3d-ec11-812e-5cb901e2a858/_layouts/15/DocIdRedir.aspx?ID=66KPCN672TWP-1890525894-27</Url>
      <Description>66KPCN672TWP-1890525894-27</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8A2D06A52611B14C9717DDED9444698B" ma:contentTypeVersion="0" ma:contentTypeDescription="Create a new document." ma:contentTypeScope="" ma:versionID="de94e96b6af7332522c21a008194e1ad">
  <xsd:schema xmlns:xsd="http://www.w3.org/2001/XMLSchema" xmlns:xs="http://www.w3.org/2001/XMLSchema" xmlns:p="http://schemas.microsoft.com/office/2006/metadata/properties" xmlns:ns2="aca15370-b66d-4dc7-9202-5fcf368e698e" targetNamespace="http://schemas.microsoft.com/office/2006/metadata/properties" ma:root="true" ma:fieldsID="b185c4686459132a4a725881514001db" ns2:_="">
    <xsd:import namespace="aca15370-b66d-4dc7-9202-5fcf368e698e"/>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a15370-b66d-4dc7-9202-5fcf368e698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F5BE8A-C7F0-41CF-A319-76917FB86DFD}"/>
</file>

<file path=customXml/itemProps2.xml><?xml version="1.0" encoding="utf-8"?>
<ds:datastoreItem xmlns:ds="http://schemas.openxmlformats.org/officeDocument/2006/customXml" ds:itemID="{7FEBB9B9-6A17-4385-9DE5-351FD0D10A9B}"/>
</file>

<file path=customXml/itemProps3.xml><?xml version="1.0" encoding="utf-8"?>
<ds:datastoreItem xmlns:ds="http://schemas.openxmlformats.org/officeDocument/2006/customXml" ds:itemID="{A754392F-9964-4128-9C2B-C9758F372EF4}"/>
</file>

<file path=customXml/itemProps4.xml><?xml version="1.0" encoding="utf-8"?>
<ds:datastoreItem xmlns:ds="http://schemas.openxmlformats.org/officeDocument/2006/customXml" ds:itemID="{8668084C-5CF6-4DDD-BC29-EE5CACA5D791}"/>
</file>

<file path=docProps/app.xml><?xml version="1.0" encoding="utf-8"?>
<Properties xmlns="http://schemas.openxmlformats.org/officeDocument/2006/extended-properties" xmlns:vt="http://schemas.openxmlformats.org/officeDocument/2006/docPropsVTypes">
  <Template/>
  <TotalTime>7819</TotalTime>
  <Words>2764</Words>
  <Application>Microsoft Office PowerPoint</Application>
  <PresentationFormat>On-screen Show (4:3)</PresentationFormat>
  <Paragraphs>258</Paragraphs>
  <Slides>37</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SimSun</vt:lpstr>
      <vt:lpstr>Arial</vt:lpstr>
      <vt:lpstr>Calibri</vt:lpstr>
      <vt:lpstr>Courier New</vt:lpstr>
      <vt:lpstr>marketing-sans</vt:lpstr>
      <vt:lpstr>Times New Roman</vt:lpstr>
      <vt:lpstr>Wingdings</vt:lpstr>
      <vt:lpstr>Office Theme</vt:lpstr>
      <vt:lpstr>DV1C04 Operation in DevOps </vt:lpstr>
      <vt:lpstr>Learning Objectives</vt:lpstr>
      <vt:lpstr>Goals of Operate Phase</vt:lpstr>
      <vt:lpstr>Overview of Operate Phase</vt:lpstr>
      <vt:lpstr>Operate Phase</vt:lpstr>
      <vt:lpstr>Operate Phase</vt:lpstr>
      <vt:lpstr>Considerations in Operate Phase</vt:lpstr>
      <vt:lpstr>Considerations in Operate Phase</vt:lpstr>
      <vt:lpstr>Considerations in Operate Phase</vt:lpstr>
      <vt:lpstr>Operation In Traditional IT</vt:lpstr>
      <vt:lpstr>Operations Nowsaday</vt:lpstr>
      <vt:lpstr>Impacts of Fast Application Delivery</vt:lpstr>
      <vt:lpstr>Impacts of Fast Application Delivery</vt:lpstr>
      <vt:lpstr>Impacts of Fast Application Delivery</vt:lpstr>
      <vt:lpstr>Closing the development-operations gap</vt:lpstr>
      <vt:lpstr>Closing the development-operations gap</vt:lpstr>
      <vt:lpstr>IT Operation</vt:lpstr>
      <vt:lpstr>Focus of IT Operation</vt:lpstr>
      <vt:lpstr>IT Operation Tasks </vt:lpstr>
      <vt:lpstr>IT Operations Tasks</vt:lpstr>
      <vt:lpstr>IT Operation Tasks</vt:lpstr>
      <vt:lpstr>IT Operation Tasks</vt:lpstr>
      <vt:lpstr>IT Operation Tasks</vt:lpstr>
      <vt:lpstr>IT Operation and Containers</vt:lpstr>
      <vt:lpstr>IT Operation and Containers</vt:lpstr>
      <vt:lpstr>Prepare and create puppet-agent container</vt:lpstr>
      <vt:lpstr>Docker Custom Network</vt:lpstr>
      <vt:lpstr>Docker Custom Network</vt:lpstr>
      <vt:lpstr>Common Tools in Container</vt:lpstr>
      <vt:lpstr>Install Common Tools in Container</vt:lpstr>
      <vt:lpstr>Install puppet-agent in container</vt:lpstr>
      <vt:lpstr>Prepare image for puppet-agent container</vt:lpstr>
      <vt:lpstr>Create Container with Puppet-Agent within</vt:lpstr>
      <vt:lpstr>Preparing Puppet Agent Registration</vt:lpstr>
      <vt:lpstr>Register Puppet Agent</vt:lpstr>
      <vt:lpstr>Reference</vt:lpstr>
      <vt:lpstr>Thank you</vt:lpstr>
    </vt:vector>
  </TitlesOfParts>
  <Company>Republic Polytechinc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RP OCC</dc:creator>
  <cp:lastModifiedBy>Sim Boon Cheong (RP)</cp:lastModifiedBy>
  <cp:revision>248</cp:revision>
  <dcterms:created xsi:type="dcterms:W3CDTF">2016-12-14T07:14:02Z</dcterms:created>
  <dcterms:modified xsi:type="dcterms:W3CDTF">2022-03-10T23:20:20Z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0x0101008A2D06A52611B14C9717DDED9444698B</vt:lpwstr>
  </property>
  <property fmtid="{D5CDD505-2E9C-101B-9397-08002B2CF9AE}" pid="3" name="MSIP_Label_b70f6a2e-9a0b-44bc-9fcb-55781401e2f0_Enabled">
    <vt:lpwstr>true</vt:lpwstr>
  </property>
  <property fmtid="{D5CDD505-2E9C-101B-9397-08002B2CF9AE}" pid="4" name="MSIP_Label_b70f6a2e-9a0b-44bc-9fcb-55781401e2f0_SetDate">
    <vt:lpwstr>2022-03-10T23:20:20Z</vt:lpwstr>
  </property>
  <property fmtid="{D5CDD505-2E9C-101B-9397-08002B2CF9AE}" pid="5" name="MSIP_Label_b70f6a2e-9a0b-44bc-9fcb-55781401e2f0_Method">
    <vt:lpwstr>Standard</vt:lpwstr>
  </property>
  <property fmtid="{D5CDD505-2E9C-101B-9397-08002B2CF9AE}" pid="6" name="MSIP_Label_b70f6a2e-9a0b-44bc-9fcb-55781401e2f0_Name">
    <vt:lpwstr>NON-SENSITIVE</vt:lpwstr>
  </property>
  <property fmtid="{D5CDD505-2E9C-101B-9397-08002B2CF9AE}" pid="7" name="MSIP_Label_b70f6a2e-9a0b-44bc-9fcb-55781401e2f0_SiteId">
    <vt:lpwstr>f688b0d0-79f0-40a4-8644-35fcdee9d0f3</vt:lpwstr>
  </property>
  <property fmtid="{D5CDD505-2E9C-101B-9397-08002B2CF9AE}" pid="8" name="MSIP_Label_b70f6a2e-9a0b-44bc-9fcb-55781401e2f0_ActionId">
    <vt:lpwstr>42bcd144-2990-44f1-b276-2792477be874</vt:lpwstr>
  </property>
  <property fmtid="{D5CDD505-2E9C-101B-9397-08002B2CF9AE}" pid="9" name="MSIP_Label_b70f6a2e-9a0b-44bc-9fcb-55781401e2f0_ContentBits">
    <vt:lpwstr>1</vt:lpwstr>
  </property>
  <property fmtid="{D5CDD505-2E9C-101B-9397-08002B2CF9AE}" pid="10" name="_dlc_DocIdItemGuid">
    <vt:lpwstr>9f761439-ab69-4936-8533-f0f88cab16af</vt:lpwstr>
  </property>
</Properties>
</file>