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slides/slide30.xml" ContentType="application/vnd.openxmlformats-officedocument.presentationml.slide+xml"/>
  <Override PartName="/ppt/slides/slide31.xml" ContentType="application/vnd.openxmlformats-officedocument.presentationml.slide+xml"/>
  <Override PartName="/ppt/presentation.xml" ContentType="application/vnd.openxmlformats-officedocument.presentationml.presentation.main+xml"/>
  <Override PartName="/ppt/slides/slide2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slides/slide28.xml" ContentType="application/vnd.openxmlformats-officedocument.presentationml.slide+xml"/>
  <Override PartName="/ppt/notesSlides/notesSlide5.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slideLayouts/slideLayout9.xml" ContentType="application/vnd.openxmlformats-officedocument.presentationml.slideLayout+xml"/>
  <Override PartName="/ppt/slideLayouts/slideLayout3.xml" ContentType="application/vnd.openxmlformats-officedocument.presentationml.slideLayout+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9.xml" ContentType="application/vnd.openxmlformats-officedocument.presentationml.notesSlide+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xml" ContentType="application/vnd.openxmlformats-officedocument.presentationml.notesSlide+xml"/>
  <Override PartName="/ppt/notesSlides/notesSlide14.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customXml/itemProps3.xml" ContentType="application/vnd.openxmlformats-officedocument.customXmlProperti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6"/>
  </p:notesMasterIdLst>
  <p:handoutMasterIdLst>
    <p:handoutMasterId r:id="rId37"/>
  </p:handoutMasterIdLst>
  <p:sldIdLst>
    <p:sldId id="256" r:id="rId5"/>
    <p:sldId id="261" r:id="rId6"/>
    <p:sldId id="367" r:id="rId7"/>
    <p:sldId id="353" r:id="rId8"/>
    <p:sldId id="354" r:id="rId9"/>
    <p:sldId id="262" r:id="rId10"/>
    <p:sldId id="369" r:id="rId11"/>
    <p:sldId id="370" r:id="rId12"/>
    <p:sldId id="372" r:id="rId13"/>
    <p:sldId id="374" r:id="rId14"/>
    <p:sldId id="380" r:id="rId15"/>
    <p:sldId id="381" r:id="rId16"/>
    <p:sldId id="382" r:id="rId17"/>
    <p:sldId id="387" r:id="rId18"/>
    <p:sldId id="348" r:id="rId19"/>
    <p:sldId id="347" r:id="rId20"/>
    <p:sldId id="350" r:id="rId21"/>
    <p:sldId id="383" r:id="rId22"/>
    <p:sldId id="384" r:id="rId23"/>
    <p:sldId id="352" r:id="rId24"/>
    <p:sldId id="389" r:id="rId25"/>
    <p:sldId id="388" r:id="rId26"/>
    <p:sldId id="385" r:id="rId27"/>
    <p:sldId id="391" r:id="rId28"/>
    <p:sldId id="392" r:id="rId29"/>
    <p:sldId id="393" r:id="rId30"/>
    <p:sldId id="390" r:id="rId31"/>
    <p:sldId id="394" r:id="rId32"/>
    <p:sldId id="386" r:id="rId33"/>
    <p:sldId id="300" r:id="rId34"/>
    <p:sldId id="25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B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7217" autoAdjust="0"/>
  </p:normalViewPr>
  <p:slideViewPr>
    <p:cSldViewPr snapToGrid="0">
      <p:cViewPr varScale="1">
        <p:scale>
          <a:sx n="59" d="100"/>
          <a:sy n="59" d="100"/>
        </p:scale>
        <p:origin x="1332" y="52"/>
      </p:cViewPr>
      <p:guideLst>
        <p:guide orient="horz" pos="2160"/>
        <p:guide pos="2880"/>
      </p:guideLst>
    </p:cSldViewPr>
  </p:slideViewPr>
  <p:notesTextViewPr>
    <p:cViewPr>
      <p:scale>
        <a:sx n="1" d="1"/>
        <a:sy n="1" d="1"/>
      </p:scale>
      <p:origin x="0" y="0"/>
    </p:cViewPr>
  </p:notesTextViewPr>
  <p:notesViewPr>
    <p:cSldViewPr snapToGrid="0">
      <p:cViewPr varScale="1">
        <p:scale>
          <a:sx n="51" d="100"/>
          <a:sy n="51" d="100"/>
        </p:scale>
        <p:origin x="2624"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ustomXml" Target="../customXml/item4.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758608-5738-4567-A4C0-301A00B8F7CF}" type="datetimeFigureOut">
              <a:rPr lang="en-SG" smtClean="0"/>
              <a:t>15/3/2022</a:t>
            </a:fld>
            <a:endParaRPr lang="en-SG"/>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153F16-868A-4EF7-93F1-C105D922F926}" type="slidenum">
              <a:rPr lang="en-SG" smtClean="0"/>
              <a:t>‹#›</a:t>
            </a:fld>
            <a:endParaRPr lang="en-SG"/>
          </a:p>
        </p:txBody>
      </p:sp>
    </p:spTree>
    <p:extLst>
      <p:ext uri="{BB962C8B-B14F-4D97-AF65-F5344CB8AC3E}">
        <p14:creationId xmlns:p14="http://schemas.microsoft.com/office/powerpoint/2010/main" val="10070595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142FC-E5BF-4C5B-975D-EB70B34CEC89}" type="datetimeFigureOut">
              <a:rPr lang="en-SG" smtClean="0"/>
              <a:t>15/3/2022</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FFDDE-8267-4D6F-BD4C-782A0A6BA34D}" type="slidenum">
              <a:rPr lang="en-SG" smtClean="0"/>
              <a:t>‹#›</a:t>
            </a:fld>
            <a:endParaRPr lang="en-SG"/>
          </a:p>
        </p:txBody>
      </p:sp>
    </p:spTree>
    <p:extLst>
      <p:ext uri="{BB962C8B-B14F-4D97-AF65-F5344CB8AC3E}">
        <p14:creationId xmlns:p14="http://schemas.microsoft.com/office/powerpoint/2010/main" val="361203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CA9FFDDE-8267-4D6F-BD4C-782A0A6BA34D}" type="slidenum">
              <a:rPr lang="en-SG" smtClean="0"/>
              <a:t>1</a:t>
            </a:fld>
            <a:endParaRPr lang="en-SG"/>
          </a:p>
        </p:txBody>
      </p:sp>
    </p:spTree>
    <p:extLst>
      <p:ext uri="{BB962C8B-B14F-4D97-AF65-F5344CB8AC3E}">
        <p14:creationId xmlns:p14="http://schemas.microsoft.com/office/powerpoint/2010/main" val="2592970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25</a:t>
            </a:fld>
            <a:endParaRPr lang="en-SG"/>
          </a:p>
        </p:txBody>
      </p:sp>
    </p:spTree>
    <p:extLst>
      <p:ext uri="{BB962C8B-B14F-4D97-AF65-F5344CB8AC3E}">
        <p14:creationId xmlns:p14="http://schemas.microsoft.com/office/powerpoint/2010/main" val="3113420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26</a:t>
            </a:fld>
            <a:endParaRPr lang="en-SG"/>
          </a:p>
        </p:txBody>
      </p:sp>
    </p:spTree>
    <p:extLst>
      <p:ext uri="{BB962C8B-B14F-4D97-AF65-F5344CB8AC3E}">
        <p14:creationId xmlns:p14="http://schemas.microsoft.com/office/powerpoint/2010/main" val="771044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27</a:t>
            </a:fld>
            <a:endParaRPr lang="en-SG"/>
          </a:p>
        </p:txBody>
      </p:sp>
    </p:spTree>
    <p:extLst>
      <p:ext uri="{BB962C8B-B14F-4D97-AF65-F5344CB8AC3E}">
        <p14:creationId xmlns:p14="http://schemas.microsoft.com/office/powerpoint/2010/main" val="3484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28</a:t>
            </a:fld>
            <a:endParaRPr lang="en-SG"/>
          </a:p>
        </p:txBody>
      </p:sp>
    </p:spTree>
    <p:extLst>
      <p:ext uri="{BB962C8B-B14F-4D97-AF65-F5344CB8AC3E}">
        <p14:creationId xmlns:p14="http://schemas.microsoft.com/office/powerpoint/2010/main" val="3532522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29</a:t>
            </a:fld>
            <a:endParaRPr lang="en-SG"/>
          </a:p>
        </p:txBody>
      </p:sp>
    </p:spTree>
    <p:extLst>
      <p:ext uri="{BB962C8B-B14F-4D97-AF65-F5344CB8AC3E}">
        <p14:creationId xmlns:p14="http://schemas.microsoft.com/office/powerpoint/2010/main" val="3790976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30</a:t>
            </a:fld>
            <a:endParaRPr lang="en-SG"/>
          </a:p>
        </p:txBody>
      </p:sp>
    </p:spTree>
    <p:extLst>
      <p:ext uri="{BB962C8B-B14F-4D97-AF65-F5344CB8AC3E}">
        <p14:creationId xmlns:p14="http://schemas.microsoft.com/office/powerpoint/2010/main" val="2984413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17</a:t>
            </a:fld>
            <a:endParaRPr lang="en-SG"/>
          </a:p>
        </p:txBody>
      </p:sp>
    </p:spTree>
    <p:extLst>
      <p:ext uri="{BB962C8B-B14F-4D97-AF65-F5344CB8AC3E}">
        <p14:creationId xmlns:p14="http://schemas.microsoft.com/office/powerpoint/2010/main" val="2471830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18</a:t>
            </a:fld>
            <a:endParaRPr lang="en-SG"/>
          </a:p>
        </p:txBody>
      </p:sp>
    </p:spTree>
    <p:extLst>
      <p:ext uri="{BB962C8B-B14F-4D97-AF65-F5344CB8AC3E}">
        <p14:creationId xmlns:p14="http://schemas.microsoft.com/office/powerpoint/2010/main" val="3403582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19</a:t>
            </a:fld>
            <a:endParaRPr lang="en-SG"/>
          </a:p>
        </p:txBody>
      </p:sp>
    </p:spTree>
    <p:extLst>
      <p:ext uri="{BB962C8B-B14F-4D97-AF65-F5344CB8AC3E}">
        <p14:creationId xmlns:p14="http://schemas.microsoft.com/office/powerpoint/2010/main" val="4057975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20</a:t>
            </a:fld>
            <a:endParaRPr lang="en-SG"/>
          </a:p>
        </p:txBody>
      </p:sp>
    </p:spTree>
    <p:extLst>
      <p:ext uri="{BB962C8B-B14F-4D97-AF65-F5344CB8AC3E}">
        <p14:creationId xmlns:p14="http://schemas.microsoft.com/office/powerpoint/2010/main" val="3414157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21</a:t>
            </a:fld>
            <a:endParaRPr lang="en-SG"/>
          </a:p>
        </p:txBody>
      </p:sp>
    </p:spTree>
    <p:extLst>
      <p:ext uri="{BB962C8B-B14F-4D97-AF65-F5344CB8AC3E}">
        <p14:creationId xmlns:p14="http://schemas.microsoft.com/office/powerpoint/2010/main" val="185219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22</a:t>
            </a:fld>
            <a:endParaRPr lang="en-SG"/>
          </a:p>
        </p:txBody>
      </p:sp>
    </p:spTree>
    <p:extLst>
      <p:ext uri="{BB962C8B-B14F-4D97-AF65-F5344CB8AC3E}">
        <p14:creationId xmlns:p14="http://schemas.microsoft.com/office/powerpoint/2010/main" val="3132725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23</a:t>
            </a:fld>
            <a:endParaRPr lang="en-SG"/>
          </a:p>
        </p:txBody>
      </p:sp>
    </p:spTree>
    <p:extLst>
      <p:ext uri="{BB962C8B-B14F-4D97-AF65-F5344CB8AC3E}">
        <p14:creationId xmlns:p14="http://schemas.microsoft.com/office/powerpoint/2010/main" val="2381869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24</a:t>
            </a:fld>
            <a:endParaRPr lang="en-SG"/>
          </a:p>
        </p:txBody>
      </p:sp>
    </p:spTree>
    <p:extLst>
      <p:ext uri="{BB962C8B-B14F-4D97-AF65-F5344CB8AC3E}">
        <p14:creationId xmlns:p14="http://schemas.microsoft.com/office/powerpoint/2010/main" val="2700943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or 2017 Cover template">
    <p:spTree>
      <p:nvGrpSpPr>
        <p:cNvPr id="1" name=""/>
        <p:cNvGrpSpPr/>
        <p:nvPr/>
      </p:nvGrpSpPr>
      <p:grpSpPr>
        <a:xfrm>
          <a:off x="0" y="0"/>
          <a:ext cx="0" cy="0"/>
          <a:chOff x="0" y="0"/>
          <a:chExt cx="0" cy="0"/>
        </a:xfrm>
      </p:grpSpPr>
      <p:sp>
        <p:nvSpPr>
          <p:cNvPr id="8" name="Rectangle 7"/>
          <p:cNvSpPr/>
          <p:nvPr userDrawn="1"/>
        </p:nvSpPr>
        <p:spPr>
          <a:xfrm>
            <a:off x="-20486" y="6342714"/>
            <a:ext cx="9179985" cy="527519"/>
          </a:xfrm>
          <a:prstGeom prst="rect">
            <a:avLst/>
          </a:prstGeom>
          <a:solidFill>
            <a:srgbClr val="6FB0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ctrTitle"/>
          </p:nvPr>
        </p:nvSpPr>
        <p:spPr>
          <a:xfrm>
            <a:off x="685800" y="1717109"/>
            <a:ext cx="7772400" cy="1615827"/>
          </a:xfrm>
        </p:spPr>
        <p:txBody>
          <a:bodyPr anchor="t" anchorCtr="0">
            <a:spAutoFit/>
          </a:bodyPr>
          <a:lstStyle>
            <a:lvl1pPr algn="ctr">
              <a:defRPr sz="55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0506" y="3939841"/>
            <a:ext cx="6858000" cy="320162"/>
          </a:xfrm>
        </p:spPr>
        <p:txBody>
          <a:bodyPr>
            <a:normAutofit/>
          </a:bodyPr>
          <a:lstStyle>
            <a:lvl1pPr marL="0" indent="0" algn="ctr">
              <a:buNone/>
              <a:defRPr sz="18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pic>
        <p:nvPicPr>
          <p:cNvPr id="7" name="Shape 240"/>
          <p:cNvPicPr preferRelativeResize="0"/>
          <p:nvPr userDrawn="1"/>
        </p:nvPicPr>
        <p:blipFill rotWithShape="1">
          <a:blip r:embed="rId2">
            <a:alphaModFix/>
          </a:blip>
          <a:srcRect/>
          <a:stretch/>
        </p:blipFill>
        <p:spPr>
          <a:xfrm>
            <a:off x="6178500" y="150238"/>
            <a:ext cx="2616299" cy="845700"/>
          </a:xfrm>
          <a:prstGeom prst="rect">
            <a:avLst/>
          </a:prstGeom>
          <a:noFill/>
          <a:ln>
            <a:noFill/>
          </a:ln>
        </p:spPr>
      </p:pic>
      <p:sp>
        <p:nvSpPr>
          <p:cNvPr id="21" name="Text Placeholder 2"/>
          <p:cNvSpPr>
            <a:spLocks noGrp="1"/>
          </p:cNvSpPr>
          <p:nvPr>
            <p:ph type="body" idx="10"/>
          </p:nvPr>
        </p:nvSpPr>
        <p:spPr>
          <a:xfrm>
            <a:off x="1140506" y="4368473"/>
            <a:ext cx="6858000" cy="705710"/>
          </a:xfrm>
        </p:spPr>
        <p:txBody>
          <a:bodyPr>
            <a:normAutofit/>
          </a:bodyPr>
          <a:lstStyle>
            <a:lvl1pPr marL="0" indent="0" algn="ctr">
              <a:buNone/>
              <a:defRPr sz="16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22" name="Shape 244"/>
          <p:cNvCxnSpPr/>
          <p:nvPr userDrawn="1"/>
        </p:nvCxnSpPr>
        <p:spPr>
          <a:xfrm rot="10800000" flipH="1">
            <a:off x="2361806" y="3630538"/>
            <a:ext cx="4415400" cy="11700"/>
          </a:xfrm>
          <a:prstGeom prst="straightConnector1">
            <a:avLst/>
          </a:prstGeom>
          <a:noFill/>
          <a:ln w="19050" cap="flat" cmpd="sng">
            <a:solidFill>
              <a:srgbClr val="AEABAB"/>
            </a:solidFill>
            <a:prstDash val="solid"/>
            <a:round/>
            <a:headEnd type="none" w="lg" len="lg"/>
            <a:tailEnd type="none" w="lg" len="lg"/>
          </a:ln>
        </p:spPr>
      </p:cxnSp>
    </p:spTree>
    <p:extLst>
      <p:ext uri="{BB962C8B-B14F-4D97-AF65-F5344CB8AC3E}">
        <p14:creationId xmlns:p14="http://schemas.microsoft.com/office/powerpoint/2010/main" val="2163249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1309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yond 2017">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17109"/>
            <a:ext cx="7772400" cy="1615827"/>
          </a:xfrm>
        </p:spPr>
        <p:txBody>
          <a:bodyPr anchor="t" anchorCtr="0">
            <a:spAutoFit/>
          </a:bodyPr>
          <a:lstStyle>
            <a:lvl1pPr algn="ctr">
              <a:defRPr sz="55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0506" y="3939841"/>
            <a:ext cx="6858000" cy="320162"/>
          </a:xfrm>
        </p:spPr>
        <p:txBody>
          <a:bodyPr>
            <a:normAutofit/>
          </a:bodyPr>
          <a:lstStyle>
            <a:lvl1pPr marL="0" indent="0" algn="ctr">
              <a:buNone/>
              <a:defRPr sz="18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sp>
        <p:nvSpPr>
          <p:cNvPr id="8" name="Rectangle 7"/>
          <p:cNvSpPr/>
          <p:nvPr userDrawn="1"/>
        </p:nvSpPr>
        <p:spPr>
          <a:xfrm>
            <a:off x="-20486" y="6342714"/>
            <a:ext cx="9179985" cy="527519"/>
          </a:xfrm>
          <a:prstGeom prst="rect">
            <a:avLst/>
          </a:prstGeom>
          <a:solidFill>
            <a:srgbClr val="6FB0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 Placeholder 2"/>
          <p:cNvSpPr>
            <a:spLocks noGrp="1"/>
          </p:cNvSpPr>
          <p:nvPr>
            <p:ph type="body" idx="10"/>
          </p:nvPr>
        </p:nvSpPr>
        <p:spPr>
          <a:xfrm>
            <a:off x="1140506" y="4368473"/>
            <a:ext cx="6858000" cy="705710"/>
          </a:xfrm>
        </p:spPr>
        <p:txBody>
          <a:bodyPr>
            <a:normAutofit/>
          </a:bodyPr>
          <a:lstStyle>
            <a:lvl1pPr marL="0" indent="0" algn="ctr">
              <a:buNone/>
              <a:defRPr sz="16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22" name="Shape 244"/>
          <p:cNvCxnSpPr/>
          <p:nvPr userDrawn="1"/>
        </p:nvCxnSpPr>
        <p:spPr>
          <a:xfrm rot="10800000" flipH="1">
            <a:off x="2361806" y="3630538"/>
            <a:ext cx="4415400" cy="11700"/>
          </a:xfrm>
          <a:prstGeom prst="straightConnector1">
            <a:avLst/>
          </a:prstGeom>
          <a:noFill/>
          <a:ln w="19050" cap="flat" cmpd="sng">
            <a:solidFill>
              <a:srgbClr val="AEABAB"/>
            </a:solidFill>
            <a:prstDash val="solid"/>
            <a:round/>
            <a:headEnd type="none" w="lg" len="lg"/>
            <a:tailEnd type="none" w="lg" len="lg"/>
          </a:ln>
        </p:spPr>
      </p:cxnSp>
      <p:pic>
        <p:nvPicPr>
          <p:cNvPr id="17" name="Picture 16" descr="Description: RP_Email_Logo_Tagline"/>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6940" y="290047"/>
            <a:ext cx="1905000" cy="828675"/>
          </a:xfrm>
          <a:prstGeom prst="rect">
            <a:avLst/>
          </a:prstGeom>
          <a:noFill/>
          <a:ln>
            <a:noFill/>
          </a:ln>
        </p:spPr>
      </p:pic>
    </p:spTree>
    <p:extLst>
      <p:ext uri="{BB962C8B-B14F-4D97-AF65-F5344CB8AC3E}">
        <p14:creationId xmlns:p14="http://schemas.microsoft.com/office/powerpoint/2010/main" val="1635233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Divider">
    <p:spTree>
      <p:nvGrpSpPr>
        <p:cNvPr id="1" name=""/>
        <p:cNvGrpSpPr/>
        <p:nvPr/>
      </p:nvGrpSpPr>
      <p:grpSpPr>
        <a:xfrm>
          <a:off x="0" y="0"/>
          <a:ext cx="0" cy="0"/>
          <a:chOff x="0" y="0"/>
          <a:chExt cx="0" cy="0"/>
        </a:xfrm>
      </p:grpSpPr>
      <p:sp>
        <p:nvSpPr>
          <p:cNvPr id="2" name="Title 1"/>
          <p:cNvSpPr>
            <a:spLocks noGrp="1"/>
          </p:cNvSpPr>
          <p:nvPr>
            <p:ph type="ctrTitle"/>
          </p:nvPr>
        </p:nvSpPr>
        <p:spPr>
          <a:xfrm>
            <a:off x="683305" y="2879445"/>
            <a:ext cx="7772400" cy="2387600"/>
          </a:xfrm>
        </p:spPr>
        <p:txBody>
          <a:bodyPr anchor="b">
            <a:normAutofit/>
          </a:bodyPr>
          <a:lstStyle>
            <a:lvl1pPr algn="ctr">
              <a:defRPr sz="55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0506" y="5542755"/>
            <a:ext cx="6858000" cy="320162"/>
          </a:xfrm>
        </p:spPr>
        <p:txBody>
          <a:bodyPr>
            <a:normAutofit/>
          </a:bodyPr>
          <a:lstStyle>
            <a:lvl1pPr marL="0" indent="0" algn="ctr">
              <a:buNone/>
              <a:defRPr sz="20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cxnSp>
        <p:nvCxnSpPr>
          <p:cNvPr id="22" name="Shape 244"/>
          <p:cNvCxnSpPr/>
          <p:nvPr userDrawn="1"/>
        </p:nvCxnSpPr>
        <p:spPr>
          <a:xfrm rot="10800000" flipH="1">
            <a:off x="2361806" y="5423479"/>
            <a:ext cx="4415400" cy="11700"/>
          </a:xfrm>
          <a:prstGeom prst="straightConnector1">
            <a:avLst/>
          </a:prstGeom>
          <a:noFill/>
          <a:ln w="19050" cap="flat" cmpd="sng">
            <a:solidFill>
              <a:srgbClr val="AEABAB"/>
            </a:solidFill>
            <a:prstDash val="solid"/>
            <a:round/>
            <a:headEnd type="none" w="lg" len="lg"/>
            <a:tailEnd type="none" w="lg" len="lg"/>
          </a:ln>
        </p:spPr>
      </p:cxnSp>
      <p:pic>
        <p:nvPicPr>
          <p:cNvPr id="17" name="Picture 16" descr="Description: RP_Email_Logo_Tagline"/>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6940" y="290047"/>
            <a:ext cx="1905000" cy="828675"/>
          </a:xfrm>
          <a:prstGeom prst="rect">
            <a:avLst/>
          </a:prstGeom>
          <a:noFill/>
          <a:ln>
            <a:noFill/>
          </a:ln>
        </p:spPr>
      </p:pic>
    </p:spTree>
    <p:extLst>
      <p:ext uri="{BB962C8B-B14F-4D97-AF65-F5344CB8AC3E}">
        <p14:creationId xmlns:p14="http://schemas.microsoft.com/office/powerpoint/2010/main" val="354146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840255" y="365126"/>
            <a:ext cx="7463491" cy="632945"/>
          </a:xfrm>
        </p:spPr>
        <p:txBody>
          <a:bodyPr/>
          <a:lstStyle>
            <a:lvl1pPr algn="ctr">
              <a:defRPr>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28650" y="1299877"/>
            <a:ext cx="7886700" cy="4536427"/>
          </a:xfrm>
        </p:spPr>
        <p:txBody>
          <a:bodyPr/>
          <a:lstStyle>
            <a:lvl1pPr>
              <a:defRPr sz="2200" b="1">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
        <p:nvSpPr>
          <p:cNvPr id="7" name="Rectangle 6"/>
          <p:cNvSpPr/>
          <p:nvPr userDrawn="1"/>
        </p:nvSpPr>
        <p:spPr>
          <a:xfrm rot="5400000">
            <a:off x="4598811" y="-1191026"/>
            <a:ext cx="18000" cy="468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a:solidFill>
                <a:schemeClr val="tx1"/>
              </a:solidFill>
            </a:endParaRPr>
          </a:p>
        </p:txBody>
      </p:sp>
      <p:pic>
        <p:nvPicPr>
          <p:cNvPr id="8" name="Picture 7"/>
          <p:cNvPicPr>
            <a:picLocks noChangeAspect="1"/>
          </p:cNvPicPr>
          <p:nvPr userDrawn="1"/>
        </p:nvPicPr>
        <p:blipFill>
          <a:blip r:embed="rId2"/>
          <a:stretch>
            <a:fillRect/>
          </a:stretch>
        </p:blipFill>
        <p:spPr>
          <a:xfrm>
            <a:off x="8464027" y="168668"/>
            <a:ext cx="506671" cy="519663"/>
          </a:xfrm>
          <a:prstGeom prst="rect">
            <a:avLst/>
          </a:prstGeom>
        </p:spPr>
      </p:pic>
    </p:spTree>
    <p:extLst>
      <p:ext uri="{BB962C8B-B14F-4D97-AF65-F5344CB8AC3E}">
        <p14:creationId xmlns:p14="http://schemas.microsoft.com/office/powerpoint/2010/main" val="380824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ullet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840255" y="365126"/>
            <a:ext cx="7463491" cy="632945"/>
          </a:xfrm>
        </p:spPr>
        <p:txBody>
          <a:bodyPr/>
          <a:lstStyle>
            <a:lvl1pPr algn="ctr">
              <a:defRPr>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7" name="Rectangle 6"/>
          <p:cNvSpPr/>
          <p:nvPr userDrawn="1"/>
        </p:nvSpPr>
        <p:spPr>
          <a:xfrm rot="5400000">
            <a:off x="4598811" y="-1191026"/>
            <a:ext cx="18000" cy="468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a:solidFill>
                <a:schemeClr val="tx1"/>
              </a:solidFill>
            </a:endParaRPr>
          </a:p>
        </p:txBody>
      </p:sp>
      <p:pic>
        <p:nvPicPr>
          <p:cNvPr id="8" name="Picture 7"/>
          <p:cNvPicPr>
            <a:picLocks noChangeAspect="1"/>
          </p:cNvPicPr>
          <p:nvPr userDrawn="1"/>
        </p:nvPicPr>
        <p:blipFill>
          <a:blip r:embed="rId2"/>
          <a:stretch>
            <a:fillRect/>
          </a:stretch>
        </p:blipFill>
        <p:spPr>
          <a:xfrm>
            <a:off x="8464027" y="168668"/>
            <a:ext cx="506671" cy="519663"/>
          </a:xfrm>
          <a:prstGeom prst="rect">
            <a:avLst/>
          </a:prstGeom>
        </p:spPr>
      </p:pic>
    </p:spTree>
    <p:extLst>
      <p:ext uri="{BB962C8B-B14F-4D97-AF65-F5344CB8AC3E}">
        <p14:creationId xmlns:p14="http://schemas.microsoft.com/office/powerpoint/2010/main" val="3557448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840255" y="365126"/>
            <a:ext cx="7463491" cy="632945"/>
          </a:xfrm>
        </p:spPr>
        <p:txBody>
          <a:bodyPr/>
          <a:lstStyle>
            <a:lvl1pPr algn="ctr">
              <a:defRPr>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7" name="Rectangle 6"/>
          <p:cNvSpPr/>
          <p:nvPr userDrawn="1"/>
        </p:nvSpPr>
        <p:spPr>
          <a:xfrm rot="5400000">
            <a:off x="4598811" y="-1191026"/>
            <a:ext cx="18000" cy="468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a:solidFill>
                <a:schemeClr val="tx1"/>
              </a:solidFill>
            </a:endParaRPr>
          </a:p>
        </p:txBody>
      </p:sp>
      <p:pic>
        <p:nvPicPr>
          <p:cNvPr id="8" name="Picture 7"/>
          <p:cNvPicPr>
            <a:picLocks noChangeAspect="1"/>
          </p:cNvPicPr>
          <p:nvPr userDrawn="1"/>
        </p:nvPicPr>
        <p:blipFill>
          <a:blip r:embed="rId2"/>
          <a:stretch>
            <a:fillRect/>
          </a:stretch>
        </p:blipFill>
        <p:spPr>
          <a:xfrm>
            <a:off x="8464027" y="168668"/>
            <a:ext cx="506671" cy="519663"/>
          </a:xfrm>
          <a:prstGeom prst="rect">
            <a:avLst/>
          </a:prstGeom>
        </p:spPr>
      </p:pic>
      <p:sp>
        <p:nvSpPr>
          <p:cNvPr id="5" name="Table Placeholder 4"/>
          <p:cNvSpPr>
            <a:spLocks noGrp="1"/>
          </p:cNvSpPr>
          <p:nvPr>
            <p:ph type="tbl" sz="quarter" idx="10"/>
          </p:nvPr>
        </p:nvSpPr>
        <p:spPr>
          <a:xfrm>
            <a:off x="261643" y="1418997"/>
            <a:ext cx="8620714" cy="3636327"/>
          </a:xfrm>
        </p:spPr>
        <p:txBody>
          <a:bodyPr/>
          <a:lstStyle>
            <a:lvl1pPr marL="0" indent="0">
              <a:buNone/>
              <a:defRPr/>
            </a:lvl1pPr>
          </a:lstStyle>
          <a:p>
            <a:endParaRPr lang="en-SG" dirty="0"/>
          </a:p>
        </p:txBody>
      </p:sp>
    </p:spTree>
    <p:extLst>
      <p:ext uri="{BB962C8B-B14F-4D97-AF65-F5344CB8AC3E}">
        <p14:creationId xmlns:p14="http://schemas.microsoft.com/office/powerpoint/2010/main" val="1178114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Caption Slide1">
    <p:spTree>
      <p:nvGrpSpPr>
        <p:cNvPr id="1" name=""/>
        <p:cNvGrpSpPr/>
        <p:nvPr/>
      </p:nvGrpSpPr>
      <p:grpSpPr>
        <a:xfrm>
          <a:off x="0" y="0"/>
          <a:ext cx="0" cy="0"/>
          <a:chOff x="0" y="0"/>
          <a:chExt cx="0" cy="0"/>
        </a:xfrm>
      </p:grpSpPr>
      <p:sp>
        <p:nvSpPr>
          <p:cNvPr id="2" name="Title 1"/>
          <p:cNvSpPr>
            <a:spLocks noGrp="1"/>
          </p:cNvSpPr>
          <p:nvPr>
            <p:ph type="ctrTitle"/>
          </p:nvPr>
        </p:nvSpPr>
        <p:spPr>
          <a:xfrm>
            <a:off x="5219914" y="3172372"/>
            <a:ext cx="3088834" cy="848659"/>
          </a:xfrm>
        </p:spPr>
        <p:txBody>
          <a:bodyPr anchor="b">
            <a:noAutofit/>
          </a:bodyPr>
          <a:lstStyle>
            <a:lvl1pPr algn="ctr">
              <a:defRPr sz="24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665596" y="4201634"/>
            <a:ext cx="4197470" cy="320162"/>
          </a:xfrm>
        </p:spPr>
        <p:txBody>
          <a:bodyPr>
            <a:normAutofit/>
          </a:bodyPr>
          <a:lstStyle>
            <a:lvl1pPr marL="0" indent="0" algn="ctr">
              <a:buNone/>
              <a:defRPr sz="18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pic>
        <p:nvPicPr>
          <p:cNvPr id="6" name="Picture 5"/>
          <p:cNvPicPr>
            <a:picLocks noChangeAspect="1"/>
          </p:cNvPicPr>
          <p:nvPr userDrawn="1"/>
        </p:nvPicPr>
        <p:blipFill>
          <a:blip r:embed="rId2"/>
          <a:stretch>
            <a:fillRect/>
          </a:stretch>
        </p:blipFill>
        <p:spPr>
          <a:xfrm>
            <a:off x="8464027" y="168668"/>
            <a:ext cx="506671" cy="519663"/>
          </a:xfrm>
          <a:prstGeom prst="rect">
            <a:avLst/>
          </a:prstGeom>
        </p:spPr>
      </p:pic>
      <p:sp>
        <p:nvSpPr>
          <p:cNvPr id="7" name="Content Placeholder 2"/>
          <p:cNvSpPr>
            <a:spLocks noGrp="1"/>
          </p:cNvSpPr>
          <p:nvPr>
            <p:ph idx="10"/>
          </p:nvPr>
        </p:nvSpPr>
        <p:spPr>
          <a:xfrm>
            <a:off x="0" y="-1"/>
            <a:ext cx="4572000" cy="6753497"/>
          </a:xfrm>
        </p:spPr>
        <p:txBody>
          <a:bodyPr/>
          <a:lstStyle>
            <a:lvl1pPr>
              <a:defRPr sz="2200" b="1">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
        <p:nvSpPr>
          <p:cNvPr id="8" name="Rectangle 7"/>
          <p:cNvSpPr/>
          <p:nvPr userDrawn="1"/>
        </p:nvSpPr>
        <p:spPr>
          <a:xfrm rot="5400000">
            <a:off x="6755331" y="2626031"/>
            <a:ext cx="18000" cy="27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a:solidFill>
                <a:schemeClr val="tx1"/>
              </a:solidFill>
            </a:endParaRPr>
          </a:p>
        </p:txBody>
      </p:sp>
    </p:spTree>
    <p:extLst>
      <p:ext uri="{BB962C8B-B14F-4D97-AF65-F5344CB8AC3E}">
        <p14:creationId xmlns:p14="http://schemas.microsoft.com/office/powerpoint/2010/main" val="3639743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hoto Caption Slide2">
    <p:spTree>
      <p:nvGrpSpPr>
        <p:cNvPr id="1" name=""/>
        <p:cNvGrpSpPr/>
        <p:nvPr/>
      </p:nvGrpSpPr>
      <p:grpSpPr>
        <a:xfrm>
          <a:off x="0" y="0"/>
          <a:ext cx="0" cy="0"/>
          <a:chOff x="0" y="0"/>
          <a:chExt cx="0" cy="0"/>
        </a:xfrm>
      </p:grpSpPr>
      <p:sp>
        <p:nvSpPr>
          <p:cNvPr id="2" name="Title 1"/>
          <p:cNvSpPr>
            <a:spLocks noGrp="1"/>
          </p:cNvSpPr>
          <p:nvPr>
            <p:ph type="ctrTitle"/>
          </p:nvPr>
        </p:nvSpPr>
        <p:spPr>
          <a:xfrm>
            <a:off x="5327546" y="4267035"/>
            <a:ext cx="3088834" cy="848659"/>
          </a:xfrm>
        </p:spPr>
        <p:txBody>
          <a:bodyPr anchor="b">
            <a:noAutofit/>
          </a:bodyPr>
          <a:lstStyle>
            <a:lvl1pPr algn="ctr">
              <a:defRPr sz="24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773228" y="5296297"/>
            <a:ext cx="4197470" cy="320162"/>
          </a:xfrm>
        </p:spPr>
        <p:txBody>
          <a:bodyPr>
            <a:normAutofit/>
          </a:bodyPr>
          <a:lstStyle>
            <a:lvl1pPr marL="0" indent="0" algn="ctr">
              <a:buNone/>
              <a:defRPr sz="18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pic>
        <p:nvPicPr>
          <p:cNvPr id="6" name="Picture 5"/>
          <p:cNvPicPr>
            <a:picLocks noChangeAspect="1"/>
          </p:cNvPicPr>
          <p:nvPr userDrawn="1"/>
        </p:nvPicPr>
        <p:blipFill>
          <a:blip r:embed="rId2"/>
          <a:stretch>
            <a:fillRect/>
          </a:stretch>
        </p:blipFill>
        <p:spPr>
          <a:xfrm>
            <a:off x="8464027" y="168668"/>
            <a:ext cx="506671" cy="519663"/>
          </a:xfrm>
          <a:prstGeom prst="rect">
            <a:avLst/>
          </a:prstGeom>
        </p:spPr>
      </p:pic>
      <p:sp>
        <p:nvSpPr>
          <p:cNvPr id="7" name="Content Placeholder 2"/>
          <p:cNvSpPr>
            <a:spLocks noGrp="1"/>
          </p:cNvSpPr>
          <p:nvPr>
            <p:ph idx="10"/>
          </p:nvPr>
        </p:nvSpPr>
        <p:spPr>
          <a:xfrm>
            <a:off x="0" y="-1"/>
            <a:ext cx="4572000" cy="6753497"/>
          </a:xfrm>
        </p:spPr>
        <p:txBody>
          <a:bodyPr/>
          <a:lstStyle>
            <a:lvl1pPr>
              <a:defRPr sz="2200" b="1">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
        <p:nvSpPr>
          <p:cNvPr id="8" name="Rectangle 7"/>
          <p:cNvSpPr/>
          <p:nvPr userDrawn="1"/>
        </p:nvSpPr>
        <p:spPr>
          <a:xfrm rot="5400000">
            <a:off x="6862963" y="3720694"/>
            <a:ext cx="18000" cy="27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a:solidFill>
                <a:schemeClr val="tx1"/>
              </a:solidFill>
            </a:endParaRPr>
          </a:p>
        </p:txBody>
      </p:sp>
      <p:sp>
        <p:nvSpPr>
          <p:cNvPr id="9" name="Content Placeholder 2"/>
          <p:cNvSpPr>
            <a:spLocks noGrp="1"/>
          </p:cNvSpPr>
          <p:nvPr>
            <p:ph idx="11"/>
          </p:nvPr>
        </p:nvSpPr>
        <p:spPr>
          <a:xfrm>
            <a:off x="4572000" y="688332"/>
            <a:ext cx="4572000" cy="3314700"/>
          </a:xfrm>
        </p:spPr>
        <p:txBody>
          <a:bodyPr/>
          <a:lstStyle>
            <a:lvl1pPr>
              <a:defRPr sz="2200" b="1">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46147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51837"/>
            <a:ext cx="7772400" cy="1754326"/>
          </a:xfrm>
        </p:spPr>
        <p:txBody>
          <a:bodyPr anchor="t" anchorCtr="0">
            <a:spAutoFit/>
          </a:bodyPr>
          <a:lstStyle>
            <a:lvl1pPr algn="ctr">
              <a:defRPr sz="60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7" name="Picture 6"/>
          <p:cNvPicPr>
            <a:picLocks noChangeAspect="1"/>
          </p:cNvPicPr>
          <p:nvPr userDrawn="1"/>
        </p:nvPicPr>
        <p:blipFill>
          <a:blip r:embed="rId2"/>
          <a:stretch>
            <a:fillRect/>
          </a:stretch>
        </p:blipFill>
        <p:spPr>
          <a:xfrm>
            <a:off x="8464027" y="168668"/>
            <a:ext cx="506671" cy="519663"/>
          </a:xfrm>
          <a:prstGeom prst="rect">
            <a:avLst/>
          </a:prstGeom>
        </p:spPr>
      </p:pic>
    </p:spTree>
    <p:extLst>
      <p:ext uri="{BB962C8B-B14F-4D97-AF65-F5344CB8AC3E}">
        <p14:creationId xmlns:p14="http://schemas.microsoft.com/office/powerpoint/2010/main" val="416391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SG"/>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10252-76A8-49E7-B152-6C07C188CE15}" type="slidenum">
              <a:rPr lang="en-SG" smtClean="0"/>
              <a:t>‹#›</a:t>
            </a:fld>
            <a:endParaRPr lang="en-SG"/>
          </a:p>
        </p:txBody>
      </p:sp>
      <p:sp>
        <p:nvSpPr>
          <p:cNvPr id="7" name="MSIPCMContentMarking" descr="{&quot;HashCode&quot;:-574504238,&quot;Placement&quot;:&quot;Header&quot;,&quot;Top&quot;:0.0,&quot;Left&quot;:273.375916,&quot;SlideWidth&quot;:720,&quot;SlideHeight&quot;:540}">
            <a:extLst>
              <a:ext uri="{FF2B5EF4-FFF2-40B4-BE49-F238E27FC236}">
                <a16:creationId xmlns:a16="http://schemas.microsoft.com/office/drawing/2014/main" id="{2C0438A9-F9CD-4F9F-948D-61AB17806558}"/>
              </a:ext>
            </a:extLst>
          </p:cNvPr>
          <p:cNvSpPr txBox="1"/>
          <p:nvPr userDrawn="1"/>
        </p:nvSpPr>
        <p:spPr>
          <a:xfrm>
            <a:off x="3471874" y="0"/>
            <a:ext cx="2200252" cy="262344"/>
          </a:xfrm>
          <a:prstGeom prst="rect">
            <a:avLst/>
          </a:prstGeom>
          <a:noFill/>
        </p:spPr>
        <p:txBody>
          <a:bodyPr vert="horz" wrap="square" lIns="0" tIns="0" rIns="0" bIns="0" rtlCol="0" anchor="ctr" anchorCtr="1">
            <a:spAutoFit/>
          </a:bodyPr>
          <a:lstStyle/>
          <a:p>
            <a:pPr algn="ctr">
              <a:spcBef>
                <a:spcPts val="0"/>
              </a:spcBef>
              <a:spcAft>
                <a:spcPts val="0"/>
              </a:spcAft>
            </a:pPr>
            <a:r>
              <a:rPr lang="en-SG" sz="1000">
                <a:solidFill>
                  <a:srgbClr val="000000"/>
                </a:solidFill>
                <a:latin typeface="Calibri" panose="020F0502020204030204" pitchFamily="34" charset="0"/>
              </a:rPr>
              <a:t>OFFICIAL (CLOSED) \ NON-SENSITIVE</a:t>
            </a:r>
          </a:p>
        </p:txBody>
      </p:sp>
    </p:spTree>
    <p:extLst>
      <p:ext uri="{BB962C8B-B14F-4D97-AF65-F5344CB8AC3E}">
        <p14:creationId xmlns:p14="http://schemas.microsoft.com/office/powerpoint/2010/main" val="2074204853"/>
      </p:ext>
    </p:extLst>
  </p:cSld>
  <p:clrMap bg1="lt1" tx1="dk1" bg2="lt2" tx2="dk2" accent1="accent1" accent2="accent2" accent3="accent3" accent4="accent4" accent5="accent5" accent6="accent6" hlink="hlink" folHlink="folHlink"/>
  <p:sldLayoutIdLst>
    <p:sldLayoutId id="2147483661" r:id="rId1"/>
    <p:sldLayoutId id="2147483678" r:id="rId2"/>
    <p:sldLayoutId id="2147483673" r:id="rId3"/>
    <p:sldLayoutId id="2147483662" r:id="rId4"/>
    <p:sldLayoutId id="2147483682" r:id="rId5"/>
    <p:sldLayoutId id="2147483681" r:id="rId6"/>
    <p:sldLayoutId id="2147483675" r:id="rId7"/>
    <p:sldLayoutId id="2147483680" r:id="rId8"/>
    <p:sldLayoutId id="2147483677" r:id="rId9"/>
    <p:sldLayoutId id="2147483667"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splunk.com/en_us/blog/devops/the-definitive-guide-for-being-a-system-administrator.html"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www.infotech.com/research/ss/reduce-manual-repetitive-work-with-it-automation"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www.splunk.com/en_us/blog/devops/the-definitive-guide-for-being-a-system-administrator.html"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hyperlink" Target="https://puppet.com/docs/bolt/latest/running_bolt_commands.html" TargetMode="External"/><Relationship Id="rId4" Type="http://schemas.openxmlformats.org/officeDocument/2006/relationships/hyperlink" Target="https://www.infotech.com/research/ss/reduce-manual-repetitive-work-with-it-automation"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hyperlink" Target="https://www.reliablesite.net/hosting-news/automate-dedicated-server-tasks/#.YimoMXpBw2w"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opensource.com/article/21/3/ansible-sysadmin"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opensource.com/article/21/3/ansible-sysadmin"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www.splunk.com/en_us/blog/devops/the-definitive-guide-for-being-a-system-administrator.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splunk.com/en_us/blog/devops/the-definitive-guide-for-being-a-system-administrator.html"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www.splunk.com/en_us/blog/devops/the-definitive-guide-for-being-a-system-administrator.html"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17109"/>
            <a:ext cx="7772400" cy="1754326"/>
          </a:xfrm>
        </p:spPr>
        <p:txBody>
          <a:bodyPr/>
          <a:lstStyle/>
          <a:p>
            <a:r>
              <a:rPr lang="en-SG" sz="4000" dirty="0"/>
              <a:t>DV1C04</a:t>
            </a:r>
            <a:br>
              <a:rPr lang="en-SG" sz="4000" dirty="0"/>
            </a:br>
            <a:r>
              <a:rPr lang="en-SG" sz="4000" dirty="0"/>
              <a:t>Deployment and Monitoring in DevOps</a:t>
            </a:r>
          </a:p>
        </p:txBody>
      </p:sp>
      <p:sp>
        <p:nvSpPr>
          <p:cNvPr id="5" name="Subtitle 4"/>
          <p:cNvSpPr>
            <a:spLocks noGrp="1"/>
          </p:cNvSpPr>
          <p:nvPr>
            <p:ph type="subTitle" idx="1"/>
          </p:nvPr>
        </p:nvSpPr>
        <p:spPr>
          <a:xfrm>
            <a:off x="1140506" y="3940563"/>
            <a:ext cx="6858000" cy="549863"/>
          </a:xfrm>
        </p:spPr>
        <p:txBody>
          <a:bodyPr>
            <a:noAutofit/>
          </a:bodyPr>
          <a:lstStyle/>
          <a:p>
            <a:r>
              <a:rPr lang="en-US" sz="2800" dirty="0"/>
              <a:t>L07</a:t>
            </a:r>
            <a:endParaRPr lang="en-SG" sz="2800" dirty="0"/>
          </a:p>
        </p:txBody>
      </p:sp>
      <p:sp>
        <p:nvSpPr>
          <p:cNvPr id="6" name="Text Placeholder 5"/>
          <p:cNvSpPr>
            <a:spLocks noGrp="1"/>
          </p:cNvSpPr>
          <p:nvPr>
            <p:ph type="body" idx="10"/>
          </p:nvPr>
        </p:nvSpPr>
        <p:spPr>
          <a:xfrm>
            <a:off x="1140506" y="4651937"/>
            <a:ext cx="6858000" cy="705710"/>
          </a:xfrm>
        </p:spPr>
        <p:txBody>
          <a:bodyPr>
            <a:normAutofit/>
          </a:bodyPr>
          <a:lstStyle/>
          <a:p>
            <a:r>
              <a:rPr lang="en-US" sz="2800" dirty="0"/>
              <a:t>Repetitive Operations</a:t>
            </a:r>
            <a:endParaRPr lang="en-SG" dirty="0"/>
          </a:p>
        </p:txBody>
      </p:sp>
    </p:spTree>
    <p:extLst>
      <p:ext uri="{BB962C8B-B14F-4D97-AF65-F5344CB8AC3E}">
        <p14:creationId xmlns:p14="http://schemas.microsoft.com/office/powerpoint/2010/main" val="342734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194B-B1AC-4726-9E69-24D81EC495A4}"/>
              </a:ext>
            </a:extLst>
          </p:cNvPr>
          <p:cNvSpPr>
            <a:spLocks noGrp="1"/>
          </p:cNvSpPr>
          <p:nvPr>
            <p:ph type="title"/>
          </p:nvPr>
        </p:nvSpPr>
        <p:spPr>
          <a:xfrm>
            <a:off x="544287" y="365126"/>
            <a:ext cx="7759460" cy="632945"/>
          </a:xfrm>
        </p:spPr>
        <p:txBody>
          <a:bodyPr>
            <a:normAutofit fontScale="90000"/>
          </a:bodyPr>
          <a:lstStyle/>
          <a:p>
            <a:r>
              <a:rPr lang="en-GB" dirty="0" err="1"/>
              <a:t>OperationalTasks</a:t>
            </a:r>
            <a:endParaRPr lang="en-SG" dirty="0"/>
          </a:p>
        </p:txBody>
      </p:sp>
      <p:sp>
        <p:nvSpPr>
          <p:cNvPr id="3" name="Content Placeholder 2">
            <a:extLst>
              <a:ext uri="{FF2B5EF4-FFF2-40B4-BE49-F238E27FC236}">
                <a16:creationId xmlns:a16="http://schemas.microsoft.com/office/drawing/2014/main" id="{109A3D7B-A727-4C2E-B544-92336F5C2BC6}"/>
              </a:ext>
            </a:extLst>
          </p:cNvPr>
          <p:cNvSpPr>
            <a:spLocks noGrp="1"/>
          </p:cNvSpPr>
          <p:nvPr>
            <p:ph idx="1"/>
          </p:nvPr>
        </p:nvSpPr>
        <p:spPr/>
        <p:txBody>
          <a:bodyPr>
            <a:normAutofit/>
          </a:bodyPr>
          <a:lstStyle/>
          <a:p>
            <a:pPr marL="0" indent="0">
              <a:buNone/>
            </a:pPr>
            <a:r>
              <a:rPr lang="en-GB" sz="2400" dirty="0"/>
              <a:t>Security</a:t>
            </a:r>
          </a:p>
          <a:p>
            <a:r>
              <a:rPr lang="en-GB" sz="2400" b="0" dirty="0"/>
              <a:t>Security should be top-of-mind for any implementation and operation. Operation Team should perform all actions in a secure way. As networks and servers are setup, IT team need to do it in a technically sound and secure way.</a:t>
            </a:r>
          </a:p>
          <a:p>
            <a:pPr marL="0" indent="0">
              <a:buNone/>
            </a:pPr>
            <a:endParaRPr lang="en-GB" b="0" dirty="0"/>
          </a:p>
          <a:p>
            <a:pPr marL="0" indent="0">
              <a:buNone/>
            </a:pPr>
            <a:endParaRPr lang="en-GB" b="0" dirty="0"/>
          </a:p>
          <a:p>
            <a:pPr marL="0" indent="0">
              <a:buNone/>
            </a:pPr>
            <a:endParaRPr lang="en-GB" b="0" dirty="0"/>
          </a:p>
          <a:p>
            <a:pPr marL="0" indent="0">
              <a:buNone/>
            </a:pPr>
            <a:r>
              <a:rPr lang="en-US" sz="1600" dirty="0"/>
              <a:t>Ref: </a:t>
            </a:r>
            <a:r>
              <a:rPr lang="en-SG" sz="1600" dirty="0">
                <a:hlinkClick r:id="rId2"/>
              </a:rPr>
              <a:t>https://www.splunk.com/en_us/blog/devops/the-definitive-guide-for-being-a-system-administrator.html</a:t>
            </a:r>
            <a:endParaRPr lang="en-SG" sz="1600" dirty="0"/>
          </a:p>
          <a:p>
            <a:pPr marL="0" indent="0">
              <a:buNone/>
            </a:pPr>
            <a:endParaRPr lang="en-SG" dirty="0"/>
          </a:p>
          <a:p>
            <a:pPr marL="0" indent="0">
              <a:buNone/>
            </a:pPr>
            <a:endParaRPr lang="en-SG" b="0" dirty="0"/>
          </a:p>
        </p:txBody>
      </p:sp>
    </p:spTree>
    <p:extLst>
      <p:ext uri="{BB962C8B-B14F-4D97-AF65-F5344CB8AC3E}">
        <p14:creationId xmlns:p14="http://schemas.microsoft.com/office/powerpoint/2010/main" val="2485724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194B-B1AC-4726-9E69-24D81EC495A4}"/>
              </a:ext>
            </a:extLst>
          </p:cNvPr>
          <p:cNvSpPr>
            <a:spLocks noGrp="1"/>
          </p:cNvSpPr>
          <p:nvPr>
            <p:ph type="title"/>
          </p:nvPr>
        </p:nvSpPr>
        <p:spPr>
          <a:xfrm>
            <a:off x="544287" y="365126"/>
            <a:ext cx="7759460" cy="632945"/>
          </a:xfrm>
        </p:spPr>
        <p:txBody>
          <a:bodyPr>
            <a:normAutofit fontScale="90000"/>
          </a:bodyPr>
          <a:lstStyle/>
          <a:p>
            <a:r>
              <a:rPr lang="en-GB" dirty="0"/>
              <a:t>Operational Tasks</a:t>
            </a:r>
            <a:endParaRPr lang="en-SG" dirty="0"/>
          </a:p>
        </p:txBody>
      </p:sp>
      <p:sp>
        <p:nvSpPr>
          <p:cNvPr id="3" name="Content Placeholder 2">
            <a:extLst>
              <a:ext uri="{FF2B5EF4-FFF2-40B4-BE49-F238E27FC236}">
                <a16:creationId xmlns:a16="http://schemas.microsoft.com/office/drawing/2014/main" id="{109A3D7B-A727-4C2E-B544-92336F5C2BC6}"/>
              </a:ext>
            </a:extLst>
          </p:cNvPr>
          <p:cNvSpPr>
            <a:spLocks noGrp="1"/>
          </p:cNvSpPr>
          <p:nvPr>
            <p:ph idx="1"/>
          </p:nvPr>
        </p:nvSpPr>
        <p:spPr/>
        <p:txBody>
          <a:bodyPr>
            <a:normAutofit/>
          </a:bodyPr>
          <a:lstStyle/>
          <a:p>
            <a:pPr marL="0" indent="0">
              <a:buNone/>
            </a:pPr>
            <a:r>
              <a:rPr lang="en-GB" dirty="0"/>
              <a:t>Problem Solving</a:t>
            </a:r>
          </a:p>
          <a:p>
            <a:r>
              <a:rPr lang="en-GB" b="0" dirty="0"/>
              <a:t>While the speed of applications deployment increases, it also mean the speed of rolling out of such setup into operate phase also increases. So, finding ways to reduce bottlenecks in the operation while simultaneously ensuring security in various setups are always ongoing.</a:t>
            </a:r>
          </a:p>
          <a:p>
            <a:pPr marL="0" indent="0">
              <a:buNone/>
            </a:pPr>
            <a:endParaRPr lang="en-GB" b="0" dirty="0"/>
          </a:p>
          <a:p>
            <a:pPr marL="0" indent="0">
              <a:buNone/>
            </a:pPr>
            <a:endParaRPr lang="en-GB" b="0" dirty="0"/>
          </a:p>
          <a:p>
            <a:pPr marL="0" indent="0">
              <a:buNone/>
            </a:pPr>
            <a:endParaRPr lang="en-GB" b="0" dirty="0"/>
          </a:p>
          <a:p>
            <a:pPr marL="0" indent="0">
              <a:buNone/>
            </a:pPr>
            <a:endParaRPr lang="en-GB" b="0" dirty="0"/>
          </a:p>
          <a:p>
            <a:pPr marL="0" indent="0">
              <a:buNone/>
            </a:pPr>
            <a:endParaRPr lang="en-GB" b="0" dirty="0"/>
          </a:p>
          <a:p>
            <a:pPr marL="0" indent="0">
              <a:buNone/>
            </a:pPr>
            <a:endParaRPr lang="en-GB" b="0" dirty="0"/>
          </a:p>
          <a:p>
            <a:pPr marL="0" indent="0">
              <a:buNone/>
            </a:pPr>
            <a:endParaRPr lang="en-GB" b="0" dirty="0"/>
          </a:p>
          <a:p>
            <a:pPr marL="0" indent="0">
              <a:buNone/>
            </a:pPr>
            <a:endParaRPr lang="en-SG" dirty="0"/>
          </a:p>
          <a:p>
            <a:pPr marL="0" indent="0">
              <a:buNone/>
            </a:pPr>
            <a:endParaRPr lang="en-SG" b="0" dirty="0"/>
          </a:p>
        </p:txBody>
      </p:sp>
    </p:spTree>
    <p:extLst>
      <p:ext uri="{BB962C8B-B14F-4D97-AF65-F5344CB8AC3E}">
        <p14:creationId xmlns:p14="http://schemas.microsoft.com/office/powerpoint/2010/main" val="1160671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194B-B1AC-4726-9E69-24D81EC495A4}"/>
              </a:ext>
            </a:extLst>
          </p:cNvPr>
          <p:cNvSpPr>
            <a:spLocks noGrp="1"/>
          </p:cNvSpPr>
          <p:nvPr>
            <p:ph type="title"/>
          </p:nvPr>
        </p:nvSpPr>
        <p:spPr>
          <a:xfrm>
            <a:off x="544287" y="365126"/>
            <a:ext cx="7759460" cy="632945"/>
          </a:xfrm>
        </p:spPr>
        <p:txBody>
          <a:bodyPr>
            <a:normAutofit fontScale="90000"/>
          </a:bodyPr>
          <a:lstStyle/>
          <a:p>
            <a:r>
              <a:rPr lang="en-GB" dirty="0"/>
              <a:t>Tools for Operation</a:t>
            </a:r>
            <a:endParaRPr lang="en-SG" dirty="0"/>
          </a:p>
        </p:txBody>
      </p:sp>
      <p:sp>
        <p:nvSpPr>
          <p:cNvPr id="3" name="Content Placeholder 2">
            <a:extLst>
              <a:ext uri="{FF2B5EF4-FFF2-40B4-BE49-F238E27FC236}">
                <a16:creationId xmlns:a16="http://schemas.microsoft.com/office/drawing/2014/main" id="{109A3D7B-A727-4C2E-B544-92336F5C2BC6}"/>
              </a:ext>
            </a:extLst>
          </p:cNvPr>
          <p:cNvSpPr>
            <a:spLocks noGrp="1"/>
          </p:cNvSpPr>
          <p:nvPr>
            <p:ph idx="1"/>
          </p:nvPr>
        </p:nvSpPr>
        <p:spPr/>
        <p:txBody>
          <a:bodyPr>
            <a:normAutofit/>
          </a:bodyPr>
          <a:lstStyle/>
          <a:p>
            <a:pPr marL="0" indent="0">
              <a:buNone/>
            </a:pPr>
            <a:r>
              <a:rPr lang="en-GB" dirty="0"/>
              <a:t>In order to automate manual operation tasks, there are several tools available as shown below</a:t>
            </a:r>
            <a:endParaRPr lang="en-GB" b="0" dirty="0"/>
          </a:p>
          <a:p>
            <a:pPr marL="0" indent="0">
              <a:buNone/>
            </a:pPr>
            <a:endParaRPr lang="en-GB" b="0" dirty="0"/>
          </a:p>
          <a:p>
            <a:pPr marL="0" indent="0">
              <a:buNone/>
            </a:pPr>
            <a:endParaRPr lang="en-GB" b="0" dirty="0"/>
          </a:p>
          <a:p>
            <a:pPr marL="0" indent="0">
              <a:buNone/>
            </a:pPr>
            <a:endParaRPr lang="en-GB" b="0" dirty="0"/>
          </a:p>
          <a:p>
            <a:pPr marL="0" indent="0">
              <a:buNone/>
            </a:pPr>
            <a:endParaRPr lang="en-GB" b="0" dirty="0"/>
          </a:p>
          <a:p>
            <a:pPr marL="0" indent="0">
              <a:buNone/>
            </a:pPr>
            <a:endParaRPr lang="en-GB" b="0" dirty="0"/>
          </a:p>
          <a:p>
            <a:pPr marL="0" indent="0">
              <a:buNone/>
            </a:pPr>
            <a:endParaRPr lang="en-GB" b="0" dirty="0"/>
          </a:p>
          <a:p>
            <a:pPr marL="0" indent="0">
              <a:buNone/>
            </a:pPr>
            <a:endParaRPr lang="en-GB" b="0" dirty="0"/>
          </a:p>
          <a:p>
            <a:pPr marL="0" indent="0">
              <a:buNone/>
            </a:pPr>
            <a:endParaRPr lang="en-SG" dirty="0"/>
          </a:p>
          <a:p>
            <a:pPr marL="0" indent="0">
              <a:buNone/>
            </a:pPr>
            <a:endParaRPr lang="en-SG" b="0" dirty="0"/>
          </a:p>
        </p:txBody>
      </p:sp>
      <p:pic>
        <p:nvPicPr>
          <p:cNvPr id="5" name="Picture 4">
            <a:extLst>
              <a:ext uri="{FF2B5EF4-FFF2-40B4-BE49-F238E27FC236}">
                <a16:creationId xmlns:a16="http://schemas.microsoft.com/office/drawing/2014/main" id="{021E0ACA-CD72-4399-9296-A2A741FAB3B6}"/>
              </a:ext>
            </a:extLst>
          </p:cNvPr>
          <p:cNvPicPr>
            <a:picLocks noChangeAspect="1"/>
          </p:cNvPicPr>
          <p:nvPr/>
        </p:nvPicPr>
        <p:blipFill>
          <a:blip r:embed="rId2"/>
          <a:stretch>
            <a:fillRect/>
          </a:stretch>
        </p:blipFill>
        <p:spPr>
          <a:xfrm>
            <a:off x="1852612" y="2502353"/>
            <a:ext cx="4524375" cy="2571750"/>
          </a:xfrm>
          <a:prstGeom prst="rect">
            <a:avLst/>
          </a:prstGeom>
        </p:spPr>
      </p:pic>
    </p:spTree>
    <p:extLst>
      <p:ext uri="{BB962C8B-B14F-4D97-AF65-F5344CB8AC3E}">
        <p14:creationId xmlns:p14="http://schemas.microsoft.com/office/powerpoint/2010/main" val="3690685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600" dirty="0"/>
              <a:t>Puppet Bolt</a:t>
            </a:r>
          </a:p>
        </p:txBody>
      </p:sp>
      <p:sp>
        <p:nvSpPr>
          <p:cNvPr id="5" name="Content Placeholder 4"/>
          <p:cNvSpPr>
            <a:spLocks noGrp="1"/>
          </p:cNvSpPr>
          <p:nvPr>
            <p:ph idx="1"/>
          </p:nvPr>
        </p:nvSpPr>
        <p:spPr>
          <a:xfrm>
            <a:off x="628650" y="1186542"/>
            <a:ext cx="8145236" cy="5497287"/>
          </a:xfrm>
        </p:spPr>
        <p:txBody>
          <a:bodyPr>
            <a:normAutofit lnSpcReduction="10000"/>
          </a:bodyPr>
          <a:lstStyle/>
          <a:p>
            <a:pPr marL="0" lvl="0" indent="0" eaLnBrk="0" fontAlgn="base" hangingPunct="0">
              <a:lnSpc>
                <a:spcPct val="100000"/>
              </a:lnSpc>
              <a:spcBef>
                <a:spcPct val="0"/>
              </a:spcBef>
              <a:spcAft>
                <a:spcPct val="0"/>
              </a:spcAft>
              <a:buNone/>
            </a:pPr>
            <a:r>
              <a:rPr lang="en-GB" sz="2600" b="0" dirty="0"/>
              <a:t>Bolt is an open  source and agentless tool. It is ready for any user, any language, any OS. AND no Puppet experience or agents necessary. Existing scripts and plans, including YAML, PowerShell, Bash, Python or Ruby, or content from the Puppet Forge can be used with Bolt.</a:t>
            </a:r>
          </a:p>
          <a:p>
            <a:pPr marL="0" lvl="0" indent="0" eaLnBrk="0" fontAlgn="base" hangingPunct="0">
              <a:lnSpc>
                <a:spcPct val="100000"/>
              </a:lnSpc>
              <a:spcBef>
                <a:spcPct val="0"/>
              </a:spcBef>
              <a:spcAft>
                <a:spcPct val="0"/>
              </a:spcAft>
              <a:buNone/>
            </a:pPr>
            <a:endParaRPr lang="en-GB" sz="2600" b="0" dirty="0"/>
          </a:p>
          <a:p>
            <a:pPr marL="0" indent="0" eaLnBrk="0" fontAlgn="base" hangingPunct="0">
              <a:lnSpc>
                <a:spcPct val="100000"/>
              </a:lnSpc>
              <a:spcBef>
                <a:spcPct val="0"/>
              </a:spcBef>
              <a:spcAft>
                <a:spcPct val="0"/>
              </a:spcAft>
              <a:buNone/>
            </a:pPr>
            <a:r>
              <a:rPr lang="en-US" altLang="en-US" sz="2600" b="0" dirty="0">
                <a:solidFill>
                  <a:srgbClr val="222222"/>
                </a:solidFill>
                <a:latin typeface="marketing-sans"/>
              </a:rPr>
              <a:t>Bolt is useful when you want to perform works remotely, especially when many servers are involved. Bolt uses </a:t>
            </a:r>
            <a:r>
              <a:rPr lang="en-US" altLang="en-US" sz="2600" b="0" dirty="0" err="1">
                <a:solidFill>
                  <a:srgbClr val="222222"/>
                </a:solidFill>
                <a:latin typeface="marketing-sans"/>
              </a:rPr>
              <a:t>ssh</a:t>
            </a:r>
            <a:r>
              <a:rPr lang="en-US" altLang="en-US" sz="2600" b="0" dirty="0">
                <a:solidFill>
                  <a:srgbClr val="222222"/>
                </a:solidFill>
                <a:latin typeface="marketing-sans"/>
              </a:rPr>
              <a:t> protocol in performing tasks remote. </a:t>
            </a:r>
            <a:endParaRPr lang="en-GB" b="0" dirty="0"/>
          </a:p>
          <a:p>
            <a:pPr marL="0" lvl="0" indent="0" eaLnBrk="0" fontAlgn="base" hangingPunct="0">
              <a:lnSpc>
                <a:spcPct val="100000"/>
              </a:lnSpc>
              <a:spcBef>
                <a:spcPct val="0"/>
              </a:spcBef>
              <a:spcAft>
                <a:spcPct val="0"/>
              </a:spcAft>
              <a:buNone/>
            </a:pPr>
            <a:endParaRPr lang="en-GB" sz="2400" b="0" dirty="0"/>
          </a:p>
          <a:p>
            <a:pPr marL="0" lvl="0" indent="0" eaLnBrk="0" fontAlgn="base" hangingPunct="0">
              <a:lnSpc>
                <a:spcPct val="100000"/>
              </a:lnSpc>
              <a:spcBef>
                <a:spcPct val="0"/>
              </a:spcBef>
              <a:spcAft>
                <a:spcPct val="0"/>
              </a:spcAft>
              <a:buNone/>
            </a:pPr>
            <a:r>
              <a:rPr lang="en-GB" sz="2400" b="0" dirty="0"/>
              <a:t>Bolt can be executed via</a:t>
            </a:r>
          </a:p>
          <a:p>
            <a:pPr lvl="1" eaLnBrk="0" fontAlgn="base" hangingPunct="0">
              <a:lnSpc>
                <a:spcPct val="100000"/>
              </a:lnSpc>
              <a:spcBef>
                <a:spcPct val="0"/>
              </a:spcBef>
              <a:spcAft>
                <a:spcPct val="0"/>
              </a:spcAft>
            </a:pPr>
            <a:r>
              <a:rPr lang="en-GB" sz="2000" b="0" dirty="0"/>
              <a:t>Command</a:t>
            </a:r>
          </a:p>
          <a:p>
            <a:pPr lvl="1" eaLnBrk="0" fontAlgn="base" hangingPunct="0">
              <a:lnSpc>
                <a:spcPct val="100000"/>
              </a:lnSpc>
              <a:spcBef>
                <a:spcPct val="0"/>
              </a:spcBef>
              <a:spcAft>
                <a:spcPct val="0"/>
              </a:spcAft>
            </a:pPr>
            <a:r>
              <a:rPr lang="en-GB" sz="2000" b="0" dirty="0"/>
              <a:t>Script</a:t>
            </a:r>
          </a:p>
          <a:p>
            <a:pPr lvl="1" eaLnBrk="0" fontAlgn="base" hangingPunct="0">
              <a:lnSpc>
                <a:spcPct val="100000"/>
              </a:lnSpc>
              <a:spcBef>
                <a:spcPct val="0"/>
              </a:spcBef>
              <a:spcAft>
                <a:spcPct val="0"/>
              </a:spcAft>
            </a:pPr>
            <a:r>
              <a:rPr lang="en-GB" sz="2000" b="0" dirty="0"/>
              <a:t>Task</a:t>
            </a:r>
          </a:p>
          <a:p>
            <a:pPr lvl="1" eaLnBrk="0" fontAlgn="base" hangingPunct="0">
              <a:lnSpc>
                <a:spcPct val="100000"/>
              </a:lnSpc>
              <a:spcBef>
                <a:spcPct val="0"/>
              </a:spcBef>
              <a:spcAft>
                <a:spcPct val="0"/>
              </a:spcAft>
            </a:pPr>
            <a:r>
              <a:rPr lang="en-GB" sz="2000" b="0" dirty="0"/>
              <a:t>Plan</a:t>
            </a:r>
          </a:p>
        </p:txBody>
      </p:sp>
      <p:sp>
        <p:nvSpPr>
          <p:cNvPr id="7" name="TextBox 6">
            <a:extLst>
              <a:ext uri="{FF2B5EF4-FFF2-40B4-BE49-F238E27FC236}">
                <a16:creationId xmlns:a16="http://schemas.microsoft.com/office/drawing/2014/main" id="{F47C6F75-56CA-47F5-9D52-652E40D8ECA5}"/>
              </a:ext>
            </a:extLst>
          </p:cNvPr>
          <p:cNvSpPr txBox="1"/>
          <p:nvPr/>
        </p:nvSpPr>
        <p:spPr>
          <a:xfrm>
            <a:off x="628650" y="6576690"/>
            <a:ext cx="3485249" cy="307777"/>
          </a:xfrm>
          <a:prstGeom prst="rect">
            <a:avLst/>
          </a:prstGeom>
          <a:noFill/>
        </p:spPr>
        <p:txBody>
          <a:bodyPr wrap="none" rtlCol="0">
            <a:spAutoFit/>
          </a:bodyPr>
          <a:lstStyle/>
          <a:p>
            <a:r>
              <a:rPr lang="en-SG" sz="1400" b="1" dirty="0"/>
              <a:t>Ref: </a:t>
            </a:r>
            <a:r>
              <a:rPr lang="en-GB" sz="1400" dirty="0"/>
              <a:t>https://puppet.com/open-source/bolt/</a:t>
            </a:r>
            <a:endParaRPr lang="en-SG" sz="1400" b="1" dirty="0"/>
          </a:p>
        </p:txBody>
      </p:sp>
    </p:spTree>
    <p:extLst>
      <p:ext uri="{BB962C8B-B14F-4D97-AF65-F5344CB8AC3E}">
        <p14:creationId xmlns:p14="http://schemas.microsoft.com/office/powerpoint/2010/main" val="525508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600" dirty="0"/>
              <a:t>Run a command on a target</a:t>
            </a:r>
          </a:p>
        </p:txBody>
      </p:sp>
      <p:sp>
        <p:nvSpPr>
          <p:cNvPr id="5" name="Content Placeholder 4"/>
          <p:cNvSpPr>
            <a:spLocks noGrp="1"/>
          </p:cNvSpPr>
          <p:nvPr>
            <p:ph idx="1"/>
          </p:nvPr>
        </p:nvSpPr>
        <p:spPr>
          <a:xfrm>
            <a:off x="628650" y="1426029"/>
            <a:ext cx="8145236" cy="5043220"/>
          </a:xfrm>
        </p:spPr>
        <p:txBody>
          <a:bodyPr>
            <a:normAutofit lnSpcReduction="10000"/>
          </a:bodyPr>
          <a:lstStyle/>
          <a:p>
            <a:pPr marL="0" indent="0" eaLnBrk="0" fontAlgn="base" hangingPunct="0">
              <a:lnSpc>
                <a:spcPct val="100000"/>
              </a:lnSpc>
              <a:spcBef>
                <a:spcPct val="0"/>
              </a:spcBef>
              <a:spcAft>
                <a:spcPct val="0"/>
              </a:spcAft>
              <a:buNone/>
            </a:pPr>
            <a:r>
              <a:rPr lang="en-US" altLang="en-US" sz="2400" b="0" dirty="0">
                <a:solidFill>
                  <a:srgbClr val="222222"/>
                </a:solidFill>
                <a:latin typeface="marketing-sans"/>
              </a:rPr>
              <a:t>The syntax to run a command is: </a:t>
            </a:r>
            <a:endParaRPr lang="en-US" altLang="en-US" sz="2400" i="1" dirty="0">
              <a:solidFill>
                <a:srgbClr val="454C52"/>
              </a:solidFill>
              <a:latin typeface="marketing-mono"/>
            </a:endParaRPr>
          </a:p>
          <a:p>
            <a:pPr marL="0" lvl="0" indent="0" eaLnBrk="0" fontAlgn="base" hangingPunct="0">
              <a:lnSpc>
                <a:spcPct val="100000"/>
              </a:lnSpc>
              <a:spcBef>
                <a:spcPct val="0"/>
              </a:spcBef>
              <a:spcAft>
                <a:spcPct val="0"/>
              </a:spcAft>
              <a:buNone/>
            </a:pPr>
            <a:endParaRPr lang="en-US" altLang="en-US" sz="2000" i="1" dirty="0">
              <a:solidFill>
                <a:srgbClr val="454C52"/>
              </a:solidFill>
              <a:latin typeface="marketing-mono"/>
            </a:endParaRPr>
          </a:p>
          <a:p>
            <a:pPr marL="0" lvl="0" indent="0" eaLnBrk="0" fontAlgn="base" hangingPunct="0">
              <a:lnSpc>
                <a:spcPct val="100000"/>
              </a:lnSpc>
              <a:spcBef>
                <a:spcPct val="0"/>
              </a:spcBef>
              <a:spcAft>
                <a:spcPct val="0"/>
              </a:spcAft>
              <a:buNone/>
            </a:pPr>
            <a:r>
              <a:rPr lang="en-US" altLang="en-US" sz="2000" i="1" dirty="0">
                <a:solidFill>
                  <a:srgbClr val="454C52"/>
                </a:solidFill>
                <a:latin typeface="marketing-mono"/>
              </a:rPr>
              <a:t>bolt command run &lt;COMMAND&gt; --targets &lt;TARGET_NAME&gt; &lt;OPTIONS&gt;</a:t>
            </a:r>
            <a:endParaRPr lang="en-US" altLang="en-US" sz="2000" i="1" dirty="0"/>
          </a:p>
          <a:p>
            <a:pPr lvl="0"/>
            <a:endParaRPr lang="en-GB" sz="2400" dirty="0"/>
          </a:p>
          <a:p>
            <a:pPr marL="0" lvl="0" indent="0">
              <a:buNone/>
            </a:pPr>
            <a:r>
              <a:rPr lang="en-GB" sz="2000" b="0" dirty="0"/>
              <a:t>For example: use Bolt to run simple commands on a target machine, in this case, a localhost.</a:t>
            </a:r>
          </a:p>
          <a:p>
            <a:pPr marL="0" lvl="0" indent="0">
              <a:buNone/>
            </a:pPr>
            <a:endParaRPr lang="en-GB" sz="2000" b="0" dirty="0"/>
          </a:p>
          <a:p>
            <a:pPr marL="0" indent="0">
              <a:buNone/>
            </a:pPr>
            <a:r>
              <a:rPr lang="en-GB" sz="2000" i="1" dirty="0"/>
              <a:t>$ bolt command run </a:t>
            </a:r>
            <a:r>
              <a:rPr lang="en-GB" sz="2000" i="1" dirty="0" err="1"/>
              <a:t>whoami</a:t>
            </a:r>
            <a:r>
              <a:rPr lang="en-GB" sz="2000" i="1" dirty="0"/>
              <a:t> -t 127.0.0.1 -u root -p root --no-host-key-check</a:t>
            </a:r>
          </a:p>
          <a:p>
            <a:pPr marL="0" indent="0">
              <a:buNone/>
            </a:pPr>
            <a:endParaRPr lang="en-GB" sz="2000" i="1" dirty="0"/>
          </a:p>
          <a:p>
            <a:pPr marL="0" indent="0">
              <a:buNone/>
            </a:pPr>
            <a:r>
              <a:rPr lang="en-GB" sz="2000" b="0" i="1" dirty="0"/>
              <a:t>Where   -t =&gt; targets</a:t>
            </a:r>
          </a:p>
          <a:p>
            <a:pPr marL="0" indent="0">
              <a:buNone/>
            </a:pPr>
            <a:r>
              <a:rPr lang="en-GB" sz="2000" b="0" i="1" dirty="0"/>
              <a:t>	-u =&gt; user</a:t>
            </a:r>
          </a:p>
          <a:p>
            <a:pPr marL="0" indent="0">
              <a:buNone/>
            </a:pPr>
            <a:r>
              <a:rPr lang="en-GB" sz="2000" b="0" i="1" dirty="0"/>
              <a:t>	-p =&gt; password</a:t>
            </a:r>
          </a:p>
          <a:p>
            <a:pPr marL="0" indent="0">
              <a:buNone/>
            </a:pPr>
            <a:r>
              <a:rPr lang="en-GB" sz="2000" b="0" i="1" dirty="0"/>
              <a:t>	--no-host-key-check =&gt; Not </a:t>
            </a:r>
            <a:r>
              <a:rPr lang="en-GB" b="0" dirty="0"/>
              <a:t>checking host keys with SSH.</a:t>
            </a:r>
            <a:endParaRPr lang="en-GB" sz="2000" b="0" i="1" dirty="0"/>
          </a:p>
        </p:txBody>
      </p:sp>
      <p:sp>
        <p:nvSpPr>
          <p:cNvPr id="7" name="TextBox 6">
            <a:extLst>
              <a:ext uri="{FF2B5EF4-FFF2-40B4-BE49-F238E27FC236}">
                <a16:creationId xmlns:a16="http://schemas.microsoft.com/office/drawing/2014/main" id="{F47C6F75-56CA-47F5-9D52-652E40D8ECA5}"/>
              </a:ext>
            </a:extLst>
          </p:cNvPr>
          <p:cNvSpPr txBox="1"/>
          <p:nvPr/>
        </p:nvSpPr>
        <p:spPr>
          <a:xfrm>
            <a:off x="628650" y="6469249"/>
            <a:ext cx="4023858" cy="307777"/>
          </a:xfrm>
          <a:prstGeom prst="rect">
            <a:avLst/>
          </a:prstGeom>
          <a:noFill/>
        </p:spPr>
        <p:txBody>
          <a:bodyPr wrap="none" rtlCol="0">
            <a:spAutoFit/>
          </a:bodyPr>
          <a:lstStyle/>
          <a:p>
            <a:r>
              <a:rPr lang="en-SG" sz="1400" b="1" dirty="0"/>
              <a:t>Ref: </a:t>
            </a:r>
            <a:r>
              <a:rPr lang="en-GB" sz="1400" dirty="0"/>
              <a:t>https://puppet.com/docs/bolt/latest/bolt.html</a:t>
            </a:r>
            <a:endParaRPr lang="en-SG" sz="1400" b="1" dirty="0"/>
          </a:p>
        </p:txBody>
      </p:sp>
    </p:spTree>
    <p:extLst>
      <p:ext uri="{BB962C8B-B14F-4D97-AF65-F5344CB8AC3E}">
        <p14:creationId xmlns:p14="http://schemas.microsoft.com/office/powerpoint/2010/main" val="3422825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600" dirty="0"/>
              <a:t>Run a command on a target</a:t>
            </a:r>
          </a:p>
        </p:txBody>
      </p:sp>
      <p:sp>
        <p:nvSpPr>
          <p:cNvPr id="5" name="Content Placeholder 4"/>
          <p:cNvSpPr>
            <a:spLocks noGrp="1"/>
          </p:cNvSpPr>
          <p:nvPr>
            <p:ph idx="1"/>
          </p:nvPr>
        </p:nvSpPr>
        <p:spPr>
          <a:xfrm>
            <a:off x="648606" y="1338944"/>
            <a:ext cx="8145236" cy="5130305"/>
          </a:xfrm>
        </p:spPr>
        <p:txBody>
          <a:bodyPr>
            <a:normAutofit/>
          </a:bodyPr>
          <a:lstStyle/>
          <a:p>
            <a:pPr marL="0" indent="0">
              <a:buNone/>
            </a:pPr>
            <a:endParaRPr lang="en-GB" sz="2400" b="0" dirty="0"/>
          </a:p>
          <a:p>
            <a:pPr marL="0" indent="0">
              <a:buNone/>
            </a:pPr>
            <a:endParaRPr lang="en-GB" sz="2400" b="0" dirty="0"/>
          </a:p>
          <a:p>
            <a:pPr marL="0" indent="0">
              <a:buNone/>
            </a:pPr>
            <a:r>
              <a:rPr lang="en-SG" sz="1600" dirty="0"/>
              <a:t>$ bolt command run '</a:t>
            </a:r>
            <a:r>
              <a:rPr lang="en-SG" sz="1600" dirty="0" err="1"/>
              <a:t>systemctl</a:t>
            </a:r>
            <a:r>
              <a:rPr lang="en-SG" sz="1600" dirty="0"/>
              <a:t> stop </a:t>
            </a:r>
            <a:r>
              <a:rPr lang="en-SG" sz="1600" dirty="0" err="1"/>
              <a:t>ntpd</a:t>
            </a:r>
            <a:r>
              <a:rPr lang="en-SG" sz="1600" dirty="0"/>
              <a:t>’ --target ssh://target1 --user </a:t>
            </a:r>
            <a:r>
              <a:rPr lang="en-SG" sz="1600" dirty="0" err="1"/>
              <a:t>dockeradm</a:t>
            </a:r>
            <a:r>
              <a:rPr lang="en-SG" sz="1600" dirty="0"/>
              <a:t> ---password ‘&lt;password&gt;’ -no-host-key-check - -run-as root</a:t>
            </a:r>
          </a:p>
          <a:p>
            <a:pPr marL="0" indent="0">
              <a:buNone/>
            </a:pPr>
            <a:r>
              <a:rPr lang="en-US" sz="1600" b="0" dirty="0"/>
              <a:t>(replace &lt;password&gt; with the actual password)</a:t>
            </a:r>
          </a:p>
          <a:p>
            <a:pPr marL="0" indent="0">
              <a:buNone/>
            </a:pPr>
            <a:endParaRPr lang="en-US" sz="1600" b="0" dirty="0"/>
          </a:p>
          <a:p>
            <a:pPr marL="0" indent="0">
              <a:buNone/>
            </a:pPr>
            <a:r>
              <a:rPr lang="en-US" sz="1600" b="0" dirty="0"/>
              <a:t>Where</a:t>
            </a:r>
            <a:endParaRPr lang="en-GB" sz="1600" b="0" dirty="0"/>
          </a:p>
        </p:txBody>
      </p:sp>
      <p:sp>
        <p:nvSpPr>
          <p:cNvPr id="7" name="TextBox 6">
            <a:extLst>
              <a:ext uri="{FF2B5EF4-FFF2-40B4-BE49-F238E27FC236}">
                <a16:creationId xmlns:a16="http://schemas.microsoft.com/office/drawing/2014/main" id="{F47C6F75-56CA-47F5-9D52-652E40D8ECA5}"/>
              </a:ext>
            </a:extLst>
          </p:cNvPr>
          <p:cNvSpPr txBox="1"/>
          <p:nvPr/>
        </p:nvSpPr>
        <p:spPr>
          <a:xfrm>
            <a:off x="597920" y="5974556"/>
            <a:ext cx="4023858" cy="307777"/>
          </a:xfrm>
          <a:prstGeom prst="rect">
            <a:avLst/>
          </a:prstGeom>
          <a:noFill/>
        </p:spPr>
        <p:txBody>
          <a:bodyPr wrap="none" rtlCol="0">
            <a:spAutoFit/>
          </a:bodyPr>
          <a:lstStyle/>
          <a:p>
            <a:r>
              <a:rPr lang="en-SG" sz="1400" b="1" dirty="0"/>
              <a:t>Ref: </a:t>
            </a:r>
            <a:r>
              <a:rPr lang="en-GB" sz="1400" dirty="0"/>
              <a:t>https://puppet.com/docs/bolt/latest/bolt.html</a:t>
            </a:r>
            <a:endParaRPr lang="en-SG" sz="1400" b="1" dirty="0"/>
          </a:p>
        </p:txBody>
      </p:sp>
      <p:sp>
        <p:nvSpPr>
          <p:cNvPr id="2" name="Rectangle 1">
            <a:extLst>
              <a:ext uri="{FF2B5EF4-FFF2-40B4-BE49-F238E27FC236}">
                <a16:creationId xmlns:a16="http://schemas.microsoft.com/office/drawing/2014/main" id="{B08D179B-8F08-4734-AB9D-A48F1D954997}"/>
              </a:ext>
            </a:extLst>
          </p:cNvPr>
          <p:cNvSpPr>
            <a:spLocks noChangeArrowheads="1"/>
          </p:cNvSpPr>
          <p:nvPr/>
        </p:nvSpPr>
        <p:spPr bwMode="auto">
          <a:xfrm>
            <a:off x="568098" y="1045992"/>
            <a:ext cx="8319870" cy="1031051"/>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dirty="0">
                <a:ln>
                  <a:noFill/>
                </a:ln>
                <a:solidFill>
                  <a:srgbClr val="222222"/>
                </a:solidFill>
                <a:effectLst/>
                <a:latin typeface="marketing-sans"/>
              </a:rPr>
            </a:br>
            <a:r>
              <a:rPr kumimoji="0" lang="en-US" altLang="en-US" sz="2200" b="0" i="0" u="none" strike="noStrike" cap="none" normalizeH="0" baseline="0" dirty="0">
                <a:ln>
                  <a:noFill/>
                </a:ln>
                <a:solidFill>
                  <a:srgbClr val="222222"/>
                </a:solidFill>
                <a:effectLst/>
                <a:latin typeface="+mn-lt"/>
              </a:rPr>
              <a:t>Example: </a:t>
            </a:r>
            <a:r>
              <a:rPr kumimoji="0" lang="en-US" altLang="en-US" sz="2400" b="0" i="0" u="none" strike="noStrike" cap="none" normalizeH="0" baseline="0" dirty="0">
                <a:ln>
                  <a:noFill/>
                </a:ln>
                <a:solidFill>
                  <a:srgbClr val="222222"/>
                </a:solidFill>
                <a:effectLst/>
                <a:latin typeface="marketing-sans"/>
              </a:rPr>
              <a:t>Use the following command to stop </a:t>
            </a:r>
            <a:r>
              <a:rPr kumimoji="0" lang="en-US" altLang="en-US" sz="2400" b="0" i="0" u="none" strike="noStrike" cap="none" normalizeH="0" baseline="0" dirty="0" err="1">
                <a:ln>
                  <a:noFill/>
                </a:ln>
                <a:solidFill>
                  <a:srgbClr val="454C52"/>
                </a:solidFill>
                <a:effectLst/>
                <a:latin typeface="marketing-mono"/>
              </a:rPr>
              <a:t>ntp</a:t>
            </a:r>
            <a:r>
              <a:rPr kumimoji="0" lang="en-US" altLang="en-US" sz="2400" b="0" i="0" u="none" strike="noStrike" cap="none" normalizeH="0" baseline="0" dirty="0">
                <a:ln>
                  <a:noFill/>
                </a:ln>
                <a:solidFill>
                  <a:srgbClr val="454C52"/>
                </a:solidFill>
                <a:effectLst/>
                <a:latin typeface="marketing-mono"/>
              </a:rPr>
              <a:t> service</a:t>
            </a:r>
            <a:r>
              <a:rPr kumimoji="0" lang="en-US" altLang="en-US" sz="2400" b="0" i="0" u="none" strike="noStrike" cap="none" normalizeH="0" baseline="0" dirty="0">
                <a:ln>
                  <a:noFill/>
                </a:ln>
                <a:solidFill>
                  <a:srgbClr val="222222"/>
                </a:solidFill>
                <a:effectLst/>
                <a:latin typeface="marketing-sans"/>
              </a:rPr>
              <a:t> on </a:t>
            </a:r>
            <a:r>
              <a:rPr lang="en-US" altLang="en-US" sz="2400" dirty="0">
                <a:solidFill>
                  <a:srgbClr val="454C52"/>
                </a:solidFill>
                <a:latin typeface="marketing-mono"/>
              </a:rPr>
              <a:t>target1</a:t>
            </a:r>
            <a:r>
              <a:rPr kumimoji="0" lang="en-US" altLang="en-US" sz="2400" b="0" i="0" u="none" strike="noStrike" cap="none" normalizeH="0" baseline="0" dirty="0">
                <a:ln>
                  <a:noFill/>
                </a:ln>
                <a:solidFill>
                  <a:srgbClr val="222222"/>
                </a:solidFill>
                <a:effectLst/>
                <a:latin typeface="marketing-sans"/>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02B18C66-56E0-4CF3-A907-E06371E920DA}"/>
              </a:ext>
            </a:extLst>
          </p:cNvPr>
          <p:cNvSpPr/>
          <p:nvPr/>
        </p:nvSpPr>
        <p:spPr>
          <a:xfrm>
            <a:off x="648606" y="3911379"/>
            <a:ext cx="7827056" cy="923330"/>
          </a:xfrm>
          <a:prstGeom prst="rect">
            <a:avLst/>
          </a:prstGeom>
        </p:spPr>
        <p:txBody>
          <a:bodyPr wrap="square">
            <a:spAutoFit/>
          </a:bodyPr>
          <a:lstStyle/>
          <a:p>
            <a:r>
              <a:rPr lang="en-GB" dirty="0"/>
              <a:t>--no-host-key-check option allows the command run without an entry in the SSH </a:t>
            </a:r>
            <a:r>
              <a:rPr lang="en-GB" dirty="0" err="1"/>
              <a:t>known_hosts</a:t>
            </a:r>
            <a:r>
              <a:rPr lang="en-GB" dirty="0"/>
              <a:t> file. Default </a:t>
            </a:r>
            <a:r>
              <a:rPr lang="en-GB" dirty="0" err="1"/>
              <a:t>behavior</a:t>
            </a:r>
            <a:r>
              <a:rPr lang="en-GB" dirty="0"/>
              <a:t> of Bolt is to validate SSH key signatures for security purposes. </a:t>
            </a:r>
            <a:endParaRPr lang="en-GB" i="1" dirty="0"/>
          </a:p>
        </p:txBody>
      </p:sp>
      <p:sp>
        <p:nvSpPr>
          <p:cNvPr id="9" name="Rectangle 8">
            <a:extLst>
              <a:ext uri="{FF2B5EF4-FFF2-40B4-BE49-F238E27FC236}">
                <a16:creationId xmlns:a16="http://schemas.microsoft.com/office/drawing/2014/main" id="{A152A89D-E4E7-445C-88BE-4EFF35A7E349}"/>
              </a:ext>
            </a:extLst>
          </p:cNvPr>
          <p:cNvSpPr/>
          <p:nvPr/>
        </p:nvSpPr>
        <p:spPr>
          <a:xfrm>
            <a:off x="672873" y="4955840"/>
            <a:ext cx="7677150" cy="923330"/>
          </a:xfrm>
          <a:prstGeom prst="rect">
            <a:avLst/>
          </a:prstGeom>
        </p:spPr>
        <p:txBody>
          <a:bodyPr wrap="square">
            <a:spAutoFit/>
          </a:bodyPr>
          <a:lstStyle/>
          <a:p>
            <a:r>
              <a:rPr lang="en-GB" dirty="0"/>
              <a:t>--run-as allows permission escalations. User is authenticated as </a:t>
            </a:r>
            <a:r>
              <a:rPr lang="en-GB" dirty="0" err="1"/>
              <a:t>dockeradm</a:t>
            </a:r>
            <a:r>
              <a:rPr lang="en-GB" dirty="0"/>
              <a:t> and then changing the user to root (via </a:t>
            </a:r>
            <a:r>
              <a:rPr lang="en-GB" dirty="0" err="1"/>
              <a:t>sudo</a:t>
            </a:r>
            <a:r>
              <a:rPr lang="en-GB" dirty="0"/>
              <a:t>) when the script executes. </a:t>
            </a:r>
            <a:endParaRPr lang="en-SG" dirty="0"/>
          </a:p>
        </p:txBody>
      </p:sp>
    </p:spTree>
    <p:extLst>
      <p:ext uri="{BB962C8B-B14F-4D97-AF65-F5344CB8AC3E}">
        <p14:creationId xmlns:p14="http://schemas.microsoft.com/office/powerpoint/2010/main" val="1976282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200" dirty="0"/>
              <a:t>Run a Script on a target</a:t>
            </a:r>
          </a:p>
        </p:txBody>
      </p:sp>
      <p:sp>
        <p:nvSpPr>
          <p:cNvPr id="5" name="Content Placeholder 4"/>
          <p:cNvSpPr>
            <a:spLocks noGrp="1"/>
          </p:cNvSpPr>
          <p:nvPr>
            <p:ph idx="1"/>
          </p:nvPr>
        </p:nvSpPr>
        <p:spPr>
          <a:xfrm>
            <a:off x="628650" y="1353312"/>
            <a:ext cx="7886700" cy="5254317"/>
          </a:xfrm>
        </p:spPr>
        <p:txBody>
          <a:bodyPr>
            <a:normAutofit/>
          </a:bodyPr>
          <a:lstStyle/>
          <a:p>
            <a:pPr marL="0" indent="0">
              <a:buNone/>
            </a:pPr>
            <a:r>
              <a:rPr lang="en-GB" sz="2400" b="0" dirty="0"/>
              <a:t> </a:t>
            </a:r>
          </a:p>
        </p:txBody>
      </p:sp>
      <p:sp>
        <p:nvSpPr>
          <p:cNvPr id="7" name="TextBox 6">
            <a:extLst>
              <a:ext uri="{FF2B5EF4-FFF2-40B4-BE49-F238E27FC236}">
                <a16:creationId xmlns:a16="http://schemas.microsoft.com/office/drawing/2014/main" id="{F47C6F75-56CA-47F5-9D52-652E40D8ECA5}"/>
              </a:ext>
            </a:extLst>
          </p:cNvPr>
          <p:cNvSpPr txBox="1"/>
          <p:nvPr/>
        </p:nvSpPr>
        <p:spPr>
          <a:xfrm>
            <a:off x="628650" y="6469249"/>
            <a:ext cx="4023858" cy="307777"/>
          </a:xfrm>
          <a:prstGeom prst="rect">
            <a:avLst/>
          </a:prstGeom>
          <a:noFill/>
        </p:spPr>
        <p:txBody>
          <a:bodyPr wrap="none" rtlCol="0">
            <a:spAutoFit/>
          </a:bodyPr>
          <a:lstStyle/>
          <a:p>
            <a:r>
              <a:rPr lang="en-SG" sz="1400" b="1" dirty="0"/>
              <a:t>Ref: </a:t>
            </a:r>
            <a:r>
              <a:rPr lang="en-GB" sz="1400" dirty="0"/>
              <a:t>https://puppet.com/docs/bolt/latest/bolt.html</a:t>
            </a:r>
            <a:endParaRPr lang="en-SG" sz="1400" b="1" dirty="0"/>
          </a:p>
        </p:txBody>
      </p:sp>
      <p:sp>
        <p:nvSpPr>
          <p:cNvPr id="2" name="Rectangle 1">
            <a:extLst>
              <a:ext uri="{FF2B5EF4-FFF2-40B4-BE49-F238E27FC236}">
                <a16:creationId xmlns:a16="http://schemas.microsoft.com/office/drawing/2014/main" id="{B08D179B-8F08-4734-AB9D-A48F1D954997}"/>
              </a:ext>
            </a:extLst>
          </p:cNvPr>
          <p:cNvSpPr>
            <a:spLocks noChangeArrowheads="1"/>
          </p:cNvSpPr>
          <p:nvPr/>
        </p:nvSpPr>
        <p:spPr bwMode="auto">
          <a:xfrm>
            <a:off x="839786" y="1349704"/>
            <a:ext cx="7886700" cy="4154984"/>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GB" sz="2400" dirty="0"/>
              <a:t>A script can be run against remote hosts using bolt. For example, you have a script, which is on your local machine, which is needed to perform some tasks on multiple machines simultaneously. </a:t>
            </a:r>
          </a:p>
          <a:p>
            <a:pPr lvl="0"/>
            <a:endParaRPr lang="en-GB" sz="2400" dirty="0"/>
          </a:p>
          <a:p>
            <a:pPr lvl="0"/>
            <a:r>
              <a:rPr lang="en-GB" sz="2400" dirty="0"/>
              <a:t>For example, a local script can be executed through bolt command to set message of the day (</a:t>
            </a:r>
            <a:r>
              <a:rPr lang="en-GB" sz="2400" dirty="0" err="1"/>
              <a:t>motd</a:t>
            </a:r>
            <a:r>
              <a:rPr lang="en-GB" sz="2400" dirty="0"/>
              <a:t>) on remote machine(s). Another example is Puppet bolt can be used to deploy and configure NTP, and prints a simple inventory report.</a:t>
            </a:r>
          </a:p>
          <a:p>
            <a:pPr lvl="0"/>
            <a:endParaRPr kumimoji="0" lang="en-GB"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1767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600" dirty="0"/>
              <a:t>Run a Script on a target</a:t>
            </a:r>
          </a:p>
        </p:txBody>
      </p:sp>
      <p:sp>
        <p:nvSpPr>
          <p:cNvPr id="5" name="Content Placeholder 4"/>
          <p:cNvSpPr>
            <a:spLocks noGrp="1"/>
          </p:cNvSpPr>
          <p:nvPr>
            <p:ph idx="1"/>
          </p:nvPr>
        </p:nvSpPr>
        <p:spPr>
          <a:xfrm>
            <a:off x="628650" y="1353312"/>
            <a:ext cx="7886700" cy="4307259"/>
          </a:xfrm>
        </p:spPr>
        <p:txBody>
          <a:bodyPr>
            <a:normAutofit/>
          </a:bodyPr>
          <a:lstStyle/>
          <a:p>
            <a:pPr marL="0" indent="0">
              <a:buNone/>
            </a:pPr>
            <a:r>
              <a:rPr lang="en-GB" sz="2400" b="0" dirty="0"/>
              <a:t> </a:t>
            </a:r>
          </a:p>
        </p:txBody>
      </p:sp>
      <p:sp>
        <p:nvSpPr>
          <p:cNvPr id="7" name="TextBox 6">
            <a:extLst>
              <a:ext uri="{FF2B5EF4-FFF2-40B4-BE49-F238E27FC236}">
                <a16:creationId xmlns:a16="http://schemas.microsoft.com/office/drawing/2014/main" id="{F47C6F75-56CA-47F5-9D52-652E40D8ECA5}"/>
              </a:ext>
            </a:extLst>
          </p:cNvPr>
          <p:cNvSpPr txBox="1"/>
          <p:nvPr/>
        </p:nvSpPr>
        <p:spPr>
          <a:xfrm>
            <a:off x="628650" y="6469249"/>
            <a:ext cx="4023858" cy="307777"/>
          </a:xfrm>
          <a:prstGeom prst="rect">
            <a:avLst/>
          </a:prstGeom>
          <a:noFill/>
        </p:spPr>
        <p:txBody>
          <a:bodyPr wrap="none" rtlCol="0">
            <a:spAutoFit/>
          </a:bodyPr>
          <a:lstStyle/>
          <a:p>
            <a:r>
              <a:rPr lang="en-SG" sz="1400" b="1" dirty="0"/>
              <a:t>Ref: </a:t>
            </a:r>
            <a:r>
              <a:rPr lang="en-GB" sz="1400" dirty="0"/>
              <a:t>https://puppet.com/docs/bolt/latest/bolt.html</a:t>
            </a:r>
            <a:endParaRPr lang="en-SG" sz="1400" b="1" dirty="0"/>
          </a:p>
        </p:txBody>
      </p:sp>
      <p:sp>
        <p:nvSpPr>
          <p:cNvPr id="2" name="Rectangle 1">
            <a:extLst>
              <a:ext uri="{FF2B5EF4-FFF2-40B4-BE49-F238E27FC236}">
                <a16:creationId xmlns:a16="http://schemas.microsoft.com/office/drawing/2014/main" id="{B08D179B-8F08-4734-AB9D-A48F1D954997}"/>
              </a:ext>
            </a:extLst>
          </p:cNvPr>
          <p:cNvSpPr>
            <a:spLocks noChangeArrowheads="1"/>
          </p:cNvSpPr>
          <p:nvPr/>
        </p:nvSpPr>
        <p:spPr bwMode="auto">
          <a:xfrm>
            <a:off x="733425" y="1099254"/>
            <a:ext cx="7886700" cy="3539430"/>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dirty="0">
                <a:solidFill>
                  <a:srgbClr val="222222"/>
                </a:solidFill>
                <a:latin typeface="marketing-sans"/>
              </a:rPr>
              <a:t>The syntax to run a command is: </a:t>
            </a:r>
            <a:endParaRPr lang="en-US" altLang="en-US" sz="2400" i="1" dirty="0">
              <a:solidFill>
                <a:srgbClr val="454C52"/>
              </a:solidFill>
              <a:latin typeface="marketing-mono"/>
            </a:endParaRPr>
          </a:p>
          <a:p>
            <a:pPr lvl="0"/>
            <a:endParaRPr lang="en-US" altLang="en-US" sz="2400" i="1" dirty="0">
              <a:solidFill>
                <a:srgbClr val="454C52"/>
              </a:solidFill>
              <a:latin typeface="marketing-mono"/>
            </a:endParaRPr>
          </a:p>
          <a:p>
            <a:pPr lvl="0"/>
            <a:r>
              <a:rPr lang="en-US" altLang="en-US" sz="2000" i="1" dirty="0">
                <a:solidFill>
                  <a:srgbClr val="454C52"/>
                </a:solidFill>
                <a:latin typeface="marketing-mono"/>
              </a:rPr>
              <a:t>bolt script run &lt;script&gt; --targets &lt;TARGET_NAME&gt; &lt;OPTIONS&gt;</a:t>
            </a:r>
            <a:endParaRPr lang="en-US" altLang="en-US" sz="2000" i="1" dirty="0"/>
          </a:p>
          <a:p>
            <a:pPr lvl="0"/>
            <a:endParaRPr lang="en-US" altLang="en-US" sz="2400" dirty="0">
              <a:solidFill>
                <a:srgbClr val="222222"/>
              </a:solidFill>
              <a:latin typeface="marketing-sans"/>
            </a:endParaRPr>
          </a:p>
          <a:p>
            <a:pPr lvl="0"/>
            <a:r>
              <a:rPr lang="en-US" altLang="en-US" sz="2400" dirty="0">
                <a:solidFill>
                  <a:srgbClr val="222222"/>
                </a:solidFill>
                <a:latin typeface="marketing-sans"/>
              </a:rPr>
              <a:t>Use the following command to stop </a:t>
            </a:r>
            <a:r>
              <a:rPr lang="en-US" altLang="en-US" sz="2400" dirty="0" err="1">
                <a:solidFill>
                  <a:srgbClr val="454C52"/>
                </a:solidFill>
                <a:latin typeface="marketing-mono"/>
              </a:rPr>
              <a:t>ntp</a:t>
            </a:r>
            <a:r>
              <a:rPr lang="en-US" altLang="en-US" sz="2400" dirty="0">
                <a:solidFill>
                  <a:srgbClr val="454C52"/>
                </a:solidFill>
                <a:latin typeface="marketing-mono"/>
              </a:rPr>
              <a:t> service</a:t>
            </a:r>
            <a:r>
              <a:rPr lang="en-US" altLang="en-US" sz="2400" dirty="0">
                <a:solidFill>
                  <a:srgbClr val="222222"/>
                </a:solidFill>
                <a:latin typeface="marketing-sans"/>
              </a:rPr>
              <a:t> on </a:t>
            </a:r>
            <a:r>
              <a:rPr lang="en-US" altLang="en-US" sz="2400" dirty="0">
                <a:solidFill>
                  <a:srgbClr val="454C52"/>
                </a:solidFill>
                <a:latin typeface="marketing-mono"/>
              </a:rPr>
              <a:t>target </a:t>
            </a:r>
            <a:r>
              <a:rPr lang="en-US" altLang="en-US" sz="2400" dirty="0" err="1">
                <a:solidFill>
                  <a:srgbClr val="454C52"/>
                </a:solidFill>
                <a:latin typeface="marketing-mono"/>
              </a:rPr>
              <a:t>machince</a:t>
            </a:r>
            <a:r>
              <a:rPr lang="en-US" altLang="en-US" sz="2400" dirty="0">
                <a:solidFill>
                  <a:srgbClr val="454C52"/>
                </a:solidFill>
                <a:latin typeface="marketing-mono"/>
              </a:rPr>
              <a:t> e.g. </a:t>
            </a:r>
            <a:r>
              <a:rPr lang="en-US" altLang="en-US" sz="2400" dirty="0" err="1">
                <a:solidFill>
                  <a:srgbClr val="454C52"/>
                </a:solidFill>
                <a:latin typeface="marketing-mono"/>
              </a:rPr>
              <a:t>puppetclient.localdomain</a:t>
            </a:r>
            <a:r>
              <a:rPr lang="en-US" altLang="en-US" sz="2400" dirty="0">
                <a:solidFill>
                  <a:srgbClr val="222222"/>
                </a:solidFill>
                <a:latin typeface="marketing-sans"/>
              </a:rPr>
              <a:t>:</a:t>
            </a:r>
            <a:endParaRPr lang="en-SG" sz="2400" b="1" dirty="0"/>
          </a:p>
          <a:p>
            <a:pPr lvl="0"/>
            <a:endParaRPr lang="en-SG" sz="2400" b="1" dirty="0"/>
          </a:p>
          <a:p>
            <a:pPr lvl="0"/>
            <a:r>
              <a:rPr lang="en-SG" sz="2000" b="1" i="1" dirty="0"/>
              <a:t>bolt script run \tools\linux.sh --targets ssh://puppetclient1.localdomain --user </a:t>
            </a:r>
            <a:r>
              <a:rPr lang="en-SG" sz="2000" b="1" i="1" dirty="0" err="1"/>
              <a:t>dockeradm</a:t>
            </a:r>
            <a:r>
              <a:rPr lang="en-SG" sz="2000" b="1" i="1" dirty="0"/>
              <a:t> - -password ‘&lt;password&gt;’ --no-host-key-check --run-as root </a:t>
            </a:r>
            <a:endParaRPr kumimoji="0" lang="en-US" altLang="en-US" sz="2000" b="1" i="1"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09C53332-EE86-49C0-B9BD-56D6F9C882F5}"/>
              </a:ext>
            </a:extLst>
          </p:cNvPr>
          <p:cNvSpPr/>
          <p:nvPr/>
        </p:nvSpPr>
        <p:spPr>
          <a:xfrm>
            <a:off x="733425" y="5043023"/>
            <a:ext cx="7677150" cy="923330"/>
          </a:xfrm>
          <a:prstGeom prst="rect">
            <a:avLst/>
          </a:prstGeom>
        </p:spPr>
        <p:txBody>
          <a:bodyPr wrap="square">
            <a:spAutoFit/>
          </a:bodyPr>
          <a:lstStyle/>
          <a:p>
            <a:r>
              <a:rPr lang="en-GB" dirty="0"/>
              <a:t>--run-as allows permission escalations. User is authenticated as </a:t>
            </a:r>
            <a:r>
              <a:rPr lang="en-GB" dirty="0" err="1"/>
              <a:t>dockeradm</a:t>
            </a:r>
            <a:r>
              <a:rPr lang="en-GB" dirty="0"/>
              <a:t> and then changing the user to root (via </a:t>
            </a:r>
            <a:r>
              <a:rPr lang="en-GB" dirty="0" err="1"/>
              <a:t>sudo</a:t>
            </a:r>
            <a:r>
              <a:rPr lang="en-GB" dirty="0"/>
              <a:t>) when the script executes. </a:t>
            </a:r>
            <a:endParaRPr lang="en-SG" dirty="0"/>
          </a:p>
        </p:txBody>
      </p:sp>
    </p:spTree>
    <p:extLst>
      <p:ext uri="{BB962C8B-B14F-4D97-AF65-F5344CB8AC3E}">
        <p14:creationId xmlns:p14="http://schemas.microsoft.com/office/powerpoint/2010/main" val="795980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6573" y="192120"/>
            <a:ext cx="9043913" cy="632945"/>
          </a:xfrm>
        </p:spPr>
        <p:txBody>
          <a:bodyPr>
            <a:noAutofit/>
          </a:bodyPr>
          <a:lstStyle/>
          <a:p>
            <a:r>
              <a:rPr lang="en-GB" sz="3600" dirty="0"/>
              <a:t>Run a Task on a Target</a:t>
            </a:r>
          </a:p>
        </p:txBody>
      </p:sp>
      <p:sp>
        <p:nvSpPr>
          <p:cNvPr id="5" name="Content Placeholder 4"/>
          <p:cNvSpPr>
            <a:spLocks noGrp="1"/>
          </p:cNvSpPr>
          <p:nvPr>
            <p:ph idx="1"/>
          </p:nvPr>
        </p:nvSpPr>
        <p:spPr>
          <a:xfrm>
            <a:off x="628650" y="1353312"/>
            <a:ext cx="7886700" cy="4927745"/>
          </a:xfrm>
        </p:spPr>
        <p:txBody>
          <a:bodyPr>
            <a:normAutofit/>
          </a:bodyPr>
          <a:lstStyle/>
          <a:p>
            <a:pPr marL="0" indent="0">
              <a:buNone/>
            </a:pPr>
            <a:r>
              <a:rPr lang="en-GB" sz="2400" b="0" dirty="0"/>
              <a:t> </a:t>
            </a:r>
          </a:p>
        </p:txBody>
      </p:sp>
      <p:sp>
        <p:nvSpPr>
          <p:cNvPr id="7" name="TextBox 6">
            <a:extLst>
              <a:ext uri="{FF2B5EF4-FFF2-40B4-BE49-F238E27FC236}">
                <a16:creationId xmlns:a16="http://schemas.microsoft.com/office/drawing/2014/main" id="{F47C6F75-56CA-47F5-9D52-652E40D8ECA5}"/>
              </a:ext>
            </a:extLst>
          </p:cNvPr>
          <p:cNvSpPr txBox="1"/>
          <p:nvPr/>
        </p:nvSpPr>
        <p:spPr>
          <a:xfrm>
            <a:off x="628650" y="6469249"/>
            <a:ext cx="5694188" cy="307777"/>
          </a:xfrm>
          <a:prstGeom prst="rect">
            <a:avLst/>
          </a:prstGeom>
          <a:noFill/>
        </p:spPr>
        <p:txBody>
          <a:bodyPr wrap="none" rtlCol="0">
            <a:spAutoFit/>
          </a:bodyPr>
          <a:lstStyle/>
          <a:p>
            <a:r>
              <a:rPr lang="en-SG" sz="1400" b="1" dirty="0"/>
              <a:t>Ref: </a:t>
            </a:r>
            <a:r>
              <a:rPr lang="en-GB" sz="1400" dirty="0"/>
              <a:t>https://puppet.com/docs/bolt/latest/running_bolt_commands.html</a:t>
            </a:r>
            <a:endParaRPr lang="en-SG" sz="1400" b="1" dirty="0"/>
          </a:p>
        </p:txBody>
      </p:sp>
      <p:sp>
        <p:nvSpPr>
          <p:cNvPr id="2" name="Rectangle 1">
            <a:extLst>
              <a:ext uri="{FF2B5EF4-FFF2-40B4-BE49-F238E27FC236}">
                <a16:creationId xmlns:a16="http://schemas.microsoft.com/office/drawing/2014/main" id="{B08D179B-8F08-4734-AB9D-A48F1D954997}"/>
              </a:ext>
            </a:extLst>
          </p:cNvPr>
          <p:cNvSpPr>
            <a:spLocks noChangeArrowheads="1"/>
          </p:cNvSpPr>
          <p:nvPr/>
        </p:nvSpPr>
        <p:spPr bwMode="auto">
          <a:xfrm>
            <a:off x="628650" y="825065"/>
            <a:ext cx="8123464" cy="5447645"/>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GB" sz="2400" dirty="0"/>
              <a:t>Tasks are single actions that you can execute on a target. They are similar to scripts, but have metadata, accept structured input, and return structured output. You can write tasks that are specific to your project or download modules from the Puppet Forge that include tasks.</a:t>
            </a:r>
          </a:p>
          <a:p>
            <a:endParaRPr kumimoji="0" lang="en-GB" altLang="en-US" sz="2400" b="1" i="0" u="none" strike="noStrike" cap="none" normalizeH="0" baseline="0" dirty="0">
              <a:ln>
                <a:noFill/>
              </a:ln>
              <a:solidFill>
                <a:schemeClr val="tx1"/>
              </a:solidFill>
              <a:effectLst/>
              <a:latin typeface="Arial" panose="020B0604020202020204" pitchFamily="34" charset="0"/>
            </a:endParaRPr>
          </a:p>
          <a:p>
            <a:r>
              <a:rPr lang="en-US" altLang="en-US" sz="2400" dirty="0">
                <a:solidFill>
                  <a:srgbClr val="222222"/>
                </a:solidFill>
                <a:latin typeface="marketing-sans"/>
              </a:rPr>
              <a:t>The syntax to run a command is: </a:t>
            </a:r>
            <a:endParaRPr lang="en-US" altLang="en-US" sz="2400" i="1" dirty="0">
              <a:solidFill>
                <a:srgbClr val="454C52"/>
              </a:solidFill>
              <a:latin typeface="marketing-mono"/>
            </a:endParaRPr>
          </a:p>
          <a:p>
            <a:pPr lvl="0"/>
            <a:endParaRPr lang="en-US" altLang="en-US" sz="2400" i="1" dirty="0">
              <a:solidFill>
                <a:srgbClr val="454C52"/>
              </a:solidFill>
              <a:latin typeface="marketing-mono"/>
            </a:endParaRPr>
          </a:p>
          <a:p>
            <a:pPr lvl="0"/>
            <a:r>
              <a:rPr lang="en-US" altLang="en-US" sz="2400" i="1" dirty="0">
                <a:solidFill>
                  <a:srgbClr val="454C52"/>
                </a:solidFill>
                <a:latin typeface="marketing-mono"/>
              </a:rPr>
              <a:t>bolt task run &lt;task&gt; --targets &lt;TARGET_NAME&gt; &lt;OPTIONS&gt;</a:t>
            </a:r>
            <a:endParaRPr lang="en-US" altLang="en-US" sz="2400" i="1" dirty="0"/>
          </a:p>
          <a:p>
            <a:endParaRPr kumimoji="0" lang="en-GB" altLang="en-US" sz="2400" b="1" i="0" u="none" strike="noStrike" cap="none" normalizeH="0" baseline="0" dirty="0">
              <a:ln>
                <a:noFill/>
              </a:ln>
              <a:solidFill>
                <a:schemeClr val="tx1"/>
              </a:solidFill>
              <a:effectLst/>
              <a:latin typeface="Arial" panose="020B0604020202020204" pitchFamily="34" charset="0"/>
            </a:endParaRPr>
          </a:p>
          <a:p>
            <a:r>
              <a:rPr lang="en-GB" altLang="en-US" sz="2400" dirty="0"/>
              <a:t>For example:</a:t>
            </a:r>
          </a:p>
          <a:p>
            <a:endParaRPr lang="en-GB" altLang="en-US" sz="2400" dirty="0"/>
          </a:p>
          <a:p>
            <a:r>
              <a:rPr lang="en-GB" sz="2000" b="1" i="1" dirty="0"/>
              <a:t>$ bolt task run facts --targets puppetclient1.localdomain - -user </a:t>
            </a:r>
            <a:r>
              <a:rPr lang="en-GB" sz="2000" b="1" i="1" dirty="0" err="1"/>
              <a:t>ddockeradm</a:t>
            </a:r>
            <a:r>
              <a:rPr lang="en-GB" sz="2000" b="1" i="1" dirty="0"/>
              <a:t> - -password ‘&lt;password&gt;’ - -no-host-key-check –run-as root</a:t>
            </a:r>
          </a:p>
        </p:txBody>
      </p:sp>
    </p:spTree>
    <p:extLst>
      <p:ext uri="{BB962C8B-B14F-4D97-AF65-F5344CB8AC3E}">
        <p14:creationId xmlns:p14="http://schemas.microsoft.com/office/powerpoint/2010/main" val="1882659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6573" y="192120"/>
            <a:ext cx="9043913" cy="632945"/>
          </a:xfrm>
        </p:spPr>
        <p:txBody>
          <a:bodyPr>
            <a:noAutofit/>
          </a:bodyPr>
          <a:lstStyle/>
          <a:p>
            <a:r>
              <a:rPr lang="en-GB" sz="3600" dirty="0"/>
              <a:t>Run a Task on a Target</a:t>
            </a:r>
          </a:p>
        </p:txBody>
      </p:sp>
      <p:sp>
        <p:nvSpPr>
          <p:cNvPr id="5" name="Content Placeholder 4"/>
          <p:cNvSpPr>
            <a:spLocks noGrp="1"/>
          </p:cNvSpPr>
          <p:nvPr>
            <p:ph idx="1"/>
          </p:nvPr>
        </p:nvSpPr>
        <p:spPr>
          <a:xfrm>
            <a:off x="628650" y="1353312"/>
            <a:ext cx="7886700" cy="4655602"/>
          </a:xfrm>
        </p:spPr>
        <p:txBody>
          <a:bodyPr>
            <a:normAutofit/>
          </a:bodyPr>
          <a:lstStyle/>
          <a:p>
            <a:pPr marL="0" indent="0">
              <a:buNone/>
            </a:pPr>
            <a:r>
              <a:rPr lang="en-GB" sz="2400" b="0" dirty="0"/>
              <a:t> </a:t>
            </a:r>
          </a:p>
        </p:txBody>
      </p:sp>
      <p:sp>
        <p:nvSpPr>
          <p:cNvPr id="7" name="TextBox 6">
            <a:extLst>
              <a:ext uri="{FF2B5EF4-FFF2-40B4-BE49-F238E27FC236}">
                <a16:creationId xmlns:a16="http://schemas.microsoft.com/office/drawing/2014/main" id="{F47C6F75-56CA-47F5-9D52-652E40D8ECA5}"/>
              </a:ext>
            </a:extLst>
          </p:cNvPr>
          <p:cNvSpPr txBox="1"/>
          <p:nvPr/>
        </p:nvSpPr>
        <p:spPr>
          <a:xfrm>
            <a:off x="628650" y="6469249"/>
            <a:ext cx="5694188" cy="307777"/>
          </a:xfrm>
          <a:prstGeom prst="rect">
            <a:avLst/>
          </a:prstGeom>
          <a:noFill/>
        </p:spPr>
        <p:txBody>
          <a:bodyPr wrap="none" rtlCol="0">
            <a:spAutoFit/>
          </a:bodyPr>
          <a:lstStyle/>
          <a:p>
            <a:r>
              <a:rPr lang="en-SG" sz="1400" b="1" dirty="0"/>
              <a:t>Ref: </a:t>
            </a:r>
            <a:r>
              <a:rPr lang="en-GB" sz="1400" dirty="0"/>
              <a:t>https://puppet.com/docs/bolt/latest/running_bolt_commands.html</a:t>
            </a:r>
            <a:endParaRPr lang="en-SG" sz="1400" b="1" dirty="0"/>
          </a:p>
        </p:txBody>
      </p:sp>
      <p:sp>
        <p:nvSpPr>
          <p:cNvPr id="2" name="Rectangle 1">
            <a:extLst>
              <a:ext uri="{FF2B5EF4-FFF2-40B4-BE49-F238E27FC236}">
                <a16:creationId xmlns:a16="http://schemas.microsoft.com/office/drawing/2014/main" id="{B08D179B-8F08-4734-AB9D-A48F1D954997}"/>
              </a:ext>
            </a:extLst>
          </p:cNvPr>
          <p:cNvSpPr>
            <a:spLocks noChangeArrowheads="1"/>
          </p:cNvSpPr>
          <p:nvPr/>
        </p:nvSpPr>
        <p:spPr bwMode="auto">
          <a:xfrm>
            <a:off x="628650" y="1566952"/>
            <a:ext cx="8123464" cy="3724096"/>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GB" altLang="en-US" sz="2400" i="0" u="none" strike="noStrike" cap="none" normalizeH="0" baseline="0" dirty="0">
                <a:ln>
                  <a:noFill/>
                </a:ln>
                <a:solidFill>
                  <a:schemeClr val="tx1"/>
                </a:solidFill>
                <a:effectLst/>
                <a:latin typeface="Arial" panose="020B0604020202020204" pitchFamily="34" charset="0"/>
              </a:rPr>
              <a:t>More example on puppet “</a:t>
            </a:r>
            <a:r>
              <a:rPr kumimoji="0" lang="en-GB" altLang="en-US" sz="2400" i="1" u="none" strike="noStrike" cap="none" normalizeH="0" baseline="0" dirty="0">
                <a:ln>
                  <a:noFill/>
                </a:ln>
                <a:solidFill>
                  <a:schemeClr val="tx1"/>
                </a:solidFill>
                <a:effectLst/>
                <a:latin typeface="Arial" panose="020B0604020202020204" pitchFamily="34" charset="0"/>
              </a:rPr>
              <a:t>bolt task”. </a:t>
            </a:r>
            <a:r>
              <a:rPr kumimoji="0" lang="en-GB" altLang="en-US" sz="2400" u="none" strike="noStrike" cap="none" normalizeH="0" baseline="0" dirty="0">
                <a:ln>
                  <a:noFill/>
                </a:ln>
                <a:solidFill>
                  <a:schemeClr val="tx1"/>
                </a:solidFill>
                <a:effectLst/>
                <a:latin typeface="Arial" panose="020B0604020202020204" pitchFamily="34" charset="0"/>
              </a:rPr>
              <a:t>The following example show what </a:t>
            </a:r>
            <a:r>
              <a:rPr kumimoji="0" lang="en-GB" altLang="en-US" sz="2400" i="1" u="none" strike="noStrike" cap="none" normalizeH="0" baseline="0" dirty="0">
                <a:ln>
                  <a:noFill/>
                </a:ln>
                <a:solidFill>
                  <a:schemeClr val="tx1"/>
                </a:solidFill>
                <a:effectLst/>
                <a:latin typeface="Arial" panose="020B0604020202020204" pitchFamily="34" charset="0"/>
              </a:rPr>
              <a:t>puppet task </a:t>
            </a:r>
            <a:r>
              <a:rPr kumimoji="0" lang="en-GB" altLang="en-US" sz="2400" u="none" strike="noStrike" cap="none" normalizeH="0" baseline="0" dirty="0">
                <a:ln>
                  <a:noFill/>
                </a:ln>
                <a:solidFill>
                  <a:schemeClr val="tx1"/>
                </a:solidFill>
                <a:effectLst/>
                <a:latin typeface="Arial" panose="020B0604020202020204" pitchFamily="34" charset="0"/>
              </a:rPr>
              <a:t>can do on remote server. The following command run puppet resource package</a:t>
            </a:r>
          </a:p>
          <a:p>
            <a:endParaRPr kumimoji="0" lang="en-GB" altLang="en-US" sz="2400" u="none" strike="noStrike" cap="none" normalizeH="0" baseline="0" dirty="0">
              <a:ln>
                <a:noFill/>
              </a:ln>
              <a:solidFill>
                <a:schemeClr val="tx1"/>
              </a:solidFill>
              <a:effectLst/>
              <a:latin typeface="Arial" panose="020B0604020202020204" pitchFamily="34" charset="0"/>
            </a:endParaRPr>
          </a:p>
          <a:p>
            <a:endParaRPr lang="en-GB" sz="2000" dirty="0"/>
          </a:p>
          <a:p>
            <a:r>
              <a:rPr lang="en-GB" sz="2000" b="1" i="1" dirty="0"/>
              <a:t>$ bolt task run package action=status name=apache2 --targets </a:t>
            </a:r>
            <a:r>
              <a:rPr lang="en-GB" sz="2000" b="1" i="1" dirty="0" err="1"/>
              <a:t>puppetclient.localdomain</a:t>
            </a:r>
            <a:r>
              <a:rPr lang="en-GB" sz="2000" b="1" i="1" dirty="0"/>
              <a:t> - -user </a:t>
            </a:r>
            <a:r>
              <a:rPr lang="en-GB" sz="2000" b="1" i="1" dirty="0" err="1"/>
              <a:t>dockeradm</a:t>
            </a:r>
            <a:r>
              <a:rPr lang="en-GB" sz="2000" b="1" i="1" dirty="0"/>
              <a:t> - -password ‘&lt;password&gt;’ - -run-as root</a:t>
            </a:r>
          </a:p>
          <a:p>
            <a:endParaRPr lang="en-GB" sz="2000" b="1" i="1" dirty="0"/>
          </a:p>
          <a:p>
            <a:r>
              <a:rPr lang="en-GB" sz="2000" dirty="0"/>
              <a:t>The above command displays the status of package </a:t>
            </a:r>
            <a:r>
              <a:rPr lang="en-GB" sz="2000" i="1" dirty="0"/>
              <a:t>apache2</a:t>
            </a:r>
            <a:r>
              <a:rPr lang="en-GB" sz="2000" dirty="0"/>
              <a:t> of remote target puppetclient1</a:t>
            </a:r>
          </a:p>
        </p:txBody>
      </p:sp>
    </p:spTree>
    <p:extLst>
      <p:ext uri="{BB962C8B-B14F-4D97-AF65-F5344CB8AC3E}">
        <p14:creationId xmlns:p14="http://schemas.microsoft.com/office/powerpoint/2010/main" val="2777045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654DEF-BE25-45AF-9FD5-BDF35E46D8EE}"/>
              </a:ext>
            </a:extLst>
          </p:cNvPr>
          <p:cNvSpPr>
            <a:spLocks noGrp="1"/>
          </p:cNvSpPr>
          <p:nvPr>
            <p:ph type="title"/>
          </p:nvPr>
        </p:nvSpPr>
        <p:spPr/>
        <p:txBody>
          <a:bodyPr>
            <a:normAutofit fontScale="90000"/>
          </a:bodyPr>
          <a:lstStyle/>
          <a:p>
            <a:r>
              <a:rPr lang="en-US" dirty="0"/>
              <a:t>Learning Objectives</a:t>
            </a:r>
            <a:endParaRPr lang="en-SG" dirty="0"/>
          </a:p>
        </p:txBody>
      </p:sp>
      <p:sp>
        <p:nvSpPr>
          <p:cNvPr id="6" name="Content Placeholder 5">
            <a:extLst>
              <a:ext uri="{FF2B5EF4-FFF2-40B4-BE49-F238E27FC236}">
                <a16:creationId xmlns:a16="http://schemas.microsoft.com/office/drawing/2014/main" id="{7FBE4359-A5A5-4491-BA31-0DCA47C76796}"/>
              </a:ext>
            </a:extLst>
          </p:cNvPr>
          <p:cNvSpPr>
            <a:spLocks noGrp="1"/>
          </p:cNvSpPr>
          <p:nvPr>
            <p:ph idx="1"/>
          </p:nvPr>
        </p:nvSpPr>
        <p:spPr>
          <a:xfrm>
            <a:off x="628650" y="2249424"/>
            <a:ext cx="7886700" cy="3586880"/>
          </a:xfrm>
        </p:spPr>
        <p:txBody>
          <a:bodyPr>
            <a:normAutofit/>
          </a:bodyPr>
          <a:lstStyle/>
          <a:p>
            <a:r>
              <a:rPr lang="en-GB" b="0" dirty="0"/>
              <a:t>Identify manual repetitive tasks</a:t>
            </a:r>
          </a:p>
          <a:p>
            <a:r>
              <a:rPr lang="en-GB" b="0" dirty="0"/>
              <a:t>Describe the benefits of automate manual repetitive tasks</a:t>
            </a:r>
          </a:p>
          <a:p>
            <a:r>
              <a:rPr lang="en-GB" b="0" dirty="0"/>
              <a:t>Perform manual task automation</a:t>
            </a:r>
          </a:p>
          <a:p>
            <a:pPr marL="0" lvl="0" indent="0">
              <a:buNone/>
            </a:pPr>
            <a:endParaRPr lang="en-US" dirty="0"/>
          </a:p>
          <a:p>
            <a:pPr lvl="0"/>
            <a:endParaRPr lang="en-US" dirty="0"/>
          </a:p>
        </p:txBody>
      </p:sp>
    </p:spTree>
    <p:extLst>
      <p:ext uri="{BB962C8B-B14F-4D97-AF65-F5344CB8AC3E}">
        <p14:creationId xmlns:p14="http://schemas.microsoft.com/office/powerpoint/2010/main" val="3770517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6573" y="192120"/>
            <a:ext cx="9043913" cy="632945"/>
          </a:xfrm>
        </p:spPr>
        <p:txBody>
          <a:bodyPr>
            <a:noAutofit/>
          </a:bodyPr>
          <a:lstStyle/>
          <a:p>
            <a:r>
              <a:rPr lang="en-GB" sz="3600" dirty="0"/>
              <a:t>Run a Task on a Target</a:t>
            </a:r>
          </a:p>
        </p:txBody>
      </p:sp>
      <p:sp>
        <p:nvSpPr>
          <p:cNvPr id="5" name="Content Placeholder 4"/>
          <p:cNvSpPr>
            <a:spLocks noGrp="1"/>
          </p:cNvSpPr>
          <p:nvPr>
            <p:ph idx="1"/>
          </p:nvPr>
        </p:nvSpPr>
        <p:spPr>
          <a:xfrm>
            <a:off x="628650" y="1353312"/>
            <a:ext cx="7886700" cy="4416117"/>
          </a:xfrm>
        </p:spPr>
        <p:txBody>
          <a:bodyPr>
            <a:normAutofit/>
          </a:bodyPr>
          <a:lstStyle/>
          <a:p>
            <a:pPr marL="0" indent="0">
              <a:buNone/>
            </a:pPr>
            <a:r>
              <a:rPr lang="en-GB" sz="2400" b="0" dirty="0"/>
              <a:t> </a:t>
            </a:r>
          </a:p>
        </p:txBody>
      </p:sp>
      <p:sp>
        <p:nvSpPr>
          <p:cNvPr id="7" name="TextBox 6">
            <a:extLst>
              <a:ext uri="{FF2B5EF4-FFF2-40B4-BE49-F238E27FC236}">
                <a16:creationId xmlns:a16="http://schemas.microsoft.com/office/drawing/2014/main" id="{F47C6F75-56CA-47F5-9D52-652E40D8ECA5}"/>
              </a:ext>
            </a:extLst>
          </p:cNvPr>
          <p:cNvSpPr txBox="1"/>
          <p:nvPr/>
        </p:nvSpPr>
        <p:spPr>
          <a:xfrm>
            <a:off x="628650" y="6469249"/>
            <a:ext cx="5694188" cy="307777"/>
          </a:xfrm>
          <a:prstGeom prst="rect">
            <a:avLst/>
          </a:prstGeom>
          <a:noFill/>
        </p:spPr>
        <p:txBody>
          <a:bodyPr wrap="none" rtlCol="0">
            <a:spAutoFit/>
          </a:bodyPr>
          <a:lstStyle/>
          <a:p>
            <a:r>
              <a:rPr lang="en-SG" sz="1400" b="1" dirty="0"/>
              <a:t>Ref: </a:t>
            </a:r>
            <a:r>
              <a:rPr lang="en-GB" sz="1400" dirty="0"/>
              <a:t>https://puppet.com/docs/bolt/latest/running_bolt_commands.html</a:t>
            </a:r>
            <a:endParaRPr lang="en-SG" sz="1400" b="1" dirty="0"/>
          </a:p>
        </p:txBody>
      </p:sp>
      <p:sp>
        <p:nvSpPr>
          <p:cNvPr id="2" name="Rectangle 1">
            <a:extLst>
              <a:ext uri="{FF2B5EF4-FFF2-40B4-BE49-F238E27FC236}">
                <a16:creationId xmlns:a16="http://schemas.microsoft.com/office/drawing/2014/main" id="{B08D179B-8F08-4734-AB9D-A48F1D954997}"/>
              </a:ext>
            </a:extLst>
          </p:cNvPr>
          <p:cNvSpPr>
            <a:spLocks noChangeArrowheads="1"/>
          </p:cNvSpPr>
          <p:nvPr/>
        </p:nvSpPr>
        <p:spPr bwMode="auto">
          <a:xfrm>
            <a:off x="628650" y="1388424"/>
            <a:ext cx="8123464" cy="3662541"/>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GB" sz="2400" dirty="0"/>
              <a:t>The below command install the package </a:t>
            </a:r>
            <a:r>
              <a:rPr lang="en-GB" sz="2400" i="1" dirty="0"/>
              <a:t>apache2</a:t>
            </a:r>
            <a:r>
              <a:rPr lang="en-GB" sz="2400" dirty="0"/>
              <a:t> on remote target puppetclient1</a:t>
            </a:r>
          </a:p>
          <a:p>
            <a:endParaRPr kumimoji="0" lang="en-GB" altLang="en-US" sz="2400" u="none" strike="noStrike" cap="none" normalizeH="0" baseline="0" dirty="0">
              <a:ln>
                <a:noFill/>
              </a:ln>
              <a:solidFill>
                <a:schemeClr val="tx1"/>
              </a:solidFill>
              <a:effectLst/>
              <a:latin typeface="Arial" panose="020B0604020202020204" pitchFamily="34" charset="0"/>
            </a:endParaRPr>
          </a:p>
          <a:p>
            <a:endParaRPr lang="en-GB" sz="2000" b="1" i="1" dirty="0"/>
          </a:p>
          <a:p>
            <a:r>
              <a:rPr lang="en-GB" sz="2000" b="1" i="1" dirty="0"/>
              <a:t>$ bolt task run package action=install name=apache2 - -targets puppetclient1.localdomain - -user </a:t>
            </a:r>
            <a:r>
              <a:rPr lang="en-GB" sz="2000" b="1" i="1" dirty="0" err="1"/>
              <a:t>dockeradm</a:t>
            </a:r>
            <a:r>
              <a:rPr lang="en-GB" sz="2000" b="1" i="1" dirty="0"/>
              <a:t> - -password ‘&lt;password&gt;’ - -run-as root</a:t>
            </a:r>
          </a:p>
          <a:p>
            <a:endParaRPr lang="en-GB" sz="2000" b="1" i="1" dirty="0"/>
          </a:p>
          <a:p>
            <a:endParaRPr lang="en-GB" sz="2000" dirty="0"/>
          </a:p>
          <a:p>
            <a:r>
              <a:rPr lang="en-GB" sz="2000" dirty="0"/>
              <a:t>Note: in order for </a:t>
            </a:r>
            <a:r>
              <a:rPr lang="en-GB" sz="2000" i="1" dirty="0"/>
              <a:t>- -run-as root </a:t>
            </a:r>
            <a:r>
              <a:rPr lang="en-GB" sz="2000" dirty="0"/>
              <a:t>to be effective, the user </a:t>
            </a:r>
            <a:r>
              <a:rPr lang="en-GB" sz="2000" dirty="0" err="1"/>
              <a:t>dockeradm</a:t>
            </a:r>
            <a:r>
              <a:rPr lang="en-GB" sz="2000" dirty="0"/>
              <a:t> needs to be able to do </a:t>
            </a:r>
            <a:r>
              <a:rPr lang="en-GB" sz="2000" dirty="0" err="1"/>
              <a:t>sudo</a:t>
            </a:r>
            <a:r>
              <a:rPr lang="en-GB" sz="2000" dirty="0"/>
              <a:t> on the target system.</a:t>
            </a:r>
          </a:p>
        </p:txBody>
      </p:sp>
    </p:spTree>
    <p:extLst>
      <p:ext uri="{BB962C8B-B14F-4D97-AF65-F5344CB8AC3E}">
        <p14:creationId xmlns:p14="http://schemas.microsoft.com/office/powerpoint/2010/main" val="1349754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1799" y="111382"/>
            <a:ext cx="9043913" cy="632945"/>
          </a:xfrm>
        </p:spPr>
        <p:txBody>
          <a:bodyPr>
            <a:noAutofit/>
          </a:bodyPr>
          <a:lstStyle/>
          <a:p>
            <a:r>
              <a:rPr lang="en-GB" sz="3600" dirty="0"/>
              <a:t>Run a Plan on a Target</a:t>
            </a:r>
          </a:p>
        </p:txBody>
      </p:sp>
      <p:sp>
        <p:nvSpPr>
          <p:cNvPr id="5" name="Content Placeholder 4"/>
          <p:cNvSpPr>
            <a:spLocks noGrp="1"/>
          </p:cNvSpPr>
          <p:nvPr>
            <p:ph idx="1"/>
          </p:nvPr>
        </p:nvSpPr>
        <p:spPr>
          <a:xfrm>
            <a:off x="628650" y="1353312"/>
            <a:ext cx="7886700" cy="4416117"/>
          </a:xfrm>
        </p:spPr>
        <p:txBody>
          <a:bodyPr>
            <a:normAutofit/>
          </a:bodyPr>
          <a:lstStyle/>
          <a:p>
            <a:pPr marL="0" indent="0">
              <a:buNone/>
            </a:pPr>
            <a:r>
              <a:rPr lang="en-GB" sz="2400" b="0" dirty="0"/>
              <a:t> </a:t>
            </a:r>
          </a:p>
        </p:txBody>
      </p:sp>
      <p:sp>
        <p:nvSpPr>
          <p:cNvPr id="7" name="TextBox 6">
            <a:extLst>
              <a:ext uri="{FF2B5EF4-FFF2-40B4-BE49-F238E27FC236}">
                <a16:creationId xmlns:a16="http://schemas.microsoft.com/office/drawing/2014/main" id="{F47C6F75-56CA-47F5-9D52-652E40D8ECA5}"/>
              </a:ext>
            </a:extLst>
          </p:cNvPr>
          <p:cNvSpPr txBox="1"/>
          <p:nvPr/>
        </p:nvSpPr>
        <p:spPr>
          <a:xfrm>
            <a:off x="628650" y="6469249"/>
            <a:ext cx="5694188" cy="307777"/>
          </a:xfrm>
          <a:prstGeom prst="rect">
            <a:avLst/>
          </a:prstGeom>
          <a:noFill/>
        </p:spPr>
        <p:txBody>
          <a:bodyPr wrap="none" rtlCol="0">
            <a:spAutoFit/>
          </a:bodyPr>
          <a:lstStyle/>
          <a:p>
            <a:r>
              <a:rPr lang="en-SG" sz="1400" b="1" dirty="0"/>
              <a:t>Ref: </a:t>
            </a:r>
            <a:r>
              <a:rPr lang="en-GB" sz="1400" dirty="0"/>
              <a:t>https://puppet.com/docs/bolt/latest/running_bolt_commands.html</a:t>
            </a:r>
            <a:endParaRPr lang="en-SG" sz="1400" b="1" dirty="0"/>
          </a:p>
        </p:txBody>
      </p:sp>
      <p:sp>
        <p:nvSpPr>
          <p:cNvPr id="2" name="Rectangle 1">
            <a:extLst>
              <a:ext uri="{FF2B5EF4-FFF2-40B4-BE49-F238E27FC236}">
                <a16:creationId xmlns:a16="http://schemas.microsoft.com/office/drawing/2014/main" id="{B08D179B-8F08-4734-AB9D-A48F1D954997}"/>
              </a:ext>
            </a:extLst>
          </p:cNvPr>
          <p:cNvSpPr>
            <a:spLocks noChangeArrowheads="1"/>
          </p:cNvSpPr>
          <p:nvPr/>
        </p:nvSpPr>
        <p:spPr bwMode="auto">
          <a:xfrm>
            <a:off x="580721" y="899102"/>
            <a:ext cx="8123464" cy="5324535"/>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GB" sz="2400" dirty="0"/>
              <a:t>Plan is useful if you have multiple tasks or complex workflow to be execute.</a:t>
            </a:r>
          </a:p>
          <a:p>
            <a:endParaRPr lang="en-GB" sz="2400" dirty="0"/>
          </a:p>
          <a:p>
            <a:r>
              <a:rPr lang="en-US" altLang="en-US" sz="2400" dirty="0">
                <a:solidFill>
                  <a:srgbClr val="222222"/>
                </a:solidFill>
                <a:latin typeface="marketing-sans"/>
              </a:rPr>
              <a:t>The syntax to run a command is: </a:t>
            </a:r>
            <a:endParaRPr lang="en-US" altLang="en-US" sz="2400" i="1" dirty="0">
              <a:solidFill>
                <a:srgbClr val="454C52"/>
              </a:solidFill>
              <a:latin typeface="marketing-mono"/>
            </a:endParaRPr>
          </a:p>
          <a:p>
            <a:pPr lvl="0"/>
            <a:endParaRPr lang="en-US" altLang="en-US" sz="2400" i="1" dirty="0">
              <a:solidFill>
                <a:srgbClr val="454C52"/>
              </a:solidFill>
              <a:latin typeface="marketing-mono"/>
            </a:endParaRPr>
          </a:p>
          <a:p>
            <a:pPr lvl="0"/>
            <a:r>
              <a:rPr lang="en-US" altLang="en-US" sz="2400" i="1" dirty="0">
                <a:solidFill>
                  <a:srgbClr val="454C52"/>
                </a:solidFill>
                <a:latin typeface="marketing-mono"/>
              </a:rPr>
              <a:t>bolt plan run &lt;module::plan&gt; --targets &lt;TARGET_NAME&gt; &lt;OPTIONS&gt;</a:t>
            </a:r>
            <a:endParaRPr lang="en-GB" sz="2400" dirty="0"/>
          </a:p>
          <a:p>
            <a:endParaRPr lang="en-GB" sz="2400" dirty="0"/>
          </a:p>
          <a:p>
            <a:r>
              <a:rPr lang="en-GB" sz="2400" dirty="0"/>
              <a:t>The below command execute the plan “</a:t>
            </a:r>
            <a:r>
              <a:rPr lang="en-GB" sz="2400" dirty="0" err="1"/>
              <a:t>plan_a</a:t>
            </a:r>
            <a:r>
              <a:rPr lang="en-GB" sz="2400" dirty="0"/>
              <a:t>” from module </a:t>
            </a:r>
            <a:r>
              <a:rPr lang="en-GB" sz="2400" dirty="0" err="1"/>
              <a:t>module_a</a:t>
            </a:r>
            <a:r>
              <a:rPr lang="en-GB" sz="2400" dirty="0"/>
              <a:t> on remote target puppetclient1</a:t>
            </a:r>
          </a:p>
          <a:p>
            <a:endParaRPr lang="en-GB" sz="2000" b="1" i="1" dirty="0"/>
          </a:p>
          <a:p>
            <a:r>
              <a:rPr lang="en-GB" sz="2000" b="1" i="1" dirty="0"/>
              <a:t>$ bolt plan run </a:t>
            </a:r>
            <a:r>
              <a:rPr lang="en-GB" sz="2000" b="1" i="1" dirty="0" err="1"/>
              <a:t>module_a</a:t>
            </a:r>
            <a:r>
              <a:rPr lang="en-GB" sz="2000" b="1" i="1" dirty="0"/>
              <a:t>::</a:t>
            </a:r>
            <a:r>
              <a:rPr lang="en-GB" sz="2000" b="1" i="1" dirty="0" err="1"/>
              <a:t>plan_a</a:t>
            </a:r>
            <a:r>
              <a:rPr lang="en-GB" sz="2000" b="1" i="1" dirty="0"/>
              <a:t> - -targets puppetclient1.localdomain - -user </a:t>
            </a:r>
            <a:r>
              <a:rPr lang="en-GB" sz="2000" b="1" i="1" dirty="0" err="1"/>
              <a:t>dockeradm</a:t>
            </a:r>
            <a:r>
              <a:rPr lang="en-GB" sz="2000" b="1" i="1" dirty="0"/>
              <a:t> - -password ‘&lt;password&gt;’ - -run-as root</a:t>
            </a:r>
          </a:p>
          <a:p>
            <a:endParaRPr lang="en-GB" sz="2000" b="1" i="1" dirty="0"/>
          </a:p>
        </p:txBody>
      </p:sp>
    </p:spTree>
    <p:extLst>
      <p:ext uri="{BB962C8B-B14F-4D97-AF65-F5344CB8AC3E}">
        <p14:creationId xmlns:p14="http://schemas.microsoft.com/office/powerpoint/2010/main" val="568207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6573" y="192120"/>
            <a:ext cx="9043913" cy="632945"/>
          </a:xfrm>
        </p:spPr>
        <p:txBody>
          <a:bodyPr>
            <a:noAutofit/>
          </a:bodyPr>
          <a:lstStyle/>
          <a:p>
            <a:r>
              <a:rPr lang="en-GB" sz="3200" dirty="0"/>
              <a:t>Run on Multiple Targets</a:t>
            </a:r>
          </a:p>
        </p:txBody>
      </p:sp>
      <p:sp>
        <p:nvSpPr>
          <p:cNvPr id="5" name="Content Placeholder 4"/>
          <p:cNvSpPr>
            <a:spLocks noGrp="1"/>
          </p:cNvSpPr>
          <p:nvPr>
            <p:ph idx="1"/>
          </p:nvPr>
        </p:nvSpPr>
        <p:spPr>
          <a:xfrm>
            <a:off x="628650" y="1353312"/>
            <a:ext cx="7886700" cy="4416117"/>
          </a:xfrm>
        </p:spPr>
        <p:txBody>
          <a:bodyPr>
            <a:normAutofit/>
          </a:bodyPr>
          <a:lstStyle/>
          <a:p>
            <a:pPr marL="0" indent="0">
              <a:buNone/>
            </a:pPr>
            <a:r>
              <a:rPr lang="en-GB" sz="2400" b="0" dirty="0"/>
              <a:t>To run command, script or task on multiple targets, multiple servers need to be specified using  -- targets option.</a:t>
            </a:r>
          </a:p>
          <a:p>
            <a:endParaRPr lang="en-GB" sz="2400" b="0" dirty="0"/>
          </a:p>
          <a:p>
            <a:pPr marL="0" indent="0">
              <a:buNone/>
            </a:pPr>
            <a:r>
              <a:rPr lang="en-GB" sz="2400" b="0" dirty="0"/>
              <a:t>--targets client1,client2,…..client</a:t>
            </a:r>
          </a:p>
          <a:p>
            <a:pPr marL="0" indent="0">
              <a:buNone/>
            </a:pPr>
            <a:r>
              <a:rPr lang="en-GB" sz="2400" b="0" dirty="0"/>
              <a:t>Or</a:t>
            </a:r>
          </a:p>
          <a:p>
            <a:pPr marL="0" indent="0">
              <a:buNone/>
            </a:pPr>
            <a:r>
              <a:rPr lang="en-GB" sz="2400" b="0" dirty="0"/>
              <a:t>-t targets client1,client2,…..client</a:t>
            </a:r>
          </a:p>
        </p:txBody>
      </p:sp>
    </p:spTree>
    <p:extLst>
      <p:ext uri="{BB962C8B-B14F-4D97-AF65-F5344CB8AC3E}">
        <p14:creationId xmlns:p14="http://schemas.microsoft.com/office/powerpoint/2010/main" val="1674108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6573" y="192120"/>
            <a:ext cx="9043913" cy="632945"/>
          </a:xfrm>
        </p:spPr>
        <p:txBody>
          <a:bodyPr>
            <a:noAutofit/>
          </a:bodyPr>
          <a:lstStyle/>
          <a:p>
            <a:r>
              <a:rPr lang="en-GB" sz="3200" dirty="0"/>
              <a:t>Run on Multiple Targets</a:t>
            </a:r>
          </a:p>
        </p:txBody>
      </p:sp>
      <p:sp>
        <p:nvSpPr>
          <p:cNvPr id="5" name="Content Placeholder 4"/>
          <p:cNvSpPr>
            <a:spLocks noGrp="1"/>
          </p:cNvSpPr>
          <p:nvPr>
            <p:ph idx="1"/>
          </p:nvPr>
        </p:nvSpPr>
        <p:spPr>
          <a:xfrm>
            <a:off x="628650" y="1353312"/>
            <a:ext cx="7886700" cy="4416117"/>
          </a:xfrm>
        </p:spPr>
        <p:txBody>
          <a:bodyPr>
            <a:normAutofit/>
          </a:bodyPr>
          <a:lstStyle/>
          <a:p>
            <a:pPr marL="0" indent="0">
              <a:buNone/>
            </a:pPr>
            <a:r>
              <a:rPr lang="en-GB" sz="2400" b="0" dirty="0"/>
              <a:t> </a:t>
            </a:r>
          </a:p>
        </p:txBody>
      </p:sp>
      <p:sp>
        <p:nvSpPr>
          <p:cNvPr id="2" name="Rectangle 1">
            <a:extLst>
              <a:ext uri="{FF2B5EF4-FFF2-40B4-BE49-F238E27FC236}">
                <a16:creationId xmlns:a16="http://schemas.microsoft.com/office/drawing/2014/main" id="{B08D179B-8F08-4734-AB9D-A48F1D954997}"/>
              </a:ext>
            </a:extLst>
          </p:cNvPr>
          <p:cNvSpPr>
            <a:spLocks noChangeArrowheads="1"/>
          </p:cNvSpPr>
          <p:nvPr/>
        </p:nvSpPr>
        <p:spPr bwMode="auto">
          <a:xfrm>
            <a:off x="510268" y="1576211"/>
            <a:ext cx="8123464" cy="3970318"/>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GB" sz="2400" dirty="0"/>
              <a:t>Bolt command example:</a:t>
            </a:r>
          </a:p>
          <a:p>
            <a:r>
              <a:rPr lang="en-GB" b="1" i="1" dirty="0"/>
              <a:t>bolt command run </a:t>
            </a:r>
            <a:r>
              <a:rPr lang="en-GB" b="1" i="1" dirty="0" err="1"/>
              <a:t>whoami</a:t>
            </a:r>
            <a:r>
              <a:rPr lang="en-GB" b="1" i="1" dirty="0"/>
              <a:t> -t puppetclient1,puppetcilent2 -u </a:t>
            </a:r>
            <a:r>
              <a:rPr lang="en-GB" b="1" i="1" dirty="0" err="1"/>
              <a:t>dockeradm</a:t>
            </a:r>
            <a:r>
              <a:rPr lang="en-GB" b="1" i="1" dirty="0"/>
              <a:t> -p ‘&lt;password&gt;’ --no-host-key-check</a:t>
            </a:r>
          </a:p>
          <a:p>
            <a:endParaRPr lang="en-GB" b="1" i="1" dirty="0"/>
          </a:p>
          <a:p>
            <a:r>
              <a:rPr lang="en-GB" sz="2400" dirty="0"/>
              <a:t>Bolt script example:</a:t>
            </a:r>
          </a:p>
          <a:p>
            <a:r>
              <a:rPr lang="en-SG" b="1" i="1" dirty="0"/>
              <a:t>bolt script run ‘\tools\linux.sh’ --targets ssh://puppetclient1.localdomain --user </a:t>
            </a:r>
            <a:r>
              <a:rPr lang="en-SG" b="1" i="1" dirty="0" err="1"/>
              <a:t>dockeradm</a:t>
            </a:r>
            <a:r>
              <a:rPr lang="en-SG" b="1" i="1" dirty="0"/>
              <a:t> - -password ‘&lt;password&gt;’ --no-host-key-check --run-as root </a:t>
            </a:r>
            <a:endParaRPr lang="en-US" altLang="en-US" b="1" i="1" dirty="0"/>
          </a:p>
          <a:p>
            <a:endParaRPr lang="en-GB" b="1" i="1" dirty="0"/>
          </a:p>
          <a:p>
            <a:r>
              <a:rPr lang="en-GB" sz="2400" dirty="0"/>
              <a:t>Bolt task example:</a:t>
            </a:r>
          </a:p>
          <a:p>
            <a:r>
              <a:rPr lang="en-GB" b="1" i="1" dirty="0"/>
              <a:t>bolt task run package action=install name=apache2 - -targets puppetclient1,puppetclient2 - -user </a:t>
            </a:r>
            <a:r>
              <a:rPr lang="en-GB" b="1" i="1" dirty="0" err="1"/>
              <a:t>dockeradm</a:t>
            </a:r>
            <a:r>
              <a:rPr lang="en-GB" b="1" i="1" dirty="0"/>
              <a:t> - -password ‘&lt;password&gt;’ - -run-as root</a:t>
            </a:r>
          </a:p>
        </p:txBody>
      </p:sp>
    </p:spTree>
    <p:extLst>
      <p:ext uri="{BB962C8B-B14F-4D97-AF65-F5344CB8AC3E}">
        <p14:creationId xmlns:p14="http://schemas.microsoft.com/office/powerpoint/2010/main" val="837210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6573" y="192120"/>
            <a:ext cx="9043913" cy="632945"/>
          </a:xfrm>
        </p:spPr>
        <p:txBody>
          <a:bodyPr>
            <a:noAutofit/>
          </a:bodyPr>
          <a:lstStyle/>
          <a:p>
            <a:r>
              <a:rPr lang="en-GB" sz="3200" dirty="0"/>
              <a:t>Create custom task and plan</a:t>
            </a:r>
          </a:p>
        </p:txBody>
      </p:sp>
      <p:sp>
        <p:nvSpPr>
          <p:cNvPr id="5" name="Content Placeholder 4"/>
          <p:cNvSpPr>
            <a:spLocks noGrp="1"/>
          </p:cNvSpPr>
          <p:nvPr>
            <p:ph idx="1"/>
          </p:nvPr>
        </p:nvSpPr>
        <p:spPr>
          <a:xfrm>
            <a:off x="628650" y="1353312"/>
            <a:ext cx="7886700" cy="4416117"/>
          </a:xfrm>
        </p:spPr>
        <p:txBody>
          <a:bodyPr>
            <a:normAutofit/>
          </a:bodyPr>
          <a:lstStyle/>
          <a:p>
            <a:pPr marL="0" indent="0">
              <a:buNone/>
            </a:pPr>
            <a:r>
              <a:rPr lang="en-GB" sz="2400" b="0" dirty="0"/>
              <a:t> </a:t>
            </a:r>
          </a:p>
        </p:txBody>
      </p:sp>
      <p:sp>
        <p:nvSpPr>
          <p:cNvPr id="2" name="Rectangle 1">
            <a:extLst>
              <a:ext uri="{FF2B5EF4-FFF2-40B4-BE49-F238E27FC236}">
                <a16:creationId xmlns:a16="http://schemas.microsoft.com/office/drawing/2014/main" id="{B08D179B-8F08-4734-AB9D-A48F1D954997}"/>
              </a:ext>
            </a:extLst>
          </p:cNvPr>
          <p:cNvSpPr>
            <a:spLocks noChangeArrowheads="1"/>
          </p:cNvSpPr>
          <p:nvPr/>
        </p:nvSpPr>
        <p:spPr bwMode="auto">
          <a:xfrm>
            <a:off x="391886" y="1223894"/>
            <a:ext cx="8123464" cy="2215991"/>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400" dirty="0"/>
              <a:t>Custom Task and Plan can be created. Take a look at the module structure.</a:t>
            </a:r>
          </a:p>
          <a:p>
            <a:endParaRPr lang="en-US" sz="2400" dirty="0"/>
          </a:p>
          <a:p>
            <a:r>
              <a:rPr lang="en-US" sz="2400" dirty="0"/>
              <a:t>For example, the following module structure is created:</a:t>
            </a:r>
          </a:p>
          <a:p>
            <a:endParaRPr lang="en-US" sz="2400" b="1" i="1" dirty="0"/>
          </a:p>
          <a:p>
            <a:endParaRPr lang="en-GB" b="1" i="1" dirty="0"/>
          </a:p>
        </p:txBody>
      </p:sp>
      <p:pic>
        <p:nvPicPr>
          <p:cNvPr id="9" name="Picture 8">
            <a:extLst>
              <a:ext uri="{FF2B5EF4-FFF2-40B4-BE49-F238E27FC236}">
                <a16:creationId xmlns:a16="http://schemas.microsoft.com/office/drawing/2014/main" id="{F281FBDA-D581-449E-9ED7-7D3677F53430}"/>
              </a:ext>
            </a:extLst>
          </p:cNvPr>
          <p:cNvPicPr>
            <a:picLocks noChangeAspect="1"/>
          </p:cNvPicPr>
          <p:nvPr/>
        </p:nvPicPr>
        <p:blipFill>
          <a:blip r:embed="rId3"/>
          <a:stretch>
            <a:fillRect/>
          </a:stretch>
        </p:blipFill>
        <p:spPr>
          <a:xfrm>
            <a:off x="510268" y="2997653"/>
            <a:ext cx="7886700" cy="3518682"/>
          </a:xfrm>
          <a:prstGeom prst="rect">
            <a:avLst/>
          </a:prstGeom>
        </p:spPr>
      </p:pic>
    </p:spTree>
    <p:extLst>
      <p:ext uri="{BB962C8B-B14F-4D97-AF65-F5344CB8AC3E}">
        <p14:creationId xmlns:p14="http://schemas.microsoft.com/office/powerpoint/2010/main" val="4169858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6573" y="192120"/>
            <a:ext cx="9043913" cy="632945"/>
          </a:xfrm>
        </p:spPr>
        <p:txBody>
          <a:bodyPr>
            <a:noAutofit/>
          </a:bodyPr>
          <a:lstStyle/>
          <a:p>
            <a:r>
              <a:rPr lang="en-GB" sz="3200" dirty="0"/>
              <a:t>Plan Files in Plan Directory</a:t>
            </a:r>
          </a:p>
        </p:txBody>
      </p:sp>
      <p:sp>
        <p:nvSpPr>
          <p:cNvPr id="5" name="Content Placeholder 4"/>
          <p:cNvSpPr>
            <a:spLocks noGrp="1"/>
          </p:cNvSpPr>
          <p:nvPr>
            <p:ph idx="1"/>
          </p:nvPr>
        </p:nvSpPr>
        <p:spPr>
          <a:xfrm>
            <a:off x="628650" y="1353312"/>
            <a:ext cx="7886700" cy="4416117"/>
          </a:xfrm>
        </p:spPr>
        <p:txBody>
          <a:bodyPr>
            <a:normAutofit/>
          </a:bodyPr>
          <a:lstStyle/>
          <a:p>
            <a:pPr marL="0" indent="0">
              <a:buNone/>
            </a:pPr>
            <a:r>
              <a:rPr lang="en-GB" sz="2400" b="0" dirty="0"/>
              <a:t> </a:t>
            </a:r>
          </a:p>
        </p:txBody>
      </p:sp>
      <p:sp>
        <p:nvSpPr>
          <p:cNvPr id="2" name="Rectangle 1">
            <a:extLst>
              <a:ext uri="{FF2B5EF4-FFF2-40B4-BE49-F238E27FC236}">
                <a16:creationId xmlns:a16="http://schemas.microsoft.com/office/drawing/2014/main" id="{B08D179B-8F08-4734-AB9D-A48F1D954997}"/>
              </a:ext>
            </a:extLst>
          </p:cNvPr>
          <p:cNvSpPr>
            <a:spLocks noChangeArrowheads="1"/>
          </p:cNvSpPr>
          <p:nvPr/>
        </p:nvSpPr>
        <p:spPr bwMode="auto">
          <a:xfrm>
            <a:off x="633876" y="1671343"/>
            <a:ext cx="8123464" cy="1477328"/>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400" dirty="0" err="1"/>
              <a:t>plan_a.yaml</a:t>
            </a:r>
            <a:endParaRPr lang="en-US" sz="2400" dirty="0"/>
          </a:p>
          <a:p>
            <a:endParaRPr lang="en-US" sz="2400" dirty="0"/>
          </a:p>
          <a:p>
            <a:endParaRPr lang="en-US" sz="2400" b="1" i="1" dirty="0"/>
          </a:p>
          <a:p>
            <a:endParaRPr lang="en-GB" b="1" i="1" dirty="0"/>
          </a:p>
        </p:txBody>
      </p:sp>
      <p:pic>
        <p:nvPicPr>
          <p:cNvPr id="6" name="Picture 5">
            <a:extLst>
              <a:ext uri="{FF2B5EF4-FFF2-40B4-BE49-F238E27FC236}">
                <a16:creationId xmlns:a16="http://schemas.microsoft.com/office/drawing/2014/main" id="{39AE2D80-765C-4195-AA34-E5C346B8CBEB}"/>
              </a:ext>
            </a:extLst>
          </p:cNvPr>
          <p:cNvPicPr>
            <a:picLocks noChangeAspect="1"/>
          </p:cNvPicPr>
          <p:nvPr/>
        </p:nvPicPr>
        <p:blipFill>
          <a:blip r:embed="rId3"/>
          <a:stretch>
            <a:fillRect/>
          </a:stretch>
        </p:blipFill>
        <p:spPr>
          <a:xfrm>
            <a:off x="781050" y="2410007"/>
            <a:ext cx="7249092" cy="3202052"/>
          </a:xfrm>
          <a:prstGeom prst="rect">
            <a:avLst/>
          </a:prstGeom>
        </p:spPr>
      </p:pic>
    </p:spTree>
    <p:extLst>
      <p:ext uri="{BB962C8B-B14F-4D97-AF65-F5344CB8AC3E}">
        <p14:creationId xmlns:p14="http://schemas.microsoft.com/office/powerpoint/2010/main" val="3445463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6573" y="192120"/>
            <a:ext cx="9043913" cy="632945"/>
          </a:xfrm>
        </p:spPr>
        <p:txBody>
          <a:bodyPr>
            <a:noAutofit/>
          </a:bodyPr>
          <a:lstStyle/>
          <a:p>
            <a:r>
              <a:rPr lang="en-GB" sz="3200" dirty="0"/>
              <a:t>Files in Files Directory</a:t>
            </a:r>
          </a:p>
        </p:txBody>
      </p:sp>
      <p:sp>
        <p:nvSpPr>
          <p:cNvPr id="5" name="Content Placeholder 4"/>
          <p:cNvSpPr>
            <a:spLocks noGrp="1"/>
          </p:cNvSpPr>
          <p:nvPr>
            <p:ph idx="1"/>
          </p:nvPr>
        </p:nvSpPr>
        <p:spPr>
          <a:xfrm>
            <a:off x="628650" y="1353312"/>
            <a:ext cx="7886700" cy="4416117"/>
          </a:xfrm>
        </p:spPr>
        <p:txBody>
          <a:bodyPr>
            <a:normAutofit/>
          </a:bodyPr>
          <a:lstStyle/>
          <a:p>
            <a:pPr marL="0" indent="0">
              <a:buNone/>
            </a:pPr>
            <a:r>
              <a:rPr lang="en-GB" sz="2400" b="0" dirty="0"/>
              <a:t> </a:t>
            </a:r>
          </a:p>
        </p:txBody>
      </p:sp>
      <p:sp>
        <p:nvSpPr>
          <p:cNvPr id="2" name="Rectangle 1">
            <a:extLst>
              <a:ext uri="{FF2B5EF4-FFF2-40B4-BE49-F238E27FC236}">
                <a16:creationId xmlns:a16="http://schemas.microsoft.com/office/drawing/2014/main" id="{B08D179B-8F08-4734-AB9D-A48F1D954997}"/>
              </a:ext>
            </a:extLst>
          </p:cNvPr>
          <p:cNvSpPr>
            <a:spLocks noChangeArrowheads="1"/>
          </p:cNvSpPr>
          <p:nvPr/>
        </p:nvSpPr>
        <p:spPr bwMode="auto">
          <a:xfrm>
            <a:off x="633876" y="1353312"/>
            <a:ext cx="8123464" cy="738664"/>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400" dirty="0" err="1"/>
              <a:t>create_testfile</a:t>
            </a:r>
            <a:endParaRPr lang="en-US" sz="2400" b="1" i="1" dirty="0"/>
          </a:p>
          <a:p>
            <a:endParaRPr lang="en-GB" b="1" i="1" dirty="0"/>
          </a:p>
        </p:txBody>
      </p:sp>
      <p:sp>
        <p:nvSpPr>
          <p:cNvPr id="8" name="Rectangle 7">
            <a:extLst>
              <a:ext uri="{FF2B5EF4-FFF2-40B4-BE49-F238E27FC236}">
                <a16:creationId xmlns:a16="http://schemas.microsoft.com/office/drawing/2014/main" id="{0C6F5DB3-7DB5-4C07-BB1A-9C4D20A2D0F1}"/>
              </a:ext>
            </a:extLst>
          </p:cNvPr>
          <p:cNvSpPr>
            <a:spLocks noChangeArrowheads="1"/>
          </p:cNvSpPr>
          <p:nvPr/>
        </p:nvSpPr>
        <p:spPr bwMode="auto">
          <a:xfrm>
            <a:off x="628650" y="4039732"/>
            <a:ext cx="8123464" cy="738664"/>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400" dirty="0" err="1"/>
              <a:t>copy_testfile</a:t>
            </a:r>
            <a:endParaRPr lang="en-US" sz="2400" b="1" i="1" dirty="0"/>
          </a:p>
          <a:p>
            <a:endParaRPr lang="en-GB" b="1" i="1" dirty="0"/>
          </a:p>
        </p:txBody>
      </p:sp>
      <p:pic>
        <p:nvPicPr>
          <p:cNvPr id="10" name="Picture 9">
            <a:extLst>
              <a:ext uri="{FF2B5EF4-FFF2-40B4-BE49-F238E27FC236}">
                <a16:creationId xmlns:a16="http://schemas.microsoft.com/office/drawing/2014/main" id="{F9CAFC12-4888-472E-BFED-B4E6240AC867}"/>
              </a:ext>
            </a:extLst>
          </p:cNvPr>
          <p:cNvPicPr/>
          <p:nvPr/>
        </p:nvPicPr>
        <p:blipFill>
          <a:blip r:embed="rId3"/>
          <a:stretch>
            <a:fillRect/>
          </a:stretch>
        </p:blipFill>
        <p:spPr>
          <a:xfrm>
            <a:off x="793417" y="1958906"/>
            <a:ext cx="5944839" cy="1241494"/>
          </a:xfrm>
          <a:prstGeom prst="rect">
            <a:avLst/>
          </a:prstGeom>
        </p:spPr>
      </p:pic>
      <p:pic>
        <p:nvPicPr>
          <p:cNvPr id="11" name="Picture 10">
            <a:extLst>
              <a:ext uri="{FF2B5EF4-FFF2-40B4-BE49-F238E27FC236}">
                <a16:creationId xmlns:a16="http://schemas.microsoft.com/office/drawing/2014/main" id="{4950C5AF-4784-4132-A55D-50820ABF1864}"/>
              </a:ext>
            </a:extLst>
          </p:cNvPr>
          <p:cNvPicPr>
            <a:picLocks noChangeAspect="1"/>
          </p:cNvPicPr>
          <p:nvPr/>
        </p:nvPicPr>
        <p:blipFill>
          <a:blip r:embed="rId4"/>
          <a:stretch>
            <a:fillRect/>
          </a:stretch>
        </p:blipFill>
        <p:spPr>
          <a:xfrm>
            <a:off x="793417" y="4636145"/>
            <a:ext cx="6260526" cy="637767"/>
          </a:xfrm>
          <a:prstGeom prst="rect">
            <a:avLst/>
          </a:prstGeom>
        </p:spPr>
      </p:pic>
    </p:spTree>
    <p:extLst>
      <p:ext uri="{BB962C8B-B14F-4D97-AF65-F5344CB8AC3E}">
        <p14:creationId xmlns:p14="http://schemas.microsoft.com/office/powerpoint/2010/main" val="301576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6573" y="192120"/>
            <a:ext cx="9043913" cy="632945"/>
          </a:xfrm>
        </p:spPr>
        <p:txBody>
          <a:bodyPr>
            <a:noAutofit/>
          </a:bodyPr>
          <a:lstStyle/>
          <a:p>
            <a:r>
              <a:rPr lang="en-GB" sz="3200" dirty="0"/>
              <a:t>Bolt plan List</a:t>
            </a:r>
          </a:p>
        </p:txBody>
      </p:sp>
      <p:sp>
        <p:nvSpPr>
          <p:cNvPr id="5" name="Content Placeholder 4"/>
          <p:cNvSpPr>
            <a:spLocks noGrp="1"/>
          </p:cNvSpPr>
          <p:nvPr>
            <p:ph idx="1"/>
          </p:nvPr>
        </p:nvSpPr>
        <p:spPr>
          <a:xfrm>
            <a:off x="628650" y="1353312"/>
            <a:ext cx="7886700" cy="4416117"/>
          </a:xfrm>
        </p:spPr>
        <p:txBody>
          <a:bodyPr>
            <a:normAutofit/>
          </a:bodyPr>
          <a:lstStyle/>
          <a:p>
            <a:pPr marL="0" indent="0">
              <a:buNone/>
            </a:pPr>
            <a:r>
              <a:rPr lang="en-GB" sz="2400" b="0" dirty="0"/>
              <a:t> </a:t>
            </a:r>
          </a:p>
        </p:txBody>
      </p:sp>
      <p:sp>
        <p:nvSpPr>
          <p:cNvPr id="7" name="TextBox 6">
            <a:extLst>
              <a:ext uri="{FF2B5EF4-FFF2-40B4-BE49-F238E27FC236}">
                <a16:creationId xmlns:a16="http://schemas.microsoft.com/office/drawing/2014/main" id="{F47C6F75-56CA-47F5-9D52-652E40D8ECA5}"/>
              </a:ext>
            </a:extLst>
          </p:cNvPr>
          <p:cNvSpPr txBox="1"/>
          <p:nvPr/>
        </p:nvSpPr>
        <p:spPr>
          <a:xfrm>
            <a:off x="628650" y="6469249"/>
            <a:ext cx="5059398" cy="307777"/>
          </a:xfrm>
          <a:prstGeom prst="rect">
            <a:avLst/>
          </a:prstGeom>
          <a:noFill/>
        </p:spPr>
        <p:txBody>
          <a:bodyPr wrap="none" rtlCol="0">
            <a:spAutoFit/>
          </a:bodyPr>
          <a:lstStyle/>
          <a:p>
            <a:r>
              <a:rPr lang="en-SG" sz="1400" b="1" dirty="0"/>
              <a:t>Ref: </a:t>
            </a:r>
            <a:r>
              <a:rPr lang="en-GB" sz="1400" dirty="0"/>
              <a:t>https://puppet.com/docs/bolt/latest/inspecting_tasks.html</a:t>
            </a:r>
            <a:endParaRPr lang="en-SG" sz="1400" b="1" dirty="0"/>
          </a:p>
        </p:txBody>
      </p:sp>
      <p:sp>
        <p:nvSpPr>
          <p:cNvPr id="2" name="Rectangle 1">
            <a:extLst>
              <a:ext uri="{FF2B5EF4-FFF2-40B4-BE49-F238E27FC236}">
                <a16:creationId xmlns:a16="http://schemas.microsoft.com/office/drawing/2014/main" id="{B08D179B-8F08-4734-AB9D-A48F1D954997}"/>
              </a:ext>
            </a:extLst>
          </p:cNvPr>
          <p:cNvSpPr>
            <a:spLocks noChangeArrowheads="1"/>
          </p:cNvSpPr>
          <p:nvPr/>
        </p:nvSpPr>
        <p:spPr bwMode="auto">
          <a:xfrm>
            <a:off x="315686" y="1308345"/>
            <a:ext cx="8123464" cy="1569660"/>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400" dirty="0"/>
              <a:t>There are several built-in tasks for puppet bolt. To list the task list, issue the following command;</a:t>
            </a:r>
          </a:p>
          <a:p>
            <a:endParaRPr lang="en-US" sz="2400" b="1" i="1" dirty="0"/>
          </a:p>
          <a:p>
            <a:r>
              <a:rPr lang="en-US" sz="2400" b="1" i="1" dirty="0"/>
              <a:t>bolt plan show</a:t>
            </a:r>
            <a:endParaRPr lang="en-GB" b="1" i="1" dirty="0"/>
          </a:p>
        </p:txBody>
      </p:sp>
      <p:pic>
        <p:nvPicPr>
          <p:cNvPr id="8" name="Picture 7">
            <a:extLst>
              <a:ext uri="{FF2B5EF4-FFF2-40B4-BE49-F238E27FC236}">
                <a16:creationId xmlns:a16="http://schemas.microsoft.com/office/drawing/2014/main" id="{F78077DC-730D-4806-A358-9622D534B7D8}"/>
              </a:ext>
            </a:extLst>
          </p:cNvPr>
          <p:cNvPicPr>
            <a:picLocks noChangeAspect="1"/>
          </p:cNvPicPr>
          <p:nvPr/>
        </p:nvPicPr>
        <p:blipFill>
          <a:blip r:embed="rId3"/>
          <a:stretch>
            <a:fillRect/>
          </a:stretch>
        </p:blipFill>
        <p:spPr>
          <a:xfrm>
            <a:off x="457200" y="2878005"/>
            <a:ext cx="7717971" cy="3382471"/>
          </a:xfrm>
          <a:prstGeom prst="rect">
            <a:avLst/>
          </a:prstGeom>
        </p:spPr>
      </p:pic>
    </p:spTree>
    <p:extLst>
      <p:ext uri="{BB962C8B-B14F-4D97-AF65-F5344CB8AC3E}">
        <p14:creationId xmlns:p14="http://schemas.microsoft.com/office/powerpoint/2010/main" val="1038355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6573" y="192120"/>
            <a:ext cx="9043913" cy="632945"/>
          </a:xfrm>
        </p:spPr>
        <p:txBody>
          <a:bodyPr>
            <a:noAutofit/>
          </a:bodyPr>
          <a:lstStyle/>
          <a:p>
            <a:r>
              <a:rPr lang="en-GB" sz="3200" dirty="0"/>
              <a:t>Task Files in Tasks Directory</a:t>
            </a:r>
          </a:p>
        </p:txBody>
      </p:sp>
      <p:sp>
        <p:nvSpPr>
          <p:cNvPr id="5" name="Content Placeholder 4"/>
          <p:cNvSpPr>
            <a:spLocks noGrp="1"/>
          </p:cNvSpPr>
          <p:nvPr>
            <p:ph idx="1"/>
          </p:nvPr>
        </p:nvSpPr>
        <p:spPr>
          <a:xfrm>
            <a:off x="628650" y="1353312"/>
            <a:ext cx="7886700" cy="4416117"/>
          </a:xfrm>
        </p:spPr>
        <p:txBody>
          <a:bodyPr>
            <a:normAutofit/>
          </a:bodyPr>
          <a:lstStyle/>
          <a:p>
            <a:pPr marL="0" indent="0">
              <a:buNone/>
            </a:pPr>
            <a:r>
              <a:rPr lang="en-GB" sz="2400" b="0" dirty="0"/>
              <a:t> </a:t>
            </a:r>
          </a:p>
        </p:txBody>
      </p:sp>
      <p:sp>
        <p:nvSpPr>
          <p:cNvPr id="2" name="Rectangle 1">
            <a:extLst>
              <a:ext uri="{FF2B5EF4-FFF2-40B4-BE49-F238E27FC236}">
                <a16:creationId xmlns:a16="http://schemas.microsoft.com/office/drawing/2014/main" id="{B08D179B-8F08-4734-AB9D-A48F1D954997}"/>
              </a:ext>
            </a:extLst>
          </p:cNvPr>
          <p:cNvSpPr>
            <a:spLocks noChangeArrowheads="1"/>
          </p:cNvSpPr>
          <p:nvPr/>
        </p:nvSpPr>
        <p:spPr bwMode="auto">
          <a:xfrm>
            <a:off x="633876" y="1353312"/>
            <a:ext cx="8123464" cy="738664"/>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400" dirty="0" err="1"/>
              <a:t>create_taskfile</a:t>
            </a:r>
            <a:endParaRPr lang="en-US" sz="2400" b="1" i="1" dirty="0"/>
          </a:p>
          <a:p>
            <a:endParaRPr lang="en-GB" b="1" i="1" dirty="0"/>
          </a:p>
        </p:txBody>
      </p:sp>
      <p:sp>
        <p:nvSpPr>
          <p:cNvPr id="8" name="Rectangle 7">
            <a:extLst>
              <a:ext uri="{FF2B5EF4-FFF2-40B4-BE49-F238E27FC236}">
                <a16:creationId xmlns:a16="http://schemas.microsoft.com/office/drawing/2014/main" id="{0C6F5DB3-7DB5-4C07-BB1A-9C4D20A2D0F1}"/>
              </a:ext>
            </a:extLst>
          </p:cNvPr>
          <p:cNvSpPr>
            <a:spLocks noChangeArrowheads="1"/>
          </p:cNvSpPr>
          <p:nvPr/>
        </p:nvSpPr>
        <p:spPr bwMode="auto">
          <a:xfrm>
            <a:off x="628650" y="4039732"/>
            <a:ext cx="8123464" cy="738664"/>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400" dirty="0" err="1"/>
              <a:t>copy_taskfile</a:t>
            </a:r>
            <a:endParaRPr lang="en-US" sz="2400" b="1" i="1" dirty="0"/>
          </a:p>
          <a:p>
            <a:endParaRPr lang="en-GB" b="1" i="1" dirty="0"/>
          </a:p>
        </p:txBody>
      </p:sp>
      <p:pic>
        <p:nvPicPr>
          <p:cNvPr id="6" name="Picture 5">
            <a:extLst>
              <a:ext uri="{FF2B5EF4-FFF2-40B4-BE49-F238E27FC236}">
                <a16:creationId xmlns:a16="http://schemas.microsoft.com/office/drawing/2014/main" id="{3DB10BF3-E352-4525-8F3B-149DE7068AF8}"/>
              </a:ext>
            </a:extLst>
          </p:cNvPr>
          <p:cNvPicPr>
            <a:picLocks noChangeAspect="1"/>
          </p:cNvPicPr>
          <p:nvPr/>
        </p:nvPicPr>
        <p:blipFill>
          <a:blip r:embed="rId3"/>
          <a:stretch>
            <a:fillRect/>
          </a:stretch>
        </p:blipFill>
        <p:spPr>
          <a:xfrm>
            <a:off x="793418" y="1820803"/>
            <a:ext cx="7152973" cy="1070593"/>
          </a:xfrm>
          <a:prstGeom prst="rect">
            <a:avLst/>
          </a:prstGeom>
        </p:spPr>
      </p:pic>
      <p:pic>
        <p:nvPicPr>
          <p:cNvPr id="10" name="Picture 9">
            <a:extLst>
              <a:ext uri="{FF2B5EF4-FFF2-40B4-BE49-F238E27FC236}">
                <a16:creationId xmlns:a16="http://schemas.microsoft.com/office/drawing/2014/main" id="{92D42B73-D9F8-4128-A13A-699A6CC32CB0}"/>
              </a:ext>
            </a:extLst>
          </p:cNvPr>
          <p:cNvPicPr>
            <a:picLocks noChangeAspect="1"/>
          </p:cNvPicPr>
          <p:nvPr/>
        </p:nvPicPr>
        <p:blipFill>
          <a:blip r:embed="rId4"/>
          <a:stretch>
            <a:fillRect/>
          </a:stretch>
        </p:blipFill>
        <p:spPr>
          <a:xfrm>
            <a:off x="793418" y="4651398"/>
            <a:ext cx="6579752" cy="655245"/>
          </a:xfrm>
          <a:prstGeom prst="rect">
            <a:avLst/>
          </a:prstGeom>
        </p:spPr>
      </p:pic>
    </p:spTree>
    <p:extLst>
      <p:ext uri="{BB962C8B-B14F-4D97-AF65-F5344CB8AC3E}">
        <p14:creationId xmlns:p14="http://schemas.microsoft.com/office/powerpoint/2010/main" val="2760205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6573" y="192120"/>
            <a:ext cx="9043913" cy="632945"/>
          </a:xfrm>
        </p:spPr>
        <p:txBody>
          <a:bodyPr>
            <a:noAutofit/>
          </a:bodyPr>
          <a:lstStyle/>
          <a:p>
            <a:r>
              <a:rPr lang="en-GB" sz="3200" dirty="0"/>
              <a:t>Bolt Task List</a:t>
            </a:r>
          </a:p>
        </p:txBody>
      </p:sp>
      <p:sp>
        <p:nvSpPr>
          <p:cNvPr id="5" name="Content Placeholder 4"/>
          <p:cNvSpPr>
            <a:spLocks noGrp="1"/>
          </p:cNvSpPr>
          <p:nvPr>
            <p:ph idx="1"/>
          </p:nvPr>
        </p:nvSpPr>
        <p:spPr>
          <a:xfrm>
            <a:off x="628650" y="1353312"/>
            <a:ext cx="7886700" cy="4416117"/>
          </a:xfrm>
        </p:spPr>
        <p:txBody>
          <a:bodyPr>
            <a:normAutofit/>
          </a:bodyPr>
          <a:lstStyle/>
          <a:p>
            <a:pPr marL="0" indent="0">
              <a:buNone/>
            </a:pPr>
            <a:r>
              <a:rPr lang="en-GB" sz="2400" b="0" dirty="0"/>
              <a:t> </a:t>
            </a:r>
          </a:p>
        </p:txBody>
      </p:sp>
      <p:sp>
        <p:nvSpPr>
          <p:cNvPr id="7" name="TextBox 6">
            <a:extLst>
              <a:ext uri="{FF2B5EF4-FFF2-40B4-BE49-F238E27FC236}">
                <a16:creationId xmlns:a16="http://schemas.microsoft.com/office/drawing/2014/main" id="{F47C6F75-56CA-47F5-9D52-652E40D8ECA5}"/>
              </a:ext>
            </a:extLst>
          </p:cNvPr>
          <p:cNvSpPr txBox="1"/>
          <p:nvPr/>
        </p:nvSpPr>
        <p:spPr>
          <a:xfrm>
            <a:off x="628650" y="6469249"/>
            <a:ext cx="5059398" cy="307777"/>
          </a:xfrm>
          <a:prstGeom prst="rect">
            <a:avLst/>
          </a:prstGeom>
          <a:noFill/>
        </p:spPr>
        <p:txBody>
          <a:bodyPr wrap="none" rtlCol="0">
            <a:spAutoFit/>
          </a:bodyPr>
          <a:lstStyle/>
          <a:p>
            <a:r>
              <a:rPr lang="en-SG" sz="1400" b="1" dirty="0"/>
              <a:t>Ref: </a:t>
            </a:r>
            <a:r>
              <a:rPr lang="en-GB" sz="1400" dirty="0"/>
              <a:t>https://puppet.com/docs/bolt/latest/inspecting_tasks.html</a:t>
            </a:r>
            <a:endParaRPr lang="en-SG" sz="1400" b="1" dirty="0"/>
          </a:p>
        </p:txBody>
      </p:sp>
      <p:sp>
        <p:nvSpPr>
          <p:cNvPr id="2" name="Rectangle 1">
            <a:extLst>
              <a:ext uri="{FF2B5EF4-FFF2-40B4-BE49-F238E27FC236}">
                <a16:creationId xmlns:a16="http://schemas.microsoft.com/office/drawing/2014/main" id="{B08D179B-8F08-4734-AB9D-A48F1D954997}"/>
              </a:ext>
            </a:extLst>
          </p:cNvPr>
          <p:cNvSpPr>
            <a:spLocks noChangeArrowheads="1"/>
          </p:cNvSpPr>
          <p:nvPr/>
        </p:nvSpPr>
        <p:spPr bwMode="auto">
          <a:xfrm>
            <a:off x="315686" y="1308345"/>
            <a:ext cx="8123464" cy="1569660"/>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400" dirty="0"/>
              <a:t>There are several built-in tasks for puppet bolt. To list the task list, issue the following command;</a:t>
            </a:r>
          </a:p>
          <a:p>
            <a:endParaRPr lang="en-US" sz="2400" b="1" i="1" dirty="0"/>
          </a:p>
          <a:p>
            <a:r>
              <a:rPr lang="en-US" sz="2400" b="1" i="1" dirty="0"/>
              <a:t>bolt task show</a:t>
            </a:r>
            <a:endParaRPr lang="en-GB" b="1" i="1" dirty="0"/>
          </a:p>
        </p:txBody>
      </p:sp>
      <p:pic>
        <p:nvPicPr>
          <p:cNvPr id="6" name="Picture 5">
            <a:extLst>
              <a:ext uri="{FF2B5EF4-FFF2-40B4-BE49-F238E27FC236}">
                <a16:creationId xmlns:a16="http://schemas.microsoft.com/office/drawing/2014/main" id="{8AC03E48-1BC7-40A1-A22C-3D688086BEA3}"/>
              </a:ext>
            </a:extLst>
          </p:cNvPr>
          <p:cNvPicPr>
            <a:picLocks noChangeAspect="1"/>
          </p:cNvPicPr>
          <p:nvPr/>
        </p:nvPicPr>
        <p:blipFill>
          <a:blip r:embed="rId3"/>
          <a:stretch>
            <a:fillRect/>
          </a:stretch>
        </p:blipFill>
        <p:spPr>
          <a:xfrm>
            <a:off x="387282" y="2878006"/>
            <a:ext cx="6775517" cy="3516932"/>
          </a:xfrm>
          <a:prstGeom prst="rect">
            <a:avLst/>
          </a:prstGeom>
        </p:spPr>
      </p:pic>
    </p:spTree>
    <p:extLst>
      <p:ext uri="{BB962C8B-B14F-4D97-AF65-F5344CB8AC3E}">
        <p14:creationId xmlns:p14="http://schemas.microsoft.com/office/powerpoint/2010/main" val="2782311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654DEF-BE25-45AF-9FD5-BDF35E46D8EE}"/>
              </a:ext>
            </a:extLst>
          </p:cNvPr>
          <p:cNvSpPr>
            <a:spLocks noGrp="1"/>
          </p:cNvSpPr>
          <p:nvPr>
            <p:ph type="title"/>
          </p:nvPr>
        </p:nvSpPr>
        <p:spPr/>
        <p:txBody>
          <a:bodyPr>
            <a:normAutofit fontScale="90000"/>
          </a:bodyPr>
          <a:lstStyle/>
          <a:p>
            <a:r>
              <a:rPr lang="en-GB" dirty="0"/>
              <a:t>Manual Repetitive Tasks</a:t>
            </a:r>
            <a:endParaRPr lang="en-SG" dirty="0"/>
          </a:p>
        </p:txBody>
      </p:sp>
      <p:sp>
        <p:nvSpPr>
          <p:cNvPr id="6" name="Content Placeholder 5">
            <a:extLst>
              <a:ext uri="{FF2B5EF4-FFF2-40B4-BE49-F238E27FC236}">
                <a16:creationId xmlns:a16="http://schemas.microsoft.com/office/drawing/2014/main" id="{7FBE4359-A5A5-4491-BA31-0DCA47C76796}"/>
              </a:ext>
            </a:extLst>
          </p:cNvPr>
          <p:cNvSpPr>
            <a:spLocks noGrp="1"/>
          </p:cNvSpPr>
          <p:nvPr>
            <p:ph idx="1"/>
          </p:nvPr>
        </p:nvSpPr>
        <p:spPr>
          <a:xfrm>
            <a:off x="840255" y="1432996"/>
            <a:ext cx="7886700" cy="4880718"/>
          </a:xfrm>
        </p:spPr>
        <p:txBody>
          <a:bodyPr>
            <a:normAutofit fontScale="85000" lnSpcReduction="20000"/>
          </a:bodyPr>
          <a:lstStyle/>
          <a:p>
            <a:pPr marL="0" indent="0">
              <a:buNone/>
            </a:pPr>
            <a:r>
              <a:rPr lang="en-GB" b="0" dirty="0"/>
              <a:t>In IT operation, there used to be many manual tasks to be performed daily. This has taken up many man hours daily. By address manual repetitive works, many hours of administrators are free up and available for value-adding jobs.</a:t>
            </a:r>
          </a:p>
          <a:p>
            <a:pPr marL="0" indent="0">
              <a:buNone/>
            </a:pPr>
            <a:endParaRPr lang="en-GB" b="0" dirty="0"/>
          </a:p>
          <a:p>
            <a:pPr marL="0" indent="0">
              <a:buNone/>
            </a:pPr>
            <a:r>
              <a:rPr lang="en-GB" b="0" dirty="0"/>
              <a:t>Many companies face similar situations as below:</a:t>
            </a:r>
          </a:p>
          <a:p>
            <a:r>
              <a:rPr lang="en-GB" dirty="0"/>
              <a:t>IT staff are overwhelmed with manual repetitive work.</a:t>
            </a:r>
          </a:p>
          <a:p>
            <a:r>
              <a:rPr lang="en-GB" dirty="0"/>
              <a:t>IT administrators have little time for projects.</a:t>
            </a:r>
          </a:p>
          <a:p>
            <a:r>
              <a:rPr lang="en-GB" dirty="0"/>
              <a:t>IT operation responses to business needs are as fast as the business wants.</a:t>
            </a:r>
          </a:p>
          <a:p>
            <a:endParaRPr lang="en-GB" b="0" dirty="0"/>
          </a:p>
          <a:p>
            <a:endParaRPr lang="en-GB" b="0" dirty="0"/>
          </a:p>
          <a:p>
            <a:endParaRPr lang="en-GB" b="0" dirty="0"/>
          </a:p>
          <a:p>
            <a:endParaRPr lang="en-GB" b="0" dirty="0"/>
          </a:p>
          <a:p>
            <a:endParaRPr lang="en-GB" b="0" dirty="0"/>
          </a:p>
          <a:p>
            <a:pPr marL="0" indent="0">
              <a:buNone/>
            </a:pPr>
            <a:r>
              <a:rPr lang="en-US" sz="1600" dirty="0"/>
              <a:t>Ref: </a:t>
            </a:r>
            <a:r>
              <a:rPr lang="en-SG" sz="1600" dirty="0">
                <a:hlinkClick r:id="rId2"/>
              </a:rPr>
              <a:t>https://www.infotech.com/research/ss/reduce-manual-repetitive-work-with-it-automation</a:t>
            </a:r>
            <a:endParaRPr lang="en-SG" sz="1600" dirty="0"/>
          </a:p>
          <a:p>
            <a:pPr marL="0" indent="0">
              <a:buNone/>
            </a:pPr>
            <a:endParaRPr lang="en-GB" sz="1600" b="0" dirty="0"/>
          </a:p>
        </p:txBody>
      </p:sp>
    </p:spTree>
    <p:extLst>
      <p:ext uri="{BB962C8B-B14F-4D97-AF65-F5344CB8AC3E}">
        <p14:creationId xmlns:p14="http://schemas.microsoft.com/office/powerpoint/2010/main" val="1873723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820F6-8032-4C41-A267-21FE7BCA574A}"/>
              </a:ext>
            </a:extLst>
          </p:cNvPr>
          <p:cNvSpPr>
            <a:spLocks noGrp="1"/>
          </p:cNvSpPr>
          <p:nvPr>
            <p:ph type="title"/>
          </p:nvPr>
        </p:nvSpPr>
        <p:spPr/>
        <p:txBody>
          <a:bodyPr>
            <a:normAutofit fontScale="90000"/>
          </a:bodyPr>
          <a:lstStyle/>
          <a:p>
            <a:r>
              <a:rPr lang="en-GB" dirty="0"/>
              <a:t>Reference</a:t>
            </a:r>
            <a:endParaRPr lang="en-SG" dirty="0"/>
          </a:p>
        </p:txBody>
      </p:sp>
      <p:sp>
        <p:nvSpPr>
          <p:cNvPr id="3" name="Content Placeholder 2">
            <a:extLst>
              <a:ext uri="{FF2B5EF4-FFF2-40B4-BE49-F238E27FC236}">
                <a16:creationId xmlns:a16="http://schemas.microsoft.com/office/drawing/2014/main" id="{43671B01-2918-487D-99AC-07C367361AFE}"/>
              </a:ext>
            </a:extLst>
          </p:cNvPr>
          <p:cNvSpPr>
            <a:spLocks noGrp="1"/>
          </p:cNvSpPr>
          <p:nvPr>
            <p:ph idx="1"/>
          </p:nvPr>
        </p:nvSpPr>
        <p:spPr/>
        <p:txBody>
          <a:bodyPr/>
          <a:lstStyle/>
          <a:p>
            <a:pPr marL="0" indent="0">
              <a:buNone/>
            </a:pPr>
            <a:r>
              <a:rPr lang="en-US" b="0" dirty="0"/>
              <a:t> </a:t>
            </a:r>
            <a:endParaRPr lang="en-SG" b="0" dirty="0"/>
          </a:p>
        </p:txBody>
      </p:sp>
      <p:sp>
        <p:nvSpPr>
          <p:cNvPr id="4" name="Rectangle 3">
            <a:extLst>
              <a:ext uri="{FF2B5EF4-FFF2-40B4-BE49-F238E27FC236}">
                <a16:creationId xmlns:a16="http://schemas.microsoft.com/office/drawing/2014/main" id="{65C8BA3A-058F-41A6-A524-B323884AC82A}"/>
              </a:ext>
            </a:extLst>
          </p:cNvPr>
          <p:cNvSpPr/>
          <p:nvPr/>
        </p:nvSpPr>
        <p:spPr>
          <a:xfrm>
            <a:off x="628650" y="1635326"/>
            <a:ext cx="8167007" cy="2031325"/>
          </a:xfrm>
          <a:prstGeom prst="rect">
            <a:avLst/>
          </a:prstGeom>
        </p:spPr>
        <p:txBody>
          <a:bodyPr wrap="square">
            <a:spAutoFit/>
          </a:bodyPr>
          <a:lstStyle/>
          <a:p>
            <a:r>
              <a:rPr lang="en-SG" dirty="0">
                <a:hlinkClick r:id="rId3"/>
              </a:rPr>
              <a:t>https://www.splunk.com/en_us/blog/devops/the-definitive-guide-for-being-a-system-administrator.html</a:t>
            </a:r>
            <a:endParaRPr lang="en-SG" dirty="0"/>
          </a:p>
          <a:p>
            <a:r>
              <a:rPr lang="en-SG" dirty="0">
                <a:hlinkClick r:id="rId4"/>
              </a:rPr>
              <a:t>https://www.infotech.com/research/ss/reduce-manual-repetitive-work-with-it-automation</a:t>
            </a:r>
            <a:endParaRPr lang="en-SG" dirty="0"/>
          </a:p>
          <a:p>
            <a:r>
              <a:rPr lang="en-GB" dirty="0">
                <a:hlinkClick r:id="rId5"/>
              </a:rPr>
              <a:t>https://puppet.com/docs/bolt/latest/running_bolt_commands.html</a:t>
            </a:r>
            <a:endParaRPr lang="en-GB" dirty="0"/>
          </a:p>
          <a:p>
            <a:endParaRPr lang="en-SG" dirty="0"/>
          </a:p>
          <a:p>
            <a:endParaRPr lang="en-SG" dirty="0"/>
          </a:p>
        </p:txBody>
      </p:sp>
    </p:spTree>
    <p:extLst>
      <p:ext uri="{BB962C8B-B14F-4D97-AF65-F5344CB8AC3E}">
        <p14:creationId xmlns:p14="http://schemas.microsoft.com/office/powerpoint/2010/main" val="2905523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SG"/>
              <a:t>Thank you</a:t>
            </a:r>
            <a:endParaRPr lang="en-SG" dirty="0"/>
          </a:p>
        </p:txBody>
      </p:sp>
    </p:spTree>
    <p:extLst>
      <p:ext uri="{BB962C8B-B14F-4D97-AF65-F5344CB8AC3E}">
        <p14:creationId xmlns:p14="http://schemas.microsoft.com/office/powerpoint/2010/main" val="291935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654DEF-BE25-45AF-9FD5-BDF35E46D8EE}"/>
              </a:ext>
            </a:extLst>
          </p:cNvPr>
          <p:cNvSpPr>
            <a:spLocks noGrp="1"/>
          </p:cNvSpPr>
          <p:nvPr>
            <p:ph type="title"/>
          </p:nvPr>
        </p:nvSpPr>
        <p:spPr/>
        <p:txBody>
          <a:bodyPr>
            <a:normAutofit fontScale="90000"/>
          </a:bodyPr>
          <a:lstStyle/>
          <a:p>
            <a:r>
              <a:rPr lang="en-GB" dirty="0"/>
              <a:t>Manual Repetitive Tasks</a:t>
            </a:r>
            <a:endParaRPr lang="en-SG" dirty="0"/>
          </a:p>
        </p:txBody>
      </p:sp>
      <p:sp>
        <p:nvSpPr>
          <p:cNvPr id="6" name="Content Placeholder 5">
            <a:extLst>
              <a:ext uri="{FF2B5EF4-FFF2-40B4-BE49-F238E27FC236}">
                <a16:creationId xmlns:a16="http://schemas.microsoft.com/office/drawing/2014/main" id="{7FBE4359-A5A5-4491-BA31-0DCA47C76796}"/>
              </a:ext>
            </a:extLst>
          </p:cNvPr>
          <p:cNvSpPr>
            <a:spLocks noGrp="1"/>
          </p:cNvSpPr>
          <p:nvPr>
            <p:ph idx="1"/>
          </p:nvPr>
        </p:nvSpPr>
        <p:spPr>
          <a:xfrm>
            <a:off x="840255" y="1432996"/>
            <a:ext cx="7886700" cy="4880718"/>
          </a:xfrm>
        </p:spPr>
        <p:txBody>
          <a:bodyPr>
            <a:normAutofit lnSpcReduction="10000"/>
          </a:bodyPr>
          <a:lstStyle/>
          <a:p>
            <a:pPr marL="0" indent="0">
              <a:buNone/>
            </a:pPr>
            <a:r>
              <a:rPr lang="en-GB" b="0" dirty="0"/>
              <a:t>Administrators have many functions to perform, hence it is important to work efficiently and allow some tasks to essentially complete automatically.</a:t>
            </a:r>
          </a:p>
          <a:p>
            <a:pPr marL="0" indent="0">
              <a:buNone/>
            </a:pPr>
            <a:r>
              <a:rPr lang="en-GB" b="0" dirty="0"/>
              <a:t>Dedicated hosting tasks such as creating backup, adjusting multiple settings of servers etc. can be tedious but are necessary to keep servers running </a:t>
            </a:r>
            <a:r>
              <a:rPr lang="en-GB" b="0" dirty="0" err="1"/>
              <a:t>healthly</a:t>
            </a:r>
            <a:r>
              <a:rPr lang="en-GB" b="0" dirty="0"/>
              <a:t>. Automating repetitive tasks ensure man hours are free up and dedicated to important work. </a:t>
            </a:r>
          </a:p>
          <a:p>
            <a:endParaRPr lang="en-GB" b="0" dirty="0"/>
          </a:p>
          <a:p>
            <a:endParaRPr lang="en-GB" b="0" dirty="0"/>
          </a:p>
          <a:p>
            <a:endParaRPr lang="en-GB" b="0" dirty="0"/>
          </a:p>
          <a:p>
            <a:endParaRPr lang="en-GB" b="0" dirty="0"/>
          </a:p>
          <a:p>
            <a:pPr marL="0" indent="0">
              <a:buNone/>
            </a:pPr>
            <a:r>
              <a:rPr lang="en-US" sz="1600" dirty="0"/>
              <a:t>Ref: </a:t>
            </a:r>
            <a:r>
              <a:rPr lang="en-SG" sz="1600" dirty="0">
                <a:hlinkClick r:id="rId2"/>
              </a:rPr>
              <a:t>https://www.reliablesite.net/hosting-news/automate-dedicated-server-tasks/#.YimoMXpBw2w</a:t>
            </a:r>
            <a:endParaRPr lang="en-SG" sz="1600" dirty="0"/>
          </a:p>
          <a:p>
            <a:pPr marL="0" indent="0">
              <a:buNone/>
            </a:pPr>
            <a:endParaRPr lang="en-GB" sz="1600" b="0" dirty="0"/>
          </a:p>
        </p:txBody>
      </p:sp>
    </p:spTree>
    <p:extLst>
      <p:ext uri="{BB962C8B-B14F-4D97-AF65-F5344CB8AC3E}">
        <p14:creationId xmlns:p14="http://schemas.microsoft.com/office/powerpoint/2010/main" val="883222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654DEF-BE25-45AF-9FD5-BDF35E46D8EE}"/>
              </a:ext>
            </a:extLst>
          </p:cNvPr>
          <p:cNvSpPr>
            <a:spLocks noGrp="1"/>
          </p:cNvSpPr>
          <p:nvPr>
            <p:ph type="title"/>
          </p:nvPr>
        </p:nvSpPr>
        <p:spPr/>
        <p:txBody>
          <a:bodyPr>
            <a:normAutofit fontScale="90000"/>
          </a:bodyPr>
          <a:lstStyle/>
          <a:p>
            <a:r>
              <a:rPr lang="en-SG" dirty="0"/>
              <a:t>Automate Manual Tasks</a:t>
            </a:r>
          </a:p>
        </p:txBody>
      </p:sp>
      <p:sp>
        <p:nvSpPr>
          <p:cNvPr id="2" name="Rectangle 1">
            <a:extLst>
              <a:ext uri="{FF2B5EF4-FFF2-40B4-BE49-F238E27FC236}">
                <a16:creationId xmlns:a16="http://schemas.microsoft.com/office/drawing/2014/main" id="{16948C5B-219E-44F0-9345-AE5A89EFB228}"/>
              </a:ext>
            </a:extLst>
          </p:cNvPr>
          <p:cNvSpPr/>
          <p:nvPr/>
        </p:nvSpPr>
        <p:spPr>
          <a:xfrm>
            <a:off x="633425" y="1360437"/>
            <a:ext cx="7900974" cy="4985980"/>
          </a:xfrm>
          <a:prstGeom prst="rect">
            <a:avLst/>
          </a:prstGeom>
        </p:spPr>
        <p:txBody>
          <a:bodyPr wrap="square">
            <a:spAutoFit/>
          </a:bodyPr>
          <a:lstStyle/>
          <a:p>
            <a:r>
              <a:rPr lang="en-GB" sz="2000" dirty="0"/>
              <a:t>Automation helps to achieve standardization and collaborate on daily activities, including:</a:t>
            </a:r>
          </a:p>
          <a:p>
            <a:pPr marL="742950" lvl="1" indent="-285750">
              <a:buFont typeface="Arial" panose="020B0604020202020204" pitchFamily="34" charset="0"/>
              <a:buChar char="•"/>
            </a:pPr>
            <a:r>
              <a:rPr lang="en-GB" sz="2000" dirty="0"/>
              <a:t>Installing, configuring, and provisioning servers and applications</a:t>
            </a:r>
          </a:p>
          <a:p>
            <a:pPr marL="742950" lvl="1" indent="-285750">
              <a:buFont typeface="Arial" panose="020B0604020202020204" pitchFamily="34" charset="0"/>
              <a:buChar char="•"/>
            </a:pPr>
            <a:r>
              <a:rPr lang="en-GB" sz="2000" dirty="0"/>
              <a:t>Updating and upgrading systems regularly</a:t>
            </a:r>
          </a:p>
          <a:p>
            <a:pPr marL="742950" lvl="1" indent="-285750">
              <a:buFont typeface="Arial" panose="020B0604020202020204" pitchFamily="34" charset="0"/>
              <a:buChar char="•"/>
            </a:pPr>
            <a:r>
              <a:rPr lang="en-GB" sz="2000" dirty="0"/>
              <a:t>Monitoring, mitigating, and troubleshooting issues</a:t>
            </a:r>
          </a:p>
          <a:p>
            <a:pPr lvl="1"/>
            <a:endParaRPr lang="en-GB" sz="2000" dirty="0"/>
          </a:p>
          <a:p>
            <a:r>
              <a:rPr lang="en-GB" sz="2000" dirty="0"/>
              <a:t>Many essential daily tasks require manual steps that depend upon an individual's skills, creating inconsistencies and resulting in configuration drift. Carelessness in performing these manual, repeatable tasks can cause delays and issues to services availability due to human errors.</a:t>
            </a:r>
          </a:p>
          <a:p>
            <a:endParaRPr lang="en-GB" sz="2000" dirty="0"/>
          </a:p>
          <a:p>
            <a:r>
              <a:rPr lang="en-GB" sz="2000" dirty="0"/>
              <a:t>Manual daily tasks would be difficult if there are hundred and thousand of systems.</a:t>
            </a:r>
          </a:p>
          <a:p>
            <a:endParaRPr lang="en-GB" dirty="0"/>
          </a:p>
        </p:txBody>
      </p:sp>
      <p:sp>
        <p:nvSpPr>
          <p:cNvPr id="8" name="Rectangle 7">
            <a:extLst>
              <a:ext uri="{FF2B5EF4-FFF2-40B4-BE49-F238E27FC236}">
                <a16:creationId xmlns:a16="http://schemas.microsoft.com/office/drawing/2014/main" id="{78AFEBBF-0532-40B4-8701-BE0A1DEBAEEB}"/>
              </a:ext>
            </a:extLst>
          </p:cNvPr>
          <p:cNvSpPr/>
          <p:nvPr/>
        </p:nvSpPr>
        <p:spPr>
          <a:xfrm>
            <a:off x="609601" y="6492874"/>
            <a:ext cx="7694145" cy="646331"/>
          </a:xfrm>
          <a:prstGeom prst="rect">
            <a:avLst/>
          </a:prstGeom>
        </p:spPr>
        <p:txBody>
          <a:bodyPr wrap="square">
            <a:spAutoFit/>
          </a:bodyPr>
          <a:lstStyle/>
          <a:p>
            <a:r>
              <a:rPr lang="en-US" dirty="0"/>
              <a:t>Ref: </a:t>
            </a:r>
            <a:r>
              <a:rPr lang="en-SG" dirty="0">
                <a:hlinkClick r:id="rId2"/>
              </a:rPr>
              <a:t>https://opensource.com/article/21/3/ansible-sysadmin</a:t>
            </a:r>
            <a:endParaRPr lang="en-SG" dirty="0"/>
          </a:p>
          <a:p>
            <a:endParaRPr lang="en-SG" dirty="0"/>
          </a:p>
        </p:txBody>
      </p:sp>
    </p:spTree>
    <p:extLst>
      <p:ext uri="{BB962C8B-B14F-4D97-AF65-F5344CB8AC3E}">
        <p14:creationId xmlns:p14="http://schemas.microsoft.com/office/powerpoint/2010/main" val="3725608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194B-B1AC-4726-9E69-24D81EC495A4}"/>
              </a:ext>
            </a:extLst>
          </p:cNvPr>
          <p:cNvSpPr>
            <a:spLocks noGrp="1"/>
          </p:cNvSpPr>
          <p:nvPr>
            <p:ph type="title"/>
          </p:nvPr>
        </p:nvSpPr>
        <p:spPr>
          <a:xfrm>
            <a:off x="544287" y="365126"/>
            <a:ext cx="7759460" cy="632945"/>
          </a:xfrm>
        </p:spPr>
        <p:txBody>
          <a:bodyPr>
            <a:normAutofit fontScale="90000"/>
          </a:bodyPr>
          <a:lstStyle/>
          <a:p>
            <a:r>
              <a:rPr lang="en-GB" dirty="0"/>
              <a:t>Benefits of Automation</a:t>
            </a:r>
            <a:endParaRPr lang="en-SG" dirty="0"/>
          </a:p>
        </p:txBody>
      </p:sp>
      <p:sp>
        <p:nvSpPr>
          <p:cNvPr id="3" name="Content Placeholder 2">
            <a:extLst>
              <a:ext uri="{FF2B5EF4-FFF2-40B4-BE49-F238E27FC236}">
                <a16:creationId xmlns:a16="http://schemas.microsoft.com/office/drawing/2014/main" id="{109A3D7B-A727-4C2E-B544-92336F5C2BC6}"/>
              </a:ext>
            </a:extLst>
          </p:cNvPr>
          <p:cNvSpPr>
            <a:spLocks noGrp="1"/>
          </p:cNvSpPr>
          <p:nvPr>
            <p:ph idx="1"/>
          </p:nvPr>
        </p:nvSpPr>
        <p:spPr/>
        <p:txBody>
          <a:bodyPr>
            <a:normAutofit/>
          </a:bodyPr>
          <a:lstStyle/>
          <a:p>
            <a:pPr marL="0" indent="0">
              <a:buNone/>
            </a:pPr>
            <a:r>
              <a:rPr lang="en-GB" sz="2400" b="0" dirty="0"/>
              <a:t>Some of the reason to automate are:</a:t>
            </a:r>
          </a:p>
          <a:p>
            <a:pPr lvl="1"/>
            <a:r>
              <a:rPr lang="en-GB" sz="2000" b="0" dirty="0"/>
              <a:t>Ensure a consistent and stable environment.</a:t>
            </a:r>
          </a:p>
          <a:p>
            <a:pPr lvl="1"/>
            <a:r>
              <a:rPr lang="en-GB" sz="2000" b="0" dirty="0"/>
              <a:t>Foster standardization.</a:t>
            </a:r>
          </a:p>
          <a:p>
            <a:pPr lvl="1"/>
            <a:r>
              <a:rPr lang="en-GB" sz="2000" b="0" dirty="0"/>
              <a:t>Ensure high availability and fewer severe incident cases</a:t>
            </a:r>
          </a:p>
          <a:p>
            <a:pPr lvl="1"/>
            <a:r>
              <a:rPr lang="en-GB" sz="2000" b="0" dirty="0"/>
              <a:t>Ensure lesser issue to troubleshoot</a:t>
            </a:r>
          </a:p>
          <a:p>
            <a:pPr marL="0" indent="0">
              <a:buNone/>
            </a:pPr>
            <a:endParaRPr lang="en-GB" b="0" dirty="0"/>
          </a:p>
          <a:p>
            <a:pPr marL="0" indent="0">
              <a:buNone/>
            </a:pPr>
            <a:endParaRPr lang="en-GB" b="0" dirty="0"/>
          </a:p>
          <a:p>
            <a:pPr marL="0" indent="0">
              <a:buNone/>
            </a:pPr>
            <a:endParaRPr lang="en-GB" b="0" dirty="0"/>
          </a:p>
          <a:p>
            <a:pPr marL="0" indent="0">
              <a:buNone/>
            </a:pPr>
            <a:endParaRPr lang="en-GB" b="0" dirty="0"/>
          </a:p>
          <a:p>
            <a:pPr marL="0" indent="0">
              <a:buNone/>
            </a:pPr>
            <a:endParaRPr lang="en-GB" b="0" dirty="0"/>
          </a:p>
          <a:p>
            <a:pPr marL="0" indent="0">
              <a:buNone/>
            </a:pPr>
            <a:r>
              <a:rPr lang="en-US" sz="1600" dirty="0"/>
              <a:t>Ref: </a:t>
            </a:r>
            <a:r>
              <a:rPr lang="en-SG" sz="1600" dirty="0">
                <a:hlinkClick r:id="rId2"/>
              </a:rPr>
              <a:t>https://opensource.com/article/21/3/ansible-sysadmin</a:t>
            </a:r>
            <a:endParaRPr lang="en-SG" sz="1600" dirty="0"/>
          </a:p>
        </p:txBody>
      </p:sp>
    </p:spTree>
    <p:extLst>
      <p:ext uri="{BB962C8B-B14F-4D97-AF65-F5344CB8AC3E}">
        <p14:creationId xmlns:p14="http://schemas.microsoft.com/office/powerpoint/2010/main" val="1618715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194B-B1AC-4726-9E69-24D81EC495A4}"/>
              </a:ext>
            </a:extLst>
          </p:cNvPr>
          <p:cNvSpPr>
            <a:spLocks noGrp="1"/>
          </p:cNvSpPr>
          <p:nvPr>
            <p:ph type="title"/>
          </p:nvPr>
        </p:nvSpPr>
        <p:spPr>
          <a:xfrm>
            <a:off x="544287" y="365126"/>
            <a:ext cx="7759460" cy="632945"/>
          </a:xfrm>
        </p:spPr>
        <p:txBody>
          <a:bodyPr>
            <a:normAutofit fontScale="90000"/>
          </a:bodyPr>
          <a:lstStyle/>
          <a:p>
            <a:r>
              <a:rPr lang="en-GB" dirty="0"/>
              <a:t>Operational Tasks</a:t>
            </a:r>
            <a:endParaRPr lang="en-SG" dirty="0"/>
          </a:p>
        </p:txBody>
      </p:sp>
      <p:sp>
        <p:nvSpPr>
          <p:cNvPr id="3" name="Content Placeholder 2">
            <a:extLst>
              <a:ext uri="{FF2B5EF4-FFF2-40B4-BE49-F238E27FC236}">
                <a16:creationId xmlns:a16="http://schemas.microsoft.com/office/drawing/2014/main" id="{109A3D7B-A727-4C2E-B544-92336F5C2BC6}"/>
              </a:ext>
            </a:extLst>
          </p:cNvPr>
          <p:cNvSpPr>
            <a:spLocks noGrp="1"/>
          </p:cNvSpPr>
          <p:nvPr>
            <p:ph idx="1"/>
          </p:nvPr>
        </p:nvSpPr>
        <p:spPr>
          <a:xfrm>
            <a:off x="628650" y="1212792"/>
            <a:ext cx="7886700" cy="5192997"/>
          </a:xfrm>
        </p:spPr>
        <p:txBody>
          <a:bodyPr>
            <a:normAutofit/>
          </a:bodyPr>
          <a:lstStyle/>
          <a:p>
            <a:pPr marL="0" indent="0">
              <a:buNone/>
            </a:pPr>
            <a:r>
              <a:rPr lang="en-GB" sz="2800" b="0" dirty="0"/>
              <a:t>There are many operational tasks that are performed by operation team. The following covers some of the essential operational tasks:</a:t>
            </a:r>
          </a:p>
          <a:p>
            <a:endParaRPr lang="en-GB" dirty="0"/>
          </a:p>
          <a:p>
            <a:pPr marL="0" indent="0">
              <a:buNone/>
            </a:pPr>
            <a:r>
              <a:rPr lang="en-GB" sz="2800" dirty="0"/>
              <a:t>Monitoring and Alerting</a:t>
            </a:r>
          </a:p>
          <a:p>
            <a:r>
              <a:rPr lang="en-GB" b="0" dirty="0"/>
              <a:t>Monitoring and alerting across applications and infrastructure are always ongoing. Monitoring core server and network metrics like CPU, disk usage, DNS, latency help detect incident(s). Alerts trigger on-call notifications in case of any major incidents. </a:t>
            </a:r>
          </a:p>
          <a:p>
            <a:pPr marL="0" indent="0">
              <a:buNone/>
            </a:pPr>
            <a:endParaRPr lang="en-GB" b="0" dirty="0"/>
          </a:p>
          <a:p>
            <a:pPr marL="0" indent="0">
              <a:buNone/>
            </a:pPr>
            <a:r>
              <a:rPr lang="en-US" sz="1600" dirty="0"/>
              <a:t>Ref: </a:t>
            </a:r>
            <a:r>
              <a:rPr lang="en-SG" sz="1600" dirty="0">
                <a:hlinkClick r:id="rId2"/>
              </a:rPr>
              <a:t>https://www.splunk.com/en_us/blog/devops/the-definitive-guide-for-being-a-system-administrator.html</a:t>
            </a:r>
            <a:endParaRPr lang="en-SG" sz="1600" dirty="0"/>
          </a:p>
          <a:p>
            <a:pPr marL="0" indent="0">
              <a:buNone/>
            </a:pPr>
            <a:endParaRPr lang="en-SG" dirty="0"/>
          </a:p>
          <a:p>
            <a:pPr marL="0" indent="0">
              <a:buNone/>
            </a:pPr>
            <a:endParaRPr lang="en-SG" b="0" dirty="0"/>
          </a:p>
        </p:txBody>
      </p:sp>
    </p:spTree>
    <p:extLst>
      <p:ext uri="{BB962C8B-B14F-4D97-AF65-F5344CB8AC3E}">
        <p14:creationId xmlns:p14="http://schemas.microsoft.com/office/powerpoint/2010/main" val="3995314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194B-B1AC-4726-9E69-24D81EC495A4}"/>
              </a:ext>
            </a:extLst>
          </p:cNvPr>
          <p:cNvSpPr>
            <a:spLocks noGrp="1"/>
          </p:cNvSpPr>
          <p:nvPr>
            <p:ph type="title"/>
          </p:nvPr>
        </p:nvSpPr>
        <p:spPr>
          <a:xfrm>
            <a:off x="544287" y="365126"/>
            <a:ext cx="7759460" cy="632945"/>
          </a:xfrm>
        </p:spPr>
        <p:txBody>
          <a:bodyPr>
            <a:normAutofit fontScale="90000"/>
          </a:bodyPr>
          <a:lstStyle/>
          <a:p>
            <a:r>
              <a:rPr lang="en-GB" dirty="0"/>
              <a:t>Operational Tasks</a:t>
            </a:r>
            <a:endParaRPr lang="en-SG" dirty="0"/>
          </a:p>
        </p:txBody>
      </p:sp>
      <p:sp>
        <p:nvSpPr>
          <p:cNvPr id="3" name="Content Placeholder 2">
            <a:extLst>
              <a:ext uri="{FF2B5EF4-FFF2-40B4-BE49-F238E27FC236}">
                <a16:creationId xmlns:a16="http://schemas.microsoft.com/office/drawing/2014/main" id="{109A3D7B-A727-4C2E-B544-92336F5C2BC6}"/>
              </a:ext>
            </a:extLst>
          </p:cNvPr>
          <p:cNvSpPr>
            <a:spLocks noGrp="1"/>
          </p:cNvSpPr>
          <p:nvPr>
            <p:ph idx="1"/>
          </p:nvPr>
        </p:nvSpPr>
        <p:spPr>
          <a:xfrm>
            <a:off x="544287" y="1251858"/>
            <a:ext cx="7886700" cy="5074304"/>
          </a:xfrm>
        </p:spPr>
        <p:txBody>
          <a:bodyPr>
            <a:normAutofit fontScale="92500" lnSpcReduction="20000"/>
          </a:bodyPr>
          <a:lstStyle/>
          <a:p>
            <a:pPr marL="0" indent="0">
              <a:buNone/>
            </a:pPr>
            <a:r>
              <a:rPr lang="en-GB" sz="2800" dirty="0"/>
              <a:t>User Permission and Administration</a:t>
            </a:r>
          </a:p>
          <a:p>
            <a:r>
              <a:rPr lang="en-GB" sz="2600" b="0" dirty="0"/>
              <a:t>User permissions determine the rights to administrate various applications and services. User roles are assigned to manage the various organization’s IT stack, allowing users the access they need to certain applications and services in a secure way.</a:t>
            </a:r>
          </a:p>
          <a:p>
            <a:pPr marL="0" indent="0">
              <a:buNone/>
            </a:pPr>
            <a:endParaRPr lang="en-GB" sz="2600" b="0" dirty="0"/>
          </a:p>
          <a:p>
            <a:pPr marL="0" indent="0">
              <a:buNone/>
            </a:pPr>
            <a:endParaRPr lang="en-GB" sz="2600" b="0" dirty="0"/>
          </a:p>
          <a:p>
            <a:pPr marL="0" indent="0">
              <a:buNone/>
            </a:pPr>
            <a:r>
              <a:rPr lang="en-GB" sz="2600" dirty="0"/>
              <a:t>Password Management</a:t>
            </a:r>
          </a:p>
          <a:p>
            <a:r>
              <a:rPr lang="en-GB" sz="2600" b="0" dirty="0"/>
              <a:t>Passwords management is an ongoing task in company. It includes reset passwords and ensure security requirements are met everywhere. </a:t>
            </a:r>
            <a:endParaRPr lang="en-GB" b="0" dirty="0"/>
          </a:p>
          <a:p>
            <a:pPr marL="0" indent="0">
              <a:buNone/>
            </a:pPr>
            <a:endParaRPr lang="en-GB" b="0" dirty="0"/>
          </a:p>
          <a:p>
            <a:pPr marL="0" indent="0">
              <a:buNone/>
            </a:pPr>
            <a:endParaRPr lang="en-GB" b="0" dirty="0"/>
          </a:p>
          <a:p>
            <a:pPr marL="0" indent="0">
              <a:buNone/>
            </a:pPr>
            <a:r>
              <a:rPr lang="en-US" sz="1700" dirty="0"/>
              <a:t>Ref: </a:t>
            </a:r>
            <a:r>
              <a:rPr lang="en-SG" sz="1700" dirty="0">
                <a:hlinkClick r:id="rId2"/>
              </a:rPr>
              <a:t>https://www.splunk.com/en_us/blog/devops/the-definitive-guide-for-being-a-system-administrator.html</a:t>
            </a:r>
            <a:endParaRPr lang="en-SG" sz="1700" dirty="0"/>
          </a:p>
          <a:p>
            <a:pPr marL="0" indent="0">
              <a:buNone/>
            </a:pPr>
            <a:endParaRPr lang="en-SG" sz="1700" dirty="0"/>
          </a:p>
        </p:txBody>
      </p:sp>
    </p:spTree>
    <p:extLst>
      <p:ext uri="{BB962C8B-B14F-4D97-AF65-F5344CB8AC3E}">
        <p14:creationId xmlns:p14="http://schemas.microsoft.com/office/powerpoint/2010/main" val="1423686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194B-B1AC-4726-9E69-24D81EC495A4}"/>
              </a:ext>
            </a:extLst>
          </p:cNvPr>
          <p:cNvSpPr>
            <a:spLocks noGrp="1"/>
          </p:cNvSpPr>
          <p:nvPr>
            <p:ph type="title"/>
          </p:nvPr>
        </p:nvSpPr>
        <p:spPr>
          <a:xfrm>
            <a:off x="544287" y="365126"/>
            <a:ext cx="7759460" cy="632945"/>
          </a:xfrm>
        </p:spPr>
        <p:txBody>
          <a:bodyPr>
            <a:normAutofit fontScale="90000"/>
          </a:bodyPr>
          <a:lstStyle/>
          <a:p>
            <a:r>
              <a:rPr lang="en-GB" dirty="0"/>
              <a:t>Operational Tasks</a:t>
            </a:r>
            <a:endParaRPr lang="en-SG" dirty="0"/>
          </a:p>
        </p:txBody>
      </p:sp>
      <p:sp>
        <p:nvSpPr>
          <p:cNvPr id="3" name="Content Placeholder 2">
            <a:extLst>
              <a:ext uri="{FF2B5EF4-FFF2-40B4-BE49-F238E27FC236}">
                <a16:creationId xmlns:a16="http://schemas.microsoft.com/office/drawing/2014/main" id="{109A3D7B-A727-4C2E-B544-92336F5C2BC6}"/>
              </a:ext>
            </a:extLst>
          </p:cNvPr>
          <p:cNvSpPr>
            <a:spLocks noGrp="1"/>
          </p:cNvSpPr>
          <p:nvPr>
            <p:ph idx="1"/>
          </p:nvPr>
        </p:nvSpPr>
        <p:spPr/>
        <p:txBody>
          <a:bodyPr>
            <a:normAutofit fontScale="85000" lnSpcReduction="20000"/>
          </a:bodyPr>
          <a:lstStyle/>
          <a:p>
            <a:pPr marL="0" indent="0">
              <a:buNone/>
            </a:pPr>
            <a:r>
              <a:rPr lang="en-GB" sz="2800" dirty="0"/>
              <a:t>File Organization and Management</a:t>
            </a:r>
          </a:p>
          <a:p>
            <a:r>
              <a:rPr lang="en-GB" sz="2600" b="0" dirty="0"/>
              <a:t>To ensure data organization and consistency, policies and procedures are needed to ensure files are organized and shared within the organization. These ensure security is in place to defend external attacks as well as ensuring appropriate, easy access to files for employees.</a:t>
            </a:r>
          </a:p>
          <a:p>
            <a:pPr marL="0" indent="0">
              <a:buNone/>
            </a:pPr>
            <a:endParaRPr lang="en-GB" b="0" dirty="0"/>
          </a:p>
          <a:p>
            <a:pPr marL="0" indent="0">
              <a:buNone/>
            </a:pPr>
            <a:endParaRPr lang="en-GB" b="0" dirty="0"/>
          </a:p>
          <a:p>
            <a:pPr marL="0" indent="0">
              <a:buNone/>
            </a:pPr>
            <a:r>
              <a:rPr lang="en-GB" sz="2800" dirty="0"/>
              <a:t>Software Installation, Updates and Upkeep</a:t>
            </a:r>
          </a:p>
          <a:p>
            <a:r>
              <a:rPr lang="en-GB" b="0" dirty="0"/>
              <a:t>Policies and procedures should be in place to keep up with software installation and updates. Any errors with new updates or interdependencies between new versions of systems, it can be detected these issues and fixed.</a:t>
            </a:r>
          </a:p>
          <a:p>
            <a:pPr marL="0" indent="0">
              <a:buNone/>
            </a:pPr>
            <a:endParaRPr lang="en-GB" sz="1900" b="0" dirty="0"/>
          </a:p>
          <a:p>
            <a:pPr marL="0" indent="0">
              <a:buNone/>
            </a:pPr>
            <a:r>
              <a:rPr lang="en-US" sz="1900" dirty="0"/>
              <a:t>Ref: </a:t>
            </a:r>
            <a:r>
              <a:rPr lang="en-SG" sz="1900" dirty="0">
                <a:hlinkClick r:id="rId2"/>
              </a:rPr>
              <a:t>https://www.splunk.com/en_us/blog/devops/the-definitive-guide-for-being-a-system-administrator.html</a:t>
            </a:r>
            <a:endParaRPr lang="en-SG" sz="1900" dirty="0"/>
          </a:p>
          <a:p>
            <a:pPr marL="0" indent="0">
              <a:buNone/>
            </a:pPr>
            <a:endParaRPr lang="en-SG" dirty="0"/>
          </a:p>
          <a:p>
            <a:pPr marL="0" indent="0">
              <a:buNone/>
            </a:pPr>
            <a:endParaRPr lang="en-SG" b="0" dirty="0"/>
          </a:p>
        </p:txBody>
      </p:sp>
    </p:spTree>
    <p:extLst>
      <p:ext uri="{BB962C8B-B14F-4D97-AF65-F5344CB8AC3E}">
        <p14:creationId xmlns:p14="http://schemas.microsoft.com/office/powerpoint/2010/main" val="1997174525"/>
      </p:ext>
    </p:extLst>
  </p:cSld>
  <p:clrMapOvr>
    <a:masterClrMapping/>
  </p:clrMapOvr>
</p:sld>
</file>

<file path=ppt/theme/theme1.xml><?xml version="1.0" encoding="utf-8"?>
<a:theme xmlns:a="http://schemas.openxmlformats.org/drawingml/2006/main" name="Office Theme">
  <a:themeElements>
    <a:clrScheme name="RP">
      <a:dk1>
        <a:sysClr val="windowText" lastClr="000000"/>
      </a:dk1>
      <a:lt1>
        <a:sysClr val="window" lastClr="FFFFFF"/>
      </a:lt1>
      <a:dk2>
        <a:srgbClr val="44546A"/>
      </a:dk2>
      <a:lt2>
        <a:srgbClr val="E7E6E6"/>
      </a:lt2>
      <a:accent1>
        <a:srgbClr val="6FB01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P">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2D06A52611B14C9717DDED9444698B" ma:contentTypeVersion="0" ma:contentTypeDescription="Create a new document." ma:contentTypeScope="" ma:versionID="de94e96b6af7332522c21a008194e1ad">
  <xsd:schema xmlns:xsd="http://www.w3.org/2001/XMLSchema" xmlns:xs="http://www.w3.org/2001/XMLSchema" xmlns:p="http://schemas.microsoft.com/office/2006/metadata/properties" xmlns:ns2="aca15370-b66d-4dc7-9202-5fcf368e698e" targetNamespace="http://schemas.microsoft.com/office/2006/metadata/properties" ma:root="true" ma:fieldsID="b185c4686459132a4a725881514001db" ns2:_="">
    <xsd:import namespace="aca15370-b66d-4dc7-9202-5fcf368e698e"/>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a15370-b66d-4dc7-9202-5fcf368e698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aca15370-b66d-4dc7-9202-5fcf368e698e">66KPCN672TWP-1890525894-34</_dlc_DocId>
    <_dlc_DocIdUrl xmlns="aca15370-b66d-4dc7-9202-5fcf368e698e">
      <Url>https://rp-sp.rp.edu.sg/sites/LCMS_02918252-7e3d-ec11-812e-5cb901e2a858/_layouts/15/DocIdRedir.aspx?ID=66KPCN672TWP-1890525894-34</Url>
      <Description>66KPCN672TWP-1890525894-34</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84EEB5-17A4-434C-9AFF-0DAD81811337}"/>
</file>

<file path=customXml/itemProps2.xml><?xml version="1.0" encoding="utf-8"?>
<ds:datastoreItem xmlns:ds="http://schemas.openxmlformats.org/officeDocument/2006/customXml" ds:itemID="{E1F5BE8A-C7F0-41CF-A319-76917FB86DFD}"/>
</file>

<file path=customXml/itemProps3.xml><?xml version="1.0" encoding="utf-8"?>
<ds:datastoreItem xmlns:ds="http://schemas.openxmlformats.org/officeDocument/2006/customXml" ds:itemID="{8D8D6E2D-2EF5-4D5F-882E-7920216D156F}"/>
</file>

<file path=customXml/itemProps4.xml><?xml version="1.0" encoding="utf-8"?>
<ds:datastoreItem xmlns:ds="http://schemas.openxmlformats.org/officeDocument/2006/customXml" ds:itemID="{7FEBB9B9-6A17-4385-9DE5-351FD0D10A9B}"/>
</file>

<file path=docProps/app.xml><?xml version="1.0" encoding="utf-8"?>
<Properties xmlns="http://schemas.openxmlformats.org/officeDocument/2006/extended-properties" xmlns:vt="http://schemas.openxmlformats.org/officeDocument/2006/docPropsVTypes">
  <Template/>
  <TotalTime>7923</TotalTime>
  <Words>2216</Words>
  <Application>Microsoft Office PowerPoint</Application>
  <PresentationFormat>On-screen Show (4:3)</PresentationFormat>
  <Paragraphs>264</Paragraphs>
  <Slides>31</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marketing-mono</vt:lpstr>
      <vt:lpstr>marketing-sans</vt:lpstr>
      <vt:lpstr>Office Theme</vt:lpstr>
      <vt:lpstr>DV1C04 Deployment and Monitoring in DevOps</vt:lpstr>
      <vt:lpstr>Learning Objectives</vt:lpstr>
      <vt:lpstr>Manual Repetitive Tasks</vt:lpstr>
      <vt:lpstr>Manual Repetitive Tasks</vt:lpstr>
      <vt:lpstr>Automate Manual Tasks</vt:lpstr>
      <vt:lpstr>Benefits of Automation</vt:lpstr>
      <vt:lpstr>Operational Tasks</vt:lpstr>
      <vt:lpstr>Operational Tasks</vt:lpstr>
      <vt:lpstr>Operational Tasks</vt:lpstr>
      <vt:lpstr>OperationalTasks</vt:lpstr>
      <vt:lpstr>Operational Tasks</vt:lpstr>
      <vt:lpstr>Tools for Operation</vt:lpstr>
      <vt:lpstr>Puppet Bolt</vt:lpstr>
      <vt:lpstr>Run a command on a target</vt:lpstr>
      <vt:lpstr>Run a command on a target</vt:lpstr>
      <vt:lpstr>Run a Script on a target</vt:lpstr>
      <vt:lpstr>Run a Script on a target</vt:lpstr>
      <vt:lpstr>Run a Task on a Target</vt:lpstr>
      <vt:lpstr>Run a Task on a Target</vt:lpstr>
      <vt:lpstr>Run a Task on a Target</vt:lpstr>
      <vt:lpstr>Run a Plan on a Target</vt:lpstr>
      <vt:lpstr>Run on Multiple Targets</vt:lpstr>
      <vt:lpstr>Run on Multiple Targets</vt:lpstr>
      <vt:lpstr>Create custom task and plan</vt:lpstr>
      <vt:lpstr>Plan Files in Plan Directory</vt:lpstr>
      <vt:lpstr>Files in Files Directory</vt:lpstr>
      <vt:lpstr>Bolt plan List</vt:lpstr>
      <vt:lpstr>Task Files in Tasks Directory</vt:lpstr>
      <vt:lpstr>Bolt Task List</vt:lpstr>
      <vt:lpstr>Reference</vt:lpstr>
      <vt:lpstr>Thank you</vt:lpstr>
    </vt:vector>
  </TitlesOfParts>
  <Company>Republic Polytechinc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RP OCC</dc:creator>
  <cp:lastModifiedBy>Sim Boon Cheong (RP)</cp:lastModifiedBy>
  <cp:revision>272</cp:revision>
  <dcterms:created xsi:type="dcterms:W3CDTF">2016-12-14T07:14:02Z</dcterms:created>
  <dcterms:modified xsi:type="dcterms:W3CDTF">2022-03-15T02:09:47Z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0x0101008A2D06A52611B14C9717DDED9444698B</vt:lpwstr>
  </property>
  <property fmtid="{D5CDD505-2E9C-101B-9397-08002B2CF9AE}" pid="3" name="MSIP_Label_b70f6a2e-9a0b-44bc-9fcb-55781401e2f0_Enabled">
    <vt:lpwstr>true</vt:lpwstr>
  </property>
  <property fmtid="{D5CDD505-2E9C-101B-9397-08002B2CF9AE}" pid="4" name="MSIP_Label_b70f6a2e-9a0b-44bc-9fcb-55781401e2f0_SetDate">
    <vt:lpwstr>2022-03-15T02:09:47Z</vt:lpwstr>
  </property>
  <property fmtid="{D5CDD505-2E9C-101B-9397-08002B2CF9AE}" pid="5" name="MSIP_Label_b70f6a2e-9a0b-44bc-9fcb-55781401e2f0_Method">
    <vt:lpwstr>Standard</vt:lpwstr>
  </property>
  <property fmtid="{D5CDD505-2E9C-101B-9397-08002B2CF9AE}" pid="6" name="MSIP_Label_b70f6a2e-9a0b-44bc-9fcb-55781401e2f0_Name">
    <vt:lpwstr>NON-SENSITIVE</vt:lpwstr>
  </property>
  <property fmtid="{D5CDD505-2E9C-101B-9397-08002B2CF9AE}" pid="7" name="MSIP_Label_b70f6a2e-9a0b-44bc-9fcb-55781401e2f0_SiteId">
    <vt:lpwstr>f688b0d0-79f0-40a4-8644-35fcdee9d0f3</vt:lpwstr>
  </property>
  <property fmtid="{D5CDD505-2E9C-101B-9397-08002B2CF9AE}" pid="8" name="MSIP_Label_b70f6a2e-9a0b-44bc-9fcb-55781401e2f0_ActionId">
    <vt:lpwstr>94ab6644-3b01-4baf-92fd-dc48f9b98519</vt:lpwstr>
  </property>
  <property fmtid="{D5CDD505-2E9C-101B-9397-08002B2CF9AE}" pid="9" name="MSIP_Label_b70f6a2e-9a0b-44bc-9fcb-55781401e2f0_ContentBits">
    <vt:lpwstr>1</vt:lpwstr>
  </property>
  <property fmtid="{D5CDD505-2E9C-101B-9397-08002B2CF9AE}" pid="10" name="_dlc_DocIdItemGuid">
    <vt:lpwstr>a93384bd-d2b6-4e93-8e9d-3af02a87a035</vt:lpwstr>
  </property>
</Properties>
</file>