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slides/slide36.xml" ContentType="application/vnd.openxmlformats-officedocument.presentationml.slide+xml"/>
  <Override PartName="/ppt/slides/slide37.xml" ContentType="application/vnd.openxmlformats-officedocument.presentationml.slide+xml"/>
  <Override PartName="/ppt/presentation.xml" ContentType="application/vnd.openxmlformats-officedocument.presentationml.presentation.main+xml"/>
  <Override PartName="/ppt/slides/slide3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33.xml" ContentType="application/vnd.openxmlformats-officedocument.presentationml.slide+xml"/>
  <Override PartName="/ppt/slides/slide29.xml" ContentType="application/vnd.openxmlformats-officedocument.presentationml.slide+xml"/>
  <Override PartName="/ppt/slides/slide34.xml" ContentType="application/vnd.openxmlformats-officedocument.presentationml.slide+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Layouts/slideLayout9.xml" ContentType="application/vnd.openxmlformats-officedocument.presentationml.slideLayou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customXml/itemProps1.xml" ContentType="application/vnd.openxmlformats-officedocument.customXmlPropertie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2"/>
  </p:notesMasterIdLst>
  <p:handoutMasterIdLst>
    <p:handoutMasterId r:id="rId43"/>
  </p:handoutMasterIdLst>
  <p:sldIdLst>
    <p:sldId id="256" r:id="rId5"/>
    <p:sldId id="261" r:id="rId6"/>
    <p:sldId id="278" r:id="rId7"/>
    <p:sldId id="367" r:id="rId8"/>
    <p:sldId id="368" r:id="rId9"/>
    <p:sldId id="281" r:id="rId10"/>
    <p:sldId id="334" r:id="rId11"/>
    <p:sldId id="277" r:id="rId12"/>
    <p:sldId id="359" r:id="rId13"/>
    <p:sldId id="361" r:id="rId14"/>
    <p:sldId id="362" r:id="rId15"/>
    <p:sldId id="280" r:id="rId16"/>
    <p:sldId id="364" r:id="rId17"/>
    <p:sldId id="373" r:id="rId18"/>
    <p:sldId id="366" r:id="rId19"/>
    <p:sldId id="346" r:id="rId20"/>
    <p:sldId id="372" r:id="rId21"/>
    <p:sldId id="348" r:id="rId22"/>
    <p:sldId id="376" r:id="rId23"/>
    <p:sldId id="371" r:id="rId24"/>
    <p:sldId id="370" r:id="rId25"/>
    <p:sldId id="377" r:id="rId26"/>
    <p:sldId id="378" r:id="rId27"/>
    <p:sldId id="379" r:id="rId28"/>
    <p:sldId id="380" r:id="rId29"/>
    <p:sldId id="381" r:id="rId30"/>
    <p:sldId id="386" r:id="rId31"/>
    <p:sldId id="382" r:id="rId32"/>
    <p:sldId id="384" r:id="rId33"/>
    <p:sldId id="383" r:id="rId34"/>
    <p:sldId id="385" r:id="rId35"/>
    <p:sldId id="389" r:id="rId36"/>
    <p:sldId id="390" r:id="rId37"/>
    <p:sldId id="391" r:id="rId38"/>
    <p:sldId id="392" r:id="rId39"/>
    <p:sldId id="300" r:id="rId40"/>
    <p:sldId id="25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B0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3" autoAdjust="0"/>
    <p:restoredTop sz="87217" autoAdjust="0"/>
  </p:normalViewPr>
  <p:slideViewPr>
    <p:cSldViewPr snapToGrid="0">
      <p:cViewPr varScale="1">
        <p:scale>
          <a:sx n="59" d="100"/>
          <a:sy n="59" d="100"/>
        </p:scale>
        <p:origin x="1332" y="28"/>
      </p:cViewPr>
      <p:guideLst>
        <p:guide orient="horz" pos="2160"/>
        <p:guide pos="2880"/>
      </p:guideLst>
    </p:cSldViewPr>
  </p:slideViewPr>
  <p:notesTextViewPr>
    <p:cViewPr>
      <p:scale>
        <a:sx n="1" d="1"/>
        <a:sy n="1" d="1"/>
      </p:scale>
      <p:origin x="0" y="0"/>
    </p:cViewPr>
  </p:notesTextViewPr>
  <p:notesViewPr>
    <p:cSldViewPr snapToGrid="0">
      <p:cViewPr varScale="1">
        <p:scale>
          <a:sx n="51" d="100"/>
          <a:sy n="51" d="100"/>
        </p:scale>
        <p:origin x="2624"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customXml" Target="../customXml/item4.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B758608-5738-4567-A4C0-301A00B8F7CF}" type="datetimeFigureOut">
              <a:rPr lang="en-SG" smtClean="0"/>
              <a:t>16/3/2022</a:t>
            </a:fld>
            <a:endParaRPr lang="en-SG"/>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153F16-868A-4EF7-93F1-C105D922F926}" type="slidenum">
              <a:rPr lang="en-SG" smtClean="0"/>
              <a:t>‹#›</a:t>
            </a:fld>
            <a:endParaRPr lang="en-SG"/>
          </a:p>
        </p:txBody>
      </p:sp>
    </p:spTree>
    <p:extLst>
      <p:ext uri="{BB962C8B-B14F-4D97-AF65-F5344CB8AC3E}">
        <p14:creationId xmlns:p14="http://schemas.microsoft.com/office/powerpoint/2010/main" val="10070595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E142FC-E5BF-4C5B-975D-EB70B34CEC89}" type="datetimeFigureOut">
              <a:rPr lang="en-SG" smtClean="0"/>
              <a:t>16/3/2022</a:t>
            </a:fld>
            <a:endParaRPr lang="en-S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9FFDDE-8267-4D6F-BD4C-782A0A6BA34D}" type="slidenum">
              <a:rPr lang="en-SG" smtClean="0"/>
              <a:t>‹#›</a:t>
            </a:fld>
            <a:endParaRPr lang="en-SG"/>
          </a:p>
        </p:txBody>
      </p:sp>
    </p:spTree>
    <p:extLst>
      <p:ext uri="{BB962C8B-B14F-4D97-AF65-F5344CB8AC3E}">
        <p14:creationId xmlns:p14="http://schemas.microsoft.com/office/powerpoint/2010/main" val="361203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CA9FFDDE-8267-4D6F-BD4C-782A0A6BA34D}" type="slidenum">
              <a:rPr lang="en-SG" smtClean="0"/>
              <a:t>1</a:t>
            </a:fld>
            <a:endParaRPr lang="en-SG"/>
          </a:p>
        </p:txBody>
      </p:sp>
    </p:spTree>
    <p:extLst>
      <p:ext uri="{BB962C8B-B14F-4D97-AF65-F5344CB8AC3E}">
        <p14:creationId xmlns:p14="http://schemas.microsoft.com/office/powerpoint/2010/main" val="2592970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36</a:t>
            </a:fld>
            <a:endParaRPr lang="en-SG"/>
          </a:p>
        </p:txBody>
      </p:sp>
    </p:spTree>
    <p:extLst>
      <p:ext uri="{BB962C8B-B14F-4D97-AF65-F5344CB8AC3E}">
        <p14:creationId xmlns:p14="http://schemas.microsoft.com/office/powerpoint/2010/main" val="29844133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or 2017 Cover template">
    <p:spTree>
      <p:nvGrpSpPr>
        <p:cNvPr id="1" name=""/>
        <p:cNvGrpSpPr/>
        <p:nvPr/>
      </p:nvGrpSpPr>
      <p:grpSpPr>
        <a:xfrm>
          <a:off x="0" y="0"/>
          <a:ext cx="0" cy="0"/>
          <a:chOff x="0" y="0"/>
          <a:chExt cx="0" cy="0"/>
        </a:xfrm>
      </p:grpSpPr>
      <p:sp>
        <p:nvSpPr>
          <p:cNvPr id="8" name="Rectangle 7"/>
          <p:cNvSpPr/>
          <p:nvPr userDrawn="1"/>
        </p:nvSpPr>
        <p:spPr>
          <a:xfrm>
            <a:off x="-20486" y="6342714"/>
            <a:ext cx="9179985" cy="527519"/>
          </a:xfrm>
          <a:prstGeom prst="rect">
            <a:avLst/>
          </a:prstGeom>
          <a:solidFill>
            <a:srgbClr val="6FB0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p:cNvSpPr>
            <a:spLocks noGrp="1"/>
          </p:cNvSpPr>
          <p:nvPr>
            <p:ph type="ctrTitle"/>
          </p:nvPr>
        </p:nvSpPr>
        <p:spPr>
          <a:xfrm>
            <a:off x="685800" y="1717109"/>
            <a:ext cx="7772400" cy="1615827"/>
          </a:xfrm>
        </p:spPr>
        <p:txBody>
          <a:bodyPr anchor="t" anchorCtr="0">
            <a:spAutoFit/>
          </a:bodyPr>
          <a:lstStyle>
            <a:lvl1pPr algn="ctr">
              <a:defRPr sz="5500">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140506" y="3939841"/>
            <a:ext cx="6858000" cy="320162"/>
          </a:xfrm>
        </p:spPr>
        <p:txBody>
          <a:bodyPr>
            <a:normAutofit/>
          </a:bodyPr>
          <a:lstStyle>
            <a:lvl1pPr marL="0" indent="0" algn="ctr">
              <a:buNone/>
              <a:defRPr sz="18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a:p>
            <a:endParaRPr lang="en-US" dirty="0"/>
          </a:p>
        </p:txBody>
      </p:sp>
      <p:pic>
        <p:nvPicPr>
          <p:cNvPr id="7" name="Shape 240"/>
          <p:cNvPicPr preferRelativeResize="0"/>
          <p:nvPr userDrawn="1"/>
        </p:nvPicPr>
        <p:blipFill rotWithShape="1">
          <a:blip r:embed="rId2">
            <a:alphaModFix/>
          </a:blip>
          <a:srcRect/>
          <a:stretch/>
        </p:blipFill>
        <p:spPr>
          <a:xfrm>
            <a:off x="6178500" y="150238"/>
            <a:ext cx="2616299" cy="845700"/>
          </a:xfrm>
          <a:prstGeom prst="rect">
            <a:avLst/>
          </a:prstGeom>
          <a:noFill/>
          <a:ln>
            <a:noFill/>
          </a:ln>
        </p:spPr>
      </p:pic>
      <p:sp>
        <p:nvSpPr>
          <p:cNvPr id="21" name="Text Placeholder 2"/>
          <p:cNvSpPr>
            <a:spLocks noGrp="1"/>
          </p:cNvSpPr>
          <p:nvPr>
            <p:ph type="body" idx="10"/>
          </p:nvPr>
        </p:nvSpPr>
        <p:spPr>
          <a:xfrm>
            <a:off x="1140506" y="4368473"/>
            <a:ext cx="6858000" cy="705710"/>
          </a:xfrm>
        </p:spPr>
        <p:txBody>
          <a:bodyPr>
            <a:normAutofit/>
          </a:bodyPr>
          <a:lstStyle>
            <a:lvl1pPr marL="0" indent="0" algn="ctr">
              <a:buNone/>
              <a:defRPr sz="160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cxnSp>
        <p:nvCxnSpPr>
          <p:cNvPr id="22" name="Shape 244"/>
          <p:cNvCxnSpPr/>
          <p:nvPr userDrawn="1"/>
        </p:nvCxnSpPr>
        <p:spPr>
          <a:xfrm rot="10800000" flipH="1">
            <a:off x="2361806" y="3630538"/>
            <a:ext cx="4415400" cy="11700"/>
          </a:xfrm>
          <a:prstGeom prst="straightConnector1">
            <a:avLst/>
          </a:prstGeom>
          <a:noFill/>
          <a:ln w="19050" cap="flat" cmpd="sng">
            <a:solidFill>
              <a:srgbClr val="AEABAB"/>
            </a:solidFill>
            <a:prstDash val="solid"/>
            <a:round/>
            <a:headEnd type="none" w="lg" len="lg"/>
            <a:tailEnd type="none" w="lg" len="lg"/>
          </a:ln>
        </p:spPr>
      </p:cxnSp>
    </p:spTree>
    <p:extLst>
      <p:ext uri="{BB962C8B-B14F-4D97-AF65-F5344CB8AC3E}">
        <p14:creationId xmlns:p14="http://schemas.microsoft.com/office/powerpoint/2010/main" val="2163249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1309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yond 2017">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17109"/>
            <a:ext cx="7772400" cy="1615827"/>
          </a:xfrm>
        </p:spPr>
        <p:txBody>
          <a:bodyPr anchor="t" anchorCtr="0">
            <a:spAutoFit/>
          </a:bodyPr>
          <a:lstStyle>
            <a:lvl1pPr algn="ctr">
              <a:defRPr sz="5500">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140506" y="3939841"/>
            <a:ext cx="6858000" cy="320162"/>
          </a:xfrm>
        </p:spPr>
        <p:txBody>
          <a:bodyPr>
            <a:normAutofit/>
          </a:bodyPr>
          <a:lstStyle>
            <a:lvl1pPr marL="0" indent="0" algn="ctr">
              <a:buNone/>
              <a:defRPr sz="18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a:p>
            <a:endParaRPr lang="en-US" dirty="0"/>
          </a:p>
        </p:txBody>
      </p:sp>
      <p:sp>
        <p:nvSpPr>
          <p:cNvPr id="8" name="Rectangle 7"/>
          <p:cNvSpPr/>
          <p:nvPr userDrawn="1"/>
        </p:nvSpPr>
        <p:spPr>
          <a:xfrm>
            <a:off x="-20486" y="6342714"/>
            <a:ext cx="9179985" cy="527519"/>
          </a:xfrm>
          <a:prstGeom prst="rect">
            <a:avLst/>
          </a:prstGeom>
          <a:solidFill>
            <a:srgbClr val="6FB0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Text Placeholder 2"/>
          <p:cNvSpPr>
            <a:spLocks noGrp="1"/>
          </p:cNvSpPr>
          <p:nvPr>
            <p:ph type="body" idx="10"/>
          </p:nvPr>
        </p:nvSpPr>
        <p:spPr>
          <a:xfrm>
            <a:off x="1140506" y="4368473"/>
            <a:ext cx="6858000" cy="705710"/>
          </a:xfrm>
        </p:spPr>
        <p:txBody>
          <a:bodyPr>
            <a:normAutofit/>
          </a:bodyPr>
          <a:lstStyle>
            <a:lvl1pPr marL="0" indent="0" algn="ctr">
              <a:buNone/>
              <a:defRPr sz="160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cxnSp>
        <p:nvCxnSpPr>
          <p:cNvPr id="22" name="Shape 244"/>
          <p:cNvCxnSpPr/>
          <p:nvPr userDrawn="1"/>
        </p:nvCxnSpPr>
        <p:spPr>
          <a:xfrm rot="10800000" flipH="1">
            <a:off x="2361806" y="3630538"/>
            <a:ext cx="4415400" cy="11700"/>
          </a:xfrm>
          <a:prstGeom prst="straightConnector1">
            <a:avLst/>
          </a:prstGeom>
          <a:noFill/>
          <a:ln w="19050" cap="flat" cmpd="sng">
            <a:solidFill>
              <a:srgbClr val="AEABAB"/>
            </a:solidFill>
            <a:prstDash val="solid"/>
            <a:round/>
            <a:headEnd type="none" w="lg" len="lg"/>
            <a:tailEnd type="none" w="lg" len="lg"/>
          </a:ln>
        </p:spPr>
      </p:cxnSp>
      <p:pic>
        <p:nvPicPr>
          <p:cNvPr id="17" name="Picture 16" descr="Description: RP_Email_Logo_Tagline"/>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6940" y="290047"/>
            <a:ext cx="1905000" cy="828675"/>
          </a:xfrm>
          <a:prstGeom prst="rect">
            <a:avLst/>
          </a:prstGeom>
          <a:noFill/>
          <a:ln>
            <a:noFill/>
          </a:ln>
        </p:spPr>
      </p:pic>
    </p:spTree>
    <p:extLst>
      <p:ext uri="{BB962C8B-B14F-4D97-AF65-F5344CB8AC3E}">
        <p14:creationId xmlns:p14="http://schemas.microsoft.com/office/powerpoint/2010/main" val="1635233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Divider">
    <p:spTree>
      <p:nvGrpSpPr>
        <p:cNvPr id="1" name=""/>
        <p:cNvGrpSpPr/>
        <p:nvPr/>
      </p:nvGrpSpPr>
      <p:grpSpPr>
        <a:xfrm>
          <a:off x="0" y="0"/>
          <a:ext cx="0" cy="0"/>
          <a:chOff x="0" y="0"/>
          <a:chExt cx="0" cy="0"/>
        </a:xfrm>
      </p:grpSpPr>
      <p:sp>
        <p:nvSpPr>
          <p:cNvPr id="2" name="Title 1"/>
          <p:cNvSpPr>
            <a:spLocks noGrp="1"/>
          </p:cNvSpPr>
          <p:nvPr>
            <p:ph type="ctrTitle"/>
          </p:nvPr>
        </p:nvSpPr>
        <p:spPr>
          <a:xfrm>
            <a:off x="683305" y="2879445"/>
            <a:ext cx="7772400" cy="2387600"/>
          </a:xfrm>
        </p:spPr>
        <p:txBody>
          <a:bodyPr anchor="b">
            <a:normAutofit/>
          </a:bodyPr>
          <a:lstStyle>
            <a:lvl1pPr algn="ctr">
              <a:defRPr sz="5500">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140506" y="5542755"/>
            <a:ext cx="6858000" cy="320162"/>
          </a:xfrm>
        </p:spPr>
        <p:txBody>
          <a:bodyPr>
            <a:normAutofit/>
          </a:bodyPr>
          <a:lstStyle>
            <a:lvl1pPr marL="0" indent="0" algn="ctr">
              <a:buNone/>
              <a:defRPr sz="2000" b="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a:p>
            <a:endParaRPr lang="en-US" dirty="0"/>
          </a:p>
        </p:txBody>
      </p:sp>
      <p:cxnSp>
        <p:nvCxnSpPr>
          <p:cNvPr id="22" name="Shape 244"/>
          <p:cNvCxnSpPr/>
          <p:nvPr userDrawn="1"/>
        </p:nvCxnSpPr>
        <p:spPr>
          <a:xfrm rot="10800000" flipH="1">
            <a:off x="2361806" y="5423479"/>
            <a:ext cx="4415400" cy="11700"/>
          </a:xfrm>
          <a:prstGeom prst="straightConnector1">
            <a:avLst/>
          </a:prstGeom>
          <a:noFill/>
          <a:ln w="19050" cap="flat" cmpd="sng">
            <a:solidFill>
              <a:srgbClr val="AEABAB"/>
            </a:solidFill>
            <a:prstDash val="solid"/>
            <a:round/>
            <a:headEnd type="none" w="lg" len="lg"/>
            <a:tailEnd type="none" w="lg" len="lg"/>
          </a:ln>
        </p:spPr>
      </p:cxnSp>
      <p:pic>
        <p:nvPicPr>
          <p:cNvPr id="17" name="Picture 16" descr="Description: RP_Email_Logo_Tagline"/>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6940" y="290047"/>
            <a:ext cx="1905000" cy="828675"/>
          </a:xfrm>
          <a:prstGeom prst="rect">
            <a:avLst/>
          </a:prstGeom>
          <a:noFill/>
          <a:ln>
            <a:noFill/>
          </a:ln>
        </p:spPr>
      </p:pic>
    </p:spTree>
    <p:extLst>
      <p:ext uri="{BB962C8B-B14F-4D97-AF65-F5344CB8AC3E}">
        <p14:creationId xmlns:p14="http://schemas.microsoft.com/office/powerpoint/2010/main" val="354146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ullet Point Slide">
    <p:spTree>
      <p:nvGrpSpPr>
        <p:cNvPr id="1" name=""/>
        <p:cNvGrpSpPr/>
        <p:nvPr/>
      </p:nvGrpSpPr>
      <p:grpSpPr>
        <a:xfrm>
          <a:off x="0" y="0"/>
          <a:ext cx="0" cy="0"/>
          <a:chOff x="0" y="0"/>
          <a:chExt cx="0" cy="0"/>
        </a:xfrm>
      </p:grpSpPr>
      <p:sp>
        <p:nvSpPr>
          <p:cNvPr id="2" name="Title 1"/>
          <p:cNvSpPr>
            <a:spLocks noGrp="1"/>
          </p:cNvSpPr>
          <p:nvPr>
            <p:ph type="title"/>
          </p:nvPr>
        </p:nvSpPr>
        <p:spPr>
          <a:xfrm>
            <a:off x="840255" y="365126"/>
            <a:ext cx="7463491" cy="632945"/>
          </a:xfrm>
        </p:spPr>
        <p:txBody>
          <a:bodyPr/>
          <a:lstStyle>
            <a:lvl1pPr algn="ctr">
              <a:defRPr>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628650" y="1299877"/>
            <a:ext cx="7886700" cy="4536427"/>
          </a:xfrm>
        </p:spPr>
        <p:txBody>
          <a:bodyPr/>
          <a:lstStyle>
            <a:lvl1pPr>
              <a:defRPr sz="2200" b="1">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stStyle>
          <a:p>
            <a:pPr lvl="0"/>
            <a:r>
              <a:rPr lang="en-US" dirty="0"/>
              <a:t>Click to edit Master text styles</a:t>
            </a:r>
          </a:p>
          <a:p>
            <a:pPr lvl="1"/>
            <a:r>
              <a:rPr lang="en-US" dirty="0"/>
              <a:t>Second level</a:t>
            </a:r>
          </a:p>
        </p:txBody>
      </p:sp>
      <p:sp>
        <p:nvSpPr>
          <p:cNvPr id="7" name="Rectangle 6"/>
          <p:cNvSpPr/>
          <p:nvPr userDrawn="1"/>
        </p:nvSpPr>
        <p:spPr>
          <a:xfrm rot="5400000">
            <a:off x="4598811" y="-1191026"/>
            <a:ext cx="18000" cy="4680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SG">
              <a:solidFill>
                <a:schemeClr val="tx1"/>
              </a:solidFill>
            </a:endParaRPr>
          </a:p>
        </p:txBody>
      </p:sp>
      <p:pic>
        <p:nvPicPr>
          <p:cNvPr id="8" name="Picture 7"/>
          <p:cNvPicPr>
            <a:picLocks noChangeAspect="1"/>
          </p:cNvPicPr>
          <p:nvPr userDrawn="1"/>
        </p:nvPicPr>
        <p:blipFill>
          <a:blip r:embed="rId2"/>
          <a:stretch>
            <a:fillRect/>
          </a:stretch>
        </p:blipFill>
        <p:spPr>
          <a:xfrm>
            <a:off x="8464027" y="168668"/>
            <a:ext cx="506671" cy="519663"/>
          </a:xfrm>
          <a:prstGeom prst="rect">
            <a:avLst/>
          </a:prstGeom>
        </p:spPr>
      </p:pic>
    </p:spTree>
    <p:extLst>
      <p:ext uri="{BB962C8B-B14F-4D97-AF65-F5344CB8AC3E}">
        <p14:creationId xmlns:p14="http://schemas.microsoft.com/office/powerpoint/2010/main" val="380824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ullet Point Slide">
    <p:spTree>
      <p:nvGrpSpPr>
        <p:cNvPr id="1" name=""/>
        <p:cNvGrpSpPr/>
        <p:nvPr/>
      </p:nvGrpSpPr>
      <p:grpSpPr>
        <a:xfrm>
          <a:off x="0" y="0"/>
          <a:ext cx="0" cy="0"/>
          <a:chOff x="0" y="0"/>
          <a:chExt cx="0" cy="0"/>
        </a:xfrm>
      </p:grpSpPr>
      <p:sp>
        <p:nvSpPr>
          <p:cNvPr id="2" name="Title 1"/>
          <p:cNvSpPr>
            <a:spLocks noGrp="1"/>
          </p:cNvSpPr>
          <p:nvPr>
            <p:ph type="title"/>
          </p:nvPr>
        </p:nvSpPr>
        <p:spPr>
          <a:xfrm>
            <a:off x="840255" y="365126"/>
            <a:ext cx="7463491" cy="632945"/>
          </a:xfrm>
        </p:spPr>
        <p:txBody>
          <a:bodyPr/>
          <a:lstStyle>
            <a:lvl1pPr algn="ctr">
              <a:defRPr>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7" name="Rectangle 6"/>
          <p:cNvSpPr/>
          <p:nvPr userDrawn="1"/>
        </p:nvSpPr>
        <p:spPr>
          <a:xfrm rot="5400000">
            <a:off x="4598811" y="-1191026"/>
            <a:ext cx="18000" cy="4680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SG">
              <a:solidFill>
                <a:schemeClr val="tx1"/>
              </a:solidFill>
            </a:endParaRPr>
          </a:p>
        </p:txBody>
      </p:sp>
      <p:pic>
        <p:nvPicPr>
          <p:cNvPr id="8" name="Picture 7"/>
          <p:cNvPicPr>
            <a:picLocks noChangeAspect="1"/>
          </p:cNvPicPr>
          <p:nvPr userDrawn="1"/>
        </p:nvPicPr>
        <p:blipFill>
          <a:blip r:embed="rId2"/>
          <a:stretch>
            <a:fillRect/>
          </a:stretch>
        </p:blipFill>
        <p:spPr>
          <a:xfrm>
            <a:off x="8464027" y="168668"/>
            <a:ext cx="506671" cy="519663"/>
          </a:xfrm>
          <a:prstGeom prst="rect">
            <a:avLst/>
          </a:prstGeom>
        </p:spPr>
      </p:pic>
    </p:spTree>
    <p:extLst>
      <p:ext uri="{BB962C8B-B14F-4D97-AF65-F5344CB8AC3E}">
        <p14:creationId xmlns:p14="http://schemas.microsoft.com/office/powerpoint/2010/main" val="3557448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a:xfrm>
            <a:off x="840255" y="365126"/>
            <a:ext cx="7463491" cy="632945"/>
          </a:xfrm>
        </p:spPr>
        <p:txBody>
          <a:bodyPr/>
          <a:lstStyle>
            <a:lvl1pPr algn="ctr">
              <a:defRPr>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7" name="Rectangle 6"/>
          <p:cNvSpPr/>
          <p:nvPr userDrawn="1"/>
        </p:nvSpPr>
        <p:spPr>
          <a:xfrm rot="5400000">
            <a:off x="4598811" y="-1191026"/>
            <a:ext cx="18000" cy="4680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SG">
              <a:solidFill>
                <a:schemeClr val="tx1"/>
              </a:solidFill>
            </a:endParaRPr>
          </a:p>
        </p:txBody>
      </p:sp>
      <p:pic>
        <p:nvPicPr>
          <p:cNvPr id="8" name="Picture 7"/>
          <p:cNvPicPr>
            <a:picLocks noChangeAspect="1"/>
          </p:cNvPicPr>
          <p:nvPr userDrawn="1"/>
        </p:nvPicPr>
        <p:blipFill>
          <a:blip r:embed="rId2"/>
          <a:stretch>
            <a:fillRect/>
          </a:stretch>
        </p:blipFill>
        <p:spPr>
          <a:xfrm>
            <a:off x="8464027" y="168668"/>
            <a:ext cx="506671" cy="519663"/>
          </a:xfrm>
          <a:prstGeom prst="rect">
            <a:avLst/>
          </a:prstGeom>
        </p:spPr>
      </p:pic>
      <p:sp>
        <p:nvSpPr>
          <p:cNvPr id="5" name="Table Placeholder 4"/>
          <p:cNvSpPr>
            <a:spLocks noGrp="1"/>
          </p:cNvSpPr>
          <p:nvPr>
            <p:ph type="tbl" sz="quarter" idx="10"/>
          </p:nvPr>
        </p:nvSpPr>
        <p:spPr>
          <a:xfrm>
            <a:off x="261643" y="1418997"/>
            <a:ext cx="8620714" cy="3636327"/>
          </a:xfrm>
        </p:spPr>
        <p:txBody>
          <a:bodyPr/>
          <a:lstStyle>
            <a:lvl1pPr marL="0" indent="0">
              <a:buNone/>
              <a:defRPr/>
            </a:lvl1pPr>
          </a:lstStyle>
          <a:p>
            <a:endParaRPr lang="en-SG" dirty="0"/>
          </a:p>
        </p:txBody>
      </p:sp>
    </p:spTree>
    <p:extLst>
      <p:ext uri="{BB962C8B-B14F-4D97-AF65-F5344CB8AC3E}">
        <p14:creationId xmlns:p14="http://schemas.microsoft.com/office/powerpoint/2010/main" val="1178114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Caption Slide1">
    <p:spTree>
      <p:nvGrpSpPr>
        <p:cNvPr id="1" name=""/>
        <p:cNvGrpSpPr/>
        <p:nvPr/>
      </p:nvGrpSpPr>
      <p:grpSpPr>
        <a:xfrm>
          <a:off x="0" y="0"/>
          <a:ext cx="0" cy="0"/>
          <a:chOff x="0" y="0"/>
          <a:chExt cx="0" cy="0"/>
        </a:xfrm>
      </p:grpSpPr>
      <p:sp>
        <p:nvSpPr>
          <p:cNvPr id="2" name="Title 1"/>
          <p:cNvSpPr>
            <a:spLocks noGrp="1"/>
          </p:cNvSpPr>
          <p:nvPr>
            <p:ph type="ctrTitle"/>
          </p:nvPr>
        </p:nvSpPr>
        <p:spPr>
          <a:xfrm>
            <a:off x="5219914" y="3172372"/>
            <a:ext cx="3088834" cy="848659"/>
          </a:xfrm>
        </p:spPr>
        <p:txBody>
          <a:bodyPr anchor="b">
            <a:noAutofit/>
          </a:bodyPr>
          <a:lstStyle>
            <a:lvl1pPr algn="ctr">
              <a:defRPr sz="2400">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665596" y="4201634"/>
            <a:ext cx="4197470" cy="320162"/>
          </a:xfrm>
        </p:spPr>
        <p:txBody>
          <a:bodyPr>
            <a:normAutofit/>
          </a:bodyPr>
          <a:lstStyle>
            <a:lvl1pPr marL="0" indent="0" algn="ctr">
              <a:buNone/>
              <a:defRPr sz="1800" b="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a:p>
            <a:endParaRPr lang="en-US" dirty="0"/>
          </a:p>
        </p:txBody>
      </p:sp>
      <p:pic>
        <p:nvPicPr>
          <p:cNvPr id="6" name="Picture 5"/>
          <p:cNvPicPr>
            <a:picLocks noChangeAspect="1"/>
          </p:cNvPicPr>
          <p:nvPr userDrawn="1"/>
        </p:nvPicPr>
        <p:blipFill>
          <a:blip r:embed="rId2"/>
          <a:stretch>
            <a:fillRect/>
          </a:stretch>
        </p:blipFill>
        <p:spPr>
          <a:xfrm>
            <a:off x="8464027" y="168668"/>
            <a:ext cx="506671" cy="519663"/>
          </a:xfrm>
          <a:prstGeom prst="rect">
            <a:avLst/>
          </a:prstGeom>
        </p:spPr>
      </p:pic>
      <p:sp>
        <p:nvSpPr>
          <p:cNvPr id="7" name="Content Placeholder 2"/>
          <p:cNvSpPr>
            <a:spLocks noGrp="1"/>
          </p:cNvSpPr>
          <p:nvPr>
            <p:ph idx="10"/>
          </p:nvPr>
        </p:nvSpPr>
        <p:spPr>
          <a:xfrm>
            <a:off x="0" y="-1"/>
            <a:ext cx="4572000" cy="6753497"/>
          </a:xfrm>
        </p:spPr>
        <p:txBody>
          <a:bodyPr/>
          <a:lstStyle>
            <a:lvl1pPr>
              <a:defRPr sz="2200" b="1">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stStyle>
          <a:p>
            <a:pPr lvl="0"/>
            <a:r>
              <a:rPr lang="en-US" dirty="0"/>
              <a:t>Click to edit Master text styles</a:t>
            </a:r>
          </a:p>
          <a:p>
            <a:pPr lvl="1"/>
            <a:r>
              <a:rPr lang="en-US" dirty="0"/>
              <a:t>Second level</a:t>
            </a:r>
          </a:p>
        </p:txBody>
      </p:sp>
      <p:sp>
        <p:nvSpPr>
          <p:cNvPr id="8" name="Rectangle 7"/>
          <p:cNvSpPr/>
          <p:nvPr userDrawn="1"/>
        </p:nvSpPr>
        <p:spPr>
          <a:xfrm rot="5400000">
            <a:off x="6755331" y="2626031"/>
            <a:ext cx="18000" cy="277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SG">
              <a:solidFill>
                <a:schemeClr val="tx1"/>
              </a:solidFill>
            </a:endParaRPr>
          </a:p>
        </p:txBody>
      </p:sp>
    </p:spTree>
    <p:extLst>
      <p:ext uri="{BB962C8B-B14F-4D97-AF65-F5344CB8AC3E}">
        <p14:creationId xmlns:p14="http://schemas.microsoft.com/office/powerpoint/2010/main" val="3639743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hoto Caption Slide2">
    <p:spTree>
      <p:nvGrpSpPr>
        <p:cNvPr id="1" name=""/>
        <p:cNvGrpSpPr/>
        <p:nvPr/>
      </p:nvGrpSpPr>
      <p:grpSpPr>
        <a:xfrm>
          <a:off x="0" y="0"/>
          <a:ext cx="0" cy="0"/>
          <a:chOff x="0" y="0"/>
          <a:chExt cx="0" cy="0"/>
        </a:xfrm>
      </p:grpSpPr>
      <p:sp>
        <p:nvSpPr>
          <p:cNvPr id="2" name="Title 1"/>
          <p:cNvSpPr>
            <a:spLocks noGrp="1"/>
          </p:cNvSpPr>
          <p:nvPr>
            <p:ph type="ctrTitle"/>
          </p:nvPr>
        </p:nvSpPr>
        <p:spPr>
          <a:xfrm>
            <a:off x="5327546" y="4267035"/>
            <a:ext cx="3088834" cy="848659"/>
          </a:xfrm>
        </p:spPr>
        <p:txBody>
          <a:bodyPr anchor="b">
            <a:noAutofit/>
          </a:bodyPr>
          <a:lstStyle>
            <a:lvl1pPr algn="ctr">
              <a:defRPr sz="2400">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773228" y="5296297"/>
            <a:ext cx="4197470" cy="320162"/>
          </a:xfrm>
        </p:spPr>
        <p:txBody>
          <a:bodyPr>
            <a:normAutofit/>
          </a:bodyPr>
          <a:lstStyle>
            <a:lvl1pPr marL="0" indent="0" algn="ctr">
              <a:buNone/>
              <a:defRPr sz="1800" b="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a:p>
            <a:endParaRPr lang="en-US" dirty="0"/>
          </a:p>
        </p:txBody>
      </p:sp>
      <p:pic>
        <p:nvPicPr>
          <p:cNvPr id="6" name="Picture 5"/>
          <p:cNvPicPr>
            <a:picLocks noChangeAspect="1"/>
          </p:cNvPicPr>
          <p:nvPr userDrawn="1"/>
        </p:nvPicPr>
        <p:blipFill>
          <a:blip r:embed="rId2"/>
          <a:stretch>
            <a:fillRect/>
          </a:stretch>
        </p:blipFill>
        <p:spPr>
          <a:xfrm>
            <a:off x="8464027" y="168668"/>
            <a:ext cx="506671" cy="519663"/>
          </a:xfrm>
          <a:prstGeom prst="rect">
            <a:avLst/>
          </a:prstGeom>
        </p:spPr>
      </p:pic>
      <p:sp>
        <p:nvSpPr>
          <p:cNvPr id="7" name="Content Placeholder 2"/>
          <p:cNvSpPr>
            <a:spLocks noGrp="1"/>
          </p:cNvSpPr>
          <p:nvPr>
            <p:ph idx="10"/>
          </p:nvPr>
        </p:nvSpPr>
        <p:spPr>
          <a:xfrm>
            <a:off x="0" y="-1"/>
            <a:ext cx="4572000" cy="6753497"/>
          </a:xfrm>
        </p:spPr>
        <p:txBody>
          <a:bodyPr/>
          <a:lstStyle>
            <a:lvl1pPr>
              <a:defRPr sz="2200" b="1">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stStyle>
          <a:p>
            <a:pPr lvl="0"/>
            <a:r>
              <a:rPr lang="en-US" dirty="0"/>
              <a:t>Click to edit Master text styles</a:t>
            </a:r>
          </a:p>
          <a:p>
            <a:pPr lvl="1"/>
            <a:r>
              <a:rPr lang="en-US" dirty="0"/>
              <a:t>Second level</a:t>
            </a:r>
          </a:p>
        </p:txBody>
      </p:sp>
      <p:sp>
        <p:nvSpPr>
          <p:cNvPr id="8" name="Rectangle 7"/>
          <p:cNvSpPr/>
          <p:nvPr userDrawn="1"/>
        </p:nvSpPr>
        <p:spPr>
          <a:xfrm rot="5400000">
            <a:off x="6862963" y="3720694"/>
            <a:ext cx="18000" cy="277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SG">
              <a:solidFill>
                <a:schemeClr val="tx1"/>
              </a:solidFill>
            </a:endParaRPr>
          </a:p>
        </p:txBody>
      </p:sp>
      <p:sp>
        <p:nvSpPr>
          <p:cNvPr id="9" name="Content Placeholder 2"/>
          <p:cNvSpPr>
            <a:spLocks noGrp="1"/>
          </p:cNvSpPr>
          <p:nvPr>
            <p:ph idx="11"/>
          </p:nvPr>
        </p:nvSpPr>
        <p:spPr>
          <a:xfrm>
            <a:off x="4572000" y="688332"/>
            <a:ext cx="4572000" cy="3314700"/>
          </a:xfrm>
        </p:spPr>
        <p:txBody>
          <a:bodyPr/>
          <a:lstStyle>
            <a:lvl1pPr>
              <a:defRPr sz="2200" b="1">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546147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51837"/>
            <a:ext cx="7772400" cy="1754326"/>
          </a:xfrm>
        </p:spPr>
        <p:txBody>
          <a:bodyPr anchor="t" anchorCtr="0">
            <a:spAutoFit/>
          </a:bodyPr>
          <a:lstStyle>
            <a:lvl1pPr algn="ctr">
              <a:defRPr sz="6000">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7" name="Picture 6"/>
          <p:cNvPicPr>
            <a:picLocks noChangeAspect="1"/>
          </p:cNvPicPr>
          <p:nvPr userDrawn="1"/>
        </p:nvPicPr>
        <p:blipFill>
          <a:blip r:embed="rId2"/>
          <a:stretch>
            <a:fillRect/>
          </a:stretch>
        </p:blipFill>
        <p:spPr>
          <a:xfrm>
            <a:off x="8464027" y="168668"/>
            <a:ext cx="506671" cy="519663"/>
          </a:xfrm>
          <a:prstGeom prst="rect">
            <a:avLst/>
          </a:prstGeom>
        </p:spPr>
      </p:pic>
    </p:spTree>
    <p:extLst>
      <p:ext uri="{BB962C8B-B14F-4D97-AF65-F5344CB8AC3E}">
        <p14:creationId xmlns:p14="http://schemas.microsoft.com/office/powerpoint/2010/main" val="4163915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SG"/>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10252-76A8-49E7-B152-6C07C188CE15}" type="slidenum">
              <a:rPr lang="en-SG" smtClean="0"/>
              <a:t>‹#›</a:t>
            </a:fld>
            <a:endParaRPr lang="en-SG"/>
          </a:p>
        </p:txBody>
      </p:sp>
      <p:sp>
        <p:nvSpPr>
          <p:cNvPr id="7" name="MSIPCMContentMarking" descr="{&quot;HashCode&quot;:-574504238,&quot;Placement&quot;:&quot;Header&quot;,&quot;Top&quot;:0.0,&quot;Left&quot;:273.375916,&quot;SlideWidth&quot;:720,&quot;SlideHeight&quot;:540}">
            <a:extLst>
              <a:ext uri="{FF2B5EF4-FFF2-40B4-BE49-F238E27FC236}">
                <a16:creationId xmlns:a16="http://schemas.microsoft.com/office/drawing/2014/main" id="{2C0438A9-F9CD-4F9F-948D-61AB17806558}"/>
              </a:ext>
            </a:extLst>
          </p:cNvPr>
          <p:cNvSpPr txBox="1"/>
          <p:nvPr userDrawn="1"/>
        </p:nvSpPr>
        <p:spPr>
          <a:xfrm>
            <a:off x="3471874" y="0"/>
            <a:ext cx="2200252" cy="262344"/>
          </a:xfrm>
          <a:prstGeom prst="rect">
            <a:avLst/>
          </a:prstGeom>
          <a:noFill/>
        </p:spPr>
        <p:txBody>
          <a:bodyPr vert="horz" wrap="square" lIns="0" tIns="0" rIns="0" bIns="0" rtlCol="0" anchor="ctr" anchorCtr="1">
            <a:spAutoFit/>
          </a:bodyPr>
          <a:lstStyle/>
          <a:p>
            <a:pPr algn="ctr">
              <a:spcBef>
                <a:spcPts val="0"/>
              </a:spcBef>
              <a:spcAft>
                <a:spcPts val="0"/>
              </a:spcAft>
            </a:pPr>
            <a:r>
              <a:rPr lang="en-SG" sz="1000">
                <a:solidFill>
                  <a:srgbClr val="000000"/>
                </a:solidFill>
                <a:latin typeface="Calibri" panose="020F0502020204030204" pitchFamily="34" charset="0"/>
              </a:rPr>
              <a:t>OFFICIAL (CLOSED) \ NON-SENSITIVE</a:t>
            </a:r>
          </a:p>
        </p:txBody>
      </p:sp>
    </p:spTree>
    <p:extLst>
      <p:ext uri="{BB962C8B-B14F-4D97-AF65-F5344CB8AC3E}">
        <p14:creationId xmlns:p14="http://schemas.microsoft.com/office/powerpoint/2010/main" val="2074204853"/>
      </p:ext>
    </p:extLst>
  </p:cSld>
  <p:clrMap bg1="lt1" tx1="dk1" bg2="lt2" tx2="dk2" accent1="accent1" accent2="accent2" accent3="accent3" accent4="accent4" accent5="accent5" accent6="accent6" hlink="hlink" folHlink="folHlink"/>
  <p:sldLayoutIdLst>
    <p:sldLayoutId id="2147483661" r:id="rId1"/>
    <p:sldLayoutId id="2147483678" r:id="rId2"/>
    <p:sldLayoutId id="2147483673" r:id="rId3"/>
    <p:sldLayoutId id="2147483662" r:id="rId4"/>
    <p:sldLayoutId id="2147483682" r:id="rId5"/>
    <p:sldLayoutId id="2147483681" r:id="rId6"/>
    <p:sldLayoutId id="2147483675" r:id="rId7"/>
    <p:sldLayoutId id="2147483680" r:id="rId8"/>
    <p:sldLayoutId id="2147483677" r:id="rId9"/>
    <p:sldLayoutId id="2147483667"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professional-devops.com/configuration-management.html"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www.professional-devops.com/configuration-management.html"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www.professional-devops.com/configuration-management.html"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www.professional-devops.com/configuration-management.html"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www.professional-devops.com/configuration-management.html"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www.professional-devops.com/configuration-management.html"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2m3wfNR0lJ0"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2m3wfNR0lJ0"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hyperlink" Target="https://www.youtube.com/watch?v=2m3wfNR0lJ0"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hyperlink" Target="https://www.youtube.com/watch?v=2m3wfNR0lJ0"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2m3wfNR0lJ0"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hyperlink" Target="https://puppet.com/docs/puppet/6/puppet_overview.html#why_use_puppet"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hyperlink" Target="https://puppet.com/docs/puppet/6/puppet_overview.html#why_use_puppet"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puppet.com/docs/pe/2021.2/static_catalogs.html"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hyperlink" Target="https://puppet.com/docs/puppet/6/puppet_overview.html"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hyperlink" Target="https://puppet.com/docs/puppet/6/puppet_overview.html" TargetMode="Externa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puppet.com/docs/puppet/5.5/types/package.html" TargetMode="Externa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puppet.com/docs/puppet/5.5/types/package.html"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puppet.com/docs/puppet/5.5/types/package.html" TargetMode="Externa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puppet.com/docs/puppet/5.5/types/package.html" TargetMode="Externa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hyperlink" Target="https://www.vmware.com/topics/glossary/content/configuration-management.html"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https://puppet.com/docs/puppet/6/puppet_overview.html#why_use_puppet" TargetMode="External"/><Relationship Id="rId5" Type="http://schemas.openxmlformats.org/officeDocument/2006/relationships/hyperlink" Target="https://www.youtube.com/watch?v=2m3wfNR0lJ0" TargetMode="External"/><Relationship Id="rId4" Type="http://schemas.openxmlformats.org/officeDocument/2006/relationships/hyperlink" Target="https://searchsoftwarequality.techtarget.com/answer/What-is-the-DevOps-role-for-operations-people"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hyperlink" Target="https://www.atlassian.com/continuous-delivery/principles/configuration-management#:~:text=Why%20is%20configuration%20management%20important,granularity%20of%20size%20and%20complexity"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www.atlassian.com/continuous-delivery/principles/configuration-management#:~:text=Why%20is%20configuration%20management%20important,granularity%20of%20size%20and%20complexity"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www.serverwatch.com/guides/configuration-management-definition-importance-benefits/"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www.professional-devops.com/configuration-management.html"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www.professional-devops.com/configuration-management.html"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www.professional-devops.com/configuration-management.html"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17109"/>
            <a:ext cx="7772400" cy="1754326"/>
          </a:xfrm>
        </p:spPr>
        <p:txBody>
          <a:bodyPr/>
          <a:lstStyle/>
          <a:p>
            <a:r>
              <a:rPr lang="en-SG" sz="4000" dirty="0"/>
              <a:t>DV1C04</a:t>
            </a:r>
            <a:br>
              <a:rPr lang="en-SG" sz="4000" dirty="0"/>
            </a:br>
            <a:r>
              <a:rPr lang="en-SG" sz="4000" dirty="0"/>
              <a:t>Deployment and Monitoring in DevOps</a:t>
            </a:r>
          </a:p>
        </p:txBody>
      </p:sp>
      <p:sp>
        <p:nvSpPr>
          <p:cNvPr id="5" name="Subtitle 4"/>
          <p:cNvSpPr>
            <a:spLocks noGrp="1"/>
          </p:cNvSpPr>
          <p:nvPr>
            <p:ph type="subTitle" idx="1"/>
          </p:nvPr>
        </p:nvSpPr>
        <p:spPr>
          <a:xfrm>
            <a:off x="1140506" y="3940563"/>
            <a:ext cx="6858000" cy="549863"/>
          </a:xfrm>
        </p:spPr>
        <p:txBody>
          <a:bodyPr>
            <a:noAutofit/>
          </a:bodyPr>
          <a:lstStyle/>
          <a:p>
            <a:r>
              <a:rPr lang="en-US" sz="2800"/>
              <a:t>L08</a:t>
            </a:r>
            <a:endParaRPr lang="en-SG" sz="2800" dirty="0"/>
          </a:p>
        </p:txBody>
      </p:sp>
      <p:sp>
        <p:nvSpPr>
          <p:cNvPr id="6" name="Text Placeholder 5"/>
          <p:cNvSpPr>
            <a:spLocks noGrp="1"/>
          </p:cNvSpPr>
          <p:nvPr>
            <p:ph type="body" idx="10"/>
          </p:nvPr>
        </p:nvSpPr>
        <p:spPr>
          <a:xfrm>
            <a:off x="1140506" y="4651937"/>
            <a:ext cx="6858000" cy="705710"/>
          </a:xfrm>
        </p:spPr>
        <p:txBody>
          <a:bodyPr>
            <a:normAutofit/>
          </a:bodyPr>
          <a:lstStyle/>
          <a:p>
            <a:r>
              <a:rPr lang="en-US" sz="2800" dirty="0"/>
              <a:t>Configuration Management</a:t>
            </a:r>
            <a:endParaRPr lang="en-SG" dirty="0"/>
          </a:p>
        </p:txBody>
      </p:sp>
    </p:spTree>
    <p:extLst>
      <p:ext uri="{BB962C8B-B14F-4D97-AF65-F5344CB8AC3E}">
        <p14:creationId xmlns:p14="http://schemas.microsoft.com/office/powerpoint/2010/main" val="3427340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576943"/>
            <a:ext cx="9043913" cy="444753"/>
          </a:xfrm>
        </p:spPr>
        <p:txBody>
          <a:bodyPr>
            <a:normAutofit fontScale="90000"/>
          </a:bodyPr>
          <a:lstStyle/>
          <a:p>
            <a:r>
              <a:rPr lang="en-GB" sz="3600" dirty="0"/>
              <a:t>Key Elements</a:t>
            </a:r>
          </a:p>
        </p:txBody>
      </p:sp>
      <p:sp>
        <p:nvSpPr>
          <p:cNvPr id="5" name="Content Placeholder 4"/>
          <p:cNvSpPr>
            <a:spLocks noGrp="1"/>
          </p:cNvSpPr>
          <p:nvPr>
            <p:ph idx="1"/>
          </p:nvPr>
        </p:nvSpPr>
        <p:spPr>
          <a:xfrm>
            <a:off x="628650" y="1175657"/>
            <a:ext cx="7886700" cy="5374566"/>
          </a:xfrm>
        </p:spPr>
        <p:txBody>
          <a:bodyPr>
            <a:normAutofit fontScale="85000" lnSpcReduction="20000"/>
          </a:bodyPr>
          <a:lstStyle/>
          <a:p>
            <a:pPr marL="0" indent="0">
              <a:buNone/>
            </a:pPr>
            <a:r>
              <a:rPr lang="en-GB" sz="2800" b="0" dirty="0"/>
              <a:t>The followings are key elements of Configuration Management implementation in DevOps:</a:t>
            </a:r>
          </a:p>
          <a:p>
            <a:pPr marL="0" indent="0">
              <a:buNone/>
            </a:pPr>
            <a:endParaRPr lang="en-GB" sz="2400" b="0" dirty="0"/>
          </a:p>
          <a:p>
            <a:pPr lvl="1"/>
            <a:r>
              <a:rPr lang="en-GB" sz="2400" b="1" dirty="0"/>
              <a:t>Configuration Identification</a:t>
            </a:r>
          </a:p>
          <a:p>
            <a:pPr marL="914400" lvl="2" indent="0">
              <a:buNone/>
            </a:pPr>
            <a:r>
              <a:rPr lang="en-GB" sz="2400" b="0" dirty="0"/>
              <a:t>Involves gathering information and aggregating and compiling configuration data from different application environments, development, staging, and production to be organized into data files and identify the configuration of the environment to be maintained.</a:t>
            </a:r>
          </a:p>
          <a:p>
            <a:pPr lvl="1"/>
            <a:r>
              <a:rPr lang="en-GB" sz="2400" b="1" dirty="0"/>
              <a:t>Baseline</a:t>
            </a:r>
          </a:p>
          <a:p>
            <a:pPr marL="914400" lvl="2" indent="0">
              <a:buNone/>
            </a:pPr>
            <a:r>
              <a:rPr lang="en-GB" sz="2400" dirty="0"/>
              <a:t>O</a:t>
            </a:r>
            <a:r>
              <a:rPr lang="en-GB" sz="2400" b="0" dirty="0"/>
              <a:t>nce the configuration data is organized to operate the software without any issues</a:t>
            </a:r>
            <a:r>
              <a:rPr lang="en-GB" sz="2400" dirty="0"/>
              <a:t>, a baseline can be established, by reviewing and committing the configuration of a functioning production environment.</a:t>
            </a:r>
          </a:p>
          <a:p>
            <a:pPr marL="914400" lvl="2" indent="0">
              <a:buNone/>
            </a:pPr>
            <a:endParaRPr lang="en-GB" sz="2400" dirty="0"/>
          </a:p>
          <a:p>
            <a:pPr lvl="1"/>
            <a:r>
              <a:rPr lang="en-GB" sz="2400" b="1" dirty="0"/>
              <a:t>Configuration Control: </a:t>
            </a:r>
          </a:p>
          <a:p>
            <a:pPr marL="914400" lvl="2" indent="0">
              <a:buNone/>
            </a:pPr>
            <a:r>
              <a:rPr lang="en-GB" sz="2400" dirty="0"/>
              <a:t>After the baseline is established, configuration control tracks, controls, and regulates changes to the configuration. Configuration Control can be automated with the help of various version control systems.</a:t>
            </a:r>
          </a:p>
        </p:txBody>
      </p:sp>
      <p:sp>
        <p:nvSpPr>
          <p:cNvPr id="2" name="TextBox 1">
            <a:extLst>
              <a:ext uri="{FF2B5EF4-FFF2-40B4-BE49-F238E27FC236}">
                <a16:creationId xmlns:a16="http://schemas.microsoft.com/office/drawing/2014/main" id="{E4C247E2-65F4-46E5-AE1F-1BFA053C9440}"/>
              </a:ext>
            </a:extLst>
          </p:cNvPr>
          <p:cNvSpPr txBox="1"/>
          <p:nvPr/>
        </p:nvSpPr>
        <p:spPr>
          <a:xfrm>
            <a:off x="498021" y="6550223"/>
            <a:ext cx="6058966" cy="307777"/>
          </a:xfrm>
          <a:prstGeom prst="rect">
            <a:avLst/>
          </a:prstGeom>
          <a:noFill/>
        </p:spPr>
        <p:txBody>
          <a:bodyPr wrap="none" rtlCol="0">
            <a:spAutoFit/>
          </a:bodyPr>
          <a:lstStyle/>
          <a:p>
            <a:r>
              <a:rPr lang="en-SG" sz="1400" b="1" dirty="0"/>
              <a:t>Ref: </a:t>
            </a:r>
            <a:r>
              <a:rPr lang="en-SG" sz="1400" dirty="0">
                <a:hlinkClick r:id="rId2"/>
              </a:rPr>
              <a:t>https://www.professional-devops.com/configuration-management.html</a:t>
            </a:r>
            <a:endParaRPr lang="en-SG" sz="1400" b="1" dirty="0"/>
          </a:p>
        </p:txBody>
      </p:sp>
    </p:spTree>
    <p:extLst>
      <p:ext uri="{BB962C8B-B14F-4D97-AF65-F5344CB8AC3E}">
        <p14:creationId xmlns:p14="http://schemas.microsoft.com/office/powerpoint/2010/main" val="3946828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576943"/>
            <a:ext cx="9299945" cy="444753"/>
          </a:xfrm>
        </p:spPr>
        <p:txBody>
          <a:bodyPr>
            <a:noAutofit/>
          </a:bodyPr>
          <a:lstStyle/>
          <a:p>
            <a:r>
              <a:rPr lang="en-SG" sz="3200" dirty="0"/>
              <a:t>DevOps CM - Deployment</a:t>
            </a:r>
            <a:endParaRPr lang="en-GB" sz="3200" dirty="0"/>
          </a:p>
        </p:txBody>
      </p:sp>
      <p:sp>
        <p:nvSpPr>
          <p:cNvPr id="5" name="Content Placeholder 4"/>
          <p:cNvSpPr>
            <a:spLocks noGrp="1"/>
          </p:cNvSpPr>
          <p:nvPr>
            <p:ph idx="1"/>
          </p:nvPr>
        </p:nvSpPr>
        <p:spPr>
          <a:xfrm>
            <a:off x="628650" y="1316735"/>
            <a:ext cx="7886700" cy="5208961"/>
          </a:xfrm>
        </p:spPr>
        <p:txBody>
          <a:bodyPr>
            <a:normAutofit/>
          </a:bodyPr>
          <a:lstStyle/>
          <a:p>
            <a:pPr marL="0" indent="0">
              <a:buNone/>
            </a:pPr>
            <a:r>
              <a:rPr lang="en-GB" b="0" dirty="0"/>
              <a:t>For configuration management in DevOps to be implemented successfully and managed adequately, the followings generally are needed in deployment:</a:t>
            </a:r>
          </a:p>
          <a:p>
            <a:pPr lvl="1"/>
            <a:r>
              <a:rPr lang="en-GB" sz="2000" b="1" dirty="0"/>
              <a:t>Infrastructure as Code (</a:t>
            </a:r>
            <a:r>
              <a:rPr lang="en-GB" sz="2000" b="1" dirty="0" err="1"/>
              <a:t>IaC</a:t>
            </a:r>
            <a:r>
              <a:rPr lang="en-GB" sz="2000" b="1" dirty="0"/>
              <a:t>):</a:t>
            </a:r>
            <a:r>
              <a:rPr lang="en-GB" sz="2000" b="0" dirty="0"/>
              <a:t> It manages the necessary environment, with resources required for DevOps operations, with code and automatically preparing it for deployment and testing activities. </a:t>
            </a:r>
          </a:p>
          <a:p>
            <a:pPr lvl="1"/>
            <a:r>
              <a:rPr lang="en-GB" sz="2000" b="1" dirty="0"/>
              <a:t>Configuration as Code (</a:t>
            </a:r>
            <a:r>
              <a:rPr lang="en-GB" sz="2000" b="1" dirty="0" err="1"/>
              <a:t>CaC</a:t>
            </a:r>
            <a:r>
              <a:rPr lang="en-GB" sz="2000" b="1" dirty="0"/>
              <a:t>):</a:t>
            </a:r>
            <a:r>
              <a:rPr lang="en-GB" sz="2000" dirty="0"/>
              <a:t> </a:t>
            </a:r>
            <a:r>
              <a:rPr lang="en-GB" sz="2000" b="0" dirty="0"/>
              <a:t>It is a code that standardizes configurations within a given resource, like a server or network. These standardized configurations are applied during the deployment phase and ensure infrastructure configuration is suitable for the application. </a:t>
            </a:r>
          </a:p>
        </p:txBody>
      </p:sp>
      <p:sp>
        <p:nvSpPr>
          <p:cNvPr id="2" name="TextBox 1">
            <a:extLst>
              <a:ext uri="{FF2B5EF4-FFF2-40B4-BE49-F238E27FC236}">
                <a16:creationId xmlns:a16="http://schemas.microsoft.com/office/drawing/2014/main" id="{E4C247E2-65F4-46E5-AE1F-1BFA053C9440}"/>
              </a:ext>
            </a:extLst>
          </p:cNvPr>
          <p:cNvSpPr txBox="1"/>
          <p:nvPr/>
        </p:nvSpPr>
        <p:spPr>
          <a:xfrm>
            <a:off x="628650" y="6217920"/>
            <a:ext cx="6058966" cy="307777"/>
          </a:xfrm>
          <a:prstGeom prst="rect">
            <a:avLst/>
          </a:prstGeom>
          <a:noFill/>
        </p:spPr>
        <p:txBody>
          <a:bodyPr wrap="none" rtlCol="0">
            <a:spAutoFit/>
          </a:bodyPr>
          <a:lstStyle/>
          <a:p>
            <a:r>
              <a:rPr lang="en-SG" sz="1400" b="1" dirty="0"/>
              <a:t>Ref: </a:t>
            </a:r>
            <a:r>
              <a:rPr lang="en-SG" sz="1400" dirty="0">
                <a:hlinkClick r:id="rId2"/>
              </a:rPr>
              <a:t>https://www.professional-devops.com/configuration-management.html</a:t>
            </a:r>
            <a:endParaRPr lang="en-SG" sz="1400" b="1" dirty="0"/>
          </a:p>
        </p:txBody>
      </p:sp>
    </p:spTree>
    <p:extLst>
      <p:ext uri="{BB962C8B-B14F-4D97-AF65-F5344CB8AC3E}">
        <p14:creationId xmlns:p14="http://schemas.microsoft.com/office/powerpoint/2010/main" val="110507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rmAutofit/>
          </a:bodyPr>
          <a:lstStyle/>
          <a:p>
            <a:r>
              <a:rPr lang="en-SG" sz="3200" dirty="0"/>
              <a:t>DevOps CM - Operation</a:t>
            </a:r>
          </a:p>
        </p:txBody>
      </p:sp>
      <p:sp>
        <p:nvSpPr>
          <p:cNvPr id="5" name="Content Placeholder 4"/>
          <p:cNvSpPr>
            <a:spLocks noGrp="1"/>
          </p:cNvSpPr>
          <p:nvPr>
            <p:ph idx="1"/>
          </p:nvPr>
        </p:nvSpPr>
        <p:spPr>
          <a:xfrm>
            <a:off x="628650" y="1316736"/>
            <a:ext cx="7886700" cy="4519568"/>
          </a:xfrm>
        </p:spPr>
        <p:txBody>
          <a:bodyPr>
            <a:normAutofit/>
          </a:bodyPr>
          <a:lstStyle/>
          <a:p>
            <a:pPr marL="0" indent="0">
              <a:buNone/>
            </a:pPr>
            <a:r>
              <a:rPr lang="en-GB" b="0" dirty="0"/>
              <a:t>After a software is deployed, to ensure the system functions, highly available and configured optimally, configuration management best practices allow management of risks effectively and deliver quality and consistency to end-users during operation. These best practices include:</a:t>
            </a:r>
          </a:p>
          <a:p>
            <a:r>
              <a:rPr lang="en-GB" dirty="0"/>
              <a:t>Tracking Changes: </a:t>
            </a:r>
            <a:r>
              <a:rPr lang="en-GB" b="0" dirty="0"/>
              <a:t>Track changes concerning system provisioning and configuration management, such as asset change. This provides ease of roll back unwanted changes or revert to an earlier configuration if needed.</a:t>
            </a:r>
          </a:p>
          <a:p>
            <a:r>
              <a:rPr lang="en-GB" dirty="0"/>
              <a:t>Ensure Early Testing: </a:t>
            </a:r>
            <a:r>
              <a:rPr lang="en-GB" b="0" dirty="0"/>
              <a:t>Implement early and often testing, bugs and other potentially harmful regressions may be detected early during configuration management.</a:t>
            </a:r>
            <a:endParaRPr lang="en-SG" b="0" dirty="0"/>
          </a:p>
        </p:txBody>
      </p:sp>
      <p:sp>
        <p:nvSpPr>
          <p:cNvPr id="7" name="TextBox 6">
            <a:extLst>
              <a:ext uri="{FF2B5EF4-FFF2-40B4-BE49-F238E27FC236}">
                <a16:creationId xmlns:a16="http://schemas.microsoft.com/office/drawing/2014/main" id="{0AB89F4D-14EA-4DFB-B461-4AD145F47D61}"/>
              </a:ext>
            </a:extLst>
          </p:cNvPr>
          <p:cNvSpPr txBox="1"/>
          <p:nvPr/>
        </p:nvSpPr>
        <p:spPr>
          <a:xfrm>
            <a:off x="628650" y="6217920"/>
            <a:ext cx="6268063" cy="307777"/>
          </a:xfrm>
          <a:prstGeom prst="rect">
            <a:avLst/>
          </a:prstGeom>
          <a:noFill/>
        </p:spPr>
        <p:txBody>
          <a:bodyPr wrap="none" rtlCol="0">
            <a:spAutoFit/>
          </a:bodyPr>
          <a:lstStyle/>
          <a:p>
            <a:r>
              <a:rPr lang="en-SG" sz="1400" b="1" dirty="0"/>
              <a:t>Ref: </a:t>
            </a:r>
            <a:r>
              <a:rPr lang="en-SG" sz="1400" dirty="0">
                <a:hlinkClick r:id="rId2"/>
              </a:rPr>
              <a:t>https://www.professional-devops.com/configuration-management.html</a:t>
            </a:r>
            <a:endParaRPr lang="en-SG" sz="1400" b="1" dirty="0"/>
          </a:p>
        </p:txBody>
      </p:sp>
    </p:spTree>
    <p:extLst>
      <p:ext uri="{BB962C8B-B14F-4D97-AF65-F5344CB8AC3E}">
        <p14:creationId xmlns:p14="http://schemas.microsoft.com/office/powerpoint/2010/main" val="2414256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rmAutofit/>
          </a:bodyPr>
          <a:lstStyle/>
          <a:p>
            <a:r>
              <a:rPr lang="en-SG" sz="3200" dirty="0"/>
              <a:t>DevOps CM - Operation</a:t>
            </a:r>
          </a:p>
        </p:txBody>
      </p:sp>
      <p:sp>
        <p:nvSpPr>
          <p:cNvPr id="5" name="Content Placeholder 4"/>
          <p:cNvSpPr>
            <a:spLocks noGrp="1"/>
          </p:cNvSpPr>
          <p:nvPr>
            <p:ph idx="1"/>
          </p:nvPr>
        </p:nvSpPr>
        <p:spPr>
          <a:xfrm>
            <a:off x="628650" y="1316736"/>
            <a:ext cx="7886700" cy="4519568"/>
          </a:xfrm>
        </p:spPr>
        <p:txBody>
          <a:bodyPr>
            <a:normAutofit/>
          </a:bodyPr>
          <a:lstStyle/>
          <a:p>
            <a:r>
              <a:rPr lang="en-GB" dirty="0"/>
              <a:t>Early &amp; Often Integration: </a:t>
            </a:r>
            <a:r>
              <a:rPr lang="en-GB" b="0" dirty="0"/>
              <a:t>Perform early and often integration to ensure the compliance and compatibility of new features and changes with the rest of the environment.</a:t>
            </a:r>
          </a:p>
          <a:p>
            <a:pPr marL="0" indent="0">
              <a:buNone/>
            </a:pPr>
            <a:endParaRPr lang="en-GB" b="0" dirty="0"/>
          </a:p>
          <a:p>
            <a:r>
              <a:rPr lang="en-GB" dirty="0"/>
              <a:t>Configuration Control: </a:t>
            </a:r>
            <a:r>
              <a:rPr lang="en-GB" b="0" dirty="0"/>
              <a:t>Make sure to implement configuration control for the evaluation of all change-requests and change-proposals, as well as their subsequent approval or disapproval. This controls modification to the system's design, hardware, firmware, software, and documentation.</a:t>
            </a:r>
          </a:p>
          <a:p>
            <a:endParaRPr lang="en-SG" b="0" dirty="0"/>
          </a:p>
        </p:txBody>
      </p:sp>
      <p:sp>
        <p:nvSpPr>
          <p:cNvPr id="7" name="TextBox 6">
            <a:extLst>
              <a:ext uri="{FF2B5EF4-FFF2-40B4-BE49-F238E27FC236}">
                <a16:creationId xmlns:a16="http://schemas.microsoft.com/office/drawing/2014/main" id="{0AB89F4D-14EA-4DFB-B461-4AD145F47D61}"/>
              </a:ext>
            </a:extLst>
          </p:cNvPr>
          <p:cNvSpPr txBox="1"/>
          <p:nvPr/>
        </p:nvSpPr>
        <p:spPr>
          <a:xfrm>
            <a:off x="628650" y="6217920"/>
            <a:ext cx="6268063" cy="307777"/>
          </a:xfrm>
          <a:prstGeom prst="rect">
            <a:avLst/>
          </a:prstGeom>
          <a:noFill/>
        </p:spPr>
        <p:txBody>
          <a:bodyPr wrap="none" rtlCol="0">
            <a:spAutoFit/>
          </a:bodyPr>
          <a:lstStyle/>
          <a:p>
            <a:r>
              <a:rPr lang="en-SG" sz="1400" b="1" dirty="0"/>
              <a:t>Ref: </a:t>
            </a:r>
            <a:r>
              <a:rPr lang="en-SG" sz="1400" dirty="0">
                <a:hlinkClick r:id="rId2"/>
              </a:rPr>
              <a:t>https://www.professional-devops.com/configuration-management.html</a:t>
            </a:r>
            <a:endParaRPr lang="en-SG" sz="1400" b="1" dirty="0"/>
          </a:p>
        </p:txBody>
      </p:sp>
    </p:spTree>
    <p:extLst>
      <p:ext uri="{BB962C8B-B14F-4D97-AF65-F5344CB8AC3E}">
        <p14:creationId xmlns:p14="http://schemas.microsoft.com/office/powerpoint/2010/main" val="4148540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rmAutofit/>
          </a:bodyPr>
          <a:lstStyle/>
          <a:p>
            <a:r>
              <a:rPr lang="en-SG" sz="3200" dirty="0"/>
              <a:t>DevOps CM - Operation</a:t>
            </a:r>
          </a:p>
        </p:txBody>
      </p:sp>
      <p:sp>
        <p:nvSpPr>
          <p:cNvPr id="5" name="Content Placeholder 4"/>
          <p:cNvSpPr>
            <a:spLocks noGrp="1"/>
          </p:cNvSpPr>
          <p:nvPr>
            <p:ph idx="1"/>
          </p:nvPr>
        </p:nvSpPr>
        <p:spPr>
          <a:xfrm>
            <a:off x="628650" y="1316736"/>
            <a:ext cx="7886700" cy="4519568"/>
          </a:xfrm>
        </p:spPr>
        <p:txBody>
          <a:bodyPr>
            <a:normAutofit/>
          </a:bodyPr>
          <a:lstStyle/>
          <a:p>
            <a:r>
              <a:rPr lang="en-GB" dirty="0"/>
              <a:t>Performance Testing:</a:t>
            </a:r>
            <a:r>
              <a:rPr lang="en-GB" b="0" dirty="0"/>
              <a:t> Perform performance testing enables DevOps teams to monitor and verify the performance and functionality of the system after the latest changes.</a:t>
            </a:r>
          </a:p>
          <a:p>
            <a:pPr marL="0" indent="0">
              <a:buNone/>
            </a:pPr>
            <a:endParaRPr lang="en-GB" dirty="0"/>
          </a:p>
          <a:p>
            <a:r>
              <a:rPr lang="en-GB" dirty="0"/>
              <a:t>Configuration Management Database: </a:t>
            </a:r>
            <a:r>
              <a:rPr lang="en-GB" b="0" dirty="0"/>
              <a:t>Configuration Management Database (CMBD) helps track Configuration Items (CIs) such as storage, racks, software licenses, etc. and the dependencies between them. It further helps perform functions like root cause analysis, change management, impact analysis, current state assessment for the future state strategy development.</a:t>
            </a:r>
          </a:p>
          <a:p>
            <a:endParaRPr lang="en-SG" b="0" dirty="0"/>
          </a:p>
        </p:txBody>
      </p:sp>
      <p:sp>
        <p:nvSpPr>
          <p:cNvPr id="7" name="TextBox 6">
            <a:extLst>
              <a:ext uri="{FF2B5EF4-FFF2-40B4-BE49-F238E27FC236}">
                <a16:creationId xmlns:a16="http://schemas.microsoft.com/office/drawing/2014/main" id="{0AB89F4D-14EA-4DFB-B461-4AD145F47D61}"/>
              </a:ext>
            </a:extLst>
          </p:cNvPr>
          <p:cNvSpPr txBox="1"/>
          <p:nvPr/>
        </p:nvSpPr>
        <p:spPr>
          <a:xfrm>
            <a:off x="628650" y="6217920"/>
            <a:ext cx="6268063" cy="307777"/>
          </a:xfrm>
          <a:prstGeom prst="rect">
            <a:avLst/>
          </a:prstGeom>
          <a:noFill/>
        </p:spPr>
        <p:txBody>
          <a:bodyPr wrap="none" rtlCol="0">
            <a:spAutoFit/>
          </a:bodyPr>
          <a:lstStyle/>
          <a:p>
            <a:r>
              <a:rPr lang="en-SG" sz="1400" b="1" dirty="0"/>
              <a:t>Ref: </a:t>
            </a:r>
            <a:r>
              <a:rPr lang="en-SG" sz="1400" dirty="0">
                <a:hlinkClick r:id="rId2"/>
              </a:rPr>
              <a:t>https://www.professional-devops.com/configuration-management.html</a:t>
            </a:r>
            <a:endParaRPr lang="en-SG" sz="1400" b="1" dirty="0"/>
          </a:p>
        </p:txBody>
      </p:sp>
    </p:spTree>
    <p:extLst>
      <p:ext uri="{BB962C8B-B14F-4D97-AF65-F5344CB8AC3E}">
        <p14:creationId xmlns:p14="http://schemas.microsoft.com/office/powerpoint/2010/main" val="2189582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Autofit/>
          </a:bodyPr>
          <a:lstStyle/>
          <a:p>
            <a:r>
              <a:rPr lang="en-SG" sz="3600" dirty="0"/>
              <a:t>Common CM Tools</a:t>
            </a:r>
          </a:p>
        </p:txBody>
      </p:sp>
      <p:sp>
        <p:nvSpPr>
          <p:cNvPr id="5" name="Content Placeholder 4"/>
          <p:cNvSpPr>
            <a:spLocks noGrp="1"/>
          </p:cNvSpPr>
          <p:nvPr>
            <p:ph idx="1"/>
          </p:nvPr>
        </p:nvSpPr>
        <p:spPr>
          <a:xfrm>
            <a:off x="628650" y="1353312"/>
            <a:ext cx="7886700" cy="4327544"/>
          </a:xfrm>
        </p:spPr>
        <p:txBody>
          <a:bodyPr>
            <a:normAutofit/>
          </a:bodyPr>
          <a:lstStyle/>
          <a:p>
            <a:pPr marL="0" indent="0">
              <a:buNone/>
            </a:pPr>
            <a:r>
              <a:rPr lang="en-GB" b="0" dirty="0"/>
              <a:t>DevOps configuration management automates workflows to reduce manual efforts in the deployment of code changes to a live software system. The following is a list of some popular Configuration Management Tools:</a:t>
            </a:r>
          </a:p>
          <a:p>
            <a:pPr lvl="1"/>
            <a:r>
              <a:rPr lang="en-GB" sz="2000" b="0" dirty="0"/>
              <a:t>Puppet </a:t>
            </a:r>
          </a:p>
          <a:p>
            <a:pPr lvl="1"/>
            <a:r>
              <a:rPr lang="en-GB" sz="2000" b="0" dirty="0"/>
              <a:t>Chef</a:t>
            </a:r>
          </a:p>
          <a:p>
            <a:pPr lvl="1"/>
            <a:r>
              <a:rPr lang="en-GB" sz="2000" b="0" dirty="0"/>
              <a:t>Ansible</a:t>
            </a:r>
          </a:p>
          <a:p>
            <a:pPr lvl="1"/>
            <a:r>
              <a:rPr lang="en-GB" sz="2000" b="0" dirty="0" err="1"/>
              <a:t>SaltStack</a:t>
            </a:r>
            <a:endParaRPr lang="en-GB" sz="2000" b="0" dirty="0"/>
          </a:p>
          <a:p>
            <a:pPr lvl="1"/>
            <a:r>
              <a:rPr lang="en-GB" sz="2000" b="0" dirty="0"/>
              <a:t>Git</a:t>
            </a:r>
          </a:p>
          <a:p>
            <a:pPr lvl="1"/>
            <a:r>
              <a:rPr lang="en-GB" sz="2000" b="0" dirty="0"/>
              <a:t>Terraform</a:t>
            </a:r>
          </a:p>
          <a:p>
            <a:pPr lvl="1"/>
            <a:r>
              <a:rPr lang="en-GB" sz="2000" b="0" dirty="0"/>
              <a:t>AWS </a:t>
            </a:r>
            <a:r>
              <a:rPr lang="en-GB" sz="2000" b="0" dirty="0" err="1"/>
              <a:t>OpsWorks</a:t>
            </a:r>
            <a:endParaRPr lang="en-GB" sz="2000" b="0" dirty="0"/>
          </a:p>
          <a:p>
            <a:pPr marL="0" indent="0">
              <a:buNone/>
            </a:pPr>
            <a:endParaRPr lang="en-GB" b="0" dirty="0"/>
          </a:p>
        </p:txBody>
      </p:sp>
      <p:sp>
        <p:nvSpPr>
          <p:cNvPr id="7" name="TextBox 6">
            <a:extLst>
              <a:ext uri="{FF2B5EF4-FFF2-40B4-BE49-F238E27FC236}">
                <a16:creationId xmlns:a16="http://schemas.microsoft.com/office/drawing/2014/main" id="{F47C6F75-56CA-47F5-9D52-652E40D8ECA5}"/>
              </a:ext>
            </a:extLst>
          </p:cNvPr>
          <p:cNvSpPr txBox="1"/>
          <p:nvPr/>
        </p:nvSpPr>
        <p:spPr>
          <a:xfrm>
            <a:off x="628650" y="6217920"/>
            <a:ext cx="6268063" cy="307777"/>
          </a:xfrm>
          <a:prstGeom prst="rect">
            <a:avLst/>
          </a:prstGeom>
          <a:noFill/>
        </p:spPr>
        <p:txBody>
          <a:bodyPr wrap="none" rtlCol="0">
            <a:spAutoFit/>
          </a:bodyPr>
          <a:lstStyle/>
          <a:p>
            <a:r>
              <a:rPr lang="en-SG" sz="1400" b="1" dirty="0"/>
              <a:t>Ref: </a:t>
            </a:r>
            <a:r>
              <a:rPr lang="en-SG" sz="1400" dirty="0">
                <a:hlinkClick r:id="rId2"/>
              </a:rPr>
              <a:t>https://www.professional-devops.com/configuration-management.html</a:t>
            </a:r>
            <a:endParaRPr lang="en-SG" sz="1400" b="1" dirty="0"/>
          </a:p>
        </p:txBody>
      </p:sp>
    </p:spTree>
    <p:extLst>
      <p:ext uri="{BB962C8B-B14F-4D97-AF65-F5344CB8AC3E}">
        <p14:creationId xmlns:p14="http://schemas.microsoft.com/office/powerpoint/2010/main" val="1118960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607" y="435298"/>
            <a:ext cx="9043913" cy="632945"/>
          </a:xfrm>
        </p:spPr>
        <p:txBody>
          <a:bodyPr>
            <a:noAutofit/>
          </a:bodyPr>
          <a:lstStyle/>
          <a:p>
            <a:r>
              <a:rPr lang="en-GB" sz="3600" dirty="0"/>
              <a:t>Push and Pull CM</a:t>
            </a:r>
          </a:p>
        </p:txBody>
      </p:sp>
      <p:sp>
        <p:nvSpPr>
          <p:cNvPr id="5" name="Content Placeholder 4"/>
          <p:cNvSpPr>
            <a:spLocks noGrp="1"/>
          </p:cNvSpPr>
          <p:nvPr>
            <p:ph idx="1"/>
          </p:nvPr>
        </p:nvSpPr>
        <p:spPr>
          <a:xfrm>
            <a:off x="628650" y="1426030"/>
            <a:ext cx="8145236" cy="4250284"/>
          </a:xfrm>
        </p:spPr>
        <p:txBody>
          <a:bodyPr>
            <a:normAutofit/>
          </a:bodyPr>
          <a:lstStyle/>
          <a:p>
            <a:pPr marL="0" indent="0">
              <a:buNone/>
            </a:pPr>
            <a:r>
              <a:rPr lang="en-GB" sz="2400" b="0" dirty="0"/>
              <a:t>There are generally 2 methods of how configurations are handled:</a:t>
            </a:r>
          </a:p>
          <a:p>
            <a:pPr marL="0" indent="0">
              <a:buNone/>
            </a:pPr>
            <a:endParaRPr lang="en-GB" sz="2400" b="0" dirty="0"/>
          </a:p>
          <a:p>
            <a:pPr lvl="1"/>
            <a:r>
              <a:rPr lang="en-GB" sz="2000" b="1" dirty="0"/>
              <a:t>Pull Configuration</a:t>
            </a:r>
          </a:p>
          <a:p>
            <a:pPr lvl="1"/>
            <a:r>
              <a:rPr lang="en-GB" sz="2000" b="1" dirty="0"/>
              <a:t>Push Configuration</a:t>
            </a:r>
          </a:p>
        </p:txBody>
      </p:sp>
    </p:spTree>
    <p:extLst>
      <p:ext uri="{BB962C8B-B14F-4D97-AF65-F5344CB8AC3E}">
        <p14:creationId xmlns:p14="http://schemas.microsoft.com/office/powerpoint/2010/main" val="1567896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Autofit/>
          </a:bodyPr>
          <a:lstStyle/>
          <a:p>
            <a:r>
              <a:rPr lang="en-GB" sz="3600" dirty="0"/>
              <a:t>Pull CM</a:t>
            </a:r>
          </a:p>
        </p:txBody>
      </p:sp>
      <p:sp>
        <p:nvSpPr>
          <p:cNvPr id="5" name="Content Placeholder 4"/>
          <p:cNvSpPr>
            <a:spLocks noGrp="1"/>
          </p:cNvSpPr>
          <p:nvPr>
            <p:ph idx="1"/>
          </p:nvPr>
        </p:nvSpPr>
        <p:spPr>
          <a:xfrm>
            <a:off x="648606" y="1338944"/>
            <a:ext cx="8145236" cy="5130305"/>
          </a:xfrm>
        </p:spPr>
        <p:txBody>
          <a:bodyPr>
            <a:normAutofit/>
          </a:bodyPr>
          <a:lstStyle/>
          <a:p>
            <a:pPr marL="0" indent="0">
              <a:buNone/>
            </a:pPr>
            <a:r>
              <a:rPr lang="en-GB" sz="2400" b="0" dirty="0"/>
              <a:t>Pull configuration is one whereby clients/nodes periodically pull configuration from puppet master.</a:t>
            </a:r>
          </a:p>
        </p:txBody>
      </p:sp>
      <p:sp>
        <p:nvSpPr>
          <p:cNvPr id="7" name="TextBox 6">
            <a:extLst>
              <a:ext uri="{FF2B5EF4-FFF2-40B4-BE49-F238E27FC236}">
                <a16:creationId xmlns:a16="http://schemas.microsoft.com/office/drawing/2014/main" id="{F47C6F75-56CA-47F5-9D52-652E40D8ECA5}"/>
              </a:ext>
            </a:extLst>
          </p:cNvPr>
          <p:cNvSpPr txBox="1"/>
          <p:nvPr/>
        </p:nvSpPr>
        <p:spPr>
          <a:xfrm>
            <a:off x="1044235" y="6242343"/>
            <a:ext cx="4499693" cy="307777"/>
          </a:xfrm>
          <a:prstGeom prst="rect">
            <a:avLst/>
          </a:prstGeom>
          <a:noFill/>
        </p:spPr>
        <p:txBody>
          <a:bodyPr wrap="none" rtlCol="0">
            <a:spAutoFit/>
          </a:bodyPr>
          <a:lstStyle/>
          <a:p>
            <a:r>
              <a:rPr lang="en-SG" sz="1400" b="1" dirty="0"/>
              <a:t>Ref: </a:t>
            </a:r>
            <a:r>
              <a:rPr lang="en-GB" sz="1400" dirty="0">
                <a:hlinkClick r:id="rId2"/>
              </a:rPr>
              <a:t>https://www.youtube.com/watch?v=2m3wfNR0lJ0</a:t>
            </a:r>
            <a:endParaRPr lang="en-SG" sz="1400" b="1" dirty="0"/>
          </a:p>
        </p:txBody>
      </p:sp>
      <p:pic>
        <p:nvPicPr>
          <p:cNvPr id="2" name="Picture 1">
            <a:extLst>
              <a:ext uri="{FF2B5EF4-FFF2-40B4-BE49-F238E27FC236}">
                <a16:creationId xmlns:a16="http://schemas.microsoft.com/office/drawing/2014/main" id="{D4DF69A1-D599-49F8-87E2-71C0AE9F400C}"/>
              </a:ext>
            </a:extLst>
          </p:cNvPr>
          <p:cNvPicPr>
            <a:picLocks noChangeAspect="1"/>
          </p:cNvPicPr>
          <p:nvPr/>
        </p:nvPicPr>
        <p:blipFill>
          <a:blip r:embed="rId3"/>
          <a:stretch>
            <a:fillRect/>
          </a:stretch>
        </p:blipFill>
        <p:spPr>
          <a:xfrm>
            <a:off x="1760765" y="2543720"/>
            <a:ext cx="5448300" cy="3381375"/>
          </a:xfrm>
          <a:prstGeom prst="rect">
            <a:avLst/>
          </a:prstGeom>
        </p:spPr>
      </p:pic>
    </p:spTree>
    <p:extLst>
      <p:ext uri="{BB962C8B-B14F-4D97-AF65-F5344CB8AC3E}">
        <p14:creationId xmlns:p14="http://schemas.microsoft.com/office/powerpoint/2010/main" val="2682827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Autofit/>
          </a:bodyPr>
          <a:lstStyle/>
          <a:p>
            <a:r>
              <a:rPr lang="en-GB" sz="3600" dirty="0"/>
              <a:t>Push CM</a:t>
            </a:r>
          </a:p>
        </p:txBody>
      </p:sp>
      <p:sp>
        <p:nvSpPr>
          <p:cNvPr id="5" name="Content Placeholder 4"/>
          <p:cNvSpPr>
            <a:spLocks noGrp="1"/>
          </p:cNvSpPr>
          <p:nvPr>
            <p:ph idx="1"/>
          </p:nvPr>
        </p:nvSpPr>
        <p:spPr>
          <a:xfrm>
            <a:off x="648606" y="1338944"/>
            <a:ext cx="8145236" cy="5130305"/>
          </a:xfrm>
        </p:spPr>
        <p:txBody>
          <a:bodyPr>
            <a:normAutofit/>
          </a:bodyPr>
          <a:lstStyle/>
          <a:p>
            <a:pPr marL="0" indent="0">
              <a:buNone/>
            </a:pPr>
            <a:r>
              <a:rPr lang="en-GB" sz="2400" b="0" dirty="0"/>
              <a:t>Push configuration is one whereby centralized server pushes configuration to clients/nodes.</a:t>
            </a:r>
          </a:p>
        </p:txBody>
      </p:sp>
      <p:sp>
        <p:nvSpPr>
          <p:cNvPr id="7" name="TextBox 6">
            <a:extLst>
              <a:ext uri="{FF2B5EF4-FFF2-40B4-BE49-F238E27FC236}">
                <a16:creationId xmlns:a16="http://schemas.microsoft.com/office/drawing/2014/main" id="{F47C6F75-56CA-47F5-9D52-652E40D8ECA5}"/>
              </a:ext>
            </a:extLst>
          </p:cNvPr>
          <p:cNvSpPr txBox="1"/>
          <p:nvPr/>
        </p:nvSpPr>
        <p:spPr>
          <a:xfrm>
            <a:off x="1044235" y="6242343"/>
            <a:ext cx="4499693" cy="307777"/>
          </a:xfrm>
          <a:prstGeom prst="rect">
            <a:avLst/>
          </a:prstGeom>
          <a:noFill/>
        </p:spPr>
        <p:txBody>
          <a:bodyPr wrap="none" rtlCol="0">
            <a:spAutoFit/>
          </a:bodyPr>
          <a:lstStyle/>
          <a:p>
            <a:r>
              <a:rPr lang="en-SG" sz="1400" b="1" dirty="0"/>
              <a:t>Ref: </a:t>
            </a:r>
            <a:r>
              <a:rPr lang="en-GB" sz="1400" dirty="0">
                <a:hlinkClick r:id="rId2"/>
              </a:rPr>
              <a:t>https://www.youtube.com/watch?v=2m3wfNR0lJ0</a:t>
            </a:r>
            <a:endParaRPr lang="en-SG" sz="1400" b="1" dirty="0"/>
          </a:p>
        </p:txBody>
      </p:sp>
      <p:pic>
        <p:nvPicPr>
          <p:cNvPr id="6" name="Picture 5">
            <a:extLst>
              <a:ext uri="{FF2B5EF4-FFF2-40B4-BE49-F238E27FC236}">
                <a16:creationId xmlns:a16="http://schemas.microsoft.com/office/drawing/2014/main" id="{A66B690A-1E2F-4598-A674-1CB4DE00852E}"/>
              </a:ext>
            </a:extLst>
          </p:cNvPr>
          <p:cNvPicPr>
            <a:picLocks noChangeAspect="1"/>
          </p:cNvPicPr>
          <p:nvPr/>
        </p:nvPicPr>
        <p:blipFill>
          <a:blip r:embed="rId3"/>
          <a:stretch>
            <a:fillRect/>
          </a:stretch>
        </p:blipFill>
        <p:spPr>
          <a:xfrm>
            <a:off x="1814512" y="2296070"/>
            <a:ext cx="5514975" cy="3629025"/>
          </a:xfrm>
          <a:prstGeom prst="rect">
            <a:avLst/>
          </a:prstGeom>
        </p:spPr>
      </p:pic>
    </p:spTree>
    <p:extLst>
      <p:ext uri="{BB962C8B-B14F-4D97-AF65-F5344CB8AC3E}">
        <p14:creationId xmlns:p14="http://schemas.microsoft.com/office/powerpoint/2010/main" val="1976282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Autofit/>
          </a:bodyPr>
          <a:lstStyle/>
          <a:p>
            <a:r>
              <a:rPr lang="en-GB" sz="3600" dirty="0"/>
              <a:t>Push and Pull Based Grouping</a:t>
            </a:r>
          </a:p>
        </p:txBody>
      </p:sp>
      <p:sp>
        <p:nvSpPr>
          <p:cNvPr id="5" name="Content Placeholder 4"/>
          <p:cNvSpPr>
            <a:spLocks noGrp="1"/>
          </p:cNvSpPr>
          <p:nvPr>
            <p:ph idx="1"/>
          </p:nvPr>
        </p:nvSpPr>
        <p:spPr>
          <a:xfrm>
            <a:off x="628650" y="1349830"/>
            <a:ext cx="8145236" cy="4015789"/>
          </a:xfrm>
        </p:spPr>
        <p:txBody>
          <a:bodyPr>
            <a:normAutofit/>
          </a:bodyPr>
          <a:lstStyle/>
          <a:p>
            <a:pPr marL="0" indent="0">
              <a:buNone/>
            </a:pPr>
            <a:endParaRPr lang="en-GB" sz="2400" b="0" dirty="0"/>
          </a:p>
          <a:p>
            <a:pPr marL="0" indent="0">
              <a:buNone/>
            </a:pPr>
            <a:endParaRPr lang="en-GB" sz="2400" b="0" dirty="0"/>
          </a:p>
          <a:p>
            <a:pPr marL="0" indent="0">
              <a:buNone/>
            </a:pPr>
            <a:endParaRPr lang="en-GB" sz="2400" b="0" dirty="0"/>
          </a:p>
          <a:p>
            <a:pPr marL="0" indent="0">
              <a:buNone/>
            </a:pPr>
            <a:endParaRPr lang="en-GB" sz="2400" b="0" dirty="0"/>
          </a:p>
          <a:p>
            <a:pPr marL="0" indent="0">
              <a:buNone/>
            </a:pPr>
            <a:endParaRPr lang="en-GB" sz="2400" b="0" dirty="0"/>
          </a:p>
          <a:p>
            <a:pPr marL="0" indent="0">
              <a:buNone/>
            </a:pPr>
            <a:endParaRPr lang="en-GB" sz="2400" b="0" dirty="0"/>
          </a:p>
          <a:p>
            <a:pPr marL="0" indent="0">
              <a:buNone/>
            </a:pPr>
            <a:endParaRPr lang="en-GB" sz="2400" b="0" dirty="0"/>
          </a:p>
        </p:txBody>
      </p:sp>
      <p:sp>
        <p:nvSpPr>
          <p:cNvPr id="2" name="Rectangle 1">
            <a:extLst>
              <a:ext uri="{FF2B5EF4-FFF2-40B4-BE49-F238E27FC236}">
                <a16:creationId xmlns:a16="http://schemas.microsoft.com/office/drawing/2014/main" id="{B08D179B-8F08-4734-AB9D-A48F1D954997}"/>
              </a:ext>
            </a:extLst>
          </p:cNvPr>
          <p:cNvSpPr>
            <a:spLocks noChangeArrowheads="1"/>
          </p:cNvSpPr>
          <p:nvPr/>
        </p:nvSpPr>
        <p:spPr bwMode="auto">
          <a:xfrm>
            <a:off x="507546" y="2669626"/>
            <a:ext cx="8007804" cy="461665"/>
          </a:xfrm>
          <a:prstGeom prst="rect">
            <a:avLst/>
          </a:prstGeom>
          <a:solidFill>
            <a:srgbClr val="F5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id="{FF3A596B-A60D-4A2F-86E5-B824119558EF}"/>
              </a:ext>
            </a:extLst>
          </p:cNvPr>
          <p:cNvGraphicFramePr>
            <a:graphicFrameLocks noGrp="1"/>
          </p:cNvGraphicFramePr>
          <p:nvPr/>
        </p:nvGraphicFramePr>
        <p:xfrm>
          <a:off x="881743" y="1349830"/>
          <a:ext cx="7086600" cy="3858172"/>
        </p:xfrm>
        <a:graphic>
          <a:graphicData uri="http://schemas.openxmlformats.org/drawingml/2006/table">
            <a:tbl>
              <a:tblPr firstRow="1" firstCol="1" bandRow="1">
                <a:tableStyleId>{5C22544A-7EE6-4342-B048-85BDC9FD1C3A}</a:tableStyleId>
              </a:tblPr>
              <a:tblGrid>
                <a:gridCol w="2318657">
                  <a:extLst>
                    <a:ext uri="{9D8B030D-6E8A-4147-A177-3AD203B41FA5}">
                      <a16:colId xmlns:a16="http://schemas.microsoft.com/office/drawing/2014/main" val="3710025783"/>
                    </a:ext>
                  </a:extLst>
                </a:gridCol>
                <a:gridCol w="2394857">
                  <a:extLst>
                    <a:ext uri="{9D8B030D-6E8A-4147-A177-3AD203B41FA5}">
                      <a16:colId xmlns:a16="http://schemas.microsoft.com/office/drawing/2014/main" val="1158165612"/>
                    </a:ext>
                  </a:extLst>
                </a:gridCol>
                <a:gridCol w="2373086">
                  <a:extLst>
                    <a:ext uri="{9D8B030D-6E8A-4147-A177-3AD203B41FA5}">
                      <a16:colId xmlns:a16="http://schemas.microsoft.com/office/drawing/2014/main" val="119166204"/>
                    </a:ext>
                  </a:extLst>
                </a:gridCol>
              </a:tblGrid>
              <a:tr h="1507895">
                <a:tc>
                  <a:txBody>
                    <a:bodyPr/>
                    <a:lstStyle/>
                    <a:p>
                      <a:pPr>
                        <a:lnSpc>
                          <a:spcPct val="107000"/>
                        </a:lnSpc>
                        <a:spcAft>
                          <a:spcPts val="0"/>
                        </a:spcAft>
                      </a:pPr>
                      <a:r>
                        <a:rPr lang="en-SG" sz="2400" dirty="0">
                          <a:effectLst/>
                        </a:rPr>
                        <a:t> </a:t>
                      </a:r>
                      <a:endParaRPr lang="en-SG"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endParaRPr lang="en-SG" sz="2400" dirty="0">
                        <a:effectLst/>
                      </a:endParaRPr>
                    </a:p>
                    <a:p>
                      <a:pPr algn="ctr">
                        <a:lnSpc>
                          <a:spcPct val="107000"/>
                        </a:lnSpc>
                        <a:spcAft>
                          <a:spcPts val="0"/>
                        </a:spcAft>
                      </a:pPr>
                      <a:endParaRPr lang="en-SG" sz="2400" dirty="0">
                        <a:effectLst/>
                      </a:endParaRPr>
                    </a:p>
                    <a:p>
                      <a:pPr algn="ctr">
                        <a:lnSpc>
                          <a:spcPct val="107000"/>
                        </a:lnSpc>
                        <a:spcAft>
                          <a:spcPts val="0"/>
                        </a:spcAft>
                      </a:pPr>
                      <a:r>
                        <a:rPr lang="en-SG" sz="2400" dirty="0">
                          <a:effectLst/>
                        </a:rPr>
                        <a:t>Pull Configuration</a:t>
                      </a:r>
                      <a:endParaRPr lang="en-SG"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endParaRPr lang="en-SG" sz="2400" dirty="0">
                        <a:effectLst/>
                      </a:endParaRPr>
                    </a:p>
                    <a:p>
                      <a:pPr algn="ctr">
                        <a:lnSpc>
                          <a:spcPct val="107000"/>
                        </a:lnSpc>
                        <a:spcAft>
                          <a:spcPts val="0"/>
                        </a:spcAft>
                      </a:pPr>
                      <a:endParaRPr lang="en-SG" sz="2400" dirty="0">
                        <a:effectLst/>
                      </a:endParaRPr>
                    </a:p>
                    <a:p>
                      <a:pPr algn="ctr">
                        <a:lnSpc>
                          <a:spcPct val="107000"/>
                        </a:lnSpc>
                        <a:spcAft>
                          <a:spcPts val="0"/>
                        </a:spcAft>
                      </a:pPr>
                      <a:r>
                        <a:rPr lang="en-SG" sz="2400" dirty="0">
                          <a:effectLst/>
                        </a:rPr>
                        <a:t>Push Configuration</a:t>
                      </a:r>
                    </a:p>
                    <a:p>
                      <a:pPr algn="ctr">
                        <a:lnSpc>
                          <a:spcPct val="107000"/>
                        </a:lnSpc>
                        <a:spcAft>
                          <a:spcPts val="0"/>
                        </a:spcAft>
                      </a:pPr>
                      <a:r>
                        <a:rPr lang="en-SG" sz="2400" dirty="0">
                          <a:effectLst/>
                        </a:rPr>
                        <a:t> </a:t>
                      </a:r>
                      <a:endParaRPr lang="en-SG"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6027530"/>
                  </a:ext>
                </a:extLst>
              </a:tr>
              <a:tr h="990414">
                <a:tc rowSpan="2">
                  <a:txBody>
                    <a:bodyPr/>
                    <a:lstStyle/>
                    <a:p>
                      <a:pPr>
                        <a:lnSpc>
                          <a:spcPct val="107000"/>
                        </a:lnSpc>
                        <a:spcAft>
                          <a:spcPts val="0"/>
                        </a:spcAft>
                      </a:pPr>
                      <a:endParaRPr lang="en-SG" sz="2000" dirty="0">
                        <a:effectLst/>
                      </a:endParaRPr>
                    </a:p>
                    <a:p>
                      <a:pPr>
                        <a:lnSpc>
                          <a:spcPct val="107000"/>
                        </a:lnSpc>
                        <a:spcAft>
                          <a:spcPts val="0"/>
                        </a:spcAft>
                      </a:pPr>
                      <a:r>
                        <a:rPr lang="en-SG" sz="2400" dirty="0">
                          <a:effectLst/>
                        </a:rPr>
                        <a:t>Configuration Management Tool</a:t>
                      </a:r>
                      <a:endParaRPr lang="en-SG"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endParaRPr lang="en-SG" sz="2400" b="1" dirty="0">
                        <a:effectLst/>
                      </a:endParaRPr>
                    </a:p>
                    <a:p>
                      <a:pPr algn="ctr">
                        <a:lnSpc>
                          <a:spcPct val="107000"/>
                        </a:lnSpc>
                        <a:spcAft>
                          <a:spcPts val="0"/>
                        </a:spcAft>
                      </a:pPr>
                      <a:r>
                        <a:rPr lang="en-SG" sz="2400" b="1" dirty="0">
                          <a:effectLst/>
                        </a:rPr>
                        <a:t>Puppet</a:t>
                      </a:r>
                      <a:endParaRPr lang="en-SG"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endParaRPr lang="en-SG" sz="2400" b="1" dirty="0">
                        <a:effectLst/>
                      </a:endParaRPr>
                    </a:p>
                    <a:p>
                      <a:pPr algn="ctr">
                        <a:lnSpc>
                          <a:spcPct val="107000"/>
                        </a:lnSpc>
                        <a:spcAft>
                          <a:spcPts val="0"/>
                        </a:spcAft>
                      </a:pPr>
                      <a:r>
                        <a:rPr lang="en-SG" sz="2400" b="1" dirty="0">
                          <a:effectLst/>
                        </a:rPr>
                        <a:t>Ansible</a:t>
                      </a:r>
                      <a:endParaRPr lang="en-SG"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3767272"/>
                  </a:ext>
                </a:extLst>
              </a:tr>
              <a:tr h="930690">
                <a:tc vMerge="1">
                  <a:txBody>
                    <a:bodyPr/>
                    <a:lstStyle/>
                    <a:p>
                      <a:endParaRPr lang="en-SG"/>
                    </a:p>
                  </a:txBody>
                  <a:tcPr/>
                </a:tc>
                <a:tc>
                  <a:txBody>
                    <a:bodyPr/>
                    <a:lstStyle/>
                    <a:p>
                      <a:pPr algn="ctr">
                        <a:lnSpc>
                          <a:spcPct val="107000"/>
                        </a:lnSpc>
                        <a:spcAft>
                          <a:spcPts val="0"/>
                        </a:spcAft>
                      </a:pPr>
                      <a:endParaRPr lang="en-SG" sz="2400" b="1" dirty="0">
                        <a:effectLst/>
                      </a:endParaRPr>
                    </a:p>
                    <a:p>
                      <a:pPr algn="ctr">
                        <a:lnSpc>
                          <a:spcPct val="107000"/>
                        </a:lnSpc>
                        <a:spcAft>
                          <a:spcPts val="0"/>
                        </a:spcAft>
                      </a:pPr>
                      <a:r>
                        <a:rPr lang="en-SG" sz="2400" b="1" dirty="0">
                          <a:effectLst/>
                        </a:rPr>
                        <a:t>Chef</a:t>
                      </a:r>
                      <a:endParaRPr lang="en-SG"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endParaRPr lang="en-SG" sz="2400" b="1" dirty="0">
                        <a:effectLst/>
                      </a:endParaRPr>
                    </a:p>
                    <a:p>
                      <a:pPr algn="ctr">
                        <a:lnSpc>
                          <a:spcPct val="107000"/>
                        </a:lnSpc>
                        <a:spcAft>
                          <a:spcPts val="0"/>
                        </a:spcAft>
                      </a:pPr>
                      <a:r>
                        <a:rPr lang="en-SG" sz="2400" b="1" dirty="0" err="1">
                          <a:effectLst/>
                        </a:rPr>
                        <a:t>SaltStack</a:t>
                      </a:r>
                      <a:endParaRPr lang="en-SG"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81794982"/>
                  </a:ext>
                </a:extLst>
              </a:tr>
            </a:tbl>
          </a:graphicData>
        </a:graphic>
      </p:graphicFrame>
      <p:sp>
        <p:nvSpPr>
          <p:cNvPr id="6" name="Rectangle 5">
            <a:extLst>
              <a:ext uri="{FF2B5EF4-FFF2-40B4-BE49-F238E27FC236}">
                <a16:creationId xmlns:a16="http://schemas.microsoft.com/office/drawing/2014/main" id="{7A3678C1-2700-41C5-B4E6-8ACA98AA4B31}"/>
              </a:ext>
            </a:extLst>
          </p:cNvPr>
          <p:cNvSpPr/>
          <p:nvPr/>
        </p:nvSpPr>
        <p:spPr>
          <a:xfrm>
            <a:off x="762000" y="5928785"/>
            <a:ext cx="6923314" cy="369332"/>
          </a:xfrm>
          <a:prstGeom prst="rect">
            <a:avLst/>
          </a:prstGeom>
        </p:spPr>
        <p:txBody>
          <a:bodyPr wrap="square">
            <a:spAutoFit/>
          </a:bodyPr>
          <a:lstStyle/>
          <a:p>
            <a:r>
              <a:rPr lang="en-GB" dirty="0">
                <a:hlinkClick r:id="rId2"/>
              </a:rPr>
              <a:t>Ref: https://www.youtube.com/watch?v=2m3wfNR0lJ0</a:t>
            </a:r>
            <a:endParaRPr lang="en-SG" dirty="0"/>
          </a:p>
        </p:txBody>
      </p:sp>
    </p:spTree>
    <p:extLst>
      <p:ext uri="{BB962C8B-B14F-4D97-AF65-F5344CB8AC3E}">
        <p14:creationId xmlns:p14="http://schemas.microsoft.com/office/powerpoint/2010/main" val="1165967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654DEF-BE25-45AF-9FD5-BDF35E46D8EE}"/>
              </a:ext>
            </a:extLst>
          </p:cNvPr>
          <p:cNvSpPr>
            <a:spLocks noGrp="1"/>
          </p:cNvSpPr>
          <p:nvPr>
            <p:ph type="title"/>
          </p:nvPr>
        </p:nvSpPr>
        <p:spPr/>
        <p:txBody>
          <a:bodyPr>
            <a:normAutofit fontScale="90000"/>
          </a:bodyPr>
          <a:lstStyle/>
          <a:p>
            <a:r>
              <a:rPr lang="en-US" dirty="0"/>
              <a:t>Learning Objectives</a:t>
            </a:r>
            <a:endParaRPr lang="en-SG" dirty="0"/>
          </a:p>
        </p:txBody>
      </p:sp>
      <p:sp>
        <p:nvSpPr>
          <p:cNvPr id="6" name="Content Placeholder 5">
            <a:extLst>
              <a:ext uri="{FF2B5EF4-FFF2-40B4-BE49-F238E27FC236}">
                <a16:creationId xmlns:a16="http://schemas.microsoft.com/office/drawing/2014/main" id="{7FBE4359-A5A5-4491-BA31-0DCA47C76796}"/>
              </a:ext>
            </a:extLst>
          </p:cNvPr>
          <p:cNvSpPr>
            <a:spLocks noGrp="1"/>
          </p:cNvSpPr>
          <p:nvPr>
            <p:ph idx="1"/>
          </p:nvPr>
        </p:nvSpPr>
        <p:spPr>
          <a:xfrm>
            <a:off x="628650" y="2249424"/>
            <a:ext cx="7886700" cy="3586880"/>
          </a:xfrm>
        </p:spPr>
        <p:txBody>
          <a:bodyPr>
            <a:normAutofit/>
          </a:bodyPr>
          <a:lstStyle/>
          <a:p>
            <a:r>
              <a:rPr lang="en-GB" b="0" dirty="0"/>
              <a:t>Describe Configuration Management (CM)</a:t>
            </a:r>
          </a:p>
          <a:p>
            <a:r>
              <a:rPr lang="en-GB" b="0" dirty="0"/>
              <a:t>Identify CM Components and Elements </a:t>
            </a:r>
          </a:p>
          <a:p>
            <a:r>
              <a:rPr lang="en-GB" b="0" dirty="0"/>
              <a:t>Identify CM Tools</a:t>
            </a:r>
          </a:p>
          <a:p>
            <a:r>
              <a:rPr lang="en-GB" b="0" dirty="0"/>
              <a:t>Recognise the importance of CM in DevOps</a:t>
            </a:r>
          </a:p>
          <a:p>
            <a:r>
              <a:rPr lang="en-GB" b="0" dirty="0"/>
              <a:t>Explain the benefits of CM</a:t>
            </a:r>
          </a:p>
          <a:p>
            <a:r>
              <a:rPr lang="en-GB" b="0" dirty="0"/>
              <a:t>Manage configuration via Puppet Tool</a:t>
            </a:r>
          </a:p>
          <a:p>
            <a:pPr marL="0" lvl="0" indent="0">
              <a:buNone/>
            </a:pPr>
            <a:endParaRPr lang="en-US" dirty="0"/>
          </a:p>
          <a:p>
            <a:pPr lvl="0"/>
            <a:endParaRPr lang="en-US" dirty="0"/>
          </a:p>
        </p:txBody>
      </p:sp>
    </p:spTree>
    <p:extLst>
      <p:ext uri="{BB962C8B-B14F-4D97-AF65-F5344CB8AC3E}">
        <p14:creationId xmlns:p14="http://schemas.microsoft.com/office/powerpoint/2010/main" val="3770517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Autofit/>
          </a:bodyPr>
          <a:lstStyle/>
          <a:p>
            <a:r>
              <a:rPr lang="en-GB" sz="3600" dirty="0"/>
              <a:t>Puppet in CM</a:t>
            </a:r>
          </a:p>
        </p:txBody>
      </p:sp>
      <p:sp>
        <p:nvSpPr>
          <p:cNvPr id="5" name="Content Placeholder 4"/>
          <p:cNvSpPr>
            <a:spLocks noGrp="1"/>
          </p:cNvSpPr>
          <p:nvPr>
            <p:ph idx="1"/>
          </p:nvPr>
        </p:nvSpPr>
        <p:spPr>
          <a:xfrm>
            <a:off x="648606" y="1491343"/>
            <a:ext cx="8145236" cy="4977906"/>
          </a:xfrm>
        </p:spPr>
        <p:txBody>
          <a:bodyPr>
            <a:normAutofit/>
          </a:bodyPr>
          <a:lstStyle/>
          <a:p>
            <a:pPr marL="0" indent="0">
              <a:buNone/>
            </a:pPr>
            <a:r>
              <a:rPr lang="en-GB" sz="2400" b="0" dirty="0"/>
              <a:t>Puppet is one of the popular configuration management tools. It can be used for:</a:t>
            </a:r>
          </a:p>
          <a:p>
            <a:pPr marL="0" indent="0">
              <a:buNone/>
            </a:pPr>
            <a:endParaRPr lang="en-GB" sz="2400" b="0" dirty="0"/>
          </a:p>
          <a:p>
            <a:pPr lvl="1"/>
            <a:r>
              <a:rPr lang="en-GB" sz="2000" b="1" dirty="0"/>
              <a:t>Server deployment</a:t>
            </a:r>
          </a:p>
          <a:p>
            <a:pPr lvl="1"/>
            <a:r>
              <a:rPr lang="en-GB" sz="2000" b="1" dirty="0"/>
              <a:t>Server configuration</a:t>
            </a:r>
          </a:p>
          <a:p>
            <a:pPr lvl="1"/>
            <a:r>
              <a:rPr lang="en-GB" sz="2000" b="1" dirty="0"/>
              <a:t>Server Management</a:t>
            </a:r>
          </a:p>
        </p:txBody>
      </p:sp>
      <p:sp>
        <p:nvSpPr>
          <p:cNvPr id="7" name="TextBox 6">
            <a:extLst>
              <a:ext uri="{FF2B5EF4-FFF2-40B4-BE49-F238E27FC236}">
                <a16:creationId xmlns:a16="http://schemas.microsoft.com/office/drawing/2014/main" id="{F47C6F75-56CA-47F5-9D52-652E40D8ECA5}"/>
              </a:ext>
            </a:extLst>
          </p:cNvPr>
          <p:cNvSpPr txBox="1"/>
          <p:nvPr/>
        </p:nvSpPr>
        <p:spPr>
          <a:xfrm>
            <a:off x="597920" y="5974556"/>
            <a:ext cx="4499693" cy="307777"/>
          </a:xfrm>
          <a:prstGeom prst="rect">
            <a:avLst/>
          </a:prstGeom>
          <a:noFill/>
        </p:spPr>
        <p:txBody>
          <a:bodyPr wrap="none" rtlCol="0">
            <a:spAutoFit/>
          </a:bodyPr>
          <a:lstStyle/>
          <a:p>
            <a:r>
              <a:rPr lang="en-SG" sz="1400" b="1" dirty="0"/>
              <a:t>Ref: </a:t>
            </a:r>
            <a:r>
              <a:rPr lang="en-GB" sz="1400" dirty="0">
                <a:hlinkClick r:id="rId2"/>
              </a:rPr>
              <a:t>https://www.youtube.com/watch?v=2m3wfNR0lJ0</a:t>
            </a:r>
            <a:endParaRPr lang="en-SG" sz="1400" b="1" dirty="0"/>
          </a:p>
        </p:txBody>
      </p:sp>
    </p:spTree>
    <p:extLst>
      <p:ext uri="{BB962C8B-B14F-4D97-AF65-F5344CB8AC3E}">
        <p14:creationId xmlns:p14="http://schemas.microsoft.com/office/powerpoint/2010/main" val="2848421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Autofit/>
          </a:bodyPr>
          <a:lstStyle/>
          <a:p>
            <a:r>
              <a:rPr lang="en-GB" sz="3600" dirty="0"/>
              <a:t>Puppet in CM</a:t>
            </a:r>
          </a:p>
        </p:txBody>
      </p:sp>
      <p:sp>
        <p:nvSpPr>
          <p:cNvPr id="5" name="Content Placeholder 4"/>
          <p:cNvSpPr>
            <a:spLocks noGrp="1"/>
          </p:cNvSpPr>
          <p:nvPr>
            <p:ph idx="1"/>
          </p:nvPr>
        </p:nvSpPr>
        <p:spPr>
          <a:xfrm>
            <a:off x="648606" y="1338944"/>
            <a:ext cx="8145236" cy="5130305"/>
          </a:xfrm>
        </p:spPr>
        <p:txBody>
          <a:bodyPr>
            <a:normAutofit/>
          </a:bodyPr>
          <a:lstStyle/>
          <a:p>
            <a:pPr marL="0" indent="0">
              <a:buNone/>
            </a:pPr>
            <a:r>
              <a:rPr lang="en-GB" sz="2400" b="0" dirty="0"/>
              <a:t>Puppet is using pull configuration. Puppet agent periodically pull configuration from Puppet Master. Alternatively, manually run puppet agent –t on client pull configuration from puppet master immediately. Puppet master has all the configurations.</a:t>
            </a:r>
          </a:p>
        </p:txBody>
      </p:sp>
      <p:sp>
        <p:nvSpPr>
          <p:cNvPr id="7" name="TextBox 6">
            <a:extLst>
              <a:ext uri="{FF2B5EF4-FFF2-40B4-BE49-F238E27FC236}">
                <a16:creationId xmlns:a16="http://schemas.microsoft.com/office/drawing/2014/main" id="{F47C6F75-56CA-47F5-9D52-652E40D8ECA5}"/>
              </a:ext>
            </a:extLst>
          </p:cNvPr>
          <p:cNvSpPr txBox="1"/>
          <p:nvPr/>
        </p:nvSpPr>
        <p:spPr>
          <a:xfrm>
            <a:off x="597920" y="5974556"/>
            <a:ext cx="4499693" cy="307777"/>
          </a:xfrm>
          <a:prstGeom prst="rect">
            <a:avLst/>
          </a:prstGeom>
          <a:noFill/>
        </p:spPr>
        <p:txBody>
          <a:bodyPr wrap="none" rtlCol="0">
            <a:spAutoFit/>
          </a:bodyPr>
          <a:lstStyle/>
          <a:p>
            <a:r>
              <a:rPr lang="en-SG" sz="1400" b="1" dirty="0"/>
              <a:t>Ref: </a:t>
            </a:r>
            <a:r>
              <a:rPr lang="en-GB" sz="1400" dirty="0">
                <a:hlinkClick r:id="rId2"/>
              </a:rPr>
              <a:t>https://www.youtube.com/watch?v=2m3wfNR0lJ0</a:t>
            </a:r>
            <a:endParaRPr lang="en-SG" sz="1400" b="1" dirty="0"/>
          </a:p>
        </p:txBody>
      </p:sp>
      <p:pic>
        <p:nvPicPr>
          <p:cNvPr id="3" name="Picture 2">
            <a:extLst>
              <a:ext uri="{FF2B5EF4-FFF2-40B4-BE49-F238E27FC236}">
                <a16:creationId xmlns:a16="http://schemas.microsoft.com/office/drawing/2014/main" id="{27488DFB-4654-4A26-8E0C-A37036A54F66}"/>
              </a:ext>
            </a:extLst>
          </p:cNvPr>
          <p:cNvPicPr>
            <a:picLocks noChangeAspect="1"/>
          </p:cNvPicPr>
          <p:nvPr/>
        </p:nvPicPr>
        <p:blipFill>
          <a:blip r:embed="rId3"/>
          <a:stretch>
            <a:fillRect/>
          </a:stretch>
        </p:blipFill>
        <p:spPr>
          <a:xfrm>
            <a:off x="1531854" y="3116510"/>
            <a:ext cx="5668314" cy="2172854"/>
          </a:xfrm>
          <a:prstGeom prst="rect">
            <a:avLst/>
          </a:prstGeom>
        </p:spPr>
      </p:pic>
    </p:spTree>
    <p:extLst>
      <p:ext uri="{BB962C8B-B14F-4D97-AF65-F5344CB8AC3E}">
        <p14:creationId xmlns:p14="http://schemas.microsoft.com/office/powerpoint/2010/main" val="431314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Autofit/>
          </a:bodyPr>
          <a:lstStyle/>
          <a:p>
            <a:r>
              <a:rPr lang="en-GB" sz="3600" dirty="0"/>
              <a:t>Desired Stage Management</a:t>
            </a:r>
          </a:p>
        </p:txBody>
      </p:sp>
      <p:sp>
        <p:nvSpPr>
          <p:cNvPr id="5" name="Content Placeholder 4"/>
          <p:cNvSpPr>
            <a:spLocks noGrp="1"/>
          </p:cNvSpPr>
          <p:nvPr>
            <p:ph idx="1"/>
          </p:nvPr>
        </p:nvSpPr>
        <p:spPr>
          <a:xfrm>
            <a:off x="648606" y="1338944"/>
            <a:ext cx="8145236" cy="5345748"/>
          </a:xfrm>
        </p:spPr>
        <p:txBody>
          <a:bodyPr>
            <a:normAutofit lnSpcReduction="10000"/>
          </a:bodyPr>
          <a:lstStyle/>
          <a:p>
            <a:pPr marL="0" indent="0">
              <a:buNone/>
            </a:pPr>
            <a:r>
              <a:rPr lang="en-GB" sz="2400" b="0" dirty="0"/>
              <a:t>There are many benefits for implementing a declarative configuration tool like Puppet into IT environment. Most notably are consistency and automation:</a:t>
            </a:r>
          </a:p>
          <a:p>
            <a:r>
              <a:rPr lang="en-GB" sz="2000" dirty="0"/>
              <a:t>Consistency</a:t>
            </a:r>
            <a:r>
              <a:rPr lang="en-GB" sz="2000" b="0" dirty="0"/>
              <a:t> </a:t>
            </a:r>
          </a:p>
          <a:p>
            <a:pPr marL="457200" lvl="1" indent="0">
              <a:buNone/>
            </a:pPr>
            <a:r>
              <a:rPr lang="en-GB" sz="2000" b="0" dirty="0"/>
              <a:t>Troubleshooting problems with servers is a time-consuming and manually intensive process. Without configuration management, you are unable to make assumptions about your infrastructure. However, when configuration management tool is used, the desired state can be ensured. </a:t>
            </a:r>
          </a:p>
          <a:p>
            <a:pPr marL="457200" lvl="1" indent="0">
              <a:buNone/>
            </a:pPr>
            <a:endParaRPr lang="en-GB" sz="2000" dirty="0"/>
          </a:p>
          <a:p>
            <a:r>
              <a:rPr lang="en-GB" sz="2000" dirty="0"/>
              <a:t>Automation</a:t>
            </a:r>
          </a:p>
          <a:p>
            <a:pPr marL="457200" lvl="1" indent="0">
              <a:buNone/>
            </a:pPr>
            <a:r>
              <a:rPr lang="en-GB" sz="2000" dirty="0"/>
              <a:t>When managing a set of servers in IT infrastructure, these servers are to be kept in a certain state. if there are 100 or 1,000 servers and in mixed environment, or the infrastructure will be scaled in the future, manually configuration can be time consuming and tedious. Appropriate tool such as Puppet can save time and money, to scale effectively, and to do so securely.</a:t>
            </a:r>
          </a:p>
          <a:p>
            <a:pPr marL="457200" lvl="1" indent="0">
              <a:buNone/>
            </a:pPr>
            <a:endParaRPr lang="en-GB" sz="2400" b="0" dirty="0"/>
          </a:p>
        </p:txBody>
      </p:sp>
      <p:sp>
        <p:nvSpPr>
          <p:cNvPr id="7" name="TextBox 6">
            <a:extLst>
              <a:ext uri="{FF2B5EF4-FFF2-40B4-BE49-F238E27FC236}">
                <a16:creationId xmlns:a16="http://schemas.microsoft.com/office/drawing/2014/main" id="{F47C6F75-56CA-47F5-9D52-652E40D8ECA5}"/>
              </a:ext>
            </a:extLst>
          </p:cNvPr>
          <p:cNvSpPr txBox="1"/>
          <p:nvPr/>
        </p:nvSpPr>
        <p:spPr>
          <a:xfrm>
            <a:off x="710744" y="6161472"/>
            <a:ext cx="6460166" cy="523220"/>
          </a:xfrm>
          <a:prstGeom prst="rect">
            <a:avLst/>
          </a:prstGeom>
          <a:noFill/>
        </p:spPr>
        <p:txBody>
          <a:bodyPr wrap="none" rtlCol="0">
            <a:spAutoFit/>
          </a:bodyPr>
          <a:lstStyle/>
          <a:p>
            <a:r>
              <a:rPr lang="en-SG" sz="1400" b="1" dirty="0"/>
              <a:t>Ref: </a:t>
            </a:r>
            <a:r>
              <a:rPr lang="en-GB" sz="1400" dirty="0">
                <a:hlinkClick r:id="rId2"/>
              </a:rPr>
              <a:t>https://puppet.com/docs/puppet/6/puppet_overview.html#why_use_puppet</a:t>
            </a:r>
            <a:endParaRPr lang="en-GB" sz="1400" dirty="0"/>
          </a:p>
          <a:p>
            <a:endParaRPr lang="en-SG" sz="1400" b="1" dirty="0"/>
          </a:p>
        </p:txBody>
      </p:sp>
    </p:spTree>
    <p:extLst>
      <p:ext uri="{BB962C8B-B14F-4D97-AF65-F5344CB8AC3E}">
        <p14:creationId xmlns:p14="http://schemas.microsoft.com/office/powerpoint/2010/main" val="2694986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Autofit/>
          </a:bodyPr>
          <a:lstStyle/>
          <a:p>
            <a:r>
              <a:rPr lang="en-GB" sz="3600" dirty="0"/>
              <a:t>Desired Stage Management</a:t>
            </a:r>
          </a:p>
        </p:txBody>
      </p:sp>
      <p:sp>
        <p:nvSpPr>
          <p:cNvPr id="5" name="Content Placeholder 4"/>
          <p:cNvSpPr>
            <a:spLocks noGrp="1"/>
          </p:cNvSpPr>
          <p:nvPr>
            <p:ph idx="1"/>
          </p:nvPr>
        </p:nvSpPr>
        <p:spPr>
          <a:xfrm>
            <a:off x="648606" y="1338944"/>
            <a:ext cx="8145236" cy="5130305"/>
          </a:xfrm>
        </p:spPr>
        <p:txBody>
          <a:bodyPr>
            <a:normAutofit/>
          </a:bodyPr>
          <a:lstStyle/>
          <a:p>
            <a:r>
              <a:rPr lang="en-GB" sz="2400" dirty="0"/>
              <a:t>Automation</a:t>
            </a:r>
          </a:p>
          <a:p>
            <a:pPr marL="457200" lvl="1" indent="0">
              <a:buNone/>
            </a:pPr>
            <a:r>
              <a:rPr lang="en-GB" sz="2000" b="0" dirty="0"/>
              <a:t>When managing a set of servers in IT infrastructure, these servers are to be kept in a certain state. if there are 100 or 1,000 servers and in mixed environment, or the infrastructure will be scaled in the future, manually configuration can be time consuming and tedious. Appropriate tool such as Puppet can save time and money, to scale effectively, and to do so securely.</a:t>
            </a:r>
          </a:p>
          <a:p>
            <a:pPr marL="0" indent="0">
              <a:buNone/>
            </a:pPr>
            <a:endParaRPr lang="en-GB" sz="2400" b="0" dirty="0"/>
          </a:p>
        </p:txBody>
      </p:sp>
      <p:sp>
        <p:nvSpPr>
          <p:cNvPr id="7" name="TextBox 6">
            <a:extLst>
              <a:ext uri="{FF2B5EF4-FFF2-40B4-BE49-F238E27FC236}">
                <a16:creationId xmlns:a16="http://schemas.microsoft.com/office/drawing/2014/main" id="{F47C6F75-56CA-47F5-9D52-652E40D8ECA5}"/>
              </a:ext>
            </a:extLst>
          </p:cNvPr>
          <p:cNvSpPr txBox="1"/>
          <p:nvPr/>
        </p:nvSpPr>
        <p:spPr>
          <a:xfrm>
            <a:off x="710744" y="6161472"/>
            <a:ext cx="6460166" cy="523220"/>
          </a:xfrm>
          <a:prstGeom prst="rect">
            <a:avLst/>
          </a:prstGeom>
          <a:noFill/>
        </p:spPr>
        <p:txBody>
          <a:bodyPr wrap="none" rtlCol="0">
            <a:spAutoFit/>
          </a:bodyPr>
          <a:lstStyle/>
          <a:p>
            <a:r>
              <a:rPr lang="en-SG" sz="1400" b="1" dirty="0"/>
              <a:t>Ref: </a:t>
            </a:r>
            <a:r>
              <a:rPr lang="en-GB" sz="1400" dirty="0">
                <a:hlinkClick r:id="rId2"/>
              </a:rPr>
              <a:t>https://puppet.com/docs/puppet/6/puppet_overview.html#why_use_puppet</a:t>
            </a:r>
            <a:endParaRPr lang="en-GB" sz="1400" dirty="0"/>
          </a:p>
          <a:p>
            <a:endParaRPr lang="en-SG" sz="1400" b="1" dirty="0"/>
          </a:p>
        </p:txBody>
      </p:sp>
    </p:spTree>
    <p:extLst>
      <p:ext uri="{BB962C8B-B14F-4D97-AF65-F5344CB8AC3E}">
        <p14:creationId xmlns:p14="http://schemas.microsoft.com/office/powerpoint/2010/main" val="861893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Autofit/>
          </a:bodyPr>
          <a:lstStyle/>
          <a:p>
            <a:r>
              <a:rPr lang="en-GB" sz="3600" dirty="0"/>
              <a:t>Puppet </a:t>
            </a:r>
            <a:r>
              <a:rPr lang="en-GB" sz="3600" dirty="0" err="1"/>
              <a:t>Catalog</a:t>
            </a:r>
            <a:endParaRPr lang="en-GB" sz="3600" dirty="0"/>
          </a:p>
        </p:txBody>
      </p:sp>
      <p:sp>
        <p:nvSpPr>
          <p:cNvPr id="5" name="Content Placeholder 4"/>
          <p:cNvSpPr>
            <a:spLocks noGrp="1"/>
          </p:cNvSpPr>
          <p:nvPr>
            <p:ph idx="1"/>
          </p:nvPr>
        </p:nvSpPr>
        <p:spPr>
          <a:xfrm>
            <a:off x="648606" y="1338944"/>
            <a:ext cx="8145236" cy="5130305"/>
          </a:xfrm>
        </p:spPr>
        <p:txBody>
          <a:bodyPr>
            <a:normAutofit/>
          </a:bodyPr>
          <a:lstStyle/>
          <a:p>
            <a:pPr marL="0" indent="0">
              <a:buNone/>
            </a:pPr>
            <a:r>
              <a:rPr lang="en-US" altLang="en-US" sz="2400" b="0" dirty="0">
                <a:solidFill>
                  <a:srgbClr val="222222"/>
                </a:solidFill>
                <a:latin typeface="marketing-sans"/>
              </a:rPr>
              <a:t>A catalog describes the desired state for each resource that Puppet manages on a node. Puppet Master typically compiles a catalog from manifests of Puppet code. </a:t>
            </a:r>
            <a:endParaRPr lang="en-GB" sz="2400" b="0" dirty="0"/>
          </a:p>
        </p:txBody>
      </p:sp>
      <p:sp>
        <p:nvSpPr>
          <p:cNvPr id="7" name="TextBox 6">
            <a:extLst>
              <a:ext uri="{FF2B5EF4-FFF2-40B4-BE49-F238E27FC236}">
                <a16:creationId xmlns:a16="http://schemas.microsoft.com/office/drawing/2014/main" id="{F47C6F75-56CA-47F5-9D52-652E40D8ECA5}"/>
              </a:ext>
            </a:extLst>
          </p:cNvPr>
          <p:cNvSpPr txBox="1"/>
          <p:nvPr/>
        </p:nvSpPr>
        <p:spPr>
          <a:xfrm>
            <a:off x="208939" y="6469249"/>
            <a:ext cx="4948791" cy="738664"/>
          </a:xfrm>
          <a:prstGeom prst="rect">
            <a:avLst/>
          </a:prstGeom>
          <a:noFill/>
        </p:spPr>
        <p:txBody>
          <a:bodyPr wrap="none" rtlCol="0">
            <a:spAutoFit/>
          </a:bodyPr>
          <a:lstStyle/>
          <a:p>
            <a:r>
              <a:rPr lang="en-SG" sz="1400" b="1" dirty="0"/>
              <a:t>Ref: </a:t>
            </a:r>
            <a:r>
              <a:rPr lang="en-GB" sz="1400" dirty="0">
                <a:hlinkClick r:id="rId2"/>
              </a:rPr>
              <a:t>https://puppet.com/docs/pe/2021.2/static_catalogs.html</a:t>
            </a:r>
            <a:endParaRPr lang="en-GB" sz="1400" dirty="0"/>
          </a:p>
          <a:p>
            <a:endParaRPr lang="en-GB" sz="1400" dirty="0"/>
          </a:p>
          <a:p>
            <a:endParaRPr lang="en-GB" sz="1400" dirty="0"/>
          </a:p>
        </p:txBody>
      </p:sp>
      <p:pic>
        <p:nvPicPr>
          <p:cNvPr id="2" name="Picture 1">
            <a:extLst>
              <a:ext uri="{FF2B5EF4-FFF2-40B4-BE49-F238E27FC236}">
                <a16:creationId xmlns:a16="http://schemas.microsoft.com/office/drawing/2014/main" id="{8A8F9BE4-F014-4C95-96CA-8FD0F09505E7}"/>
              </a:ext>
            </a:extLst>
          </p:cNvPr>
          <p:cNvPicPr>
            <a:picLocks noChangeAspect="1"/>
          </p:cNvPicPr>
          <p:nvPr/>
        </p:nvPicPr>
        <p:blipFill>
          <a:blip r:embed="rId3"/>
          <a:stretch>
            <a:fillRect/>
          </a:stretch>
        </p:blipFill>
        <p:spPr>
          <a:xfrm>
            <a:off x="1366837" y="2918632"/>
            <a:ext cx="6410325" cy="2857500"/>
          </a:xfrm>
          <a:prstGeom prst="rect">
            <a:avLst/>
          </a:prstGeom>
        </p:spPr>
      </p:pic>
    </p:spTree>
    <p:extLst>
      <p:ext uri="{BB962C8B-B14F-4D97-AF65-F5344CB8AC3E}">
        <p14:creationId xmlns:p14="http://schemas.microsoft.com/office/powerpoint/2010/main" val="864374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Autofit/>
          </a:bodyPr>
          <a:lstStyle/>
          <a:p>
            <a:r>
              <a:rPr lang="en-GB" sz="3600" dirty="0"/>
              <a:t>Puppet </a:t>
            </a:r>
            <a:r>
              <a:rPr lang="en-GB" sz="3600" dirty="0" err="1"/>
              <a:t>Facter</a:t>
            </a:r>
            <a:endParaRPr lang="en-GB" sz="3600" dirty="0"/>
          </a:p>
        </p:txBody>
      </p:sp>
      <p:sp>
        <p:nvSpPr>
          <p:cNvPr id="5" name="Content Placeholder 4"/>
          <p:cNvSpPr>
            <a:spLocks noGrp="1"/>
          </p:cNvSpPr>
          <p:nvPr>
            <p:ph idx="1"/>
          </p:nvPr>
        </p:nvSpPr>
        <p:spPr>
          <a:xfrm>
            <a:off x="648606" y="1338944"/>
            <a:ext cx="8145236" cy="5130305"/>
          </a:xfrm>
        </p:spPr>
        <p:txBody>
          <a:bodyPr>
            <a:normAutofit/>
          </a:bodyPr>
          <a:lstStyle/>
          <a:p>
            <a:r>
              <a:rPr lang="en-GB" b="0" dirty="0" err="1"/>
              <a:t>Facter</a:t>
            </a:r>
            <a:r>
              <a:rPr lang="en-GB" b="0" dirty="0"/>
              <a:t> is Puppet's system inventory tool. </a:t>
            </a:r>
            <a:r>
              <a:rPr lang="en-GB" b="0" dirty="0" err="1"/>
              <a:t>Facter</a:t>
            </a:r>
            <a:r>
              <a:rPr lang="en-GB" b="0" dirty="0"/>
              <a:t> discovers facts intrinsic to a node (such as its hostname, network interfaces and operating system, </a:t>
            </a:r>
            <a:r>
              <a:rPr lang="en-GB" b="0" dirty="0" err="1"/>
              <a:t>timezone</a:t>
            </a:r>
            <a:r>
              <a:rPr lang="en-GB" b="0" dirty="0"/>
              <a:t> etc.).</a:t>
            </a:r>
            <a:r>
              <a:rPr lang="en-GB" b="0" dirty="0" err="1"/>
              <a:t>Facter</a:t>
            </a:r>
            <a:r>
              <a:rPr lang="en-GB" b="0" dirty="0"/>
              <a:t> has a large number of built-in facts. </a:t>
            </a:r>
          </a:p>
          <a:p>
            <a:endParaRPr lang="en-GB" b="0" dirty="0"/>
          </a:p>
          <a:p>
            <a:r>
              <a:rPr lang="en-GB" b="0" dirty="0" err="1"/>
              <a:t>Facter</a:t>
            </a:r>
            <a:r>
              <a:rPr lang="en-GB" b="0" dirty="0"/>
              <a:t> cross-platform system profiling library. It discovers and reports per-node facts, which are available in  Puppet manifests as variables. </a:t>
            </a:r>
            <a:r>
              <a:rPr lang="en-GB" b="0" dirty="0" err="1"/>
              <a:t>facter</a:t>
            </a:r>
            <a:r>
              <a:rPr lang="en-GB" b="0" dirty="0"/>
              <a:t> is a tool that holds the environment level variables, similar to env variable of Bash or Linux. </a:t>
            </a:r>
          </a:p>
          <a:p>
            <a:endParaRPr lang="en-GB" b="0" dirty="0"/>
          </a:p>
          <a:p>
            <a:r>
              <a:rPr lang="en-GB" b="0" dirty="0"/>
              <a:t>In agent/master Puppet arrangements, agent nodes send their facts to the master, and the master compiles the </a:t>
            </a:r>
            <a:r>
              <a:rPr lang="en-GB" b="0" dirty="0" err="1"/>
              <a:t>catalog</a:t>
            </a:r>
            <a:r>
              <a:rPr lang="en-GB" b="0" dirty="0"/>
              <a:t> using these facts. Facts are always generated prior to the agent run. </a:t>
            </a:r>
          </a:p>
        </p:txBody>
      </p:sp>
      <p:sp>
        <p:nvSpPr>
          <p:cNvPr id="7" name="TextBox 6">
            <a:extLst>
              <a:ext uri="{FF2B5EF4-FFF2-40B4-BE49-F238E27FC236}">
                <a16:creationId xmlns:a16="http://schemas.microsoft.com/office/drawing/2014/main" id="{F47C6F75-56CA-47F5-9D52-652E40D8ECA5}"/>
              </a:ext>
            </a:extLst>
          </p:cNvPr>
          <p:cNvSpPr txBox="1"/>
          <p:nvPr/>
        </p:nvSpPr>
        <p:spPr>
          <a:xfrm>
            <a:off x="648606" y="6161472"/>
            <a:ext cx="3567342" cy="307777"/>
          </a:xfrm>
          <a:prstGeom prst="rect">
            <a:avLst/>
          </a:prstGeom>
          <a:noFill/>
        </p:spPr>
        <p:txBody>
          <a:bodyPr wrap="square" rtlCol="0">
            <a:spAutoFit/>
          </a:bodyPr>
          <a:lstStyle/>
          <a:p>
            <a:r>
              <a:rPr lang="en-SG" sz="1400" b="1" dirty="0"/>
              <a:t>Ref: </a:t>
            </a:r>
            <a:r>
              <a:rPr lang="en-SG" sz="1400" dirty="0"/>
              <a:t>Getting Started with Puppet 2.0.1</a:t>
            </a:r>
            <a:endParaRPr lang="en-GB" sz="1400" dirty="0"/>
          </a:p>
        </p:txBody>
      </p:sp>
      <p:sp>
        <p:nvSpPr>
          <p:cNvPr id="6" name="TextBox 5">
            <a:extLst>
              <a:ext uri="{FF2B5EF4-FFF2-40B4-BE49-F238E27FC236}">
                <a16:creationId xmlns:a16="http://schemas.microsoft.com/office/drawing/2014/main" id="{47AFE291-B46F-4086-8835-FED4A03A3ACB}"/>
              </a:ext>
            </a:extLst>
          </p:cNvPr>
          <p:cNvSpPr txBox="1"/>
          <p:nvPr/>
        </p:nvSpPr>
        <p:spPr>
          <a:xfrm>
            <a:off x="648606" y="6469249"/>
            <a:ext cx="5007846" cy="307777"/>
          </a:xfrm>
          <a:prstGeom prst="rect">
            <a:avLst/>
          </a:prstGeom>
          <a:noFill/>
        </p:spPr>
        <p:txBody>
          <a:bodyPr wrap="none" rtlCol="0">
            <a:spAutoFit/>
          </a:bodyPr>
          <a:lstStyle/>
          <a:p>
            <a:r>
              <a:rPr lang="en-SG" sz="1400" b="1" dirty="0"/>
              <a:t>Ref: </a:t>
            </a:r>
            <a:r>
              <a:rPr lang="en-GB" sz="1400" dirty="0">
                <a:hlinkClick r:id="rId2"/>
              </a:rPr>
              <a:t>https://puppet.com/docs/puppet/6/puppet_overview.html</a:t>
            </a:r>
            <a:endParaRPr lang="en-GB" sz="1400" dirty="0"/>
          </a:p>
        </p:txBody>
      </p:sp>
    </p:spTree>
    <p:extLst>
      <p:ext uri="{BB962C8B-B14F-4D97-AF65-F5344CB8AC3E}">
        <p14:creationId xmlns:p14="http://schemas.microsoft.com/office/powerpoint/2010/main" val="3984851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Autofit/>
          </a:bodyPr>
          <a:lstStyle/>
          <a:p>
            <a:r>
              <a:rPr lang="en-GB" sz="3600" dirty="0"/>
              <a:t>Puppet Facts</a:t>
            </a:r>
          </a:p>
        </p:txBody>
      </p:sp>
      <p:sp>
        <p:nvSpPr>
          <p:cNvPr id="5" name="Content Placeholder 4"/>
          <p:cNvSpPr>
            <a:spLocks noGrp="1"/>
          </p:cNvSpPr>
          <p:nvPr>
            <p:ph idx="1"/>
          </p:nvPr>
        </p:nvSpPr>
        <p:spPr>
          <a:xfrm>
            <a:off x="648606" y="1338944"/>
            <a:ext cx="8145236" cy="5130305"/>
          </a:xfrm>
        </p:spPr>
        <p:txBody>
          <a:bodyPr>
            <a:normAutofit/>
          </a:bodyPr>
          <a:lstStyle/>
          <a:p>
            <a:r>
              <a:rPr lang="en-GB" b="0" dirty="0"/>
              <a:t>Puppet collects system information, called facts</a:t>
            </a:r>
            <a:r>
              <a:rPr lang="en-GB" b="0" i="1" dirty="0"/>
              <a:t>. </a:t>
            </a:r>
            <a:r>
              <a:rPr lang="en-GB" b="0" dirty="0"/>
              <a:t>Each puppet resource has its own facts. Custom facts can be built.</a:t>
            </a:r>
          </a:p>
          <a:p>
            <a:endParaRPr lang="en-GB" b="0" dirty="0"/>
          </a:p>
          <a:p>
            <a:r>
              <a:rPr lang="en-GB" b="0" dirty="0"/>
              <a:t>Facts are information collected about a node and reported to the Puppet master on each run. Facts are collections of system information such as </a:t>
            </a:r>
            <a:r>
              <a:rPr lang="en-GB" b="0" dirty="0" err="1"/>
              <a:t>timezone</a:t>
            </a:r>
            <a:r>
              <a:rPr lang="en-GB" b="0" dirty="0"/>
              <a:t>, IP address, hostname, </a:t>
            </a:r>
            <a:r>
              <a:rPr lang="en-GB" b="0" dirty="0" err="1"/>
              <a:t>cpu</a:t>
            </a:r>
            <a:r>
              <a:rPr lang="en-GB" b="0" dirty="0"/>
              <a:t> temperature, uptime, disk space, installed applications, running daemons or services, and many other things collected by </a:t>
            </a:r>
            <a:r>
              <a:rPr lang="en-GB" b="0" dirty="0" err="1"/>
              <a:t>facter</a:t>
            </a:r>
            <a:r>
              <a:rPr lang="en-GB" b="0" dirty="0"/>
              <a:t> each time the Puppet agent runs.</a:t>
            </a:r>
          </a:p>
          <a:p>
            <a:endParaRPr lang="en-GB" b="0" dirty="0"/>
          </a:p>
          <a:p>
            <a:r>
              <a:rPr lang="en-GB" b="0" dirty="0"/>
              <a:t>Facts can be used to generate inventory reports or they can be used by Puppet to make decisions about how to configure a given node.</a:t>
            </a:r>
          </a:p>
          <a:p>
            <a:endParaRPr lang="en-GB" b="0" dirty="0"/>
          </a:p>
          <a:p>
            <a:pPr marL="0" indent="0">
              <a:buNone/>
            </a:pPr>
            <a:endParaRPr lang="en-GB" sz="2400" b="0" dirty="0"/>
          </a:p>
        </p:txBody>
      </p:sp>
      <p:sp>
        <p:nvSpPr>
          <p:cNvPr id="7" name="TextBox 6">
            <a:extLst>
              <a:ext uri="{FF2B5EF4-FFF2-40B4-BE49-F238E27FC236}">
                <a16:creationId xmlns:a16="http://schemas.microsoft.com/office/drawing/2014/main" id="{F47C6F75-56CA-47F5-9D52-652E40D8ECA5}"/>
              </a:ext>
            </a:extLst>
          </p:cNvPr>
          <p:cNvSpPr txBox="1"/>
          <p:nvPr/>
        </p:nvSpPr>
        <p:spPr>
          <a:xfrm>
            <a:off x="710744" y="6161472"/>
            <a:ext cx="5007846" cy="523220"/>
          </a:xfrm>
          <a:prstGeom prst="rect">
            <a:avLst/>
          </a:prstGeom>
          <a:noFill/>
        </p:spPr>
        <p:txBody>
          <a:bodyPr wrap="none" rtlCol="0">
            <a:spAutoFit/>
          </a:bodyPr>
          <a:lstStyle/>
          <a:p>
            <a:r>
              <a:rPr lang="en-SG" sz="1400" b="1" dirty="0"/>
              <a:t>Ref: </a:t>
            </a:r>
            <a:r>
              <a:rPr lang="en-GB" sz="1400" dirty="0">
                <a:hlinkClick r:id="rId2"/>
              </a:rPr>
              <a:t>https://puppet.com/docs/puppet/6/puppet_overview.html</a:t>
            </a:r>
            <a:endParaRPr lang="en-GB" sz="1400" dirty="0"/>
          </a:p>
          <a:p>
            <a:endParaRPr lang="en-GB" sz="1400" dirty="0"/>
          </a:p>
        </p:txBody>
      </p:sp>
    </p:spTree>
    <p:extLst>
      <p:ext uri="{BB962C8B-B14F-4D97-AF65-F5344CB8AC3E}">
        <p14:creationId xmlns:p14="http://schemas.microsoft.com/office/powerpoint/2010/main" val="210310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Autofit/>
          </a:bodyPr>
          <a:lstStyle/>
          <a:p>
            <a:r>
              <a:rPr lang="en-GB" sz="3600" dirty="0"/>
              <a:t>Puppet Enterprise GUI - Facts</a:t>
            </a:r>
          </a:p>
        </p:txBody>
      </p:sp>
      <p:sp>
        <p:nvSpPr>
          <p:cNvPr id="5" name="Content Placeholder 4"/>
          <p:cNvSpPr>
            <a:spLocks noGrp="1"/>
          </p:cNvSpPr>
          <p:nvPr>
            <p:ph idx="1"/>
          </p:nvPr>
        </p:nvSpPr>
        <p:spPr>
          <a:xfrm>
            <a:off x="648606" y="1338944"/>
            <a:ext cx="8145236" cy="5130305"/>
          </a:xfrm>
        </p:spPr>
        <p:txBody>
          <a:bodyPr>
            <a:normAutofit/>
          </a:bodyPr>
          <a:lstStyle/>
          <a:p>
            <a:pPr marL="0" indent="0">
              <a:buNone/>
            </a:pPr>
            <a:r>
              <a:rPr lang="en-US" altLang="en-US" sz="3200" i="1" dirty="0"/>
              <a:t> </a:t>
            </a:r>
          </a:p>
        </p:txBody>
      </p:sp>
      <p:pic>
        <p:nvPicPr>
          <p:cNvPr id="8" name="Picture 7">
            <a:extLst>
              <a:ext uri="{FF2B5EF4-FFF2-40B4-BE49-F238E27FC236}">
                <a16:creationId xmlns:a16="http://schemas.microsoft.com/office/drawing/2014/main" id="{85B2E981-CE12-4A82-AC48-895E35DFE00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58139" y="2117271"/>
            <a:ext cx="6215743" cy="3820886"/>
          </a:xfrm>
          <a:prstGeom prst="rect">
            <a:avLst/>
          </a:prstGeom>
          <a:noFill/>
          <a:ln>
            <a:noFill/>
          </a:ln>
        </p:spPr>
      </p:pic>
    </p:spTree>
    <p:extLst>
      <p:ext uri="{BB962C8B-B14F-4D97-AF65-F5344CB8AC3E}">
        <p14:creationId xmlns:p14="http://schemas.microsoft.com/office/powerpoint/2010/main" val="3087277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Autofit/>
          </a:bodyPr>
          <a:lstStyle/>
          <a:p>
            <a:r>
              <a:rPr lang="en-GB" sz="3600" dirty="0"/>
              <a:t>Puppet Resource - Package</a:t>
            </a:r>
          </a:p>
        </p:txBody>
      </p:sp>
      <p:sp>
        <p:nvSpPr>
          <p:cNvPr id="5" name="Content Placeholder 4"/>
          <p:cNvSpPr>
            <a:spLocks noGrp="1"/>
          </p:cNvSpPr>
          <p:nvPr>
            <p:ph idx="1"/>
          </p:nvPr>
        </p:nvSpPr>
        <p:spPr>
          <a:xfrm>
            <a:off x="648606" y="1338944"/>
            <a:ext cx="8145236" cy="5130305"/>
          </a:xfrm>
        </p:spPr>
        <p:txBody>
          <a:bodyPr>
            <a:normAutofit/>
          </a:bodyPr>
          <a:lstStyle/>
          <a:p>
            <a:pPr marL="0" indent="0">
              <a:buNone/>
            </a:pPr>
            <a:r>
              <a:rPr lang="en-US" altLang="en-US" sz="2400" b="0" dirty="0">
                <a:solidFill>
                  <a:srgbClr val="222222"/>
                </a:solidFill>
                <a:latin typeface="marketing-sans"/>
              </a:rPr>
              <a:t>Puppet automatically guess the packaging format based on the platform that the command is run. It can be </a:t>
            </a:r>
            <a:r>
              <a:rPr lang="en-US" altLang="en-US" sz="2400" b="0" dirty="0" err="1">
                <a:solidFill>
                  <a:srgbClr val="222222"/>
                </a:solidFill>
                <a:latin typeface="marketing-sans"/>
              </a:rPr>
              <a:t>overrided</a:t>
            </a:r>
            <a:r>
              <a:rPr lang="en-US" altLang="en-US" sz="2400" b="0" dirty="0">
                <a:solidFill>
                  <a:srgbClr val="222222"/>
                </a:solidFill>
                <a:latin typeface="marketing-sans"/>
              </a:rPr>
              <a:t> using the p</a:t>
            </a:r>
            <a:r>
              <a:rPr lang="en-US" altLang="en-US" sz="2400" b="0" dirty="0">
                <a:solidFill>
                  <a:srgbClr val="454C52"/>
                </a:solidFill>
                <a:latin typeface="marketing-mono"/>
              </a:rPr>
              <a:t>rovider</a:t>
            </a:r>
            <a:r>
              <a:rPr lang="en-US" altLang="en-US" sz="2400" b="0" dirty="0">
                <a:solidFill>
                  <a:srgbClr val="222222"/>
                </a:solidFill>
                <a:latin typeface="marketing-sans"/>
              </a:rPr>
              <a:t> parameter. Provider defines what is required in order to function.</a:t>
            </a:r>
            <a:endParaRPr lang="en-GB" altLang="en-US" sz="2400" b="0" dirty="0">
              <a:solidFill>
                <a:srgbClr val="222222"/>
              </a:solidFill>
              <a:latin typeface="marketing-sans"/>
            </a:endParaRPr>
          </a:p>
          <a:p>
            <a:pPr marL="0" indent="0">
              <a:buNone/>
            </a:pPr>
            <a:endParaRPr lang="en-GB" altLang="en-US" sz="2400" b="0" dirty="0">
              <a:solidFill>
                <a:srgbClr val="222222"/>
              </a:solidFill>
              <a:latin typeface="marketing-sans"/>
            </a:endParaRPr>
          </a:p>
          <a:p>
            <a:pPr marL="0" indent="0">
              <a:buNone/>
            </a:pPr>
            <a:r>
              <a:rPr lang="en-GB" altLang="en-US" sz="2400" b="0" dirty="0">
                <a:solidFill>
                  <a:srgbClr val="222222"/>
                </a:solidFill>
                <a:latin typeface="marketing-sans"/>
              </a:rPr>
              <a:t>To list installed packages:</a:t>
            </a:r>
          </a:p>
          <a:p>
            <a:pPr marL="0" indent="0">
              <a:buNone/>
            </a:pPr>
            <a:r>
              <a:rPr lang="en-GB" altLang="en-US" sz="2400" i="1" dirty="0">
                <a:solidFill>
                  <a:srgbClr val="222222"/>
                </a:solidFill>
                <a:latin typeface="marketing-sans"/>
              </a:rPr>
              <a:t>$ puppet resource package</a:t>
            </a:r>
          </a:p>
          <a:p>
            <a:pPr marL="0" indent="0">
              <a:buNone/>
            </a:pPr>
            <a:endParaRPr lang="en-US" altLang="en-US" sz="3200" i="1" dirty="0"/>
          </a:p>
          <a:p>
            <a:pPr marL="0" indent="0">
              <a:buNone/>
            </a:pPr>
            <a:endParaRPr lang="en-GB" altLang="en-US" sz="2400" b="0" dirty="0">
              <a:solidFill>
                <a:srgbClr val="222222"/>
              </a:solidFill>
              <a:latin typeface="marketing-sans"/>
            </a:endParaRPr>
          </a:p>
        </p:txBody>
      </p:sp>
      <p:sp>
        <p:nvSpPr>
          <p:cNvPr id="7" name="TextBox 6">
            <a:extLst>
              <a:ext uri="{FF2B5EF4-FFF2-40B4-BE49-F238E27FC236}">
                <a16:creationId xmlns:a16="http://schemas.microsoft.com/office/drawing/2014/main" id="{F47C6F75-56CA-47F5-9D52-652E40D8ECA5}"/>
              </a:ext>
            </a:extLst>
          </p:cNvPr>
          <p:cNvSpPr txBox="1"/>
          <p:nvPr/>
        </p:nvSpPr>
        <p:spPr>
          <a:xfrm>
            <a:off x="710744" y="6161472"/>
            <a:ext cx="4968027" cy="523220"/>
          </a:xfrm>
          <a:prstGeom prst="rect">
            <a:avLst/>
          </a:prstGeom>
          <a:noFill/>
        </p:spPr>
        <p:txBody>
          <a:bodyPr wrap="none" rtlCol="0">
            <a:spAutoFit/>
          </a:bodyPr>
          <a:lstStyle/>
          <a:p>
            <a:r>
              <a:rPr lang="en-SG" sz="1400" b="1" dirty="0"/>
              <a:t>Ref: </a:t>
            </a:r>
            <a:r>
              <a:rPr lang="en-GB" sz="1400" dirty="0">
                <a:hlinkClick r:id="rId2"/>
              </a:rPr>
              <a:t>https://puppet.com/docs/puppet/5.5/types/package.html</a:t>
            </a:r>
            <a:endParaRPr lang="en-GB" sz="1400" dirty="0"/>
          </a:p>
          <a:p>
            <a:endParaRPr lang="en-GB" sz="1400" dirty="0"/>
          </a:p>
        </p:txBody>
      </p:sp>
      <p:pic>
        <p:nvPicPr>
          <p:cNvPr id="6" name="Picture 5">
            <a:extLst>
              <a:ext uri="{FF2B5EF4-FFF2-40B4-BE49-F238E27FC236}">
                <a16:creationId xmlns:a16="http://schemas.microsoft.com/office/drawing/2014/main" id="{E7930F65-5545-402E-AEFA-E3FD48F70316}"/>
              </a:ext>
            </a:extLst>
          </p:cNvPr>
          <p:cNvPicPr>
            <a:picLocks noChangeAspect="1"/>
          </p:cNvPicPr>
          <p:nvPr/>
        </p:nvPicPr>
        <p:blipFill>
          <a:blip r:embed="rId3"/>
          <a:stretch>
            <a:fillRect/>
          </a:stretch>
        </p:blipFill>
        <p:spPr>
          <a:xfrm>
            <a:off x="4721224" y="2513397"/>
            <a:ext cx="4029075" cy="3648075"/>
          </a:xfrm>
          <a:prstGeom prst="rect">
            <a:avLst/>
          </a:prstGeom>
        </p:spPr>
      </p:pic>
    </p:spTree>
    <p:extLst>
      <p:ext uri="{BB962C8B-B14F-4D97-AF65-F5344CB8AC3E}">
        <p14:creationId xmlns:p14="http://schemas.microsoft.com/office/powerpoint/2010/main" val="1338523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Autofit/>
          </a:bodyPr>
          <a:lstStyle/>
          <a:p>
            <a:r>
              <a:rPr lang="en-GB" sz="3600" dirty="0"/>
              <a:t>Puppet Resource - Package</a:t>
            </a:r>
          </a:p>
        </p:txBody>
      </p:sp>
      <p:sp>
        <p:nvSpPr>
          <p:cNvPr id="5" name="Content Placeholder 4"/>
          <p:cNvSpPr>
            <a:spLocks noGrp="1"/>
          </p:cNvSpPr>
          <p:nvPr>
            <p:ph idx="1"/>
          </p:nvPr>
        </p:nvSpPr>
        <p:spPr>
          <a:xfrm>
            <a:off x="648606" y="1338944"/>
            <a:ext cx="8145236" cy="5130305"/>
          </a:xfrm>
        </p:spPr>
        <p:txBody>
          <a:bodyPr>
            <a:normAutofit/>
          </a:bodyPr>
          <a:lstStyle/>
          <a:p>
            <a:pPr marL="0" indent="0">
              <a:buNone/>
            </a:pPr>
            <a:r>
              <a:rPr lang="en-GB" altLang="en-US" sz="2400" b="0" dirty="0">
                <a:solidFill>
                  <a:srgbClr val="222222"/>
                </a:solidFill>
                <a:latin typeface="marketing-sans"/>
              </a:rPr>
              <a:t>To list  a particular installed packages:</a:t>
            </a:r>
          </a:p>
          <a:p>
            <a:pPr marL="0" indent="0">
              <a:buNone/>
            </a:pPr>
            <a:r>
              <a:rPr lang="en-GB" altLang="en-US" sz="2400" i="1" dirty="0">
                <a:solidFill>
                  <a:srgbClr val="222222"/>
                </a:solidFill>
                <a:latin typeface="marketing-sans"/>
              </a:rPr>
              <a:t>$ puppet resource package &lt;package name&gt;</a:t>
            </a:r>
          </a:p>
          <a:p>
            <a:pPr marL="0" indent="0">
              <a:buNone/>
            </a:pPr>
            <a:r>
              <a:rPr lang="en-GB" altLang="en-US" sz="2400" b="0" dirty="0">
                <a:solidFill>
                  <a:srgbClr val="222222"/>
                </a:solidFill>
                <a:latin typeface="marketing-sans"/>
              </a:rPr>
              <a:t>For example:</a:t>
            </a:r>
          </a:p>
          <a:p>
            <a:pPr marL="0" indent="0">
              <a:buNone/>
            </a:pPr>
            <a:endParaRPr lang="en-US" altLang="en-US" sz="3200" i="1" dirty="0"/>
          </a:p>
          <a:p>
            <a:pPr marL="0" indent="0">
              <a:buNone/>
            </a:pPr>
            <a:endParaRPr lang="en-GB" altLang="en-US" sz="2400" b="0" dirty="0">
              <a:solidFill>
                <a:srgbClr val="222222"/>
              </a:solidFill>
              <a:latin typeface="marketing-sans"/>
            </a:endParaRPr>
          </a:p>
        </p:txBody>
      </p:sp>
      <p:sp>
        <p:nvSpPr>
          <p:cNvPr id="7" name="TextBox 6">
            <a:extLst>
              <a:ext uri="{FF2B5EF4-FFF2-40B4-BE49-F238E27FC236}">
                <a16:creationId xmlns:a16="http://schemas.microsoft.com/office/drawing/2014/main" id="{F47C6F75-56CA-47F5-9D52-652E40D8ECA5}"/>
              </a:ext>
            </a:extLst>
          </p:cNvPr>
          <p:cNvSpPr txBox="1"/>
          <p:nvPr/>
        </p:nvSpPr>
        <p:spPr>
          <a:xfrm>
            <a:off x="710744" y="6161472"/>
            <a:ext cx="4968027" cy="523220"/>
          </a:xfrm>
          <a:prstGeom prst="rect">
            <a:avLst/>
          </a:prstGeom>
          <a:noFill/>
        </p:spPr>
        <p:txBody>
          <a:bodyPr wrap="none" rtlCol="0">
            <a:spAutoFit/>
          </a:bodyPr>
          <a:lstStyle/>
          <a:p>
            <a:r>
              <a:rPr lang="en-SG" sz="1400" b="1" dirty="0"/>
              <a:t>Ref: </a:t>
            </a:r>
            <a:r>
              <a:rPr lang="en-GB" sz="1400" dirty="0">
                <a:hlinkClick r:id="rId2"/>
              </a:rPr>
              <a:t>https://puppet.com/docs/puppet/5.5/types/package.html</a:t>
            </a:r>
            <a:endParaRPr lang="en-GB" sz="1400" dirty="0"/>
          </a:p>
          <a:p>
            <a:endParaRPr lang="en-GB" sz="1400" dirty="0"/>
          </a:p>
        </p:txBody>
      </p:sp>
      <p:pic>
        <p:nvPicPr>
          <p:cNvPr id="2" name="Picture 1">
            <a:extLst>
              <a:ext uri="{FF2B5EF4-FFF2-40B4-BE49-F238E27FC236}">
                <a16:creationId xmlns:a16="http://schemas.microsoft.com/office/drawing/2014/main" id="{26D66129-DF06-49A2-BA48-B2870CF72D57}"/>
              </a:ext>
            </a:extLst>
          </p:cNvPr>
          <p:cNvPicPr>
            <a:picLocks noChangeAspect="1"/>
          </p:cNvPicPr>
          <p:nvPr/>
        </p:nvPicPr>
        <p:blipFill>
          <a:blip r:embed="rId3"/>
          <a:stretch>
            <a:fillRect/>
          </a:stretch>
        </p:blipFill>
        <p:spPr>
          <a:xfrm>
            <a:off x="1004007" y="2824162"/>
            <a:ext cx="5502752" cy="1519238"/>
          </a:xfrm>
          <a:prstGeom prst="rect">
            <a:avLst/>
          </a:prstGeom>
        </p:spPr>
      </p:pic>
    </p:spTree>
    <p:extLst>
      <p:ext uri="{BB962C8B-B14F-4D97-AF65-F5344CB8AC3E}">
        <p14:creationId xmlns:p14="http://schemas.microsoft.com/office/powerpoint/2010/main" val="889295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Autofit/>
          </a:bodyPr>
          <a:lstStyle/>
          <a:p>
            <a:r>
              <a:rPr lang="en-SG" sz="3200" dirty="0"/>
              <a:t>IT Configuration Management (CM)</a:t>
            </a:r>
          </a:p>
        </p:txBody>
      </p:sp>
      <p:sp>
        <p:nvSpPr>
          <p:cNvPr id="5" name="Content Placeholder 4"/>
          <p:cNvSpPr>
            <a:spLocks noGrp="1"/>
          </p:cNvSpPr>
          <p:nvPr>
            <p:ph idx="1"/>
          </p:nvPr>
        </p:nvSpPr>
        <p:spPr>
          <a:xfrm>
            <a:off x="628650" y="1316736"/>
            <a:ext cx="7886700" cy="4901184"/>
          </a:xfrm>
        </p:spPr>
        <p:txBody>
          <a:bodyPr>
            <a:normAutofit/>
          </a:bodyPr>
          <a:lstStyle/>
          <a:p>
            <a:pPr marL="0" indent="0">
              <a:buNone/>
            </a:pPr>
            <a:r>
              <a:rPr lang="en-GB" b="0" dirty="0"/>
              <a:t>IT Configuration Management is the process of maintaining systems, such as computer hardware and software, in a desired state. Configuration Management (CM) is also a method of ensuring that systems perform in a manner consistent with expectations over time.</a:t>
            </a:r>
          </a:p>
          <a:p>
            <a:pPr marL="0" indent="0">
              <a:buNone/>
            </a:pPr>
            <a:endParaRPr lang="en-GB" b="0" dirty="0"/>
          </a:p>
          <a:p>
            <a:pPr marL="0" indent="0">
              <a:buNone/>
            </a:pPr>
            <a:endParaRPr lang="en-GB" b="0" dirty="0"/>
          </a:p>
          <a:p>
            <a:pPr marL="0" indent="0">
              <a:buNone/>
            </a:pPr>
            <a:endParaRPr lang="en-GB" b="0" dirty="0"/>
          </a:p>
          <a:p>
            <a:pPr marL="0" indent="0">
              <a:buNone/>
            </a:pPr>
            <a:endParaRPr lang="en-GB" b="0" dirty="0"/>
          </a:p>
          <a:p>
            <a:pPr marL="0" indent="0">
              <a:buNone/>
            </a:pPr>
            <a:endParaRPr lang="en-GB" b="0" dirty="0"/>
          </a:p>
          <a:p>
            <a:pPr marL="0" indent="0">
              <a:buNone/>
            </a:pPr>
            <a:endParaRPr lang="en-GB" b="0" dirty="0"/>
          </a:p>
          <a:p>
            <a:pPr marL="0" indent="0">
              <a:buNone/>
            </a:pPr>
            <a:r>
              <a:rPr lang="en-US" sz="1400" b="0" dirty="0"/>
              <a:t>Ref:</a:t>
            </a:r>
            <a:r>
              <a:rPr lang="en-SG" sz="1400" b="0" dirty="0"/>
              <a:t>https://www.vmware.com/topics/glossary/content/configuration-management.html</a:t>
            </a:r>
          </a:p>
        </p:txBody>
      </p:sp>
    </p:spTree>
    <p:extLst>
      <p:ext uri="{BB962C8B-B14F-4D97-AF65-F5344CB8AC3E}">
        <p14:creationId xmlns:p14="http://schemas.microsoft.com/office/powerpoint/2010/main" val="26041494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Autofit/>
          </a:bodyPr>
          <a:lstStyle/>
          <a:p>
            <a:r>
              <a:rPr lang="en-GB" sz="3600" dirty="0"/>
              <a:t>Puppet Resource - Package</a:t>
            </a:r>
          </a:p>
        </p:txBody>
      </p:sp>
      <p:sp>
        <p:nvSpPr>
          <p:cNvPr id="5" name="Content Placeholder 4"/>
          <p:cNvSpPr>
            <a:spLocks noGrp="1"/>
          </p:cNvSpPr>
          <p:nvPr>
            <p:ph idx="1"/>
          </p:nvPr>
        </p:nvSpPr>
        <p:spPr>
          <a:xfrm>
            <a:off x="648606" y="1338944"/>
            <a:ext cx="8145236" cy="5130305"/>
          </a:xfrm>
        </p:spPr>
        <p:txBody>
          <a:bodyPr>
            <a:normAutofit/>
          </a:bodyPr>
          <a:lstStyle/>
          <a:p>
            <a:pPr marL="0" indent="0">
              <a:buNone/>
            </a:pPr>
            <a:r>
              <a:rPr lang="en-GB" altLang="en-US" sz="2400" b="0" dirty="0">
                <a:solidFill>
                  <a:srgbClr val="222222"/>
                </a:solidFill>
                <a:latin typeface="marketing-sans"/>
              </a:rPr>
              <a:t>Ensure a package is not installed:</a:t>
            </a:r>
          </a:p>
          <a:p>
            <a:pPr marL="0" indent="0">
              <a:buNone/>
            </a:pPr>
            <a:r>
              <a:rPr lang="en-GB" altLang="en-US" sz="2400" i="1" dirty="0">
                <a:solidFill>
                  <a:srgbClr val="222222"/>
                </a:solidFill>
                <a:latin typeface="marketing-sans"/>
              </a:rPr>
              <a:t>$ puppet resource package &lt;package name&gt; ensure=absent</a:t>
            </a:r>
          </a:p>
          <a:p>
            <a:pPr marL="0" indent="0">
              <a:buNone/>
            </a:pPr>
            <a:endParaRPr lang="en-US" altLang="en-US" sz="3200" i="1" dirty="0"/>
          </a:p>
        </p:txBody>
      </p:sp>
      <p:sp>
        <p:nvSpPr>
          <p:cNvPr id="7" name="TextBox 6">
            <a:extLst>
              <a:ext uri="{FF2B5EF4-FFF2-40B4-BE49-F238E27FC236}">
                <a16:creationId xmlns:a16="http://schemas.microsoft.com/office/drawing/2014/main" id="{F47C6F75-56CA-47F5-9D52-652E40D8ECA5}"/>
              </a:ext>
            </a:extLst>
          </p:cNvPr>
          <p:cNvSpPr txBox="1"/>
          <p:nvPr/>
        </p:nvSpPr>
        <p:spPr>
          <a:xfrm>
            <a:off x="710744" y="6161472"/>
            <a:ext cx="4968027" cy="523220"/>
          </a:xfrm>
          <a:prstGeom prst="rect">
            <a:avLst/>
          </a:prstGeom>
          <a:noFill/>
        </p:spPr>
        <p:txBody>
          <a:bodyPr wrap="none" rtlCol="0">
            <a:spAutoFit/>
          </a:bodyPr>
          <a:lstStyle/>
          <a:p>
            <a:r>
              <a:rPr lang="en-SG" sz="1400" b="1" dirty="0"/>
              <a:t>Ref: </a:t>
            </a:r>
            <a:r>
              <a:rPr lang="en-GB" sz="1400" dirty="0">
                <a:hlinkClick r:id="rId2"/>
              </a:rPr>
              <a:t>https://puppet.com/docs/puppet/5.5/types/package.html</a:t>
            </a:r>
            <a:endParaRPr lang="en-GB" sz="1400" dirty="0"/>
          </a:p>
          <a:p>
            <a:endParaRPr lang="en-GB" sz="1400" dirty="0"/>
          </a:p>
        </p:txBody>
      </p:sp>
      <p:pic>
        <p:nvPicPr>
          <p:cNvPr id="2" name="Picture 1">
            <a:extLst>
              <a:ext uri="{FF2B5EF4-FFF2-40B4-BE49-F238E27FC236}">
                <a16:creationId xmlns:a16="http://schemas.microsoft.com/office/drawing/2014/main" id="{40C92786-E799-49C8-8E68-B0A931C9682B}"/>
              </a:ext>
            </a:extLst>
          </p:cNvPr>
          <p:cNvPicPr>
            <a:picLocks noChangeAspect="1"/>
          </p:cNvPicPr>
          <p:nvPr/>
        </p:nvPicPr>
        <p:blipFill>
          <a:blip r:embed="rId3"/>
          <a:stretch>
            <a:fillRect/>
          </a:stretch>
        </p:blipFill>
        <p:spPr>
          <a:xfrm>
            <a:off x="804862" y="2558349"/>
            <a:ext cx="5553075" cy="1019175"/>
          </a:xfrm>
          <a:prstGeom prst="rect">
            <a:avLst/>
          </a:prstGeom>
        </p:spPr>
      </p:pic>
    </p:spTree>
    <p:extLst>
      <p:ext uri="{BB962C8B-B14F-4D97-AF65-F5344CB8AC3E}">
        <p14:creationId xmlns:p14="http://schemas.microsoft.com/office/powerpoint/2010/main" val="9349498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Autofit/>
          </a:bodyPr>
          <a:lstStyle/>
          <a:p>
            <a:r>
              <a:rPr lang="en-GB" sz="3600" dirty="0"/>
              <a:t>Puppet Resource - Package</a:t>
            </a:r>
          </a:p>
        </p:txBody>
      </p:sp>
      <p:sp>
        <p:nvSpPr>
          <p:cNvPr id="5" name="Content Placeholder 4"/>
          <p:cNvSpPr>
            <a:spLocks noGrp="1"/>
          </p:cNvSpPr>
          <p:nvPr>
            <p:ph idx="1"/>
          </p:nvPr>
        </p:nvSpPr>
        <p:spPr>
          <a:xfrm>
            <a:off x="648606" y="1338944"/>
            <a:ext cx="8145236" cy="5130305"/>
          </a:xfrm>
        </p:spPr>
        <p:txBody>
          <a:bodyPr>
            <a:normAutofit/>
          </a:bodyPr>
          <a:lstStyle/>
          <a:p>
            <a:pPr marL="0" indent="0">
              <a:buNone/>
            </a:pPr>
            <a:r>
              <a:rPr lang="en-GB" altLang="en-US" sz="2400" b="0" dirty="0">
                <a:solidFill>
                  <a:srgbClr val="222222"/>
                </a:solidFill>
                <a:latin typeface="marketing-sans"/>
              </a:rPr>
              <a:t>Ensure a package is installed:</a:t>
            </a:r>
          </a:p>
          <a:p>
            <a:pPr marL="0" indent="0">
              <a:buNone/>
            </a:pPr>
            <a:r>
              <a:rPr lang="en-GB" altLang="en-US" sz="2400" i="1" dirty="0">
                <a:solidFill>
                  <a:srgbClr val="222222"/>
                </a:solidFill>
                <a:latin typeface="marketing-sans"/>
              </a:rPr>
              <a:t>$ puppet resource package &lt;package name&gt; ensure=present</a:t>
            </a:r>
          </a:p>
          <a:p>
            <a:pPr marL="0" indent="0">
              <a:buNone/>
            </a:pPr>
            <a:endParaRPr lang="en-US" altLang="en-US" sz="3200" i="1" dirty="0"/>
          </a:p>
        </p:txBody>
      </p:sp>
      <p:sp>
        <p:nvSpPr>
          <p:cNvPr id="7" name="TextBox 6">
            <a:extLst>
              <a:ext uri="{FF2B5EF4-FFF2-40B4-BE49-F238E27FC236}">
                <a16:creationId xmlns:a16="http://schemas.microsoft.com/office/drawing/2014/main" id="{F47C6F75-56CA-47F5-9D52-652E40D8ECA5}"/>
              </a:ext>
            </a:extLst>
          </p:cNvPr>
          <p:cNvSpPr txBox="1"/>
          <p:nvPr/>
        </p:nvSpPr>
        <p:spPr>
          <a:xfrm>
            <a:off x="710744" y="6161472"/>
            <a:ext cx="4968027" cy="523220"/>
          </a:xfrm>
          <a:prstGeom prst="rect">
            <a:avLst/>
          </a:prstGeom>
          <a:noFill/>
        </p:spPr>
        <p:txBody>
          <a:bodyPr wrap="none" rtlCol="0">
            <a:spAutoFit/>
          </a:bodyPr>
          <a:lstStyle/>
          <a:p>
            <a:r>
              <a:rPr lang="en-SG" sz="1400" b="1" dirty="0"/>
              <a:t>Ref: </a:t>
            </a:r>
            <a:r>
              <a:rPr lang="en-GB" sz="1400" dirty="0">
                <a:hlinkClick r:id="rId2"/>
              </a:rPr>
              <a:t>https://puppet.com/docs/puppet/5.5/types/package.html</a:t>
            </a:r>
            <a:endParaRPr lang="en-GB" sz="1400" dirty="0"/>
          </a:p>
          <a:p>
            <a:endParaRPr lang="en-GB" sz="1400" dirty="0"/>
          </a:p>
        </p:txBody>
      </p:sp>
      <p:pic>
        <p:nvPicPr>
          <p:cNvPr id="6" name="Picture 5">
            <a:extLst>
              <a:ext uri="{FF2B5EF4-FFF2-40B4-BE49-F238E27FC236}">
                <a16:creationId xmlns:a16="http://schemas.microsoft.com/office/drawing/2014/main" id="{FF24FBC5-15AA-4385-A001-AB505D2EA53B}"/>
              </a:ext>
            </a:extLst>
          </p:cNvPr>
          <p:cNvPicPr>
            <a:picLocks noChangeAspect="1"/>
          </p:cNvPicPr>
          <p:nvPr/>
        </p:nvPicPr>
        <p:blipFill>
          <a:blip r:embed="rId3"/>
          <a:stretch>
            <a:fillRect/>
          </a:stretch>
        </p:blipFill>
        <p:spPr>
          <a:xfrm>
            <a:off x="849086" y="2722996"/>
            <a:ext cx="5638800" cy="1181100"/>
          </a:xfrm>
          <a:prstGeom prst="rect">
            <a:avLst/>
          </a:prstGeom>
        </p:spPr>
      </p:pic>
    </p:spTree>
    <p:extLst>
      <p:ext uri="{BB962C8B-B14F-4D97-AF65-F5344CB8AC3E}">
        <p14:creationId xmlns:p14="http://schemas.microsoft.com/office/powerpoint/2010/main" val="24936463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Autofit/>
          </a:bodyPr>
          <a:lstStyle/>
          <a:p>
            <a:r>
              <a:rPr lang="en-GB" sz="3600" dirty="0"/>
              <a:t>Puppet Enterprise GUI - Packages</a:t>
            </a:r>
          </a:p>
        </p:txBody>
      </p:sp>
      <p:sp>
        <p:nvSpPr>
          <p:cNvPr id="5" name="Content Placeholder 4"/>
          <p:cNvSpPr>
            <a:spLocks noGrp="1"/>
          </p:cNvSpPr>
          <p:nvPr>
            <p:ph idx="1"/>
          </p:nvPr>
        </p:nvSpPr>
        <p:spPr>
          <a:xfrm>
            <a:off x="648606" y="1338944"/>
            <a:ext cx="8145236" cy="5130305"/>
          </a:xfrm>
        </p:spPr>
        <p:txBody>
          <a:bodyPr>
            <a:normAutofit/>
          </a:bodyPr>
          <a:lstStyle/>
          <a:p>
            <a:pPr marL="0" indent="0">
              <a:buNone/>
            </a:pPr>
            <a:r>
              <a:rPr lang="en-SG" b="0" dirty="0"/>
              <a:t>Package data collection is disabled by default, so the Packages page in the console initially appears blank. </a:t>
            </a:r>
          </a:p>
          <a:p>
            <a:pPr marL="0" indent="0">
              <a:buNone/>
            </a:pPr>
            <a:endParaRPr lang="en-US" altLang="en-US" sz="3200" i="1" dirty="0"/>
          </a:p>
        </p:txBody>
      </p:sp>
      <p:pic>
        <p:nvPicPr>
          <p:cNvPr id="8" name="Picture 7">
            <a:extLst>
              <a:ext uri="{FF2B5EF4-FFF2-40B4-BE49-F238E27FC236}">
                <a16:creationId xmlns:a16="http://schemas.microsoft.com/office/drawing/2014/main" id="{85B2E981-CE12-4A82-AC48-895E35DFE00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58139" y="2117271"/>
            <a:ext cx="6215743" cy="3820886"/>
          </a:xfrm>
          <a:prstGeom prst="rect">
            <a:avLst/>
          </a:prstGeom>
          <a:noFill/>
          <a:ln>
            <a:noFill/>
          </a:ln>
        </p:spPr>
      </p:pic>
    </p:spTree>
    <p:extLst>
      <p:ext uri="{BB962C8B-B14F-4D97-AF65-F5344CB8AC3E}">
        <p14:creationId xmlns:p14="http://schemas.microsoft.com/office/powerpoint/2010/main" val="16818201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Autofit/>
          </a:bodyPr>
          <a:lstStyle/>
          <a:p>
            <a:r>
              <a:rPr lang="en-GB" sz="3600" dirty="0"/>
              <a:t>Puppet Enterprise GUI - Packages</a:t>
            </a:r>
          </a:p>
        </p:txBody>
      </p:sp>
      <p:sp>
        <p:nvSpPr>
          <p:cNvPr id="5" name="Content Placeholder 4"/>
          <p:cNvSpPr>
            <a:spLocks noGrp="1"/>
          </p:cNvSpPr>
          <p:nvPr>
            <p:ph idx="1"/>
          </p:nvPr>
        </p:nvSpPr>
        <p:spPr>
          <a:xfrm>
            <a:off x="648606" y="1338944"/>
            <a:ext cx="8145236" cy="5130305"/>
          </a:xfrm>
        </p:spPr>
        <p:txBody>
          <a:bodyPr>
            <a:normAutofit/>
          </a:bodyPr>
          <a:lstStyle/>
          <a:p>
            <a:pPr marL="0" indent="0">
              <a:buNone/>
            </a:pPr>
            <a:r>
              <a:rPr lang="en-SG" b="0" dirty="0"/>
              <a:t>To enable packages collection, need to set </a:t>
            </a:r>
            <a:r>
              <a:rPr lang="en-SG" dirty="0" err="1"/>
              <a:t>package_inventory_enabled</a:t>
            </a:r>
            <a:r>
              <a:rPr lang="en-SG" dirty="0"/>
              <a:t> </a:t>
            </a:r>
            <a:r>
              <a:rPr lang="en-SG" b="0" dirty="0"/>
              <a:t>to </a:t>
            </a:r>
            <a:r>
              <a:rPr lang="en-SG" dirty="0"/>
              <a:t>true</a:t>
            </a:r>
            <a:r>
              <a:rPr lang="en-SG" b="0" dirty="0"/>
              <a:t> as shown below:</a:t>
            </a:r>
          </a:p>
          <a:p>
            <a:pPr marL="0" indent="0">
              <a:buNone/>
            </a:pPr>
            <a:endParaRPr lang="en-US" b="0" dirty="0"/>
          </a:p>
          <a:p>
            <a:pPr marL="0" indent="0">
              <a:buNone/>
            </a:pPr>
            <a:endParaRPr lang="en-SG" b="0" dirty="0"/>
          </a:p>
          <a:p>
            <a:pPr marL="0" indent="0">
              <a:buNone/>
            </a:pPr>
            <a:endParaRPr lang="en-US" altLang="en-US" sz="3200" i="1" dirty="0"/>
          </a:p>
        </p:txBody>
      </p:sp>
      <p:pic>
        <p:nvPicPr>
          <p:cNvPr id="9" name="Picture 8">
            <a:extLst>
              <a:ext uri="{FF2B5EF4-FFF2-40B4-BE49-F238E27FC236}">
                <a16:creationId xmlns:a16="http://schemas.microsoft.com/office/drawing/2014/main" id="{77333FBD-127C-48B0-B868-3E7375EECA2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0715" y="2464706"/>
            <a:ext cx="7094085" cy="3696607"/>
          </a:xfrm>
          <a:prstGeom prst="rect">
            <a:avLst/>
          </a:prstGeom>
          <a:noFill/>
          <a:ln>
            <a:noFill/>
          </a:ln>
        </p:spPr>
      </p:pic>
    </p:spTree>
    <p:extLst>
      <p:ext uri="{BB962C8B-B14F-4D97-AF65-F5344CB8AC3E}">
        <p14:creationId xmlns:p14="http://schemas.microsoft.com/office/powerpoint/2010/main" val="19481605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Autofit/>
          </a:bodyPr>
          <a:lstStyle/>
          <a:p>
            <a:r>
              <a:rPr lang="en-GB" sz="3600" dirty="0"/>
              <a:t>Puppet Enterprise GUI - Packages</a:t>
            </a:r>
          </a:p>
        </p:txBody>
      </p:sp>
      <p:sp>
        <p:nvSpPr>
          <p:cNvPr id="5" name="Content Placeholder 4"/>
          <p:cNvSpPr>
            <a:spLocks noGrp="1"/>
          </p:cNvSpPr>
          <p:nvPr>
            <p:ph idx="1"/>
          </p:nvPr>
        </p:nvSpPr>
        <p:spPr>
          <a:xfrm>
            <a:off x="648606" y="1338944"/>
            <a:ext cx="8145236" cy="5130305"/>
          </a:xfrm>
        </p:spPr>
        <p:txBody>
          <a:bodyPr>
            <a:normAutofit/>
          </a:bodyPr>
          <a:lstStyle/>
          <a:p>
            <a:pPr marL="0" indent="0">
              <a:buNone/>
            </a:pPr>
            <a:r>
              <a:rPr lang="en-US" altLang="en-US" sz="3200" i="1" dirty="0"/>
              <a:t> </a:t>
            </a:r>
          </a:p>
        </p:txBody>
      </p:sp>
      <p:pic>
        <p:nvPicPr>
          <p:cNvPr id="7" name="Picture 6">
            <a:extLst>
              <a:ext uri="{FF2B5EF4-FFF2-40B4-BE49-F238E27FC236}">
                <a16:creationId xmlns:a16="http://schemas.microsoft.com/office/drawing/2014/main" id="{8BDECCA7-EE5F-4902-9AA4-0CA5FC9039B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8980" y="1621971"/>
            <a:ext cx="7430363" cy="4847278"/>
          </a:xfrm>
          <a:prstGeom prst="rect">
            <a:avLst/>
          </a:prstGeom>
          <a:noFill/>
          <a:ln>
            <a:noFill/>
          </a:ln>
        </p:spPr>
      </p:pic>
    </p:spTree>
    <p:extLst>
      <p:ext uri="{BB962C8B-B14F-4D97-AF65-F5344CB8AC3E}">
        <p14:creationId xmlns:p14="http://schemas.microsoft.com/office/powerpoint/2010/main" val="36369551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Autofit/>
          </a:bodyPr>
          <a:lstStyle/>
          <a:p>
            <a:r>
              <a:rPr lang="en-GB" sz="3600" dirty="0"/>
              <a:t>Puppet Enterprise GUI - Packages</a:t>
            </a:r>
          </a:p>
        </p:txBody>
      </p:sp>
      <p:sp>
        <p:nvSpPr>
          <p:cNvPr id="5" name="Content Placeholder 4"/>
          <p:cNvSpPr>
            <a:spLocks noGrp="1"/>
          </p:cNvSpPr>
          <p:nvPr>
            <p:ph idx="1"/>
          </p:nvPr>
        </p:nvSpPr>
        <p:spPr>
          <a:xfrm>
            <a:off x="648606" y="1338944"/>
            <a:ext cx="8145236" cy="5130305"/>
          </a:xfrm>
        </p:spPr>
        <p:txBody>
          <a:bodyPr>
            <a:normAutofit/>
          </a:bodyPr>
          <a:lstStyle/>
          <a:p>
            <a:pPr marL="0" indent="0">
              <a:buNone/>
            </a:pPr>
            <a:r>
              <a:rPr lang="en-US" altLang="en-US" sz="3200" i="1" dirty="0"/>
              <a:t> </a:t>
            </a:r>
          </a:p>
        </p:txBody>
      </p:sp>
      <p:pic>
        <p:nvPicPr>
          <p:cNvPr id="6" name="Picture 5">
            <a:extLst>
              <a:ext uri="{FF2B5EF4-FFF2-40B4-BE49-F238E27FC236}">
                <a16:creationId xmlns:a16="http://schemas.microsoft.com/office/drawing/2014/main" id="{9E3B6EC8-F2B6-4111-A9F6-EABA1B10119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779" y="1563459"/>
            <a:ext cx="7153050" cy="4554311"/>
          </a:xfrm>
          <a:prstGeom prst="rect">
            <a:avLst/>
          </a:prstGeom>
          <a:noFill/>
          <a:ln>
            <a:noFill/>
          </a:ln>
        </p:spPr>
      </p:pic>
    </p:spTree>
    <p:extLst>
      <p:ext uri="{BB962C8B-B14F-4D97-AF65-F5344CB8AC3E}">
        <p14:creationId xmlns:p14="http://schemas.microsoft.com/office/powerpoint/2010/main" val="26625143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820F6-8032-4C41-A267-21FE7BCA574A}"/>
              </a:ext>
            </a:extLst>
          </p:cNvPr>
          <p:cNvSpPr>
            <a:spLocks noGrp="1"/>
          </p:cNvSpPr>
          <p:nvPr>
            <p:ph type="title"/>
          </p:nvPr>
        </p:nvSpPr>
        <p:spPr/>
        <p:txBody>
          <a:bodyPr>
            <a:normAutofit fontScale="90000"/>
          </a:bodyPr>
          <a:lstStyle/>
          <a:p>
            <a:r>
              <a:rPr lang="en-GB" dirty="0"/>
              <a:t>Reference</a:t>
            </a:r>
            <a:endParaRPr lang="en-SG" dirty="0"/>
          </a:p>
        </p:txBody>
      </p:sp>
      <p:sp>
        <p:nvSpPr>
          <p:cNvPr id="3" name="Content Placeholder 2">
            <a:extLst>
              <a:ext uri="{FF2B5EF4-FFF2-40B4-BE49-F238E27FC236}">
                <a16:creationId xmlns:a16="http://schemas.microsoft.com/office/drawing/2014/main" id="{43671B01-2918-487D-99AC-07C367361AFE}"/>
              </a:ext>
            </a:extLst>
          </p:cNvPr>
          <p:cNvSpPr>
            <a:spLocks noGrp="1"/>
          </p:cNvSpPr>
          <p:nvPr>
            <p:ph idx="1"/>
          </p:nvPr>
        </p:nvSpPr>
        <p:spPr/>
        <p:txBody>
          <a:bodyPr/>
          <a:lstStyle/>
          <a:p>
            <a:pPr marL="0" indent="0">
              <a:buNone/>
            </a:pPr>
            <a:r>
              <a:rPr lang="en-US" b="0" dirty="0"/>
              <a:t> </a:t>
            </a:r>
            <a:endParaRPr lang="en-SG" b="0" dirty="0"/>
          </a:p>
        </p:txBody>
      </p:sp>
      <p:sp>
        <p:nvSpPr>
          <p:cNvPr id="4" name="Rectangle 3">
            <a:extLst>
              <a:ext uri="{FF2B5EF4-FFF2-40B4-BE49-F238E27FC236}">
                <a16:creationId xmlns:a16="http://schemas.microsoft.com/office/drawing/2014/main" id="{65C8BA3A-058F-41A6-A524-B323884AC82A}"/>
              </a:ext>
            </a:extLst>
          </p:cNvPr>
          <p:cNvSpPr/>
          <p:nvPr/>
        </p:nvSpPr>
        <p:spPr>
          <a:xfrm>
            <a:off x="628650" y="1635326"/>
            <a:ext cx="8167007" cy="2308324"/>
          </a:xfrm>
          <a:prstGeom prst="rect">
            <a:avLst/>
          </a:prstGeom>
        </p:spPr>
        <p:txBody>
          <a:bodyPr wrap="square">
            <a:spAutoFit/>
          </a:bodyPr>
          <a:lstStyle/>
          <a:p>
            <a:r>
              <a:rPr lang="en-SG" dirty="0">
                <a:hlinkClick r:id="rId3"/>
              </a:rPr>
              <a:t>https://www.vmware.com/topics/glossary/content/configuration-management.html </a:t>
            </a:r>
            <a:endParaRPr lang="en-SG" dirty="0"/>
          </a:p>
          <a:p>
            <a:r>
              <a:rPr lang="en-SG" dirty="0">
                <a:hlinkClick r:id="rId4"/>
              </a:rPr>
              <a:t>https://searchsoftwarequality.techtarget.com/answer/What-is-the-DevOps-role-for-operations-people</a:t>
            </a:r>
            <a:endParaRPr lang="en-SG" dirty="0"/>
          </a:p>
          <a:p>
            <a:r>
              <a:rPr lang="en-GB" dirty="0">
                <a:hlinkClick r:id="rId5"/>
              </a:rPr>
              <a:t>https://www.youtube.com/watch?v=2m3wfNR0lJ0</a:t>
            </a:r>
            <a:endParaRPr lang="en-GB" dirty="0"/>
          </a:p>
          <a:p>
            <a:r>
              <a:rPr lang="en-GB" dirty="0">
                <a:hlinkClick r:id="rId6"/>
              </a:rPr>
              <a:t>https://puppet.com/docs/puppet/6/puppet_overview.html#why_use_puppet</a:t>
            </a:r>
            <a:endParaRPr lang="en-GB" dirty="0"/>
          </a:p>
          <a:p>
            <a:r>
              <a:rPr lang="en-SG" dirty="0"/>
              <a:t>Getting Started with Puppet 2.0.1 (By Puppet)</a:t>
            </a:r>
          </a:p>
          <a:p>
            <a:endParaRPr lang="en-SG" dirty="0"/>
          </a:p>
        </p:txBody>
      </p:sp>
    </p:spTree>
    <p:extLst>
      <p:ext uri="{BB962C8B-B14F-4D97-AF65-F5344CB8AC3E}">
        <p14:creationId xmlns:p14="http://schemas.microsoft.com/office/powerpoint/2010/main" val="29055233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SG"/>
              <a:t>Thank you</a:t>
            </a:r>
            <a:endParaRPr lang="en-SG" dirty="0"/>
          </a:p>
        </p:txBody>
      </p:sp>
    </p:spTree>
    <p:extLst>
      <p:ext uri="{BB962C8B-B14F-4D97-AF65-F5344CB8AC3E}">
        <p14:creationId xmlns:p14="http://schemas.microsoft.com/office/powerpoint/2010/main" val="291935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Autofit/>
          </a:bodyPr>
          <a:lstStyle/>
          <a:p>
            <a:r>
              <a:rPr lang="en-SG" sz="3200" dirty="0"/>
              <a:t>Importance of IT CM</a:t>
            </a:r>
          </a:p>
        </p:txBody>
      </p:sp>
      <p:sp>
        <p:nvSpPr>
          <p:cNvPr id="5" name="Content Placeholder 4"/>
          <p:cNvSpPr>
            <a:spLocks noGrp="1"/>
          </p:cNvSpPr>
          <p:nvPr>
            <p:ph idx="1"/>
          </p:nvPr>
        </p:nvSpPr>
        <p:spPr>
          <a:xfrm>
            <a:off x="628650" y="1316736"/>
            <a:ext cx="7886700" cy="4901184"/>
          </a:xfrm>
        </p:spPr>
        <p:txBody>
          <a:bodyPr>
            <a:normAutofit/>
          </a:bodyPr>
          <a:lstStyle/>
          <a:p>
            <a:pPr marL="0" indent="0" fontAlgn="base">
              <a:buNone/>
            </a:pPr>
            <a:r>
              <a:rPr lang="en-GB" sz="2600" b="0" dirty="0"/>
              <a:t>Configuration management helps IT teams build robust and stable systems through the use of tools that automatically manage and monitor updates to configuration data. Some examples of software configuration metadata are:</a:t>
            </a:r>
          </a:p>
          <a:p>
            <a:pPr lvl="1" fontAlgn="base"/>
            <a:r>
              <a:rPr lang="en-GB" sz="2000" b="0" dirty="0"/>
              <a:t>Specifications of hardware resource allocations for CPU, RAM, etc.</a:t>
            </a:r>
          </a:p>
          <a:p>
            <a:pPr lvl="1" fontAlgn="base"/>
            <a:r>
              <a:rPr lang="en-GB" sz="2000" b="0" dirty="0"/>
              <a:t>Endpoints that specify external connections to other services, databases, or domains</a:t>
            </a:r>
          </a:p>
          <a:p>
            <a:pPr lvl="1" fontAlgn="base"/>
            <a:r>
              <a:rPr lang="en-GB" sz="2000" b="0" dirty="0"/>
              <a:t>Secrets like passwords and encryption keys</a:t>
            </a:r>
          </a:p>
          <a:p>
            <a:pPr marL="0" indent="0">
              <a:buNone/>
            </a:pPr>
            <a:endParaRPr lang="en-GB" b="0" dirty="0"/>
          </a:p>
          <a:p>
            <a:pPr marL="0" indent="0">
              <a:buNone/>
            </a:pPr>
            <a:r>
              <a:rPr lang="en-US" sz="1600" dirty="0"/>
              <a:t>Ref: </a:t>
            </a:r>
            <a:r>
              <a:rPr lang="en-SG" sz="1600" dirty="0">
                <a:hlinkClick r:id="rId2"/>
              </a:rPr>
              <a:t>https://www.atlassian.com/continuous-delivery/principles/configuration-management#:~:text=Why%20is%20configuration%20management%20important,granularity%20of%20size%20and%20complexity</a:t>
            </a:r>
            <a:endParaRPr lang="en-SG" sz="1600" dirty="0"/>
          </a:p>
          <a:p>
            <a:pPr marL="0" indent="0">
              <a:buNone/>
            </a:pPr>
            <a:endParaRPr lang="en-SG" b="0" dirty="0"/>
          </a:p>
        </p:txBody>
      </p:sp>
    </p:spTree>
    <p:extLst>
      <p:ext uri="{BB962C8B-B14F-4D97-AF65-F5344CB8AC3E}">
        <p14:creationId xmlns:p14="http://schemas.microsoft.com/office/powerpoint/2010/main" val="501613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Autofit/>
          </a:bodyPr>
          <a:lstStyle/>
          <a:p>
            <a:r>
              <a:rPr lang="en-SG" sz="3200" dirty="0"/>
              <a:t>Source of Truth</a:t>
            </a:r>
          </a:p>
        </p:txBody>
      </p:sp>
      <p:sp>
        <p:nvSpPr>
          <p:cNvPr id="5" name="Content Placeholder 4"/>
          <p:cNvSpPr>
            <a:spLocks noGrp="1"/>
          </p:cNvSpPr>
          <p:nvPr>
            <p:ph idx="1"/>
          </p:nvPr>
        </p:nvSpPr>
        <p:spPr>
          <a:xfrm>
            <a:off x="628650" y="1316735"/>
            <a:ext cx="7886700" cy="5661007"/>
          </a:xfrm>
        </p:spPr>
        <p:txBody>
          <a:bodyPr>
            <a:normAutofit/>
          </a:bodyPr>
          <a:lstStyle/>
          <a:p>
            <a:pPr marL="0" indent="0" fontAlgn="base">
              <a:buNone/>
            </a:pPr>
            <a:r>
              <a:rPr lang="en-GB" sz="2600" b="0" dirty="0"/>
              <a:t>Configuration management provides a “source of truth” with a central location for configuration. </a:t>
            </a:r>
          </a:p>
          <a:p>
            <a:pPr marL="0" indent="0" fontAlgn="base">
              <a:buNone/>
            </a:pPr>
            <a:endParaRPr lang="en-GB" sz="2600" b="0" dirty="0"/>
          </a:p>
          <a:p>
            <a:pPr lvl="1" fontAlgn="base"/>
            <a:r>
              <a:rPr lang="en-GB" sz="2000" b="0" dirty="0"/>
              <a:t>Git is a one good platforms for managing configuration data. Git repository enables version control of configuration and the repository to act as a source of truth</a:t>
            </a:r>
            <a:r>
              <a:rPr lang="en-GB" sz="2000" dirty="0"/>
              <a:t>. </a:t>
            </a:r>
            <a:r>
              <a:rPr lang="en-GB" sz="2000" b="0" dirty="0"/>
              <a:t>Configuration values are often added, removed, or modified. This can cause </a:t>
            </a:r>
            <a:r>
              <a:rPr lang="en-GB" sz="2000" dirty="0"/>
              <a:t>problems without version control . </a:t>
            </a:r>
            <a:endParaRPr lang="en-GB" sz="2000" b="0" dirty="0"/>
          </a:p>
          <a:p>
            <a:pPr marL="0" indent="0">
              <a:buNone/>
            </a:pPr>
            <a:endParaRPr lang="en-US" sz="1700" dirty="0"/>
          </a:p>
          <a:p>
            <a:pPr marL="0" indent="0">
              <a:buNone/>
            </a:pPr>
            <a:endParaRPr lang="en-US" sz="1700" dirty="0"/>
          </a:p>
          <a:p>
            <a:pPr marL="0" indent="0">
              <a:buNone/>
            </a:pPr>
            <a:endParaRPr lang="en-US" sz="1700" dirty="0"/>
          </a:p>
          <a:p>
            <a:pPr marL="0" indent="0">
              <a:buNone/>
            </a:pPr>
            <a:endParaRPr lang="en-US" sz="1700" dirty="0"/>
          </a:p>
          <a:p>
            <a:pPr marL="0" indent="0">
              <a:buNone/>
            </a:pPr>
            <a:endParaRPr lang="en-US" sz="1700" dirty="0"/>
          </a:p>
          <a:p>
            <a:pPr marL="0" indent="0">
              <a:buNone/>
            </a:pPr>
            <a:r>
              <a:rPr lang="en-US" sz="1700" dirty="0"/>
              <a:t>Ref: </a:t>
            </a:r>
            <a:r>
              <a:rPr lang="en-SG" sz="1700" dirty="0">
                <a:hlinkClick r:id="rId2"/>
              </a:rPr>
              <a:t>https://www.atlassian.com/continuous-delivery/principles/configuration-management#:~:text=Why%20is%20configuration%20management%20important,granularity%20of%20size%20and%20complexity</a:t>
            </a:r>
            <a:endParaRPr lang="en-SG" sz="1700" dirty="0"/>
          </a:p>
        </p:txBody>
      </p:sp>
    </p:spTree>
    <p:extLst>
      <p:ext uri="{BB962C8B-B14F-4D97-AF65-F5344CB8AC3E}">
        <p14:creationId xmlns:p14="http://schemas.microsoft.com/office/powerpoint/2010/main" val="1231862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rmAutofit fontScale="90000"/>
          </a:bodyPr>
          <a:lstStyle/>
          <a:p>
            <a:r>
              <a:rPr lang="en-SG" dirty="0"/>
              <a:t>Benefits of CM</a:t>
            </a:r>
          </a:p>
        </p:txBody>
      </p:sp>
      <p:sp>
        <p:nvSpPr>
          <p:cNvPr id="5" name="Content Placeholder 4"/>
          <p:cNvSpPr>
            <a:spLocks noGrp="1"/>
          </p:cNvSpPr>
          <p:nvPr>
            <p:ph idx="1"/>
          </p:nvPr>
        </p:nvSpPr>
        <p:spPr>
          <a:xfrm>
            <a:off x="628650" y="1316736"/>
            <a:ext cx="7886700" cy="5247350"/>
          </a:xfrm>
        </p:spPr>
        <p:txBody>
          <a:bodyPr>
            <a:normAutofit/>
          </a:bodyPr>
          <a:lstStyle/>
          <a:p>
            <a:pPr marL="0" indent="0">
              <a:buNone/>
            </a:pPr>
            <a:r>
              <a:rPr lang="en-GB" sz="2400" b="0" dirty="0"/>
              <a:t>Misconfiguration may result in data breaches. Significant source of compromise is due to inadequate configuration management.</a:t>
            </a:r>
          </a:p>
          <a:p>
            <a:pPr marL="0" indent="0">
              <a:buNone/>
            </a:pPr>
            <a:r>
              <a:rPr lang="en-GB" sz="2400" b="0" dirty="0"/>
              <a:t>Some of the benefits of CM are:</a:t>
            </a:r>
          </a:p>
          <a:p>
            <a:r>
              <a:rPr lang="en-GB" sz="2000" dirty="0"/>
              <a:t>Automation</a:t>
            </a:r>
            <a:r>
              <a:rPr lang="en-GB" sz="2000" b="0" dirty="0"/>
              <a:t> of configuration policies and remediation management</a:t>
            </a:r>
          </a:p>
          <a:p>
            <a:r>
              <a:rPr lang="en-GB" sz="2000" dirty="0"/>
              <a:t>Scalability</a:t>
            </a:r>
            <a:r>
              <a:rPr lang="en-GB" sz="2000" b="0" dirty="0"/>
              <a:t> of infrastructure over time </a:t>
            </a:r>
          </a:p>
          <a:p>
            <a:r>
              <a:rPr lang="en-GB" sz="2000" dirty="0"/>
              <a:t>Ability </a:t>
            </a:r>
            <a:r>
              <a:rPr lang="en-GB" sz="2000" b="0" dirty="0"/>
              <a:t>to seamlessly integrate into existing solutions</a:t>
            </a:r>
          </a:p>
          <a:p>
            <a:r>
              <a:rPr lang="en-GB" sz="2000" dirty="0"/>
              <a:t>Protection </a:t>
            </a:r>
            <a:r>
              <a:rPr lang="en-GB" sz="2000" b="0" dirty="0"/>
              <a:t>against risks with automated configuration policies </a:t>
            </a:r>
          </a:p>
          <a:p>
            <a:endParaRPr lang="en-GB" b="0" dirty="0"/>
          </a:p>
          <a:p>
            <a:endParaRPr lang="en-GB" b="0" dirty="0"/>
          </a:p>
          <a:p>
            <a:endParaRPr lang="en-GB" b="0" dirty="0"/>
          </a:p>
          <a:p>
            <a:pPr marL="0" indent="0">
              <a:buNone/>
            </a:pPr>
            <a:r>
              <a:rPr lang="en-US" sz="1500" dirty="0"/>
              <a:t>Ref</a:t>
            </a:r>
            <a:r>
              <a:rPr lang="en-US" sz="1500" dirty="0">
                <a:hlinkClick r:id="rId2"/>
              </a:rPr>
              <a:t>: </a:t>
            </a:r>
            <a:r>
              <a:rPr lang="en-SG" sz="1500" dirty="0">
                <a:hlinkClick r:id="rId2"/>
              </a:rPr>
              <a:t>https://www.serverwatch.com/guides/configuration-management-definition-importance-benefits/</a:t>
            </a:r>
            <a:endParaRPr lang="en-SG" sz="1500" dirty="0"/>
          </a:p>
          <a:p>
            <a:endParaRPr lang="en-GB" b="0" dirty="0"/>
          </a:p>
        </p:txBody>
      </p:sp>
    </p:spTree>
    <p:extLst>
      <p:ext uri="{BB962C8B-B14F-4D97-AF65-F5344CB8AC3E}">
        <p14:creationId xmlns:p14="http://schemas.microsoft.com/office/powerpoint/2010/main" val="1389297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Autofit/>
          </a:bodyPr>
          <a:lstStyle/>
          <a:p>
            <a:r>
              <a:rPr lang="en-US" sz="3600" dirty="0"/>
              <a:t>Capabilities offers by </a:t>
            </a:r>
            <a:r>
              <a:rPr lang="en-SG" sz="3600" dirty="0"/>
              <a:t>CM</a:t>
            </a:r>
          </a:p>
        </p:txBody>
      </p:sp>
      <p:sp>
        <p:nvSpPr>
          <p:cNvPr id="5" name="Content Placeholder 4"/>
          <p:cNvSpPr>
            <a:spLocks noGrp="1"/>
          </p:cNvSpPr>
          <p:nvPr>
            <p:ph idx="1"/>
          </p:nvPr>
        </p:nvSpPr>
        <p:spPr>
          <a:xfrm>
            <a:off x="628650" y="1316736"/>
            <a:ext cx="7886700" cy="4901184"/>
          </a:xfrm>
        </p:spPr>
        <p:txBody>
          <a:bodyPr>
            <a:normAutofit/>
          </a:bodyPr>
          <a:lstStyle/>
          <a:p>
            <a:pPr marL="0" indent="0">
              <a:buNone/>
            </a:pPr>
            <a:r>
              <a:rPr lang="en-GB" sz="2400" b="0" dirty="0"/>
              <a:t>A proper configuration management tool can:</a:t>
            </a:r>
          </a:p>
          <a:p>
            <a:pPr lvl="1"/>
            <a:r>
              <a:rPr lang="en-GB" sz="2000" b="0" dirty="0"/>
              <a:t>Help prioritize actions</a:t>
            </a:r>
          </a:p>
          <a:p>
            <a:pPr lvl="1"/>
            <a:r>
              <a:rPr lang="en-GB" sz="2000" b="0" dirty="0"/>
              <a:t>Automate tedious tasks, system identification, patches, and updates</a:t>
            </a:r>
          </a:p>
          <a:p>
            <a:pPr lvl="1"/>
            <a:r>
              <a:rPr lang="en-GB" sz="2000" dirty="0"/>
              <a:t>C</a:t>
            </a:r>
            <a:r>
              <a:rPr lang="en-GB" sz="2000" b="0" dirty="0"/>
              <a:t>lassify and manage systems by groups and subgroups.</a:t>
            </a:r>
          </a:p>
          <a:p>
            <a:pPr lvl="1"/>
            <a:r>
              <a:rPr lang="en-GB" sz="2000" b="0" dirty="0"/>
              <a:t>Modify base configurations centrally</a:t>
            </a:r>
          </a:p>
          <a:p>
            <a:pPr lvl="1"/>
            <a:r>
              <a:rPr lang="en-GB" sz="2000" b="0" dirty="0"/>
              <a:t>Help identify outdated, poor-performing, and non-compliant configurations</a:t>
            </a:r>
          </a:p>
          <a:p>
            <a:pPr lvl="1"/>
            <a:r>
              <a:rPr lang="en-GB" sz="2000" b="0" dirty="0"/>
              <a:t>Apply prescriptive remediation</a:t>
            </a:r>
          </a:p>
          <a:p>
            <a:pPr lvl="1"/>
            <a:r>
              <a:rPr lang="en-GB" sz="2000" b="0" dirty="0"/>
              <a:t>Roll out new settings to applicable systems</a:t>
            </a:r>
          </a:p>
          <a:p>
            <a:endParaRPr lang="en-GB" b="0" dirty="0"/>
          </a:p>
          <a:p>
            <a:endParaRPr lang="en-SG" b="0" dirty="0"/>
          </a:p>
        </p:txBody>
      </p:sp>
      <p:sp>
        <p:nvSpPr>
          <p:cNvPr id="7" name="TextBox 6">
            <a:extLst>
              <a:ext uri="{FF2B5EF4-FFF2-40B4-BE49-F238E27FC236}">
                <a16:creationId xmlns:a16="http://schemas.microsoft.com/office/drawing/2014/main" id="{0AB89F4D-14EA-4DFB-B461-4AD145F47D61}"/>
              </a:ext>
            </a:extLst>
          </p:cNvPr>
          <p:cNvSpPr txBox="1"/>
          <p:nvPr/>
        </p:nvSpPr>
        <p:spPr>
          <a:xfrm>
            <a:off x="628650" y="6217920"/>
            <a:ext cx="6268063" cy="307777"/>
          </a:xfrm>
          <a:prstGeom prst="rect">
            <a:avLst/>
          </a:prstGeom>
          <a:noFill/>
        </p:spPr>
        <p:txBody>
          <a:bodyPr wrap="none" rtlCol="0">
            <a:spAutoFit/>
          </a:bodyPr>
          <a:lstStyle/>
          <a:p>
            <a:r>
              <a:rPr lang="en-SG" sz="1400" b="1" dirty="0"/>
              <a:t>Ref: </a:t>
            </a:r>
            <a:r>
              <a:rPr lang="en-SG" sz="1400" dirty="0">
                <a:hlinkClick r:id="rId2"/>
              </a:rPr>
              <a:t>https://www.professional-devops.com/configuration-management.html</a:t>
            </a:r>
            <a:endParaRPr lang="en-SG" sz="1400" b="1" dirty="0"/>
          </a:p>
        </p:txBody>
      </p:sp>
    </p:spTree>
    <p:extLst>
      <p:ext uri="{BB962C8B-B14F-4D97-AF65-F5344CB8AC3E}">
        <p14:creationId xmlns:p14="http://schemas.microsoft.com/office/powerpoint/2010/main" val="1998660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576943"/>
            <a:ext cx="9043913" cy="444753"/>
          </a:xfrm>
        </p:spPr>
        <p:txBody>
          <a:bodyPr>
            <a:normAutofit fontScale="90000"/>
          </a:bodyPr>
          <a:lstStyle/>
          <a:p>
            <a:r>
              <a:rPr lang="en-GB" sz="3600" dirty="0"/>
              <a:t>DevOps and </a:t>
            </a:r>
            <a:r>
              <a:rPr lang="en-SG" sz="3600" dirty="0"/>
              <a:t>CM</a:t>
            </a:r>
            <a:endParaRPr lang="en-GB" sz="3600" dirty="0"/>
          </a:p>
        </p:txBody>
      </p:sp>
      <p:sp>
        <p:nvSpPr>
          <p:cNvPr id="5" name="Content Placeholder 4"/>
          <p:cNvSpPr>
            <a:spLocks noGrp="1"/>
          </p:cNvSpPr>
          <p:nvPr>
            <p:ph idx="1"/>
          </p:nvPr>
        </p:nvSpPr>
        <p:spPr>
          <a:xfrm>
            <a:off x="628650" y="1175657"/>
            <a:ext cx="7886700" cy="5519057"/>
          </a:xfrm>
        </p:spPr>
        <p:txBody>
          <a:bodyPr>
            <a:normAutofit fontScale="92500"/>
          </a:bodyPr>
          <a:lstStyle/>
          <a:p>
            <a:pPr marL="0" indent="0">
              <a:buNone/>
            </a:pPr>
            <a:r>
              <a:rPr lang="en-GB" sz="2600" b="0" dirty="0"/>
              <a:t>Configuration Management has become fundamentally necessary for setting up a DevOps-driven framework and facilitating speed, accuracy, and efficiency in SDLC. DevOps has become essential to the software development lifecycle (SDLC) by enabling organizations to deliver excellence at every step of the way. </a:t>
            </a:r>
          </a:p>
          <a:p>
            <a:pPr marL="0" indent="0">
              <a:buNone/>
            </a:pPr>
            <a:endParaRPr lang="en-GB" b="0" dirty="0"/>
          </a:p>
          <a:p>
            <a:pPr lvl="1"/>
            <a:r>
              <a:rPr lang="en-GB" sz="2200" b="0" dirty="0"/>
              <a:t>Configuration Management involves automation that facilitates orderly management of system information and changes, provides visibility and control of its performance and functionality, and verifies whether the system performs as intended, among other benefits.</a:t>
            </a:r>
          </a:p>
          <a:p>
            <a:pPr lvl="1"/>
            <a:endParaRPr lang="en-GB" sz="2200" b="0" dirty="0"/>
          </a:p>
          <a:p>
            <a:pPr lvl="1"/>
            <a:r>
              <a:rPr lang="en-GB" sz="2200" b="0" dirty="0"/>
              <a:t>Configuration management helps to prevents teams from making any undocumented changes that may impact software performance, business operations, and security and enables resources to function as they must.</a:t>
            </a:r>
          </a:p>
          <a:p>
            <a:pPr marL="0" indent="0">
              <a:buNone/>
            </a:pPr>
            <a:endParaRPr lang="en-GB" b="0" dirty="0"/>
          </a:p>
          <a:p>
            <a:pPr marL="0" indent="0">
              <a:buNone/>
            </a:pPr>
            <a:endParaRPr lang="en-GB" b="0" dirty="0"/>
          </a:p>
          <a:p>
            <a:pPr marL="0" indent="0">
              <a:buNone/>
            </a:pPr>
            <a:endParaRPr lang="en-GB" b="0" dirty="0"/>
          </a:p>
        </p:txBody>
      </p:sp>
      <p:sp>
        <p:nvSpPr>
          <p:cNvPr id="2" name="TextBox 1">
            <a:extLst>
              <a:ext uri="{FF2B5EF4-FFF2-40B4-BE49-F238E27FC236}">
                <a16:creationId xmlns:a16="http://schemas.microsoft.com/office/drawing/2014/main" id="{E4C247E2-65F4-46E5-AE1F-1BFA053C9440}"/>
              </a:ext>
            </a:extLst>
          </p:cNvPr>
          <p:cNvSpPr txBox="1"/>
          <p:nvPr/>
        </p:nvSpPr>
        <p:spPr>
          <a:xfrm>
            <a:off x="628650" y="6512958"/>
            <a:ext cx="6058966" cy="307777"/>
          </a:xfrm>
          <a:prstGeom prst="rect">
            <a:avLst/>
          </a:prstGeom>
          <a:noFill/>
        </p:spPr>
        <p:txBody>
          <a:bodyPr wrap="none" rtlCol="0">
            <a:spAutoFit/>
          </a:bodyPr>
          <a:lstStyle/>
          <a:p>
            <a:r>
              <a:rPr lang="en-SG" sz="1400" b="1" dirty="0"/>
              <a:t>Ref: </a:t>
            </a:r>
            <a:r>
              <a:rPr lang="en-SG" sz="1400" dirty="0">
                <a:hlinkClick r:id="rId2"/>
              </a:rPr>
              <a:t>https://www.professional-devops.com/configuration-management.html</a:t>
            </a:r>
            <a:endParaRPr lang="en-SG" sz="1400" b="1" dirty="0"/>
          </a:p>
        </p:txBody>
      </p:sp>
    </p:spTree>
    <p:extLst>
      <p:ext uri="{BB962C8B-B14F-4D97-AF65-F5344CB8AC3E}">
        <p14:creationId xmlns:p14="http://schemas.microsoft.com/office/powerpoint/2010/main" val="2990213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576943"/>
            <a:ext cx="9043913" cy="444753"/>
          </a:xfrm>
        </p:spPr>
        <p:txBody>
          <a:bodyPr>
            <a:normAutofit fontScale="90000"/>
          </a:bodyPr>
          <a:lstStyle/>
          <a:p>
            <a:r>
              <a:rPr lang="en-SG" sz="3600" dirty="0"/>
              <a:t>CM Main Components</a:t>
            </a:r>
            <a:endParaRPr lang="en-GB" sz="3600" dirty="0"/>
          </a:p>
        </p:txBody>
      </p:sp>
      <p:sp>
        <p:nvSpPr>
          <p:cNvPr id="5" name="Content Placeholder 4"/>
          <p:cNvSpPr>
            <a:spLocks noGrp="1"/>
          </p:cNvSpPr>
          <p:nvPr>
            <p:ph idx="1"/>
          </p:nvPr>
        </p:nvSpPr>
        <p:spPr>
          <a:xfrm>
            <a:off x="628650" y="1316736"/>
            <a:ext cx="7886700" cy="4519568"/>
          </a:xfrm>
        </p:spPr>
        <p:txBody>
          <a:bodyPr>
            <a:normAutofit/>
          </a:bodyPr>
          <a:lstStyle/>
          <a:p>
            <a:pPr marL="0" indent="0">
              <a:buNone/>
            </a:pPr>
            <a:r>
              <a:rPr lang="en-GB" b="0" dirty="0"/>
              <a:t>The following are the main components of Configuration Management for software:</a:t>
            </a:r>
          </a:p>
          <a:p>
            <a:r>
              <a:rPr lang="en-GB" sz="2000" dirty="0" err="1"/>
              <a:t>Artifact</a:t>
            </a:r>
            <a:r>
              <a:rPr lang="en-GB" sz="2000" dirty="0"/>
              <a:t> Repository:</a:t>
            </a:r>
            <a:r>
              <a:rPr lang="en-GB" sz="2000" b="0" dirty="0"/>
              <a:t> It is a database for storing machine files like binaries, libraries, test data, etc.</a:t>
            </a:r>
          </a:p>
          <a:p>
            <a:r>
              <a:rPr lang="en-GB" sz="2000" dirty="0"/>
              <a:t>Source Code Repository:</a:t>
            </a:r>
            <a:r>
              <a:rPr lang="en-GB" sz="2000" b="0" dirty="0"/>
              <a:t> It is a database that contains all versions of code. It stores source code used by the development team, as well as other relevant components like configuration files, test, build, and deployment scripts. It stores everything readable by humans, except software binaries.</a:t>
            </a:r>
          </a:p>
          <a:p>
            <a:r>
              <a:rPr lang="en-GB" sz="2000" dirty="0"/>
              <a:t>Database for Configuration Management:</a:t>
            </a:r>
            <a:r>
              <a:rPr lang="en-GB" sz="2000" b="0" dirty="0"/>
              <a:t> It is a database for storing and tracking relevant services, servers, applications, etc., associated with this management.</a:t>
            </a:r>
          </a:p>
        </p:txBody>
      </p:sp>
      <p:sp>
        <p:nvSpPr>
          <p:cNvPr id="2" name="TextBox 1">
            <a:extLst>
              <a:ext uri="{FF2B5EF4-FFF2-40B4-BE49-F238E27FC236}">
                <a16:creationId xmlns:a16="http://schemas.microsoft.com/office/drawing/2014/main" id="{E4C247E2-65F4-46E5-AE1F-1BFA053C9440}"/>
              </a:ext>
            </a:extLst>
          </p:cNvPr>
          <p:cNvSpPr txBox="1"/>
          <p:nvPr/>
        </p:nvSpPr>
        <p:spPr>
          <a:xfrm>
            <a:off x="628650" y="6217920"/>
            <a:ext cx="6058966" cy="307777"/>
          </a:xfrm>
          <a:prstGeom prst="rect">
            <a:avLst/>
          </a:prstGeom>
          <a:noFill/>
        </p:spPr>
        <p:txBody>
          <a:bodyPr wrap="none" rtlCol="0">
            <a:spAutoFit/>
          </a:bodyPr>
          <a:lstStyle/>
          <a:p>
            <a:r>
              <a:rPr lang="en-SG" sz="1400" b="1" dirty="0"/>
              <a:t>Ref: </a:t>
            </a:r>
            <a:r>
              <a:rPr lang="en-SG" sz="1400" dirty="0">
                <a:hlinkClick r:id="rId2"/>
              </a:rPr>
              <a:t>https://www.professional-devops.com/configuration-management.html</a:t>
            </a:r>
            <a:endParaRPr lang="en-SG" sz="1400" b="1" dirty="0"/>
          </a:p>
        </p:txBody>
      </p:sp>
    </p:spTree>
    <p:extLst>
      <p:ext uri="{BB962C8B-B14F-4D97-AF65-F5344CB8AC3E}">
        <p14:creationId xmlns:p14="http://schemas.microsoft.com/office/powerpoint/2010/main" val="933365330"/>
      </p:ext>
    </p:extLst>
  </p:cSld>
  <p:clrMapOvr>
    <a:masterClrMapping/>
  </p:clrMapOvr>
</p:sld>
</file>

<file path=ppt/theme/theme1.xml><?xml version="1.0" encoding="utf-8"?>
<a:theme xmlns:a="http://schemas.openxmlformats.org/drawingml/2006/main" name="Office Theme">
  <a:themeElements>
    <a:clrScheme name="RP">
      <a:dk1>
        <a:sysClr val="windowText" lastClr="000000"/>
      </a:dk1>
      <a:lt1>
        <a:sysClr val="window" lastClr="FFFFFF"/>
      </a:lt1>
      <a:dk2>
        <a:srgbClr val="44546A"/>
      </a:dk2>
      <a:lt2>
        <a:srgbClr val="E7E6E6"/>
      </a:lt2>
      <a:accent1>
        <a:srgbClr val="6FB01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P">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aca15370-b66d-4dc7-9202-5fcf368e698e">66KPCN672TWP-1890525894-36</_dlc_DocId>
    <_dlc_DocIdUrl xmlns="aca15370-b66d-4dc7-9202-5fcf368e698e">
      <Url>https://rp-sp.rp.edu.sg/sites/LCMS_02918252-7e3d-ec11-812e-5cb901e2a858/_layouts/15/DocIdRedir.aspx?ID=66KPCN672TWP-1890525894-36</Url>
      <Description>66KPCN672TWP-1890525894-36</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8A2D06A52611B14C9717DDED9444698B" ma:contentTypeVersion="0" ma:contentTypeDescription="Create a new document." ma:contentTypeScope="" ma:versionID="de94e96b6af7332522c21a008194e1ad">
  <xsd:schema xmlns:xsd="http://www.w3.org/2001/XMLSchema" xmlns:xs="http://www.w3.org/2001/XMLSchema" xmlns:p="http://schemas.microsoft.com/office/2006/metadata/properties" xmlns:ns2="aca15370-b66d-4dc7-9202-5fcf368e698e" targetNamespace="http://schemas.microsoft.com/office/2006/metadata/properties" ma:root="true" ma:fieldsID="b185c4686459132a4a725881514001db" ns2:_="">
    <xsd:import namespace="aca15370-b66d-4dc7-9202-5fcf368e698e"/>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a15370-b66d-4dc7-9202-5fcf368e698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EBB9B9-6A17-4385-9DE5-351FD0D10A9B}"/>
</file>

<file path=customXml/itemProps2.xml><?xml version="1.0" encoding="utf-8"?>
<ds:datastoreItem xmlns:ds="http://schemas.openxmlformats.org/officeDocument/2006/customXml" ds:itemID="{E1F5BE8A-C7F0-41CF-A319-76917FB86DFD}"/>
</file>

<file path=customXml/itemProps3.xml><?xml version="1.0" encoding="utf-8"?>
<ds:datastoreItem xmlns:ds="http://schemas.openxmlformats.org/officeDocument/2006/customXml" ds:itemID="{D965269F-168A-4CCE-BE62-E0ABB7B362FF}"/>
</file>

<file path=customXml/itemProps4.xml><?xml version="1.0" encoding="utf-8"?>
<ds:datastoreItem xmlns:ds="http://schemas.openxmlformats.org/officeDocument/2006/customXml" ds:itemID="{D119A6AE-0A7E-4B84-92EC-379880F8FE93}"/>
</file>

<file path=docProps/app.xml><?xml version="1.0" encoding="utf-8"?>
<Properties xmlns="http://schemas.openxmlformats.org/officeDocument/2006/extended-properties" xmlns:vt="http://schemas.openxmlformats.org/officeDocument/2006/docPropsVTypes">
  <Template/>
  <TotalTime>7295</TotalTime>
  <Words>2511</Words>
  <Application>Microsoft Office PowerPoint</Application>
  <PresentationFormat>On-screen Show (4:3)</PresentationFormat>
  <Paragraphs>228</Paragraphs>
  <Slides>37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marketing-mono</vt:lpstr>
      <vt:lpstr>marketing-sans</vt:lpstr>
      <vt:lpstr>Times New Roman</vt:lpstr>
      <vt:lpstr>Office Theme</vt:lpstr>
      <vt:lpstr>DV1C04 Deployment and Monitoring in DevOps</vt:lpstr>
      <vt:lpstr>Learning Objectives</vt:lpstr>
      <vt:lpstr>IT Configuration Management (CM)</vt:lpstr>
      <vt:lpstr>Importance of IT CM</vt:lpstr>
      <vt:lpstr>Source of Truth</vt:lpstr>
      <vt:lpstr>Benefits of CM</vt:lpstr>
      <vt:lpstr>Capabilities offers by CM</vt:lpstr>
      <vt:lpstr>DevOps and CM</vt:lpstr>
      <vt:lpstr>CM Main Components</vt:lpstr>
      <vt:lpstr>Key Elements</vt:lpstr>
      <vt:lpstr>DevOps CM - Deployment</vt:lpstr>
      <vt:lpstr>DevOps CM - Operation</vt:lpstr>
      <vt:lpstr>DevOps CM - Operation</vt:lpstr>
      <vt:lpstr>DevOps CM - Operation</vt:lpstr>
      <vt:lpstr>Common CM Tools</vt:lpstr>
      <vt:lpstr>Push and Pull CM</vt:lpstr>
      <vt:lpstr>Pull CM</vt:lpstr>
      <vt:lpstr>Push CM</vt:lpstr>
      <vt:lpstr>Push and Pull Based Grouping</vt:lpstr>
      <vt:lpstr>Puppet in CM</vt:lpstr>
      <vt:lpstr>Puppet in CM</vt:lpstr>
      <vt:lpstr>Desired Stage Management</vt:lpstr>
      <vt:lpstr>Desired Stage Management</vt:lpstr>
      <vt:lpstr>Puppet Catalog</vt:lpstr>
      <vt:lpstr>Puppet Facter</vt:lpstr>
      <vt:lpstr>Puppet Facts</vt:lpstr>
      <vt:lpstr>Puppet Enterprise GUI - Facts</vt:lpstr>
      <vt:lpstr>Puppet Resource - Package</vt:lpstr>
      <vt:lpstr>Puppet Resource - Package</vt:lpstr>
      <vt:lpstr>Puppet Resource - Package</vt:lpstr>
      <vt:lpstr>Puppet Resource - Package</vt:lpstr>
      <vt:lpstr>Puppet Enterprise GUI - Packages</vt:lpstr>
      <vt:lpstr>Puppet Enterprise GUI - Packages</vt:lpstr>
      <vt:lpstr>Puppet Enterprise GUI - Packages</vt:lpstr>
      <vt:lpstr>Puppet Enterprise GUI - Packages</vt:lpstr>
      <vt:lpstr>Reference</vt:lpstr>
      <vt:lpstr>Thank you</vt:lpstr>
    </vt:vector>
  </TitlesOfParts>
  <Company>Republic Polytechinc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RP OCC</dc:creator>
  <cp:lastModifiedBy>Sim Boon Cheong (RP)</cp:lastModifiedBy>
  <cp:revision>271</cp:revision>
  <dcterms:created xsi:type="dcterms:W3CDTF">2016-12-14T07:14:02Z</dcterms:created>
  <dcterms:modified xsi:type="dcterms:W3CDTF">2022-03-16T10:58:04Z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0x0101008A2D06A52611B14C9717DDED9444698B</vt:lpwstr>
  </property>
  <property fmtid="{D5CDD505-2E9C-101B-9397-08002B2CF9AE}" pid="3" name="MSIP_Label_b70f6a2e-9a0b-44bc-9fcb-55781401e2f0_Enabled">
    <vt:lpwstr>true</vt:lpwstr>
  </property>
  <property fmtid="{D5CDD505-2E9C-101B-9397-08002B2CF9AE}" pid="4" name="MSIP_Label_b70f6a2e-9a0b-44bc-9fcb-55781401e2f0_SetDate">
    <vt:lpwstr>2022-03-16T10:58:03Z</vt:lpwstr>
  </property>
  <property fmtid="{D5CDD505-2E9C-101B-9397-08002B2CF9AE}" pid="5" name="MSIP_Label_b70f6a2e-9a0b-44bc-9fcb-55781401e2f0_Method">
    <vt:lpwstr>Standard</vt:lpwstr>
  </property>
  <property fmtid="{D5CDD505-2E9C-101B-9397-08002B2CF9AE}" pid="6" name="MSIP_Label_b70f6a2e-9a0b-44bc-9fcb-55781401e2f0_Name">
    <vt:lpwstr>NON-SENSITIVE</vt:lpwstr>
  </property>
  <property fmtid="{D5CDD505-2E9C-101B-9397-08002B2CF9AE}" pid="7" name="MSIP_Label_b70f6a2e-9a0b-44bc-9fcb-55781401e2f0_SiteId">
    <vt:lpwstr>f688b0d0-79f0-40a4-8644-35fcdee9d0f3</vt:lpwstr>
  </property>
  <property fmtid="{D5CDD505-2E9C-101B-9397-08002B2CF9AE}" pid="8" name="MSIP_Label_b70f6a2e-9a0b-44bc-9fcb-55781401e2f0_ActionId">
    <vt:lpwstr>42860f51-33ae-459b-bba2-b3abcd5923b4</vt:lpwstr>
  </property>
  <property fmtid="{D5CDD505-2E9C-101B-9397-08002B2CF9AE}" pid="9" name="MSIP_Label_b70f6a2e-9a0b-44bc-9fcb-55781401e2f0_ContentBits">
    <vt:lpwstr>1</vt:lpwstr>
  </property>
  <property fmtid="{D5CDD505-2E9C-101B-9397-08002B2CF9AE}" pid="10" name="_dlc_DocIdItemGuid">
    <vt:lpwstr>0a3a6540-f2cf-49f8-b95a-f59df5314fdd</vt:lpwstr>
  </property>
</Properties>
</file>