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8.xml" ContentType="application/vnd.openxmlformats-officedocument.presentationml.slideLayout+xml"/>
  <Override PartName="/ppt/notesSlides/notesSlide14.xml" ContentType="application/vnd.openxmlformats-officedocument.presentationml.notesSlide+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1.xml" ContentType="application/vnd.openxmlformats-officedocument.presentationml.notesSlide+xml"/>
  <Override PartName="/ppt/slideLayouts/slideLayout9.xml" ContentType="application/vnd.openxmlformats-officedocument.presentationml.slide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6" r:id="rId5"/>
    <p:sldId id="261" r:id="rId6"/>
    <p:sldId id="269" r:id="rId7"/>
    <p:sldId id="304" r:id="rId8"/>
    <p:sldId id="303" r:id="rId9"/>
    <p:sldId id="302" r:id="rId10"/>
    <p:sldId id="284" r:id="rId11"/>
    <p:sldId id="305" r:id="rId12"/>
    <p:sldId id="306" r:id="rId13"/>
    <p:sldId id="307" r:id="rId14"/>
    <p:sldId id="308" r:id="rId15"/>
    <p:sldId id="309" r:id="rId16"/>
    <p:sldId id="311" r:id="rId17"/>
    <p:sldId id="313" r:id="rId18"/>
    <p:sldId id="317" r:id="rId19"/>
    <p:sldId id="318" r:id="rId20"/>
    <p:sldId id="319" r:id="rId21"/>
    <p:sldId id="316" r:id="rId22"/>
    <p:sldId id="321" r:id="rId23"/>
    <p:sldId id="322" r:id="rId24"/>
    <p:sldId id="323" r:id="rId25"/>
    <p:sldId id="324" r:id="rId26"/>
    <p:sldId id="320" r:id="rId27"/>
    <p:sldId id="325" r:id="rId28"/>
    <p:sldId id="326" r:id="rId29"/>
    <p:sldId id="258"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7722" autoAdjust="0"/>
  </p:normalViewPr>
  <p:slideViewPr>
    <p:cSldViewPr snapToGrid="0">
      <p:cViewPr varScale="1">
        <p:scale>
          <a:sx n="59" d="100"/>
          <a:sy n="59" d="100"/>
        </p:scale>
        <p:origin x="1444" y="60"/>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16/3/2022</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16/3/2022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a:t>
            </a:fld>
            <a:endParaRPr lang="en-SG"/>
          </a:p>
        </p:txBody>
      </p:sp>
    </p:spTree>
    <p:extLst>
      <p:ext uri="{BB962C8B-B14F-4D97-AF65-F5344CB8AC3E}">
        <p14:creationId xmlns:p14="http://schemas.microsoft.com/office/powerpoint/2010/main" val="2234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12</a:t>
            </a:fld>
            <a:endParaRPr lang="en-SG"/>
          </a:p>
        </p:txBody>
      </p:sp>
    </p:spTree>
    <p:extLst>
      <p:ext uri="{BB962C8B-B14F-4D97-AF65-F5344CB8AC3E}">
        <p14:creationId xmlns:p14="http://schemas.microsoft.com/office/powerpoint/2010/main" val="91501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13</a:t>
            </a:fld>
            <a:endParaRPr lang="en-SG"/>
          </a:p>
        </p:txBody>
      </p:sp>
    </p:spTree>
    <p:extLst>
      <p:ext uri="{BB962C8B-B14F-4D97-AF65-F5344CB8AC3E}">
        <p14:creationId xmlns:p14="http://schemas.microsoft.com/office/powerpoint/2010/main" val="3499225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14</a:t>
            </a:fld>
            <a:endParaRPr lang="en-SG"/>
          </a:p>
        </p:txBody>
      </p:sp>
    </p:spTree>
    <p:extLst>
      <p:ext uri="{BB962C8B-B14F-4D97-AF65-F5344CB8AC3E}">
        <p14:creationId xmlns:p14="http://schemas.microsoft.com/office/powerpoint/2010/main" val="148092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15</a:t>
            </a:fld>
            <a:endParaRPr lang="en-SG"/>
          </a:p>
        </p:txBody>
      </p:sp>
    </p:spTree>
    <p:extLst>
      <p:ext uri="{BB962C8B-B14F-4D97-AF65-F5344CB8AC3E}">
        <p14:creationId xmlns:p14="http://schemas.microsoft.com/office/powerpoint/2010/main" val="310576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16</a:t>
            </a:fld>
            <a:endParaRPr lang="en-SG"/>
          </a:p>
        </p:txBody>
      </p:sp>
    </p:spTree>
    <p:extLst>
      <p:ext uri="{BB962C8B-B14F-4D97-AF65-F5344CB8AC3E}">
        <p14:creationId xmlns:p14="http://schemas.microsoft.com/office/powerpoint/2010/main" val="28959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17</a:t>
            </a:fld>
            <a:endParaRPr lang="en-SG"/>
          </a:p>
        </p:txBody>
      </p:sp>
    </p:spTree>
    <p:extLst>
      <p:ext uri="{BB962C8B-B14F-4D97-AF65-F5344CB8AC3E}">
        <p14:creationId xmlns:p14="http://schemas.microsoft.com/office/powerpoint/2010/main" val="2958444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18</a:t>
            </a:fld>
            <a:endParaRPr lang="en-SG"/>
          </a:p>
        </p:txBody>
      </p:sp>
    </p:spTree>
    <p:extLst>
      <p:ext uri="{BB962C8B-B14F-4D97-AF65-F5344CB8AC3E}">
        <p14:creationId xmlns:p14="http://schemas.microsoft.com/office/powerpoint/2010/main" val="399117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19</a:t>
            </a:fld>
            <a:endParaRPr lang="en-SG"/>
          </a:p>
        </p:txBody>
      </p:sp>
    </p:spTree>
    <p:extLst>
      <p:ext uri="{BB962C8B-B14F-4D97-AF65-F5344CB8AC3E}">
        <p14:creationId xmlns:p14="http://schemas.microsoft.com/office/powerpoint/2010/main" val="2321422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20</a:t>
            </a:fld>
            <a:endParaRPr lang="en-SG"/>
          </a:p>
        </p:txBody>
      </p:sp>
    </p:spTree>
    <p:extLst>
      <p:ext uri="{BB962C8B-B14F-4D97-AF65-F5344CB8AC3E}">
        <p14:creationId xmlns:p14="http://schemas.microsoft.com/office/powerpoint/2010/main" val="26305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21</a:t>
            </a:fld>
            <a:endParaRPr lang="en-SG"/>
          </a:p>
        </p:txBody>
      </p:sp>
    </p:spTree>
    <p:extLst>
      <p:ext uri="{BB962C8B-B14F-4D97-AF65-F5344CB8AC3E}">
        <p14:creationId xmlns:p14="http://schemas.microsoft.com/office/powerpoint/2010/main" val="41369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a:t>
            </a:fld>
            <a:endParaRPr lang="en-SG"/>
          </a:p>
        </p:txBody>
      </p:sp>
    </p:spTree>
    <p:extLst>
      <p:ext uri="{BB962C8B-B14F-4D97-AF65-F5344CB8AC3E}">
        <p14:creationId xmlns:p14="http://schemas.microsoft.com/office/powerpoint/2010/main" val="300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22</a:t>
            </a:fld>
            <a:endParaRPr lang="en-SG"/>
          </a:p>
        </p:txBody>
      </p:sp>
    </p:spTree>
    <p:extLst>
      <p:ext uri="{BB962C8B-B14F-4D97-AF65-F5344CB8AC3E}">
        <p14:creationId xmlns:p14="http://schemas.microsoft.com/office/powerpoint/2010/main" val="3916575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23</a:t>
            </a:fld>
            <a:endParaRPr lang="en-SG"/>
          </a:p>
        </p:txBody>
      </p:sp>
    </p:spTree>
    <p:extLst>
      <p:ext uri="{BB962C8B-B14F-4D97-AF65-F5344CB8AC3E}">
        <p14:creationId xmlns:p14="http://schemas.microsoft.com/office/powerpoint/2010/main" val="2639155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24</a:t>
            </a:fld>
            <a:endParaRPr lang="en-SG"/>
          </a:p>
        </p:txBody>
      </p:sp>
    </p:spTree>
    <p:extLst>
      <p:ext uri="{BB962C8B-B14F-4D97-AF65-F5344CB8AC3E}">
        <p14:creationId xmlns:p14="http://schemas.microsoft.com/office/powerpoint/2010/main" val="3596180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25</a:t>
            </a:fld>
            <a:endParaRPr lang="en-SG"/>
          </a:p>
        </p:txBody>
      </p:sp>
    </p:spTree>
    <p:extLst>
      <p:ext uri="{BB962C8B-B14F-4D97-AF65-F5344CB8AC3E}">
        <p14:creationId xmlns:p14="http://schemas.microsoft.com/office/powerpoint/2010/main" val="233525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5</a:t>
            </a:fld>
            <a:endParaRPr lang="en-SG"/>
          </a:p>
        </p:txBody>
      </p:sp>
    </p:spTree>
    <p:extLst>
      <p:ext uri="{BB962C8B-B14F-4D97-AF65-F5344CB8AC3E}">
        <p14:creationId xmlns:p14="http://schemas.microsoft.com/office/powerpoint/2010/main" val="40842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6</a:t>
            </a:fld>
            <a:endParaRPr lang="en-SG"/>
          </a:p>
        </p:txBody>
      </p:sp>
    </p:spTree>
    <p:extLst>
      <p:ext uri="{BB962C8B-B14F-4D97-AF65-F5344CB8AC3E}">
        <p14:creationId xmlns:p14="http://schemas.microsoft.com/office/powerpoint/2010/main" val="148210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7</a:t>
            </a:fld>
            <a:endParaRPr lang="en-SG"/>
          </a:p>
        </p:txBody>
      </p:sp>
    </p:spTree>
    <p:extLst>
      <p:ext uri="{BB962C8B-B14F-4D97-AF65-F5344CB8AC3E}">
        <p14:creationId xmlns:p14="http://schemas.microsoft.com/office/powerpoint/2010/main" val="396517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8</a:t>
            </a:fld>
            <a:endParaRPr lang="en-SG"/>
          </a:p>
        </p:txBody>
      </p:sp>
    </p:spTree>
    <p:extLst>
      <p:ext uri="{BB962C8B-B14F-4D97-AF65-F5344CB8AC3E}">
        <p14:creationId xmlns:p14="http://schemas.microsoft.com/office/powerpoint/2010/main" val="320557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9</a:t>
            </a:fld>
            <a:endParaRPr lang="en-SG"/>
          </a:p>
        </p:txBody>
      </p:sp>
    </p:spTree>
    <p:extLst>
      <p:ext uri="{BB962C8B-B14F-4D97-AF65-F5344CB8AC3E}">
        <p14:creationId xmlns:p14="http://schemas.microsoft.com/office/powerpoint/2010/main" val="3669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10</a:t>
            </a:fld>
            <a:endParaRPr lang="en-SG"/>
          </a:p>
        </p:txBody>
      </p:sp>
    </p:spTree>
    <p:extLst>
      <p:ext uri="{BB962C8B-B14F-4D97-AF65-F5344CB8AC3E}">
        <p14:creationId xmlns:p14="http://schemas.microsoft.com/office/powerpoint/2010/main" val="194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11</a:t>
            </a:fld>
            <a:endParaRPr lang="en-SG"/>
          </a:p>
        </p:txBody>
      </p:sp>
    </p:spTree>
    <p:extLst>
      <p:ext uri="{BB962C8B-B14F-4D97-AF65-F5344CB8AC3E}">
        <p14:creationId xmlns:p14="http://schemas.microsoft.com/office/powerpoint/2010/main" val="3284695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hyperlink" Target="https://www.bmc.com/blogs/patch-management" TargetMode="External"/><Relationship Id="rId2" Type="http://schemas.openxmlformats.org/officeDocument/2006/relationships/hyperlink" Target="https://en.wikipedia.org/wiki/Patch_(computing)" TargetMode="External"/><Relationship Id="rId1" Type="http://schemas.openxmlformats.org/officeDocument/2006/relationships/slideLayout" Target="../slideLayouts/slideLayout4.xml"/><Relationship Id="rId5" Type="http://schemas.openxmlformats.org/officeDocument/2006/relationships/hyperlink" Target="https://puppet.com/docs/pe/2021.1/patch_management_setup.html#patch_management_setup" TargetMode="External"/><Relationship Id="rId4" Type="http://schemas.openxmlformats.org/officeDocument/2006/relationships/hyperlink" Target="https://www.whitesourcesoftware.com/resources/blog/patch-management-best-practices/#Why_Is_Patch_Management_Importa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bmc.com/blogs/how-complex-systems-fail/"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754326"/>
          </a:xfrm>
        </p:spPr>
        <p:txBody>
          <a:bodyPr/>
          <a:lstStyle/>
          <a:p>
            <a:r>
              <a:rPr lang="en-SG" sz="4000" dirty="0"/>
              <a:t>DV1C04</a:t>
            </a:r>
            <a:br>
              <a:rPr lang="en-SG" sz="4000" dirty="0"/>
            </a:br>
            <a:r>
              <a:rPr lang="en-SG" sz="4000" dirty="0"/>
              <a:t>Deployment and Monitoring in DevOps</a:t>
            </a:r>
          </a:p>
        </p:txBody>
      </p:sp>
      <p:sp>
        <p:nvSpPr>
          <p:cNvPr id="5" name="Subtitle 4"/>
          <p:cNvSpPr>
            <a:spLocks noGrp="1"/>
          </p:cNvSpPr>
          <p:nvPr>
            <p:ph type="subTitle" idx="1"/>
          </p:nvPr>
        </p:nvSpPr>
        <p:spPr>
          <a:xfrm>
            <a:off x="1140506" y="3939840"/>
            <a:ext cx="6858000" cy="549863"/>
          </a:xfrm>
        </p:spPr>
        <p:txBody>
          <a:bodyPr>
            <a:noAutofit/>
          </a:bodyPr>
          <a:lstStyle/>
          <a:p>
            <a:r>
              <a:rPr lang="en-US" sz="2800" dirty="0"/>
              <a:t>L09</a:t>
            </a:r>
            <a:endParaRPr lang="en-SG" sz="2800" dirty="0"/>
          </a:p>
        </p:txBody>
      </p:sp>
      <p:sp>
        <p:nvSpPr>
          <p:cNvPr id="6" name="Text Placeholder 5"/>
          <p:cNvSpPr>
            <a:spLocks noGrp="1"/>
          </p:cNvSpPr>
          <p:nvPr>
            <p:ph type="body" idx="10"/>
          </p:nvPr>
        </p:nvSpPr>
        <p:spPr>
          <a:xfrm>
            <a:off x="1140506" y="4651937"/>
            <a:ext cx="6858000" cy="705710"/>
          </a:xfrm>
        </p:spPr>
        <p:txBody>
          <a:bodyPr/>
          <a:lstStyle/>
          <a:p>
            <a:r>
              <a:rPr lang="en-US" sz="2800" dirty="0"/>
              <a:t>Patch Management</a:t>
            </a:r>
            <a:endParaRPr lang="en-SG" sz="2800" dirty="0"/>
          </a:p>
          <a:p>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Best Practices for Smooth Patching </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GB" dirty="0" err="1"/>
              <a:t>Inventorize</a:t>
            </a:r>
            <a:r>
              <a:rPr lang="en-GB" dirty="0"/>
              <a:t> Systems</a:t>
            </a:r>
          </a:p>
          <a:p>
            <a:r>
              <a:rPr lang="en-GB" sz="2000" b="0" dirty="0"/>
              <a:t>A comprehensive inventory of all software and hardware within your environment is a critical piece of any patch management process. These enable comparison of the known vulnerabilities to existing inventory to discover which patches need to be applied.</a:t>
            </a:r>
          </a:p>
          <a:p>
            <a:pPr marL="0" indent="0">
              <a:buNone/>
            </a:pPr>
            <a:endParaRPr lang="en-GB" sz="2000" b="0" dirty="0"/>
          </a:p>
          <a:p>
            <a:pPr marL="0" indent="0">
              <a:buNone/>
            </a:pPr>
            <a:r>
              <a:rPr lang="en-GB" dirty="0"/>
              <a:t>Assign Risk Levels To Systems</a:t>
            </a:r>
          </a:p>
          <a:p>
            <a:r>
              <a:rPr lang="en-GB" sz="2000" b="0" dirty="0"/>
              <a:t>Risk levels helps to decide the right priorities in patching systems. </a:t>
            </a:r>
          </a:p>
          <a:p>
            <a:r>
              <a:rPr lang="en-GB" sz="2000" b="0" dirty="0"/>
              <a:t>The more exposed to attack an item is, the faster it should be patched.</a:t>
            </a:r>
          </a:p>
          <a:p>
            <a:pPr marL="0" indent="0">
              <a:buNone/>
            </a:pPr>
            <a:endParaRPr lang="en-SG" sz="2400" b="0" dirty="0"/>
          </a:p>
        </p:txBody>
      </p:sp>
      <p:sp>
        <p:nvSpPr>
          <p:cNvPr id="3" name="Rectangle 2">
            <a:extLst>
              <a:ext uri="{FF2B5EF4-FFF2-40B4-BE49-F238E27FC236}">
                <a16:creationId xmlns:a16="http://schemas.microsoft.com/office/drawing/2014/main" id="{937B4526-49E0-4C11-BB7B-B65BD1C23454}"/>
              </a:ext>
            </a:extLst>
          </p:cNvPr>
          <p:cNvSpPr/>
          <p:nvPr/>
        </p:nvSpPr>
        <p:spPr>
          <a:xfrm>
            <a:off x="840254" y="6324246"/>
            <a:ext cx="6934200" cy="523220"/>
          </a:xfrm>
          <a:prstGeom prst="rect">
            <a:avLst/>
          </a:prstGeom>
        </p:spPr>
        <p:txBody>
          <a:bodyPr wrap="square">
            <a:spAutoFit/>
          </a:bodyPr>
          <a:lstStyle/>
          <a:p>
            <a:r>
              <a:rPr lang="en-GB" sz="1400" b="1" dirty="0"/>
              <a:t>Ref: https://www.whitesourcesoftware.com/resources/blog/patch-management-best-practices/#Why_Is_Patch_Management_Important</a:t>
            </a:r>
          </a:p>
        </p:txBody>
      </p:sp>
    </p:spTree>
    <p:extLst>
      <p:ext uri="{BB962C8B-B14F-4D97-AF65-F5344CB8AC3E}">
        <p14:creationId xmlns:p14="http://schemas.microsoft.com/office/powerpoint/2010/main" val="60858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Best Practices for Smooth Patching </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GB" dirty="0"/>
              <a:t>Consolidate Software and Versions</a:t>
            </a:r>
          </a:p>
          <a:p>
            <a:r>
              <a:rPr lang="en-GB" b="0" dirty="0"/>
              <a:t>The more versions of a piece of software you use, the higher the risk of exposure. . Decide on one version of Windows, Linux, or </a:t>
            </a:r>
            <a:r>
              <a:rPr lang="en-GB" b="0" dirty="0" err="1"/>
              <a:t>MacOs</a:t>
            </a:r>
            <a:r>
              <a:rPr lang="en-GB" b="0" dirty="0"/>
              <a:t> and keep that version up to date with patches.</a:t>
            </a:r>
          </a:p>
          <a:p>
            <a:r>
              <a:rPr lang="en-GB" b="0" dirty="0"/>
              <a:t>When multiple pieces of software performing the same function, choose one and get rid of the rest. Fewer software products mean fewer patches need to be applied.</a:t>
            </a:r>
          </a:p>
          <a:p>
            <a:pPr marL="0" indent="0">
              <a:buNone/>
            </a:pPr>
            <a:endParaRPr lang="en-SG" sz="2400" b="0" dirty="0"/>
          </a:p>
        </p:txBody>
      </p:sp>
      <p:sp>
        <p:nvSpPr>
          <p:cNvPr id="3" name="Rectangle 2">
            <a:extLst>
              <a:ext uri="{FF2B5EF4-FFF2-40B4-BE49-F238E27FC236}">
                <a16:creationId xmlns:a16="http://schemas.microsoft.com/office/drawing/2014/main" id="{937B4526-49E0-4C11-BB7B-B65BD1C23454}"/>
              </a:ext>
            </a:extLst>
          </p:cNvPr>
          <p:cNvSpPr/>
          <p:nvPr/>
        </p:nvSpPr>
        <p:spPr>
          <a:xfrm>
            <a:off x="840254" y="6324246"/>
            <a:ext cx="6934200" cy="523220"/>
          </a:xfrm>
          <a:prstGeom prst="rect">
            <a:avLst/>
          </a:prstGeom>
        </p:spPr>
        <p:txBody>
          <a:bodyPr wrap="square">
            <a:spAutoFit/>
          </a:bodyPr>
          <a:lstStyle/>
          <a:p>
            <a:r>
              <a:rPr lang="en-GB" sz="1400" b="1" dirty="0"/>
              <a:t>Ref: https://www.whitesourcesoftware.com/resources/blog/patch-management-best-practices/#Why_Is_Patch_Management_Important</a:t>
            </a:r>
          </a:p>
        </p:txBody>
      </p:sp>
    </p:spTree>
    <p:extLst>
      <p:ext uri="{BB962C8B-B14F-4D97-AF65-F5344CB8AC3E}">
        <p14:creationId xmlns:p14="http://schemas.microsoft.com/office/powerpoint/2010/main" val="332241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Best Practices for Smooth Patching </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217779"/>
            <a:ext cx="7587343" cy="5275095"/>
          </a:xfrm>
        </p:spPr>
        <p:txBody>
          <a:bodyPr>
            <a:noAutofit/>
          </a:bodyPr>
          <a:lstStyle/>
          <a:p>
            <a:pPr marL="0" indent="0">
              <a:buNone/>
            </a:pPr>
            <a:r>
              <a:rPr lang="en-GB" dirty="0"/>
              <a:t>Keep Up With Vendor Patch Announcements</a:t>
            </a:r>
          </a:p>
          <a:p>
            <a:r>
              <a:rPr lang="en-GB" b="0" dirty="0"/>
              <a:t>Third-party vendors products are commonly use to perform tasks.</a:t>
            </a:r>
          </a:p>
          <a:p>
            <a:r>
              <a:rPr lang="en-GB" b="0" dirty="0"/>
              <a:t>Keeping up with vendor patch announcements is key in heterogeneous environment. Create a process to ensure each patch can be added to the patch schedule.</a:t>
            </a:r>
          </a:p>
          <a:p>
            <a:pPr marL="0" indent="0">
              <a:buNone/>
            </a:pPr>
            <a:endParaRPr lang="en-GB" b="0" dirty="0"/>
          </a:p>
          <a:p>
            <a:pPr marL="0" indent="0">
              <a:buNone/>
            </a:pPr>
            <a:r>
              <a:rPr lang="en-GB" dirty="0"/>
              <a:t>Mitigate Patch Exceptions</a:t>
            </a:r>
          </a:p>
          <a:p>
            <a:r>
              <a:rPr lang="en-GB" b="0" dirty="0"/>
              <a:t>Sometimes a patch cannot be applied right away. Changes may be needed to make the patch work. This will take time. Do not leave an unpatched server exposed to the Internet. Figure out how to reduce the impact and likelihood of an exploit until the patch can be applied safely.</a:t>
            </a:r>
          </a:p>
          <a:p>
            <a:pPr marL="0" indent="0">
              <a:buNone/>
            </a:pPr>
            <a:endParaRPr lang="en-GB" b="0" dirty="0"/>
          </a:p>
          <a:p>
            <a:pPr marL="0" indent="0">
              <a:buNone/>
            </a:pPr>
            <a:endParaRPr lang="en-SG" sz="2400" b="0" dirty="0"/>
          </a:p>
        </p:txBody>
      </p:sp>
      <p:sp>
        <p:nvSpPr>
          <p:cNvPr id="3" name="Rectangle 2">
            <a:extLst>
              <a:ext uri="{FF2B5EF4-FFF2-40B4-BE49-F238E27FC236}">
                <a16:creationId xmlns:a16="http://schemas.microsoft.com/office/drawing/2014/main" id="{937B4526-49E0-4C11-BB7B-B65BD1C23454}"/>
              </a:ext>
            </a:extLst>
          </p:cNvPr>
          <p:cNvSpPr/>
          <p:nvPr/>
        </p:nvSpPr>
        <p:spPr>
          <a:xfrm>
            <a:off x="840254" y="6324246"/>
            <a:ext cx="6934200" cy="523220"/>
          </a:xfrm>
          <a:prstGeom prst="rect">
            <a:avLst/>
          </a:prstGeom>
        </p:spPr>
        <p:txBody>
          <a:bodyPr wrap="square">
            <a:spAutoFit/>
          </a:bodyPr>
          <a:lstStyle/>
          <a:p>
            <a:r>
              <a:rPr lang="en-GB" sz="1400" b="1" dirty="0"/>
              <a:t>Ref: https://www.whitesourcesoftware.com/resources/blog/patch-management-best-practices/#Why_Is_Patch_Management_Important</a:t>
            </a:r>
          </a:p>
        </p:txBody>
      </p:sp>
    </p:spTree>
    <p:extLst>
      <p:ext uri="{BB962C8B-B14F-4D97-AF65-F5344CB8AC3E}">
        <p14:creationId xmlns:p14="http://schemas.microsoft.com/office/powerpoint/2010/main" val="173688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Best Practices for Smooth Patching </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GB" sz="2400" dirty="0"/>
              <a:t>Test Patches Before Applying to Production</a:t>
            </a:r>
          </a:p>
          <a:p>
            <a:r>
              <a:rPr lang="en-GB" b="0" dirty="0"/>
              <a:t>A patch could cause problems or even bring down machines with certain configurations. A patch are usually applied to development or test environment to make sure there are no major problems. Patching as soon as possible does not mean applying the patch straight to production. A plan should be in place to get everything patched in a timely manner.</a:t>
            </a:r>
          </a:p>
          <a:p>
            <a:pPr marL="0" indent="0">
              <a:buNone/>
            </a:pPr>
            <a:endParaRPr lang="en-US" sz="2400" b="0" dirty="0"/>
          </a:p>
          <a:p>
            <a:pPr marL="0" indent="0">
              <a:buNone/>
            </a:pPr>
            <a:r>
              <a:rPr lang="en-GB" sz="2400" dirty="0"/>
              <a:t>Automate Open Source Patching</a:t>
            </a:r>
          </a:p>
          <a:p>
            <a:r>
              <a:rPr lang="en-GB" sz="2400" b="0" dirty="0"/>
              <a:t>Open source components help dev teams to build software more efficiently. But open source libraries are susceptible to the same vulnerabilities as other software.</a:t>
            </a:r>
            <a:endParaRPr lang="en-SG" sz="2400" b="0" dirty="0"/>
          </a:p>
        </p:txBody>
      </p:sp>
      <p:sp>
        <p:nvSpPr>
          <p:cNvPr id="6" name="Rectangle 5">
            <a:extLst>
              <a:ext uri="{FF2B5EF4-FFF2-40B4-BE49-F238E27FC236}">
                <a16:creationId xmlns:a16="http://schemas.microsoft.com/office/drawing/2014/main" id="{FAAF369B-654E-48D4-A715-7E49A69103E6}"/>
              </a:ext>
            </a:extLst>
          </p:cNvPr>
          <p:cNvSpPr/>
          <p:nvPr/>
        </p:nvSpPr>
        <p:spPr>
          <a:xfrm>
            <a:off x="840254" y="6324246"/>
            <a:ext cx="7463492" cy="523220"/>
          </a:xfrm>
          <a:prstGeom prst="rect">
            <a:avLst/>
          </a:prstGeom>
        </p:spPr>
        <p:txBody>
          <a:bodyPr wrap="square">
            <a:spAutoFit/>
          </a:bodyPr>
          <a:lstStyle/>
          <a:p>
            <a:r>
              <a:rPr lang="en-GB" sz="1400" b="1" dirty="0"/>
              <a:t>Ref: https://www.whitesourcesoftware.com/resources/blog/patch-management-best-practices/#Why_Is_Patch_Management_Important</a:t>
            </a:r>
          </a:p>
        </p:txBody>
      </p:sp>
    </p:spTree>
    <p:extLst>
      <p:ext uri="{BB962C8B-B14F-4D97-AF65-F5344CB8AC3E}">
        <p14:creationId xmlns:p14="http://schemas.microsoft.com/office/powerpoint/2010/main" val="379907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DevOps in Patching</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GB" sz="2400" b="0" dirty="0"/>
              <a:t>Integrate patch development and deployment via a CI/CD pipeline can significantly reduce the time to fix and distribute software patches and security patches, while reducing much of the administrative overhead of patch management.</a:t>
            </a:r>
            <a:br>
              <a:rPr lang="en-GB" dirty="0"/>
            </a:br>
            <a:endParaRPr lang="en-GB" dirty="0"/>
          </a:p>
          <a:p>
            <a:pPr marL="0" indent="0">
              <a:buNone/>
            </a:pPr>
            <a:r>
              <a:rPr lang="en-GB" sz="2400" b="0" dirty="0"/>
              <a:t>When a bug is reported, a patch can be developed and deployed via Jenkins pipeline.</a:t>
            </a:r>
            <a:endParaRPr lang="en-SG" sz="2400" b="0" dirty="0"/>
          </a:p>
        </p:txBody>
      </p:sp>
    </p:spTree>
    <p:extLst>
      <p:ext uri="{BB962C8B-B14F-4D97-AF65-F5344CB8AC3E}">
        <p14:creationId xmlns:p14="http://schemas.microsoft.com/office/powerpoint/2010/main" val="17206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Puppet Patch Management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lvl="0" indent="0">
              <a:buNone/>
            </a:pPr>
            <a:r>
              <a:rPr lang="en-SG" sz="2000" b="0" dirty="0"/>
              <a:t>1. In the PE console, select Node groups -&gt; Add group.</a:t>
            </a:r>
          </a:p>
          <a:p>
            <a:pPr marL="0" lvl="0" indent="0">
              <a:buNone/>
            </a:pPr>
            <a:r>
              <a:rPr lang="en-SG" sz="2000" b="0" dirty="0"/>
              <a:t>2-6. Specify options for the new node group, then select Add.</a:t>
            </a:r>
          </a:p>
          <a:p>
            <a:pPr lvl="1"/>
            <a:r>
              <a:rPr lang="en-SG" dirty="0"/>
              <a:t>Parent name -&gt; </a:t>
            </a:r>
            <a:r>
              <a:rPr lang="en-SG" b="1" i="1" dirty="0"/>
              <a:t>PE Patch Management</a:t>
            </a:r>
            <a:r>
              <a:rPr lang="en-SG" i="1" dirty="0"/>
              <a:t>.</a:t>
            </a:r>
            <a:endParaRPr lang="en-SG" sz="1600" dirty="0"/>
          </a:p>
          <a:p>
            <a:pPr lvl="1"/>
            <a:r>
              <a:rPr lang="en-SG" dirty="0"/>
              <a:t>Group name – Enter a meaningful name -&gt; </a:t>
            </a:r>
            <a:r>
              <a:rPr lang="en-SG" b="1" i="1" dirty="0" err="1"/>
              <a:t>ubuntu_patch_grp</a:t>
            </a:r>
            <a:r>
              <a:rPr lang="en-SG" dirty="0"/>
              <a:t>.</a:t>
            </a:r>
            <a:endParaRPr lang="en-SG" sz="1600" dirty="0"/>
          </a:p>
          <a:p>
            <a:pPr lvl="1"/>
            <a:r>
              <a:rPr lang="en-SG" dirty="0"/>
              <a:t>Environment -&gt; </a:t>
            </a:r>
            <a:r>
              <a:rPr lang="en-SG" b="1" i="1" dirty="0"/>
              <a:t>production</a:t>
            </a:r>
            <a:r>
              <a:rPr lang="en-SG" dirty="0"/>
              <a:t>.</a:t>
            </a:r>
            <a:endParaRPr lang="en-SG" sz="1600" dirty="0"/>
          </a:p>
          <a:p>
            <a:pPr lvl="1"/>
            <a:r>
              <a:rPr lang="en-SG" dirty="0"/>
              <a:t>Environment group – Do not select.</a:t>
            </a:r>
            <a:endParaRPr lang="en-SG" sz="1600" dirty="0"/>
          </a:p>
          <a:p>
            <a:pPr marL="0" indent="0">
              <a:buNone/>
            </a:pPr>
            <a:endParaRPr lang="en-SG" sz="2400" b="0" dirty="0"/>
          </a:p>
        </p:txBody>
      </p:sp>
      <p:pic>
        <p:nvPicPr>
          <p:cNvPr id="4" name="Picture 3">
            <a:extLst>
              <a:ext uri="{FF2B5EF4-FFF2-40B4-BE49-F238E27FC236}">
                <a16:creationId xmlns:a16="http://schemas.microsoft.com/office/drawing/2014/main" id="{5908923A-6D00-4F3B-B9E2-6A0F55031D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6270" y="3614057"/>
            <a:ext cx="7003624" cy="2275115"/>
          </a:xfrm>
          <a:prstGeom prst="rect">
            <a:avLst/>
          </a:prstGeom>
          <a:noFill/>
          <a:ln>
            <a:noFill/>
          </a:ln>
        </p:spPr>
      </p:pic>
    </p:spTree>
    <p:extLst>
      <p:ext uri="{BB962C8B-B14F-4D97-AF65-F5344CB8AC3E}">
        <p14:creationId xmlns:p14="http://schemas.microsoft.com/office/powerpoint/2010/main" val="248044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Puppet Patch Management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SG" sz="2000" b="0" dirty="0"/>
              <a:t>7. Select the patching node group that is just created -&gt; </a:t>
            </a:r>
            <a:r>
              <a:rPr lang="en-SG" sz="2000" i="1" dirty="0" err="1"/>
              <a:t>ubuntu_patch_grp</a:t>
            </a:r>
            <a:endParaRPr lang="en-SG" sz="2000" i="1" dirty="0"/>
          </a:p>
          <a:p>
            <a:pPr marL="0" indent="0">
              <a:buNone/>
            </a:pPr>
            <a:endParaRPr lang="en-SG" sz="2400" b="0" dirty="0"/>
          </a:p>
        </p:txBody>
      </p:sp>
      <p:pic>
        <p:nvPicPr>
          <p:cNvPr id="6" name="Picture 5">
            <a:extLst>
              <a:ext uri="{FF2B5EF4-FFF2-40B4-BE49-F238E27FC236}">
                <a16:creationId xmlns:a16="http://schemas.microsoft.com/office/drawing/2014/main" id="{A8295773-A03F-4C7D-A244-EEEBAAB71E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6581" y="2264229"/>
            <a:ext cx="6162675" cy="2982685"/>
          </a:xfrm>
          <a:prstGeom prst="rect">
            <a:avLst/>
          </a:prstGeom>
          <a:noFill/>
          <a:ln>
            <a:noFill/>
          </a:ln>
        </p:spPr>
      </p:pic>
    </p:spTree>
    <p:extLst>
      <p:ext uri="{BB962C8B-B14F-4D97-AF65-F5344CB8AC3E}">
        <p14:creationId xmlns:p14="http://schemas.microsoft.com/office/powerpoint/2010/main" val="250924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Puppet Patch Management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SG" sz="2000" b="0" dirty="0"/>
              <a:t>8. On the Node group details -&gt; </a:t>
            </a:r>
            <a:r>
              <a:rPr lang="en-SG" sz="2000" dirty="0"/>
              <a:t>Rules</a:t>
            </a:r>
            <a:r>
              <a:rPr lang="en-SG" sz="2000" b="0" dirty="0"/>
              <a:t> tab -&gt; add nodes to the group (pin them individually).</a:t>
            </a:r>
          </a:p>
          <a:p>
            <a:pPr marL="0" indent="0">
              <a:buNone/>
            </a:pPr>
            <a:endParaRPr lang="en-SG" sz="2400" b="0" dirty="0"/>
          </a:p>
        </p:txBody>
      </p:sp>
      <p:pic>
        <p:nvPicPr>
          <p:cNvPr id="7" name="Picture 6">
            <a:extLst>
              <a:ext uri="{FF2B5EF4-FFF2-40B4-BE49-F238E27FC236}">
                <a16:creationId xmlns:a16="http://schemas.microsoft.com/office/drawing/2014/main" id="{54BE15C7-D694-4480-A108-4ABE3E2BA82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254" y="2209800"/>
            <a:ext cx="7339640" cy="3875314"/>
          </a:xfrm>
          <a:prstGeom prst="rect">
            <a:avLst/>
          </a:prstGeom>
          <a:noFill/>
          <a:ln>
            <a:noFill/>
          </a:ln>
        </p:spPr>
      </p:pic>
    </p:spTree>
    <p:extLst>
      <p:ext uri="{BB962C8B-B14F-4D97-AF65-F5344CB8AC3E}">
        <p14:creationId xmlns:p14="http://schemas.microsoft.com/office/powerpoint/2010/main" val="356417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Puppet Patch Management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SG" sz="2000" b="0" dirty="0"/>
              <a:t>9. Click on Pin node after the node is selected. Then click on Commit 1 change</a:t>
            </a:r>
          </a:p>
          <a:p>
            <a:endParaRPr lang="en-SG" sz="2400" b="0" dirty="0"/>
          </a:p>
        </p:txBody>
      </p:sp>
      <p:pic>
        <p:nvPicPr>
          <p:cNvPr id="9" name="Picture 8">
            <a:extLst>
              <a:ext uri="{FF2B5EF4-FFF2-40B4-BE49-F238E27FC236}">
                <a16:creationId xmlns:a16="http://schemas.microsoft.com/office/drawing/2014/main" id="{48378BBC-4525-4FDB-AEFA-364534E5D4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0253" y="2147660"/>
            <a:ext cx="6910375" cy="2587625"/>
          </a:xfrm>
          <a:prstGeom prst="rect">
            <a:avLst/>
          </a:prstGeom>
          <a:noFill/>
          <a:ln>
            <a:noFill/>
          </a:ln>
        </p:spPr>
      </p:pic>
    </p:spTree>
    <p:extLst>
      <p:ext uri="{BB962C8B-B14F-4D97-AF65-F5344CB8AC3E}">
        <p14:creationId xmlns:p14="http://schemas.microsoft.com/office/powerpoint/2010/main" val="98718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PE_PATCH Class</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SG" sz="2000" b="0" dirty="0"/>
              <a:t>Set parameters for node group </a:t>
            </a:r>
            <a:r>
              <a:rPr lang="en-SG" sz="2000" b="0" i="1" dirty="0" err="1"/>
              <a:t>ubuntu_patch_grp</a:t>
            </a:r>
            <a:r>
              <a:rPr lang="en-SG" sz="2000" b="0" dirty="0"/>
              <a:t> under patch management by first applying the </a:t>
            </a:r>
            <a:r>
              <a:rPr lang="en-SG" sz="2000" b="0" dirty="0" err="1"/>
              <a:t>pe_patch</a:t>
            </a:r>
            <a:r>
              <a:rPr lang="en-SG" sz="2000" b="0" dirty="0"/>
              <a:t> class to them, then specifying the desired parameters.</a:t>
            </a:r>
          </a:p>
          <a:p>
            <a:pPr marL="0" indent="0">
              <a:buNone/>
            </a:pPr>
            <a:endParaRPr lang="en-SG" sz="2400" b="0" dirty="0"/>
          </a:p>
        </p:txBody>
      </p:sp>
      <p:pic>
        <p:nvPicPr>
          <p:cNvPr id="6" name="Picture 5">
            <a:extLst>
              <a:ext uri="{FF2B5EF4-FFF2-40B4-BE49-F238E27FC236}">
                <a16:creationId xmlns:a16="http://schemas.microsoft.com/office/drawing/2014/main" id="{B9765ABD-2EA5-4EAF-8517-F2DC95C7CD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7302" y="2468335"/>
            <a:ext cx="7007497" cy="3453494"/>
          </a:xfrm>
          <a:prstGeom prst="rect">
            <a:avLst/>
          </a:prstGeom>
          <a:noFill/>
          <a:ln>
            <a:noFill/>
          </a:ln>
        </p:spPr>
      </p:pic>
    </p:spTree>
    <p:extLst>
      <p:ext uri="{BB962C8B-B14F-4D97-AF65-F5344CB8AC3E}">
        <p14:creationId xmlns:p14="http://schemas.microsoft.com/office/powerpoint/2010/main" val="131875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a:bodyPr>
          <a:lstStyle/>
          <a:p>
            <a:r>
              <a:rPr lang="en-US" sz="3600" dirty="0"/>
              <a:t>Learning Objectives</a:t>
            </a:r>
            <a:endParaRPr lang="en-SG" sz="3600"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2249424"/>
            <a:ext cx="7886700" cy="3586880"/>
          </a:xfrm>
        </p:spPr>
        <p:txBody>
          <a:bodyPr/>
          <a:lstStyle/>
          <a:p>
            <a:pPr lvl="0"/>
            <a:r>
              <a:rPr lang="en-US" dirty="0"/>
              <a:t>Explain the importance of patching</a:t>
            </a:r>
          </a:p>
          <a:p>
            <a:pPr lvl="0"/>
            <a:r>
              <a:rPr lang="en-US" dirty="0"/>
              <a:t>Describe types of patching</a:t>
            </a:r>
          </a:p>
          <a:p>
            <a:pPr lvl="0"/>
            <a:r>
              <a:rPr lang="en-US" dirty="0"/>
              <a:t>Describe DevOps role in patching</a:t>
            </a:r>
          </a:p>
          <a:p>
            <a:pPr lvl="0"/>
            <a:r>
              <a:rPr lang="en-US" dirty="0"/>
              <a:t>Implement patch management</a:t>
            </a:r>
          </a:p>
          <a:p>
            <a:endParaRPr lang="en-SG" dirty="0"/>
          </a:p>
          <a:p>
            <a:pPr lvl="0"/>
            <a:endParaRPr lang="en-SG" dirty="0"/>
          </a:p>
        </p:txBody>
      </p:sp>
    </p:spTree>
    <p:extLst>
      <p:ext uri="{BB962C8B-B14F-4D97-AF65-F5344CB8AC3E}">
        <p14:creationId xmlns:p14="http://schemas.microsoft.com/office/powerpoint/2010/main" val="377051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Apply Patches to Nodes</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GB" sz="2000" b="0" dirty="0"/>
              <a:t>On the Patches page, in the Apply patches section, use the filters to specify which patches to apply to which nodes. </a:t>
            </a:r>
          </a:p>
          <a:p>
            <a:pPr marL="0" indent="0">
              <a:buNone/>
            </a:pPr>
            <a:endParaRPr lang="en-SG" sz="2000" b="0" dirty="0"/>
          </a:p>
        </p:txBody>
      </p:sp>
      <p:pic>
        <p:nvPicPr>
          <p:cNvPr id="7" name="Picture 6">
            <a:extLst>
              <a:ext uri="{FF2B5EF4-FFF2-40B4-BE49-F238E27FC236}">
                <a16:creationId xmlns:a16="http://schemas.microsoft.com/office/drawing/2014/main" id="{798E0282-6B1B-41CC-A286-D7A0E7BBDB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615" y="2216240"/>
            <a:ext cx="6928756" cy="3945074"/>
          </a:xfrm>
          <a:prstGeom prst="rect">
            <a:avLst/>
          </a:prstGeom>
          <a:noFill/>
          <a:ln>
            <a:noFill/>
          </a:ln>
        </p:spPr>
      </p:pic>
    </p:spTree>
    <p:extLst>
      <p:ext uri="{BB962C8B-B14F-4D97-AF65-F5344CB8AC3E}">
        <p14:creationId xmlns:p14="http://schemas.microsoft.com/office/powerpoint/2010/main" val="410125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Apply Patches to Nodes (</a:t>
            </a:r>
            <a:r>
              <a:rPr lang="en-US" sz="3600" dirty="0" err="1"/>
              <a:t>Cont</a:t>
            </a:r>
            <a:r>
              <a:rPr lang="en-US" sz="3600" dirty="0"/>
              <a: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lvl="0" indent="0">
              <a:buNone/>
            </a:pPr>
            <a:r>
              <a:rPr lang="en-SG" b="0" dirty="0"/>
              <a:t>Select </a:t>
            </a:r>
            <a:r>
              <a:rPr lang="en-SG" dirty="0"/>
              <a:t>Run</a:t>
            </a:r>
            <a:r>
              <a:rPr lang="en-SG" b="0" dirty="0"/>
              <a:t> -&gt; T</a:t>
            </a:r>
            <a:r>
              <a:rPr lang="en-SG" dirty="0"/>
              <a:t>ask</a:t>
            </a:r>
            <a:r>
              <a:rPr lang="en-SG" b="0" dirty="0"/>
              <a:t> to apply patches.</a:t>
            </a:r>
          </a:p>
          <a:p>
            <a:pPr marL="0" lvl="0" indent="0">
              <a:buNone/>
            </a:pPr>
            <a:endParaRPr lang="en-SG" b="0" dirty="0"/>
          </a:p>
          <a:p>
            <a:pPr marL="0" indent="0">
              <a:buNone/>
            </a:pPr>
            <a:endParaRPr lang="en-SG" sz="2000" b="0" dirty="0"/>
          </a:p>
        </p:txBody>
      </p:sp>
      <p:pic>
        <p:nvPicPr>
          <p:cNvPr id="6" name="Picture 5">
            <a:extLst>
              <a:ext uri="{FF2B5EF4-FFF2-40B4-BE49-F238E27FC236}">
                <a16:creationId xmlns:a16="http://schemas.microsoft.com/office/drawing/2014/main" id="{3E65A6F5-59C9-4525-97F1-38FC3B32BA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6403" y="1881836"/>
            <a:ext cx="7306368" cy="4453650"/>
          </a:xfrm>
          <a:prstGeom prst="rect">
            <a:avLst/>
          </a:prstGeom>
          <a:noFill/>
          <a:ln>
            <a:noFill/>
          </a:ln>
        </p:spPr>
      </p:pic>
    </p:spTree>
    <p:extLst>
      <p:ext uri="{BB962C8B-B14F-4D97-AF65-F5344CB8AC3E}">
        <p14:creationId xmlns:p14="http://schemas.microsoft.com/office/powerpoint/2010/main" val="2443321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Apply Patches to Nodes (</a:t>
            </a:r>
            <a:r>
              <a:rPr lang="en-US" sz="3600" dirty="0" err="1"/>
              <a:t>Cont</a:t>
            </a:r>
            <a:r>
              <a:rPr lang="en-US" sz="3600" dirty="0"/>
              <a: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lvl="0" indent="0">
              <a:buNone/>
            </a:pPr>
            <a:r>
              <a:rPr lang="en-SG" b="0" dirty="0"/>
              <a:t>The following screen shows successfully apply patches to a node, which is in the node group for patching.</a:t>
            </a:r>
          </a:p>
          <a:p>
            <a:pPr marL="0" lvl="0" indent="0">
              <a:buNone/>
            </a:pPr>
            <a:endParaRPr lang="en-SG" b="0" dirty="0"/>
          </a:p>
          <a:p>
            <a:pPr marL="0" indent="0">
              <a:buNone/>
            </a:pPr>
            <a:endParaRPr lang="en-SG" sz="2000" b="0" dirty="0"/>
          </a:p>
        </p:txBody>
      </p:sp>
      <p:pic>
        <p:nvPicPr>
          <p:cNvPr id="7" name="Picture 6">
            <a:extLst>
              <a:ext uri="{FF2B5EF4-FFF2-40B4-BE49-F238E27FC236}">
                <a16:creationId xmlns:a16="http://schemas.microsoft.com/office/drawing/2014/main" id="{DF43DA84-1C1D-473B-9C97-01E17005AD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0254" y="2074181"/>
            <a:ext cx="6845060" cy="4304847"/>
          </a:xfrm>
          <a:prstGeom prst="rect">
            <a:avLst/>
          </a:prstGeom>
          <a:noFill/>
          <a:ln>
            <a:noFill/>
          </a:ln>
        </p:spPr>
      </p:pic>
    </p:spTree>
    <p:extLst>
      <p:ext uri="{BB962C8B-B14F-4D97-AF65-F5344CB8AC3E}">
        <p14:creationId xmlns:p14="http://schemas.microsoft.com/office/powerpoint/2010/main" val="1425395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Blackout Windows</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SG" sz="2000" b="0" dirty="0"/>
              <a:t>Blackout windows can be configured so that patching cannot be performed during these period. The blackout windows is configured under the parameter </a:t>
            </a:r>
            <a:r>
              <a:rPr lang="en-SG" sz="2000" dirty="0" err="1"/>
              <a:t>Blackout_Windows</a:t>
            </a:r>
            <a:r>
              <a:rPr lang="en-SG" sz="2000" dirty="0"/>
              <a:t> </a:t>
            </a:r>
            <a:r>
              <a:rPr lang="en-SG" sz="2000" b="0" dirty="0"/>
              <a:t>under </a:t>
            </a:r>
            <a:r>
              <a:rPr lang="en-SG" sz="2000" dirty="0" err="1"/>
              <a:t>pe_patch</a:t>
            </a:r>
            <a:r>
              <a:rPr lang="en-SG" sz="2000" dirty="0"/>
              <a:t> </a:t>
            </a:r>
            <a:r>
              <a:rPr lang="en-SG" sz="2000" b="0" dirty="0"/>
              <a:t>class (as shown below)</a:t>
            </a:r>
          </a:p>
          <a:p>
            <a:pPr marL="0" indent="0">
              <a:buNone/>
            </a:pPr>
            <a:endParaRPr lang="en-US" sz="2000" b="0" dirty="0"/>
          </a:p>
          <a:p>
            <a:pPr marL="0" indent="0">
              <a:buNone/>
            </a:pPr>
            <a:endParaRPr lang="en-SG" sz="2000" b="0" dirty="0"/>
          </a:p>
          <a:p>
            <a:endParaRPr lang="en-SG" sz="2400" b="0" dirty="0"/>
          </a:p>
        </p:txBody>
      </p:sp>
      <p:pic>
        <p:nvPicPr>
          <p:cNvPr id="7" name="Picture 6">
            <a:extLst>
              <a:ext uri="{FF2B5EF4-FFF2-40B4-BE49-F238E27FC236}">
                <a16:creationId xmlns:a16="http://schemas.microsoft.com/office/drawing/2014/main" id="{1F250F7C-D799-4AE1-BEEB-34A35AF87F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8203" y="2803525"/>
            <a:ext cx="6833054" cy="2127704"/>
          </a:xfrm>
          <a:prstGeom prst="rect">
            <a:avLst/>
          </a:prstGeom>
          <a:noFill/>
          <a:ln>
            <a:noFill/>
          </a:ln>
        </p:spPr>
      </p:pic>
    </p:spTree>
    <p:extLst>
      <p:ext uri="{BB962C8B-B14F-4D97-AF65-F5344CB8AC3E}">
        <p14:creationId xmlns:p14="http://schemas.microsoft.com/office/powerpoint/2010/main" val="74442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Blackout Windows</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SG" sz="2400" b="0" dirty="0">
                <a:latin typeface="Times New Roman" panose="02020603050405020304" pitchFamily="18" charset="0"/>
                <a:ea typeface="Times New Roman" panose="02020603050405020304" pitchFamily="18" charset="0"/>
              </a:rPr>
              <a:t>For example, set a blackout window from 16 March 2022 SGT 00:00 to 17 March 2022 SGT 00:00 looks like this:</a:t>
            </a:r>
          </a:p>
          <a:p>
            <a:endParaRPr lang="en-SG" sz="2400" b="0" dirty="0"/>
          </a:p>
        </p:txBody>
      </p:sp>
      <p:pic>
        <p:nvPicPr>
          <p:cNvPr id="8" name="Picture 7">
            <a:extLst>
              <a:ext uri="{FF2B5EF4-FFF2-40B4-BE49-F238E27FC236}">
                <a16:creationId xmlns:a16="http://schemas.microsoft.com/office/drawing/2014/main" id="{44C3D37F-491E-47F3-9B4B-B6101B4A315C}"/>
              </a:ext>
            </a:extLst>
          </p:cNvPr>
          <p:cNvPicPr>
            <a:picLocks noChangeAspect="1"/>
          </p:cNvPicPr>
          <p:nvPr/>
        </p:nvPicPr>
        <p:blipFill>
          <a:blip r:embed="rId3"/>
          <a:stretch>
            <a:fillRect/>
          </a:stretch>
        </p:blipFill>
        <p:spPr>
          <a:xfrm>
            <a:off x="1319741" y="2400299"/>
            <a:ext cx="6017229" cy="2960641"/>
          </a:xfrm>
          <a:prstGeom prst="rect">
            <a:avLst/>
          </a:prstGeom>
        </p:spPr>
      </p:pic>
    </p:spTree>
    <p:extLst>
      <p:ext uri="{BB962C8B-B14F-4D97-AF65-F5344CB8AC3E}">
        <p14:creationId xmlns:p14="http://schemas.microsoft.com/office/powerpoint/2010/main" val="1951143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Disable Patch Management</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894197" cy="5275095"/>
          </a:xfrm>
        </p:spPr>
        <p:txBody>
          <a:bodyPr>
            <a:noAutofit/>
          </a:bodyPr>
          <a:lstStyle/>
          <a:p>
            <a:pPr marL="0" lvl="0" indent="0" eaLnBrk="0" fontAlgn="base" hangingPunct="0">
              <a:lnSpc>
                <a:spcPct val="100000"/>
              </a:lnSpc>
              <a:spcBef>
                <a:spcPct val="0"/>
              </a:spcBef>
              <a:spcAft>
                <a:spcPct val="0"/>
              </a:spcAft>
              <a:buNone/>
            </a:pPr>
            <a:r>
              <a:rPr lang="en-US" altLang="en-US" sz="2400" b="0" dirty="0">
                <a:solidFill>
                  <a:srgbClr val="222222"/>
                </a:solidFill>
                <a:ea typeface="Times New Roman" panose="02020603050405020304" pitchFamily="18" charset="0"/>
              </a:rPr>
              <a:t>There are 2 ways to disable patch management:</a:t>
            </a:r>
          </a:p>
          <a:p>
            <a:pPr marL="0" lvl="0" indent="0" eaLnBrk="0" fontAlgn="base" hangingPunct="0">
              <a:lnSpc>
                <a:spcPct val="100000"/>
              </a:lnSpc>
              <a:spcBef>
                <a:spcPct val="0"/>
              </a:spcBef>
              <a:spcAft>
                <a:spcPct val="0"/>
              </a:spcAft>
              <a:buNone/>
            </a:pPr>
            <a:endParaRPr lang="en-US" altLang="en-US" sz="2400" b="0" dirty="0"/>
          </a:p>
          <a:p>
            <a:pPr marL="457200" lvl="1" indent="0" eaLnBrk="0" fontAlgn="base" hangingPunct="0">
              <a:lnSpc>
                <a:spcPct val="100000"/>
              </a:lnSpc>
              <a:spcBef>
                <a:spcPct val="0"/>
              </a:spcBef>
              <a:spcAft>
                <a:spcPct val="0"/>
              </a:spcAft>
              <a:buFontTx/>
              <a:buChar char="•"/>
            </a:pPr>
            <a:r>
              <a:rPr lang="en-US" altLang="en-US" sz="2000" b="0" dirty="0">
                <a:solidFill>
                  <a:srgbClr val="222222"/>
                </a:solidFill>
                <a:ea typeface="Times New Roman" panose="02020603050405020304" pitchFamily="18" charset="0"/>
              </a:rPr>
              <a:t>Use the console to disable patch management by editing the </a:t>
            </a:r>
            <a:r>
              <a:rPr lang="en-US" altLang="en-US" sz="2000" b="1" i="1" dirty="0">
                <a:solidFill>
                  <a:srgbClr val="454C52"/>
                </a:solidFill>
                <a:latin typeface="Times New Roman" panose="02020603050405020304" pitchFamily="18" charset="0"/>
                <a:ea typeface="Times New Roman" panose="02020603050405020304" pitchFamily="18" charset="0"/>
                <a:cs typeface="Times New Roman" panose="02020603050405020304" pitchFamily="18" charset="0"/>
              </a:rPr>
              <a:t>ensure</a:t>
            </a:r>
            <a:r>
              <a:rPr lang="en-US" altLang="en-US" sz="2000" b="0" dirty="0">
                <a:solidFill>
                  <a:srgbClr val="222222"/>
                </a:solidFill>
                <a:ea typeface="Times New Roman" panose="02020603050405020304" pitchFamily="18" charset="0"/>
              </a:rPr>
              <a:t> parameter in the </a:t>
            </a:r>
            <a:r>
              <a:rPr lang="en-US" altLang="en-US" sz="2000" dirty="0">
                <a:solidFill>
                  <a:srgbClr val="222222"/>
                </a:solidFill>
                <a:ea typeface="Times New Roman" panose="02020603050405020304" pitchFamily="18" charset="0"/>
              </a:rPr>
              <a:t>PE Patch Management</a:t>
            </a:r>
            <a:r>
              <a:rPr lang="en-US" altLang="en-US" sz="2000" b="0" dirty="0">
                <a:solidFill>
                  <a:srgbClr val="222222"/>
                </a:solidFill>
                <a:ea typeface="Times New Roman" panose="02020603050405020304" pitchFamily="18" charset="0"/>
              </a:rPr>
              <a:t> node group.</a:t>
            </a:r>
          </a:p>
          <a:p>
            <a:pPr marL="457200" lvl="1" indent="0" eaLnBrk="0" fontAlgn="base" hangingPunct="0">
              <a:lnSpc>
                <a:spcPct val="100000"/>
              </a:lnSpc>
              <a:spcBef>
                <a:spcPct val="0"/>
              </a:spcBef>
              <a:spcAft>
                <a:spcPct val="0"/>
              </a:spcAft>
              <a:buNone/>
            </a:pPr>
            <a:r>
              <a:rPr lang="en-US" altLang="en-US" sz="2000" b="0" dirty="0">
                <a:solidFill>
                  <a:srgbClr val="222222"/>
                </a:solidFill>
                <a:ea typeface="Times New Roman" panose="02020603050405020304" pitchFamily="18" charset="0"/>
              </a:rPr>
              <a:t> </a:t>
            </a:r>
            <a:endParaRPr lang="en-US" altLang="en-US" sz="2000" b="0" dirty="0"/>
          </a:p>
        </p:txBody>
      </p:sp>
      <p:pic>
        <p:nvPicPr>
          <p:cNvPr id="9" name="Picture 8">
            <a:extLst>
              <a:ext uri="{FF2B5EF4-FFF2-40B4-BE49-F238E27FC236}">
                <a16:creationId xmlns:a16="http://schemas.microsoft.com/office/drawing/2014/main" id="{AA1D832A-7FC8-4C60-AF6F-18F49D3470D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5151105"/>
            <a:ext cx="5491390" cy="1365885"/>
          </a:xfrm>
          <a:prstGeom prst="rect">
            <a:avLst/>
          </a:prstGeom>
          <a:noFill/>
          <a:ln>
            <a:noFill/>
          </a:ln>
        </p:spPr>
      </p:pic>
      <p:pic>
        <p:nvPicPr>
          <p:cNvPr id="10" name="Picture 9">
            <a:extLst>
              <a:ext uri="{FF2B5EF4-FFF2-40B4-BE49-F238E27FC236}">
                <a16:creationId xmlns:a16="http://schemas.microsoft.com/office/drawing/2014/main" id="{D52EF4FF-5E58-488E-B0F5-416E4F148EE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4182" y="2758787"/>
            <a:ext cx="6675636" cy="1593564"/>
          </a:xfrm>
          <a:prstGeom prst="rect">
            <a:avLst/>
          </a:prstGeom>
          <a:noFill/>
          <a:ln>
            <a:noFill/>
          </a:ln>
        </p:spPr>
      </p:pic>
      <p:sp>
        <p:nvSpPr>
          <p:cNvPr id="11" name="Rectangle 10">
            <a:extLst>
              <a:ext uri="{FF2B5EF4-FFF2-40B4-BE49-F238E27FC236}">
                <a16:creationId xmlns:a16="http://schemas.microsoft.com/office/drawing/2014/main" id="{475C955A-5979-4061-A3AE-2BAF0D9B633D}"/>
              </a:ext>
            </a:extLst>
          </p:cNvPr>
          <p:cNvSpPr/>
          <p:nvPr/>
        </p:nvSpPr>
        <p:spPr>
          <a:xfrm>
            <a:off x="501049" y="4594650"/>
            <a:ext cx="7894197" cy="400110"/>
          </a:xfrm>
          <a:prstGeom prst="rect">
            <a:avLst/>
          </a:prstGeom>
        </p:spPr>
        <p:txBody>
          <a:bodyPr wrap="square">
            <a:spAutoFit/>
          </a:bodyPr>
          <a:lstStyle/>
          <a:p>
            <a:pPr lvl="1" eaLnBrk="0" fontAlgn="base" hangingPunct="0">
              <a:spcBef>
                <a:spcPct val="0"/>
              </a:spcBef>
              <a:spcAft>
                <a:spcPct val="0"/>
              </a:spcAft>
              <a:buFontTx/>
              <a:buChar char="•"/>
            </a:pPr>
            <a:r>
              <a:rPr lang="en-US" altLang="en-US" sz="2000" dirty="0">
                <a:solidFill>
                  <a:srgbClr val="222222"/>
                </a:solidFill>
                <a:ea typeface="Times New Roman" panose="02020603050405020304" pitchFamily="18" charset="0"/>
              </a:rPr>
              <a:t>Remove patch management by deleting patching node groups.</a:t>
            </a:r>
            <a:endParaRPr lang="en-US" altLang="en-US" sz="2000" dirty="0"/>
          </a:p>
        </p:txBody>
      </p:sp>
    </p:spTree>
    <p:extLst>
      <p:ext uri="{BB962C8B-B14F-4D97-AF65-F5344CB8AC3E}">
        <p14:creationId xmlns:p14="http://schemas.microsoft.com/office/powerpoint/2010/main" val="148657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References</a:t>
            </a:r>
            <a:endParaRPr lang="en-SG" dirty="0"/>
          </a:p>
        </p:txBody>
      </p:sp>
      <p:sp>
        <p:nvSpPr>
          <p:cNvPr id="5" name="Content Placeholder 4"/>
          <p:cNvSpPr>
            <a:spLocks noGrp="1"/>
          </p:cNvSpPr>
          <p:nvPr>
            <p:ph idx="1"/>
          </p:nvPr>
        </p:nvSpPr>
        <p:spPr/>
        <p:txBody>
          <a:bodyPr/>
          <a:lstStyle/>
          <a:p>
            <a:r>
              <a:rPr lang="en-SG" sz="2000" b="0" dirty="0">
                <a:hlinkClick r:id="rId2"/>
              </a:rPr>
              <a:t>https://en.wikipedia.org/wiki/Patch_(computing)</a:t>
            </a:r>
            <a:endParaRPr lang="en-SG" sz="2000" b="0" dirty="0"/>
          </a:p>
          <a:p>
            <a:endParaRPr lang="en-SG" sz="2000" b="0" dirty="0"/>
          </a:p>
          <a:p>
            <a:r>
              <a:rPr lang="en-GB" sz="2000" b="0" dirty="0">
                <a:hlinkClick r:id="rId3"/>
              </a:rPr>
              <a:t>https://www.bmc.com/blogs/patch-management</a:t>
            </a:r>
            <a:endParaRPr lang="en-GB" sz="2000" b="0" dirty="0"/>
          </a:p>
          <a:p>
            <a:endParaRPr lang="en-GB" sz="2000" b="0" dirty="0"/>
          </a:p>
          <a:p>
            <a:r>
              <a:rPr lang="en-GB" sz="2000" b="0" dirty="0">
                <a:hlinkClick r:id="rId4"/>
              </a:rPr>
              <a:t>https://www.whitesourcesoftware.com/resources/blog/patch-management-best-practices/#Why_Is_Patch_Management_Important</a:t>
            </a:r>
            <a:endParaRPr lang="en-GB" sz="2000" b="0" dirty="0"/>
          </a:p>
          <a:p>
            <a:endParaRPr lang="en-GB" sz="2000" b="0" dirty="0"/>
          </a:p>
          <a:p>
            <a:r>
              <a:rPr lang="en-SG" sz="2000" b="0" dirty="0">
                <a:hlinkClick r:id="rId5"/>
              </a:rPr>
              <a:t>https://puppet.com/docs/pe/2021.1/patch_management_setup.html#patch_management_setup</a:t>
            </a:r>
            <a:endParaRPr lang="en-SG" sz="2000" b="0" dirty="0"/>
          </a:p>
          <a:p>
            <a:endParaRPr lang="en-SG" b="0" dirty="0"/>
          </a:p>
        </p:txBody>
      </p:sp>
    </p:spTree>
    <p:extLst>
      <p:ext uri="{BB962C8B-B14F-4D97-AF65-F5344CB8AC3E}">
        <p14:creationId xmlns:p14="http://schemas.microsoft.com/office/powerpoint/2010/main" val="418938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51837"/>
            <a:ext cx="7772400" cy="923330"/>
          </a:xfrm>
        </p:spPr>
        <p:txBody>
          <a:bodyPr/>
          <a:lstStyle/>
          <a:p>
            <a:r>
              <a:rPr lang="en-SG"/>
              <a:t>Thank you</a:t>
            </a:r>
            <a:endParaRPr lang="en-SG" dirty="0"/>
          </a:p>
        </p:txBody>
      </p:sp>
    </p:spTree>
    <p:extLst>
      <p:ext uri="{BB962C8B-B14F-4D97-AF65-F5344CB8AC3E}">
        <p14:creationId xmlns:p14="http://schemas.microsoft.com/office/powerpoint/2010/main" val="2919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US" sz="3600" dirty="0"/>
              <a:t>Importance of Patching</a:t>
            </a:r>
            <a:endParaRPr lang="en-SG" sz="3600" dirty="0"/>
          </a:p>
        </p:txBody>
      </p:sp>
      <p:sp>
        <p:nvSpPr>
          <p:cNvPr id="4" name="Rectangle 3">
            <a:extLst>
              <a:ext uri="{FF2B5EF4-FFF2-40B4-BE49-F238E27FC236}">
                <a16:creationId xmlns:a16="http://schemas.microsoft.com/office/drawing/2014/main" id="{64E5F789-6691-47CE-98C0-1EC70715B4FC}"/>
              </a:ext>
            </a:extLst>
          </p:cNvPr>
          <p:cNvSpPr/>
          <p:nvPr/>
        </p:nvSpPr>
        <p:spPr>
          <a:xfrm>
            <a:off x="990599" y="6123542"/>
            <a:ext cx="6955971" cy="369332"/>
          </a:xfrm>
          <a:prstGeom prst="rect">
            <a:avLst/>
          </a:prstGeom>
        </p:spPr>
        <p:txBody>
          <a:bodyPr wrap="square">
            <a:spAutoFit/>
          </a:bodyPr>
          <a:lstStyle/>
          <a:p>
            <a:r>
              <a:rPr lang="en-GB" dirty="0"/>
              <a:t>Ref: https://www.bmc.com/blogs/patch-management/</a:t>
            </a:r>
            <a:endParaRPr lang="en-SG" dirty="0"/>
          </a:p>
        </p:txBody>
      </p:sp>
      <p:sp>
        <p:nvSpPr>
          <p:cNvPr id="6" name="Content Placeholder 5">
            <a:extLst>
              <a:ext uri="{FF2B5EF4-FFF2-40B4-BE49-F238E27FC236}">
                <a16:creationId xmlns:a16="http://schemas.microsoft.com/office/drawing/2014/main" id="{CF47CE14-D22F-42C0-80A6-287341D357B9}"/>
              </a:ext>
            </a:extLst>
          </p:cNvPr>
          <p:cNvSpPr>
            <a:spLocks noGrp="1"/>
          </p:cNvSpPr>
          <p:nvPr>
            <p:ph idx="1"/>
          </p:nvPr>
        </p:nvSpPr>
        <p:spPr/>
        <p:txBody>
          <a:bodyPr>
            <a:normAutofit fontScale="92500" lnSpcReduction="10000"/>
          </a:bodyPr>
          <a:lstStyle/>
          <a:p>
            <a:pPr fontAlgn="base"/>
            <a:r>
              <a:rPr lang="en-GB" b="0" dirty="0"/>
              <a:t>Patch management can become a complex task thanks to the </a:t>
            </a:r>
            <a:r>
              <a:rPr lang="en-GB" b="0" dirty="0">
                <a:hlinkClick r:id="rId3"/>
              </a:rPr>
              <a:t>complexity of modern IT systems</a:t>
            </a:r>
            <a:r>
              <a:rPr lang="en-GB" b="0" dirty="0"/>
              <a:t>. Patching a system can require total system reboots, and the patching process can take anywhere from a handful of seconds to several hours for each computer on the network. Furthermore, patches aren’t always successfully deployed for various reasons. This has the potential to create a situation where mismanaged patching can result in service outages and massive amounts of downtime.</a:t>
            </a:r>
          </a:p>
          <a:p>
            <a:pPr fontAlgn="base"/>
            <a:r>
              <a:rPr lang="en-GB" b="0" dirty="0"/>
              <a:t>Leaving the job of patching up to each end user can result in mismanaged systems becoming potential security threats for the entire network. Due to the nature of patches, it’s not always possible to predict when a new patch may become available. Different software developers operate on different deployment schedules and an emergency security patch will generally be pushed out quickly to avoid catastrophic incidents. As such, proper patch management plays a key role in maintaining regular business operations without disruption.</a:t>
            </a:r>
          </a:p>
          <a:p>
            <a:endParaRPr lang="en-SG" dirty="0"/>
          </a:p>
        </p:txBody>
      </p:sp>
    </p:spTree>
    <p:extLst>
      <p:ext uri="{BB962C8B-B14F-4D97-AF65-F5344CB8AC3E}">
        <p14:creationId xmlns:p14="http://schemas.microsoft.com/office/powerpoint/2010/main" val="7003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Types of Patching</a:t>
            </a:r>
            <a:endParaRPr lang="en-SG" dirty="0"/>
          </a:p>
        </p:txBody>
      </p:sp>
      <p:sp>
        <p:nvSpPr>
          <p:cNvPr id="4" name="Rectangle 3">
            <a:extLst>
              <a:ext uri="{FF2B5EF4-FFF2-40B4-BE49-F238E27FC236}">
                <a16:creationId xmlns:a16="http://schemas.microsoft.com/office/drawing/2014/main" id="{64E5F789-6691-47CE-98C0-1EC70715B4FC}"/>
              </a:ext>
            </a:extLst>
          </p:cNvPr>
          <p:cNvSpPr/>
          <p:nvPr/>
        </p:nvSpPr>
        <p:spPr>
          <a:xfrm>
            <a:off x="968828" y="5846543"/>
            <a:ext cx="6955971" cy="369332"/>
          </a:xfrm>
          <a:prstGeom prst="rect">
            <a:avLst/>
          </a:prstGeom>
        </p:spPr>
        <p:txBody>
          <a:bodyPr wrap="square">
            <a:spAutoFit/>
          </a:bodyPr>
          <a:lstStyle/>
          <a:p>
            <a:r>
              <a:rPr lang="en-GB" dirty="0"/>
              <a:t>Ref: </a:t>
            </a:r>
            <a:r>
              <a:rPr lang="en-SG" dirty="0"/>
              <a:t>https://en.wikipedia.org/wiki/Patch_(computing)</a:t>
            </a:r>
          </a:p>
        </p:txBody>
      </p:sp>
      <p:sp>
        <p:nvSpPr>
          <p:cNvPr id="7" name="Content Placeholder 6">
            <a:extLst>
              <a:ext uri="{FF2B5EF4-FFF2-40B4-BE49-F238E27FC236}">
                <a16:creationId xmlns:a16="http://schemas.microsoft.com/office/drawing/2014/main" id="{88B30127-2B60-4C22-B726-B89D88C9D969}"/>
              </a:ext>
            </a:extLst>
          </p:cNvPr>
          <p:cNvSpPr>
            <a:spLocks noGrp="1"/>
          </p:cNvSpPr>
          <p:nvPr>
            <p:ph idx="1"/>
          </p:nvPr>
        </p:nvSpPr>
        <p:spPr/>
        <p:txBody>
          <a:bodyPr>
            <a:normAutofit/>
          </a:bodyPr>
          <a:lstStyle/>
          <a:p>
            <a:r>
              <a:rPr lang="en-GB" b="0" dirty="0"/>
              <a:t>Binary patches.</a:t>
            </a:r>
          </a:p>
          <a:p>
            <a:r>
              <a:rPr lang="en-GB" b="0" dirty="0"/>
              <a:t>Source code patches.</a:t>
            </a:r>
          </a:p>
          <a:p>
            <a:r>
              <a:rPr lang="en-GB" b="0" dirty="0"/>
              <a:t>Large patches.</a:t>
            </a:r>
          </a:p>
          <a:p>
            <a:r>
              <a:rPr lang="en-GB" b="0" dirty="0"/>
              <a:t>Hotfix.</a:t>
            </a:r>
          </a:p>
          <a:p>
            <a:r>
              <a:rPr lang="en-GB" b="0" dirty="0"/>
              <a:t>Point release.</a:t>
            </a:r>
          </a:p>
          <a:p>
            <a:r>
              <a:rPr lang="en-GB" b="0" dirty="0"/>
              <a:t>Program temporary fix.</a:t>
            </a:r>
          </a:p>
          <a:p>
            <a:r>
              <a:rPr lang="en-GB" b="0" dirty="0"/>
              <a:t>Security patches.</a:t>
            </a:r>
          </a:p>
          <a:p>
            <a:r>
              <a:rPr lang="en-GB" b="0" dirty="0"/>
              <a:t>Service pack.</a:t>
            </a:r>
          </a:p>
          <a:p>
            <a:pPr marL="0" indent="0">
              <a:buNone/>
            </a:pPr>
            <a:endParaRPr lang="en-SG" dirty="0"/>
          </a:p>
        </p:txBody>
      </p:sp>
    </p:spTree>
    <p:extLst>
      <p:ext uri="{BB962C8B-B14F-4D97-AF65-F5344CB8AC3E}">
        <p14:creationId xmlns:p14="http://schemas.microsoft.com/office/powerpoint/2010/main" val="24640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Challenges in Patching</a:t>
            </a:r>
            <a:endParaRPr lang="en-SG" dirty="0"/>
          </a:p>
        </p:txBody>
      </p:sp>
      <p:sp>
        <p:nvSpPr>
          <p:cNvPr id="4" name="Rectangle 3">
            <a:extLst>
              <a:ext uri="{FF2B5EF4-FFF2-40B4-BE49-F238E27FC236}">
                <a16:creationId xmlns:a16="http://schemas.microsoft.com/office/drawing/2014/main" id="{64E5F789-6691-47CE-98C0-1EC70715B4FC}"/>
              </a:ext>
            </a:extLst>
          </p:cNvPr>
          <p:cNvSpPr/>
          <p:nvPr/>
        </p:nvSpPr>
        <p:spPr>
          <a:xfrm>
            <a:off x="1012371" y="6343254"/>
            <a:ext cx="6955971" cy="369332"/>
          </a:xfrm>
          <a:prstGeom prst="rect">
            <a:avLst/>
          </a:prstGeom>
        </p:spPr>
        <p:txBody>
          <a:bodyPr wrap="square">
            <a:spAutoFit/>
          </a:bodyPr>
          <a:lstStyle/>
          <a:p>
            <a:r>
              <a:rPr lang="en-SG" dirty="0"/>
              <a:t>https://www.youtube.com/watch?v=PEn5UZR0bso</a:t>
            </a:r>
          </a:p>
        </p:txBody>
      </p:sp>
      <p:sp>
        <p:nvSpPr>
          <p:cNvPr id="7" name="Content Placeholder 6">
            <a:extLst>
              <a:ext uri="{FF2B5EF4-FFF2-40B4-BE49-F238E27FC236}">
                <a16:creationId xmlns:a16="http://schemas.microsoft.com/office/drawing/2014/main" id="{88B30127-2B60-4C22-B726-B89D88C9D969}"/>
              </a:ext>
            </a:extLst>
          </p:cNvPr>
          <p:cNvSpPr>
            <a:spLocks noGrp="1"/>
          </p:cNvSpPr>
          <p:nvPr>
            <p:ph idx="1"/>
          </p:nvPr>
        </p:nvSpPr>
        <p:spPr>
          <a:xfrm>
            <a:off x="762000" y="1494782"/>
            <a:ext cx="7886700" cy="4536427"/>
          </a:xfrm>
        </p:spPr>
        <p:txBody>
          <a:bodyPr/>
          <a:lstStyle/>
          <a:p>
            <a:pPr marL="0" indent="0">
              <a:buNone/>
            </a:pPr>
            <a:r>
              <a:rPr lang="en-US" b="0" dirty="0"/>
              <a:t>There are quite a number of challenges in every patching cycle:</a:t>
            </a:r>
          </a:p>
          <a:p>
            <a:pPr marL="0" indent="0">
              <a:buNone/>
            </a:pPr>
            <a:endParaRPr lang="en-US" dirty="0"/>
          </a:p>
          <a:p>
            <a:pPr lvl="1"/>
            <a:r>
              <a:rPr lang="en-US" sz="2000" b="0" dirty="0"/>
              <a:t>Time consuming</a:t>
            </a:r>
          </a:p>
          <a:p>
            <a:pPr lvl="1"/>
            <a:r>
              <a:rPr lang="en-US" sz="2000" b="0" dirty="0"/>
              <a:t>Error prone processes</a:t>
            </a:r>
          </a:p>
          <a:p>
            <a:pPr lvl="1"/>
            <a:r>
              <a:rPr lang="en-US" sz="2000" b="0" dirty="0"/>
              <a:t>Manual</a:t>
            </a:r>
          </a:p>
          <a:p>
            <a:pPr lvl="1"/>
            <a:r>
              <a:rPr lang="en-US" sz="2000" b="0" dirty="0"/>
              <a:t>Lack of visibility across entire site</a:t>
            </a:r>
          </a:p>
          <a:p>
            <a:pPr lvl="1"/>
            <a:r>
              <a:rPr lang="en-US" sz="2000" b="0" dirty="0"/>
              <a:t>Access control</a:t>
            </a:r>
          </a:p>
          <a:p>
            <a:pPr lvl="1"/>
            <a:r>
              <a:rPr lang="en-US" sz="2000" b="0" dirty="0"/>
              <a:t>Reporting/Sharing with stakeholders</a:t>
            </a:r>
            <a:endParaRPr lang="en-SG" sz="2000" b="0" dirty="0"/>
          </a:p>
        </p:txBody>
      </p:sp>
    </p:spTree>
    <p:extLst>
      <p:ext uri="{BB962C8B-B14F-4D97-AF65-F5344CB8AC3E}">
        <p14:creationId xmlns:p14="http://schemas.microsoft.com/office/powerpoint/2010/main" val="276660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US" sz="3600" dirty="0"/>
              <a:t>Approach for Patch Management</a:t>
            </a:r>
            <a:endParaRPr lang="en-SG" sz="3600" dirty="0"/>
          </a:p>
        </p:txBody>
      </p:sp>
      <p:sp>
        <p:nvSpPr>
          <p:cNvPr id="4" name="Rectangle 3">
            <a:extLst>
              <a:ext uri="{FF2B5EF4-FFF2-40B4-BE49-F238E27FC236}">
                <a16:creationId xmlns:a16="http://schemas.microsoft.com/office/drawing/2014/main" id="{64E5F789-6691-47CE-98C0-1EC70715B4FC}"/>
              </a:ext>
            </a:extLst>
          </p:cNvPr>
          <p:cNvSpPr/>
          <p:nvPr/>
        </p:nvSpPr>
        <p:spPr>
          <a:xfrm>
            <a:off x="628650" y="6476349"/>
            <a:ext cx="6955971" cy="369332"/>
          </a:xfrm>
          <a:prstGeom prst="rect">
            <a:avLst/>
          </a:prstGeom>
        </p:spPr>
        <p:txBody>
          <a:bodyPr wrap="square">
            <a:spAutoFit/>
          </a:bodyPr>
          <a:lstStyle/>
          <a:p>
            <a:r>
              <a:rPr lang="en-GB" dirty="0"/>
              <a:t>Ref: https://www.bmc.com/blogs/patch-management/</a:t>
            </a:r>
            <a:endParaRPr lang="en-SG" dirty="0"/>
          </a:p>
        </p:txBody>
      </p:sp>
      <p:sp>
        <p:nvSpPr>
          <p:cNvPr id="7" name="Content Placeholder 6">
            <a:extLst>
              <a:ext uri="{FF2B5EF4-FFF2-40B4-BE49-F238E27FC236}">
                <a16:creationId xmlns:a16="http://schemas.microsoft.com/office/drawing/2014/main" id="{88B30127-2B60-4C22-B726-B89D88C9D969}"/>
              </a:ext>
            </a:extLst>
          </p:cNvPr>
          <p:cNvSpPr>
            <a:spLocks noGrp="1"/>
          </p:cNvSpPr>
          <p:nvPr>
            <p:ph idx="1"/>
          </p:nvPr>
        </p:nvSpPr>
        <p:spPr>
          <a:xfrm>
            <a:off x="628650" y="1299877"/>
            <a:ext cx="7886700" cy="5013837"/>
          </a:xfrm>
        </p:spPr>
        <p:txBody>
          <a:bodyPr>
            <a:normAutofit/>
          </a:bodyPr>
          <a:lstStyle/>
          <a:p>
            <a:pPr marL="0" indent="0" fontAlgn="base">
              <a:buNone/>
            </a:pPr>
            <a:r>
              <a:rPr lang="en-GB" sz="2400" b="0" dirty="0"/>
              <a:t>Patch management requires careful planning, risk assessment, and attention to detail. A typical patch management system generally involves four steps: scanning, assessing, deploying, and monitoring:</a:t>
            </a:r>
          </a:p>
          <a:p>
            <a:pPr marL="0" indent="0" fontAlgn="base">
              <a:buNone/>
            </a:pPr>
            <a:endParaRPr lang="en-GB" sz="2400" b="0" dirty="0"/>
          </a:p>
          <a:p>
            <a:pPr lvl="1" fontAlgn="base"/>
            <a:r>
              <a:rPr lang="en-GB" sz="2000" b="1" dirty="0"/>
              <a:t>Scanning</a:t>
            </a:r>
            <a:r>
              <a:rPr lang="en-GB" sz="2000" b="0" dirty="0"/>
              <a:t> – Checking devices for available patches.</a:t>
            </a:r>
          </a:p>
          <a:p>
            <a:pPr lvl="1" fontAlgn="base"/>
            <a:r>
              <a:rPr lang="en-GB" sz="2000" b="1" dirty="0"/>
              <a:t>Assessing</a:t>
            </a:r>
            <a:r>
              <a:rPr lang="en-GB" sz="2000" dirty="0"/>
              <a:t> </a:t>
            </a:r>
            <a:r>
              <a:rPr lang="en-GB" sz="2000" b="0" dirty="0"/>
              <a:t>– </a:t>
            </a:r>
            <a:r>
              <a:rPr lang="en-GB" sz="2000" b="0" dirty="0" err="1"/>
              <a:t>Analyzing</a:t>
            </a:r>
            <a:r>
              <a:rPr lang="en-GB" sz="2000" b="0" dirty="0"/>
              <a:t> the results of the scan to determine whether any patch need to be applied and prioritize them.</a:t>
            </a:r>
          </a:p>
          <a:p>
            <a:pPr lvl="1" fontAlgn="base"/>
            <a:r>
              <a:rPr lang="en-GB" sz="2000" b="1" dirty="0"/>
              <a:t>Deploying</a:t>
            </a:r>
            <a:r>
              <a:rPr lang="en-GB" sz="2000" b="0" dirty="0"/>
              <a:t> – Selecting the patches and applying the changes to the selected devices. This may involve staggering and scheduling of patches to reduce downtime and prevent experiencing interrupted services.</a:t>
            </a:r>
          </a:p>
          <a:p>
            <a:pPr lvl="1" fontAlgn="base"/>
            <a:r>
              <a:rPr lang="en-GB" sz="2000" b="1" dirty="0"/>
              <a:t>Monitoring</a:t>
            </a:r>
            <a:r>
              <a:rPr lang="en-GB" sz="2000" b="0" dirty="0"/>
              <a:t> – Monitor the entire process and ensuring that deployment is completed successfully.</a:t>
            </a:r>
          </a:p>
        </p:txBody>
      </p:sp>
    </p:spTree>
    <p:extLst>
      <p:ext uri="{BB962C8B-B14F-4D97-AF65-F5344CB8AC3E}">
        <p14:creationId xmlns:p14="http://schemas.microsoft.com/office/powerpoint/2010/main" val="137071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Considerations in Patching</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fontAlgn="base">
              <a:buNone/>
            </a:pPr>
            <a:r>
              <a:rPr lang="en-GB" b="0" dirty="0"/>
              <a:t>Patching operation can have multiple processes depending on the complexity of the patches and the expected impact may encounter. </a:t>
            </a:r>
          </a:p>
          <a:p>
            <a:pPr marL="0" indent="0" fontAlgn="base">
              <a:buNone/>
            </a:pPr>
            <a:endParaRPr lang="en-GB" b="0" dirty="0"/>
          </a:p>
          <a:p>
            <a:pPr fontAlgn="base"/>
            <a:r>
              <a:rPr lang="en-GB" sz="2000" b="0" dirty="0"/>
              <a:t>Automation can be used to perform regular scanning operations and generate reports based on the findings. Patch downloading and the necessary resource checking and allocation required can be automated. Many aspects of patch management can be automated.</a:t>
            </a:r>
          </a:p>
          <a:p>
            <a:pPr marL="0" indent="0" fontAlgn="base">
              <a:buNone/>
            </a:pPr>
            <a:endParaRPr lang="en-GB" b="0" dirty="0"/>
          </a:p>
          <a:p>
            <a:pPr marL="0" indent="0" fontAlgn="base">
              <a:buNone/>
            </a:pPr>
            <a:endParaRPr lang="en-GB" b="0" dirty="0"/>
          </a:p>
          <a:p>
            <a:pPr marL="0" indent="0" fontAlgn="base">
              <a:buNone/>
            </a:pPr>
            <a:endParaRPr lang="en-GB" b="0" dirty="0"/>
          </a:p>
          <a:p>
            <a:pPr marL="0" indent="0">
              <a:buNone/>
            </a:pPr>
            <a:r>
              <a:rPr lang="en-GB" sz="1600" dirty="0"/>
              <a:t>Ref: https://www.bmc.com/blogs/patch-management/</a:t>
            </a:r>
          </a:p>
          <a:p>
            <a:pPr marL="0" indent="0">
              <a:buNone/>
            </a:pPr>
            <a:endParaRPr lang="en-SG" sz="2400" b="0" dirty="0"/>
          </a:p>
        </p:txBody>
      </p:sp>
    </p:spTree>
    <p:extLst>
      <p:ext uri="{BB962C8B-B14F-4D97-AF65-F5344CB8AC3E}">
        <p14:creationId xmlns:p14="http://schemas.microsoft.com/office/powerpoint/2010/main" val="117844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Considerations in Patching</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fontAlgn="base"/>
            <a:r>
              <a:rPr lang="en-GB" b="0" dirty="0"/>
              <a:t>One of the most important tasks of patch management is prioritizing system patches in order of importance while also balancing out the impact applying those patches will have on operations. Patching is often performed with staff involved</a:t>
            </a:r>
          </a:p>
          <a:p>
            <a:pPr fontAlgn="base"/>
            <a:r>
              <a:rPr lang="en-GB" b="0" dirty="0"/>
              <a:t>Many patches require downtime as systems may need to reboot to successfully apply the updates. Managing resources during this downtime can make the difference whether the operation is smooth or challenging.</a:t>
            </a:r>
          </a:p>
          <a:p>
            <a:pPr marL="0" indent="0">
              <a:buNone/>
            </a:pPr>
            <a:endParaRPr lang="en-SG" sz="2400" b="0" dirty="0"/>
          </a:p>
        </p:txBody>
      </p:sp>
      <p:sp>
        <p:nvSpPr>
          <p:cNvPr id="3" name="Rectangle 2">
            <a:extLst>
              <a:ext uri="{FF2B5EF4-FFF2-40B4-BE49-F238E27FC236}">
                <a16:creationId xmlns:a16="http://schemas.microsoft.com/office/drawing/2014/main" id="{937B4526-49E0-4C11-BB7B-B65BD1C23454}"/>
              </a:ext>
            </a:extLst>
          </p:cNvPr>
          <p:cNvSpPr/>
          <p:nvPr/>
        </p:nvSpPr>
        <p:spPr>
          <a:xfrm>
            <a:off x="925285" y="6123542"/>
            <a:ext cx="6934200" cy="369332"/>
          </a:xfrm>
          <a:prstGeom prst="rect">
            <a:avLst/>
          </a:prstGeom>
        </p:spPr>
        <p:txBody>
          <a:bodyPr wrap="square">
            <a:spAutoFit/>
          </a:bodyPr>
          <a:lstStyle/>
          <a:p>
            <a:r>
              <a:rPr lang="en-GB" b="1" dirty="0"/>
              <a:t>Ref: https://www.bmc.com/blogs/patch-management/</a:t>
            </a:r>
          </a:p>
        </p:txBody>
      </p:sp>
    </p:spTree>
    <p:extLst>
      <p:ext uri="{BB962C8B-B14F-4D97-AF65-F5344CB8AC3E}">
        <p14:creationId xmlns:p14="http://schemas.microsoft.com/office/powerpoint/2010/main" val="30726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716403" y="365126"/>
            <a:ext cx="7463491" cy="632945"/>
          </a:xfrm>
        </p:spPr>
        <p:txBody>
          <a:bodyPr>
            <a:normAutofit/>
          </a:bodyPr>
          <a:lstStyle/>
          <a:p>
            <a:r>
              <a:rPr lang="en-US" sz="3600" dirty="0"/>
              <a:t>Best Practices for Smooth Patching </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16403" y="1310761"/>
            <a:ext cx="7587343" cy="5275095"/>
          </a:xfrm>
        </p:spPr>
        <p:txBody>
          <a:bodyPr>
            <a:noAutofit/>
          </a:bodyPr>
          <a:lstStyle/>
          <a:p>
            <a:pPr marL="0" indent="0">
              <a:buNone/>
            </a:pPr>
            <a:r>
              <a:rPr lang="en-US" sz="2400" b="0" dirty="0"/>
              <a:t>The below shows some best practices which contributes to smooth patching activities.</a:t>
            </a:r>
            <a:endParaRPr lang="en-SG" sz="2400" b="0" dirty="0"/>
          </a:p>
          <a:p>
            <a:pPr lvl="1"/>
            <a:r>
              <a:rPr lang="en-SG" sz="2000" b="0" dirty="0" err="1"/>
              <a:t>Inventorize</a:t>
            </a:r>
            <a:r>
              <a:rPr lang="en-SG" sz="2000" b="0" dirty="0"/>
              <a:t> systems</a:t>
            </a:r>
          </a:p>
          <a:p>
            <a:pPr lvl="1"/>
            <a:r>
              <a:rPr lang="en-GB" sz="2000" b="0" dirty="0"/>
              <a:t>Assign Risk Levels to systems</a:t>
            </a:r>
          </a:p>
          <a:p>
            <a:pPr lvl="1"/>
            <a:r>
              <a:rPr lang="en-GB" sz="2000" b="0" dirty="0"/>
              <a:t>Consolidates Software and </a:t>
            </a:r>
            <a:r>
              <a:rPr lang="en-GB" sz="2000" dirty="0"/>
              <a:t>v</a:t>
            </a:r>
            <a:r>
              <a:rPr lang="en-GB" sz="2000" b="0" dirty="0"/>
              <a:t>ersions</a:t>
            </a:r>
          </a:p>
          <a:p>
            <a:pPr lvl="1"/>
            <a:r>
              <a:rPr lang="en-GB" sz="2000" b="0" dirty="0"/>
              <a:t>Keep up With vendor </a:t>
            </a:r>
            <a:r>
              <a:rPr lang="en-GB" sz="2000" dirty="0"/>
              <a:t>p</a:t>
            </a:r>
            <a:r>
              <a:rPr lang="en-GB" sz="2000" b="0" dirty="0"/>
              <a:t>atch releases</a:t>
            </a:r>
          </a:p>
          <a:p>
            <a:pPr lvl="1"/>
            <a:r>
              <a:rPr lang="en-SG" sz="2000" dirty="0"/>
              <a:t>M</a:t>
            </a:r>
            <a:r>
              <a:rPr lang="en-SG" sz="2000" b="0" dirty="0"/>
              <a:t>itigate </a:t>
            </a:r>
            <a:r>
              <a:rPr lang="en-SG" sz="2000" dirty="0"/>
              <a:t>p</a:t>
            </a:r>
            <a:r>
              <a:rPr lang="en-SG" sz="2000" b="0" dirty="0"/>
              <a:t>atch </a:t>
            </a:r>
            <a:r>
              <a:rPr lang="en-SG" sz="2000" dirty="0"/>
              <a:t>e</a:t>
            </a:r>
            <a:r>
              <a:rPr lang="en-SG" sz="2000" b="0" dirty="0"/>
              <a:t>xceptions</a:t>
            </a:r>
          </a:p>
          <a:p>
            <a:pPr lvl="1"/>
            <a:r>
              <a:rPr lang="en-GB" sz="2000" b="0" dirty="0"/>
              <a:t>Test patches </a:t>
            </a:r>
            <a:r>
              <a:rPr lang="en-GB" sz="2000" dirty="0"/>
              <a:t>b</a:t>
            </a:r>
            <a:r>
              <a:rPr lang="en-GB" sz="2000" b="0" dirty="0"/>
              <a:t>efore </a:t>
            </a:r>
            <a:r>
              <a:rPr lang="en-GB" sz="2000" dirty="0"/>
              <a:t>a</a:t>
            </a:r>
            <a:r>
              <a:rPr lang="en-GB" sz="2000" b="0" dirty="0"/>
              <a:t>pplying to production</a:t>
            </a:r>
          </a:p>
          <a:p>
            <a:pPr lvl="1"/>
            <a:r>
              <a:rPr lang="en-GB" sz="2000" b="0" dirty="0"/>
              <a:t>Apply application </a:t>
            </a:r>
            <a:r>
              <a:rPr lang="en-GB" sz="2000" dirty="0"/>
              <a:t>p</a:t>
            </a:r>
            <a:r>
              <a:rPr lang="en-GB" sz="2000" b="0" dirty="0"/>
              <a:t>atches soonest possible</a:t>
            </a:r>
          </a:p>
          <a:p>
            <a:pPr lvl="1"/>
            <a:r>
              <a:rPr lang="en-SG" sz="2000" b="0" dirty="0"/>
              <a:t>Automate </a:t>
            </a:r>
            <a:r>
              <a:rPr lang="en-SG" sz="2000" dirty="0"/>
              <a:t>o</a:t>
            </a:r>
            <a:r>
              <a:rPr lang="en-SG" sz="2000" b="0" dirty="0"/>
              <a:t>pen </a:t>
            </a:r>
            <a:r>
              <a:rPr lang="en-SG" sz="2000" dirty="0"/>
              <a:t>s</a:t>
            </a:r>
            <a:r>
              <a:rPr lang="en-SG" sz="2000" b="0" dirty="0"/>
              <a:t>ource </a:t>
            </a:r>
            <a:r>
              <a:rPr lang="en-SG" sz="2000" dirty="0"/>
              <a:t>p</a:t>
            </a:r>
            <a:r>
              <a:rPr lang="en-SG" sz="2000" b="0" dirty="0"/>
              <a:t>atching</a:t>
            </a:r>
          </a:p>
          <a:p>
            <a:pPr marL="0" indent="0">
              <a:buNone/>
            </a:pPr>
            <a:endParaRPr lang="en-SG" sz="2400" b="0" dirty="0"/>
          </a:p>
        </p:txBody>
      </p:sp>
      <p:sp>
        <p:nvSpPr>
          <p:cNvPr id="3" name="Rectangle 2">
            <a:extLst>
              <a:ext uri="{FF2B5EF4-FFF2-40B4-BE49-F238E27FC236}">
                <a16:creationId xmlns:a16="http://schemas.microsoft.com/office/drawing/2014/main" id="{937B4526-49E0-4C11-BB7B-B65BD1C23454}"/>
              </a:ext>
            </a:extLst>
          </p:cNvPr>
          <p:cNvSpPr/>
          <p:nvPr/>
        </p:nvSpPr>
        <p:spPr>
          <a:xfrm>
            <a:off x="925285" y="6123542"/>
            <a:ext cx="6934200" cy="523220"/>
          </a:xfrm>
          <a:prstGeom prst="rect">
            <a:avLst/>
          </a:prstGeom>
        </p:spPr>
        <p:txBody>
          <a:bodyPr wrap="square">
            <a:spAutoFit/>
          </a:bodyPr>
          <a:lstStyle/>
          <a:p>
            <a:r>
              <a:rPr lang="en-GB" sz="1400" b="1" dirty="0"/>
              <a:t>Ref: https://www.whitesourcesoftware.com/resources/blog/patch-management-best-practices/#Why_Is_Patch_Management_Important</a:t>
            </a:r>
          </a:p>
        </p:txBody>
      </p:sp>
    </p:spTree>
    <p:extLst>
      <p:ext uri="{BB962C8B-B14F-4D97-AF65-F5344CB8AC3E}">
        <p14:creationId xmlns:p14="http://schemas.microsoft.com/office/powerpoint/2010/main" val="4213797015"/>
      </p:ext>
    </p:extLst>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66KPCN672TWP-1890525894-37</_dlc_DocId>
    <_dlc_DocIdUrl xmlns="aca15370-b66d-4dc7-9202-5fcf368e698e">
      <Url>https://rp-sp.rp.edu.sg/sites/LCMS_02918252-7e3d-ec11-812e-5cb901e2a858/_layouts/15/DocIdRedir.aspx?ID=66KPCN672TWP-1890525894-37</Url>
      <Description>66KPCN672TWP-1890525894-37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6D104-B5FA-47FE-A531-79E3989A7F06}"/>
</file>

<file path=customXml/itemProps2.xml><?xml version="1.0" encoding="utf-8"?>
<ds:datastoreItem xmlns:ds="http://schemas.openxmlformats.org/officeDocument/2006/customXml" ds:itemID="{E1F5BE8A-C7F0-41CF-A319-76917FB86DFD}"/>
</file>

<file path=customXml/itemProps3.xml><?xml version="1.0" encoding="utf-8"?>
<ds:datastoreItem xmlns:ds="http://schemas.openxmlformats.org/officeDocument/2006/customXml" ds:itemID="{D676166B-D0DB-4739-A70C-869B31427D20}"/>
</file>

<file path=customXml/itemProps4.xml><?xml version="1.0" encoding="utf-8"?>
<ds:datastoreItem xmlns:ds="http://schemas.openxmlformats.org/officeDocument/2006/customXml" ds:itemID="{7FEBB9B9-6A17-4385-9DE5-351FD0D10A9B}"/>
</file>

<file path=docProps/app.xml><?xml version="1.0" encoding="utf-8"?>
<Properties xmlns="http://schemas.openxmlformats.org/officeDocument/2006/extended-properties" xmlns:vt="http://schemas.openxmlformats.org/officeDocument/2006/docPropsVTypes">
  <Template/>
  <TotalTime>4616</TotalTime>
  <Words>1664</Words>
  <Application>Microsoft Office PowerPoint</Application>
  <PresentationFormat>On-screen Show (4:3)</PresentationFormat>
  <Paragraphs>158</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DV1C04 Deployment and Monitoring in DevOps</vt:lpstr>
      <vt:lpstr>Learning Objectives</vt:lpstr>
      <vt:lpstr>Importance of Patching</vt:lpstr>
      <vt:lpstr>Types of Patching</vt:lpstr>
      <vt:lpstr>Challenges in Patching</vt:lpstr>
      <vt:lpstr>Approach for Patch Management</vt:lpstr>
      <vt:lpstr>Considerations in Patching</vt:lpstr>
      <vt:lpstr>Considerations in Patching</vt:lpstr>
      <vt:lpstr>Best Practices for Smooth Patching </vt:lpstr>
      <vt:lpstr>Best Practices for Smooth Patching </vt:lpstr>
      <vt:lpstr>Best Practices for Smooth Patching </vt:lpstr>
      <vt:lpstr>Best Practices for Smooth Patching </vt:lpstr>
      <vt:lpstr>Best Practices for Smooth Patching </vt:lpstr>
      <vt:lpstr>DevOps in Patching</vt:lpstr>
      <vt:lpstr>Puppet Patch Management</vt:lpstr>
      <vt:lpstr>Puppet Patch Management</vt:lpstr>
      <vt:lpstr>Puppet Patch Management</vt:lpstr>
      <vt:lpstr>Puppet Patch Management</vt:lpstr>
      <vt:lpstr>PE_PATCH Class</vt:lpstr>
      <vt:lpstr>Apply Patches to Nodes</vt:lpstr>
      <vt:lpstr>Apply Patches to Nodes (Cont’)</vt:lpstr>
      <vt:lpstr>Apply Patches to Nodes (Cont’)</vt:lpstr>
      <vt:lpstr>Blackout Windows</vt:lpstr>
      <vt:lpstr>Blackout Windows</vt:lpstr>
      <vt:lpstr>Disable Patch Management</vt:lpstr>
      <vt:lpstr>References</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Sim Boon Cheong (RP)</cp:lastModifiedBy>
  <cp:revision>164</cp:revision>
  <dcterms:created xsi:type="dcterms:W3CDTF">2016-12-14T07:14:02Z</dcterms:created>
  <dcterms:modified xsi:type="dcterms:W3CDTF">2022-03-16T15:45:08Z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2022-03-16T15:45:08Z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aebf6aad-be31-423d-9c14-3c04dccbf8cd</vt:lpwstr>
  </property>
  <property fmtid="{D5CDD505-2E9C-101B-9397-08002B2CF9AE}" pid="9" name="MSIP_Label_b70f6a2e-9a0b-44bc-9fcb-55781401e2f0_ContentBits">
    <vt:lpwstr>1</vt:lpwstr>
  </property>
  <property fmtid="{D5CDD505-2E9C-101B-9397-08002B2CF9AE}" pid="10" name="_dlc_DocIdItemGuid">
    <vt:lpwstr>18a2861c-fd6d-4c98-952d-ae8b82044738</vt:lpwstr>
  </property>
</Properties>
</file>