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56" r:id="rId5"/>
    <p:sldId id="379" r:id="rId6"/>
    <p:sldId id="370" r:id="rId7"/>
    <p:sldId id="380" r:id="rId8"/>
    <p:sldId id="410" r:id="rId9"/>
    <p:sldId id="409" r:id="rId10"/>
    <p:sldId id="411" r:id="rId11"/>
    <p:sldId id="408" r:id="rId12"/>
    <p:sldId id="377" r:id="rId13"/>
    <p:sldId id="355" r:id="rId14"/>
    <p:sldId id="257" r:id="rId15"/>
    <p:sldId id="258" r:id="rId16"/>
    <p:sldId id="412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9" r:id="rId25"/>
    <p:sldId id="270" r:id="rId26"/>
    <p:sldId id="271" r:id="rId27"/>
    <p:sldId id="272" r:id="rId28"/>
    <p:sldId id="273" r:id="rId29"/>
    <p:sldId id="274" r:id="rId30"/>
    <p:sldId id="276" r:id="rId31"/>
    <p:sldId id="277" r:id="rId32"/>
    <p:sldId id="278" r:id="rId33"/>
    <p:sldId id="378" r:id="rId34"/>
    <p:sldId id="25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3649" autoAdjust="0"/>
  </p:normalViewPr>
  <p:slideViewPr>
    <p:cSldViewPr snapToGrid="0">
      <p:cViewPr varScale="1">
        <p:scale>
          <a:sx n="81" d="100"/>
          <a:sy n="81" d="100"/>
        </p:scale>
        <p:origin x="129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ustomXml" Target="../customXml/item4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58608-5738-4567-A4C0-301A00B8F7CF}" type="datetimeFigureOut">
              <a:rPr lang="en-SG" smtClean="0"/>
              <a:t>29/3/2022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3F16-868A-4EF7-93F1-C105D922F92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7059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142FC-E5BF-4C5B-975D-EB70B34CEC89}" type="datetimeFigureOut">
              <a:rPr lang="en-SG" smtClean="0"/>
              <a:t>29/3/2022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FFDDE-8267-4D6F-BD4C-782A0A6BA34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203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FFDDE-8267-4D6F-BD4C-782A0A6BA34D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297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F89FBE41-BBAD-4A21-8800-1A746DC553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FC931637-CA9E-4C8A-A74C-EDB0FDAF08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873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10C8E2E6-0CF7-4595-973B-E9C9C8F1542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C16A1562-5541-436A-9C37-4A470D82CBD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330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FFDDE-8267-4D6F-BD4C-782A0A6BA34D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1232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390173C5-753C-4841-871C-3C2BD1A53F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FF7D99F-DB41-4B8B-9B41-47B3527D97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2017 Cov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0486" y="6342714"/>
            <a:ext cx="9179985" cy="527519"/>
          </a:xfrm>
          <a:prstGeom prst="rect">
            <a:avLst/>
          </a:prstGeom>
          <a:solidFill>
            <a:srgbClr val="6F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7109"/>
            <a:ext cx="7772400" cy="1615827"/>
          </a:xfrm>
        </p:spPr>
        <p:txBody>
          <a:bodyPr anchor="t" anchorCtr="0">
            <a:spAutoFit/>
          </a:bodyPr>
          <a:lstStyle>
            <a:lvl1pPr algn="ctr">
              <a:defRPr sz="55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506" y="3939841"/>
            <a:ext cx="6858000" cy="3201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pic>
        <p:nvPicPr>
          <p:cNvPr id="7" name="Shape 240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178500" y="150238"/>
            <a:ext cx="2616299" cy="8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 Placeholder 2"/>
          <p:cNvSpPr>
            <a:spLocks noGrp="1"/>
          </p:cNvSpPr>
          <p:nvPr>
            <p:ph type="body" idx="10"/>
          </p:nvPr>
        </p:nvSpPr>
        <p:spPr>
          <a:xfrm>
            <a:off x="1140506" y="4368473"/>
            <a:ext cx="6858000" cy="70571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hape 244"/>
          <p:cNvCxnSpPr/>
          <p:nvPr userDrawn="1"/>
        </p:nvCxnSpPr>
        <p:spPr>
          <a:xfrm rot="10800000" flipH="1">
            <a:off x="2361806" y="3630538"/>
            <a:ext cx="4415400" cy="11700"/>
          </a:xfrm>
          <a:prstGeom prst="straightConnector1">
            <a:avLst/>
          </a:prstGeom>
          <a:noFill/>
          <a:ln w="19050" cap="flat" cmpd="sng">
            <a:solidFill>
              <a:srgbClr val="AEABAB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16324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30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0A06-870E-40EE-A425-14F6A688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40" y="568861"/>
            <a:ext cx="7804800" cy="11420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172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4DFC-F7ED-4E77-A476-13CE89DD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2847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626" y="256032"/>
            <a:ext cx="8287892" cy="122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g object 17"/>
          <p:cNvSpPr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60133" y="1637791"/>
            <a:ext cx="2025015" cy="155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5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11612" y="1577340"/>
            <a:ext cx="3979712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678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yond 20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7109"/>
            <a:ext cx="7772400" cy="1615827"/>
          </a:xfrm>
        </p:spPr>
        <p:txBody>
          <a:bodyPr anchor="t" anchorCtr="0">
            <a:spAutoFit/>
          </a:bodyPr>
          <a:lstStyle>
            <a:lvl1pPr algn="ctr">
              <a:defRPr sz="55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506" y="3939841"/>
            <a:ext cx="6858000" cy="3201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20486" y="6342714"/>
            <a:ext cx="9179985" cy="527519"/>
          </a:xfrm>
          <a:prstGeom prst="rect">
            <a:avLst/>
          </a:prstGeom>
          <a:solidFill>
            <a:srgbClr val="6F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0"/>
          </p:nvPr>
        </p:nvSpPr>
        <p:spPr>
          <a:xfrm>
            <a:off x="1140506" y="4368473"/>
            <a:ext cx="6858000" cy="70571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hape 244"/>
          <p:cNvCxnSpPr/>
          <p:nvPr userDrawn="1"/>
        </p:nvCxnSpPr>
        <p:spPr>
          <a:xfrm rot="10800000" flipH="1">
            <a:off x="2361806" y="3630538"/>
            <a:ext cx="4415400" cy="11700"/>
          </a:xfrm>
          <a:prstGeom prst="straightConnector1">
            <a:avLst/>
          </a:prstGeom>
          <a:noFill/>
          <a:ln w="19050" cap="flat" cmpd="sng">
            <a:solidFill>
              <a:srgbClr val="AEABAB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7" name="Picture 16" descr="Description: RP_Email_Logo_Tagline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40" y="290047"/>
            <a:ext cx="190500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23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305" y="2879445"/>
            <a:ext cx="7772400" cy="2387600"/>
          </a:xfrm>
        </p:spPr>
        <p:txBody>
          <a:bodyPr anchor="b">
            <a:normAutofit/>
          </a:bodyPr>
          <a:lstStyle>
            <a:lvl1pPr algn="ctr">
              <a:defRPr sz="55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506" y="5542755"/>
            <a:ext cx="6858000" cy="320162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cxnSp>
        <p:nvCxnSpPr>
          <p:cNvPr id="22" name="Shape 244"/>
          <p:cNvCxnSpPr/>
          <p:nvPr userDrawn="1"/>
        </p:nvCxnSpPr>
        <p:spPr>
          <a:xfrm rot="10800000" flipH="1">
            <a:off x="2361806" y="5423479"/>
            <a:ext cx="4415400" cy="11700"/>
          </a:xfrm>
          <a:prstGeom prst="straightConnector1">
            <a:avLst/>
          </a:prstGeom>
          <a:noFill/>
          <a:ln w="19050" cap="flat" cmpd="sng">
            <a:solidFill>
              <a:srgbClr val="AEABAB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7" name="Picture 16" descr="Description: RP_Email_Logo_Tagline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40" y="290047"/>
            <a:ext cx="190500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146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255" y="365126"/>
            <a:ext cx="7463491" cy="632945"/>
          </a:xfrm>
        </p:spPr>
        <p:txBody>
          <a:bodyPr/>
          <a:lstStyle>
            <a:lvl1pPr algn="ctr">
              <a:defRPr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9877"/>
            <a:ext cx="7886700" cy="4536427"/>
          </a:xfr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4598811" y="-1191026"/>
            <a:ext cx="18000" cy="468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255" y="365126"/>
            <a:ext cx="7463491" cy="632945"/>
          </a:xfrm>
        </p:spPr>
        <p:txBody>
          <a:bodyPr/>
          <a:lstStyle>
            <a:lvl1pPr algn="ctr">
              <a:defRPr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4598811" y="-1191026"/>
            <a:ext cx="18000" cy="468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4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255" y="365126"/>
            <a:ext cx="7463491" cy="632945"/>
          </a:xfrm>
        </p:spPr>
        <p:txBody>
          <a:bodyPr/>
          <a:lstStyle>
            <a:lvl1pPr algn="ctr">
              <a:defRPr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4598811" y="-1191026"/>
            <a:ext cx="18000" cy="468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261643" y="1418997"/>
            <a:ext cx="8620714" cy="36363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811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aption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9914" y="3172372"/>
            <a:ext cx="3088834" cy="848659"/>
          </a:xfrm>
        </p:spPr>
        <p:txBody>
          <a:bodyPr anchor="b">
            <a:noAutofit/>
          </a:bodyPr>
          <a:lstStyle>
            <a:lvl1pPr algn="ctr">
              <a:defRPr sz="24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596" y="4201634"/>
            <a:ext cx="4197470" cy="320162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0" y="-1"/>
            <a:ext cx="4572000" cy="6753497"/>
          </a:xfr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6755331" y="2626031"/>
            <a:ext cx="18000" cy="27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4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aption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7546" y="4267035"/>
            <a:ext cx="3088834" cy="848659"/>
          </a:xfrm>
        </p:spPr>
        <p:txBody>
          <a:bodyPr anchor="b">
            <a:noAutofit/>
          </a:bodyPr>
          <a:lstStyle>
            <a:lvl1pPr algn="ctr">
              <a:defRPr sz="24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3228" y="5296297"/>
            <a:ext cx="4197470" cy="320162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0" y="-1"/>
            <a:ext cx="4572000" cy="6753497"/>
          </a:xfr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6862963" y="3720694"/>
            <a:ext cx="18000" cy="27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572000" y="688332"/>
            <a:ext cx="4572000" cy="3314700"/>
          </a:xfr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461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1837"/>
            <a:ext cx="7772400" cy="1754326"/>
          </a:xfrm>
        </p:spPr>
        <p:txBody>
          <a:bodyPr anchor="t" anchorCtr="0">
            <a:spAutoFit/>
          </a:bodyPr>
          <a:lstStyle>
            <a:lvl1pPr algn="ctr">
              <a:defRPr sz="60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1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10252-76A8-49E7-B152-6C07C188CE15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7" name="MSIPCMContentMarking" descr="{&quot;HashCode&quot;:-574504238,&quot;Placement&quot;:&quot;Header&quot;,&quot;Top&quot;:0.0,&quot;Left&quot;:273.375916,&quot;SlideWidth&quot;:720,&quot;SlideHeight&quot;:540}">
            <a:extLst>
              <a:ext uri="{FF2B5EF4-FFF2-40B4-BE49-F238E27FC236}">
                <a16:creationId xmlns:a16="http://schemas.microsoft.com/office/drawing/2014/main" id="{2C0438A9-F9CD-4F9F-948D-61AB17806558}"/>
              </a:ext>
            </a:extLst>
          </p:cNvPr>
          <p:cNvSpPr txBox="1"/>
          <p:nvPr userDrawn="1"/>
        </p:nvSpPr>
        <p:spPr>
          <a:xfrm>
            <a:off x="34718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 dirty="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07420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3" r:id="rId3"/>
    <p:sldLayoutId id="2147483662" r:id="rId4"/>
    <p:sldLayoutId id="2147483682" r:id="rId5"/>
    <p:sldLayoutId id="2147483681" r:id="rId6"/>
    <p:sldLayoutId id="2147483675" r:id="rId7"/>
    <p:sldLayoutId id="2147483680" r:id="rId8"/>
    <p:sldLayoutId id="2147483677" r:id="rId9"/>
    <p:sldLayoutId id="2147483667" r:id="rId10"/>
    <p:sldLayoutId id="2147483683" r:id="rId11"/>
    <p:sldLayoutId id="2147483685" r:id="rId12"/>
    <p:sldLayoutId id="214748368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7109"/>
            <a:ext cx="7772400" cy="1754326"/>
          </a:xfrm>
        </p:spPr>
        <p:txBody>
          <a:bodyPr/>
          <a:lstStyle/>
          <a:p>
            <a:r>
              <a:rPr lang="en-SG" sz="4000" dirty="0"/>
              <a:t>DV1C04</a:t>
            </a:r>
            <a:br>
              <a:rPr lang="en-SG" sz="4000" dirty="0"/>
            </a:br>
            <a:r>
              <a:rPr lang="en-SG" sz="4000" dirty="0"/>
              <a:t>Continuous Monitoring</a:t>
            </a:r>
            <a:br>
              <a:rPr lang="en-SG" sz="4000" dirty="0"/>
            </a:br>
            <a:r>
              <a:rPr lang="en-SG" sz="4000" dirty="0"/>
              <a:t> in DevOps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0506" y="3940563"/>
            <a:ext cx="6858000" cy="549863"/>
          </a:xfrm>
        </p:spPr>
        <p:txBody>
          <a:bodyPr>
            <a:noAutofit/>
          </a:bodyPr>
          <a:lstStyle/>
          <a:p>
            <a:r>
              <a:rPr lang="en-US" sz="2800" dirty="0"/>
              <a:t>L13</a:t>
            </a:r>
            <a:endParaRPr lang="en-SG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680812" y="4606699"/>
            <a:ext cx="7777388" cy="705710"/>
          </a:xfrm>
        </p:spPr>
        <p:txBody>
          <a:bodyPr>
            <a:normAutofit/>
          </a:bodyPr>
          <a:lstStyle/>
          <a:p>
            <a:r>
              <a:rPr lang="en-US" sz="2800" dirty="0"/>
              <a:t>Nagios Monitoring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734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A23DB8DE-82A6-4FE9-A6A8-EEA98C977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041" y="569161"/>
            <a:ext cx="7806240" cy="568759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2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altLang="en-US" dirty="0"/>
              <a:t>Nagios configuration files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EAF80B7-F854-4BE9-AA6D-CC9D692B2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041" y="1906921"/>
            <a:ext cx="8166240" cy="4318560"/>
          </a:xfrm>
          <a:ln/>
        </p:spPr>
        <p:txBody>
          <a:bodyPr/>
          <a:lstStyle/>
          <a:p>
            <a:pPr>
              <a:lnSpc>
                <a:spcPct val="102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sz="2540" dirty="0"/>
              <a:t>Under conf.d/*, files “xxxx_nagios.cfg”:</a:t>
            </a:r>
          </a:p>
          <a:p>
            <a:pPr>
              <a:lnSpc>
                <a:spcPct val="102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sz="2540" dirty="0"/>
              <a:t>contacts: users and groups</a:t>
            </a:r>
          </a:p>
          <a:p>
            <a:pPr>
              <a:lnSpc>
                <a:spcPct val="102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sz="2540" dirty="0"/>
              <a:t>generic-host: “template” host (default)</a:t>
            </a:r>
            <a:r>
              <a:rPr lang="ar-SA" altLang="en-US" sz="2540" dirty="0"/>
              <a:t>‏</a:t>
            </a:r>
            <a:endParaRPr lang="en-GB" altLang="en-US" sz="2540" dirty="0"/>
          </a:p>
          <a:p>
            <a:pPr>
              <a:lnSpc>
                <a:spcPct val="102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sz="2540" dirty="0"/>
              <a:t>generic-service: “template” service</a:t>
            </a:r>
          </a:p>
          <a:p>
            <a:pPr>
              <a:lnSpc>
                <a:spcPct val="102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sz="2540" dirty="0"/>
              <a:t>hostgroups: host group definitions</a:t>
            </a:r>
          </a:p>
          <a:p>
            <a:pPr>
              <a:lnSpc>
                <a:spcPct val="102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sz="2540" dirty="0"/>
              <a:t>services: which services to check</a:t>
            </a:r>
          </a:p>
          <a:p>
            <a:pPr>
              <a:lnSpc>
                <a:spcPct val="102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sz="2540" dirty="0"/>
              <a:t>timeperiods: when to check and notify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625" y="1049274"/>
            <a:ext cx="8288179" cy="915829"/>
            <a:chOff x="571500" y="256031"/>
            <a:chExt cx="11050905" cy="1221105"/>
          </a:xfrm>
        </p:grpSpPr>
        <p:sp>
          <p:nvSpPr>
            <p:cNvPr id="3" name="object 3"/>
            <p:cNvSpPr/>
            <p:nvPr/>
          </p:nvSpPr>
          <p:spPr>
            <a:xfrm>
              <a:off x="571500" y="256031"/>
              <a:ext cx="11050523" cy="12207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274700"/>
              <a:ext cx="1097280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1162724"/>
            <a:ext cx="8229600" cy="658353"/>
          </a:xfrm>
          <a:prstGeom prst="rect">
            <a:avLst/>
          </a:prstGeom>
          <a:ln w="12700">
            <a:solidFill>
              <a:srgbClr val="D45311"/>
            </a:solidFill>
          </a:ln>
        </p:spPr>
        <p:txBody>
          <a:bodyPr vert="horz" wrap="square" lIns="0" tIns="149066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1174"/>
              </a:spcBef>
            </a:pPr>
            <a:r>
              <a:rPr sz="3300" spc="-19" dirty="0"/>
              <a:t>Configuration</a:t>
            </a:r>
            <a:r>
              <a:rPr sz="3300" spc="45" dirty="0"/>
              <a:t> </a:t>
            </a:r>
            <a:r>
              <a:rPr sz="3300" spc="-8" dirty="0"/>
              <a:t>Files</a:t>
            </a:r>
            <a:endParaRPr sz="3300"/>
          </a:p>
        </p:txBody>
      </p:sp>
      <p:sp>
        <p:nvSpPr>
          <p:cNvPr id="6" name="object 6"/>
          <p:cNvSpPr txBox="1"/>
          <p:nvPr/>
        </p:nvSpPr>
        <p:spPr>
          <a:xfrm>
            <a:off x="709423" y="1902908"/>
            <a:ext cx="3118484" cy="971900"/>
          </a:xfrm>
          <a:prstGeom prst="rect">
            <a:avLst/>
          </a:prstGeom>
        </p:spPr>
        <p:txBody>
          <a:bodyPr vert="horz" wrap="square" lIns="0" tIns="116681" rIns="0" bIns="0" rtlCol="0">
            <a:spAutoFit/>
          </a:bodyPr>
          <a:lstStyle/>
          <a:p>
            <a:pPr marL="9525">
              <a:spcBef>
                <a:spcPts val="919"/>
              </a:spcBef>
            </a:pPr>
            <a:r>
              <a:rPr sz="2400" b="1" spc="-11" dirty="0">
                <a:latin typeface="Carlito"/>
                <a:cs typeface="Carlito"/>
              </a:rPr>
              <a:t>Located </a:t>
            </a:r>
            <a:r>
              <a:rPr sz="2400" b="1" dirty="0">
                <a:latin typeface="Carlito"/>
                <a:cs typeface="Carlito"/>
              </a:rPr>
              <a:t>in</a:t>
            </a:r>
            <a:r>
              <a:rPr sz="2400" b="1" spc="-56" dirty="0">
                <a:latin typeface="Carlito"/>
                <a:cs typeface="Carlito"/>
              </a:rPr>
              <a:t> </a:t>
            </a:r>
            <a:r>
              <a:rPr sz="2400" b="1" spc="-11" dirty="0">
                <a:latin typeface="Carlito"/>
                <a:cs typeface="Carlito"/>
              </a:rPr>
              <a:t>/etc/</a:t>
            </a:r>
            <a:r>
              <a:rPr sz="2400" b="1" spc="-11" dirty="0" err="1">
                <a:latin typeface="Carlito"/>
                <a:cs typeface="Carlito"/>
              </a:rPr>
              <a:t>nagios</a:t>
            </a:r>
            <a:r>
              <a:rPr sz="2400" b="1" spc="-11" dirty="0">
                <a:latin typeface="Carlito"/>
                <a:cs typeface="Carlito"/>
              </a:rPr>
              <a:t>/</a:t>
            </a:r>
            <a:endParaRPr sz="2400" dirty="0">
              <a:latin typeface="Carlito"/>
              <a:cs typeface="Carlito"/>
            </a:endParaRPr>
          </a:p>
          <a:p>
            <a:pPr marL="9525">
              <a:spcBef>
                <a:spcPts val="851"/>
              </a:spcBef>
            </a:pPr>
            <a:r>
              <a:rPr sz="2400" u="heavy" spc="-8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Important files</a:t>
            </a:r>
            <a:r>
              <a:rPr sz="2400" u="heavy" spc="-4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include: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2608" y="2960237"/>
            <a:ext cx="916305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21933" indent="-212884">
              <a:spcBef>
                <a:spcPts val="83"/>
              </a:spcBef>
              <a:buClr>
                <a:srgbClr val="000000"/>
              </a:buClr>
              <a:buSzPct val="44642"/>
              <a:buFont typeface="Wingdings"/>
              <a:buChar char=""/>
              <a:tabLst>
                <a:tab pos="221933" algn="l"/>
                <a:tab pos="222409" algn="l"/>
              </a:tabLst>
            </a:pPr>
            <a:r>
              <a:rPr sz="2100" dirty="0">
                <a:solidFill>
                  <a:srgbClr val="0000FF"/>
                </a:solidFill>
                <a:latin typeface="Carlito"/>
                <a:cs typeface="Carlito"/>
              </a:rPr>
              <a:t>cg</a:t>
            </a:r>
            <a:r>
              <a:rPr sz="2100" spc="4" dirty="0">
                <a:solidFill>
                  <a:srgbClr val="0000FF"/>
                </a:solidFill>
                <a:latin typeface="Carlito"/>
                <a:cs typeface="Carlito"/>
              </a:rPr>
              <a:t>i.</a:t>
            </a:r>
            <a:r>
              <a:rPr sz="2100" dirty="0">
                <a:solidFill>
                  <a:srgbClr val="0000FF"/>
                </a:solidFill>
                <a:latin typeface="Carlito"/>
                <a:cs typeface="Carlito"/>
              </a:rPr>
              <a:t>c</a:t>
            </a:r>
            <a:r>
              <a:rPr sz="2100" spc="-49" dirty="0">
                <a:solidFill>
                  <a:srgbClr val="0000FF"/>
                </a:solidFill>
                <a:latin typeface="Carlito"/>
                <a:cs typeface="Carlito"/>
              </a:rPr>
              <a:t>f</a:t>
            </a:r>
            <a:r>
              <a:rPr sz="2100" dirty="0">
                <a:solidFill>
                  <a:srgbClr val="0000FF"/>
                </a:solidFill>
                <a:latin typeface="Carlito"/>
                <a:cs typeface="Carlito"/>
              </a:rPr>
              <a:t>g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8379" y="2960237"/>
            <a:ext cx="3652361" cy="2134398"/>
          </a:xfrm>
          <a:prstGeom prst="rect">
            <a:avLst/>
          </a:prstGeom>
        </p:spPr>
        <p:txBody>
          <a:bodyPr vert="horz" wrap="square" lIns="0" tIns="38576" rIns="0" bIns="0" rtlCol="0">
            <a:spAutoFit/>
          </a:bodyPr>
          <a:lstStyle/>
          <a:p>
            <a:pPr marL="9525" marR="303848">
              <a:lnSpc>
                <a:spcPts val="2348"/>
              </a:lnSpc>
              <a:spcBef>
                <a:spcPts val="304"/>
              </a:spcBef>
            </a:pPr>
            <a:r>
              <a:rPr sz="2100" spc="-8" dirty="0">
                <a:latin typeface="Carlito"/>
                <a:cs typeface="Carlito"/>
              </a:rPr>
              <a:t>Controls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4" dirty="0">
                <a:latin typeface="Carlito"/>
                <a:cs typeface="Carlito"/>
              </a:rPr>
              <a:t>web </a:t>
            </a:r>
            <a:r>
              <a:rPr sz="2100" spc="-11" dirty="0">
                <a:latin typeface="Carlito"/>
                <a:cs typeface="Carlito"/>
              </a:rPr>
              <a:t>interface</a:t>
            </a:r>
            <a:r>
              <a:rPr sz="2100" spc="-116" dirty="0">
                <a:latin typeface="Carlito"/>
                <a:cs typeface="Carlito"/>
              </a:rPr>
              <a:t> </a:t>
            </a:r>
            <a:r>
              <a:rPr sz="2100" spc="-4" dirty="0">
                <a:latin typeface="Carlito"/>
                <a:cs typeface="Carlito"/>
              </a:rPr>
              <a:t>and  </a:t>
            </a:r>
            <a:r>
              <a:rPr sz="2100" dirty="0">
                <a:latin typeface="Carlito"/>
                <a:cs typeface="Carlito"/>
              </a:rPr>
              <a:t>security</a:t>
            </a:r>
            <a:r>
              <a:rPr sz="2100" spc="-56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options.</a:t>
            </a:r>
            <a:endParaRPr sz="2100">
              <a:latin typeface="Carlito"/>
              <a:cs typeface="Carlito"/>
            </a:endParaRPr>
          </a:p>
          <a:p>
            <a:pPr marL="9525" marR="146685">
              <a:lnSpc>
                <a:spcPts val="2325"/>
              </a:lnSpc>
              <a:spcBef>
                <a:spcPts val="863"/>
              </a:spcBef>
            </a:pPr>
            <a:r>
              <a:rPr sz="2100" dirty="0">
                <a:latin typeface="Carlito"/>
                <a:cs typeface="Carlito"/>
              </a:rPr>
              <a:t>The </a:t>
            </a:r>
            <a:r>
              <a:rPr sz="2100" spc="-8" dirty="0">
                <a:latin typeface="Carlito"/>
                <a:cs typeface="Carlito"/>
              </a:rPr>
              <a:t>commands </a:t>
            </a:r>
            <a:r>
              <a:rPr sz="2100" spc="-11" dirty="0">
                <a:latin typeface="Carlito"/>
                <a:cs typeface="Carlito"/>
              </a:rPr>
              <a:t>that </a:t>
            </a:r>
            <a:r>
              <a:rPr sz="2100" dirty="0">
                <a:latin typeface="Carlito"/>
                <a:cs typeface="Carlito"/>
              </a:rPr>
              <a:t>Nagios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spc="4" dirty="0">
                <a:latin typeface="Carlito"/>
                <a:cs typeface="Carlito"/>
              </a:rPr>
              <a:t>uses  </a:t>
            </a:r>
            <a:r>
              <a:rPr sz="2100" spc="-19" dirty="0">
                <a:latin typeface="Carlito"/>
                <a:cs typeface="Carlito"/>
              </a:rPr>
              <a:t>for</a:t>
            </a:r>
            <a:r>
              <a:rPr sz="2100" spc="-34" dirty="0">
                <a:latin typeface="Carlito"/>
                <a:cs typeface="Carlito"/>
              </a:rPr>
              <a:t> </a:t>
            </a:r>
            <a:r>
              <a:rPr sz="2100" spc="-4" dirty="0">
                <a:latin typeface="Carlito"/>
                <a:cs typeface="Carlito"/>
              </a:rPr>
              <a:t>notifications.</a:t>
            </a:r>
            <a:endParaRPr sz="2100">
              <a:latin typeface="Carlito"/>
              <a:cs typeface="Carlito"/>
            </a:endParaRPr>
          </a:p>
          <a:p>
            <a:pPr marL="9525">
              <a:spcBef>
                <a:spcPts val="619"/>
              </a:spcBef>
            </a:pPr>
            <a:r>
              <a:rPr sz="2100" dirty="0">
                <a:latin typeface="Carlito"/>
                <a:cs typeface="Carlito"/>
              </a:rPr>
              <a:t>Main </a:t>
            </a:r>
            <a:r>
              <a:rPr sz="2100" spc="-11" dirty="0">
                <a:latin typeface="Carlito"/>
                <a:cs typeface="Carlito"/>
              </a:rPr>
              <a:t>configuration</a:t>
            </a:r>
            <a:r>
              <a:rPr sz="2100" spc="-64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file.</a:t>
            </a:r>
            <a:endParaRPr sz="2100">
              <a:latin typeface="Carlito"/>
              <a:cs typeface="Carlito"/>
            </a:endParaRPr>
          </a:p>
          <a:p>
            <a:pPr marL="9525">
              <a:spcBef>
                <a:spcPts val="641"/>
              </a:spcBef>
            </a:pPr>
            <a:r>
              <a:rPr sz="2100" dirty="0">
                <a:latin typeface="Carlito"/>
                <a:cs typeface="Carlito"/>
              </a:rPr>
              <a:t>All </a:t>
            </a:r>
            <a:r>
              <a:rPr sz="2100" spc="-4" dirty="0">
                <a:latin typeface="Carlito"/>
                <a:cs typeface="Carlito"/>
              </a:rPr>
              <a:t>other </a:t>
            </a:r>
            <a:r>
              <a:rPr sz="2100" spc="-11" dirty="0">
                <a:latin typeface="Carlito"/>
                <a:cs typeface="Carlito"/>
              </a:rPr>
              <a:t>configuration </a:t>
            </a:r>
            <a:r>
              <a:rPr sz="2100" spc="-8" dirty="0">
                <a:latin typeface="Carlito"/>
                <a:cs typeface="Carlito"/>
              </a:rPr>
              <a:t>goes</a:t>
            </a:r>
            <a:r>
              <a:rPr sz="2100" spc="-75" dirty="0">
                <a:latin typeface="Carlito"/>
                <a:cs typeface="Carlito"/>
              </a:rPr>
              <a:t> </a:t>
            </a:r>
            <a:r>
              <a:rPr sz="2100" spc="-8" dirty="0">
                <a:latin typeface="Carlito"/>
                <a:cs typeface="Carlito"/>
              </a:rPr>
              <a:t>here!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2609" y="3663658"/>
            <a:ext cx="1804511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21933" indent="-212884">
              <a:spcBef>
                <a:spcPts val="83"/>
              </a:spcBef>
              <a:buClr>
                <a:srgbClr val="000000"/>
              </a:buClr>
              <a:buSzPct val="44642"/>
              <a:buFont typeface="Wingdings"/>
              <a:buChar char=""/>
              <a:tabLst>
                <a:tab pos="221933" algn="l"/>
                <a:tab pos="222409" algn="l"/>
              </a:tabLst>
            </a:pPr>
            <a:r>
              <a:rPr sz="2100" spc="-8" dirty="0">
                <a:solidFill>
                  <a:srgbClr val="0000FF"/>
                </a:solidFill>
                <a:latin typeface="Carlito"/>
                <a:cs typeface="Carlito"/>
              </a:rPr>
              <a:t>commands.cfg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2608" y="4283557"/>
            <a:ext cx="1317308" cy="814647"/>
          </a:xfrm>
          <a:prstGeom prst="rect">
            <a:avLst/>
          </a:prstGeom>
        </p:spPr>
        <p:txBody>
          <a:bodyPr vert="horz" wrap="square" lIns="0" tIns="90488" rIns="0" bIns="0" rtlCol="0">
            <a:spAutoFit/>
          </a:bodyPr>
          <a:lstStyle/>
          <a:p>
            <a:pPr marL="221933" indent="-212884">
              <a:spcBef>
                <a:spcPts val="713"/>
              </a:spcBef>
              <a:buClr>
                <a:srgbClr val="000000"/>
              </a:buClr>
              <a:buSzPct val="44642"/>
              <a:buFont typeface="Wingdings"/>
              <a:buChar char=""/>
              <a:tabLst>
                <a:tab pos="221933" algn="l"/>
                <a:tab pos="222409" algn="l"/>
              </a:tabLst>
            </a:pPr>
            <a:r>
              <a:rPr sz="2100" spc="-4" dirty="0">
                <a:solidFill>
                  <a:srgbClr val="0000FF"/>
                </a:solidFill>
                <a:latin typeface="Carlito"/>
                <a:cs typeface="Carlito"/>
              </a:rPr>
              <a:t>nagios.cfg</a:t>
            </a:r>
            <a:endParaRPr sz="2100">
              <a:latin typeface="Carlito"/>
              <a:cs typeface="Carlito"/>
            </a:endParaRPr>
          </a:p>
          <a:p>
            <a:pPr marL="221933" indent="-212884">
              <a:spcBef>
                <a:spcPts val="641"/>
              </a:spcBef>
              <a:buClr>
                <a:srgbClr val="000000"/>
              </a:buClr>
              <a:buSzPct val="44642"/>
              <a:buFont typeface="Wingdings"/>
              <a:buChar char=""/>
              <a:tabLst>
                <a:tab pos="221933" algn="l"/>
                <a:tab pos="222409" algn="l"/>
              </a:tabLst>
            </a:pPr>
            <a:r>
              <a:rPr sz="2100" spc="-23" dirty="0">
                <a:solidFill>
                  <a:srgbClr val="0000FF"/>
                </a:solidFill>
                <a:latin typeface="Carlito"/>
                <a:cs typeface="Carlito"/>
              </a:rPr>
              <a:t>conf.d/*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625" y="1049274"/>
            <a:ext cx="8288179" cy="915829"/>
            <a:chOff x="571500" y="256031"/>
            <a:chExt cx="11050905" cy="1221105"/>
          </a:xfrm>
        </p:grpSpPr>
        <p:sp>
          <p:nvSpPr>
            <p:cNvPr id="3" name="object 3"/>
            <p:cNvSpPr/>
            <p:nvPr/>
          </p:nvSpPr>
          <p:spPr>
            <a:xfrm>
              <a:off x="571500" y="256031"/>
              <a:ext cx="11050523" cy="12207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274700"/>
              <a:ext cx="1097280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1154068"/>
            <a:ext cx="8229600" cy="675665"/>
          </a:xfrm>
          <a:prstGeom prst="rect">
            <a:avLst/>
          </a:prstGeom>
          <a:ln w="12700">
            <a:solidFill>
              <a:srgbClr val="D45311"/>
            </a:solidFill>
          </a:ln>
        </p:spPr>
        <p:txBody>
          <a:bodyPr vert="horz" wrap="square" lIns="0" tIns="166211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1309"/>
              </a:spcBef>
            </a:pPr>
            <a:r>
              <a:rPr sz="3300" spc="-4" dirty="0">
                <a:latin typeface="Arial"/>
                <a:cs typeface="Arial"/>
              </a:rPr>
              <a:t>Configuration files continued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172" y="1976532"/>
            <a:ext cx="3921919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  <a:tabLst>
                <a:tab pos="2194560" algn="l"/>
              </a:tabLst>
            </a:pPr>
            <a:r>
              <a:rPr sz="2400" b="1" dirty="0">
                <a:latin typeface="Carlito"/>
                <a:cs typeface="Carlito"/>
              </a:rPr>
              <a:t>Under</a:t>
            </a:r>
            <a:r>
              <a:rPr sz="2400" b="1" spc="-45" dirty="0">
                <a:latin typeface="Carlito"/>
                <a:cs typeface="Carlito"/>
              </a:rPr>
              <a:t> </a:t>
            </a:r>
            <a:r>
              <a:rPr sz="2400" b="1" spc="-19" dirty="0">
                <a:latin typeface="Carlito"/>
                <a:cs typeface="Carlito"/>
              </a:rPr>
              <a:t>conf.d/*	</a:t>
            </a:r>
            <a:r>
              <a:rPr sz="2400" b="1" spc="4" dirty="0">
                <a:latin typeface="Carlito"/>
                <a:cs typeface="Carlito"/>
              </a:rPr>
              <a:t>(</a:t>
            </a:r>
            <a:r>
              <a:rPr sz="2400" b="1" i="1" spc="4" dirty="0">
                <a:latin typeface="Carlito"/>
                <a:cs typeface="Carlito"/>
              </a:rPr>
              <a:t>sample</a:t>
            </a:r>
            <a:r>
              <a:rPr sz="2400" b="1" i="1" spc="-71" dirty="0">
                <a:latin typeface="Carlito"/>
                <a:cs typeface="Carlito"/>
              </a:rPr>
              <a:t> </a:t>
            </a:r>
            <a:r>
              <a:rPr sz="2400" b="1" i="1" spc="4" dirty="0">
                <a:latin typeface="Carlito"/>
                <a:cs typeface="Carlito"/>
              </a:rPr>
              <a:t>only</a:t>
            </a:r>
            <a:r>
              <a:rPr sz="2400" b="1" spc="4" dirty="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171" y="2338966"/>
            <a:ext cx="3255645" cy="2642070"/>
          </a:xfrm>
          <a:prstGeom prst="rect">
            <a:avLst/>
          </a:prstGeom>
        </p:spPr>
        <p:txBody>
          <a:bodyPr vert="horz" wrap="square" lIns="0" tIns="124778" rIns="0" bIns="0" rtlCol="0">
            <a:spAutoFit/>
          </a:bodyPr>
          <a:lstStyle/>
          <a:p>
            <a:pPr marL="252889" indent="-243840">
              <a:spcBef>
                <a:spcPts val="982"/>
              </a:spcBef>
              <a:buClr>
                <a:srgbClr val="000000"/>
              </a:buClr>
              <a:buSzPct val="44642"/>
              <a:buFont typeface="Wingdings"/>
              <a:buChar char=""/>
              <a:tabLst>
                <a:tab pos="252889" algn="l"/>
                <a:tab pos="253365" algn="l"/>
              </a:tabLst>
            </a:pPr>
            <a:r>
              <a:rPr sz="2100" spc="-8" dirty="0" err="1">
                <a:solidFill>
                  <a:srgbClr val="0000FF"/>
                </a:solidFill>
                <a:latin typeface="Carlito"/>
                <a:cs typeface="Carlito"/>
              </a:rPr>
              <a:t>contacts_nagios.cfg</a:t>
            </a:r>
            <a:endParaRPr sz="2100" dirty="0">
              <a:latin typeface="Carlito"/>
              <a:cs typeface="Carlito"/>
            </a:endParaRPr>
          </a:p>
          <a:p>
            <a:pPr marL="252889" indent="-243840">
              <a:spcBef>
                <a:spcPts val="911"/>
              </a:spcBef>
              <a:buClr>
                <a:srgbClr val="000000"/>
              </a:buClr>
              <a:buSzPct val="44642"/>
              <a:buFont typeface="Wingdings"/>
              <a:buChar char=""/>
              <a:tabLst>
                <a:tab pos="252889" algn="l"/>
                <a:tab pos="253365" algn="l"/>
              </a:tabLst>
            </a:pPr>
            <a:r>
              <a:rPr sz="2100" spc="-4" dirty="0">
                <a:solidFill>
                  <a:srgbClr val="0000FF"/>
                </a:solidFill>
                <a:latin typeface="Carlito"/>
                <a:cs typeface="Carlito"/>
              </a:rPr>
              <a:t>generic-</a:t>
            </a:r>
            <a:r>
              <a:rPr sz="2100" spc="-4" dirty="0" err="1">
                <a:solidFill>
                  <a:srgbClr val="0000FF"/>
                </a:solidFill>
                <a:latin typeface="Carlito"/>
                <a:cs typeface="Carlito"/>
              </a:rPr>
              <a:t>host_nagios.cfg</a:t>
            </a:r>
            <a:endParaRPr sz="2100" dirty="0">
              <a:latin typeface="Carlito"/>
              <a:cs typeface="Carlito"/>
            </a:endParaRPr>
          </a:p>
          <a:p>
            <a:pPr marL="252889" indent="-243840">
              <a:spcBef>
                <a:spcPts val="855"/>
              </a:spcBef>
              <a:buClr>
                <a:srgbClr val="000000"/>
              </a:buClr>
              <a:buSzPct val="44642"/>
              <a:buFont typeface="Wingdings"/>
              <a:buChar char=""/>
              <a:tabLst>
                <a:tab pos="252889" algn="l"/>
                <a:tab pos="253365" algn="l"/>
              </a:tabLst>
            </a:pPr>
            <a:r>
              <a:rPr sz="2100" spc="-4" dirty="0">
                <a:solidFill>
                  <a:srgbClr val="0000FF"/>
                </a:solidFill>
                <a:latin typeface="Carlito"/>
                <a:cs typeface="Carlito"/>
              </a:rPr>
              <a:t>generic-</a:t>
            </a:r>
            <a:r>
              <a:rPr sz="2100" spc="-4" dirty="0" err="1">
                <a:solidFill>
                  <a:srgbClr val="0000FF"/>
                </a:solidFill>
                <a:latin typeface="Carlito"/>
                <a:cs typeface="Carlito"/>
              </a:rPr>
              <a:t>service_nagios.cfg</a:t>
            </a:r>
            <a:endParaRPr sz="2100" dirty="0">
              <a:latin typeface="Carlito"/>
              <a:cs typeface="Carlito"/>
            </a:endParaRPr>
          </a:p>
          <a:p>
            <a:pPr marL="252889" indent="-243840">
              <a:spcBef>
                <a:spcPts val="859"/>
              </a:spcBef>
              <a:buClr>
                <a:srgbClr val="000000"/>
              </a:buClr>
              <a:buSzPct val="44642"/>
              <a:buFont typeface="Wingdings"/>
              <a:buChar char=""/>
              <a:tabLst>
                <a:tab pos="252889" algn="l"/>
                <a:tab pos="253365" algn="l"/>
              </a:tabLst>
            </a:pPr>
            <a:r>
              <a:rPr sz="2100" spc="-4" dirty="0" err="1">
                <a:solidFill>
                  <a:srgbClr val="0000FF"/>
                </a:solidFill>
                <a:latin typeface="Carlito"/>
                <a:cs typeface="Carlito"/>
              </a:rPr>
              <a:t>hostgroups_nagios.cfg</a:t>
            </a:r>
            <a:endParaRPr sz="2100" dirty="0">
              <a:latin typeface="Carlito"/>
              <a:cs typeface="Carlito"/>
            </a:endParaRPr>
          </a:p>
          <a:p>
            <a:pPr marL="252889" indent="-243840">
              <a:spcBef>
                <a:spcPts val="885"/>
              </a:spcBef>
              <a:buClr>
                <a:srgbClr val="000000"/>
              </a:buClr>
              <a:buSzPct val="44642"/>
              <a:buFont typeface="Wingdings"/>
              <a:buChar char=""/>
              <a:tabLst>
                <a:tab pos="252889" algn="l"/>
                <a:tab pos="253365" algn="l"/>
              </a:tabLst>
            </a:pPr>
            <a:r>
              <a:rPr sz="2100" dirty="0" err="1">
                <a:solidFill>
                  <a:srgbClr val="0000FF"/>
                </a:solidFill>
                <a:latin typeface="Carlito"/>
                <a:cs typeface="Carlito"/>
              </a:rPr>
              <a:t>services_nagios.cfg</a:t>
            </a:r>
            <a:endParaRPr sz="2100" dirty="0">
              <a:latin typeface="Carlito"/>
              <a:cs typeface="Carlito"/>
            </a:endParaRPr>
          </a:p>
          <a:p>
            <a:pPr marL="252889" indent="-243840">
              <a:spcBef>
                <a:spcPts val="885"/>
              </a:spcBef>
              <a:buClr>
                <a:srgbClr val="000000"/>
              </a:buClr>
              <a:buSzPct val="44642"/>
              <a:buFont typeface="Wingdings"/>
              <a:buChar char=""/>
              <a:tabLst>
                <a:tab pos="252889" algn="l"/>
                <a:tab pos="253365" algn="l"/>
              </a:tabLst>
            </a:pPr>
            <a:r>
              <a:rPr sz="2100" dirty="0" err="1">
                <a:solidFill>
                  <a:srgbClr val="0000FF"/>
                </a:solidFill>
                <a:latin typeface="Carlito"/>
                <a:cs typeface="Carlito"/>
              </a:rPr>
              <a:t>timeperiods_nagios.cfg</a:t>
            </a:r>
            <a:endParaRPr sz="21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7575" y="2338966"/>
            <a:ext cx="2634615" cy="2928590"/>
          </a:xfrm>
          <a:prstGeom prst="rect">
            <a:avLst/>
          </a:prstGeom>
        </p:spPr>
        <p:txBody>
          <a:bodyPr vert="horz" wrap="square" lIns="0" tIns="13811" rIns="0" bIns="0" rtlCol="0">
            <a:spAutoFit/>
          </a:bodyPr>
          <a:lstStyle/>
          <a:p>
            <a:pPr marL="9525" marR="3810">
              <a:lnSpc>
                <a:spcPct val="134700"/>
              </a:lnSpc>
              <a:spcBef>
                <a:spcPts val="109"/>
              </a:spcBef>
            </a:pPr>
            <a:r>
              <a:rPr sz="2100" spc="-4" dirty="0">
                <a:latin typeface="Carlito"/>
                <a:cs typeface="Carlito"/>
              </a:rPr>
              <a:t>users and </a:t>
            </a:r>
            <a:r>
              <a:rPr sz="2100" spc="-8" dirty="0">
                <a:latin typeface="Carlito"/>
                <a:cs typeface="Carlito"/>
              </a:rPr>
              <a:t>groups  </a:t>
            </a:r>
            <a:r>
              <a:rPr sz="2100" spc="-11" dirty="0">
                <a:latin typeface="Carlito"/>
                <a:cs typeface="Carlito"/>
              </a:rPr>
              <a:t>default </a:t>
            </a:r>
            <a:r>
              <a:rPr sz="2100" spc="-4" dirty="0">
                <a:latin typeface="Carlito"/>
                <a:cs typeface="Carlito"/>
              </a:rPr>
              <a:t>host </a:t>
            </a:r>
            <a:r>
              <a:rPr sz="2100" spc="-15" dirty="0">
                <a:latin typeface="Carlito"/>
                <a:cs typeface="Carlito"/>
              </a:rPr>
              <a:t>template  default </a:t>
            </a:r>
            <a:r>
              <a:rPr sz="2100" spc="4" dirty="0">
                <a:latin typeface="Carlito"/>
                <a:cs typeface="Carlito"/>
              </a:rPr>
              <a:t>service</a:t>
            </a:r>
            <a:r>
              <a:rPr sz="2100" spc="-90" dirty="0">
                <a:latin typeface="Carlito"/>
                <a:cs typeface="Carlito"/>
              </a:rPr>
              <a:t> </a:t>
            </a:r>
            <a:r>
              <a:rPr sz="2100" spc="-11" dirty="0">
                <a:latin typeface="Carlito"/>
                <a:cs typeface="Carlito"/>
              </a:rPr>
              <a:t>template  </a:t>
            </a:r>
            <a:r>
              <a:rPr sz="2100" spc="-4" dirty="0">
                <a:latin typeface="Carlito"/>
                <a:cs typeface="Carlito"/>
              </a:rPr>
              <a:t>groups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9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nodes</a:t>
            </a:r>
            <a:endParaRPr sz="2100">
              <a:latin typeface="Carlito"/>
              <a:cs typeface="Carlito"/>
            </a:endParaRPr>
          </a:p>
          <a:p>
            <a:pPr marL="9525">
              <a:spcBef>
                <a:spcPts val="885"/>
              </a:spcBef>
            </a:pPr>
            <a:r>
              <a:rPr sz="2100" spc="-8" dirty="0">
                <a:latin typeface="Carlito"/>
                <a:cs typeface="Carlito"/>
              </a:rPr>
              <a:t>what </a:t>
            </a:r>
            <a:r>
              <a:rPr sz="2100" spc="4" dirty="0">
                <a:latin typeface="Carlito"/>
                <a:cs typeface="Carlito"/>
              </a:rPr>
              <a:t>services </a:t>
            </a:r>
            <a:r>
              <a:rPr sz="2100" spc="-15" dirty="0">
                <a:latin typeface="Carlito"/>
                <a:cs typeface="Carlito"/>
              </a:rPr>
              <a:t>to</a:t>
            </a:r>
            <a:r>
              <a:rPr sz="2100" spc="-98" dirty="0">
                <a:latin typeface="Carlito"/>
                <a:cs typeface="Carlito"/>
              </a:rPr>
              <a:t> </a:t>
            </a:r>
            <a:r>
              <a:rPr sz="2100" spc="4" dirty="0">
                <a:latin typeface="Carlito"/>
                <a:cs typeface="Carlito"/>
              </a:rPr>
              <a:t>check</a:t>
            </a:r>
            <a:endParaRPr sz="2100">
              <a:latin typeface="Carlito"/>
              <a:cs typeface="Carlito"/>
            </a:endParaRPr>
          </a:p>
          <a:p>
            <a:pPr marL="9525" marR="48577">
              <a:lnSpc>
                <a:spcPts val="2348"/>
              </a:lnSpc>
              <a:spcBef>
                <a:spcPts val="1103"/>
              </a:spcBef>
            </a:pPr>
            <a:r>
              <a:rPr sz="2100" spc="4" dirty="0">
                <a:latin typeface="Carlito"/>
                <a:cs typeface="Carlito"/>
              </a:rPr>
              <a:t>when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4" dirty="0">
                <a:latin typeface="Carlito"/>
                <a:cs typeface="Carlito"/>
              </a:rPr>
              <a:t>check </a:t>
            </a:r>
            <a:r>
              <a:rPr sz="2100" spc="-4" dirty="0">
                <a:latin typeface="Carlito"/>
                <a:cs typeface="Carlito"/>
              </a:rPr>
              <a:t>and</a:t>
            </a:r>
            <a:r>
              <a:rPr sz="2100" spc="-113" dirty="0">
                <a:latin typeface="Carlito"/>
                <a:cs typeface="Carlito"/>
              </a:rPr>
              <a:t> </a:t>
            </a:r>
            <a:r>
              <a:rPr sz="2100" spc="4" dirty="0">
                <a:latin typeface="Carlito"/>
                <a:cs typeface="Carlito"/>
              </a:rPr>
              <a:t>who  </a:t>
            </a:r>
            <a:r>
              <a:rPr sz="2100" spc="-15" dirty="0">
                <a:latin typeface="Carlito"/>
                <a:cs typeface="Carlito"/>
              </a:rPr>
              <a:t>to</a:t>
            </a:r>
            <a:r>
              <a:rPr sz="2100" spc="-26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notifiy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625" y="1049274"/>
            <a:ext cx="8288179" cy="915829"/>
            <a:chOff x="571500" y="256031"/>
            <a:chExt cx="11050905" cy="1221105"/>
          </a:xfrm>
        </p:grpSpPr>
        <p:sp>
          <p:nvSpPr>
            <p:cNvPr id="3" name="object 3"/>
            <p:cNvSpPr/>
            <p:nvPr/>
          </p:nvSpPr>
          <p:spPr>
            <a:xfrm>
              <a:off x="571500" y="256031"/>
              <a:ext cx="11050523" cy="12207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274700"/>
              <a:ext cx="1097280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1162724"/>
            <a:ext cx="8229600" cy="658353"/>
          </a:xfrm>
          <a:prstGeom prst="rect">
            <a:avLst/>
          </a:prstGeom>
          <a:ln w="12700">
            <a:solidFill>
              <a:srgbClr val="D45311"/>
            </a:solidFill>
          </a:ln>
        </p:spPr>
        <p:txBody>
          <a:bodyPr vert="horz" wrap="square" lIns="0" tIns="149066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1174"/>
              </a:spcBef>
            </a:pPr>
            <a:r>
              <a:rPr sz="3300" spc="-19" dirty="0"/>
              <a:t>Configuration </a:t>
            </a:r>
            <a:r>
              <a:rPr sz="3300" spc="-8" dirty="0"/>
              <a:t>files</a:t>
            </a:r>
            <a:r>
              <a:rPr sz="3300" spc="83" dirty="0"/>
              <a:t> </a:t>
            </a:r>
            <a:r>
              <a:rPr sz="3300" spc="-11" dirty="0"/>
              <a:t>continued</a:t>
            </a:r>
            <a:endParaRPr sz="3300"/>
          </a:p>
        </p:txBody>
      </p:sp>
      <p:sp>
        <p:nvSpPr>
          <p:cNvPr id="6" name="object 6"/>
          <p:cNvSpPr txBox="1"/>
          <p:nvPr/>
        </p:nvSpPr>
        <p:spPr>
          <a:xfrm>
            <a:off x="598323" y="2080832"/>
            <a:ext cx="5724049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b="1" spc="4" dirty="0">
                <a:latin typeface="Carlito"/>
                <a:cs typeface="Carlito"/>
              </a:rPr>
              <a:t>Under </a:t>
            </a:r>
            <a:r>
              <a:rPr sz="2400" b="1" spc="-23" dirty="0">
                <a:latin typeface="Carlito"/>
                <a:cs typeface="Carlito"/>
              </a:rPr>
              <a:t>conf.d </a:t>
            </a:r>
            <a:r>
              <a:rPr sz="2400" b="1" spc="4" dirty="0">
                <a:latin typeface="Carlito"/>
                <a:cs typeface="Carlito"/>
              </a:rPr>
              <a:t>some other possible</a:t>
            </a:r>
            <a:r>
              <a:rPr sz="2400" b="1" spc="-229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configfiles: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323" y="2446123"/>
            <a:ext cx="2221706" cy="2779447"/>
          </a:xfrm>
          <a:prstGeom prst="rect">
            <a:avLst/>
          </a:prstGeom>
        </p:spPr>
        <p:txBody>
          <a:bodyPr vert="horz" wrap="square" lIns="0" tIns="80486" rIns="0" bIns="0" rtlCol="0">
            <a:spAutoFit/>
          </a:bodyPr>
          <a:lstStyle/>
          <a:p>
            <a:pPr marL="252889" indent="-243840">
              <a:spcBef>
                <a:spcPts val="633"/>
              </a:spcBef>
              <a:buClr>
                <a:srgbClr val="000000"/>
              </a:buClr>
              <a:buSzPct val="44642"/>
              <a:buFont typeface="Wingdings"/>
              <a:buChar char=""/>
              <a:tabLst>
                <a:tab pos="252889" algn="l"/>
                <a:tab pos="253365" algn="l"/>
              </a:tabLst>
            </a:pPr>
            <a:r>
              <a:rPr sz="2100" spc="-23" dirty="0">
                <a:solidFill>
                  <a:srgbClr val="0000FF"/>
                </a:solidFill>
                <a:latin typeface="Carlito"/>
                <a:cs typeface="Carlito"/>
              </a:rPr>
              <a:t>host-gateway.cfg</a:t>
            </a:r>
            <a:endParaRPr sz="2100">
              <a:latin typeface="Carlito"/>
              <a:cs typeface="Carlito"/>
            </a:endParaRPr>
          </a:p>
          <a:p>
            <a:pPr marL="252889" indent="-243840">
              <a:spcBef>
                <a:spcPts val="563"/>
              </a:spcBef>
              <a:buClr>
                <a:srgbClr val="000000"/>
              </a:buClr>
              <a:buSzPct val="44642"/>
              <a:buFont typeface="Wingdings"/>
              <a:buChar char=""/>
              <a:tabLst>
                <a:tab pos="252889" algn="l"/>
                <a:tab pos="253365" algn="l"/>
              </a:tabLst>
            </a:pPr>
            <a:r>
              <a:rPr sz="2100" spc="-11" dirty="0">
                <a:solidFill>
                  <a:srgbClr val="0000FF"/>
                </a:solidFill>
                <a:latin typeface="Carlito"/>
                <a:cs typeface="Carlito"/>
              </a:rPr>
              <a:t>extinfo.cfg</a:t>
            </a:r>
            <a:endParaRPr sz="2100">
              <a:latin typeface="Carlito"/>
              <a:cs typeface="Carlito"/>
            </a:endParaRPr>
          </a:p>
          <a:p>
            <a:pPr marL="252889" indent="-243840">
              <a:spcBef>
                <a:spcPts val="533"/>
              </a:spcBef>
              <a:buClr>
                <a:srgbClr val="000000"/>
              </a:buClr>
              <a:buSzPct val="44642"/>
              <a:buFont typeface="Wingdings"/>
              <a:buChar char=""/>
              <a:tabLst>
                <a:tab pos="252889" algn="l"/>
                <a:tab pos="253365" algn="l"/>
              </a:tabLst>
            </a:pPr>
            <a:r>
              <a:rPr sz="2100" dirty="0">
                <a:solidFill>
                  <a:srgbClr val="0000FF"/>
                </a:solidFill>
                <a:latin typeface="Carlito"/>
                <a:cs typeface="Carlito"/>
              </a:rPr>
              <a:t>servicegroups.cfig</a:t>
            </a:r>
            <a:endParaRPr sz="2100">
              <a:latin typeface="Carlito"/>
              <a:cs typeface="Carlito"/>
            </a:endParaRPr>
          </a:p>
          <a:p>
            <a:pPr marL="252889" indent="-243840">
              <a:spcBef>
                <a:spcPts val="559"/>
              </a:spcBef>
              <a:buClr>
                <a:srgbClr val="000000"/>
              </a:buClr>
              <a:buSzPct val="44642"/>
              <a:buFont typeface="Wingdings"/>
              <a:buChar char=""/>
              <a:tabLst>
                <a:tab pos="252889" algn="l"/>
                <a:tab pos="253365" algn="l"/>
              </a:tabLst>
            </a:pPr>
            <a:r>
              <a:rPr sz="2100" spc="-8" dirty="0">
                <a:solidFill>
                  <a:srgbClr val="0000FF"/>
                </a:solidFill>
                <a:latin typeface="Carlito"/>
                <a:cs typeface="Carlito"/>
              </a:rPr>
              <a:t>localhost.cfg</a:t>
            </a:r>
            <a:endParaRPr sz="2100">
              <a:latin typeface="Carlito"/>
              <a:cs typeface="Carlito"/>
            </a:endParaRPr>
          </a:p>
          <a:p>
            <a:pPr marL="252889" indent="-243840">
              <a:spcBef>
                <a:spcPts val="533"/>
              </a:spcBef>
              <a:buClr>
                <a:srgbClr val="000000"/>
              </a:buClr>
              <a:buSzPct val="44642"/>
              <a:buFont typeface="Wingdings"/>
              <a:buChar char=""/>
              <a:tabLst>
                <a:tab pos="252889" algn="l"/>
                <a:tab pos="253365" algn="l"/>
              </a:tabLst>
            </a:pPr>
            <a:r>
              <a:rPr sz="2100" spc="-4" dirty="0">
                <a:solidFill>
                  <a:srgbClr val="0000FF"/>
                </a:solidFill>
                <a:latin typeface="Carlito"/>
                <a:cs typeface="Carlito"/>
              </a:rPr>
              <a:t>pcs.cfg</a:t>
            </a:r>
            <a:endParaRPr sz="2100">
              <a:latin typeface="Carlito"/>
              <a:cs typeface="Carlito"/>
            </a:endParaRPr>
          </a:p>
          <a:p>
            <a:pPr marL="252889" indent="-243840">
              <a:spcBef>
                <a:spcPts val="559"/>
              </a:spcBef>
              <a:buClr>
                <a:srgbClr val="000000"/>
              </a:buClr>
              <a:buSzPct val="44642"/>
              <a:buFont typeface="Wingdings"/>
              <a:buChar char=""/>
              <a:tabLst>
                <a:tab pos="252889" algn="l"/>
                <a:tab pos="253365" algn="l"/>
              </a:tabLst>
            </a:pPr>
            <a:r>
              <a:rPr sz="2100" spc="-4" dirty="0">
                <a:solidFill>
                  <a:srgbClr val="0000FF"/>
                </a:solidFill>
                <a:latin typeface="Carlito"/>
                <a:cs typeface="Carlito"/>
              </a:rPr>
              <a:t>switches.cfg</a:t>
            </a:r>
            <a:endParaRPr sz="2100">
              <a:latin typeface="Carlito"/>
              <a:cs typeface="Carlito"/>
            </a:endParaRPr>
          </a:p>
          <a:p>
            <a:pPr marL="252889" indent="-243840">
              <a:spcBef>
                <a:spcPts val="563"/>
              </a:spcBef>
              <a:buClr>
                <a:srgbClr val="000000"/>
              </a:buClr>
              <a:buSzPct val="44642"/>
              <a:buFont typeface="Wingdings"/>
              <a:buChar char=""/>
              <a:tabLst>
                <a:tab pos="252889" algn="l"/>
                <a:tab pos="253365" algn="l"/>
              </a:tabLst>
            </a:pPr>
            <a:r>
              <a:rPr sz="2100" spc="-11" dirty="0">
                <a:solidFill>
                  <a:srgbClr val="0000FF"/>
                </a:solidFill>
                <a:latin typeface="Carlito"/>
                <a:cs typeface="Carlito"/>
              </a:rPr>
              <a:t>routers.cfg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3551" y="2446123"/>
            <a:ext cx="3450908" cy="2743060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3810">
              <a:lnSpc>
                <a:spcPct val="121900"/>
              </a:lnSpc>
              <a:spcBef>
                <a:spcPts val="83"/>
              </a:spcBef>
            </a:pPr>
            <a:r>
              <a:rPr sz="2100" spc="-11" dirty="0">
                <a:latin typeface="Carlito"/>
                <a:cs typeface="Carlito"/>
              </a:rPr>
              <a:t>Default </a:t>
            </a:r>
            <a:r>
              <a:rPr sz="2100" spc="-15" dirty="0">
                <a:latin typeface="Carlito"/>
                <a:cs typeface="Carlito"/>
              </a:rPr>
              <a:t>route </a:t>
            </a:r>
            <a:r>
              <a:rPr sz="2100" dirty="0">
                <a:latin typeface="Carlito"/>
                <a:cs typeface="Carlito"/>
              </a:rPr>
              <a:t>definition  Additional node </a:t>
            </a:r>
            <a:r>
              <a:rPr sz="2100" spc="-8" dirty="0">
                <a:latin typeface="Carlito"/>
                <a:cs typeface="Carlito"/>
              </a:rPr>
              <a:t>information  Groups </a:t>
            </a:r>
            <a:r>
              <a:rPr sz="2100" dirty="0">
                <a:latin typeface="Carlito"/>
                <a:cs typeface="Carlito"/>
              </a:rPr>
              <a:t>of nodes </a:t>
            </a:r>
            <a:r>
              <a:rPr sz="2100" spc="-4" dirty="0">
                <a:latin typeface="Carlito"/>
                <a:cs typeface="Carlito"/>
              </a:rPr>
              <a:t>and </a:t>
            </a:r>
            <a:r>
              <a:rPr sz="2100" spc="8" dirty="0">
                <a:latin typeface="Carlito"/>
                <a:cs typeface="Carlito"/>
              </a:rPr>
              <a:t>services  </a:t>
            </a:r>
            <a:r>
              <a:rPr sz="2100" spc="-4" dirty="0">
                <a:latin typeface="Carlito"/>
                <a:cs typeface="Carlito"/>
              </a:rPr>
              <a:t>Define </a:t>
            </a:r>
            <a:r>
              <a:rPr sz="2100" dirty="0">
                <a:latin typeface="Carlito"/>
                <a:cs typeface="Carlito"/>
              </a:rPr>
              <a:t>the Nagios </a:t>
            </a:r>
            <a:r>
              <a:rPr sz="2100" spc="4" dirty="0">
                <a:latin typeface="Carlito"/>
                <a:cs typeface="Carlito"/>
              </a:rPr>
              <a:t>server itself  </a:t>
            </a:r>
            <a:r>
              <a:rPr sz="2100" spc="-4" dirty="0">
                <a:latin typeface="Carlito"/>
                <a:cs typeface="Carlito"/>
              </a:rPr>
              <a:t>Sample </a:t>
            </a:r>
            <a:r>
              <a:rPr sz="2100" dirty="0">
                <a:latin typeface="Carlito"/>
                <a:cs typeface="Carlito"/>
              </a:rPr>
              <a:t>definition of PCs</a:t>
            </a:r>
            <a:r>
              <a:rPr sz="2100" spc="-12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(hosts)  Definitions of switches (hosts)  Definitions of </a:t>
            </a:r>
            <a:r>
              <a:rPr sz="2100" spc="-15" dirty="0">
                <a:latin typeface="Carlito"/>
                <a:cs typeface="Carlito"/>
              </a:rPr>
              <a:t>routers</a:t>
            </a:r>
            <a:r>
              <a:rPr sz="2100" spc="-83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(hosts)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625" y="766474"/>
            <a:ext cx="8288179" cy="915829"/>
            <a:chOff x="571500" y="256031"/>
            <a:chExt cx="11050905" cy="1221105"/>
          </a:xfrm>
        </p:grpSpPr>
        <p:sp>
          <p:nvSpPr>
            <p:cNvPr id="3" name="object 3"/>
            <p:cNvSpPr/>
            <p:nvPr/>
          </p:nvSpPr>
          <p:spPr>
            <a:xfrm>
              <a:off x="571500" y="256031"/>
              <a:ext cx="11050523" cy="12207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274700"/>
              <a:ext cx="1097280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879924"/>
            <a:ext cx="8229600" cy="658353"/>
          </a:xfrm>
          <a:prstGeom prst="rect">
            <a:avLst/>
          </a:prstGeom>
          <a:ln w="12700">
            <a:solidFill>
              <a:srgbClr val="D45311"/>
            </a:solidFill>
          </a:ln>
        </p:spPr>
        <p:txBody>
          <a:bodyPr vert="horz" wrap="square" lIns="0" tIns="149066" rIns="0" bIns="0" rtlCol="0" anchor="ctr">
            <a:spAutoFit/>
          </a:bodyPr>
          <a:lstStyle/>
          <a:p>
            <a:pPr marL="3810">
              <a:lnSpc>
                <a:spcPct val="100000"/>
              </a:lnSpc>
              <a:spcBef>
                <a:spcPts val="1174"/>
              </a:spcBef>
            </a:pPr>
            <a:r>
              <a:rPr sz="3300" spc="-11" dirty="0"/>
              <a:t>Pre-installed </a:t>
            </a:r>
            <a:r>
              <a:rPr sz="3300" spc="-8" dirty="0"/>
              <a:t>plugins </a:t>
            </a:r>
            <a:r>
              <a:rPr sz="3300" spc="-4" dirty="0"/>
              <a:t>in</a:t>
            </a:r>
            <a:r>
              <a:rPr sz="3300" spc="56" dirty="0"/>
              <a:t> </a:t>
            </a:r>
            <a:r>
              <a:rPr sz="3300" spc="-15" dirty="0"/>
              <a:t>Ubuntu</a:t>
            </a:r>
            <a:endParaRPr sz="3300" dirty="0"/>
          </a:p>
        </p:txBody>
      </p:sp>
      <p:sp>
        <p:nvSpPr>
          <p:cNvPr id="6" name="object 6"/>
          <p:cNvSpPr txBox="1"/>
          <p:nvPr/>
        </p:nvSpPr>
        <p:spPr>
          <a:xfrm>
            <a:off x="493852" y="1800092"/>
            <a:ext cx="6046469" cy="288060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  <a:tabLst>
                <a:tab pos="1724501" algn="l"/>
                <a:tab pos="3439478" algn="l"/>
                <a:tab pos="4811554" algn="l"/>
              </a:tabLst>
            </a:pPr>
            <a:r>
              <a:rPr spc="-11" dirty="0">
                <a:latin typeface="Carlito"/>
                <a:cs typeface="Carlito"/>
              </a:rPr>
              <a:t>check_bgpstate	</a:t>
            </a:r>
            <a:r>
              <a:rPr spc="-4" dirty="0">
                <a:latin typeface="Carlito"/>
                <a:cs typeface="Carlito"/>
              </a:rPr>
              <a:t>check_hpjd	check_mailq	</a:t>
            </a:r>
            <a:r>
              <a:rPr spc="-11" dirty="0">
                <a:latin typeface="Carlito"/>
                <a:cs typeface="Carlito"/>
              </a:rPr>
              <a:t>check_overcr</a:t>
            </a:r>
            <a:endParaRPr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9037" y="2067745"/>
            <a:ext cx="3851910" cy="288060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  <a:tabLst>
                <a:tab pos="1381125" algn="l"/>
                <a:tab pos="2753201" algn="l"/>
              </a:tabLst>
            </a:pPr>
            <a:r>
              <a:rPr spc="-8" dirty="0">
                <a:latin typeface="Carlito"/>
                <a:cs typeface="Carlito"/>
              </a:rPr>
              <a:t>c</a:t>
            </a:r>
            <a:r>
              <a:rPr spc="-4" dirty="0">
                <a:latin typeface="Carlito"/>
                <a:cs typeface="Carlito"/>
              </a:rPr>
              <a:t>h</a:t>
            </a:r>
            <a:r>
              <a:rPr spc="-8" dirty="0">
                <a:latin typeface="Carlito"/>
                <a:cs typeface="Carlito"/>
              </a:rPr>
              <a:t>ec</a:t>
            </a:r>
            <a:r>
              <a:rPr spc="-11" dirty="0">
                <a:latin typeface="Carlito"/>
                <a:cs typeface="Carlito"/>
              </a:rPr>
              <a:t>k</a:t>
            </a:r>
            <a:r>
              <a:rPr spc="-8" dirty="0">
                <a:latin typeface="Carlito"/>
                <a:cs typeface="Carlito"/>
              </a:rPr>
              <a:t>_</a:t>
            </a:r>
            <a:r>
              <a:rPr spc="-4" dirty="0">
                <a:latin typeface="Carlito"/>
                <a:cs typeface="Carlito"/>
              </a:rPr>
              <a:t>b</a:t>
            </a:r>
            <a:r>
              <a:rPr spc="-34" dirty="0">
                <a:latin typeface="Carlito"/>
                <a:cs typeface="Carlito"/>
              </a:rPr>
              <a:t>r</a:t>
            </a:r>
            <a:r>
              <a:rPr spc="-8" dirty="0">
                <a:latin typeface="Carlito"/>
                <a:cs typeface="Carlito"/>
              </a:rPr>
              <a:t>e</a:t>
            </a:r>
            <a:r>
              <a:rPr spc="-34" dirty="0">
                <a:latin typeface="Carlito"/>
                <a:cs typeface="Carlito"/>
              </a:rPr>
              <a:t>e</a:t>
            </a:r>
            <a:r>
              <a:rPr spc="-38" dirty="0">
                <a:latin typeface="Carlito"/>
                <a:cs typeface="Carlito"/>
              </a:rPr>
              <a:t>z</a:t>
            </a:r>
            <a:r>
              <a:rPr spc="4" dirty="0">
                <a:latin typeface="Carlito"/>
                <a:cs typeface="Carlito"/>
              </a:rPr>
              <a:t>e</a:t>
            </a:r>
            <a:r>
              <a:rPr dirty="0">
                <a:latin typeface="Carlito"/>
                <a:cs typeface="Carlito"/>
              </a:rPr>
              <a:t>	</a:t>
            </a:r>
            <a:r>
              <a:rPr spc="-8" dirty="0">
                <a:latin typeface="Carlito"/>
                <a:cs typeface="Carlito"/>
              </a:rPr>
              <a:t>c</a:t>
            </a:r>
            <a:r>
              <a:rPr spc="-4" dirty="0">
                <a:latin typeface="Carlito"/>
                <a:cs typeface="Carlito"/>
              </a:rPr>
              <a:t>h</a:t>
            </a:r>
            <a:r>
              <a:rPr spc="-8" dirty="0">
                <a:latin typeface="Carlito"/>
                <a:cs typeface="Carlito"/>
              </a:rPr>
              <a:t>ec</a:t>
            </a:r>
            <a:r>
              <a:rPr spc="-11" dirty="0">
                <a:latin typeface="Carlito"/>
                <a:cs typeface="Carlito"/>
              </a:rPr>
              <a:t>k</a:t>
            </a:r>
            <a:r>
              <a:rPr spc="-8" dirty="0">
                <a:latin typeface="Carlito"/>
                <a:cs typeface="Carlito"/>
              </a:rPr>
              <a:t>_</a:t>
            </a:r>
            <a:r>
              <a:rPr spc="-30" dirty="0">
                <a:latin typeface="Carlito"/>
                <a:cs typeface="Carlito"/>
              </a:rPr>
              <a:t>h</a:t>
            </a:r>
            <a:r>
              <a:rPr spc="-41" dirty="0">
                <a:latin typeface="Carlito"/>
                <a:cs typeface="Carlito"/>
              </a:rPr>
              <a:t>t</a:t>
            </a:r>
            <a:r>
              <a:rPr spc="-15" dirty="0">
                <a:latin typeface="Carlito"/>
                <a:cs typeface="Carlito"/>
              </a:rPr>
              <a:t>t</a:t>
            </a:r>
            <a:r>
              <a:rPr spc="4" dirty="0">
                <a:latin typeface="Carlito"/>
                <a:cs typeface="Carlito"/>
              </a:rPr>
              <a:t>p</a:t>
            </a:r>
            <a:r>
              <a:rPr dirty="0">
                <a:latin typeface="Carlito"/>
                <a:cs typeface="Carlito"/>
              </a:rPr>
              <a:t>	</a:t>
            </a:r>
            <a:r>
              <a:rPr spc="-8" dirty="0">
                <a:latin typeface="Carlito"/>
                <a:cs typeface="Carlito"/>
              </a:rPr>
              <a:t>c</a:t>
            </a:r>
            <a:r>
              <a:rPr spc="-4" dirty="0">
                <a:latin typeface="Carlito"/>
                <a:cs typeface="Carlito"/>
              </a:rPr>
              <a:t>h</a:t>
            </a:r>
            <a:r>
              <a:rPr spc="-8" dirty="0">
                <a:latin typeface="Carlito"/>
                <a:cs typeface="Carlito"/>
              </a:rPr>
              <a:t>ec</a:t>
            </a:r>
            <a:r>
              <a:rPr spc="-11" dirty="0">
                <a:latin typeface="Carlito"/>
                <a:cs typeface="Carlito"/>
              </a:rPr>
              <a:t>k</a:t>
            </a:r>
            <a:r>
              <a:rPr spc="-8" dirty="0">
                <a:latin typeface="Carlito"/>
                <a:cs typeface="Carlito"/>
              </a:rPr>
              <a:t>_</a:t>
            </a:r>
            <a:r>
              <a:rPr spc="15" dirty="0">
                <a:latin typeface="Carlito"/>
                <a:cs typeface="Carlito"/>
              </a:rPr>
              <a:t>m</a:t>
            </a:r>
            <a:r>
              <a:rPr spc="-8" dirty="0">
                <a:latin typeface="Carlito"/>
                <a:cs typeface="Carlito"/>
              </a:rPr>
              <a:t>r</a:t>
            </a:r>
            <a:r>
              <a:rPr spc="-15" dirty="0">
                <a:latin typeface="Carlito"/>
                <a:cs typeface="Carlito"/>
              </a:rPr>
              <a:t>t</a:t>
            </a:r>
            <a:r>
              <a:rPr spc="4" dirty="0">
                <a:latin typeface="Carlito"/>
                <a:cs typeface="Carlito"/>
              </a:rPr>
              <a:t>g</a:t>
            </a:r>
            <a:endParaRPr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1115" y="2335207"/>
            <a:ext cx="2485549" cy="288060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  <a:tabLst>
                <a:tab pos="1381125" algn="l"/>
              </a:tabLst>
            </a:pPr>
            <a:r>
              <a:rPr spc="-8" dirty="0">
                <a:latin typeface="Carlito"/>
                <a:cs typeface="Carlito"/>
              </a:rPr>
              <a:t>c</a:t>
            </a:r>
            <a:r>
              <a:rPr spc="-4" dirty="0">
                <a:latin typeface="Carlito"/>
                <a:cs typeface="Carlito"/>
              </a:rPr>
              <a:t>h</a:t>
            </a:r>
            <a:r>
              <a:rPr spc="-8" dirty="0">
                <a:latin typeface="Carlito"/>
                <a:cs typeface="Carlito"/>
              </a:rPr>
              <a:t>ec</a:t>
            </a:r>
            <a:r>
              <a:rPr spc="-11" dirty="0">
                <a:latin typeface="Carlito"/>
                <a:cs typeface="Carlito"/>
              </a:rPr>
              <a:t>k</a:t>
            </a:r>
            <a:r>
              <a:rPr spc="-8" dirty="0">
                <a:latin typeface="Carlito"/>
                <a:cs typeface="Carlito"/>
              </a:rPr>
              <a:t>_</a:t>
            </a:r>
            <a:r>
              <a:rPr spc="-4" dirty="0">
                <a:latin typeface="Carlito"/>
                <a:cs typeface="Carlito"/>
              </a:rPr>
              <a:t>b</a:t>
            </a:r>
            <a:r>
              <a:rPr spc="-8" dirty="0">
                <a:latin typeface="Carlito"/>
                <a:cs typeface="Carlito"/>
              </a:rPr>
              <a:t>y_</a:t>
            </a:r>
            <a:r>
              <a:rPr spc="-4" dirty="0">
                <a:latin typeface="Carlito"/>
                <a:cs typeface="Carlito"/>
              </a:rPr>
              <a:t>ss</a:t>
            </a:r>
            <a:r>
              <a:rPr spc="4" dirty="0">
                <a:latin typeface="Carlito"/>
                <a:cs typeface="Carlito"/>
              </a:rPr>
              <a:t>h</a:t>
            </a:r>
            <a:r>
              <a:rPr dirty="0">
                <a:latin typeface="Carlito"/>
                <a:cs typeface="Carlito"/>
              </a:rPr>
              <a:t>	</a:t>
            </a:r>
            <a:r>
              <a:rPr spc="-8" dirty="0">
                <a:latin typeface="Carlito"/>
                <a:cs typeface="Carlito"/>
              </a:rPr>
              <a:t>c</a:t>
            </a:r>
            <a:r>
              <a:rPr spc="-4" dirty="0">
                <a:latin typeface="Carlito"/>
                <a:cs typeface="Carlito"/>
              </a:rPr>
              <a:t>h</a:t>
            </a:r>
            <a:r>
              <a:rPr spc="-8" dirty="0">
                <a:latin typeface="Carlito"/>
                <a:cs typeface="Carlito"/>
              </a:rPr>
              <a:t>ec</a:t>
            </a:r>
            <a:r>
              <a:rPr spc="-11" dirty="0">
                <a:latin typeface="Carlito"/>
                <a:cs typeface="Carlito"/>
              </a:rPr>
              <a:t>k</a:t>
            </a:r>
            <a:r>
              <a:rPr spc="-8" dirty="0">
                <a:latin typeface="Carlito"/>
                <a:cs typeface="Carlito"/>
              </a:rPr>
              <a:t>_ic</a:t>
            </a:r>
            <a:r>
              <a:rPr spc="15" dirty="0">
                <a:latin typeface="Carlito"/>
                <a:cs typeface="Carlito"/>
              </a:rPr>
              <a:t>m</a:t>
            </a:r>
            <a:r>
              <a:rPr spc="4" dirty="0">
                <a:latin typeface="Carlito"/>
                <a:cs typeface="Carlito"/>
              </a:rPr>
              <a:t>p</a:t>
            </a:r>
            <a:endParaRPr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9038" y="2335206"/>
            <a:ext cx="1203484" cy="825226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9525" marR="3810">
              <a:lnSpc>
                <a:spcPct val="97000"/>
              </a:lnSpc>
              <a:spcBef>
                <a:spcPts val="150"/>
              </a:spcBef>
            </a:pPr>
            <a:r>
              <a:rPr spc="-8" dirty="0">
                <a:latin typeface="Carlito"/>
                <a:cs typeface="Carlito"/>
              </a:rPr>
              <a:t>check_swap  check_ping  c</a:t>
            </a:r>
            <a:r>
              <a:rPr dirty="0">
                <a:latin typeface="Carlito"/>
                <a:cs typeface="Carlito"/>
              </a:rPr>
              <a:t>h</a:t>
            </a:r>
            <a:r>
              <a:rPr spc="-15" dirty="0">
                <a:latin typeface="Carlito"/>
                <a:cs typeface="Carlito"/>
              </a:rPr>
              <a:t>e</a:t>
            </a:r>
            <a:r>
              <a:rPr spc="-8" dirty="0">
                <a:latin typeface="Carlito"/>
                <a:cs typeface="Carlito"/>
              </a:rPr>
              <a:t>c</a:t>
            </a:r>
            <a:r>
              <a:rPr spc="-11" dirty="0">
                <a:latin typeface="Carlito"/>
                <a:cs typeface="Carlito"/>
              </a:rPr>
              <a:t>k</a:t>
            </a:r>
            <a:r>
              <a:rPr spc="-8" dirty="0">
                <a:latin typeface="Carlito"/>
                <a:cs typeface="Carlito"/>
              </a:rPr>
              <a:t>_</a:t>
            </a:r>
            <a:r>
              <a:rPr spc="-11" dirty="0">
                <a:latin typeface="Carlito"/>
                <a:cs typeface="Carlito"/>
              </a:rPr>
              <a:t>m</a:t>
            </a:r>
            <a:r>
              <a:rPr spc="-34" dirty="0">
                <a:latin typeface="Carlito"/>
                <a:cs typeface="Carlito"/>
              </a:rPr>
              <a:t>y</a:t>
            </a:r>
            <a:r>
              <a:rPr spc="-4" dirty="0">
                <a:latin typeface="Carlito"/>
                <a:cs typeface="Carlito"/>
              </a:rPr>
              <a:t>s</a:t>
            </a:r>
            <a:r>
              <a:rPr spc="-8" dirty="0">
                <a:latin typeface="Carlito"/>
                <a:cs typeface="Carlito"/>
              </a:rPr>
              <a:t>q</a:t>
            </a:r>
            <a:r>
              <a:rPr dirty="0">
                <a:latin typeface="Carlito"/>
                <a:cs typeface="Carlito"/>
              </a:rPr>
              <a:t>l</a:t>
            </a:r>
            <a:endParaRPr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1114" y="2602954"/>
            <a:ext cx="1021080" cy="566982"/>
          </a:xfrm>
          <a:prstGeom prst="rect">
            <a:avLst/>
          </a:prstGeom>
        </p:spPr>
        <p:txBody>
          <a:bodyPr vert="horz" wrap="square" lIns="0" tIns="28099" rIns="0" bIns="0" rtlCol="0">
            <a:spAutoFit/>
          </a:bodyPr>
          <a:lstStyle/>
          <a:p>
            <a:pPr marL="9525" marR="3810">
              <a:lnSpc>
                <a:spcPts val="2078"/>
              </a:lnSpc>
              <a:spcBef>
                <a:spcPts val="221"/>
              </a:spcBef>
            </a:pPr>
            <a:r>
              <a:rPr spc="-11" dirty="0">
                <a:latin typeface="Carlito"/>
                <a:cs typeface="Carlito"/>
              </a:rPr>
              <a:t>check_tcp  </a:t>
            </a:r>
            <a:r>
              <a:rPr spc="-8" dirty="0">
                <a:latin typeface="Carlito"/>
                <a:cs typeface="Carlito"/>
              </a:rPr>
              <a:t>c</a:t>
            </a:r>
            <a:r>
              <a:rPr dirty="0">
                <a:latin typeface="Carlito"/>
                <a:cs typeface="Carlito"/>
              </a:rPr>
              <a:t>h</a:t>
            </a:r>
            <a:r>
              <a:rPr spc="-15" dirty="0">
                <a:latin typeface="Carlito"/>
                <a:cs typeface="Carlito"/>
              </a:rPr>
              <a:t>e</a:t>
            </a:r>
            <a:r>
              <a:rPr spc="-8" dirty="0">
                <a:latin typeface="Carlito"/>
                <a:cs typeface="Carlito"/>
              </a:rPr>
              <a:t>c</a:t>
            </a:r>
            <a:r>
              <a:rPr spc="-11" dirty="0">
                <a:latin typeface="Carlito"/>
                <a:cs typeface="Carlito"/>
              </a:rPr>
              <a:t>k</a:t>
            </a:r>
            <a:r>
              <a:rPr spc="-8" dirty="0">
                <a:latin typeface="Carlito"/>
                <a:cs typeface="Carlito"/>
              </a:rPr>
              <a:t>_</a:t>
            </a:r>
            <a:r>
              <a:rPr dirty="0">
                <a:latin typeface="Carlito"/>
                <a:cs typeface="Carlito"/>
              </a:rPr>
              <a:t>p</a:t>
            </a:r>
            <a:r>
              <a:rPr spc="-11" dirty="0">
                <a:latin typeface="Carlito"/>
                <a:cs typeface="Carlito"/>
              </a:rPr>
              <a:t>o</a:t>
            </a:r>
            <a:r>
              <a:rPr spc="4" dirty="0">
                <a:latin typeface="Carlito"/>
                <a:cs typeface="Carlito"/>
              </a:rPr>
              <a:t>p</a:t>
            </a:r>
            <a:endParaRPr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3191" y="2602954"/>
            <a:ext cx="1565910" cy="566982"/>
          </a:xfrm>
          <a:prstGeom prst="rect">
            <a:avLst/>
          </a:prstGeom>
        </p:spPr>
        <p:txBody>
          <a:bodyPr vert="horz" wrap="square" lIns="0" tIns="28099" rIns="0" bIns="0" rtlCol="0">
            <a:spAutoFit/>
          </a:bodyPr>
          <a:lstStyle/>
          <a:p>
            <a:pPr marL="9525" marR="3810" indent="342900">
              <a:lnSpc>
                <a:spcPts val="2078"/>
              </a:lnSpc>
              <a:spcBef>
                <a:spcPts val="221"/>
              </a:spcBef>
            </a:pPr>
            <a:r>
              <a:rPr spc="-8" dirty="0">
                <a:latin typeface="Carlito"/>
                <a:cs typeface="Carlito"/>
              </a:rPr>
              <a:t>c</a:t>
            </a:r>
            <a:r>
              <a:rPr spc="-4" dirty="0">
                <a:latin typeface="Carlito"/>
                <a:cs typeface="Carlito"/>
              </a:rPr>
              <a:t>h</a:t>
            </a:r>
            <a:r>
              <a:rPr spc="-8" dirty="0">
                <a:latin typeface="Carlito"/>
                <a:cs typeface="Carlito"/>
              </a:rPr>
              <a:t>ec</a:t>
            </a:r>
            <a:r>
              <a:rPr spc="-11" dirty="0">
                <a:latin typeface="Carlito"/>
                <a:cs typeface="Carlito"/>
              </a:rPr>
              <a:t>k</a:t>
            </a:r>
            <a:r>
              <a:rPr spc="-8" dirty="0">
                <a:latin typeface="Carlito"/>
                <a:cs typeface="Carlito"/>
              </a:rPr>
              <a:t>_cl</a:t>
            </a:r>
            <a:r>
              <a:rPr spc="4" dirty="0">
                <a:latin typeface="Carlito"/>
                <a:cs typeface="Carlito"/>
              </a:rPr>
              <a:t>a</a:t>
            </a:r>
            <a:r>
              <a:rPr spc="11" dirty="0">
                <a:latin typeface="Carlito"/>
                <a:cs typeface="Carlito"/>
              </a:rPr>
              <a:t>m</a:t>
            </a:r>
            <a:r>
              <a:rPr dirty="0">
                <a:latin typeface="Carlito"/>
                <a:cs typeface="Carlito"/>
              </a:rPr>
              <a:t>d  </a:t>
            </a:r>
            <a:r>
              <a:rPr spc="-8" dirty="0">
                <a:latin typeface="Carlito"/>
                <a:cs typeface="Carlito"/>
              </a:rPr>
              <a:t>check_time</a:t>
            </a:r>
            <a:endParaRPr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9037" y="3134830"/>
            <a:ext cx="3695700" cy="288060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  <a:tabLst>
                <a:tab pos="1854041" algn="l"/>
              </a:tabLst>
            </a:pPr>
            <a:r>
              <a:rPr spc="-15" dirty="0">
                <a:latin typeface="Carlito"/>
                <a:cs typeface="Carlito"/>
              </a:rPr>
              <a:t>check_ifoperstatus	</a:t>
            </a:r>
            <a:r>
              <a:rPr spc="-8" dirty="0">
                <a:latin typeface="Carlito"/>
                <a:cs typeface="Carlito"/>
              </a:rPr>
              <a:t>check_mysql_query</a:t>
            </a:r>
            <a:endParaRPr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4204" y="3402577"/>
            <a:ext cx="2731770" cy="288060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  <a:tabLst>
                <a:tab pos="1414463" algn="l"/>
              </a:tabLst>
            </a:pPr>
            <a:r>
              <a:rPr spc="-8" dirty="0">
                <a:latin typeface="Carlito"/>
                <a:cs typeface="Carlito"/>
              </a:rPr>
              <a:t>check_dhcp	</a:t>
            </a:r>
            <a:r>
              <a:rPr spc="-15" dirty="0">
                <a:latin typeface="Carlito"/>
                <a:cs typeface="Carlito"/>
              </a:rPr>
              <a:t>check_ifstatus</a:t>
            </a:r>
            <a:endParaRPr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9037" y="3402577"/>
            <a:ext cx="1226820" cy="1093409"/>
          </a:xfrm>
          <a:prstGeom prst="rect">
            <a:avLst/>
          </a:prstGeom>
        </p:spPr>
        <p:txBody>
          <a:bodyPr vert="horz" wrap="square" lIns="0" tIns="18574" rIns="0" bIns="0" rtlCol="0">
            <a:spAutoFit/>
          </a:bodyPr>
          <a:lstStyle/>
          <a:p>
            <a:pPr marL="9525" marR="3810">
              <a:lnSpc>
                <a:spcPct val="97100"/>
              </a:lnSpc>
              <a:spcBef>
                <a:spcPts val="146"/>
              </a:spcBef>
            </a:pPr>
            <a:r>
              <a:rPr spc="-8" dirty="0">
                <a:latin typeface="Carlito"/>
                <a:cs typeface="Carlito"/>
              </a:rPr>
              <a:t>check_udp  c</a:t>
            </a:r>
            <a:r>
              <a:rPr spc="-4" dirty="0">
                <a:latin typeface="Carlito"/>
                <a:cs typeface="Carlito"/>
              </a:rPr>
              <a:t>h</a:t>
            </a:r>
            <a:r>
              <a:rPr spc="-8" dirty="0">
                <a:latin typeface="Carlito"/>
                <a:cs typeface="Carlito"/>
              </a:rPr>
              <a:t>ec</a:t>
            </a:r>
            <a:r>
              <a:rPr spc="-11" dirty="0">
                <a:latin typeface="Carlito"/>
                <a:cs typeface="Carlito"/>
              </a:rPr>
              <a:t>k</a:t>
            </a:r>
            <a:r>
              <a:rPr spc="-8" dirty="0">
                <a:latin typeface="Carlito"/>
                <a:cs typeface="Carlito"/>
              </a:rPr>
              <a:t>_</a:t>
            </a:r>
            <a:r>
              <a:rPr spc="-34" dirty="0">
                <a:latin typeface="Carlito"/>
                <a:cs typeface="Carlito"/>
              </a:rPr>
              <a:t>r</a:t>
            </a:r>
            <a:r>
              <a:rPr spc="4" dirty="0">
                <a:latin typeface="Carlito"/>
                <a:cs typeface="Carlito"/>
              </a:rPr>
              <a:t>a</a:t>
            </a:r>
            <a:r>
              <a:rPr spc="-8" dirty="0">
                <a:latin typeface="Carlito"/>
                <a:cs typeface="Carlito"/>
              </a:rPr>
              <a:t>di</a:t>
            </a:r>
            <a:r>
              <a:rPr spc="-4" dirty="0">
                <a:latin typeface="Carlito"/>
                <a:cs typeface="Carlito"/>
              </a:rPr>
              <a:t>u</a:t>
            </a:r>
            <a:r>
              <a:rPr dirty="0">
                <a:latin typeface="Carlito"/>
                <a:cs typeface="Carlito"/>
              </a:rPr>
              <a:t>s  </a:t>
            </a:r>
            <a:r>
              <a:rPr spc="-8" dirty="0">
                <a:latin typeface="Carlito"/>
                <a:cs typeface="Carlito"/>
              </a:rPr>
              <a:t>check_nntp  </a:t>
            </a:r>
            <a:r>
              <a:rPr spc="-11" dirty="0">
                <a:latin typeface="Carlito"/>
                <a:cs typeface="Carlito"/>
              </a:rPr>
              <a:t>check_ircd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81114" y="3670039"/>
            <a:ext cx="1183005" cy="825226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9525" marR="3810">
              <a:lnSpc>
                <a:spcPct val="97000"/>
              </a:lnSpc>
              <a:spcBef>
                <a:spcPts val="150"/>
              </a:spcBef>
            </a:pPr>
            <a:r>
              <a:rPr spc="-8" dirty="0">
                <a:latin typeface="Carlito"/>
                <a:cs typeface="Carlito"/>
              </a:rPr>
              <a:t>check_ups  check_real  c</a:t>
            </a:r>
            <a:r>
              <a:rPr dirty="0">
                <a:latin typeface="Carlito"/>
                <a:cs typeface="Carlito"/>
              </a:rPr>
              <a:t>h</a:t>
            </a:r>
            <a:r>
              <a:rPr spc="-15" dirty="0">
                <a:latin typeface="Carlito"/>
                <a:cs typeface="Carlito"/>
              </a:rPr>
              <a:t>e</a:t>
            </a:r>
            <a:r>
              <a:rPr spc="-8" dirty="0">
                <a:latin typeface="Carlito"/>
                <a:cs typeface="Carlito"/>
              </a:rPr>
              <a:t>c</a:t>
            </a:r>
            <a:r>
              <a:rPr spc="-11" dirty="0">
                <a:latin typeface="Carlito"/>
                <a:cs typeface="Carlito"/>
              </a:rPr>
              <a:t>k</a:t>
            </a:r>
            <a:r>
              <a:rPr spc="-8" dirty="0">
                <a:latin typeface="Carlito"/>
                <a:cs typeface="Carlito"/>
              </a:rPr>
              <a:t>_</a:t>
            </a:r>
            <a:r>
              <a:rPr dirty="0">
                <a:latin typeface="Carlito"/>
                <a:cs typeface="Carlito"/>
              </a:rPr>
              <a:t>n</a:t>
            </a:r>
            <a:r>
              <a:rPr spc="-34" dirty="0">
                <a:latin typeface="Carlito"/>
                <a:cs typeface="Carlito"/>
              </a:rPr>
              <a:t>n</a:t>
            </a:r>
            <a:r>
              <a:rPr spc="-15" dirty="0">
                <a:latin typeface="Carlito"/>
                <a:cs typeface="Carlito"/>
              </a:rPr>
              <a:t>t</a:t>
            </a:r>
            <a:r>
              <a:rPr dirty="0">
                <a:latin typeface="Carlito"/>
                <a:cs typeface="Carlito"/>
              </a:rPr>
              <a:t>ps</a:t>
            </a:r>
            <a:endParaRPr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3191" y="3670039"/>
            <a:ext cx="1148239" cy="825226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9525" marR="3810">
              <a:lnSpc>
                <a:spcPct val="97000"/>
              </a:lnSpc>
              <a:spcBef>
                <a:spcPts val="150"/>
              </a:spcBef>
            </a:pPr>
            <a:r>
              <a:rPr spc="-8" dirty="0">
                <a:latin typeface="Carlito"/>
                <a:cs typeface="Carlito"/>
              </a:rPr>
              <a:t>check_dig  c</a:t>
            </a:r>
            <a:r>
              <a:rPr spc="-4" dirty="0">
                <a:latin typeface="Carlito"/>
                <a:cs typeface="Carlito"/>
              </a:rPr>
              <a:t>h</a:t>
            </a:r>
            <a:r>
              <a:rPr spc="-8" dirty="0">
                <a:latin typeface="Carlito"/>
                <a:cs typeface="Carlito"/>
              </a:rPr>
              <a:t>ec</a:t>
            </a:r>
            <a:r>
              <a:rPr spc="-11" dirty="0">
                <a:latin typeface="Carlito"/>
                <a:cs typeface="Carlito"/>
              </a:rPr>
              <a:t>k</a:t>
            </a:r>
            <a:r>
              <a:rPr spc="-8" dirty="0">
                <a:latin typeface="Carlito"/>
                <a:cs typeface="Carlito"/>
              </a:rPr>
              <a:t>_</a:t>
            </a:r>
            <a:r>
              <a:rPr spc="-4" dirty="0">
                <a:latin typeface="Carlito"/>
                <a:cs typeface="Carlito"/>
              </a:rPr>
              <a:t>us</a:t>
            </a:r>
            <a:r>
              <a:rPr spc="-8" dirty="0">
                <a:latin typeface="Carlito"/>
                <a:cs typeface="Carlito"/>
              </a:rPr>
              <a:t>e</a:t>
            </a:r>
            <a:r>
              <a:rPr spc="-34" dirty="0">
                <a:latin typeface="Carlito"/>
                <a:cs typeface="Carlito"/>
              </a:rPr>
              <a:t>r</a:t>
            </a:r>
            <a:r>
              <a:rPr dirty="0">
                <a:latin typeface="Carlito"/>
                <a:cs typeface="Carlito"/>
              </a:rPr>
              <a:t>s  </a:t>
            </a:r>
            <a:r>
              <a:rPr spc="-8" dirty="0">
                <a:latin typeface="Carlito"/>
                <a:cs typeface="Carlito"/>
              </a:rPr>
              <a:t>check_rpc</a:t>
            </a:r>
            <a:endParaRPr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9037" y="4469663"/>
            <a:ext cx="3815715" cy="288060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  <a:tabLst>
                <a:tab pos="1624013" algn="l"/>
                <a:tab pos="2971324" algn="l"/>
              </a:tabLst>
            </a:pPr>
            <a:r>
              <a:rPr spc="-4" dirty="0">
                <a:latin typeface="Carlito"/>
                <a:cs typeface="Carlito"/>
              </a:rPr>
              <a:t>check_disk_smb	</a:t>
            </a:r>
            <a:r>
              <a:rPr spc="-8" dirty="0">
                <a:latin typeface="Carlito"/>
                <a:cs typeface="Carlito"/>
              </a:rPr>
              <a:t>check_jabber	</a:t>
            </a:r>
            <a:r>
              <a:rPr spc="-11" dirty="0">
                <a:latin typeface="Carlito"/>
                <a:cs typeface="Carlito"/>
              </a:rPr>
              <a:t>check_nt</a:t>
            </a:r>
            <a:endParaRPr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3852" y="2067744"/>
            <a:ext cx="1597819" cy="2973571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9525" marR="3810">
              <a:lnSpc>
                <a:spcPct val="97300"/>
              </a:lnSpc>
              <a:spcBef>
                <a:spcPts val="143"/>
              </a:spcBef>
            </a:pPr>
            <a:r>
              <a:rPr spc="-8" dirty="0">
                <a:latin typeface="Carlito"/>
                <a:cs typeface="Carlito"/>
              </a:rPr>
              <a:t>check_ssmtp  </a:t>
            </a:r>
            <a:r>
              <a:rPr spc="-4" dirty="0">
                <a:latin typeface="Carlito"/>
                <a:cs typeface="Carlito"/>
              </a:rPr>
              <a:t>check_pgsql  </a:t>
            </a:r>
            <a:r>
              <a:rPr spc="-8" dirty="0">
                <a:latin typeface="Carlito"/>
                <a:cs typeface="Carlito"/>
              </a:rPr>
              <a:t>check_mrtgtraf  c</a:t>
            </a:r>
            <a:r>
              <a:rPr dirty="0">
                <a:latin typeface="Carlito"/>
                <a:cs typeface="Carlito"/>
              </a:rPr>
              <a:t>h</a:t>
            </a:r>
            <a:r>
              <a:rPr spc="-15" dirty="0">
                <a:latin typeface="Carlito"/>
                <a:cs typeface="Carlito"/>
              </a:rPr>
              <a:t>e</a:t>
            </a:r>
            <a:r>
              <a:rPr spc="-8" dirty="0">
                <a:latin typeface="Carlito"/>
                <a:cs typeface="Carlito"/>
              </a:rPr>
              <a:t>c</a:t>
            </a:r>
            <a:r>
              <a:rPr spc="-11" dirty="0">
                <a:latin typeface="Carlito"/>
                <a:cs typeface="Carlito"/>
              </a:rPr>
              <a:t>k_i</a:t>
            </a:r>
            <a:r>
              <a:rPr dirty="0">
                <a:latin typeface="Carlito"/>
                <a:cs typeface="Carlito"/>
              </a:rPr>
              <a:t>d</a:t>
            </a:r>
            <a:r>
              <a:rPr spc="-15" dirty="0">
                <a:latin typeface="Carlito"/>
                <a:cs typeface="Carlito"/>
              </a:rPr>
              <a:t>e</a:t>
            </a:r>
            <a:r>
              <a:rPr spc="-8" dirty="0">
                <a:latin typeface="Carlito"/>
                <a:cs typeface="Carlito"/>
              </a:rPr>
              <a:t>_</a:t>
            </a:r>
            <a:r>
              <a:rPr spc="-4" dirty="0">
                <a:latin typeface="Carlito"/>
                <a:cs typeface="Carlito"/>
              </a:rPr>
              <a:t>s</a:t>
            </a:r>
            <a:r>
              <a:rPr spc="8" dirty="0">
                <a:latin typeface="Carlito"/>
                <a:cs typeface="Carlito"/>
              </a:rPr>
              <a:t>m</a:t>
            </a:r>
            <a:r>
              <a:rPr spc="4" dirty="0">
                <a:latin typeface="Carlito"/>
                <a:cs typeface="Carlito"/>
              </a:rPr>
              <a:t>a</a:t>
            </a:r>
            <a:r>
              <a:rPr spc="-15" dirty="0">
                <a:latin typeface="Carlito"/>
                <a:cs typeface="Carlito"/>
              </a:rPr>
              <a:t>r</a:t>
            </a:r>
            <a:r>
              <a:rPr dirty="0">
                <a:latin typeface="Carlito"/>
                <a:cs typeface="Carlito"/>
              </a:rPr>
              <a:t>t  </a:t>
            </a:r>
            <a:r>
              <a:rPr spc="-11" dirty="0">
                <a:latin typeface="Carlito"/>
                <a:cs typeface="Carlito"/>
              </a:rPr>
              <a:t>check_cluster  </a:t>
            </a:r>
            <a:r>
              <a:rPr spc="-8" dirty="0">
                <a:latin typeface="Carlito"/>
                <a:cs typeface="Carlito"/>
              </a:rPr>
              <a:t>check_procs  </a:t>
            </a:r>
            <a:r>
              <a:rPr spc="-4" dirty="0">
                <a:latin typeface="Carlito"/>
                <a:cs typeface="Carlito"/>
              </a:rPr>
              <a:t>check_nagios  check_imap  </a:t>
            </a:r>
            <a:r>
              <a:rPr spc="-8" dirty="0">
                <a:latin typeface="Carlito"/>
                <a:cs typeface="Carlito"/>
              </a:rPr>
              <a:t>check_disk  </a:t>
            </a:r>
            <a:r>
              <a:rPr spc="-11" dirty="0">
                <a:latin typeface="Carlito"/>
                <a:cs typeface="Carlito"/>
              </a:rPr>
              <a:t>check_wave  </a:t>
            </a:r>
            <a:r>
              <a:rPr spc="-8" dirty="0">
                <a:latin typeface="Carlito"/>
                <a:cs typeface="Carlito"/>
              </a:rPr>
              <a:t>check_sensors</a:t>
            </a:r>
            <a:endParaRPr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09037" y="4737316"/>
            <a:ext cx="5375910" cy="288060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  <a:tabLst>
                <a:tab pos="2067401" algn="l"/>
                <a:tab pos="3264218" algn="l"/>
              </a:tabLst>
            </a:pPr>
            <a:r>
              <a:rPr spc="-8" dirty="0">
                <a:latin typeface="Carlito"/>
                <a:cs typeface="Carlito"/>
              </a:rPr>
              <a:t>check_dns	</a:t>
            </a:r>
            <a:r>
              <a:rPr spc="-4" dirty="0">
                <a:latin typeface="Carlito"/>
                <a:cs typeface="Carlito"/>
              </a:rPr>
              <a:t>check_ldap	</a:t>
            </a:r>
            <a:r>
              <a:rPr spc="-11" dirty="0">
                <a:latin typeface="Carlito"/>
                <a:cs typeface="Carlito"/>
              </a:rPr>
              <a:t>check_ntp</a:t>
            </a:r>
            <a:r>
              <a:rPr spc="26" dirty="0">
                <a:latin typeface="Carlito"/>
                <a:cs typeface="Carlito"/>
              </a:rPr>
              <a:t> </a:t>
            </a:r>
            <a:r>
              <a:rPr spc="-8" dirty="0">
                <a:latin typeface="Carlito"/>
                <a:cs typeface="Carlito"/>
              </a:rPr>
              <a:t>check_spop</a:t>
            </a:r>
            <a:endParaRPr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0590" y="5004817"/>
            <a:ext cx="2964656" cy="288060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  <a:tabLst>
                <a:tab pos="1461611" algn="l"/>
              </a:tabLst>
            </a:pPr>
            <a:r>
              <a:rPr spc="-11" dirty="0">
                <a:latin typeface="Carlito"/>
                <a:cs typeface="Carlito"/>
              </a:rPr>
              <a:t>c</a:t>
            </a:r>
            <a:r>
              <a:rPr spc="-4" dirty="0">
                <a:latin typeface="Carlito"/>
                <a:cs typeface="Carlito"/>
              </a:rPr>
              <a:t>h</a:t>
            </a:r>
            <a:r>
              <a:rPr spc="-8" dirty="0">
                <a:latin typeface="Carlito"/>
                <a:cs typeface="Carlito"/>
              </a:rPr>
              <a:t>ec</a:t>
            </a:r>
            <a:r>
              <a:rPr spc="-11" dirty="0">
                <a:latin typeface="Carlito"/>
                <a:cs typeface="Carlito"/>
              </a:rPr>
              <a:t>k</a:t>
            </a:r>
            <a:r>
              <a:rPr spc="-8" dirty="0">
                <a:latin typeface="Carlito"/>
                <a:cs typeface="Carlito"/>
              </a:rPr>
              <a:t>_l</a:t>
            </a:r>
            <a:r>
              <a:rPr spc="-4" dirty="0">
                <a:latin typeface="Carlito"/>
                <a:cs typeface="Carlito"/>
              </a:rPr>
              <a:t>d</a:t>
            </a:r>
            <a:r>
              <a:rPr spc="4" dirty="0">
                <a:latin typeface="Carlito"/>
                <a:cs typeface="Carlito"/>
              </a:rPr>
              <a:t>a</a:t>
            </a:r>
            <a:r>
              <a:rPr spc="-8" dirty="0">
                <a:latin typeface="Carlito"/>
                <a:cs typeface="Carlito"/>
              </a:rPr>
              <a:t>p</a:t>
            </a:r>
            <a:r>
              <a:rPr spc="4" dirty="0">
                <a:latin typeface="Carlito"/>
                <a:cs typeface="Carlito"/>
              </a:rPr>
              <a:t>s</a:t>
            </a:r>
            <a:r>
              <a:rPr dirty="0">
                <a:latin typeface="Carlito"/>
                <a:cs typeface="Carlito"/>
              </a:rPr>
              <a:t>	</a:t>
            </a:r>
            <a:r>
              <a:rPr spc="-8" dirty="0">
                <a:latin typeface="Carlito"/>
                <a:cs typeface="Carlito"/>
              </a:rPr>
              <a:t>c</a:t>
            </a:r>
            <a:r>
              <a:rPr spc="-4" dirty="0">
                <a:latin typeface="Carlito"/>
                <a:cs typeface="Carlito"/>
              </a:rPr>
              <a:t>h</a:t>
            </a:r>
            <a:r>
              <a:rPr spc="-8" dirty="0">
                <a:latin typeface="Carlito"/>
                <a:cs typeface="Carlito"/>
              </a:rPr>
              <a:t>ec</a:t>
            </a:r>
            <a:r>
              <a:rPr spc="-11" dirty="0">
                <a:latin typeface="Carlito"/>
                <a:cs typeface="Carlito"/>
              </a:rPr>
              <a:t>k</a:t>
            </a:r>
            <a:r>
              <a:rPr spc="-8" dirty="0">
                <a:latin typeface="Carlito"/>
                <a:cs typeface="Carlito"/>
              </a:rPr>
              <a:t>_</a:t>
            </a:r>
            <a:r>
              <a:rPr spc="-30" dirty="0">
                <a:latin typeface="Carlito"/>
                <a:cs typeface="Carlito"/>
              </a:rPr>
              <a:t>n</a:t>
            </a:r>
            <a:r>
              <a:rPr spc="-15" dirty="0">
                <a:latin typeface="Carlito"/>
                <a:cs typeface="Carlito"/>
              </a:rPr>
              <a:t>t</a:t>
            </a:r>
            <a:r>
              <a:rPr spc="-4" dirty="0">
                <a:latin typeface="Carlito"/>
                <a:cs typeface="Carlito"/>
              </a:rPr>
              <a:t>p</a:t>
            </a:r>
            <a:r>
              <a:rPr spc="-8" dirty="0">
                <a:latin typeface="Carlito"/>
                <a:cs typeface="Carlito"/>
              </a:rPr>
              <a:t>_</a:t>
            </a:r>
            <a:r>
              <a:rPr spc="-4" dirty="0">
                <a:latin typeface="Carlito"/>
                <a:cs typeface="Carlito"/>
              </a:rPr>
              <a:t>p</a:t>
            </a:r>
            <a:r>
              <a:rPr spc="-8" dirty="0">
                <a:latin typeface="Carlito"/>
                <a:cs typeface="Carlito"/>
              </a:rPr>
              <a:t>ee</a:t>
            </a:r>
            <a:r>
              <a:rPr spc="4" dirty="0">
                <a:latin typeface="Carlito"/>
                <a:cs typeface="Carlito"/>
              </a:rPr>
              <a:t>r</a:t>
            </a:r>
            <a:endParaRPr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81114" y="5269078"/>
            <a:ext cx="3273743" cy="288060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  <a:tabLst>
                <a:tab pos="1771650" algn="l"/>
              </a:tabLst>
            </a:pPr>
            <a:r>
              <a:rPr spc="-8" dirty="0">
                <a:latin typeface="Carlito"/>
                <a:cs typeface="Carlito"/>
              </a:rPr>
              <a:t>check_linux_raid	check_ntp_time</a:t>
            </a:r>
            <a:endParaRPr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3852" y="5004816"/>
            <a:ext cx="1216819" cy="825226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9525" marR="3810">
              <a:lnSpc>
                <a:spcPct val="97000"/>
              </a:lnSpc>
              <a:spcBef>
                <a:spcPts val="150"/>
              </a:spcBef>
            </a:pPr>
            <a:r>
              <a:rPr spc="-8" dirty="0">
                <a:latin typeface="Carlito"/>
                <a:cs typeface="Carlito"/>
              </a:rPr>
              <a:t>c</a:t>
            </a:r>
            <a:r>
              <a:rPr spc="-4" dirty="0">
                <a:latin typeface="Carlito"/>
                <a:cs typeface="Carlito"/>
              </a:rPr>
              <a:t>h</a:t>
            </a:r>
            <a:r>
              <a:rPr spc="-8" dirty="0">
                <a:latin typeface="Carlito"/>
                <a:cs typeface="Carlito"/>
              </a:rPr>
              <a:t>ec</a:t>
            </a:r>
            <a:r>
              <a:rPr spc="-11" dirty="0">
                <a:latin typeface="Carlito"/>
                <a:cs typeface="Carlito"/>
              </a:rPr>
              <a:t>k</a:t>
            </a:r>
            <a:r>
              <a:rPr spc="-8" dirty="0">
                <a:latin typeface="Carlito"/>
                <a:cs typeface="Carlito"/>
              </a:rPr>
              <a:t>_</a:t>
            </a:r>
            <a:r>
              <a:rPr spc="-4" dirty="0">
                <a:latin typeface="Carlito"/>
                <a:cs typeface="Carlito"/>
              </a:rPr>
              <a:t>s</a:t>
            </a:r>
            <a:r>
              <a:rPr spc="-11" dirty="0">
                <a:latin typeface="Carlito"/>
                <a:cs typeface="Carlito"/>
              </a:rPr>
              <a:t>i</a:t>
            </a:r>
            <a:r>
              <a:rPr spc="15" dirty="0">
                <a:latin typeface="Carlito"/>
                <a:cs typeface="Carlito"/>
              </a:rPr>
              <a:t>m</a:t>
            </a:r>
            <a:r>
              <a:rPr spc="4" dirty="0">
                <a:latin typeface="Carlito"/>
                <a:cs typeface="Carlito"/>
              </a:rPr>
              <a:t>ap  </a:t>
            </a:r>
            <a:r>
              <a:rPr spc="-8" dirty="0">
                <a:latin typeface="Carlito"/>
                <a:cs typeface="Carlito"/>
              </a:rPr>
              <a:t>check_smtp  </a:t>
            </a:r>
            <a:r>
              <a:rPr spc="-4" dirty="0">
                <a:latin typeface="Carlito"/>
                <a:cs typeface="Carlito"/>
              </a:rPr>
              <a:t>check_snmp</a:t>
            </a:r>
            <a:endParaRPr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5947" y="5004816"/>
            <a:ext cx="1397794" cy="825226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9525" marR="3810" indent="26670" algn="just">
              <a:lnSpc>
                <a:spcPct val="97000"/>
              </a:lnSpc>
              <a:spcBef>
                <a:spcPts val="150"/>
              </a:spcBef>
            </a:pPr>
            <a:r>
              <a:rPr spc="-11" dirty="0">
                <a:latin typeface="Carlito"/>
                <a:cs typeface="Carlito"/>
              </a:rPr>
              <a:t>c</a:t>
            </a:r>
            <a:r>
              <a:rPr spc="-4" dirty="0">
                <a:latin typeface="Carlito"/>
                <a:cs typeface="Carlito"/>
              </a:rPr>
              <a:t>h</a:t>
            </a:r>
            <a:r>
              <a:rPr spc="-8" dirty="0">
                <a:latin typeface="Carlito"/>
                <a:cs typeface="Carlito"/>
              </a:rPr>
              <a:t>ec</a:t>
            </a:r>
            <a:r>
              <a:rPr spc="-11" dirty="0">
                <a:latin typeface="Carlito"/>
                <a:cs typeface="Carlito"/>
              </a:rPr>
              <a:t>k</a:t>
            </a:r>
            <a:r>
              <a:rPr spc="-8" dirty="0">
                <a:latin typeface="Carlito"/>
                <a:cs typeface="Carlito"/>
              </a:rPr>
              <a:t>_</a:t>
            </a:r>
            <a:r>
              <a:rPr spc="-4" dirty="0">
                <a:latin typeface="Carlito"/>
                <a:cs typeface="Carlito"/>
              </a:rPr>
              <a:t>du</a:t>
            </a:r>
            <a:r>
              <a:rPr spc="15" dirty="0">
                <a:latin typeface="Carlito"/>
                <a:cs typeface="Carlito"/>
              </a:rPr>
              <a:t>m</a:t>
            </a:r>
            <a:r>
              <a:rPr spc="-11" dirty="0">
                <a:latin typeface="Carlito"/>
                <a:cs typeface="Carlito"/>
              </a:rPr>
              <a:t>m</a:t>
            </a:r>
            <a:r>
              <a:rPr dirty="0">
                <a:latin typeface="Carlito"/>
                <a:cs typeface="Carlito"/>
              </a:rPr>
              <a:t>y  </a:t>
            </a:r>
            <a:r>
              <a:rPr spc="-8" dirty="0">
                <a:latin typeface="Carlito"/>
                <a:cs typeface="Carlito"/>
              </a:rPr>
              <a:t>check_file_age  </a:t>
            </a:r>
            <a:r>
              <a:rPr spc="-11" dirty="0">
                <a:latin typeface="Carlito"/>
                <a:cs typeface="Carlito"/>
              </a:rPr>
              <a:t>check_flexlm</a:t>
            </a:r>
            <a:endParaRPr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81114" y="5536997"/>
            <a:ext cx="2654618" cy="287579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  <a:tabLst>
                <a:tab pos="1381125" algn="l"/>
              </a:tabLst>
            </a:pPr>
            <a:r>
              <a:rPr spc="-8" dirty="0">
                <a:latin typeface="Carlito"/>
                <a:cs typeface="Carlito"/>
              </a:rPr>
              <a:t>check_load	</a:t>
            </a:r>
            <a:r>
              <a:rPr spc="-15" dirty="0">
                <a:latin typeface="Carlito"/>
                <a:cs typeface="Carlito"/>
              </a:rPr>
              <a:t>check_nwstat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625" y="1049274"/>
            <a:ext cx="8288179" cy="915829"/>
            <a:chOff x="571500" y="256031"/>
            <a:chExt cx="11050905" cy="1221105"/>
          </a:xfrm>
        </p:grpSpPr>
        <p:sp>
          <p:nvSpPr>
            <p:cNvPr id="3" name="object 3"/>
            <p:cNvSpPr/>
            <p:nvPr/>
          </p:nvSpPr>
          <p:spPr>
            <a:xfrm>
              <a:off x="571500" y="256031"/>
              <a:ext cx="11050523" cy="12207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274700"/>
              <a:ext cx="1097280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1162724"/>
            <a:ext cx="8229600" cy="658353"/>
          </a:xfrm>
          <a:prstGeom prst="rect">
            <a:avLst/>
          </a:prstGeom>
          <a:ln w="12700">
            <a:solidFill>
              <a:srgbClr val="D45311"/>
            </a:solidFill>
          </a:ln>
        </p:spPr>
        <p:txBody>
          <a:bodyPr vert="horz" wrap="square" lIns="0" tIns="149066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1174"/>
              </a:spcBef>
            </a:pPr>
            <a:r>
              <a:rPr sz="3300" spc="-4" dirty="0"/>
              <a:t>Nodes </a:t>
            </a:r>
            <a:r>
              <a:rPr sz="3300" spc="-11" dirty="0"/>
              <a:t>and </a:t>
            </a:r>
            <a:r>
              <a:rPr sz="3300" dirty="0"/>
              <a:t>services</a:t>
            </a:r>
            <a:r>
              <a:rPr sz="3300" spc="19" dirty="0"/>
              <a:t> </a:t>
            </a:r>
            <a:r>
              <a:rPr sz="3300" spc="-19" dirty="0"/>
              <a:t>configuration</a:t>
            </a:r>
            <a:endParaRPr sz="3300"/>
          </a:p>
        </p:txBody>
      </p:sp>
      <p:sp>
        <p:nvSpPr>
          <p:cNvPr id="6" name="object 6"/>
          <p:cNvSpPr txBox="1"/>
          <p:nvPr/>
        </p:nvSpPr>
        <p:spPr>
          <a:xfrm>
            <a:off x="572719" y="1871641"/>
            <a:ext cx="7004685" cy="3161443"/>
          </a:xfrm>
          <a:prstGeom prst="rect">
            <a:avLst/>
          </a:prstGeom>
        </p:spPr>
        <p:txBody>
          <a:bodyPr vert="horz" wrap="square" lIns="0" tIns="151448" rIns="0" bIns="0" rtlCol="0">
            <a:spAutoFit/>
          </a:bodyPr>
          <a:lstStyle/>
          <a:p>
            <a:pPr marL="9525">
              <a:spcBef>
                <a:spcPts val="1193"/>
              </a:spcBef>
            </a:pPr>
            <a:r>
              <a:rPr sz="2400" b="1" spc="4" dirty="0">
                <a:latin typeface="Carlito"/>
                <a:cs typeface="Carlito"/>
              </a:rPr>
              <a:t>Based </a:t>
            </a:r>
            <a:r>
              <a:rPr sz="2400" b="1" dirty="0">
                <a:latin typeface="Carlito"/>
                <a:cs typeface="Carlito"/>
              </a:rPr>
              <a:t>on</a:t>
            </a:r>
            <a:r>
              <a:rPr sz="2400" b="1" spc="-83" dirty="0">
                <a:latin typeface="Carlito"/>
                <a:cs typeface="Carlito"/>
              </a:rPr>
              <a:t> </a:t>
            </a:r>
            <a:r>
              <a:rPr sz="2400" b="1" spc="-11" dirty="0">
                <a:latin typeface="Carlito"/>
                <a:cs typeface="Carlito"/>
              </a:rPr>
              <a:t>templates</a:t>
            </a:r>
            <a:endParaRPr sz="2400">
              <a:latin typeface="Carlito"/>
              <a:cs typeface="Carlito"/>
            </a:endParaRPr>
          </a:p>
          <a:p>
            <a:pPr marL="575310" indent="-216694">
              <a:spcBef>
                <a:spcPts val="986"/>
              </a:spcBef>
              <a:buSzPct val="73214"/>
              <a:buFont typeface="Symbol"/>
              <a:buChar char=""/>
              <a:tabLst>
                <a:tab pos="575310" algn="l"/>
                <a:tab pos="575786" algn="l"/>
              </a:tabLst>
            </a:pPr>
            <a:r>
              <a:rPr sz="2100" dirty="0">
                <a:latin typeface="Carlito"/>
                <a:cs typeface="Carlito"/>
              </a:rPr>
              <a:t>This </a:t>
            </a:r>
            <a:r>
              <a:rPr sz="2100" spc="-11" dirty="0">
                <a:latin typeface="Carlito"/>
                <a:cs typeface="Carlito"/>
              </a:rPr>
              <a:t>saves </a:t>
            </a:r>
            <a:r>
              <a:rPr sz="2100" dirty="0">
                <a:latin typeface="Carlito"/>
                <a:cs typeface="Carlito"/>
              </a:rPr>
              <a:t>lots of time </a:t>
            </a:r>
            <a:r>
              <a:rPr sz="2100" spc="-11" dirty="0">
                <a:latin typeface="Carlito"/>
                <a:cs typeface="Carlito"/>
              </a:rPr>
              <a:t>avoiding</a:t>
            </a:r>
            <a:r>
              <a:rPr sz="2100" spc="-109" dirty="0">
                <a:latin typeface="Carlito"/>
                <a:cs typeface="Carlito"/>
              </a:rPr>
              <a:t> </a:t>
            </a:r>
            <a:r>
              <a:rPr sz="2100" spc="-4" dirty="0">
                <a:latin typeface="Carlito"/>
                <a:cs typeface="Carlito"/>
              </a:rPr>
              <a:t>repetition</a:t>
            </a:r>
            <a:endParaRPr sz="2100">
              <a:latin typeface="Carlito"/>
              <a:cs typeface="Carlito"/>
            </a:endParaRPr>
          </a:p>
          <a:p>
            <a:pPr marL="575310" indent="-216694">
              <a:spcBef>
                <a:spcPts val="750"/>
              </a:spcBef>
              <a:buSzPct val="75000"/>
              <a:buFont typeface="Symbol"/>
              <a:buChar char=""/>
              <a:tabLst>
                <a:tab pos="575310" algn="l"/>
                <a:tab pos="575786" algn="l"/>
              </a:tabLst>
            </a:pPr>
            <a:r>
              <a:rPr sz="2100" spc="-4" dirty="0">
                <a:latin typeface="Carlito"/>
                <a:cs typeface="Carlito"/>
              </a:rPr>
              <a:t>Similar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4" dirty="0">
                <a:latin typeface="Carlito"/>
                <a:cs typeface="Carlito"/>
              </a:rPr>
              <a:t>Object </a:t>
            </a:r>
            <a:r>
              <a:rPr sz="2100" spc="-8" dirty="0">
                <a:latin typeface="Carlito"/>
                <a:cs typeface="Carlito"/>
              </a:rPr>
              <a:t>Oriented</a:t>
            </a:r>
            <a:r>
              <a:rPr sz="2100" spc="-90" dirty="0">
                <a:latin typeface="Carlito"/>
                <a:cs typeface="Carlito"/>
              </a:rPr>
              <a:t> </a:t>
            </a:r>
            <a:r>
              <a:rPr sz="2100" spc="-11" dirty="0">
                <a:latin typeface="Carlito"/>
                <a:cs typeface="Carlito"/>
              </a:rPr>
              <a:t>programming</a:t>
            </a:r>
            <a:endParaRPr sz="2100">
              <a:latin typeface="Carlito"/>
              <a:cs typeface="Carlito"/>
            </a:endParaRPr>
          </a:p>
          <a:p>
            <a:pPr marL="9525">
              <a:spcBef>
                <a:spcPts val="720"/>
              </a:spcBef>
            </a:pPr>
            <a:r>
              <a:rPr sz="2400" b="1" spc="-15" dirty="0">
                <a:latin typeface="Carlito"/>
                <a:cs typeface="Carlito"/>
              </a:rPr>
              <a:t>Create </a:t>
            </a:r>
            <a:r>
              <a:rPr sz="2400" b="1" spc="-8" dirty="0">
                <a:latin typeface="Carlito"/>
                <a:cs typeface="Carlito"/>
              </a:rPr>
              <a:t>default </a:t>
            </a:r>
            <a:r>
              <a:rPr sz="2400" b="1" spc="-11" dirty="0">
                <a:latin typeface="Carlito"/>
                <a:cs typeface="Carlito"/>
              </a:rPr>
              <a:t>templates </a:t>
            </a:r>
            <a:r>
              <a:rPr sz="2400" b="1" dirty="0">
                <a:latin typeface="Carlito"/>
                <a:cs typeface="Carlito"/>
              </a:rPr>
              <a:t>with </a:t>
            </a:r>
            <a:r>
              <a:rPr sz="2400" b="1" spc="-8" dirty="0">
                <a:latin typeface="Carlito"/>
                <a:cs typeface="Carlito"/>
              </a:rPr>
              <a:t>default </a:t>
            </a:r>
            <a:r>
              <a:rPr sz="2400" b="1" spc="-11" dirty="0">
                <a:latin typeface="Carlito"/>
                <a:cs typeface="Carlito"/>
              </a:rPr>
              <a:t>parameters for</a:t>
            </a:r>
            <a:r>
              <a:rPr sz="2400" b="1" spc="-143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a:</a:t>
            </a:r>
            <a:endParaRPr sz="2400">
              <a:latin typeface="Carlito"/>
              <a:cs typeface="Carlito"/>
            </a:endParaRPr>
          </a:p>
          <a:p>
            <a:pPr marL="575310" indent="-216694">
              <a:spcBef>
                <a:spcPts val="1013"/>
              </a:spcBef>
              <a:buSzPct val="73214"/>
              <a:buFont typeface="Symbol"/>
              <a:buChar char=""/>
              <a:tabLst>
                <a:tab pos="575310" algn="l"/>
                <a:tab pos="575786" algn="l"/>
              </a:tabLst>
            </a:pPr>
            <a:r>
              <a:rPr sz="2100" dirty="0">
                <a:latin typeface="Carlito"/>
                <a:cs typeface="Carlito"/>
              </a:rPr>
              <a:t>generic</a:t>
            </a:r>
            <a:r>
              <a:rPr sz="2100" spc="-79" dirty="0">
                <a:latin typeface="Carlito"/>
                <a:cs typeface="Carlito"/>
              </a:rPr>
              <a:t> </a:t>
            </a:r>
            <a:r>
              <a:rPr sz="2100" spc="-4" dirty="0">
                <a:latin typeface="Carlito"/>
                <a:cs typeface="Carlito"/>
              </a:rPr>
              <a:t>node</a:t>
            </a:r>
            <a:endParaRPr sz="2100">
              <a:latin typeface="Carlito"/>
              <a:cs typeface="Carlito"/>
            </a:endParaRPr>
          </a:p>
          <a:p>
            <a:pPr marL="575310" indent="-216694">
              <a:spcBef>
                <a:spcPts val="750"/>
              </a:spcBef>
              <a:buSzPct val="75000"/>
              <a:buFont typeface="Symbol"/>
              <a:buChar char=""/>
              <a:tabLst>
                <a:tab pos="575310" algn="l"/>
                <a:tab pos="575786" algn="l"/>
              </a:tabLst>
            </a:pPr>
            <a:r>
              <a:rPr sz="2100" spc="-4" dirty="0">
                <a:latin typeface="Carlito"/>
                <a:cs typeface="Carlito"/>
              </a:rPr>
              <a:t>generic</a:t>
            </a:r>
            <a:r>
              <a:rPr sz="2100" spc="-75" dirty="0">
                <a:latin typeface="Carlito"/>
                <a:cs typeface="Carlito"/>
              </a:rPr>
              <a:t> </a:t>
            </a:r>
            <a:r>
              <a:rPr sz="2100" spc="4" dirty="0">
                <a:latin typeface="Carlito"/>
                <a:cs typeface="Carlito"/>
              </a:rPr>
              <a:t>service</a:t>
            </a:r>
            <a:endParaRPr sz="2100">
              <a:latin typeface="Carlito"/>
              <a:cs typeface="Carlito"/>
            </a:endParaRPr>
          </a:p>
          <a:p>
            <a:pPr marL="575310" indent="-216694">
              <a:spcBef>
                <a:spcPts val="750"/>
              </a:spcBef>
              <a:buSzPct val="75000"/>
              <a:buFont typeface="Symbol"/>
              <a:buChar char=""/>
              <a:tabLst>
                <a:tab pos="575310" algn="l"/>
                <a:tab pos="575786" algn="l"/>
              </a:tabLst>
            </a:pPr>
            <a:r>
              <a:rPr sz="2100" spc="-4" dirty="0">
                <a:latin typeface="Carlito"/>
                <a:cs typeface="Carlito"/>
              </a:rPr>
              <a:t>generic</a:t>
            </a:r>
            <a:r>
              <a:rPr sz="2100" spc="-75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contact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625" y="1049274"/>
            <a:ext cx="8288179" cy="915829"/>
            <a:chOff x="571500" y="256031"/>
            <a:chExt cx="11050905" cy="1221105"/>
          </a:xfrm>
        </p:grpSpPr>
        <p:sp>
          <p:nvSpPr>
            <p:cNvPr id="3" name="object 3"/>
            <p:cNvSpPr/>
            <p:nvPr/>
          </p:nvSpPr>
          <p:spPr>
            <a:xfrm>
              <a:off x="571500" y="256031"/>
              <a:ext cx="11050523" cy="12207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274700"/>
              <a:ext cx="1097280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1162724"/>
            <a:ext cx="8229600" cy="658353"/>
          </a:xfrm>
          <a:prstGeom prst="rect">
            <a:avLst/>
          </a:prstGeom>
          <a:ln w="12700">
            <a:solidFill>
              <a:srgbClr val="D45311"/>
            </a:solidFill>
          </a:ln>
        </p:spPr>
        <p:txBody>
          <a:bodyPr vert="horz" wrap="square" lIns="0" tIns="149066" rIns="0" bIns="0" rtlCol="0" anchor="ctr">
            <a:spAutoFit/>
          </a:bodyPr>
          <a:lstStyle/>
          <a:p>
            <a:pPr marL="1905">
              <a:lnSpc>
                <a:spcPct val="100000"/>
              </a:lnSpc>
              <a:spcBef>
                <a:spcPts val="1174"/>
              </a:spcBef>
            </a:pPr>
            <a:r>
              <a:rPr sz="3300" dirty="0"/>
              <a:t>Generic </a:t>
            </a:r>
            <a:r>
              <a:rPr sz="3300" spc="-8" dirty="0"/>
              <a:t>node </a:t>
            </a:r>
            <a:r>
              <a:rPr sz="3300" spc="-19" dirty="0"/>
              <a:t>template</a:t>
            </a:r>
            <a:endParaRPr sz="3300"/>
          </a:p>
        </p:txBody>
      </p:sp>
      <p:grpSp>
        <p:nvGrpSpPr>
          <p:cNvPr id="6" name="object 6"/>
          <p:cNvGrpSpPr/>
          <p:nvPr/>
        </p:nvGrpSpPr>
        <p:grpSpPr>
          <a:xfrm>
            <a:off x="528637" y="2224088"/>
            <a:ext cx="8386763" cy="3310414"/>
            <a:chOff x="704850" y="1822450"/>
            <a:chExt cx="11182350" cy="4413885"/>
          </a:xfrm>
        </p:grpSpPr>
        <p:sp>
          <p:nvSpPr>
            <p:cNvPr id="7" name="object 7"/>
            <p:cNvSpPr/>
            <p:nvPr/>
          </p:nvSpPr>
          <p:spPr>
            <a:xfrm>
              <a:off x="809244" y="1929384"/>
              <a:ext cx="11077956" cy="43068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711200" y="1828800"/>
              <a:ext cx="11059795" cy="4292600"/>
            </a:xfrm>
            <a:custGeom>
              <a:avLst/>
              <a:gdLst/>
              <a:ahLst/>
              <a:cxnLst/>
              <a:rect l="l" t="t" r="r" b="b"/>
              <a:pathLst>
                <a:path w="11059795" h="4292600">
                  <a:moveTo>
                    <a:pt x="11059541" y="0"/>
                  </a:moveTo>
                  <a:lnTo>
                    <a:pt x="0" y="0"/>
                  </a:lnTo>
                  <a:lnTo>
                    <a:pt x="0" y="4292600"/>
                  </a:lnTo>
                  <a:lnTo>
                    <a:pt x="11059541" y="4292600"/>
                  </a:lnTo>
                  <a:lnTo>
                    <a:pt x="1105954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711200" y="1828800"/>
              <a:ext cx="11059795" cy="4292600"/>
            </a:xfrm>
            <a:custGeom>
              <a:avLst/>
              <a:gdLst/>
              <a:ahLst/>
              <a:cxnLst/>
              <a:rect l="l" t="t" r="r" b="b"/>
              <a:pathLst>
                <a:path w="11059795" h="4292600">
                  <a:moveTo>
                    <a:pt x="0" y="4292600"/>
                  </a:moveTo>
                  <a:lnTo>
                    <a:pt x="11059541" y="4292600"/>
                  </a:lnTo>
                  <a:lnTo>
                    <a:pt x="11059541" y="0"/>
                  </a:lnTo>
                  <a:lnTo>
                    <a:pt x="0" y="0"/>
                  </a:lnTo>
                  <a:lnTo>
                    <a:pt x="0" y="4292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5292" y="2261197"/>
            <a:ext cx="2142649" cy="131170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1526"/>
              </a:lnSpc>
              <a:spcBef>
                <a:spcPts val="75"/>
              </a:spcBef>
            </a:pPr>
            <a:r>
              <a:rPr sz="1350" spc="-8" dirty="0">
                <a:latin typeface="Carlito"/>
                <a:cs typeface="Carlito"/>
              </a:rPr>
              <a:t>define</a:t>
            </a:r>
            <a:r>
              <a:rPr sz="1350" spc="15" dirty="0">
                <a:latin typeface="Carlito"/>
                <a:cs typeface="Carlito"/>
              </a:rPr>
              <a:t> </a:t>
            </a:r>
            <a:r>
              <a:rPr sz="1350" spc="-8" dirty="0">
                <a:latin typeface="Carlito"/>
                <a:cs typeface="Carlito"/>
              </a:rPr>
              <a:t>host{</a:t>
            </a:r>
            <a:endParaRPr sz="1350">
              <a:latin typeface="Carlito"/>
              <a:cs typeface="Carlito"/>
            </a:endParaRPr>
          </a:p>
          <a:p>
            <a:pPr marL="321469" marR="3810">
              <a:lnSpc>
                <a:spcPct val="88100"/>
              </a:lnSpc>
              <a:spcBef>
                <a:spcPts val="98"/>
              </a:spcBef>
            </a:pPr>
            <a:r>
              <a:rPr sz="1350" spc="-4" dirty="0">
                <a:latin typeface="Carlito"/>
                <a:cs typeface="Carlito"/>
              </a:rPr>
              <a:t>name  </a:t>
            </a:r>
            <a:r>
              <a:rPr sz="1350" spc="-8" dirty="0">
                <a:latin typeface="Carlito"/>
                <a:cs typeface="Carlito"/>
              </a:rPr>
              <a:t>notifications_enabled  </a:t>
            </a:r>
            <a:r>
              <a:rPr sz="1350" spc="-4" dirty="0">
                <a:latin typeface="Carlito"/>
                <a:cs typeface="Carlito"/>
              </a:rPr>
              <a:t>event_handler_enabled  </a:t>
            </a:r>
            <a:r>
              <a:rPr sz="1350" spc="-8" dirty="0">
                <a:latin typeface="Carlito"/>
                <a:cs typeface="Carlito"/>
              </a:rPr>
              <a:t>flap_detection_enabled  process_perf_data  </a:t>
            </a:r>
            <a:r>
              <a:rPr sz="1350" spc="-11" dirty="0">
                <a:latin typeface="Carlito"/>
                <a:cs typeface="Carlito"/>
              </a:rPr>
              <a:t>retain_status_information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3583" y="2443162"/>
            <a:ext cx="882968" cy="11124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ts val="1511"/>
              </a:lnSpc>
              <a:spcBef>
                <a:spcPts val="75"/>
              </a:spcBef>
            </a:pPr>
            <a:r>
              <a:rPr sz="1350" spc="-8" dirty="0">
                <a:latin typeface="Carlito"/>
                <a:cs typeface="Carlito"/>
              </a:rPr>
              <a:t>generic-host</a:t>
            </a:r>
            <a:endParaRPr sz="1350">
              <a:latin typeface="Carlito"/>
              <a:cs typeface="Carlito"/>
            </a:endParaRPr>
          </a:p>
          <a:p>
            <a:pPr marR="153353" algn="ctr">
              <a:lnSpc>
                <a:spcPts val="1417"/>
              </a:lnSpc>
            </a:pPr>
            <a:r>
              <a:rPr sz="1350" dirty="0">
                <a:latin typeface="Carlito"/>
                <a:cs typeface="Carlito"/>
              </a:rPr>
              <a:t>1</a:t>
            </a:r>
            <a:endParaRPr sz="1350">
              <a:latin typeface="Carlito"/>
              <a:cs typeface="Carlito"/>
            </a:endParaRPr>
          </a:p>
          <a:p>
            <a:pPr marR="153353" algn="ctr">
              <a:lnSpc>
                <a:spcPts val="1433"/>
              </a:lnSpc>
            </a:pPr>
            <a:r>
              <a:rPr sz="1350" dirty="0">
                <a:latin typeface="Carlito"/>
                <a:cs typeface="Carlito"/>
              </a:rPr>
              <a:t>1</a:t>
            </a:r>
            <a:endParaRPr sz="1350">
              <a:latin typeface="Carlito"/>
              <a:cs typeface="Carlito"/>
            </a:endParaRPr>
          </a:p>
          <a:p>
            <a:pPr marR="153353" algn="ctr">
              <a:lnSpc>
                <a:spcPts val="1433"/>
              </a:lnSpc>
            </a:pPr>
            <a:r>
              <a:rPr sz="1350" dirty="0">
                <a:latin typeface="Carlito"/>
                <a:cs typeface="Carlito"/>
              </a:rPr>
              <a:t>1</a:t>
            </a:r>
            <a:endParaRPr sz="1350">
              <a:latin typeface="Carlito"/>
              <a:cs typeface="Carlito"/>
            </a:endParaRPr>
          </a:p>
          <a:p>
            <a:pPr marR="153353" algn="ctr">
              <a:lnSpc>
                <a:spcPts val="1433"/>
              </a:lnSpc>
            </a:pPr>
            <a:r>
              <a:rPr sz="1350" dirty="0">
                <a:latin typeface="Carlito"/>
                <a:cs typeface="Carlito"/>
              </a:rPr>
              <a:t>1</a:t>
            </a:r>
            <a:endParaRPr sz="1350">
              <a:latin typeface="Carlito"/>
              <a:cs typeface="Carlito"/>
            </a:endParaRPr>
          </a:p>
          <a:p>
            <a:pPr marR="153353" algn="ctr">
              <a:lnSpc>
                <a:spcPts val="1526"/>
              </a:lnSpc>
            </a:pPr>
            <a:r>
              <a:rPr sz="1350" dirty="0">
                <a:latin typeface="Carlito"/>
                <a:cs typeface="Carlito"/>
              </a:rPr>
              <a:t>1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7560" y="3527165"/>
            <a:ext cx="228076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184083" algn="l"/>
              </a:tabLst>
            </a:pPr>
            <a:r>
              <a:rPr sz="1350" spc="-41" dirty="0">
                <a:latin typeface="Carlito"/>
                <a:cs typeface="Carlito"/>
              </a:rPr>
              <a:t>r</a:t>
            </a:r>
            <a:r>
              <a:rPr sz="1350" dirty="0">
                <a:latin typeface="Carlito"/>
                <a:cs typeface="Carlito"/>
              </a:rPr>
              <a:t>e</a:t>
            </a:r>
            <a:r>
              <a:rPr sz="1350" spc="-19" dirty="0">
                <a:latin typeface="Carlito"/>
                <a:cs typeface="Carlito"/>
              </a:rPr>
              <a:t>t</a:t>
            </a:r>
            <a:r>
              <a:rPr sz="1350" dirty="0">
                <a:latin typeface="Carlito"/>
                <a:cs typeface="Carlito"/>
              </a:rPr>
              <a:t>a</a:t>
            </a:r>
            <a:r>
              <a:rPr sz="1350" spc="-15" dirty="0">
                <a:latin typeface="Carlito"/>
                <a:cs typeface="Carlito"/>
              </a:rPr>
              <a:t>i</a:t>
            </a:r>
            <a:r>
              <a:rPr sz="1350" spc="-11" dirty="0">
                <a:latin typeface="Carlito"/>
                <a:cs typeface="Carlito"/>
              </a:rPr>
              <a:t>n</a:t>
            </a:r>
            <a:r>
              <a:rPr sz="1350" spc="-4" dirty="0">
                <a:latin typeface="Carlito"/>
                <a:cs typeface="Carlito"/>
              </a:rPr>
              <a:t>_</a:t>
            </a:r>
            <a:r>
              <a:rPr sz="1350" spc="-8" dirty="0">
                <a:latin typeface="Carlito"/>
                <a:cs typeface="Carlito"/>
              </a:rPr>
              <a:t>n</a:t>
            </a:r>
            <a:r>
              <a:rPr sz="1350" spc="-11" dirty="0">
                <a:latin typeface="Carlito"/>
                <a:cs typeface="Carlito"/>
              </a:rPr>
              <a:t>on</a:t>
            </a:r>
            <a:r>
              <a:rPr sz="1350" spc="-19" dirty="0">
                <a:latin typeface="Carlito"/>
                <a:cs typeface="Carlito"/>
              </a:rPr>
              <a:t>s</a:t>
            </a:r>
            <a:r>
              <a:rPr sz="1350" spc="-23" dirty="0">
                <a:latin typeface="Carlito"/>
                <a:cs typeface="Carlito"/>
              </a:rPr>
              <a:t>t</a:t>
            </a:r>
            <a:r>
              <a:rPr sz="1350" dirty="0">
                <a:latin typeface="Carlito"/>
                <a:cs typeface="Carlito"/>
              </a:rPr>
              <a:t>a</a:t>
            </a:r>
            <a:r>
              <a:rPr sz="1350" spc="4" dirty="0">
                <a:latin typeface="Carlito"/>
                <a:cs typeface="Carlito"/>
              </a:rPr>
              <a:t>t</a:t>
            </a:r>
            <a:r>
              <a:rPr sz="1350" spc="-11" dirty="0">
                <a:latin typeface="Carlito"/>
                <a:cs typeface="Carlito"/>
              </a:rPr>
              <a:t>u</a:t>
            </a:r>
            <a:r>
              <a:rPr sz="1350" spc="8" dirty="0">
                <a:latin typeface="Carlito"/>
                <a:cs typeface="Carlito"/>
              </a:rPr>
              <a:t>s</a:t>
            </a:r>
            <a:r>
              <a:rPr sz="1350" spc="-4" dirty="0">
                <a:latin typeface="Carlito"/>
                <a:cs typeface="Carlito"/>
              </a:rPr>
              <a:t>_</a:t>
            </a:r>
            <a:r>
              <a:rPr sz="1350" spc="-15" dirty="0">
                <a:latin typeface="Carlito"/>
                <a:cs typeface="Carlito"/>
              </a:rPr>
              <a:t>i</a:t>
            </a:r>
            <a:r>
              <a:rPr sz="1350" spc="-11" dirty="0">
                <a:latin typeface="Carlito"/>
                <a:cs typeface="Carlito"/>
              </a:rPr>
              <a:t>n</a:t>
            </a:r>
            <a:r>
              <a:rPr sz="1350" spc="-38" dirty="0">
                <a:latin typeface="Carlito"/>
                <a:cs typeface="Carlito"/>
              </a:rPr>
              <a:t>f</a:t>
            </a:r>
            <a:r>
              <a:rPr sz="1350" spc="-11" dirty="0">
                <a:latin typeface="Carlito"/>
                <a:cs typeface="Carlito"/>
              </a:rPr>
              <a:t>o</a:t>
            </a:r>
            <a:r>
              <a:rPr sz="1350" spc="-15" dirty="0">
                <a:latin typeface="Carlito"/>
                <a:cs typeface="Carlito"/>
              </a:rPr>
              <a:t>r</a:t>
            </a:r>
            <a:r>
              <a:rPr sz="1350" dirty="0">
                <a:latin typeface="Carlito"/>
                <a:cs typeface="Carlito"/>
              </a:rPr>
              <a:t>ma</a:t>
            </a:r>
            <a:r>
              <a:rPr sz="1350" spc="4" dirty="0">
                <a:latin typeface="Carlito"/>
                <a:cs typeface="Carlito"/>
              </a:rPr>
              <a:t>t</a:t>
            </a:r>
            <a:r>
              <a:rPr sz="1350" spc="-15" dirty="0">
                <a:latin typeface="Carlito"/>
                <a:cs typeface="Carlito"/>
              </a:rPr>
              <a:t>i</a:t>
            </a:r>
            <a:r>
              <a:rPr sz="1350" spc="-11" dirty="0">
                <a:latin typeface="Carlito"/>
                <a:cs typeface="Carlito"/>
              </a:rPr>
              <a:t>o</a:t>
            </a:r>
            <a:r>
              <a:rPr sz="1350" dirty="0">
                <a:latin typeface="Carlito"/>
                <a:cs typeface="Carlito"/>
              </a:rPr>
              <a:t>n	1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2194" y="3709320"/>
            <a:ext cx="1143476" cy="129285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1526"/>
              </a:lnSpc>
              <a:spcBef>
                <a:spcPts val="75"/>
              </a:spcBef>
            </a:pPr>
            <a:r>
              <a:rPr sz="1350" spc="-8" dirty="0">
                <a:latin typeface="Carlito"/>
                <a:cs typeface="Carlito"/>
              </a:rPr>
              <a:t>check-host-alive</a:t>
            </a:r>
            <a:endParaRPr sz="1350">
              <a:latin typeface="Carlito"/>
              <a:cs typeface="Carlito"/>
            </a:endParaRPr>
          </a:p>
          <a:p>
            <a:pPr marL="9525">
              <a:lnSpc>
                <a:spcPts val="1433"/>
              </a:lnSpc>
            </a:pPr>
            <a:r>
              <a:rPr sz="1350" dirty="0">
                <a:latin typeface="Carlito"/>
                <a:cs typeface="Carlito"/>
              </a:rPr>
              <a:t>5</a:t>
            </a:r>
            <a:endParaRPr sz="1350">
              <a:latin typeface="Carlito"/>
              <a:cs typeface="Carlito"/>
            </a:endParaRPr>
          </a:p>
          <a:p>
            <a:pPr marL="9525">
              <a:lnSpc>
                <a:spcPts val="1433"/>
              </a:lnSpc>
            </a:pPr>
            <a:r>
              <a:rPr sz="1350" spc="-11" dirty="0">
                <a:latin typeface="Carlito"/>
                <a:cs typeface="Carlito"/>
              </a:rPr>
              <a:t>60</a:t>
            </a:r>
            <a:endParaRPr sz="1350">
              <a:latin typeface="Carlito"/>
              <a:cs typeface="Carlito"/>
            </a:endParaRPr>
          </a:p>
          <a:p>
            <a:pPr marL="9525">
              <a:lnSpc>
                <a:spcPts val="1417"/>
              </a:lnSpc>
            </a:pPr>
            <a:r>
              <a:rPr sz="1350" spc="-4" dirty="0">
                <a:latin typeface="Carlito"/>
                <a:cs typeface="Carlito"/>
              </a:rPr>
              <a:t>24x7</a:t>
            </a:r>
            <a:endParaRPr sz="1350">
              <a:latin typeface="Carlito"/>
              <a:cs typeface="Carlito"/>
            </a:endParaRPr>
          </a:p>
          <a:p>
            <a:pPr marL="9525" marR="604838" indent="311944" algn="just">
              <a:lnSpc>
                <a:spcPts val="1433"/>
              </a:lnSpc>
              <a:spcBef>
                <a:spcPts val="94"/>
              </a:spcBef>
            </a:pPr>
            <a:r>
              <a:rPr sz="1350" spc="-8" dirty="0">
                <a:latin typeface="Carlito"/>
                <a:cs typeface="Carlito"/>
              </a:rPr>
              <a:t>d,r  </a:t>
            </a:r>
            <a:r>
              <a:rPr sz="1350" spc="-11" dirty="0">
                <a:latin typeface="Carlito"/>
                <a:cs typeface="Carlito"/>
              </a:rPr>
              <a:t>nobod</a:t>
            </a:r>
            <a:r>
              <a:rPr sz="1350" dirty="0">
                <a:latin typeface="Carlito"/>
                <a:cs typeface="Carlito"/>
              </a:rPr>
              <a:t>y  0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7560" y="3709320"/>
            <a:ext cx="1513046" cy="1494159"/>
          </a:xfrm>
          <a:prstGeom prst="rect">
            <a:avLst/>
          </a:prstGeom>
        </p:spPr>
        <p:txBody>
          <a:bodyPr vert="horz" wrap="square" lIns="0" tIns="33814" rIns="0" bIns="0" rtlCol="0">
            <a:spAutoFit/>
          </a:bodyPr>
          <a:lstStyle/>
          <a:p>
            <a:pPr marL="9525" marR="3810">
              <a:lnSpc>
                <a:spcPct val="88100"/>
              </a:lnSpc>
              <a:spcBef>
                <a:spcPts val="266"/>
              </a:spcBef>
            </a:pPr>
            <a:r>
              <a:rPr sz="1350" spc="-4" dirty="0">
                <a:latin typeface="Carlito"/>
                <a:cs typeface="Carlito"/>
              </a:rPr>
              <a:t>check_command  </a:t>
            </a:r>
            <a:r>
              <a:rPr sz="1350" dirty="0">
                <a:latin typeface="Carlito"/>
                <a:cs typeface="Carlito"/>
              </a:rPr>
              <a:t>ma</a:t>
            </a:r>
            <a:r>
              <a:rPr sz="1350" spc="8" dirty="0">
                <a:latin typeface="Carlito"/>
                <a:cs typeface="Carlito"/>
              </a:rPr>
              <a:t>x</a:t>
            </a:r>
            <a:r>
              <a:rPr sz="1350" spc="-4" dirty="0">
                <a:latin typeface="Carlito"/>
                <a:cs typeface="Carlito"/>
              </a:rPr>
              <a:t>_c</a:t>
            </a:r>
            <a:r>
              <a:rPr sz="1350" spc="-11" dirty="0">
                <a:latin typeface="Carlito"/>
                <a:cs typeface="Carlito"/>
              </a:rPr>
              <a:t>h</a:t>
            </a:r>
            <a:r>
              <a:rPr sz="1350" dirty="0">
                <a:latin typeface="Carlito"/>
                <a:cs typeface="Carlito"/>
              </a:rPr>
              <a:t>eck_a</a:t>
            </a:r>
            <a:r>
              <a:rPr sz="1350" spc="-23" dirty="0">
                <a:latin typeface="Carlito"/>
                <a:cs typeface="Carlito"/>
              </a:rPr>
              <a:t>tt</a:t>
            </a:r>
            <a:r>
              <a:rPr sz="1350" dirty="0">
                <a:latin typeface="Carlito"/>
                <a:cs typeface="Carlito"/>
              </a:rPr>
              <a:t>em</a:t>
            </a:r>
            <a:r>
              <a:rPr sz="1350" spc="-8" dirty="0">
                <a:latin typeface="Carlito"/>
                <a:cs typeface="Carlito"/>
              </a:rPr>
              <a:t>p</a:t>
            </a:r>
            <a:r>
              <a:rPr sz="1350" spc="4" dirty="0">
                <a:latin typeface="Carlito"/>
                <a:cs typeface="Carlito"/>
              </a:rPr>
              <a:t>t</a:t>
            </a:r>
            <a:r>
              <a:rPr sz="1350" dirty="0">
                <a:latin typeface="Carlito"/>
                <a:cs typeface="Carlito"/>
              </a:rPr>
              <a:t>s  </a:t>
            </a:r>
            <a:r>
              <a:rPr sz="1350" spc="-11" dirty="0">
                <a:latin typeface="Carlito"/>
                <a:cs typeface="Carlito"/>
              </a:rPr>
              <a:t>notification_interval  </a:t>
            </a:r>
            <a:r>
              <a:rPr sz="1350" spc="-8" dirty="0">
                <a:latin typeface="Carlito"/>
                <a:cs typeface="Carlito"/>
              </a:rPr>
              <a:t>notification_period  notification_options  </a:t>
            </a:r>
            <a:r>
              <a:rPr sz="1350" spc="-11" dirty="0">
                <a:latin typeface="Carlito"/>
                <a:cs typeface="Carlito"/>
              </a:rPr>
              <a:t>contact_groups  register</a:t>
            </a:r>
            <a:endParaRPr sz="1350">
              <a:latin typeface="Carlito"/>
              <a:cs typeface="Carlito"/>
            </a:endParaRPr>
          </a:p>
          <a:p>
            <a:pPr marL="9525">
              <a:lnSpc>
                <a:spcPts val="1433"/>
              </a:lnSpc>
            </a:pPr>
            <a:r>
              <a:rPr sz="1350" dirty="0">
                <a:latin typeface="Carlito"/>
                <a:cs typeface="Carlito"/>
              </a:rPr>
              <a:t>}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2849"/>
            <a:ext cx="8229600" cy="658353"/>
          </a:xfrm>
          <a:prstGeom prst="rect">
            <a:avLst/>
          </a:prstGeom>
          <a:ln w="12700">
            <a:solidFill>
              <a:srgbClr val="D45311"/>
            </a:solidFill>
          </a:ln>
        </p:spPr>
        <p:txBody>
          <a:bodyPr vert="horz" wrap="square" lIns="0" tIns="149066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74"/>
              </a:spcBef>
            </a:pPr>
            <a:r>
              <a:rPr sz="3300" spc="-8" dirty="0"/>
              <a:t>Individual node</a:t>
            </a:r>
            <a:r>
              <a:rPr sz="3300" spc="41" dirty="0"/>
              <a:t> </a:t>
            </a:r>
            <a:r>
              <a:rPr sz="3300" spc="-19" dirty="0"/>
              <a:t>configuration</a:t>
            </a:r>
            <a:endParaRPr sz="3300"/>
          </a:p>
        </p:txBody>
      </p:sp>
      <p:grpSp>
        <p:nvGrpSpPr>
          <p:cNvPr id="3" name="object 3"/>
          <p:cNvGrpSpPr/>
          <p:nvPr/>
        </p:nvGrpSpPr>
        <p:grpSpPr>
          <a:xfrm>
            <a:off x="757237" y="2407444"/>
            <a:ext cx="7626668" cy="1669733"/>
            <a:chOff x="1009650" y="2066925"/>
            <a:chExt cx="10168890" cy="2226310"/>
          </a:xfrm>
        </p:grpSpPr>
        <p:sp>
          <p:nvSpPr>
            <p:cNvPr id="4" name="object 4"/>
            <p:cNvSpPr/>
            <p:nvPr/>
          </p:nvSpPr>
          <p:spPr>
            <a:xfrm>
              <a:off x="1115568" y="2171700"/>
              <a:ext cx="10062972" cy="2121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1065276" y="2185415"/>
              <a:ext cx="4690872" cy="2039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1016000" y="2073275"/>
              <a:ext cx="10045700" cy="2105025"/>
            </a:xfrm>
            <a:custGeom>
              <a:avLst/>
              <a:gdLst/>
              <a:ahLst/>
              <a:cxnLst/>
              <a:rect l="l" t="t" r="r" b="b"/>
              <a:pathLst>
                <a:path w="10045700" h="2105025">
                  <a:moveTo>
                    <a:pt x="10045700" y="0"/>
                  </a:moveTo>
                  <a:lnTo>
                    <a:pt x="0" y="0"/>
                  </a:lnTo>
                  <a:lnTo>
                    <a:pt x="0" y="2105025"/>
                  </a:lnTo>
                  <a:lnTo>
                    <a:pt x="10045700" y="2105025"/>
                  </a:lnTo>
                  <a:lnTo>
                    <a:pt x="100457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1016000" y="2073275"/>
              <a:ext cx="10045700" cy="2105025"/>
            </a:xfrm>
            <a:custGeom>
              <a:avLst/>
              <a:gdLst/>
              <a:ahLst/>
              <a:cxnLst/>
              <a:rect l="l" t="t" r="r" b="b"/>
              <a:pathLst>
                <a:path w="10045700" h="2105025">
                  <a:moveTo>
                    <a:pt x="0" y="2105025"/>
                  </a:moveTo>
                  <a:lnTo>
                    <a:pt x="10045700" y="2105025"/>
                  </a:lnTo>
                  <a:lnTo>
                    <a:pt x="10045700" y="0"/>
                  </a:lnTo>
                  <a:lnTo>
                    <a:pt x="0" y="0"/>
                  </a:lnTo>
                  <a:lnTo>
                    <a:pt x="0" y="2105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01709" y="2634006"/>
            <a:ext cx="1136809" cy="1123962"/>
          </a:xfrm>
          <a:prstGeom prst="rect">
            <a:avLst/>
          </a:prstGeom>
        </p:spPr>
        <p:txBody>
          <a:bodyPr vert="horz" wrap="square" lIns="0" tIns="33338" rIns="0" bIns="0" rtlCol="0">
            <a:spAutoFit/>
          </a:bodyPr>
          <a:lstStyle/>
          <a:p>
            <a:pPr marR="3810">
              <a:lnSpc>
                <a:spcPct val="88400"/>
              </a:lnSpc>
              <a:spcBef>
                <a:spcPts val="263"/>
              </a:spcBef>
            </a:pPr>
            <a:r>
              <a:rPr sz="1350" spc="4" dirty="0">
                <a:latin typeface="Arial"/>
                <a:cs typeface="Arial"/>
              </a:rPr>
              <a:t>generic-host  </a:t>
            </a:r>
            <a:r>
              <a:rPr sz="1350" spc="-4" dirty="0">
                <a:latin typeface="Arial"/>
                <a:cs typeface="Arial"/>
              </a:rPr>
              <a:t>switch1  Co</a:t>
            </a:r>
            <a:r>
              <a:rPr sz="1350" spc="4" dirty="0">
                <a:latin typeface="Arial"/>
                <a:cs typeface="Arial"/>
              </a:rPr>
              <a:t>r</a:t>
            </a:r>
            <a:r>
              <a:rPr sz="1350" dirty="0">
                <a:latin typeface="Arial"/>
                <a:cs typeface="Arial"/>
              </a:rPr>
              <a:t>e_</a:t>
            </a:r>
            <a:r>
              <a:rPr sz="1350" spc="-4" dirty="0">
                <a:latin typeface="Arial"/>
                <a:cs typeface="Arial"/>
              </a:rPr>
              <a:t>s</a:t>
            </a:r>
            <a:r>
              <a:rPr sz="1350" spc="-34" dirty="0">
                <a:latin typeface="Arial"/>
                <a:cs typeface="Arial"/>
              </a:rPr>
              <a:t>w</a:t>
            </a:r>
            <a:r>
              <a:rPr sz="1350" spc="19" dirty="0">
                <a:latin typeface="Arial"/>
                <a:cs typeface="Arial"/>
              </a:rPr>
              <a:t>i</a:t>
            </a:r>
            <a:r>
              <a:rPr sz="1350" dirty="0">
                <a:latin typeface="Arial"/>
                <a:cs typeface="Arial"/>
              </a:rPr>
              <a:t>tc</a:t>
            </a:r>
            <a:r>
              <a:rPr sz="1350" spc="4" dirty="0">
                <a:latin typeface="Arial"/>
                <a:cs typeface="Arial"/>
              </a:rPr>
              <a:t>h</a:t>
            </a:r>
            <a:r>
              <a:rPr sz="1350" dirty="0">
                <a:latin typeface="Arial"/>
                <a:cs typeface="Arial"/>
              </a:rPr>
              <a:t>es  192.168.1.2</a:t>
            </a:r>
            <a:endParaRPr sz="1350">
              <a:latin typeface="Arial"/>
              <a:cs typeface="Arial"/>
            </a:endParaRPr>
          </a:p>
          <a:p>
            <a:pPr>
              <a:lnSpc>
                <a:spcPts val="1328"/>
              </a:lnSpc>
            </a:pPr>
            <a:r>
              <a:rPr sz="1350" dirty="0">
                <a:latin typeface="Arial"/>
                <a:cs typeface="Arial"/>
              </a:rPr>
              <a:t>router1</a:t>
            </a:r>
            <a:endParaRPr sz="1350">
              <a:latin typeface="Arial"/>
              <a:cs typeface="Arial"/>
            </a:endParaRPr>
          </a:p>
          <a:p>
            <a:pPr>
              <a:lnSpc>
                <a:spcPts val="1511"/>
              </a:lnSpc>
            </a:pPr>
            <a:r>
              <a:rPr sz="1350" dirty="0">
                <a:latin typeface="Arial"/>
                <a:cs typeface="Arial"/>
              </a:rPr>
              <a:t>switch_group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3645" y="2455736"/>
            <a:ext cx="1564958" cy="148790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ts val="1511"/>
              </a:lnSpc>
              <a:spcBef>
                <a:spcPts val="75"/>
              </a:spcBef>
            </a:pPr>
            <a:r>
              <a:rPr sz="1350" spc="4" dirty="0">
                <a:latin typeface="Arial"/>
                <a:cs typeface="Arial"/>
              </a:rPr>
              <a:t>define</a:t>
            </a:r>
            <a:r>
              <a:rPr sz="1350" spc="-79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host{</a:t>
            </a:r>
            <a:endParaRPr sz="1350">
              <a:latin typeface="Arial"/>
              <a:cs typeface="Arial"/>
            </a:endParaRPr>
          </a:p>
          <a:p>
            <a:pPr marL="376713" marR="336232">
              <a:lnSpc>
                <a:spcPct val="88400"/>
              </a:lnSpc>
              <a:spcBef>
                <a:spcPts val="79"/>
              </a:spcBef>
            </a:pPr>
            <a:r>
              <a:rPr sz="1350" dirty="0">
                <a:latin typeface="Arial"/>
                <a:cs typeface="Arial"/>
              </a:rPr>
              <a:t>use  host</a:t>
            </a:r>
            <a:r>
              <a:rPr sz="1350" spc="4" dirty="0">
                <a:latin typeface="Arial"/>
                <a:cs typeface="Arial"/>
              </a:rPr>
              <a:t>_</a:t>
            </a:r>
            <a:r>
              <a:rPr sz="1350" dirty="0">
                <a:latin typeface="Arial"/>
                <a:cs typeface="Arial"/>
              </a:rPr>
              <a:t>na</a:t>
            </a:r>
            <a:r>
              <a:rPr sz="1350" spc="-49" dirty="0">
                <a:latin typeface="Arial"/>
                <a:cs typeface="Arial"/>
              </a:rPr>
              <a:t>m</a:t>
            </a:r>
            <a:r>
              <a:rPr sz="1350" dirty="0">
                <a:latin typeface="Arial"/>
                <a:cs typeface="Arial"/>
              </a:rPr>
              <a:t>e  </a:t>
            </a:r>
            <a:r>
              <a:rPr sz="1350" spc="8" dirty="0">
                <a:latin typeface="Arial"/>
                <a:cs typeface="Arial"/>
              </a:rPr>
              <a:t>alias  </a:t>
            </a:r>
            <a:r>
              <a:rPr sz="1350" dirty="0">
                <a:latin typeface="Arial"/>
                <a:cs typeface="Arial"/>
              </a:rPr>
              <a:t>address  parents</a:t>
            </a:r>
            <a:endParaRPr sz="1350">
              <a:latin typeface="Arial"/>
              <a:cs typeface="Arial"/>
            </a:endParaRPr>
          </a:p>
          <a:p>
            <a:pPr marL="376713">
              <a:lnSpc>
                <a:spcPts val="1313"/>
              </a:lnSpc>
            </a:pPr>
            <a:r>
              <a:rPr sz="1350" dirty="0">
                <a:latin typeface="Arial"/>
                <a:cs typeface="Arial"/>
              </a:rPr>
              <a:t>contact_groups</a:t>
            </a:r>
            <a:endParaRPr sz="1350">
              <a:latin typeface="Arial"/>
              <a:cs typeface="Arial"/>
            </a:endParaRPr>
          </a:p>
          <a:p>
            <a:pPr>
              <a:lnSpc>
                <a:spcPts val="1526"/>
              </a:lnSpc>
            </a:pPr>
            <a:r>
              <a:rPr sz="1350" dirty="0">
                <a:latin typeface="Arial"/>
                <a:cs typeface="Arial"/>
              </a:rPr>
              <a:t>}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74567"/>
            <a:ext cx="8229600" cy="658353"/>
          </a:xfrm>
          <a:prstGeom prst="rect">
            <a:avLst/>
          </a:prstGeom>
          <a:ln w="12700">
            <a:solidFill>
              <a:srgbClr val="D45311"/>
            </a:solidFill>
          </a:ln>
        </p:spPr>
        <p:txBody>
          <a:bodyPr vert="horz" wrap="square" lIns="0" tIns="149066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74"/>
              </a:spcBef>
            </a:pPr>
            <a:r>
              <a:rPr sz="3300" dirty="0"/>
              <a:t>Generic service</a:t>
            </a:r>
            <a:r>
              <a:rPr sz="3300" spc="-41" dirty="0"/>
              <a:t> </a:t>
            </a:r>
            <a:r>
              <a:rPr sz="3300" spc="-19" dirty="0"/>
              <a:t>configuration</a:t>
            </a:r>
            <a:endParaRPr sz="33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848248-4005-4A9F-9DDD-BE38DE1EC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7" y="1772369"/>
            <a:ext cx="8138865" cy="423708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625" y="1049274"/>
            <a:ext cx="8288179" cy="915829"/>
            <a:chOff x="571500" y="256031"/>
            <a:chExt cx="11050905" cy="1221105"/>
          </a:xfrm>
        </p:grpSpPr>
        <p:sp>
          <p:nvSpPr>
            <p:cNvPr id="3" name="object 3"/>
            <p:cNvSpPr/>
            <p:nvPr/>
          </p:nvSpPr>
          <p:spPr>
            <a:xfrm>
              <a:off x="571500" y="256031"/>
              <a:ext cx="11050523" cy="12207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274700"/>
              <a:ext cx="1097280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1162724"/>
            <a:ext cx="8229600" cy="658353"/>
          </a:xfrm>
          <a:prstGeom prst="rect">
            <a:avLst/>
          </a:prstGeom>
          <a:ln w="12700">
            <a:solidFill>
              <a:srgbClr val="D45311"/>
            </a:solidFill>
          </a:ln>
        </p:spPr>
        <p:txBody>
          <a:bodyPr vert="horz" wrap="square" lIns="0" tIns="149066" rIns="0" bIns="0" rtlCol="0" anchor="ctr">
            <a:spAutoFit/>
          </a:bodyPr>
          <a:lstStyle/>
          <a:p>
            <a:pPr marL="1905">
              <a:lnSpc>
                <a:spcPct val="100000"/>
              </a:lnSpc>
              <a:spcBef>
                <a:spcPts val="1174"/>
              </a:spcBef>
            </a:pPr>
            <a:r>
              <a:rPr sz="3300" spc="-8" dirty="0"/>
              <a:t>Individual </a:t>
            </a:r>
            <a:r>
              <a:rPr sz="3300" dirty="0"/>
              <a:t>service</a:t>
            </a:r>
            <a:r>
              <a:rPr sz="3300" spc="41" dirty="0"/>
              <a:t> </a:t>
            </a:r>
            <a:r>
              <a:rPr sz="3300" spc="-19" dirty="0"/>
              <a:t>configuration</a:t>
            </a:r>
            <a:endParaRPr sz="3300"/>
          </a:p>
        </p:txBody>
      </p:sp>
      <p:grpSp>
        <p:nvGrpSpPr>
          <p:cNvPr id="6" name="object 6"/>
          <p:cNvGrpSpPr/>
          <p:nvPr/>
        </p:nvGrpSpPr>
        <p:grpSpPr>
          <a:xfrm>
            <a:off x="757809" y="2379725"/>
            <a:ext cx="7711916" cy="1941195"/>
            <a:chOff x="1010411" y="2029967"/>
            <a:chExt cx="10282555" cy="2588260"/>
          </a:xfrm>
        </p:grpSpPr>
        <p:sp>
          <p:nvSpPr>
            <p:cNvPr id="7" name="object 7"/>
            <p:cNvSpPr/>
            <p:nvPr/>
          </p:nvSpPr>
          <p:spPr>
            <a:xfrm>
              <a:off x="1046987" y="2029967"/>
              <a:ext cx="10245852" cy="25877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1010411" y="2043683"/>
              <a:ext cx="4064508" cy="25008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9612" y="2305051"/>
            <a:ext cx="7672388" cy="1881861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vert="horz" wrap="square" lIns="0" tIns="46672" rIns="0" bIns="0" rtlCol="0">
            <a:spAutoFit/>
          </a:bodyPr>
          <a:lstStyle/>
          <a:p>
            <a:pPr marL="61436">
              <a:spcBef>
                <a:spcPts val="367"/>
              </a:spcBef>
            </a:pPr>
            <a:r>
              <a:rPr sz="1163" spc="4" dirty="0">
                <a:latin typeface="Carlito"/>
                <a:cs typeface="Carlito"/>
              </a:rPr>
              <a:t>define </a:t>
            </a:r>
            <a:r>
              <a:rPr sz="1163" spc="8" dirty="0">
                <a:latin typeface="Carlito"/>
                <a:cs typeface="Carlito"/>
              </a:rPr>
              <a:t>service{</a:t>
            </a:r>
            <a:endParaRPr sz="1163">
              <a:latin typeface="Carlito"/>
              <a:cs typeface="Carlito"/>
            </a:endParaRPr>
          </a:p>
          <a:p>
            <a:pPr marL="335756">
              <a:spcBef>
                <a:spcPts val="38"/>
              </a:spcBef>
              <a:tabLst>
                <a:tab pos="1927384" algn="l"/>
              </a:tabLst>
            </a:pPr>
            <a:r>
              <a:rPr sz="1163" spc="8" dirty="0">
                <a:latin typeface="Carlito"/>
                <a:cs typeface="Carlito"/>
              </a:rPr>
              <a:t>host_name	</a:t>
            </a:r>
            <a:r>
              <a:rPr sz="1163" spc="4" dirty="0">
                <a:latin typeface="Carlito"/>
                <a:cs typeface="Carlito"/>
              </a:rPr>
              <a:t>switch1</a:t>
            </a:r>
            <a:endParaRPr sz="1163">
              <a:latin typeface="Carlito"/>
              <a:cs typeface="Carlito"/>
            </a:endParaRPr>
          </a:p>
          <a:p>
            <a:pPr marL="335756">
              <a:spcBef>
                <a:spcPts val="34"/>
              </a:spcBef>
              <a:tabLst>
                <a:tab pos="1927384" algn="l"/>
              </a:tabLst>
            </a:pPr>
            <a:r>
              <a:rPr sz="1163" spc="4" dirty="0">
                <a:latin typeface="Carlito"/>
                <a:cs typeface="Carlito"/>
              </a:rPr>
              <a:t>use	</a:t>
            </a:r>
            <a:r>
              <a:rPr sz="1163" spc="8" dirty="0">
                <a:latin typeface="Carlito"/>
                <a:cs typeface="Carlito"/>
              </a:rPr>
              <a:t>generic-service</a:t>
            </a:r>
            <a:endParaRPr sz="1163">
              <a:latin typeface="Carlito"/>
              <a:cs typeface="Carlito"/>
            </a:endParaRPr>
          </a:p>
          <a:p>
            <a:pPr marL="335756" marR="4744403">
              <a:lnSpc>
                <a:spcPct val="102600"/>
              </a:lnSpc>
              <a:spcBef>
                <a:spcPts val="30"/>
              </a:spcBef>
              <a:tabLst>
                <a:tab pos="1927384" algn="l"/>
                <a:tab pos="2239328" algn="l"/>
              </a:tabLst>
            </a:pPr>
            <a:r>
              <a:rPr sz="1163" spc="8" dirty="0">
                <a:latin typeface="Carlito"/>
                <a:cs typeface="Carlito"/>
              </a:rPr>
              <a:t>service_description		PING  </a:t>
            </a:r>
            <a:r>
              <a:rPr sz="1163" spc="15" dirty="0">
                <a:latin typeface="Carlito"/>
                <a:cs typeface="Carlito"/>
              </a:rPr>
              <a:t>c</a:t>
            </a:r>
            <a:r>
              <a:rPr sz="1163" spc="8" dirty="0">
                <a:latin typeface="Carlito"/>
                <a:cs typeface="Carlito"/>
              </a:rPr>
              <a:t>he</a:t>
            </a:r>
            <a:r>
              <a:rPr sz="1163" spc="15" dirty="0">
                <a:latin typeface="Carlito"/>
                <a:cs typeface="Carlito"/>
              </a:rPr>
              <a:t>c</a:t>
            </a:r>
            <a:r>
              <a:rPr sz="1163" spc="11" dirty="0">
                <a:latin typeface="Carlito"/>
                <a:cs typeface="Carlito"/>
              </a:rPr>
              <a:t>k_</a:t>
            </a:r>
            <a:r>
              <a:rPr sz="1163" spc="15" dirty="0">
                <a:latin typeface="Carlito"/>
                <a:cs typeface="Carlito"/>
              </a:rPr>
              <a:t>c</a:t>
            </a:r>
            <a:r>
              <a:rPr sz="1163" spc="8" dirty="0">
                <a:latin typeface="Carlito"/>
                <a:cs typeface="Carlito"/>
              </a:rPr>
              <a:t>omm</a:t>
            </a:r>
            <a:r>
              <a:rPr sz="1163" spc="11" dirty="0">
                <a:latin typeface="Carlito"/>
                <a:cs typeface="Carlito"/>
              </a:rPr>
              <a:t>a</a:t>
            </a:r>
            <a:r>
              <a:rPr sz="1163" spc="4" dirty="0">
                <a:latin typeface="Carlito"/>
                <a:cs typeface="Carlito"/>
              </a:rPr>
              <a:t>n</a:t>
            </a:r>
            <a:r>
              <a:rPr sz="1163" spc="11" dirty="0">
                <a:latin typeface="Carlito"/>
                <a:cs typeface="Carlito"/>
              </a:rPr>
              <a:t>d</a:t>
            </a:r>
            <a:r>
              <a:rPr sz="1163" dirty="0">
                <a:latin typeface="Carlito"/>
                <a:cs typeface="Carlito"/>
              </a:rPr>
              <a:t>	</a:t>
            </a:r>
            <a:r>
              <a:rPr sz="1163" spc="15" dirty="0">
                <a:latin typeface="Carlito"/>
                <a:cs typeface="Carlito"/>
              </a:rPr>
              <a:t>c</a:t>
            </a:r>
            <a:r>
              <a:rPr sz="1163" spc="8" dirty="0">
                <a:latin typeface="Carlito"/>
                <a:cs typeface="Carlito"/>
              </a:rPr>
              <a:t>he</a:t>
            </a:r>
            <a:r>
              <a:rPr sz="1163" spc="15" dirty="0">
                <a:latin typeface="Carlito"/>
                <a:cs typeface="Carlito"/>
              </a:rPr>
              <a:t>ck</a:t>
            </a:r>
            <a:r>
              <a:rPr sz="1163" spc="-8" dirty="0">
                <a:latin typeface="Carlito"/>
                <a:cs typeface="Carlito"/>
              </a:rPr>
              <a:t>-</a:t>
            </a:r>
            <a:r>
              <a:rPr sz="1163" spc="8" dirty="0">
                <a:latin typeface="Carlito"/>
                <a:cs typeface="Carlito"/>
              </a:rPr>
              <a:t>h</a:t>
            </a:r>
            <a:r>
              <a:rPr sz="1163" dirty="0">
                <a:latin typeface="Carlito"/>
                <a:cs typeface="Carlito"/>
              </a:rPr>
              <a:t>os</a:t>
            </a:r>
            <a:r>
              <a:rPr sz="1163" spc="15" dirty="0">
                <a:latin typeface="Carlito"/>
                <a:cs typeface="Carlito"/>
              </a:rPr>
              <a:t>t</a:t>
            </a:r>
            <a:r>
              <a:rPr sz="1163" spc="-8" dirty="0">
                <a:latin typeface="Carlito"/>
                <a:cs typeface="Carlito"/>
              </a:rPr>
              <a:t>-</a:t>
            </a:r>
            <a:r>
              <a:rPr sz="1163" spc="11" dirty="0">
                <a:latin typeface="Carlito"/>
                <a:cs typeface="Carlito"/>
              </a:rPr>
              <a:t>a</a:t>
            </a:r>
            <a:r>
              <a:rPr sz="1163" spc="-4" dirty="0">
                <a:latin typeface="Carlito"/>
                <a:cs typeface="Carlito"/>
              </a:rPr>
              <a:t>l</a:t>
            </a:r>
            <a:r>
              <a:rPr sz="1163" spc="8" dirty="0">
                <a:latin typeface="Carlito"/>
                <a:cs typeface="Carlito"/>
              </a:rPr>
              <a:t>ive  max_check_attempts	</a:t>
            </a:r>
            <a:r>
              <a:rPr sz="1163" spc="11" dirty="0">
                <a:latin typeface="Carlito"/>
                <a:cs typeface="Carlito"/>
              </a:rPr>
              <a:t>5</a:t>
            </a:r>
            <a:endParaRPr sz="1163">
              <a:latin typeface="Carlito"/>
              <a:cs typeface="Carlito"/>
            </a:endParaRPr>
          </a:p>
          <a:p>
            <a:pPr marL="335756" marR="4945856">
              <a:lnSpc>
                <a:spcPct val="102699"/>
              </a:lnSpc>
              <a:spcBef>
                <a:spcPts val="26"/>
              </a:spcBef>
              <a:tabLst>
                <a:tab pos="1927384" algn="l"/>
                <a:tab pos="2239328" algn="l"/>
              </a:tabLst>
            </a:pPr>
            <a:r>
              <a:rPr sz="1163" spc="8" dirty="0">
                <a:latin typeface="Carlito"/>
                <a:cs typeface="Carlito"/>
              </a:rPr>
              <a:t>normal_check_interval	</a:t>
            </a:r>
            <a:r>
              <a:rPr sz="1163" spc="11" dirty="0">
                <a:latin typeface="Carlito"/>
                <a:cs typeface="Carlito"/>
              </a:rPr>
              <a:t>5  </a:t>
            </a:r>
            <a:r>
              <a:rPr sz="1163" spc="4" dirty="0">
                <a:latin typeface="Carlito"/>
                <a:cs typeface="Carlito"/>
              </a:rPr>
              <a:t>notification_options		</a:t>
            </a:r>
            <a:r>
              <a:rPr sz="1163" spc="-15" dirty="0">
                <a:latin typeface="Carlito"/>
                <a:cs typeface="Carlito"/>
              </a:rPr>
              <a:t>c,r,f  </a:t>
            </a:r>
            <a:r>
              <a:rPr sz="1163" spc="19" dirty="0">
                <a:latin typeface="Carlito"/>
                <a:cs typeface="Carlito"/>
              </a:rPr>
              <a:t>c</a:t>
            </a:r>
            <a:r>
              <a:rPr sz="1163" spc="4" dirty="0">
                <a:latin typeface="Carlito"/>
                <a:cs typeface="Carlito"/>
              </a:rPr>
              <a:t>on</a:t>
            </a:r>
            <a:r>
              <a:rPr sz="1163" spc="-15" dirty="0">
                <a:latin typeface="Carlito"/>
                <a:cs typeface="Carlito"/>
              </a:rPr>
              <a:t>t</a:t>
            </a:r>
            <a:r>
              <a:rPr sz="1163" spc="11" dirty="0">
                <a:latin typeface="Carlito"/>
                <a:cs typeface="Carlito"/>
              </a:rPr>
              <a:t>act</a:t>
            </a:r>
            <a:r>
              <a:rPr sz="1163" spc="8" dirty="0">
                <a:latin typeface="Carlito"/>
                <a:cs typeface="Carlito"/>
              </a:rPr>
              <a:t>_</a:t>
            </a:r>
            <a:r>
              <a:rPr sz="1163" spc="15" dirty="0">
                <a:latin typeface="Carlito"/>
                <a:cs typeface="Carlito"/>
              </a:rPr>
              <a:t>g</a:t>
            </a:r>
            <a:r>
              <a:rPr sz="1163" spc="-30" dirty="0">
                <a:latin typeface="Carlito"/>
                <a:cs typeface="Carlito"/>
              </a:rPr>
              <a:t>r</a:t>
            </a:r>
            <a:r>
              <a:rPr sz="1163" spc="4" dirty="0">
                <a:latin typeface="Carlito"/>
                <a:cs typeface="Carlito"/>
              </a:rPr>
              <a:t>oup</a:t>
            </a:r>
            <a:r>
              <a:rPr sz="1163" spc="8" dirty="0">
                <a:latin typeface="Carlito"/>
                <a:cs typeface="Carlito"/>
              </a:rPr>
              <a:t>s</a:t>
            </a:r>
            <a:r>
              <a:rPr sz="1163" dirty="0">
                <a:latin typeface="Carlito"/>
                <a:cs typeface="Carlito"/>
              </a:rPr>
              <a:t>	s</a:t>
            </a:r>
            <a:r>
              <a:rPr sz="1163" spc="4" dirty="0">
                <a:latin typeface="Carlito"/>
                <a:cs typeface="Carlito"/>
              </a:rPr>
              <a:t>w</a:t>
            </a:r>
            <a:r>
              <a:rPr sz="1163" dirty="0">
                <a:latin typeface="Carlito"/>
                <a:cs typeface="Carlito"/>
              </a:rPr>
              <a:t>i</a:t>
            </a:r>
            <a:r>
              <a:rPr sz="1163" spc="-15" dirty="0">
                <a:latin typeface="Carlito"/>
                <a:cs typeface="Carlito"/>
              </a:rPr>
              <a:t>t</a:t>
            </a:r>
            <a:r>
              <a:rPr sz="1163" spc="19" dirty="0">
                <a:latin typeface="Carlito"/>
                <a:cs typeface="Carlito"/>
              </a:rPr>
              <a:t>c</a:t>
            </a:r>
            <a:r>
              <a:rPr sz="1163" spc="8" dirty="0">
                <a:latin typeface="Carlito"/>
                <a:cs typeface="Carlito"/>
              </a:rPr>
              <a:t>h</a:t>
            </a:r>
            <a:r>
              <a:rPr sz="1163" spc="-8" dirty="0">
                <a:latin typeface="Carlito"/>
                <a:cs typeface="Carlito"/>
              </a:rPr>
              <a:t>-</a:t>
            </a:r>
            <a:r>
              <a:rPr sz="1163" spc="15" dirty="0">
                <a:latin typeface="Carlito"/>
                <a:cs typeface="Carlito"/>
              </a:rPr>
              <a:t>g</a:t>
            </a:r>
            <a:r>
              <a:rPr sz="1163" spc="-30" dirty="0">
                <a:latin typeface="Carlito"/>
                <a:cs typeface="Carlito"/>
              </a:rPr>
              <a:t>r</a:t>
            </a:r>
            <a:r>
              <a:rPr sz="1163" spc="4" dirty="0">
                <a:latin typeface="Carlito"/>
                <a:cs typeface="Carlito"/>
              </a:rPr>
              <a:t>ou</a:t>
            </a:r>
            <a:r>
              <a:rPr sz="1163" spc="11" dirty="0">
                <a:latin typeface="Carlito"/>
                <a:cs typeface="Carlito"/>
              </a:rPr>
              <a:t>p</a:t>
            </a:r>
            <a:endParaRPr sz="1163">
              <a:latin typeface="Carlito"/>
              <a:cs typeface="Carlito"/>
            </a:endParaRPr>
          </a:p>
          <a:p>
            <a:pPr marL="61436">
              <a:spcBef>
                <a:spcPts val="60"/>
              </a:spcBef>
            </a:pPr>
            <a:r>
              <a:rPr sz="1163" spc="8" dirty="0">
                <a:latin typeface="Carlito"/>
                <a:cs typeface="Carlito"/>
              </a:rPr>
              <a:t>}</a:t>
            </a:r>
            <a:endParaRPr sz="1163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654DEF-BE25-45AF-9FD5-BDF35E46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Lessons Overview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E4359-A5A5-4491-BA31-0DCA47C7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9435"/>
            <a:ext cx="7886700" cy="4760535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dirty="0">
                <a:solidFill>
                  <a:srgbClr val="FF0000"/>
                </a:solidFill>
              </a:rPr>
              <a:t>Lesson 11</a:t>
            </a:r>
            <a:r>
              <a:rPr lang="en-US" sz="2800" dirty="0"/>
              <a:t>: Intro to Continuous Monitoring and Nagios. Download and prep lab.  Configure SSH (secure remote execution).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Lesson 12</a:t>
            </a:r>
            <a:r>
              <a:rPr lang="en-US" sz="2800" dirty="0"/>
              <a:t>: Install and configure Nagios.  Implement local and remote monitoring of servers in a network.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Lesson 13</a:t>
            </a:r>
            <a:r>
              <a:rPr lang="en-US" sz="2800" dirty="0"/>
              <a:t>: Configure and implement Nagios monitoring (nagios.cfg, timeperiods, commands, hosts, services, dependencies)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Lesson 14</a:t>
            </a:r>
            <a:r>
              <a:rPr lang="en-US" sz="2800" dirty="0"/>
              <a:t>: Automate and customize visualization dashboard.  Learn and implement security monitoring.</a:t>
            </a:r>
          </a:p>
        </p:txBody>
      </p:sp>
    </p:spTree>
    <p:extLst>
      <p:ext uri="{BB962C8B-B14F-4D97-AF65-F5344CB8AC3E}">
        <p14:creationId xmlns:p14="http://schemas.microsoft.com/office/powerpoint/2010/main" val="15966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625" y="1049274"/>
            <a:ext cx="8288179" cy="915829"/>
            <a:chOff x="571500" y="256031"/>
            <a:chExt cx="11050905" cy="1221105"/>
          </a:xfrm>
        </p:grpSpPr>
        <p:sp>
          <p:nvSpPr>
            <p:cNvPr id="3" name="object 3"/>
            <p:cNvSpPr/>
            <p:nvPr/>
          </p:nvSpPr>
          <p:spPr>
            <a:xfrm>
              <a:off x="571500" y="256031"/>
              <a:ext cx="11050523" cy="12207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274700"/>
              <a:ext cx="1097280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1162724"/>
            <a:ext cx="8229600" cy="658353"/>
          </a:xfrm>
          <a:prstGeom prst="rect">
            <a:avLst/>
          </a:prstGeom>
          <a:ln w="12700">
            <a:solidFill>
              <a:srgbClr val="D45311"/>
            </a:solidFill>
          </a:ln>
        </p:spPr>
        <p:txBody>
          <a:bodyPr vert="horz" wrap="square" lIns="0" tIns="149066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1174"/>
              </a:spcBef>
            </a:pPr>
            <a:r>
              <a:rPr sz="3300" spc="-8" dirty="0"/>
              <a:t>Beeper </a:t>
            </a:r>
            <a:r>
              <a:rPr sz="3300" spc="-11" dirty="0"/>
              <a:t>and </a:t>
            </a:r>
            <a:r>
              <a:rPr sz="3300" spc="-8" dirty="0"/>
              <a:t>sms</a:t>
            </a:r>
            <a:r>
              <a:rPr sz="3300" spc="38" dirty="0"/>
              <a:t> </a:t>
            </a:r>
            <a:r>
              <a:rPr sz="3300" spc="-11" dirty="0"/>
              <a:t>messages</a:t>
            </a:r>
            <a:endParaRPr sz="3300"/>
          </a:p>
        </p:txBody>
      </p:sp>
      <p:sp>
        <p:nvSpPr>
          <p:cNvPr id="6" name="object 6"/>
          <p:cNvSpPr txBox="1"/>
          <p:nvPr/>
        </p:nvSpPr>
        <p:spPr>
          <a:xfrm>
            <a:off x="572719" y="2094547"/>
            <a:ext cx="8038148" cy="2794835"/>
          </a:xfrm>
          <a:prstGeom prst="rect">
            <a:avLst/>
          </a:prstGeom>
        </p:spPr>
        <p:txBody>
          <a:bodyPr vert="horz" wrap="square" lIns="0" tIns="42386" rIns="0" bIns="0" rtlCol="0">
            <a:spAutoFit/>
          </a:bodyPr>
          <a:lstStyle/>
          <a:p>
            <a:pPr marL="249555" marR="524351" indent="-240506">
              <a:lnSpc>
                <a:spcPts val="2678"/>
              </a:lnSpc>
              <a:spcBef>
                <a:spcPts val="334"/>
              </a:spcBef>
              <a:buSzPct val="45312"/>
              <a:buFont typeface="Wingdings"/>
              <a:buChar char=""/>
              <a:tabLst>
                <a:tab pos="249555" algn="l"/>
                <a:tab pos="250031" algn="l"/>
              </a:tabLst>
            </a:pPr>
            <a:r>
              <a:rPr sz="2400" spc="-4" dirty="0">
                <a:latin typeface="Carlito"/>
                <a:cs typeface="Carlito"/>
              </a:rPr>
              <a:t>It's </a:t>
            </a:r>
            <a:r>
              <a:rPr sz="2400" spc="-8" dirty="0">
                <a:latin typeface="Carlito"/>
                <a:cs typeface="Carlito"/>
              </a:rPr>
              <a:t>important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19" dirty="0">
                <a:latin typeface="Carlito"/>
                <a:cs typeface="Carlito"/>
              </a:rPr>
              <a:t>integrate </a:t>
            </a:r>
            <a:r>
              <a:rPr sz="2400" spc="-4" dirty="0">
                <a:latin typeface="Carlito"/>
                <a:cs typeface="Carlito"/>
              </a:rPr>
              <a:t>Nagios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4" dirty="0">
                <a:latin typeface="Carlito"/>
                <a:cs typeface="Carlito"/>
              </a:rPr>
              <a:t>something </a:t>
            </a:r>
            <a:r>
              <a:rPr sz="2400" spc="-8" dirty="0">
                <a:latin typeface="Carlito"/>
                <a:cs typeface="Carlito"/>
              </a:rPr>
              <a:t>available  </a:t>
            </a:r>
            <a:r>
              <a:rPr sz="2400" dirty="0">
                <a:latin typeface="Carlito"/>
                <a:cs typeface="Carlito"/>
              </a:rPr>
              <a:t>outside </a:t>
            </a:r>
            <a:r>
              <a:rPr sz="2400" spc="-4" dirty="0">
                <a:latin typeface="Carlito"/>
                <a:cs typeface="Carlito"/>
              </a:rPr>
              <a:t>of</a:t>
            </a:r>
            <a:r>
              <a:rPr sz="2400" spc="-4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work</a:t>
            </a:r>
            <a:endParaRPr sz="2400">
              <a:latin typeface="Carlito"/>
              <a:cs typeface="Carlito"/>
            </a:endParaRPr>
          </a:p>
          <a:p>
            <a:pPr marL="575310" lvl="1" indent="-216694">
              <a:spcBef>
                <a:spcPts val="848"/>
              </a:spcBef>
              <a:buSzPct val="75000"/>
              <a:buFont typeface="Symbol"/>
              <a:buChar char=""/>
              <a:tabLst>
                <a:tab pos="575310" algn="l"/>
                <a:tab pos="575786" algn="l"/>
              </a:tabLst>
            </a:pPr>
            <a:r>
              <a:rPr sz="2100" spc="-8" dirty="0">
                <a:latin typeface="Carlito"/>
                <a:cs typeface="Carlito"/>
              </a:rPr>
              <a:t>Problems </a:t>
            </a:r>
            <a:r>
              <a:rPr sz="2100" dirty="0">
                <a:latin typeface="Carlito"/>
                <a:cs typeface="Carlito"/>
              </a:rPr>
              <a:t>occur </a:t>
            </a:r>
            <a:r>
              <a:rPr sz="2100" spc="-8" dirty="0">
                <a:latin typeface="Carlito"/>
                <a:cs typeface="Carlito"/>
              </a:rPr>
              <a:t>after </a:t>
            </a:r>
            <a:r>
              <a:rPr sz="2100" spc="-4" dirty="0">
                <a:latin typeface="Carlito"/>
                <a:cs typeface="Carlito"/>
              </a:rPr>
              <a:t>hours... </a:t>
            </a:r>
            <a:r>
              <a:rPr sz="2100" spc="-30" dirty="0">
                <a:latin typeface="Carlito"/>
                <a:cs typeface="Carlito"/>
              </a:rPr>
              <a:t>(unfair, </a:t>
            </a:r>
            <a:r>
              <a:rPr sz="2100" dirty="0">
                <a:latin typeface="Carlito"/>
                <a:cs typeface="Carlito"/>
              </a:rPr>
              <a:t>but</a:t>
            </a:r>
            <a:r>
              <a:rPr sz="2100" spc="-75" dirty="0">
                <a:latin typeface="Carlito"/>
                <a:cs typeface="Carlito"/>
              </a:rPr>
              <a:t> </a:t>
            </a:r>
            <a:r>
              <a:rPr sz="2100" spc="-4" dirty="0">
                <a:latin typeface="Carlito"/>
                <a:cs typeface="Carlito"/>
              </a:rPr>
              <a:t>true)</a:t>
            </a:r>
            <a:endParaRPr sz="2100">
              <a:latin typeface="Carlito"/>
              <a:cs typeface="Carlito"/>
            </a:endParaRPr>
          </a:p>
          <a:p>
            <a:pPr marL="249555" marR="3810" indent="-240506">
              <a:lnSpc>
                <a:spcPts val="2700"/>
              </a:lnSpc>
              <a:spcBef>
                <a:spcPts val="825"/>
              </a:spcBef>
              <a:buSzPct val="45312"/>
              <a:buFont typeface="Wingdings"/>
              <a:buChar char=""/>
              <a:tabLst>
                <a:tab pos="249555" algn="l"/>
                <a:tab pos="250031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4" dirty="0">
                <a:latin typeface="Carlito"/>
                <a:cs typeface="Carlito"/>
              </a:rPr>
              <a:t>critical </a:t>
            </a:r>
            <a:r>
              <a:rPr sz="2400" spc="-11" dirty="0">
                <a:latin typeface="Carlito"/>
                <a:cs typeface="Carlito"/>
              </a:rPr>
              <a:t>item to </a:t>
            </a:r>
            <a:r>
              <a:rPr sz="2400" spc="-8" dirty="0">
                <a:latin typeface="Carlito"/>
                <a:cs typeface="Carlito"/>
              </a:rPr>
              <a:t>remember: </a:t>
            </a:r>
            <a:r>
              <a:rPr sz="2400" spc="4" dirty="0">
                <a:latin typeface="Carlito"/>
                <a:cs typeface="Carlito"/>
              </a:rPr>
              <a:t>an </a:t>
            </a:r>
            <a:r>
              <a:rPr sz="2400" dirty="0">
                <a:latin typeface="Carlito"/>
                <a:cs typeface="Carlito"/>
              </a:rPr>
              <a:t>SMS or </a:t>
            </a:r>
            <a:r>
              <a:rPr sz="2400" spc="-4" dirty="0">
                <a:latin typeface="Carlito"/>
                <a:cs typeface="Carlito"/>
              </a:rPr>
              <a:t>message </a:t>
            </a:r>
            <a:r>
              <a:rPr sz="2400" spc="-26" dirty="0">
                <a:latin typeface="Carlito"/>
                <a:cs typeface="Carlito"/>
              </a:rPr>
              <a:t>system </a:t>
            </a:r>
            <a:r>
              <a:rPr sz="2400" dirty="0">
                <a:latin typeface="Carlito"/>
                <a:cs typeface="Carlito"/>
              </a:rPr>
              <a:t>should  be </a:t>
            </a:r>
            <a:r>
              <a:rPr sz="2400" spc="-4" dirty="0">
                <a:latin typeface="Carlito"/>
                <a:cs typeface="Carlito"/>
              </a:rPr>
              <a:t>independent </a:t>
            </a:r>
            <a:r>
              <a:rPr sz="2400" spc="-11" dirty="0">
                <a:latin typeface="Carlito"/>
                <a:cs typeface="Carlito"/>
              </a:rPr>
              <a:t>from your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network.</a:t>
            </a:r>
            <a:endParaRPr sz="2400">
              <a:latin typeface="Carlito"/>
              <a:cs typeface="Carlito"/>
            </a:endParaRPr>
          </a:p>
          <a:p>
            <a:pPr marL="575310" lvl="1" indent="-216694">
              <a:spcBef>
                <a:spcPts val="821"/>
              </a:spcBef>
              <a:buSzPct val="73214"/>
              <a:buFont typeface="Symbol"/>
              <a:buChar char=""/>
              <a:tabLst>
                <a:tab pos="575310" algn="l"/>
                <a:tab pos="575786" algn="l"/>
              </a:tabLst>
            </a:pPr>
            <a:r>
              <a:rPr sz="2100" spc="-56" dirty="0">
                <a:latin typeface="Carlito"/>
                <a:cs typeface="Carlito"/>
              </a:rPr>
              <a:t>You </a:t>
            </a:r>
            <a:r>
              <a:rPr sz="2100" spc="-11" dirty="0">
                <a:latin typeface="Carlito"/>
                <a:cs typeface="Carlito"/>
              </a:rPr>
              <a:t>can utilize </a:t>
            </a:r>
            <a:r>
              <a:rPr sz="2100" dirty="0">
                <a:latin typeface="Carlito"/>
                <a:cs typeface="Carlito"/>
              </a:rPr>
              <a:t>a modem </a:t>
            </a:r>
            <a:r>
              <a:rPr sz="2100" spc="-4" dirty="0">
                <a:latin typeface="Carlito"/>
                <a:cs typeface="Carlito"/>
              </a:rPr>
              <a:t>and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4" dirty="0">
                <a:latin typeface="Carlito"/>
                <a:cs typeface="Carlito"/>
              </a:rPr>
              <a:t>telephone</a:t>
            </a:r>
            <a:r>
              <a:rPr sz="2100" spc="-34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line</a:t>
            </a:r>
            <a:endParaRPr sz="2100">
              <a:latin typeface="Carlito"/>
              <a:cs typeface="Carlito"/>
            </a:endParaRPr>
          </a:p>
          <a:p>
            <a:pPr marL="575310" lvl="1" indent="-216694">
              <a:spcBef>
                <a:spcPts val="668"/>
              </a:spcBef>
              <a:buSzPct val="73214"/>
              <a:buFont typeface="Symbol"/>
              <a:buChar char=""/>
              <a:tabLst>
                <a:tab pos="575310" algn="l"/>
                <a:tab pos="575786" algn="l"/>
              </a:tabLst>
            </a:pPr>
            <a:r>
              <a:rPr sz="2100" spc="-19" dirty="0">
                <a:latin typeface="Carlito"/>
                <a:cs typeface="Carlito"/>
              </a:rPr>
              <a:t>Packages </a:t>
            </a:r>
            <a:r>
              <a:rPr sz="2100" spc="-15" dirty="0">
                <a:latin typeface="Carlito"/>
                <a:cs typeface="Carlito"/>
              </a:rPr>
              <a:t>like </a:t>
            </a:r>
            <a:r>
              <a:rPr sz="2100" dirty="0">
                <a:latin typeface="Carlito"/>
                <a:cs typeface="Carlito"/>
              </a:rPr>
              <a:t>sendpage, </a:t>
            </a:r>
            <a:r>
              <a:rPr sz="2100" spc="-8" dirty="0">
                <a:latin typeface="Carlito"/>
                <a:cs typeface="Carlito"/>
              </a:rPr>
              <a:t>qpage </a:t>
            </a:r>
            <a:r>
              <a:rPr sz="2100" dirty="0">
                <a:latin typeface="Carlito"/>
                <a:cs typeface="Carlito"/>
              </a:rPr>
              <a:t>or gnokii </a:t>
            </a:r>
            <a:r>
              <a:rPr sz="2100" spc="-11" dirty="0">
                <a:latin typeface="Carlito"/>
                <a:cs typeface="Carlito"/>
              </a:rPr>
              <a:t>can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4" dirty="0">
                <a:latin typeface="Carlito"/>
                <a:cs typeface="Carlito"/>
              </a:rPr>
              <a:t>help.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41001" y="469940"/>
            <a:ext cx="4459221" cy="688169"/>
          </a:xfrm>
          <a:prstGeom prst="rect">
            <a:avLst/>
          </a:prstGeom>
        </p:spPr>
        <p:txBody>
          <a:bodyPr vert="horz" wrap="square" lIns="0" tIns="10954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86"/>
              </a:spcBef>
            </a:pPr>
            <a:r>
              <a:rPr lang="en-US" b="1" spc="4" dirty="0">
                <a:solidFill>
                  <a:srgbClr val="4BAAE1"/>
                </a:solidFill>
                <a:latin typeface="Arial"/>
                <a:cs typeface="Arial"/>
              </a:rPr>
              <a:t>H</a:t>
            </a:r>
            <a:r>
              <a:rPr b="1" spc="4" dirty="0">
                <a:solidFill>
                  <a:srgbClr val="4BAAE1"/>
                </a:solidFill>
                <a:latin typeface="Arial"/>
                <a:cs typeface="Arial"/>
              </a:rPr>
              <a:t>o</a:t>
            </a:r>
            <a:r>
              <a:rPr b="1" spc="-4" dirty="0">
                <a:solidFill>
                  <a:srgbClr val="4BAAE1"/>
                </a:solidFill>
                <a:latin typeface="Arial"/>
                <a:cs typeface="Arial"/>
              </a:rPr>
              <a:t>s</a:t>
            </a:r>
            <a:r>
              <a:rPr b="1" spc="-11" dirty="0">
                <a:solidFill>
                  <a:srgbClr val="4BAAE1"/>
                </a:solidFill>
                <a:latin typeface="Arial"/>
                <a:cs typeface="Arial"/>
              </a:rPr>
              <a:t>t</a:t>
            </a:r>
            <a:r>
              <a:rPr b="1" spc="4" dirty="0">
                <a:solidFill>
                  <a:srgbClr val="4BAAE1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9383" y="2099977"/>
            <a:ext cx="2995613" cy="3185167"/>
          </a:xfrm>
          <a:prstGeom prst="rect">
            <a:avLst/>
          </a:prstGeom>
        </p:spPr>
        <p:txBody>
          <a:bodyPr vert="horz" wrap="square" lIns="0" tIns="50483" rIns="0" bIns="0" rtlCol="0">
            <a:spAutoFit/>
          </a:bodyPr>
          <a:lstStyle/>
          <a:p>
            <a:pPr marL="9525">
              <a:spcBef>
                <a:spcPts val="398"/>
              </a:spcBef>
            </a:pPr>
            <a:r>
              <a:rPr sz="1350" spc="-4" dirty="0">
                <a:latin typeface="Courier New"/>
                <a:cs typeface="Courier New"/>
              </a:rPr>
              <a:t>define</a:t>
            </a:r>
            <a:r>
              <a:rPr sz="1350" spc="-60" dirty="0">
                <a:latin typeface="Courier New"/>
                <a:cs typeface="Courier New"/>
              </a:rPr>
              <a:t> </a:t>
            </a:r>
            <a:r>
              <a:rPr sz="1350" spc="-4" dirty="0">
                <a:latin typeface="Courier New"/>
                <a:cs typeface="Courier New"/>
              </a:rPr>
              <a:t>host{</a:t>
            </a:r>
            <a:endParaRPr sz="1350">
              <a:latin typeface="Courier New"/>
              <a:cs typeface="Courier New"/>
            </a:endParaRPr>
          </a:p>
          <a:p>
            <a:pPr marL="825818" marR="1237773">
              <a:lnSpc>
                <a:spcPts val="1943"/>
              </a:lnSpc>
              <a:spcBef>
                <a:spcPts val="120"/>
              </a:spcBef>
            </a:pPr>
            <a:r>
              <a:rPr sz="1350" spc="-4" dirty="0">
                <a:latin typeface="Courier New"/>
                <a:cs typeface="Courier New"/>
              </a:rPr>
              <a:t>host_name  alias  address</a:t>
            </a:r>
            <a:endParaRPr sz="1350">
              <a:latin typeface="Courier New"/>
              <a:cs typeface="Courier New"/>
            </a:endParaRPr>
          </a:p>
          <a:p>
            <a:pPr marL="825818" marR="3810">
              <a:lnSpc>
                <a:spcPts val="1943"/>
              </a:lnSpc>
              <a:spcBef>
                <a:spcPts val="8"/>
              </a:spcBef>
            </a:pPr>
            <a:r>
              <a:rPr sz="1350" spc="-4" dirty="0">
                <a:latin typeface="Courier New"/>
                <a:cs typeface="Courier New"/>
              </a:rPr>
              <a:t>check_command  max_check_attempts  check_period  notification_interval</a:t>
            </a:r>
            <a:endParaRPr sz="1350">
              <a:latin typeface="Courier New"/>
              <a:cs typeface="Courier New"/>
            </a:endParaRPr>
          </a:p>
          <a:p>
            <a:pPr marL="825818" marR="106204">
              <a:lnSpc>
                <a:spcPts val="1943"/>
              </a:lnSpc>
              <a:spcBef>
                <a:spcPts val="11"/>
              </a:spcBef>
            </a:pPr>
            <a:r>
              <a:rPr sz="1350" spc="-4" dirty="0">
                <a:latin typeface="Courier New"/>
                <a:cs typeface="Courier New"/>
              </a:rPr>
              <a:t>notification_period  notification_options  contact_groups  register</a:t>
            </a:r>
            <a:endParaRPr sz="1350">
              <a:latin typeface="Courier New"/>
              <a:cs typeface="Courier New"/>
            </a:endParaRPr>
          </a:p>
          <a:p>
            <a:pPr marL="825818">
              <a:spcBef>
                <a:spcPts val="217"/>
              </a:spcBef>
            </a:pPr>
            <a:r>
              <a:rPr sz="1350" dirty="0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34151" y="2346862"/>
            <a:ext cx="2077879" cy="2717732"/>
          </a:xfrm>
          <a:prstGeom prst="rect">
            <a:avLst/>
          </a:prstGeom>
        </p:spPr>
        <p:txBody>
          <a:bodyPr vert="horz" wrap="square" lIns="0" tIns="50483" rIns="0" bIns="0" rtlCol="0">
            <a:spAutoFit/>
          </a:bodyPr>
          <a:lstStyle/>
          <a:p>
            <a:pPr marL="9525">
              <a:spcBef>
                <a:spcPts val="398"/>
              </a:spcBef>
            </a:pPr>
            <a:r>
              <a:rPr sz="1350" spc="-4" dirty="0">
                <a:latin typeface="Courier New"/>
                <a:cs typeface="Courier New"/>
              </a:rPr>
              <a:t>my-host</a:t>
            </a:r>
            <a:endParaRPr sz="1350">
              <a:latin typeface="Courier New"/>
              <a:cs typeface="Courier New"/>
            </a:endParaRPr>
          </a:p>
          <a:p>
            <a:pPr marL="9525" marR="3810" indent="476">
              <a:lnSpc>
                <a:spcPct val="120100"/>
              </a:lnSpc>
            </a:pPr>
            <a:r>
              <a:rPr sz="1350" spc="-4" dirty="0">
                <a:latin typeface="Courier New"/>
                <a:cs typeface="Courier New"/>
              </a:rPr>
              <a:t>m</a:t>
            </a:r>
            <a:r>
              <a:rPr sz="1350" dirty="0">
                <a:latin typeface="Courier New"/>
                <a:cs typeface="Courier New"/>
              </a:rPr>
              <a:t>y</a:t>
            </a:r>
            <a:r>
              <a:rPr sz="1350" spc="-4" dirty="0">
                <a:latin typeface="Courier New"/>
                <a:cs typeface="Courier New"/>
              </a:rPr>
              <a:t>-host.domain.ac.uk  168.192.0.1</a:t>
            </a:r>
            <a:endParaRPr sz="1350">
              <a:latin typeface="Courier New"/>
              <a:cs typeface="Courier New"/>
            </a:endParaRPr>
          </a:p>
          <a:p>
            <a:pPr marL="9525" marR="414814">
              <a:lnSpc>
                <a:spcPts val="1943"/>
              </a:lnSpc>
              <a:spcBef>
                <a:spcPts val="120"/>
              </a:spcBef>
            </a:pPr>
            <a:r>
              <a:rPr sz="1350" spc="-4" dirty="0">
                <a:latin typeface="Courier New"/>
                <a:cs typeface="Courier New"/>
              </a:rPr>
              <a:t>chec</a:t>
            </a:r>
            <a:r>
              <a:rPr sz="1350" spc="8" dirty="0">
                <a:latin typeface="Courier New"/>
                <a:cs typeface="Courier New"/>
              </a:rPr>
              <a:t>k</a:t>
            </a:r>
            <a:r>
              <a:rPr sz="1350" spc="-4" dirty="0">
                <a:latin typeface="Courier New"/>
                <a:cs typeface="Courier New"/>
              </a:rPr>
              <a:t>-host</a:t>
            </a:r>
            <a:r>
              <a:rPr sz="1350" dirty="0">
                <a:latin typeface="Courier New"/>
                <a:cs typeface="Courier New"/>
              </a:rPr>
              <a:t>-</a:t>
            </a:r>
            <a:r>
              <a:rPr sz="1350" spc="-4" dirty="0">
                <a:latin typeface="Courier New"/>
                <a:cs typeface="Courier New"/>
              </a:rPr>
              <a:t>alive  10</a:t>
            </a:r>
            <a:endParaRPr sz="1350">
              <a:latin typeface="Courier New"/>
              <a:cs typeface="Courier New"/>
            </a:endParaRPr>
          </a:p>
          <a:p>
            <a:pPr marL="9525">
              <a:spcBef>
                <a:spcPts val="210"/>
              </a:spcBef>
            </a:pPr>
            <a:r>
              <a:rPr sz="1350" spc="-4" dirty="0">
                <a:latin typeface="Courier New"/>
                <a:cs typeface="Courier New"/>
              </a:rPr>
              <a:t>24x7</a:t>
            </a:r>
            <a:endParaRPr sz="1350">
              <a:latin typeface="Courier New"/>
              <a:cs typeface="Courier New"/>
            </a:endParaRPr>
          </a:p>
          <a:p>
            <a:pPr marL="9525">
              <a:spcBef>
                <a:spcPts val="326"/>
              </a:spcBef>
            </a:pPr>
            <a:r>
              <a:rPr sz="1350" spc="-4" dirty="0">
                <a:latin typeface="Courier New"/>
                <a:cs typeface="Courier New"/>
              </a:rPr>
              <a:t>120</a:t>
            </a:r>
            <a:endParaRPr sz="1350">
              <a:latin typeface="Courier New"/>
              <a:cs typeface="Courier New"/>
            </a:endParaRPr>
          </a:p>
          <a:p>
            <a:pPr marL="9525">
              <a:spcBef>
                <a:spcPts val="326"/>
              </a:spcBef>
            </a:pPr>
            <a:r>
              <a:rPr sz="1350" spc="-4" dirty="0">
                <a:latin typeface="Courier New"/>
                <a:cs typeface="Courier New"/>
              </a:rPr>
              <a:t>24x7</a:t>
            </a:r>
            <a:endParaRPr sz="1350">
              <a:latin typeface="Courier New"/>
              <a:cs typeface="Courier New"/>
            </a:endParaRPr>
          </a:p>
          <a:p>
            <a:pPr marL="9525">
              <a:spcBef>
                <a:spcPts val="326"/>
              </a:spcBef>
            </a:pPr>
            <a:r>
              <a:rPr sz="1350" spc="-4" dirty="0">
                <a:latin typeface="Courier New"/>
                <a:cs typeface="Courier New"/>
              </a:rPr>
              <a:t>d,r</a:t>
            </a:r>
            <a:endParaRPr sz="1350">
              <a:latin typeface="Courier New"/>
              <a:cs typeface="Courier New"/>
            </a:endParaRPr>
          </a:p>
          <a:p>
            <a:pPr marL="9525" marR="929164" indent="-476">
              <a:lnSpc>
                <a:spcPct val="120100"/>
              </a:lnSpc>
            </a:pPr>
            <a:r>
              <a:rPr sz="1350" spc="-4" dirty="0">
                <a:latin typeface="Courier New"/>
                <a:cs typeface="Courier New"/>
              </a:rPr>
              <a:t>uni</a:t>
            </a:r>
            <a:r>
              <a:rPr sz="1350" spc="8" dirty="0">
                <a:latin typeface="Courier New"/>
                <a:cs typeface="Courier New"/>
              </a:rPr>
              <a:t>x</a:t>
            </a:r>
            <a:r>
              <a:rPr sz="1350" dirty="0">
                <a:latin typeface="Courier New"/>
                <a:cs typeface="Courier New"/>
              </a:rPr>
              <a:t>-</a:t>
            </a:r>
            <a:r>
              <a:rPr sz="1350" spc="-4" dirty="0">
                <a:latin typeface="Courier New"/>
                <a:cs typeface="Courier New"/>
              </a:rPr>
              <a:t>admins  </a:t>
            </a:r>
            <a:r>
              <a:rPr sz="1350" dirty="0">
                <a:latin typeface="Courier New"/>
                <a:cs typeface="Courier New"/>
              </a:rPr>
              <a:t> 1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35638" y="445014"/>
            <a:ext cx="4072723" cy="688169"/>
          </a:xfrm>
          <a:prstGeom prst="rect">
            <a:avLst/>
          </a:prstGeom>
        </p:spPr>
        <p:txBody>
          <a:bodyPr vert="horz" wrap="square" lIns="0" tIns="10954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86"/>
              </a:spcBef>
            </a:pPr>
            <a:r>
              <a:rPr b="1" spc="8" dirty="0">
                <a:solidFill>
                  <a:srgbClr val="4BAAE1"/>
                </a:solidFill>
                <a:latin typeface="Arial"/>
                <a:cs typeface="Arial"/>
              </a:rPr>
              <a:t>S</a:t>
            </a:r>
            <a:r>
              <a:rPr b="1" spc="-4" dirty="0">
                <a:solidFill>
                  <a:srgbClr val="4BAAE1"/>
                </a:solidFill>
                <a:latin typeface="Arial"/>
                <a:cs typeface="Arial"/>
              </a:rPr>
              <a:t>e</a:t>
            </a:r>
            <a:r>
              <a:rPr b="1" spc="4" dirty="0">
                <a:solidFill>
                  <a:srgbClr val="4BAAE1"/>
                </a:solidFill>
                <a:latin typeface="Arial"/>
                <a:cs typeface="Arial"/>
              </a:rPr>
              <a:t>r</a:t>
            </a:r>
            <a:r>
              <a:rPr b="1" spc="-8" dirty="0">
                <a:solidFill>
                  <a:srgbClr val="4BAAE1"/>
                </a:solidFill>
                <a:latin typeface="Arial"/>
                <a:cs typeface="Arial"/>
              </a:rPr>
              <a:t>v</a:t>
            </a:r>
            <a:r>
              <a:rPr b="1" spc="4" dirty="0">
                <a:solidFill>
                  <a:srgbClr val="4BAAE1"/>
                </a:solidFill>
                <a:latin typeface="Arial"/>
                <a:cs typeface="Arial"/>
              </a:rPr>
              <a:t>i</a:t>
            </a:r>
            <a:r>
              <a:rPr b="1" spc="-4" dirty="0">
                <a:solidFill>
                  <a:srgbClr val="4BAAE1"/>
                </a:solidFill>
                <a:latin typeface="Arial"/>
                <a:cs typeface="Arial"/>
              </a:rPr>
              <a:t>ce</a:t>
            </a:r>
            <a:r>
              <a:rPr b="1" spc="4" dirty="0">
                <a:solidFill>
                  <a:srgbClr val="4BAAE1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9383" y="1818380"/>
            <a:ext cx="2687003" cy="250260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Courier New"/>
                <a:cs typeface="Courier New"/>
              </a:rPr>
              <a:t>define</a:t>
            </a:r>
            <a:r>
              <a:rPr sz="1350" spc="-64" dirty="0">
                <a:latin typeface="Courier New"/>
                <a:cs typeface="Courier New"/>
              </a:rPr>
              <a:t> </a:t>
            </a:r>
            <a:r>
              <a:rPr sz="1350" spc="-4" dirty="0">
                <a:latin typeface="Courier New"/>
                <a:cs typeface="Courier New"/>
              </a:rPr>
              <a:t>service{</a:t>
            </a:r>
            <a:endParaRPr sz="1350">
              <a:latin typeface="Courier New"/>
              <a:cs typeface="Courier New"/>
            </a:endParaRPr>
          </a:p>
          <a:p>
            <a:pPr marL="517208" marR="3810"/>
            <a:r>
              <a:rPr sz="1350" spc="-4" dirty="0">
                <a:latin typeface="Courier New"/>
                <a:cs typeface="Courier New"/>
              </a:rPr>
              <a:t>name  service_description  is_volatile  check_period  max_check_attempts  normal_check_interval  retry_check_interval  contact_groups  notification_options  notification_interval  notification_period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4877" y="2024348"/>
            <a:ext cx="1255395" cy="22948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Courier New"/>
                <a:cs typeface="Courier New"/>
              </a:rPr>
              <a:t>ping-service</a:t>
            </a:r>
            <a:endParaRPr sz="1350">
              <a:latin typeface="Courier New"/>
              <a:cs typeface="Courier New"/>
            </a:endParaRPr>
          </a:p>
          <a:p>
            <a:pPr marL="9525"/>
            <a:r>
              <a:rPr sz="1350" spc="-4" dirty="0">
                <a:latin typeface="Courier New"/>
                <a:cs typeface="Courier New"/>
              </a:rPr>
              <a:t>PING</a:t>
            </a:r>
            <a:endParaRPr sz="1350">
              <a:latin typeface="Courier New"/>
              <a:cs typeface="Courier New"/>
            </a:endParaRPr>
          </a:p>
          <a:p>
            <a:pPr marL="9525"/>
            <a:r>
              <a:rPr sz="1350" dirty="0">
                <a:latin typeface="Courier New"/>
                <a:cs typeface="Courier New"/>
              </a:rPr>
              <a:t>0</a:t>
            </a:r>
            <a:endParaRPr sz="1350">
              <a:latin typeface="Courier New"/>
              <a:cs typeface="Courier New"/>
            </a:endParaRPr>
          </a:p>
          <a:p>
            <a:pPr marL="9525">
              <a:spcBef>
                <a:spcPts val="4"/>
              </a:spcBef>
            </a:pPr>
            <a:r>
              <a:rPr sz="1350" spc="-4" dirty="0">
                <a:latin typeface="Courier New"/>
                <a:cs typeface="Courier New"/>
              </a:rPr>
              <a:t>24x7</a:t>
            </a:r>
            <a:endParaRPr sz="1350">
              <a:latin typeface="Courier New"/>
              <a:cs typeface="Courier New"/>
            </a:endParaRPr>
          </a:p>
          <a:p>
            <a:pPr marL="9525"/>
            <a:r>
              <a:rPr sz="1350" dirty="0">
                <a:latin typeface="Courier New"/>
                <a:cs typeface="Courier New"/>
              </a:rPr>
              <a:t>4</a:t>
            </a:r>
            <a:endParaRPr sz="1350">
              <a:latin typeface="Courier New"/>
              <a:cs typeface="Courier New"/>
            </a:endParaRPr>
          </a:p>
          <a:p>
            <a:pPr marL="9525"/>
            <a:r>
              <a:rPr sz="1350" dirty="0">
                <a:latin typeface="Courier New"/>
                <a:cs typeface="Courier New"/>
              </a:rPr>
              <a:t>5</a:t>
            </a:r>
            <a:endParaRPr sz="1350">
              <a:latin typeface="Courier New"/>
              <a:cs typeface="Courier New"/>
            </a:endParaRPr>
          </a:p>
          <a:p>
            <a:pPr marL="9525">
              <a:spcBef>
                <a:spcPts val="4"/>
              </a:spcBef>
            </a:pPr>
            <a:r>
              <a:rPr sz="1350" dirty="0">
                <a:latin typeface="Courier New"/>
                <a:cs typeface="Courier New"/>
              </a:rPr>
              <a:t>1</a:t>
            </a:r>
            <a:endParaRPr sz="1350">
              <a:latin typeface="Courier New"/>
              <a:cs typeface="Courier New"/>
            </a:endParaRPr>
          </a:p>
          <a:p>
            <a:pPr marL="9525"/>
            <a:r>
              <a:rPr sz="1350" spc="-4" dirty="0">
                <a:latin typeface="Courier New"/>
                <a:cs typeface="Courier New"/>
              </a:rPr>
              <a:t>unix-admins</a:t>
            </a:r>
            <a:endParaRPr sz="1350">
              <a:latin typeface="Courier New"/>
              <a:cs typeface="Courier New"/>
            </a:endParaRPr>
          </a:p>
          <a:p>
            <a:pPr marL="9525"/>
            <a:r>
              <a:rPr sz="1350" spc="-4" dirty="0">
                <a:latin typeface="Courier New"/>
                <a:cs typeface="Courier New"/>
              </a:rPr>
              <a:t>w,u,c,r</a:t>
            </a:r>
            <a:endParaRPr sz="1350">
              <a:latin typeface="Courier New"/>
              <a:cs typeface="Courier New"/>
            </a:endParaRPr>
          </a:p>
          <a:p>
            <a:pPr marL="9525">
              <a:spcBef>
                <a:spcPts val="4"/>
              </a:spcBef>
            </a:pPr>
            <a:r>
              <a:rPr sz="1350" spc="-4" dirty="0">
                <a:latin typeface="Courier New"/>
                <a:cs typeface="Courier New"/>
              </a:rPr>
              <a:t>960</a:t>
            </a:r>
            <a:endParaRPr sz="1350">
              <a:latin typeface="Courier New"/>
              <a:cs typeface="Courier New"/>
            </a:endParaRPr>
          </a:p>
          <a:p>
            <a:pPr marL="9525"/>
            <a:r>
              <a:rPr sz="1350" spc="-4" dirty="0">
                <a:latin typeface="Courier New"/>
                <a:cs typeface="Courier New"/>
              </a:rPr>
              <a:t>24x7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8828" y="4288879"/>
            <a:ext cx="3105150" cy="6328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Courier New"/>
                <a:cs typeface="Courier New"/>
              </a:rPr>
              <a:t>check_ping!100.0,20%!500.0,60%</a:t>
            </a:r>
            <a:endParaRPr sz="1350">
              <a:latin typeface="Courier New"/>
              <a:cs typeface="Courier New"/>
            </a:endParaRPr>
          </a:p>
          <a:p>
            <a:pPr marL="1545908">
              <a:spcBef>
                <a:spcPts val="4"/>
              </a:spcBef>
            </a:pPr>
            <a:r>
              <a:rPr sz="1350" spc="-4" dirty="0">
                <a:latin typeface="Courier New"/>
                <a:cs typeface="Courier New"/>
              </a:rPr>
              <a:t>my-host</a:t>
            </a:r>
            <a:endParaRPr sz="1350">
              <a:latin typeface="Courier New"/>
              <a:cs typeface="Courier New"/>
            </a:endParaRPr>
          </a:p>
          <a:p>
            <a:pPr marL="1545431"/>
            <a:r>
              <a:rPr sz="1350" dirty="0">
                <a:latin typeface="Courier New"/>
                <a:cs typeface="Courier New"/>
              </a:rPr>
              <a:t>1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7123" y="4288879"/>
            <a:ext cx="1356360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4" dirty="0">
                <a:latin typeface="Courier New"/>
                <a:cs typeface="Courier New"/>
              </a:rPr>
              <a:t>check_command  hosts  register</a:t>
            </a:r>
            <a:endParaRPr sz="1350">
              <a:latin typeface="Courier New"/>
              <a:cs typeface="Courier New"/>
            </a:endParaRPr>
          </a:p>
          <a:p>
            <a:pPr marL="9525">
              <a:spcBef>
                <a:spcPts val="4"/>
              </a:spcBef>
            </a:pPr>
            <a:r>
              <a:rPr sz="1350" dirty="0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49140" y="446068"/>
            <a:ext cx="4845720" cy="688169"/>
          </a:xfrm>
          <a:prstGeom prst="rect">
            <a:avLst/>
          </a:prstGeom>
        </p:spPr>
        <p:txBody>
          <a:bodyPr vert="horz" wrap="square" lIns="0" tIns="10954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86"/>
              </a:spcBef>
            </a:pPr>
            <a:r>
              <a:rPr b="1" spc="4" dirty="0">
                <a:solidFill>
                  <a:srgbClr val="4BAAE1"/>
                </a:solidFill>
                <a:latin typeface="Arial"/>
                <a:cs typeface="Arial"/>
              </a:rPr>
              <a:t>Command</a:t>
            </a:r>
          </a:p>
        </p:txBody>
      </p:sp>
      <p:sp>
        <p:nvSpPr>
          <p:cNvPr id="7" name="object 7"/>
          <p:cNvSpPr/>
          <p:nvPr/>
        </p:nvSpPr>
        <p:spPr>
          <a:xfrm>
            <a:off x="525781" y="1902714"/>
            <a:ext cx="123443" cy="147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773658" y="1796369"/>
            <a:ext cx="2914650" cy="500361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9525">
              <a:spcBef>
                <a:spcPts val="326"/>
              </a:spcBef>
            </a:pPr>
            <a:r>
              <a:rPr sz="1650" spc="-4" dirty="0">
                <a:latin typeface="Carlito"/>
                <a:cs typeface="Carlito"/>
              </a:rPr>
              <a:t>Commands </a:t>
            </a:r>
            <a:r>
              <a:rPr sz="1650" spc="-11" dirty="0">
                <a:latin typeface="Carlito"/>
                <a:cs typeface="Carlito"/>
              </a:rPr>
              <a:t>wrap </a:t>
            </a:r>
            <a:r>
              <a:rPr sz="1650" spc="-8" dirty="0">
                <a:latin typeface="Carlito"/>
                <a:cs typeface="Carlito"/>
              </a:rPr>
              <a:t>the </a:t>
            </a:r>
            <a:r>
              <a:rPr sz="1650" spc="-4" dirty="0">
                <a:latin typeface="Carlito"/>
                <a:cs typeface="Carlito"/>
              </a:rPr>
              <a:t>check</a:t>
            </a:r>
            <a:r>
              <a:rPr sz="1650" spc="-30" dirty="0">
                <a:latin typeface="Carlito"/>
                <a:cs typeface="Carlito"/>
              </a:rPr>
              <a:t> </a:t>
            </a:r>
            <a:r>
              <a:rPr sz="1650" spc="-8" dirty="0">
                <a:latin typeface="Carlito"/>
                <a:cs typeface="Carlito"/>
              </a:rPr>
              <a:t>scripts</a:t>
            </a:r>
            <a:endParaRPr sz="1650">
              <a:latin typeface="Carlito"/>
              <a:cs typeface="Carlito"/>
            </a:endParaRPr>
          </a:p>
          <a:p>
            <a:pPr marL="95250">
              <a:spcBef>
                <a:spcPts val="210"/>
              </a:spcBef>
            </a:pPr>
            <a:r>
              <a:rPr sz="1163" spc="4" dirty="0">
                <a:latin typeface="Courier New"/>
                <a:cs typeface="Courier New"/>
              </a:rPr>
              <a:t>define</a:t>
            </a:r>
            <a:r>
              <a:rPr sz="1163" spc="94" dirty="0">
                <a:latin typeface="Courier New"/>
                <a:cs typeface="Courier New"/>
              </a:rPr>
              <a:t> </a:t>
            </a:r>
            <a:r>
              <a:rPr sz="1163" spc="11" dirty="0">
                <a:latin typeface="Courier New"/>
                <a:cs typeface="Courier New"/>
              </a:rPr>
              <a:t>command{</a:t>
            </a:r>
            <a:endParaRPr sz="1163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6820" y="2287856"/>
            <a:ext cx="1943100" cy="41434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9525">
              <a:spcBef>
                <a:spcPts val="240"/>
              </a:spcBef>
            </a:pPr>
            <a:r>
              <a:rPr sz="1163" spc="15" dirty="0">
                <a:latin typeface="Courier New"/>
                <a:cs typeface="Courier New"/>
              </a:rPr>
              <a:t>check-host-alive</a:t>
            </a:r>
            <a:endParaRPr sz="1163">
              <a:latin typeface="Courier New"/>
              <a:cs typeface="Courier New"/>
            </a:endParaRPr>
          </a:p>
          <a:p>
            <a:pPr marL="9525">
              <a:spcBef>
                <a:spcPts val="172"/>
              </a:spcBef>
            </a:pPr>
            <a:r>
              <a:rPr sz="1163" spc="15" dirty="0">
                <a:latin typeface="Courier New"/>
                <a:cs typeface="Courier New"/>
              </a:rPr>
              <a:t>$USER1$/check_ping</a:t>
            </a:r>
            <a:r>
              <a:rPr sz="1163" spc="90" dirty="0">
                <a:latin typeface="Courier New"/>
                <a:cs typeface="Courier New"/>
              </a:rPr>
              <a:t> </a:t>
            </a:r>
            <a:r>
              <a:rPr sz="1163" spc="8" dirty="0">
                <a:latin typeface="Courier New"/>
                <a:cs typeface="Courier New"/>
              </a:rPr>
              <a:t>-H</a:t>
            </a:r>
            <a:endParaRPr sz="1163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3658" y="2287855"/>
            <a:ext cx="1923574" cy="146219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816293" algn="ctr">
              <a:spcBef>
                <a:spcPts val="240"/>
              </a:spcBef>
            </a:pPr>
            <a:r>
              <a:rPr sz="1163" spc="4" dirty="0">
                <a:latin typeface="Courier New"/>
                <a:cs typeface="Courier New"/>
              </a:rPr>
              <a:t>comma</a:t>
            </a:r>
            <a:r>
              <a:rPr sz="1163" spc="30" dirty="0">
                <a:latin typeface="Courier New"/>
                <a:cs typeface="Courier New"/>
              </a:rPr>
              <a:t>nd_</a:t>
            </a:r>
            <a:r>
              <a:rPr sz="1163" spc="4" dirty="0">
                <a:latin typeface="Courier New"/>
                <a:cs typeface="Courier New"/>
              </a:rPr>
              <a:t>n</a:t>
            </a:r>
            <a:r>
              <a:rPr sz="1163" spc="30" dirty="0">
                <a:latin typeface="Courier New"/>
                <a:cs typeface="Courier New"/>
              </a:rPr>
              <a:t>am</a:t>
            </a:r>
            <a:r>
              <a:rPr sz="1163" spc="15" dirty="0">
                <a:latin typeface="Courier New"/>
                <a:cs typeface="Courier New"/>
              </a:rPr>
              <a:t>e</a:t>
            </a:r>
            <a:endParaRPr sz="1163">
              <a:latin typeface="Courier New"/>
              <a:cs typeface="Courier New"/>
            </a:endParaRPr>
          </a:p>
          <a:p>
            <a:pPr marL="816293" algn="ctr">
              <a:lnSpc>
                <a:spcPts val="1346"/>
              </a:lnSpc>
              <a:spcBef>
                <a:spcPts val="172"/>
              </a:spcBef>
            </a:pPr>
            <a:r>
              <a:rPr sz="1163" spc="11" dirty="0">
                <a:latin typeface="Courier New"/>
                <a:cs typeface="Courier New"/>
              </a:rPr>
              <a:t>command_line</a:t>
            </a:r>
            <a:endParaRPr sz="1163">
              <a:latin typeface="Courier New"/>
              <a:cs typeface="Courier New"/>
            </a:endParaRPr>
          </a:p>
          <a:p>
            <a:pPr marR="106680" algn="ctr">
              <a:lnSpc>
                <a:spcPts val="1346"/>
              </a:lnSpc>
            </a:pPr>
            <a:r>
              <a:rPr sz="1163" spc="8" dirty="0">
                <a:latin typeface="Courier New"/>
                <a:cs typeface="Courier New"/>
              </a:rPr>
              <a:t>100,100% -p</a:t>
            </a:r>
            <a:r>
              <a:rPr sz="1163" spc="139" dirty="0">
                <a:latin typeface="Courier New"/>
                <a:cs typeface="Courier New"/>
              </a:rPr>
              <a:t> </a:t>
            </a:r>
            <a:r>
              <a:rPr sz="1163" spc="15" dirty="0">
                <a:latin typeface="Courier New"/>
                <a:cs typeface="Courier New"/>
              </a:rPr>
              <a:t>1</a:t>
            </a:r>
            <a:endParaRPr sz="1163">
              <a:latin typeface="Courier New"/>
              <a:cs typeface="Courier New"/>
            </a:endParaRPr>
          </a:p>
          <a:p>
            <a:pPr marR="174784" algn="ctr">
              <a:spcBef>
                <a:spcPts val="199"/>
              </a:spcBef>
            </a:pPr>
            <a:r>
              <a:rPr sz="1163" spc="15" dirty="0">
                <a:latin typeface="Courier New"/>
                <a:cs typeface="Courier New"/>
              </a:rPr>
              <a:t>}</a:t>
            </a:r>
            <a:endParaRPr sz="1163">
              <a:latin typeface="Courier New"/>
              <a:cs typeface="Courier New"/>
            </a:endParaRPr>
          </a:p>
          <a:p>
            <a:pPr marL="9525">
              <a:spcBef>
                <a:spcPts val="199"/>
              </a:spcBef>
            </a:pPr>
            <a:r>
              <a:rPr sz="1650" spc="-8" dirty="0">
                <a:latin typeface="Carlito"/>
                <a:cs typeface="Carlito"/>
              </a:rPr>
              <a:t>and </a:t>
            </a:r>
            <a:r>
              <a:rPr sz="1650" spc="-11" dirty="0">
                <a:latin typeface="Carlito"/>
                <a:cs typeface="Carlito"/>
              </a:rPr>
              <a:t>the alerts</a:t>
            </a:r>
            <a:endParaRPr sz="1650">
              <a:latin typeface="Carlito"/>
              <a:cs typeface="Carlito"/>
            </a:endParaRPr>
          </a:p>
          <a:p>
            <a:pPr marL="95250">
              <a:spcBef>
                <a:spcPts val="183"/>
              </a:spcBef>
            </a:pPr>
            <a:r>
              <a:rPr sz="1163" spc="4" dirty="0">
                <a:latin typeface="Courier New"/>
                <a:cs typeface="Courier New"/>
              </a:rPr>
              <a:t>define</a:t>
            </a:r>
            <a:r>
              <a:rPr sz="1163" spc="86" dirty="0">
                <a:latin typeface="Courier New"/>
                <a:cs typeface="Courier New"/>
              </a:rPr>
              <a:t> </a:t>
            </a:r>
            <a:r>
              <a:rPr sz="1163" spc="11" dirty="0">
                <a:latin typeface="Courier New"/>
                <a:cs typeface="Courier New"/>
              </a:rPr>
              <a:t>command{</a:t>
            </a:r>
            <a:endParaRPr sz="1163">
              <a:latin typeface="Courier New"/>
              <a:cs typeface="Courier New"/>
            </a:endParaRPr>
          </a:p>
          <a:p>
            <a:pPr marL="816293" algn="ctr">
              <a:spcBef>
                <a:spcPts val="199"/>
              </a:spcBef>
            </a:pPr>
            <a:r>
              <a:rPr sz="1163" spc="11" dirty="0">
                <a:latin typeface="Courier New"/>
                <a:cs typeface="Courier New"/>
              </a:rPr>
              <a:t>command_name</a:t>
            </a:r>
            <a:endParaRPr sz="1163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1572" y="2504656"/>
            <a:ext cx="2398871" cy="191944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163" spc="11" dirty="0">
                <a:latin typeface="Courier New"/>
                <a:cs typeface="Courier New"/>
              </a:rPr>
              <a:t>$HOSTADDRESS$ </a:t>
            </a:r>
            <a:r>
              <a:rPr sz="1163" spc="8" dirty="0">
                <a:latin typeface="Courier New"/>
                <a:cs typeface="Courier New"/>
              </a:rPr>
              <a:t>-w 99,99%</a:t>
            </a:r>
            <a:r>
              <a:rPr sz="1163" spc="225" dirty="0">
                <a:latin typeface="Courier New"/>
                <a:cs typeface="Courier New"/>
              </a:rPr>
              <a:t> </a:t>
            </a:r>
            <a:r>
              <a:rPr sz="1163" spc="8" dirty="0">
                <a:latin typeface="Courier New"/>
                <a:cs typeface="Courier New"/>
              </a:rPr>
              <a:t>-c</a:t>
            </a:r>
            <a:endParaRPr sz="1163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781" y="3150870"/>
            <a:ext cx="123443" cy="147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056821" y="3551168"/>
            <a:ext cx="1383506" cy="191944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163" spc="15" dirty="0">
                <a:latin typeface="Courier New"/>
                <a:cs typeface="Courier New"/>
              </a:rPr>
              <a:t>notify-by-email</a:t>
            </a:r>
            <a:endParaRPr sz="1163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5658" y="3753706"/>
            <a:ext cx="7247573" cy="1217866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523875">
              <a:lnSpc>
                <a:spcPts val="1346"/>
              </a:lnSpc>
              <a:spcBef>
                <a:spcPts val="101"/>
              </a:spcBef>
              <a:tabLst>
                <a:tab pos="1990725" algn="l"/>
                <a:tab pos="5288280" algn="l"/>
              </a:tabLst>
            </a:pPr>
            <a:r>
              <a:rPr sz="1163" spc="15" dirty="0">
                <a:latin typeface="Courier New"/>
                <a:cs typeface="Courier New"/>
              </a:rPr>
              <a:t>command_line	/usr/bin/printf </a:t>
            </a:r>
            <a:r>
              <a:rPr sz="1163" spc="4" dirty="0">
                <a:latin typeface="Courier New"/>
                <a:cs typeface="Courier New"/>
              </a:rPr>
              <a:t>"%b"</a:t>
            </a:r>
            <a:r>
              <a:rPr sz="1163" spc="217" dirty="0">
                <a:latin typeface="Courier New"/>
                <a:cs typeface="Courier New"/>
              </a:rPr>
              <a:t> </a:t>
            </a:r>
            <a:r>
              <a:rPr sz="1163" spc="8" dirty="0">
                <a:latin typeface="Courier New"/>
                <a:cs typeface="Courier New"/>
              </a:rPr>
              <a:t>"*****</a:t>
            </a:r>
            <a:r>
              <a:rPr sz="1163" spc="120" dirty="0">
                <a:latin typeface="Courier New"/>
                <a:cs typeface="Courier New"/>
              </a:rPr>
              <a:t> </a:t>
            </a:r>
            <a:r>
              <a:rPr sz="1163" spc="8" dirty="0">
                <a:latin typeface="Courier New"/>
                <a:cs typeface="Courier New"/>
              </a:rPr>
              <a:t>Nagios	</a:t>
            </a:r>
            <a:r>
              <a:rPr sz="1163" spc="19" dirty="0">
                <a:latin typeface="Courier New"/>
                <a:cs typeface="Courier New"/>
              </a:rPr>
              <a:t>*****\n\nNotification</a:t>
            </a:r>
            <a:endParaRPr sz="1163">
              <a:latin typeface="Courier New"/>
              <a:cs typeface="Courier New"/>
            </a:endParaRPr>
          </a:p>
          <a:p>
            <a:pPr marL="9525">
              <a:lnSpc>
                <a:spcPts val="1298"/>
              </a:lnSpc>
            </a:pPr>
            <a:r>
              <a:rPr sz="1163" spc="4" dirty="0">
                <a:latin typeface="Courier New"/>
                <a:cs typeface="Courier New"/>
              </a:rPr>
              <a:t>Type: </a:t>
            </a:r>
            <a:r>
              <a:rPr sz="1163" spc="15" dirty="0">
                <a:latin typeface="Courier New"/>
                <a:cs typeface="Courier New"/>
              </a:rPr>
              <a:t>$NOTIFICATIONTYPE$\n\nService: $SERVICEDESC$\nHost:</a:t>
            </a:r>
            <a:r>
              <a:rPr sz="1163" spc="413" dirty="0">
                <a:latin typeface="Courier New"/>
                <a:cs typeface="Courier New"/>
              </a:rPr>
              <a:t> </a:t>
            </a:r>
            <a:r>
              <a:rPr sz="1163" spc="15" dirty="0">
                <a:latin typeface="Courier New"/>
                <a:cs typeface="Courier New"/>
              </a:rPr>
              <a:t>$HOSTALIAS$\nAddress:</a:t>
            </a:r>
            <a:endParaRPr sz="1163">
              <a:latin typeface="Courier New"/>
              <a:cs typeface="Courier New"/>
            </a:endParaRPr>
          </a:p>
          <a:p>
            <a:pPr marL="9525">
              <a:lnSpc>
                <a:spcPts val="1298"/>
              </a:lnSpc>
            </a:pPr>
            <a:r>
              <a:rPr sz="1163" spc="15" dirty="0">
                <a:latin typeface="Courier New"/>
                <a:cs typeface="Courier New"/>
              </a:rPr>
              <a:t>$HOSTADDRESS$\nState: </a:t>
            </a:r>
            <a:r>
              <a:rPr sz="1163" spc="19" dirty="0">
                <a:latin typeface="Courier New"/>
                <a:cs typeface="Courier New"/>
              </a:rPr>
              <a:t>$SERVICESTATE$\n\nDate/Time:</a:t>
            </a:r>
            <a:r>
              <a:rPr sz="1163" spc="300" dirty="0">
                <a:latin typeface="Courier New"/>
                <a:cs typeface="Courier New"/>
              </a:rPr>
              <a:t> </a:t>
            </a:r>
            <a:r>
              <a:rPr sz="1163" spc="19" dirty="0">
                <a:latin typeface="Courier New"/>
                <a:cs typeface="Courier New"/>
              </a:rPr>
              <a:t>$LONGDATETIME$\n\nAdditional</a:t>
            </a:r>
            <a:endParaRPr sz="1163">
              <a:latin typeface="Courier New"/>
              <a:cs typeface="Courier New"/>
            </a:endParaRPr>
          </a:p>
          <a:p>
            <a:pPr marL="9525">
              <a:lnSpc>
                <a:spcPts val="1298"/>
              </a:lnSpc>
            </a:pPr>
            <a:r>
              <a:rPr sz="1163" spc="15" dirty="0">
                <a:latin typeface="Courier New"/>
                <a:cs typeface="Courier New"/>
              </a:rPr>
              <a:t>Info:\n\n$SERVICEOUTPUT$" | </a:t>
            </a:r>
            <a:r>
              <a:rPr sz="1163" spc="8" dirty="0">
                <a:latin typeface="Courier New"/>
                <a:cs typeface="Courier New"/>
              </a:rPr>
              <a:t>/bin/mail -s </a:t>
            </a:r>
            <a:r>
              <a:rPr sz="1163" spc="4" dirty="0">
                <a:latin typeface="Courier New"/>
                <a:cs typeface="Courier New"/>
              </a:rPr>
              <a:t>"** </a:t>
            </a:r>
            <a:r>
              <a:rPr sz="1163" spc="15" dirty="0">
                <a:latin typeface="Courier New"/>
                <a:cs typeface="Courier New"/>
              </a:rPr>
              <a:t>$NOTIFICATIONTYPE$ </a:t>
            </a:r>
            <a:r>
              <a:rPr sz="1163" spc="4" dirty="0">
                <a:latin typeface="Courier New"/>
                <a:cs typeface="Courier New"/>
              </a:rPr>
              <a:t>alert</a:t>
            </a:r>
            <a:r>
              <a:rPr sz="1163" spc="623" dirty="0">
                <a:latin typeface="Courier New"/>
                <a:cs typeface="Courier New"/>
              </a:rPr>
              <a:t> </a:t>
            </a:r>
            <a:r>
              <a:rPr sz="1163" spc="15" dirty="0">
                <a:latin typeface="Courier New"/>
                <a:cs typeface="Courier New"/>
              </a:rPr>
              <a:t>-</a:t>
            </a:r>
            <a:endParaRPr sz="1163">
              <a:latin typeface="Courier New"/>
              <a:cs typeface="Courier New"/>
            </a:endParaRPr>
          </a:p>
          <a:p>
            <a:pPr marL="9525">
              <a:lnSpc>
                <a:spcPts val="1346"/>
              </a:lnSpc>
            </a:pPr>
            <a:r>
              <a:rPr sz="1163" spc="15" dirty="0">
                <a:latin typeface="Courier New"/>
                <a:cs typeface="Courier New"/>
              </a:rPr>
              <a:t>$HOSTALIAS$/$SERVICEDESC$ </a:t>
            </a:r>
            <a:r>
              <a:rPr sz="1163" spc="8" dirty="0">
                <a:latin typeface="Courier New"/>
                <a:cs typeface="Courier New"/>
              </a:rPr>
              <a:t>is </a:t>
            </a:r>
            <a:r>
              <a:rPr sz="1163" spc="15" dirty="0">
                <a:latin typeface="Courier New"/>
                <a:cs typeface="Courier New"/>
              </a:rPr>
              <a:t>$SERVICESTATE$ </a:t>
            </a:r>
            <a:r>
              <a:rPr sz="1163" spc="8" dirty="0">
                <a:latin typeface="Courier New"/>
                <a:cs typeface="Courier New"/>
              </a:rPr>
              <a:t>**"</a:t>
            </a:r>
            <a:r>
              <a:rPr sz="1163" spc="319" dirty="0">
                <a:latin typeface="Courier New"/>
                <a:cs typeface="Courier New"/>
              </a:rPr>
              <a:t> </a:t>
            </a:r>
            <a:r>
              <a:rPr sz="1163" spc="15" dirty="0">
                <a:latin typeface="Courier New"/>
                <a:cs typeface="Courier New"/>
              </a:rPr>
              <a:t>$CONTACTEMAIL$</a:t>
            </a:r>
            <a:endParaRPr sz="1163">
              <a:latin typeface="Courier New"/>
              <a:cs typeface="Courier New"/>
            </a:endParaRPr>
          </a:p>
          <a:p>
            <a:pPr marL="523875">
              <a:spcBef>
                <a:spcPts val="169"/>
              </a:spcBef>
            </a:pPr>
            <a:r>
              <a:rPr sz="1163" spc="15" dirty="0">
                <a:latin typeface="Courier New"/>
                <a:cs typeface="Courier New"/>
              </a:rPr>
              <a:t>}</a:t>
            </a:r>
            <a:endParaRPr sz="116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14571" y="451086"/>
            <a:ext cx="5581012" cy="688169"/>
          </a:xfrm>
          <a:prstGeom prst="rect">
            <a:avLst/>
          </a:prstGeom>
        </p:spPr>
        <p:txBody>
          <a:bodyPr vert="horz" wrap="square" lIns="0" tIns="10954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86"/>
              </a:spcBef>
            </a:pPr>
            <a:r>
              <a:rPr b="1" dirty="0">
                <a:solidFill>
                  <a:srgbClr val="4BAAE1"/>
                </a:solidFill>
                <a:latin typeface="Arial"/>
                <a:cs typeface="Arial"/>
              </a:rPr>
              <a:t>Check</a:t>
            </a:r>
            <a:r>
              <a:rPr b="1" spc="-64" dirty="0">
                <a:solidFill>
                  <a:srgbClr val="4BAAE1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4BAAE1"/>
                </a:solidFill>
                <a:latin typeface="Arial"/>
                <a:cs typeface="Arial"/>
              </a:rPr>
              <a:t>Scripts</a:t>
            </a:r>
          </a:p>
        </p:txBody>
      </p:sp>
      <p:sp>
        <p:nvSpPr>
          <p:cNvPr id="7" name="object 7"/>
          <p:cNvSpPr/>
          <p:nvPr/>
        </p:nvSpPr>
        <p:spPr>
          <a:xfrm>
            <a:off x="525781" y="1930145"/>
            <a:ext cx="123443" cy="147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25781" y="2735961"/>
            <a:ext cx="123443" cy="147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868679" y="3044571"/>
            <a:ext cx="85725" cy="96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868679" y="3291459"/>
            <a:ext cx="85725" cy="96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773658" y="1856099"/>
            <a:ext cx="7462838" cy="155760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 marR="3810">
              <a:lnSpc>
                <a:spcPct val="100299"/>
              </a:lnSpc>
              <a:spcBef>
                <a:spcPts val="68"/>
              </a:spcBef>
            </a:pPr>
            <a:r>
              <a:rPr sz="1650" spc="-4" dirty="0">
                <a:latin typeface="Carlito"/>
                <a:cs typeface="Carlito"/>
              </a:rPr>
              <a:t>The </a:t>
            </a:r>
            <a:r>
              <a:rPr sz="1650" spc="-19" dirty="0">
                <a:latin typeface="Carlito"/>
                <a:cs typeface="Carlito"/>
              </a:rPr>
              <a:t>standard </a:t>
            </a:r>
            <a:r>
              <a:rPr sz="1650" spc="-4" dirty="0">
                <a:latin typeface="Carlito"/>
                <a:cs typeface="Carlito"/>
              </a:rPr>
              <a:t>nagios-plugins </a:t>
            </a:r>
            <a:r>
              <a:rPr sz="1650" spc="-8" dirty="0">
                <a:latin typeface="Carlito"/>
                <a:cs typeface="Carlito"/>
              </a:rPr>
              <a:t>rpm </a:t>
            </a:r>
            <a:r>
              <a:rPr sz="1650" spc="-11" dirty="0">
                <a:latin typeface="Carlito"/>
                <a:cs typeface="Carlito"/>
              </a:rPr>
              <a:t>provides over </a:t>
            </a:r>
            <a:r>
              <a:rPr sz="1650" spc="-4" dirty="0">
                <a:latin typeface="Carlito"/>
                <a:cs typeface="Carlito"/>
              </a:rPr>
              <a:t>130 </a:t>
            </a:r>
            <a:r>
              <a:rPr sz="1650" spc="-23" dirty="0">
                <a:latin typeface="Carlito"/>
                <a:cs typeface="Carlito"/>
              </a:rPr>
              <a:t>different </a:t>
            </a:r>
            <a:r>
              <a:rPr sz="1650" spc="-4" dirty="0">
                <a:latin typeface="Carlito"/>
                <a:cs typeface="Carlito"/>
              </a:rPr>
              <a:t>check </a:t>
            </a:r>
            <a:r>
              <a:rPr sz="1650" spc="-8" dirty="0">
                <a:latin typeface="Carlito"/>
                <a:cs typeface="Carlito"/>
              </a:rPr>
              <a:t>scripts, </a:t>
            </a:r>
            <a:r>
              <a:rPr sz="1650" spc="-11" dirty="0">
                <a:latin typeface="Carlito"/>
                <a:cs typeface="Carlito"/>
              </a:rPr>
              <a:t>ranging from  </a:t>
            </a:r>
            <a:r>
              <a:rPr sz="1650" spc="-8" dirty="0">
                <a:latin typeface="Carlito"/>
                <a:cs typeface="Carlito"/>
              </a:rPr>
              <a:t>check_load </a:t>
            </a:r>
            <a:r>
              <a:rPr sz="1650" spc="-23" dirty="0">
                <a:latin typeface="Carlito"/>
                <a:cs typeface="Carlito"/>
              </a:rPr>
              <a:t>to </a:t>
            </a:r>
            <a:r>
              <a:rPr sz="1650" spc="-11" dirty="0">
                <a:latin typeface="Carlito"/>
                <a:cs typeface="Carlito"/>
              </a:rPr>
              <a:t>check_oracle_instance.p </a:t>
            </a:r>
            <a:r>
              <a:rPr sz="1650" dirty="0">
                <a:latin typeface="Carlito"/>
                <a:cs typeface="Carlito"/>
              </a:rPr>
              <a:t>via </a:t>
            </a:r>
            <a:r>
              <a:rPr sz="1650" spc="-8" dirty="0">
                <a:latin typeface="Carlito"/>
                <a:cs typeface="Carlito"/>
              </a:rPr>
              <a:t>check_procs, check_mysql, </a:t>
            </a:r>
            <a:r>
              <a:rPr sz="1650" spc="-4" dirty="0">
                <a:latin typeface="Carlito"/>
                <a:cs typeface="Carlito"/>
              </a:rPr>
              <a:t>check_mssql,  </a:t>
            </a:r>
            <a:r>
              <a:rPr sz="1650" spc="-11" dirty="0">
                <a:latin typeface="Carlito"/>
                <a:cs typeface="Carlito"/>
              </a:rPr>
              <a:t>check_real </a:t>
            </a:r>
            <a:r>
              <a:rPr sz="1650" spc="-8" dirty="0">
                <a:latin typeface="Carlito"/>
                <a:cs typeface="Carlito"/>
              </a:rPr>
              <a:t>and</a:t>
            </a:r>
            <a:r>
              <a:rPr sz="1650" spc="8" dirty="0">
                <a:latin typeface="Carlito"/>
                <a:cs typeface="Carlito"/>
              </a:rPr>
              <a:t> </a:t>
            </a:r>
            <a:r>
              <a:rPr sz="1650" spc="-8" dirty="0">
                <a:latin typeface="Carlito"/>
                <a:cs typeface="Carlito"/>
              </a:rPr>
              <a:t>check_disk</a:t>
            </a:r>
            <a:endParaRPr sz="1650">
              <a:latin typeface="Carlito"/>
              <a:cs typeface="Carlito"/>
            </a:endParaRPr>
          </a:p>
          <a:p>
            <a:pPr marL="9525">
              <a:spcBef>
                <a:spcPts val="398"/>
              </a:spcBef>
            </a:pPr>
            <a:r>
              <a:rPr sz="1650" spc="-15" dirty="0">
                <a:latin typeface="Carlito"/>
                <a:cs typeface="Carlito"/>
              </a:rPr>
              <a:t>Writing </a:t>
            </a:r>
            <a:r>
              <a:rPr sz="1650" spc="-11" dirty="0">
                <a:latin typeface="Carlito"/>
                <a:cs typeface="Carlito"/>
              </a:rPr>
              <a:t>you </a:t>
            </a:r>
            <a:r>
              <a:rPr sz="1650" spc="-4" dirty="0">
                <a:latin typeface="Carlito"/>
                <a:cs typeface="Carlito"/>
              </a:rPr>
              <a:t>own check </a:t>
            </a:r>
            <a:r>
              <a:rPr sz="1650" spc="-8" dirty="0">
                <a:latin typeface="Carlito"/>
                <a:cs typeface="Carlito"/>
              </a:rPr>
              <a:t>scripts </a:t>
            </a:r>
            <a:r>
              <a:rPr sz="1650" spc="-4" dirty="0">
                <a:latin typeface="Carlito"/>
                <a:cs typeface="Carlito"/>
              </a:rPr>
              <a:t>is </a:t>
            </a:r>
            <a:r>
              <a:rPr sz="1650" spc="-30" dirty="0">
                <a:latin typeface="Carlito"/>
                <a:cs typeface="Carlito"/>
              </a:rPr>
              <a:t>easy, </a:t>
            </a:r>
            <a:r>
              <a:rPr sz="1650" spc="-15" dirty="0">
                <a:latin typeface="Carlito"/>
                <a:cs typeface="Carlito"/>
              </a:rPr>
              <a:t>can </a:t>
            </a:r>
            <a:r>
              <a:rPr sz="1650" spc="-4" dirty="0">
                <a:latin typeface="Carlito"/>
                <a:cs typeface="Carlito"/>
              </a:rPr>
              <a:t>be in </a:t>
            </a:r>
            <a:r>
              <a:rPr sz="1650" spc="-15" dirty="0">
                <a:latin typeface="Carlito"/>
                <a:cs typeface="Carlito"/>
              </a:rPr>
              <a:t>any</a:t>
            </a:r>
            <a:r>
              <a:rPr sz="1650" spc="94" dirty="0">
                <a:latin typeface="Carlito"/>
                <a:cs typeface="Carlito"/>
              </a:rPr>
              <a:t> </a:t>
            </a:r>
            <a:r>
              <a:rPr sz="1650" spc="-8" dirty="0">
                <a:latin typeface="Carlito"/>
                <a:cs typeface="Carlito"/>
              </a:rPr>
              <a:t>language.</a:t>
            </a:r>
            <a:endParaRPr sz="1650">
              <a:latin typeface="Carlito"/>
              <a:cs typeface="Carlito"/>
            </a:endParaRPr>
          </a:p>
          <a:p>
            <a:pPr marL="311468" marR="1927384">
              <a:lnSpc>
                <a:spcPct val="120100"/>
              </a:lnSpc>
              <a:spcBef>
                <a:spcPts val="23"/>
              </a:spcBef>
            </a:pPr>
            <a:r>
              <a:rPr sz="1350" spc="-4" dirty="0">
                <a:latin typeface="Carlito"/>
                <a:cs typeface="Carlito"/>
              </a:rPr>
              <a:t>Active </a:t>
            </a:r>
            <a:r>
              <a:rPr sz="1350" spc="-8" dirty="0">
                <a:latin typeface="Carlito"/>
                <a:cs typeface="Carlito"/>
              </a:rPr>
              <a:t>scripts just </a:t>
            </a:r>
            <a:r>
              <a:rPr sz="1350" spc="-4" dirty="0">
                <a:latin typeface="Carlito"/>
                <a:cs typeface="Carlito"/>
              </a:rPr>
              <a:t>need </a:t>
            </a:r>
            <a:r>
              <a:rPr sz="1350" dirty="0">
                <a:latin typeface="Carlito"/>
                <a:cs typeface="Carlito"/>
              </a:rPr>
              <a:t>to set </a:t>
            </a:r>
            <a:r>
              <a:rPr sz="1350" spc="-4" dirty="0">
                <a:latin typeface="Carlito"/>
                <a:cs typeface="Carlito"/>
              </a:rPr>
              <a:t>the </a:t>
            </a:r>
            <a:r>
              <a:rPr sz="1350" spc="-11" dirty="0">
                <a:latin typeface="Carlito"/>
                <a:cs typeface="Carlito"/>
              </a:rPr>
              <a:t>exit </a:t>
            </a:r>
            <a:r>
              <a:rPr sz="1350" spc="-8" dirty="0">
                <a:latin typeface="Carlito"/>
                <a:cs typeface="Carlito"/>
              </a:rPr>
              <a:t>status </a:t>
            </a:r>
            <a:r>
              <a:rPr sz="1350" spc="-4" dirty="0">
                <a:latin typeface="Carlito"/>
                <a:cs typeface="Carlito"/>
              </a:rPr>
              <a:t>and </a:t>
            </a:r>
            <a:r>
              <a:rPr sz="1350" spc="-8" dirty="0">
                <a:latin typeface="Carlito"/>
                <a:cs typeface="Carlito"/>
              </a:rPr>
              <a:t>output </a:t>
            </a:r>
            <a:r>
              <a:rPr sz="1350" dirty="0">
                <a:latin typeface="Carlito"/>
                <a:cs typeface="Carlito"/>
              </a:rPr>
              <a:t>a </a:t>
            </a:r>
            <a:r>
              <a:rPr sz="1350" spc="-4" dirty="0">
                <a:latin typeface="Carlito"/>
                <a:cs typeface="Carlito"/>
              </a:rPr>
              <a:t>single </a:t>
            </a:r>
            <a:r>
              <a:rPr sz="1350" spc="-11" dirty="0">
                <a:latin typeface="Carlito"/>
                <a:cs typeface="Carlito"/>
              </a:rPr>
              <a:t>line </a:t>
            </a:r>
            <a:r>
              <a:rPr sz="1350" spc="-8" dirty="0">
                <a:latin typeface="Carlito"/>
                <a:cs typeface="Carlito"/>
              </a:rPr>
              <a:t>of </a:t>
            </a:r>
            <a:r>
              <a:rPr sz="1350" spc="-11" dirty="0">
                <a:latin typeface="Carlito"/>
                <a:cs typeface="Carlito"/>
              </a:rPr>
              <a:t>text  </a:t>
            </a:r>
            <a:r>
              <a:rPr sz="1350" spc="-4" dirty="0">
                <a:latin typeface="Carlito"/>
                <a:cs typeface="Carlito"/>
              </a:rPr>
              <a:t>Passive checks </a:t>
            </a:r>
            <a:r>
              <a:rPr sz="1350" spc="-8" dirty="0">
                <a:latin typeface="Carlito"/>
                <a:cs typeface="Carlito"/>
              </a:rPr>
              <a:t>just </a:t>
            </a:r>
            <a:r>
              <a:rPr sz="1350" spc="-11" dirty="0">
                <a:latin typeface="Carlito"/>
                <a:cs typeface="Carlito"/>
              </a:rPr>
              <a:t>write </a:t>
            </a:r>
            <a:r>
              <a:rPr sz="1350" dirty="0">
                <a:latin typeface="Carlito"/>
                <a:cs typeface="Carlito"/>
              </a:rPr>
              <a:t>a </a:t>
            </a:r>
            <a:r>
              <a:rPr sz="1350" spc="-4" dirty="0">
                <a:latin typeface="Carlito"/>
                <a:cs typeface="Carlito"/>
              </a:rPr>
              <a:t>single </a:t>
            </a:r>
            <a:r>
              <a:rPr sz="1350" spc="-11" dirty="0">
                <a:latin typeface="Carlito"/>
                <a:cs typeface="Carlito"/>
              </a:rPr>
              <a:t>line </a:t>
            </a:r>
            <a:r>
              <a:rPr sz="1350" dirty="0">
                <a:latin typeface="Carlito"/>
                <a:cs typeface="Carlito"/>
              </a:rPr>
              <a:t>to </a:t>
            </a:r>
            <a:r>
              <a:rPr sz="1350" spc="-4" dirty="0">
                <a:latin typeface="Carlito"/>
                <a:cs typeface="Carlito"/>
              </a:rPr>
              <a:t>the </a:t>
            </a:r>
            <a:r>
              <a:rPr sz="1350" spc="-8" dirty="0">
                <a:latin typeface="Carlito"/>
                <a:cs typeface="Carlito"/>
              </a:rPr>
              <a:t>servers </a:t>
            </a:r>
            <a:r>
              <a:rPr sz="1350" spc="-4" dirty="0">
                <a:latin typeface="Carlito"/>
                <a:cs typeface="Carlito"/>
              </a:rPr>
              <a:t>command</a:t>
            </a:r>
            <a:r>
              <a:rPr sz="1350" spc="45" dirty="0">
                <a:latin typeface="Carlito"/>
                <a:cs typeface="Carlito"/>
              </a:rPr>
              <a:t> </a:t>
            </a:r>
            <a:r>
              <a:rPr sz="1350" spc="-11" dirty="0">
                <a:latin typeface="Carlito"/>
                <a:cs typeface="Carlito"/>
              </a:rPr>
              <a:t>file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9878" y="452461"/>
            <a:ext cx="4264670" cy="688169"/>
          </a:xfrm>
          <a:prstGeom prst="rect">
            <a:avLst/>
          </a:prstGeom>
        </p:spPr>
        <p:txBody>
          <a:bodyPr vert="horz" wrap="square" lIns="0" tIns="10954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86"/>
              </a:spcBef>
            </a:pPr>
            <a:r>
              <a:rPr b="1" spc="-4" dirty="0">
                <a:solidFill>
                  <a:srgbClr val="4BAAE1"/>
                </a:solidFill>
                <a:latin typeface="Arial"/>
                <a:cs typeface="Arial"/>
              </a:rPr>
              <a:t>C</a:t>
            </a:r>
            <a:r>
              <a:rPr b="1" spc="4" dirty="0">
                <a:solidFill>
                  <a:srgbClr val="4BAAE1"/>
                </a:solidFill>
                <a:latin typeface="Arial"/>
                <a:cs typeface="Arial"/>
              </a:rPr>
              <a:t>on</a:t>
            </a:r>
            <a:r>
              <a:rPr b="1" spc="-8" dirty="0">
                <a:solidFill>
                  <a:srgbClr val="4BAAE1"/>
                </a:solidFill>
                <a:latin typeface="Arial"/>
                <a:cs typeface="Arial"/>
              </a:rPr>
              <a:t>t</a:t>
            </a:r>
            <a:r>
              <a:rPr b="1" spc="-4" dirty="0">
                <a:solidFill>
                  <a:srgbClr val="4BAAE1"/>
                </a:solidFill>
                <a:latin typeface="Arial"/>
                <a:cs typeface="Arial"/>
              </a:rPr>
              <a:t>ac</a:t>
            </a:r>
            <a:r>
              <a:rPr b="1" spc="-11" dirty="0">
                <a:solidFill>
                  <a:srgbClr val="4BAAE1"/>
                </a:solidFill>
                <a:latin typeface="Arial"/>
                <a:cs typeface="Arial"/>
              </a:rPr>
              <a:t>t</a:t>
            </a:r>
            <a:r>
              <a:rPr b="1" spc="4" dirty="0">
                <a:solidFill>
                  <a:srgbClr val="4BAAE1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7" name="object 7"/>
          <p:cNvSpPr/>
          <p:nvPr/>
        </p:nvSpPr>
        <p:spPr>
          <a:xfrm>
            <a:off x="525781" y="1926716"/>
            <a:ext cx="113156" cy="133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773658" y="1817714"/>
            <a:ext cx="3678555" cy="46807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9525">
              <a:spcBef>
                <a:spcPts val="390"/>
              </a:spcBef>
            </a:pPr>
            <a:r>
              <a:rPr sz="1500" dirty="0">
                <a:latin typeface="Carlito"/>
                <a:cs typeface="Carlito"/>
              </a:rPr>
              <a:t>Contacts are the people who </a:t>
            </a:r>
            <a:r>
              <a:rPr sz="1500" spc="-4" dirty="0">
                <a:latin typeface="Carlito"/>
                <a:cs typeface="Carlito"/>
              </a:rPr>
              <a:t>receive </a:t>
            </a:r>
            <a:r>
              <a:rPr sz="1500" dirty="0">
                <a:latin typeface="Carlito"/>
                <a:cs typeface="Carlito"/>
              </a:rPr>
              <a:t>the</a:t>
            </a:r>
            <a:r>
              <a:rPr sz="1500" spc="-184" dirty="0">
                <a:latin typeface="Carlito"/>
                <a:cs typeface="Carlito"/>
              </a:rPr>
              <a:t> </a:t>
            </a:r>
            <a:r>
              <a:rPr sz="1500" spc="4" dirty="0">
                <a:latin typeface="Carlito"/>
                <a:cs typeface="Carlito"/>
              </a:rPr>
              <a:t>alerts:</a:t>
            </a:r>
            <a:endParaRPr sz="1500">
              <a:latin typeface="Carlito"/>
              <a:cs typeface="Carlito"/>
            </a:endParaRPr>
          </a:p>
          <a:p>
            <a:pPr marL="95250">
              <a:spcBef>
                <a:spcPts val="217"/>
              </a:spcBef>
            </a:pPr>
            <a:r>
              <a:rPr sz="1050" spc="-11" dirty="0">
                <a:latin typeface="Courier New"/>
                <a:cs typeface="Courier New"/>
              </a:rPr>
              <a:t>define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11" dirty="0">
                <a:latin typeface="Courier New"/>
                <a:cs typeface="Courier New"/>
              </a:rPr>
              <a:t>contact{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7950" y="2273647"/>
            <a:ext cx="1603534" cy="177125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793909" indent="-476">
              <a:lnSpc>
                <a:spcPct val="120100"/>
              </a:lnSpc>
              <a:spcBef>
                <a:spcPts val="75"/>
              </a:spcBef>
            </a:pPr>
            <a:r>
              <a:rPr sz="1050" spc="-15" dirty="0">
                <a:latin typeface="Courier New"/>
                <a:cs typeface="Courier New"/>
              </a:rPr>
              <a:t>chris  </a:t>
            </a:r>
            <a:r>
              <a:rPr sz="1050" spc="-8" dirty="0">
                <a:latin typeface="Courier New"/>
                <a:cs typeface="Courier New"/>
              </a:rPr>
              <a:t>Chris</a:t>
            </a:r>
            <a:r>
              <a:rPr sz="1050" spc="-68" dirty="0">
                <a:latin typeface="Courier New"/>
                <a:cs typeface="Courier New"/>
              </a:rPr>
              <a:t> </a:t>
            </a:r>
            <a:r>
              <a:rPr sz="1050" spc="-8" dirty="0">
                <a:latin typeface="Courier New"/>
                <a:cs typeface="Courier New"/>
              </a:rPr>
              <a:t>Brew  </a:t>
            </a:r>
            <a:r>
              <a:rPr sz="1050" spc="-11" dirty="0">
                <a:latin typeface="Courier New"/>
                <a:cs typeface="Courier New"/>
              </a:rPr>
              <a:t>24x7</a:t>
            </a:r>
            <a:endParaRPr sz="1050">
              <a:latin typeface="Courier New"/>
              <a:cs typeface="Courier New"/>
            </a:endParaRPr>
          </a:p>
          <a:p>
            <a:pPr marL="9525">
              <a:spcBef>
                <a:spcPts val="255"/>
              </a:spcBef>
            </a:pPr>
            <a:r>
              <a:rPr sz="1050" spc="-15" dirty="0">
                <a:latin typeface="Courier New"/>
                <a:cs typeface="Courier New"/>
              </a:rPr>
              <a:t>24x7</a:t>
            </a:r>
            <a:endParaRPr sz="1050">
              <a:latin typeface="Courier New"/>
              <a:cs typeface="Courier New"/>
            </a:endParaRPr>
          </a:p>
          <a:p>
            <a:pPr marL="9525">
              <a:spcBef>
                <a:spcPts val="251"/>
              </a:spcBef>
            </a:pPr>
            <a:r>
              <a:rPr sz="1050" spc="-11" dirty="0">
                <a:latin typeface="Courier New"/>
                <a:cs typeface="Courier New"/>
              </a:rPr>
              <a:t>w,u,c,r</a:t>
            </a:r>
            <a:endParaRPr sz="1050">
              <a:latin typeface="Courier New"/>
              <a:cs typeface="Courier New"/>
            </a:endParaRPr>
          </a:p>
          <a:p>
            <a:pPr marL="9525">
              <a:spcBef>
                <a:spcPts val="255"/>
              </a:spcBef>
            </a:pPr>
            <a:r>
              <a:rPr sz="1050" spc="-15" dirty="0">
                <a:latin typeface="Courier New"/>
                <a:cs typeface="Courier New"/>
              </a:rPr>
              <a:t>d,r</a:t>
            </a:r>
            <a:endParaRPr sz="1050">
              <a:latin typeface="Courier New"/>
              <a:cs typeface="Courier New"/>
            </a:endParaRPr>
          </a:p>
          <a:p>
            <a:pPr marL="9525">
              <a:spcBef>
                <a:spcPts val="251"/>
              </a:spcBef>
            </a:pPr>
            <a:r>
              <a:rPr sz="1050" spc="-11" dirty="0">
                <a:latin typeface="Courier New"/>
                <a:cs typeface="Courier New"/>
              </a:rPr>
              <a:t>notify-by-email</a:t>
            </a:r>
            <a:endParaRPr sz="1050">
              <a:latin typeface="Courier New"/>
              <a:cs typeface="Courier New"/>
            </a:endParaRPr>
          </a:p>
          <a:p>
            <a:pPr marL="9525" marR="3810">
              <a:lnSpc>
                <a:spcPct val="120100"/>
              </a:lnSpc>
            </a:pPr>
            <a:r>
              <a:rPr sz="1050" spc="-11" dirty="0">
                <a:latin typeface="Courier New"/>
                <a:cs typeface="Courier New"/>
              </a:rPr>
              <a:t>hos</a:t>
            </a:r>
            <a:r>
              <a:rPr sz="1050" dirty="0">
                <a:latin typeface="Courier New"/>
                <a:cs typeface="Courier New"/>
              </a:rPr>
              <a:t>t</a:t>
            </a:r>
            <a:r>
              <a:rPr sz="1050" spc="-11" dirty="0">
                <a:latin typeface="Courier New"/>
                <a:cs typeface="Courier New"/>
              </a:rPr>
              <a:t>-notify-by-e</a:t>
            </a:r>
            <a:r>
              <a:rPr sz="1050" spc="11" dirty="0">
                <a:latin typeface="Courier New"/>
                <a:cs typeface="Courier New"/>
              </a:rPr>
              <a:t>m</a:t>
            </a:r>
            <a:r>
              <a:rPr sz="1050" spc="-11" dirty="0">
                <a:latin typeface="Courier New"/>
                <a:cs typeface="Courier New"/>
              </a:rPr>
              <a:t>ai</a:t>
            </a:r>
            <a:r>
              <a:rPr sz="1050" dirty="0">
                <a:latin typeface="Courier New"/>
                <a:cs typeface="Courier New"/>
              </a:rPr>
              <a:t>l  </a:t>
            </a:r>
            <a:r>
              <a:rPr sz="1050" spc="-11" dirty="0">
                <a:latin typeface="Courier New"/>
                <a:cs typeface="Courier New"/>
              </a:rPr>
              <a:t>someone@somewhere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3658" y="2273647"/>
            <a:ext cx="2799874" cy="24245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489585">
              <a:spcBef>
                <a:spcPts val="330"/>
              </a:spcBef>
            </a:pPr>
            <a:r>
              <a:rPr sz="1050" spc="-15" dirty="0">
                <a:latin typeface="Courier New"/>
                <a:cs typeface="Courier New"/>
              </a:rPr>
              <a:t>contact_name</a:t>
            </a:r>
            <a:endParaRPr sz="1050">
              <a:latin typeface="Courier New"/>
              <a:cs typeface="Courier New"/>
            </a:endParaRPr>
          </a:p>
          <a:p>
            <a:pPr marL="489585" marR="3810">
              <a:lnSpc>
                <a:spcPct val="120100"/>
              </a:lnSpc>
            </a:pPr>
            <a:r>
              <a:rPr sz="1050" spc="-8" dirty="0">
                <a:latin typeface="Courier New"/>
                <a:cs typeface="Courier New"/>
              </a:rPr>
              <a:t>alias  service_notification_period  </a:t>
            </a:r>
            <a:r>
              <a:rPr sz="1050" spc="-11" dirty="0">
                <a:latin typeface="Courier New"/>
                <a:cs typeface="Courier New"/>
              </a:rPr>
              <a:t>host_notification_period  </a:t>
            </a:r>
            <a:r>
              <a:rPr sz="1050" spc="-8" dirty="0">
                <a:latin typeface="Courier New"/>
                <a:cs typeface="Courier New"/>
              </a:rPr>
              <a:t>service_notification_options  </a:t>
            </a:r>
            <a:r>
              <a:rPr sz="1050" spc="-11" dirty="0">
                <a:latin typeface="Courier New"/>
                <a:cs typeface="Courier New"/>
              </a:rPr>
              <a:t>host_notification_options  service_notifi</a:t>
            </a:r>
            <a:r>
              <a:rPr sz="1050" spc="15" dirty="0">
                <a:latin typeface="Courier New"/>
                <a:cs typeface="Courier New"/>
              </a:rPr>
              <a:t>c</a:t>
            </a:r>
            <a:r>
              <a:rPr sz="1050" spc="-11" dirty="0">
                <a:latin typeface="Courier New"/>
                <a:cs typeface="Courier New"/>
              </a:rPr>
              <a:t>ati</a:t>
            </a:r>
            <a:r>
              <a:rPr sz="1050" spc="15" dirty="0">
                <a:latin typeface="Courier New"/>
                <a:cs typeface="Courier New"/>
              </a:rPr>
              <a:t>o</a:t>
            </a:r>
            <a:r>
              <a:rPr sz="1050" spc="-11" dirty="0">
                <a:latin typeface="Courier New"/>
                <a:cs typeface="Courier New"/>
              </a:rPr>
              <a:t>n_c</a:t>
            </a:r>
            <a:r>
              <a:rPr sz="1050" spc="15" dirty="0">
                <a:latin typeface="Courier New"/>
                <a:cs typeface="Courier New"/>
              </a:rPr>
              <a:t>o</a:t>
            </a:r>
            <a:r>
              <a:rPr sz="1050" spc="-11" dirty="0">
                <a:latin typeface="Courier New"/>
                <a:cs typeface="Courier New"/>
              </a:rPr>
              <a:t>mma</a:t>
            </a:r>
            <a:r>
              <a:rPr sz="1050" spc="15" dirty="0">
                <a:latin typeface="Courier New"/>
                <a:cs typeface="Courier New"/>
              </a:rPr>
              <a:t>n</a:t>
            </a:r>
            <a:r>
              <a:rPr sz="1050" spc="-11" dirty="0">
                <a:latin typeface="Courier New"/>
                <a:cs typeface="Courier New"/>
              </a:rPr>
              <a:t>ds  </a:t>
            </a:r>
            <a:r>
              <a:rPr sz="1050" spc="-8" dirty="0">
                <a:latin typeface="Courier New"/>
                <a:cs typeface="Courier New"/>
              </a:rPr>
              <a:t>host_notification_commands  email</a:t>
            </a:r>
            <a:endParaRPr sz="1050">
              <a:latin typeface="Courier New"/>
              <a:cs typeface="Courier New"/>
            </a:endParaRPr>
          </a:p>
          <a:p>
            <a:pPr marL="489585">
              <a:spcBef>
                <a:spcPts val="251"/>
              </a:spcBef>
            </a:pPr>
            <a:r>
              <a:rPr sz="105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9525">
              <a:spcBef>
                <a:spcPts val="401"/>
              </a:spcBef>
            </a:pPr>
            <a:r>
              <a:rPr sz="1500" spc="-4" dirty="0">
                <a:latin typeface="Carlito"/>
                <a:cs typeface="Carlito"/>
              </a:rPr>
              <a:t>Contactgroups group</a:t>
            </a:r>
            <a:r>
              <a:rPr sz="1500" spc="-153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contacts:</a:t>
            </a:r>
            <a:endParaRPr sz="1500">
              <a:latin typeface="Carlito"/>
              <a:cs typeface="Carlito"/>
            </a:endParaRPr>
          </a:p>
          <a:p>
            <a:pPr marL="95250">
              <a:spcBef>
                <a:spcPts val="214"/>
              </a:spcBef>
            </a:pPr>
            <a:r>
              <a:rPr sz="1050" spc="-11" dirty="0">
                <a:latin typeface="Courier New"/>
                <a:cs typeface="Courier New"/>
              </a:rPr>
              <a:t>define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11" dirty="0">
                <a:latin typeface="Courier New"/>
                <a:cs typeface="Courier New"/>
              </a:rPr>
              <a:t>contactgroup{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5781" y="4313301"/>
            <a:ext cx="113156" cy="133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406772" y="4662465"/>
            <a:ext cx="1526858" cy="603530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9525">
              <a:spcBef>
                <a:spcPts val="326"/>
              </a:spcBef>
            </a:pPr>
            <a:r>
              <a:rPr sz="1050" spc="-11" dirty="0">
                <a:latin typeface="Courier New"/>
                <a:cs typeface="Courier New"/>
              </a:rPr>
              <a:t>unix-admins</a:t>
            </a:r>
            <a:endParaRPr sz="1050">
              <a:latin typeface="Courier New"/>
              <a:cs typeface="Courier New"/>
            </a:endParaRPr>
          </a:p>
          <a:p>
            <a:pPr marL="9525">
              <a:spcBef>
                <a:spcPts val="251"/>
              </a:spcBef>
            </a:pPr>
            <a:r>
              <a:rPr sz="1050" spc="-11" dirty="0">
                <a:latin typeface="Courier New"/>
                <a:cs typeface="Courier New"/>
              </a:rPr>
              <a:t>Unix</a:t>
            </a:r>
            <a:r>
              <a:rPr sz="1050" spc="-23" dirty="0">
                <a:latin typeface="Courier New"/>
                <a:cs typeface="Courier New"/>
              </a:rPr>
              <a:t> </a:t>
            </a:r>
            <a:r>
              <a:rPr sz="1050" spc="-11" dirty="0">
                <a:latin typeface="Courier New"/>
                <a:cs typeface="Courier New"/>
              </a:rPr>
              <a:t>Administrators</a:t>
            </a:r>
            <a:endParaRPr sz="1050">
              <a:latin typeface="Courier New"/>
              <a:cs typeface="Courier New"/>
            </a:endParaRPr>
          </a:p>
          <a:p>
            <a:pPr marL="9525">
              <a:spcBef>
                <a:spcPts val="251"/>
              </a:spcBef>
            </a:pPr>
            <a:r>
              <a:rPr sz="1050" spc="-11" dirty="0">
                <a:latin typeface="Courier New"/>
                <a:cs typeface="Courier New"/>
              </a:rPr>
              <a:t>chris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3996" y="4662465"/>
            <a:ext cx="1364933" cy="803585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9525">
              <a:spcBef>
                <a:spcPts val="326"/>
              </a:spcBef>
            </a:pPr>
            <a:r>
              <a:rPr sz="1050" spc="-11" dirty="0">
                <a:latin typeface="Courier New"/>
                <a:cs typeface="Courier New"/>
              </a:rPr>
              <a:t>contactgroup_na</a:t>
            </a:r>
            <a:r>
              <a:rPr sz="1050" spc="15" dirty="0">
                <a:latin typeface="Courier New"/>
                <a:cs typeface="Courier New"/>
              </a:rPr>
              <a:t>m</a:t>
            </a:r>
            <a:r>
              <a:rPr sz="1050" dirty="0">
                <a:latin typeface="Courier New"/>
                <a:cs typeface="Courier New"/>
              </a:rPr>
              <a:t>e</a:t>
            </a:r>
            <a:endParaRPr sz="1050">
              <a:latin typeface="Courier New"/>
              <a:cs typeface="Courier New"/>
            </a:endParaRPr>
          </a:p>
          <a:p>
            <a:pPr marL="9525">
              <a:spcBef>
                <a:spcPts val="251"/>
              </a:spcBef>
            </a:pPr>
            <a:r>
              <a:rPr sz="1050" spc="-11" dirty="0">
                <a:latin typeface="Courier New"/>
                <a:cs typeface="Courier New"/>
              </a:rPr>
              <a:t>alias</a:t>
            </a:r>
            <a:endParaRPr sz="1050">
              <a:latin typeface="Courier New"/>
              <a:cs typeface="Courier New"/>
            </a:endParaRPr>
          </a:p>
          <a:p>
            <a:pPr marL="9525">
              <a:spcBef>
                <a:spcPts val="251"/>
              </a:spcBef>
            </a:pPr>
            <a:r>
              <a:rPr sz="1050" spc="-11" dirty="0">
                <a:latin typeface="Courier New"/>
                <a:cs typeface="Courier New"/>
              </a:rPr>
              <a:t>members</a:t>
            </a:r>
            <a:endParaRPr sz="1050">
              <a:latin typeface="Courier New"/>
              <a:cs typeface="Courier New"/>
            </a:endParaRPr>
          </a:p>
          <a:p>
            <a:pPr marL="9525">
              <a:spcBef>
                <a:spcPts val="255"/>
              </a:spcBef>
            </a:pPr>
            <a:r>
              <a:rPr sz="105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12908" y="460513"/>
            <a:ext cx="5118183" cy="688169"/>
          </a:xfrm>
          <a:prstGeom prst="rect">
            <a:avLst/>
          </a:prstGeom>
        </p:spPr>
        <p:txBody>
          <a:bodyPr vert="horz" wrap="square" lIns="0" tIns="10954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86"/>
              </a:spcBef>
            </a:pPr>
            <a:r>
              <a:rPr b="1" spc="-8" dirty="0">
                <a:solidFill>
                  <a:srgbClr val="4BAAE1"/>
                </a:solidFill>
                <a:latin typeface="Arial"/>
                <a:cs typeface="Arial"/>
              </a:rPr>
              <a:t>Time</a:t>
            </a:r>
            <a:r>
              <a:rPr b="1" spc="-94" dirty="0">
                <a:solidFill>
                  <a:srgbClr val="4BAAE1"/>
                </a:solidFill>
                <a:latin typeface="Arial"/>
                <a:cs typeface="Arial"/>
              </a:rPr>
              <a:t> </a:t>
            </a:r>
            <a:r>
              <a:rPr b="1" spc="4" dirty="0">
                <a:solidFill>
                  <a:srgbClr val="4BAAE1"/>
                </a:solidFill>
                <a:latin typeface="Arial"/>
                <a:cs typeface="Arial"/>
              </a:rPr>
              <a:t>Periods</a:t>
            </a:r>
          </a:p>
        </p:txBody>
      </p:sp>
      <p:sp>
        <p:nvSpPr>
          <p:cNvPr id="7" name="object 7"/>
          <p:cNvSpPr/>
          <p:nvPr/>
        </p:nvSpPr>
        <p:spPr>
          <a:xfrm>
            <a:off x="525781" y="1930145"/>
            <a:ext cx="123443" cy="147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773658" y="1856098"/>
            <a:ext cx="5013484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dirty="0">
                <a:latin typeface="Carlito"/>
                <a:cs typeface="Carlito"/>
              </a:rPr>
              <a:t>Time </a:t>
            </a:r>
            <a:r>
              <a:rPr sz="1650" spc="-8" dirty="0">
                <a:latin typeface="Carlito"/>
                <a:cs typeface="Carlito"/>
              </a:rPr>
              <a:t>periods define </a:t>
            </a:r>
            <a:r>
              <a:rPr sz="1650" spc="-4" dirty="0">
                <a:latin typeface="Carlito"/>
                <a:cs typeface="Carlito"/>
              </a:rPr>
              <a:t>when </a:t>
            </a:r>
            <a:r>
              <a:rPr sz="1650" spc="-8" dirty="0">
                <a:latin typeface="Carlito"/>
                <a:cs typeface="Carlito"/>
              </a:rPr>
              <a:t>things, checks </a:t>
            </a:r>
            <a:r>
              <a:rPr sz="1650" spc="-4" dirty="0">
                <a:latin typeface="Carlito"/>
                <a:cs typeface="Carlito"/>
              </a:rPr>
              <a:t>or </a:t>
            </a:r>
            <a:r>
              <a:rPr sz="1650" spc="-8" dirty="0">
                <a:latin typeface="Carlito"/>
                <a:cs typeface="Carlito"/>
              </a:rPr>
              <a:t>alerts,</a:t>
            </a:r>
            <a:r>
              <a:rPr sz="1650" spc="90" dirty="0">
                <a:latin typeface="Carlito"/>
                <a:cs typeface="Carlito"/>
              </a:rPr>
              <a:t> </a:t>
            </a:r>
            <a:r>
              <a:rPr sz="1650" spc="-11" dirty="0">
                <a:latin typeface="Carlito"/>
                <a:cs typeface="Carlito"/>
              </a:rPr>
              <a:t>happen:</a:t>
            </a:r>
            <a:endParaRPr sz="1650">
              <a:latin typeface="Carlito"/>
              <a:cs typeface="Carlito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45095" y="2175728"/>
          <a:ext cx="4892040" cy="2720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3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879">
                <a:tc>
                  <a:txBody>
                    <a:bodyPr/>
                    <a:lstStyle/>
                    <a:p>
                      <a:pPr marL="31750">
                        <a:lnSpc>
                          <a:spcPts val="163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define</a:t>
                      </a:r>
                      <a:r>
                        <a:rPr sz="1200" spc="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timeperiod{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10058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20" dirty="0">
                          <a:latin typeface="Courier New"/>
                          <a:cs typeface="Courier New"/>
                        </a:rPr>
                        <a:t>timeperiod_name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24x7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28">
                <a:tc>
                  <a:txBody>
                    <a:bodyPr/>
                    <a:lstStyle/>
                    <a:p>
                      <a:pPr marL="10058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alias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381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10" dirty="0">
                          <a:latin typeface="Courier New"/>
                          <a:cs typeface="Courier New"/>
                        </a:rPr>
                        <a:t>24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Hours 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Day, 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7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Days 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200" spc="409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Week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381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pPr marL="10058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sunday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20" dirty="0">
                          <a:latin typeface="Courier New"/>
                          <a:cs typeface="Courier New"/>
                        </a:rPr>
                        <a:t>00:00-24:00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551">
                <a:tc>
                  <a:txBody>
                    <a:bodyPr/>
                    <a:lstStyle/>
                    <a:p>
                      <a:pPr marL="10058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monday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381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20" dirty="0">
                          <a:latin typeface="Courier New"/>
                          <a:cs typeface="Courier New"/>
                        </a:rPr>
                        <a:t>00:00-24:00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381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680">
                <a:tc>
                  <a:txBody>
                    <a:bodyPr/>
                    <a:lstStyle/>
                    <a:p>
                      <a:pPr marL="10058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tuesday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381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15" dirty="0">
                          <a:latin typeface="Courier New"/>
                          <a:cs typeface="Courier New"/>
                        </a:rPr>
                        <a:t>00:00-24:00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381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564">
                <a:tc>
                  <a:txBody>
                    <a:bodyPr/>
                    <a:lstStyle/>
                    <a:p>
                      <a:pPr marL="10058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15" dirty="0">
                          <a:latin typeface="Courier New"/>
                          <a:cs typeface="Courier New"/>
                        </a:rPr>
                        <a:t>wednesday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20" dirty="0">
                          <a:latin typeface="Courier New"/>
                          <a:cs typeface="Courier New"/>
                        </a:rPr>
                        <a:t>00:00-24:00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599">
                <a:tc>
                  <a:txBody>
                    <a:bodyPr/>
                    <a:lstStyle/>
                    <a:p>
                      <a:pPr marL="10058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15" dirty="0">
                          <a:latin typeface="Courier New"/>
                          <a:cs typeface="Courier New"/>
                        </a:rPr>
                        <a:t>thursday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381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20" dirty="0">
                          <a:latin typeface="Courier New"/>
                          <a:cs typeface="Courier New"/>
                        </a:rPr>
                        <a:t>00:00-24:00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381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80">
                <a:tc>
                  <a:txBody>
                    <a:bodyPr/>
                    <a:lstStyle/>
                    <a:p>
                      <a:pPr marL="10058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friday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381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15" dirty="0">
                          <a:latin typeface="Courier New"/>
                          <a:cs typeface="Courier New"/>
                        </a:rPr>
                        <a:t>00:00-24:00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381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564">
                <a:tc>
                  <a:txBody>
                    <a:bodyPr/>
                    <a:lstStyle/>
                    <a:p>
                      <a:pPr marL="10058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15" dirty="0">
                          <a:latin typeface="Courier New"/>
                          <a:cs typeface="Courier New"/>
                        </a:rPr>
                        <a:t>saturday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20" dirty="0">
                          <a:latin typeface="Courier New"/>
                          <a:cs typeface="Courier New"/>
                        </a:rPr>
                        <a:t>00:00-24:00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328">
                <a:tc>
                  <a:txBody>
                    <a:bodyPr/>
                    <a:lstStyle/>
                    <a:p>
                      <a:pPr marL="10058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38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3671" y="461250"/>
            <a:ext cx="7389190" cy="688169"/>
          </a:xfrm>
          <a:prstGeom prst="rect">
            <a:avLst/>
          </a:prstGeom>
        </p:spPr>
        <p:txBody>
          <a:bodyPr vert="horz" wrap="square" lIns="0" tIns="10954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86"/>
              </a:spcBef>
            </a:pPr>
            <a:r>
              <a:rPr b="1" dirty="0">
                <a:solidFill>
                  <a:srgbClr val="4BAAE1"/>
                </a:solidFill>
                <a:latin typeface="Arial"/>
                <a:cs typeface="Arial"/>
              </a:rPr>
              <a:t>Host </a:t>
            </a:r>
            <a:r>
              <a:rPr b="1" spc="4" dirty="0">
                <a:solidFill>
                  <a:srgbClr val="4BAAE1"/>
                </a:solidFill>
                <a:latin typeface="Arial"/>
                <a:cs typeface="Arial"/>
              </a:rPr>
              <a:t>and </a:t>
            </a:r>
            <a:r>
              <a:rPr b="1" dirty="0">
                <a:solidFill>
                  <a:srgbClr val="4BAAE1"/>
                </a:solidFill>
                <a:latin typeface="Arial"/>
                <a:cs typeface="Arial"/>
              </a:rPr>
              <a:t>Service</a:t>
            </a:r>
            <a:r>
              <a:rPr b="1" spc="-139" dirty="0">
                <a:solidFill>
                  <a:srgbClr val="4BAAE1"/>
                </a:solidFill>
                <a:latin typeface="Arial"/>
                <a:cs typeface="Arial"/>
              </a:rPr>
              <a:t> </a:t>
            </a:r>
            <a:r>
              <a:rPr b="1" spc="4" dirty="0">
                <a:solidFill>
                  <a:srgbClr val="4BAAE1"/>
                </a:solidFill>
                <a:latin typeface="Arial"/>
                <a:cs typeface="Arial"/>
              </a:rPr>
              <a:t>Groups</a:t>
            </a:r>
          </a:p>
        </p:txBody>
      </p:sp>
      <p:sp>
        <p:nvSpPr>
          <p:cNvPr id="7" name="object 7"/>
          <p:cNvSpPr/>
          <p:nvPr/>
        </p:nvSpPr>
        <p:spPr>
          <a:xfrm>
            <a:off x="525781" y="1930145"/>
            <a:ext cx="123443" cy="147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773658" y="1856098"/>
            <a:ext cx="6263640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latin typeface="Carlito"/>
                <a:cs typeface="Carlito"/>
              </a:rPr>
              <a:t>Host </a:t>
            </a:r>
            <a:r>
              <a:rPr sz="1650" spc="-8" dirty="0">
                <a:latin typeface="Carlito"/>
                <a:cs typeface="Carlito"/>
              </a:rPr>
              <a:t>and </a:t>
            </a:r>
            <a:r>
              <a:rPr sz="1650" dirty="0">
                <a:latin typeface="Carlito"/>
                <a:cs typeface="Carlito"/>
              </a:rPr>
              <a:t>service </a:t>
            </a:r>
            <a:r>
              <a:rPr sz="1650" spc="-11" dirty="0">
                <a:latin typeface="Carlito"/>
                <a:cs typeface="Carlito"/>
              </a:rPr>
              <a:t>groups </a:t>
            </a:r>
            <a:r>
              <a:rPr sz="1650" spc="-8" dirty="0">
                <a:latin typeface="Carlito"/>
                <a:cs typeface="Carlito"/>
              </a:rPr>
              <a:t>let </a:t>
            </a:r>
            <a:r>
              <a:rPr sz="1650" spc="-11" dirty="0">
                <a:latin typeface="Carlito"/>
                <a:cs typeface="Carlito"/>
              </a:rPr>
              <a:t>you group </a:t>
            </a:r>
            <a:r>
              <a:rPr sz="1650" spc="-15" dirty="0">
                <a:latin typeface="Carlito"/>
                <a:cs typeface="Carlito"/>
              </a:rPr>
              <a:t>together </a:t>
            </a:r>
            <a:r>
              <a:rPr sz="1650" spc="-4" dirty="0">
                <a:latin typeface="Carlito"/>
                <a:cs typeface="Carlito"/>
              </a:rPr>
              <a:t>similar </a:t>
            </a:r>
            <a:r>
              <a:rPr sz="1650" spc="-11" dirty="0">
                <a:latin typeface="Carlito"/>
                <a:cs typeface="Carlito"/>
              </a:rPr>
              <a:t>hosts </a:t>
            </a:r>
            <a:r>
              <a:rPr sz="1650" spc="-8" dirty="0">
                <a:latin typeface="Carlito"/>
                <a:cs typeface="Carlito"/>
              </a:rPr>
              <a:t>and</a:t>
            </a:r>
            <a:r>
              <a:rPr sz="1650" spc="176" dirty="0">
                <a:latin typeface="Carlito"/>
                <a:cs typeface="Carlito"/>
              </a:rPr>
              <a:t> </a:t>
            </a:r>
            <a:r>
              <a:rPr sz="1650" spc="-4" dirty="0">
                <a:latin typeface="Carlito"/>
                <a:cs typeface="Carlito"/>
              </a:rPr>
              <a:t>services:</a:t>
            </a:r>
            <a:endParaRPr sz="165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9383" y="2140934"/>
            <a:ext cx="555784" cy="191464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1163" spc="4" dirty="0">
                <a:latin typeface="Courier New"/>
                <a:cs typeface="Courier New"/>
              </a:rPr>
              <a:t>defin</a:t>
            </a:r>
            <a:r>
              <a:rPr sz="1163" spc="15" dirty="0">
                <a:latin typeface="Courier New"/>
                <a:cs typeface="Courier New"/>
              </a:rPr>
              <a:t>e</a:t>
            </a:r>
            <a:endParaRPr sz="1163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7136" y="2102339"/>
            <a:ext cx="1382078" cy="1109279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102394" marR="3810" indent="-93345">
              <a:lnSpc>
                <a:spcPct val="124000"/>
              </a:lnSpc>
              <a:spcBef>
                <a:spcPts val="68"/>
              </a:spcBef>
            </a:pPr>
            <a:r>
              <a:rPr sz="1163" spc="15" dirty="0">
                <a:latin typeface="Courier New"/>
                <a:cs typeface="Courier New"/>
              </a:rPr>
              <a:t>hostgroup{  </a:t>
            </a:r>
            <a:r>
              <a:rPr sz="1163" spc="4" dirty="0">
                <a:latin typeface="Courier New"/>
                <a:cs typeface="Courier New"/>
              </a:rPr>
              <a:t>hostg</a:t>
            </a:r>
            <a:r>
              <a:rPr sz="1163" spc="30" dirty="0">
                <a:latin typeface="Courier New"/>
                <a:cs typeface="Courier New"/>
              </a:rPr>
              <a:t>rou</a:t>
            </a:r>
            <a:r>
              <a:rPr sz="1163" spc="4" dirty="0">
                <a:latin typeface="Courier New"/>
                <a:cs typeface="Courier New"/>
              </a:rPr>
              <a:t>p</a:t>
            </a:r>
            <a:r>
              <a:rPr sz="1163" spc="30" dirty="0">
                <a:latin typeface="Courier New"/>
                <a:cs typeface="Courier New"/>
              </a:rPr>
              <a:t>_n</a:t>
            </a:r>
            <a:r>
              <a:rPr sz="1163" spc="4" dirty="0">
                <a:latin typeface="Courier New"/>
                <a:cs typeface="Courier New"/>
              </a:rPr>
              <a:t>a</a:t>
            </a:r>
            <a:r>
              <a:rPr sz="1163" spc="30" dirty="0">
                <a:latin typeface="Courier New"/>
                <a:cs typeface="Courier New"/>
              </a:rPr>
              <a:t>m</a:t>
            </a:r>
            <a:r>
              <a:rPr sz="1163" spc="15" dirty="0">
                <a:latin typeface="Courier New"/>
                <a:cs typeface="Courier New"/>
              </a:rPr>
              <a:t>e  </a:t>
            </a:r>
            <a:r>
              <a:rPr sz="1163" spc="4" dirty="0">
                <a:latin typeface="Courier New"/>
                <a:cs typeface="Courier New"/>
              </a:rPr>
              <a:t>alias</a:t>
            </a:r>
            <a:endParaRPr sz="1163">
              <a:latin typeface="Courier New"/>
              <a:cs typeface="Courier New"/>
            </a:endParaRPr>
          </a:p>
          <a:p>
            <a:pPr marL="102394">
              <a:spcBef>
                <a:spcPts val="334"/>
              </a:spcBef>
            </a:pPr>
            <a:r>
              <a:rPr sz="1163" spc="15" dirty="0">
                <a:latin typeface="Courier New"/>
                <a:cs typeface="Courier New"/>
              </a:rPr>
              <a:t>}</a:t>
            </a:r>
            <a:endParaRPr sz="1163">
              <a:latin typeface="Courier New"/>
              <a:cs typeface="Courier New"/>
            </a:endParaRPr>
          </a:p>
          <a:p>
            <a:pPr marL="9525">
              <a:spcBef>
                <a:spcPts val="334"/>
              </a:spcBef>
            </a:pPr>
            <a:r>
              <a:rPr sz="1163" spc="15" dirty="0">
                <a:latin typeface="Courier New"/>
                <a:cs typeface="Courier New"/>
              </a:rPr>
              <a:t>servicegroup{</a:t>
            </a:r>
            <a:endParaRPr sz="1163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6820" y="2322178"/>
            <a:ext cx="1748314" cy="447847"/>
          </a:xfrm>
          <a:prstGeom prst="rect">
            <a:avLst/>
          </a:prstGeom>
        </p:spPr>
        <p:txBody>
          <a:bodyPr vert="horz" wrap="square" lIns="0" tIns="50959" rIns="0" bIns="0" rtlCol="0">
            <a:spAutoFit/>
          </a:bodyPr>
          <a:lstStyle/>
          <a:p>
            <a:pPr marL="9525">
              <a:spcBef>
                <a:spcPts val="401"/>
              </a:spcBef>
            </a:pPr>
            <a:r>
              <a:rPr sz="1163" spc="15" dirty="0">
                <a:latin typeface="Courier New"/>
                <a:cs typeface="Courier New"/>
              </a:rPr>
              <a:t>4-ServiceNodes</a:t>
            </a:r>
            <a:endParaRPr sz="1163">
              <a:latin typeface="Courier New"/>
              <a:cs typeface="Courier New"/>
            </a:endParaRPr>
          </a:p>
          <a:p>
            <a:pPr marL="9525">
              <a:spcBef>
                <a:spcPts val="338"/>
              </a:spcBef>
            </a:pPr>
            <a:r>
              <a:rPr sz="1163" spc="4" dirty="0">
                <a:latin typeface="Courier New"/>
                <a:cs typeface="Courier New"/>
              </a:rPr>
              <a:t>RALPP Service</a:t>
            </a:r>
            <a:r>
              <a:rPr sz="1163" spc="176" dirty="0">
                <a:latin typeface="Courier New"/>
                <a:cs typeface="Courier New"/>
              </a:rPr>
              <a:t> </a:t>
            </a:r>
            <a:r>
              <a:rPr sz="1163" spc="4" dirty="0">
                <a:latin typeface="Courier New"/>
                <a:cs typeface="Courier New"/>
              </a:rPr>
              <a:t>Nodes</a:t>
            </a:r>
            <a:endParaRPr sz="1163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9383" y="3019426"/>
            <a:ext cx="555784" cy="191464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1163" spc="4" dirty="0">
                <a:latin typeface="Courier New"/>
                <a:cs typeface="Courier New"/>
              </a:rPr>
              <a:t>defin</a:t>
            </a:r>
            <a:r>
              <a:rPr sz="1163" spc="15" dirty="0">
                <a:latin typeface="Courier New"/>
                <a:cs typeface="Courier New"/>
              </a:rPr>
              <a:t>e</a:t>
            </a:r>
            <a:endParaRPr sz="1163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0198" y="3200426"/>
            <a:ext cx="1563053" cy="6657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9525">
              <a:spcBef>
                <a:spcPts val="405"/>
              </a:spcBef>
            </a:pPr>
            <a:r>
              <a:rPr sz="1163" spc="11" dirty="0">
                <a:latin typeface="Courier New"/>
                <a:cs typeface="Courier New"/>
              </a:rPr>
              <a:t>servicegroup_name</a:t>
            </a:r>
            <a:endParaRPr sz="1163">
              <a:latin typeface="Courier New"/>
              <a:cs typeface="Courier New"/>
            </a:endParaRPr>
          </a:p>
          <a:p>
            <a:pPr marL="9525">
              <a:spcBef>
                <a:spcPts val="330"/>
              </a:spcBef>
            </a:pPr>
            <a:r>
              <a:rPr sz="1163" spc="4" dirty="0">
                <a:latin typeface="Courier New"/>
                <a:cs typeface="Courier New"/>
              </a:rPr>
              <a:t>alias</a:t>
            </a:r>
            <a:endParaRPr sz="1163">
              <a:latin typeface="Courier New"/>
              <a:cs typeface="Courier New"/>
            </a:endParaRPr>
          </a:p>
          <a:p>
            <a:pPr marL="9525">
              <a:spcBef>
                <a:spcPts val="338"/>
              </a:spcBef>
            </a:pPr>
            <a:r>
              <a:rPr sz="1163" spc="15" dirty="0">
                <a:latin typeface="Courier New"/>
                <a:cs typeface="Courier New"/>
              </a:rPr>
              <a:t>}</a:t>
            </a:r>
            <a:endParaRPr sz="1163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9980" y="3200426"/>
            <a:ext cx="1563529" cy="448328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9525">
              <a:spcBef>
                <a:spcPts val="405"/>
              </a:spcBef>
            </a:pPr>
            <a:r>
              <a:rPr sz="1163" spc="4" dirty="0">
                <a:latin typeface="Courier New"/>
                <a:cs typeface="Courier New"/>
              </a:rPr>
              <a:t>topgrid</a:t>
            </a:r>
            <a:endParaRPr sz="1163">
              <a:latin typeface="Courier New"/>
              <a:cs typeface="Courier New"/>
            </a:endParaRPr>
          </a:p>
          <a:p>
            <a:pPr marL="9525">
              <a:spcBef>
                <a:spcPts val="330"/>
              </a:spcBef>
            </a:pPr>
            <a:r>
              <a:rPr sz="1163" spc="8" dirty="0">
                <a:latin typeface="Courier New"/>
                <a:cs typeface="Courier New"/>
              </a:rPr>
              <a:t>Top </a:t>
            </a:r>
            <a:r>
              <a:rPr sz="1163" spc="4" dirty="0">
                <a:latin typeface="Courier New"/>
                <a:cs typeface="Courier New"/>
              </a:rPr>
              <a:t>Grid</a:t>
            </a:r>
            <a:r>
              <a:rPr sz="1163" spc="83" dirty="0">
                <a:latin typeface="Courier New"/>
                <a:cs typeface="Courier New"/>
              </a:rPr>
              <a:t> </a:t>
            </a:r>
            <a:r>
              <a:rPr sz="1163" spc="11" dirty="0">
                <a:latin typeface="Courier New"/>
                <a:cs typeface="Courier New"/>
              </a:rPr>
              <a:t>Services</a:t>
            </a:r>
            <a:endParaRPr sz="1163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5781" y="3987547"/>
            <a:ext cx="123443" cy="147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773658" y="3914832"/>
            <a:ext cx="6157913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dirty="0">
                <a:latin typeface="Carlito"/>
                <a:cs typeface="Carlito"/>
              </a:rPr>
              <a:t>Plus </a:t>
            </a:r>
            <a:r>
              <a:rPr sz="1650" spc="-4" dirty="0">
                <a:latin typeface="Carlito"/>
                <a:cs typeface="Carlito"/>
              </a:rPr>
              <a:t>a </a:t>
            </a:r>
            <a:r>
              <a:rPr sz="1650" spc="-11" dirty="0">
                <a:latin typeface="Carlito"/>
                <a:cs typeface="Carlito"/>
              </a:rPr>
              <a:t>hostgroups </a:t>
            </a:r>
            <a:r>
              <a:rPr sz="1650" spc="-4" dirty="0">
                <a:latin typeface="Carlito"/>
                <a:cs typeface="Carlito"/>
              </a:rPr>
              <a:t>or a </a:t>
            </a:r>
            <a:r>
              <a:rPr sz="1650" spc="-8" dirty="0">
                <a:latin typeface="Carlito"/>
                <a:cs typeface="Carlito"/>
              </a:rPr>
              <a:t>servicegroups </a:t>
            </a:r>
            <a:r>
              <a:rPr sz="1650" spc="-4" dirty="0">
                <a:latin typeface="Carlito"/>
                <a:cs typeface="Carlito"/>
              </a:rPr>
              <a:t>line in </a:t>
            </a:r>
            <a:r>
              <a:rPr sz="1650" spc="-8" dirty="0">
                <a:latin typeface="Carlito"/>
                <a:cs typeface="Carlito"/>
              </a:rPr>
              <a:t>the </a:t>
            </a:r>
            <a:r>
              <a:rPr sz="1650" spc="-11" dirty="0">
                <a:latin typeface="Carlito"/>
                <a:cs typeface="Carlito"/>
              </a:rPr>
              <a:t>host </a:t>
            </a:r>
            <a:r>
              <a:rPr sz="1650" spc="-4" dirty="0">
                <a:latin typeface="Carlito"/>
                <a:cs typeface="Carlito"/>
              </a:rPr>
              <a:t>or </a:t>
            </a:r>
            <a:r>
              <a:rPr sz="1650" dirty="0">
                <a:latin typeface="Carlito"/>
                <a:cs typeface="Carlito"/>
              </a:rPr>
              <a:t>service</a:t>
            </a:r>
            <a:r>
              <a:rPr sz="1650" spc="56" dirty="0">
                <a:latin typeface="Carlito"/>
                <a:cs typeface="Carlito"/>
              </a:rPr>
              <a:t> </a:t>
            </a:r>
            <a:r>
              <a:rPr sz="1650" spc="-8" dirty="0">
                <a:latin typeface="Carlito"/>
                <a:cs typeface="Carlito"/>
              </a:rPr>
              <a:t>definition</a:t>
            </a:r>
            <a:endParaRPr sz="16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45096" y="4228257"/>
          <a:ext cx="4657724" cy="171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252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define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64285" algn="ctr">
                        <a:lnSpc>
                          <a:spcPts val="1440"/>
                        </a:lnSpc>
                      </a:pPr>
                      <a:r>
                        <a:rPr sz="1100" spc="-15" dirty="0">
                          <a:latin typeface="Courier New"/>
                          <a:cs typeface="Courier New"/>
                        </a:rPr>
                        <a:t>host{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1265555" algn="ctr">
                        <a:lnSpc>
                          <a:spcPts val="1670"/>
                        </a:lnSpc>
                      </a:pPr>
                      <a:r>
                        <a:rPr sz="1100" i="1" spc="-15" dirty="0">
                          <a:latin typeface="Courier New"/>
                          <a:cs typeface="Courier New"/>
                        </a:rPr>
                        <a:t>use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100" i="1" spc="-10" dirty="0">
                          <a:latin typeface="Courier New"/>
                          <a:cs typeface="Courier New"/>
                        </a:rPr>
                        <a:t>generic-grid-frontend-host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35731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50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host_name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2005">
                        <a:lnSpc>
                          <a:spcPts val="150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heplnx201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485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alias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58750">
                        <a:lnSpc>
                          <a:spcPts val="167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address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2005">
                        <a:lnSpc>
                          <a:spcPts val="1485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heplnx201.pp.rl.ac.uk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802005">
                        <a:lnSpc>
                          <a:spcPts val="167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130.246.47.201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407">
                <a:tc>
                  <a:txBody>
                    <a:bodyPr/>
                    <a:lstStyle/>
                    <a:p>
                      <a:pPr marL="31750">
                        <a:lnSpc>
                          <a:spcPts val="150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34188" y="401352"/>
            <a:ext cx="5466398" cy="688169"/>
          </a:xfrm>
          <a:prstGeom prst="rect">
            <a:avLst/>
          </a:prstGeom>
        </p:spPr>
        <p:txBody>
          <a:bodyPr vert="horz" wrap="square" lIns="0" tIns="10954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86"/>
              </a:spcBef>
            </a:pPr>
            <a:r>
              <a:rPr b="1" spc="-158" dirty="0">
                <a:solidFill>
                  <a:srgbClr val="4BAAE1"/>
                </a:solidFill>
                <a:latin typeface="Arial"/>
                <a:cs typeface="Arial"/>
              </a:rPr>
              <a:t>T</a:t>
            </a:r>
            <a:r>
              <a:rPr b="1" spc="-4" dirty="0">
                <a:solidFill>
                  <a:srgbClr val="4BAAE1"/>
                </a:solidFill>
                <a:latin typeface="Arial"/>
                <a:cs typeface="Arial"/>
              </a:rPr>
              <a:t>e</a:t>
            </a:r>
            <a:r>
              <a:rPr b="1" spc="15" dirty="0">
                <a:solidFill>
                  <a:srgbClr val="4BAAE1"/>
                </a:solidFill>
                <a:latin typeface="Arial"/>
                <a:cs typeface="Arial"/>
              </a:rPr>
              <a:t>m</a:t>
            </a:r>
            <a:r>
              <a:rPr b="1" spc="4" dirty="0">
                <a:solidFill>
                  <a:srgbClr val="4BAAE1"/>
                </a:solidFill>
                <a:latin typeface="Arial"/>
                <a:cs typeface="Arial"/>
              </a:rPr>
              <a:t>p</a:t>
            </a:r>
            <a:r>
              <a:rPr b="1" spc="8" dirty="0">
                <a:solidFill>
                  <a:srgbClr val="4BAAE1"/>
                </a:solidFill>
                <a:latin typeface="Arial"/>
                <a:cs typeface="Arial"/>
              </a:rPr>
              <a:t>l</a:t>
            </a:r>
            <a:r>
              <a:rPr b="1" spc="-4" dirty="0">
                <a:solidFill>
                  <a:srgbClr val="4BAAE1"/>
                </a:solidFill>
                <a:latin typeface="Arial"/>
                <a:cs typeface="Arial"/>
              </a:rPr>
              <a:t>a</a:t>
            </a:r>
            <a:r>
              <a:rPr b="1" spc="-11" dirty="0">
                <a:solidFill>
                  <a:srgbClr val="4BAAE1"/>
                </a:solidFill>
                <a:latin typeface="Arial"/>
                <a:cs typeface="Arial"/>
              </a:rPr>
              <a:t>t</a:t>
            </a:r>
            <a:r>
              <a:rPr b="1" spc="-4" dirty="0">
                <a:solidFill>
                  <a:srgbClr val="4BAAE1"/>
                </a:solidFill>
                <a:latin typeface="Arial"/>
                <a:cs typeface="Arial"/>
              </a:rPr>
              <a:t>e</a:t>
            </a:r>
            <a:r>
              <a:rPr b="1" spc="4" dirty="0">
                <a:solidFill>
                  <a:srgbClr val="4BAAE1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7" name="object 7"/>
          <p:cNvSpPr/>
          <p:nvPr/>
        </p:nvSpPr>
        <p:spPr>
          <a:xfrm>
            <a:off x="525781" y="1885568"/>
            <a:ext cx="113156" cy="133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773658" y="1814950"/>
            <a:ext cx="5466398" cy="403475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500" spc="-34" dirty="0">
                <a:latin typeface="Carlito"/>
                <a:cs typeface="Carlito"/>
              </a:rPr>
              <a:t>You </a:t>
            </a:r>
            <a:r>
              <a:rPr sz="1500" spc="8" dirty="0">
                <a:latin typeface="Carlito"/>
                <a:cs typeface="Carlito"/>
              </a:rPr>
              <a:t>can </a:t>
            </a:r>
            <a:r>
              <a:rPr sz="1500" dirty="0">
                <a:latin typeface="Carlito"/>
                <a:cs typeface="Carlito"/>
              </a:rPr>
              <a:t>define </a:t>
            </a:r>
            <a:r>
              <a:rPr sz="1500" spc="-4" dirty="0">
                <a:latin typeface="Carlito"/>
                <a:cs typeface="Carlito"/>
              </a:rPr>
              <a:t>templates </a:t>
            </a:r>
            <a:r>
              <a:rPr sz="1500" spc="-8" dirty="0">
                <a:latin typeface="Carlito"/>
                <a:cs typeface="Carlito"/>
              </a:rPr>
              <a:t>to make </a:t>
            </a:r>
            <a:r>
              <a:rPr sz="1500" dirty="0">
                <a:latin typeface="Carlito"/>
                <a:cs typeface="Carlito"/>
              </a:rPr>
              <a:t>specifying hosts and </a:t>
            </a:r>
            <a:r>
              <a:rPr sz="1500" spc="8" dirty="0">
                <a:latin typeface="Carlito"/>
                <a:cs typeface="Carlito"/>
              </a:rPr>
              <a:t>services</a:t>
            </a:r>
            <a:r>
              <a:rPr sz="1500" spc="-195" dirty="0">
                <a:latin typeface="Carlito"/>
                <a:cs typeface="Carlito"/>
              </a:rPr>
              <a:t> </a:t>
            </a:r>
            <a:r>
              <a:rPr sz="1500" spc="4" dirty="0">
                <a:latin typeface="Carlito"/>
                <a:cs typeface="Carlito"/>
              </a:rPr>
              <a:t>easier:</a:t>
            </a:r>
            <a:endParaRPr sz="1500">
              <a:latin typeface="Carlito"/>
              <a:cs typeface="Carlito"/>
            </a:endParaRPr>
          </a:p>
          <a:p>
            <a:pPr marL="95250"/>
            <a:r>
              <a:rPr sz="1050" spc="-11" dirty="0">
                <a:latin typeface="Courier New"/>
                <a:cs typeface="Courier New"/>
              </a:rPr>
              <a:t>define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8" dirty="0">
                <a:latin typeface="Courier New"/>
                <a:cs typeface="Courier New"/>
              </a:rPr>
              <a:t>host{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6948" y="2206047"/>
            <a:ext cx="1366361" cy="162849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marR="3810" indent="953">
              <a:lnSpc>
                <a:spcPct val="100099"/>
              </a:lnSpc>
              <a:spcBef>
                <a:spcPts val="79"/>
              </a:spcBef>
            </a:pPr>
            <a:r>
              <a:rPr sz="1050" i="1" spc="-15" dirty="0">
                <a:latin typeface="Courier New"/>
                <a:cs typeface="Courier New"/>
              </a:rPr>
              <a:t>generic</a:t>
            </a:r>
            <a:r>
              <a:rPr sz="1050" i="1" spc="-11" dirty="0">
                <a:latin typeface="Courier New"/>
                <a:cs typeface="Courier New"/>
              </a:rPr>
              <a:t>-</a:t>
            </a:r>
            <a:r>
              <a:rPr sz="1050" i="1" spc="-15" dirty="0">
                <a:latin typeface="Courier New"/>
                <a:cs typeface="Courier New"/>
              </a:rPr>
              <a:t>unix-h</a:t>
            </a:r>
            <a:r>
              <a:rPr sz="1050" i="1" spc="11" dirty="0">
                <a:latin typeface="Courier New"/>
                <a:cs typeface="Courier New"/>
              </a:rPr>
              <a:t>o</a:t>
            </a:r>
            <a:r>
              <a:rPr sz="1050" i="1" spc="-15" dirty="0">
                <a:latin typeface="Courier New"/>
                <a:cs typeface="Courier New"/>
              </a:rPr>
              <a:t>s</a:t>
            </a:r>
            <a:r>
              <a:rPr sz="1050" i="1" dirty="0">
                <a:latin typeface="Courier New"/>
                <a:cs typeface="Courier New"/>
              </a:rPr>
              <a:t>t  </a:t>
            </a:r>
            <a:r>
              <a:rPr sz="1050" i="1" spc="-11" dirty="0">
                <a:latin typeface="Courier New"/>
                <a:cs typeface="Courier New"/>
              </a:rPr>
              <a:t>generic-host  </a:t>
            </a:r>
            <a:r>
              <a:rPr sz="1050" spc="-11" dirty="0">
                <a:latin typeface="Courier New"/>
                <a:cs typeface="Courier New"/>
              </a:rPr>
              <a:t>check-host-alive  10</a:t>
            </a:r>
            <a:endParaRPr sz="1050">
              <a:latin typeface="Courier New"/>
              <a:cs typeface="Courier New"/>
            </a:endParaRPr>
          </a:p>
          <a:p>
            <a:pPr marL="9525">
              <a:lnSpc>
                <a:spcPts val="1241"/>
              </a:lnSpc>
            </a:pPr>
            <a:r>
              <a:rPr sz="1050" spc="-15" dirty="0">
                <a:latin typeface="Courier New"/>
                <a:cs typeface="Courier New"/>
              </a:rPr>
              <a:t>24x7</a:t>
            </a:r>
            <a:endParaRPr sz="1050">
              <a:latin typeface="Courier New"/>
              <a:cs typeface="Courier New"/>
            </a:endParaRPr>
          </a:p>
          <a:p>
            <a:pPr marL="9525">
              <a:spcBef>
                <a:spcPts val="8"/>
              </a:spcBef>
            </a:pPr>
            <a:r>
              <a:rPr sz="1050" spc="-11" dirty="0">
                <a:latin typeface="Courier New"/>
                <a:cs typeface="Courier New"/>
              </a:rPr>
              <a:t>120</a:t>
            </a:r>
            <a:endParaRPr sz="1050">
              <a:latin typeface="Courier New"/>
              <a:cs typeface="Courier New"/>
            </a:endParaRPr>
          </a:p>
          <a:p>
            <a:pPr marL="9525">
              <a:lnSpc>
                <a:spcPts val="1253"/>
              </a:lnSpc>
              <a:spcBef>
                <a:spcPts val="11"/>
              </a:spcBef>
            </a:pPr>
            <a:r>
              <a:rPr sz="1050" spc="-15" dirty="0">
                <a:latin typeface="Courier New"/>
                <a:cs typeface="Courier New"/>
              </a:rPr>
              <a:t>24x7</a:t>
            </a:r>
            <a:endParaRPr sz="1050">
              <a:latin typeface="Courier New"/>
              <a:cs typeface="Courier New"/>
            </a:endParaRPr>
          </a:p>
          <a:p>
            <a:pPr marL="9525">
              <a:lnSpc>
                <a:spcPts val="1253"/>
              </a:lnSpc>
            </a:pPr>
            <a:r>
              <a:rPr sz="1050" spc="-11" dirty="0">
                <a:latin typeface="Courier New"/>
                <a:cs typeface="Courier New"/>
              </a:rPr>
              <a:t>d,r</a:t>
            </a:r>
            <a:endParaRPr sz="1050">
              <a:latin typeface="Courier New"/>
              <a:cs typeface="Courier New"/>
            </a:endParaRPr>
          </a:p>
          <a:p>
            <a:pPr marL="9525">
              <a:spcBef>
                <a:spcPts val="11"/>
              </a:spcBef>
            </a:pPr>
            <a:r>
              <a:rPr sz="1050" spc="-11" dirty="0">
                <a:latin typeface="Courier New"/>
                <a:cs typeface="Courier New"/>
              </a:rPr>
              <a:t>unix-admins</a:t>
            </a:r>
            <a:endParaRPr sz="1050">
              <a:latin typeface="Courier New"/>
              <a:cs typeface="Courier New"/>
            </a:endParaRPr>
          </a:p>
          <a:p>
            <a:pPr marL="10478">
              <a:spcBef>
                <a:spcPts val="11"/>
              </a:spcBef>
            </a:pPr>
            <a:r>
              <a:rPr sz="1050" i="1" dirty="0">
                <a:latin typeface="Courier New"/>
                <a:cs typeface="Courier New"/>
              </a:rPr>
              <a:t>0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3658" y="2206047"/>
            <a:ext cx="2404110" cy="202090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729614">
              <a:lnSpc>
                <a:spcPts val="1253"/>
              </a:lnSpc>
              <a:spcBef>
                <a:spcPts val="79"/>
              </a:spcBef>
            </a:pPr>
            <a:r>
              <a:rPr sz="1050" i="1" spc="-15" dirty="0">
                <a:latin typeface="Courier New"/>
                <a:cs typeface="Courier New"/>
              </a:rPr>
              <a:t>name</a:t>
            </a:r>
            <a:endParaRPr sz="1050">
              <a:latin typeface="Courier New"/>
              <a:cs typeface="Courier New"/>
            </a:endParaRPr>
          </a:p>
          <a:p>
            <a:pPr marL="729614">
              <a:lnSpc>
                <a:spcPts val="1253"/>
              </a:lnSpc>
            </a:pPr>
            <a:r>
              <a:rPr sz="1050" i="1" spc="-11" dirty="0">
                <a:latin typeface="Courier New"/>
                <a:cs typeface="Courier New"/>
              </a:rPr>
              <a:t>use</a:t>
            </a:r>
            <a:endParaRPr sz="1050">
              <a:latin typeface="Courier New"/>
              <a:cs typeface="Courier New"/>
            </a:endParaRPr>
          </a:p>
          <a:p>
            <a:pPr marL="729614" marR="3810">
              <a:lnSpc>
                <a:spcPct val="100200"/>
              </a:lnSpc>
              <a:spcBef>
                <a:spcPts val="8"/>
              </a:spcBef>
            </a:pPr>
            <a:r>
              <a:rPr sz="1050" spc="-15" dirty="0">
                <a:latin typeface="Courier New"/>
                <a:cs typeface="Courier New"/>
              </a:rPr>
              <a:t>check_command  </a:t>
            </a:r>
            <a:r>
              <a:rPr sz="1050" spc="-11" dirty="0">
                <a:latin typeface="Courier New"/>
                <a:cs typeface="Courier New"/>
              </a:rPr>
              <a:t>max_check_attempts  </a:t>
            </a:r>
            <a:r>
              <a:rPr sz="1050" spc="-15" dirty="0">
                <a:latin typeface="Courier New"/>
                <a:cs typeface="Courier New"/>
              </a:rPr>
              <a:t>check_period  </a:t>
            </a:r>
            <a:r>
              <a:rPr sz="1050" spc="-11" dirty="0">
                <a:latin typeface="Courier New"/>
                <a:cs typeface="Courier New"/>
              </a:rPr>
              <a:t>notification_in</a:t>
            </a:r>
            <a:r>
              <a:rPr sz="1050" spc="15" dirty="0">
                <a:latin typeface="Courier New"/>
                <a:cs typeface="Courier New"/>
              </a:rPr>
              <a:t>t</a:t>
            </a:r>
            <a:r>
              <a:rPr sz="1050" spc="-11" dirty="0">
                <a:latin typeface="Courier New"/>
                <a:cs typeface="Courier New"/>
              </a:rPr>
              <a:t>erv</a:t>
            </a:r>
            <a:r>
              <a:rPr sz="1050" spc="15" dirty="0">
                <a:latin typeface="Courier New"/>
                <a:cs typeface="Courier New"/>
              </a:rPr>
              <a:t>a</a:t>
            </a:r>
            <a:r>
              <a:rPr sz="1050" dirty="0">
                <a:latin typeface="Courier New"/>
                <a:cs typeface="Courier New"/>
              </a:rPr>
              <a:t>l  </a:t>
            </a:r>
            <a:r>
              <a:rPr sz="1050" spc="-11" dirty="0">
                <a:latin typeface="Courier New"/>
                <a:cs typeface="Courier New"/>
              </a:rPr>
              <a:t>notification_period  notification_options  contact_groups  </a:t>
            </a:r>
            <a:r>
              <a:rPr sz="1050" i="1" spc="-11" dirty="0">
                <a:latin typeface="Courier New"/>
                <a:cs typeface="Courier New"/>
              </a:rPr>
              <a:t>register</a:t>
            </a:r>
            <a:endParaRPr sz="1050">
              <a:latin typeface="Courier New"/>
              <a:cs typeface="Courier New"/>
            </a:endParaRPr>
          </a:p>
          <a:p>
            <a:pPr marL="729614">
              <a:lnSpc>
                <a:spcPts val="1241"/>
              </a:lnSpc>
            </a:pPr>
            <a:r>
              <a:rPr sz="105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9525">
              <a:spcBef>
                <a:spcPts val="23"/>
              </a:spcBef>
            </a:pPr>
            <a:r>
              <a:rPr sz="1500" spc="-4" dirty="0">
                <a:latin typeface="Carlito"/>
                <a:cs typeface="Carlito"/>
              </a:rPr>
              <a:t>Reduces </a:t>
            </a:r>
            <a:r>
              <a:rPr sz="1500" spc="4" dirty="0">
                <a:latin typeface="Carlito"/>
                <a:cs typeface="Carlito"/>
              </a:rPr>
              <a:t>a </a:t>
            </a:r>
            <a:r>
              <a:rPr sz="1500" spc="-4" dirty="0">
                <a:latin typeface="Carlito"/>
                <a:cs typeface="Carlito"/>
              </a:rPr>
              <a:t>host </a:t>
            </a:r>
            <a:r>
              <a:rPr sz="1500" spc="4" dirty="0">
                <a:latin typeface="Carlito"/>
                <a:cs typeface="Carlito"/>
              </a:rPr>
              <a:t>definition</a:t>
            </a:r>
            <a:r>
              <a:rPr sz="1500" spc="-1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to: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5781" y="4035552"/>
            <a:ext cx="113156" cy="133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50554" y="451087"/>
            <a:ext cx="4916690" cy="688169"/>
          </a:xfrm>
          <a:prstGeom prst="rect">
            <a:avLst/>
          </a:prstGeom>
        </p:spPr>
        <p:txBody>
          <a:bodyPr vert="horz" wrap="square" lIns="0" tIns="10954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86"/>
              </a:spcBef>
            </a:pPr>
            <a:r>
              <a:rPr b="1" dirty="0">
                <a:solidFill>
                  <a:srgbClr val="4BAAE1"/>
                </a:solidFill>
                <a:latin typeface="Arial"/>
                <a:cs typeface="Arial"/>
              </a:rPr>
              <a:t>Config</a:t>
            </a:r>
            <a:r>
              <a:rPr b="1" spc="-109" dirty="0">
                <a:solidFill>
                  <a:srgbClr val="4BAAE1"/>
                </a:solidFill>
                <a:latin typeface="Arial"/>
                <a:cs typeface="Arial"/>
              </a:rPr>
              <a:t> </a:t>
            </a:r>
            <a:r>
              <a:rPr b="1" spc="4" dirty="0">
                <a:solidFill>
                  <a:srgbClr val="4BAAE1"/>
                </a:solidFill>
                <a:latin typeface="Arial"/>
                <a:cs typeface="Arial"/>
              </a:rPr>
              <a:t>Files</a:t>
            </a:r>
          </a:p>
        </p:txBody>
      </p:sp>
      <p:sp>
        <p:nvSpPr>
          <p:cNvPr id="7" name="object 7"/>
          <p:cNvSpPr/>
          <p:nvPr/>
        </p:nvSpPr>
        <p:spPr>
          <a:xfrm>
            <a:off x="525781" y="1930145"/>
            <a:ext cx="123443" cy="147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68679" y="2489074"/>
            <a:ext cx="85725" cy="96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525781" y="2938271"/>
            <a:ext cx="123443" cy="147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868679" y="3243454"/>
            <a:ext cx="85725" cy="96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868679" y="3696081"/>
            <a:ext cx="85725" cy="96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773658" y="1856099"/>
            <a:ext cx="7670483" cy="1979068"/>
          </a:xfrm>
          <a:prstGeom prst="rect">
            <a:avLst/>
          </a:prstGeom>
        </p:spPr>
        <p:txBody>
          <a:bodyPr vert="horz" wrap="square" lIns="0" tIns="6668" rIns="0" bIns="0" rtlCol="0">
            <a:spAutoFit/>
          </a:bodyPr>
          <a:lstStyle/>
          <a:p>
            <a:pPr marL="9525" marR="3810">
              <a:lnSpc>
                <a:spcPct val="101000"/>
              </a:lnSpc>
              <a:spcBef>
                <a:spcPts val="53"/>
              </a:spcBef>
            </a:pPr>
            <a:r>
              <a:rPr sz="1650" spc="-8" dirty="0">
                <a:latin typeface="Carlito"/>
                <a:cs typeface="Carlito"/>
              </a:rPr>
              <a:t>Main </a:t>
            </a:r>
            <a:r>
              <a:rPr sz="1650" spc="-11" dirty="0">
                <a:latin typeface="Carlito"/>
                <a:cs typeface="Carlito"/>
              </a:rPr>
              <a:t>nagios.cfg </a:t>
            </a:r>
            <a:r>
              <a:rPr sz="1650" dirty="0">
                <a:latin typeface="Carlito"/>
                <a:cs typeface="Carlito"/>
              </a:rPr>
              <a:t>file </a:t>
            </a:r>
            <a:r>
              <a:rPr sz="1650" spc="-15" dirty="0">
                <a:latin typeface="Carlito"/>
                <a:cs typeface="Carlito"/>
              </a:rPr>
              <a:t>can have </a:t>
            </a:r>
            <a:r>
              <a:rPr sz="1650" spc="-4" dirty="0">
                <a:latin typeface="Carlito"/>
                <a:cs typeface="Carlito"/>
              </a:rPr>
              <a:t>include </a:t>
            </a:r>
            <a:r>
              <a:rPr sz="1650" spc="-23" dirty="0">
                <a:latin typeface="Carlito"/>
                <a:cs typeface="Carlito"/>
              </a:rPr>
              <a:t>statements to </a:t>
            </a:r>
            <a:r>
              <a:rPr sz="1650" spc="-4" dirty="0">
                <a:latin typeface="Carlito"/>
                <a:cs typeface="Carlito"/>
              </a:rPr>
              <a:t>pulling </a:t>
            </a:r>
            <a:r>
              <a:rPr sz="1650" spc="-11" dirty="0">
                <a:latin typeface="Carlito"/>
                <a:cs typeface="Carlito"/>
              </a:rPr>
              <a:t>other setting </a:t>
            </a:r>
            <a:r>
              <a:rPr sz="1650" spc="-4" dirty="0">
                <a:latin typeface="Carlito"/>
                <a:cs typeface="Carlito"/>
              </a:rPr>
              <a:t>files or </a:t>
            </a:r>
            <a:r>
              <a:rPr sz="1650" spc="-15" dirty="0">
                <a:latin typeface="Carlito"/>
                <a:cs typeface="Carlito"/>
              </a:rPr>
              <a:t>directories  </a:t>
            </a:r>
            <a:r>
              <a:rPr sz="1650" spc="-4" dirty="0">
                <a:latin typeface="Carlito"/>
                <a:cs typeface="Carlito"/>
              </a:rPr>
              <a:t>of</a:t>
            </a:r>
            <a:r>
              <a:rPr sz="1650" spc="-26" dirty="0">
                <a:latin typeface="Carlito"/>
                <a:cs typeface="Carlito"/>
              </a:rPr>
              <a:t> </a:t>
            </a:r>
            <a:r>
              <a:rPr sz="1650" spc="-4" dirty="0">
                <a:latin typeface="Carlito"/>
                <a:cs typeface="Carlito"/>
              </a:rPr>
              <a:t>files</a:t>
            </a:r>
            <a:endParaRPr sz="1650">
              <a:latin typeface="Carlito"/>
              <a:cs typeface="Carlito"/>
            </a:endParaRPr>
          </a:p>
          <a:p>
            <a:pPr marL="311468">
              <a:spcBef>
                <a:spcPts val="319"/>
              </a:spcBef>
            </a:pPr>
            <a:r>
              <a:rPr sz="1350" spc="-8" dirty="0">
                <a:latin typeface="Carlito"/>
                <a:cs typeface="Carlito"/>
              </a:rPr>
              <a:t>The </a:t>
            </a:r>
            <a:r>
              <a:rPr sz="1350" spc="-15" dirty="0">
                <a:latin typeface="Carlito"/>
                <a:cs typeface="Carlito"/>
              </a:rPr>
              <a:t>standard </a:t>
            </a:r>
            <a:r>
              <a:rPr sz="1350" spc="-11" dirty="0">
                <a:latin typeface="Carlito"/>
                <a:cs typeface="Carlito"/>
              </a:rPr>
              <a:t>example config </a:t>
            </a:r>
            <a:r>
              <a:rPr sz="1350" spc="-8" dirty="0">
                <a:latin typeface="Carlito"/>
                <a:cs typeface="Carlito"/>
              </a:rPr>
              <a:t>files </a:t>
            </a:r>
            <a:r>
              <a:rPr sz="1350" spc="-15" dirty="0">
                <a:latin typeface="Carlito"/>
                <a:cs typeface="Carlito"/>
              </a:rPr>
              <a:t>are </a:t>
            </a:r>
            <a:r>
              <a:rPr sz="1350" spc="-8" dirty="0">
                <a:latin typeface="Carlito"/>
                <a:cs typeface="Carlito"/>
              </a:rPr>
              <a:t>confusingly </a:t>
            </a:r>
            <a:r>
              <a:rPr sz="1350" spc="-11" dirty="0">
                <a:latin typeface="Carlito"/>
                <a:cs typeface="Carlito"/>
              </a:rPr>
              <a:t>spred </a:t>
            </a:r>
            <a:r>
              <a:rPr sz="1350" spc="-4" dirty="0">
                <a:latin typeface="Carlito"/>
                <a:cs typeface="Carlito"/>
              </a:rPr>
              <a:t>over several</a:t>
            </a:r>
            <a:r>
              <a:rPr sz="1350" spc="143" dirty="0">
                <a:latin typeface="Carlito"/>
                <a:cs typeface="Carlito"/>
              </a:rPr>
              <a:t> </a:t>
            </a:r>
            <a:r>
              <a:rPr sz="1350" spc="-8" dirty="0">
                <a:latin typeface="Carlito"/>
                <a:cs typeface="Carlito"/>
              </a:rPr>
              <a:t>possible files, </a:t>
            </a:r>
            <a:r>
              <a:rPr sz="1350" spc="-11" dirty="0">
                <a:latin typeface="Carlito"/>
                <a:cs typeface="Carlito"/>
              </a:rPr>
              <a:t>many </a:t>
            </a:r>
            <a:r>
              <a:rPr sz="1350" spc="-8" dirty="0">
                <a:latin typeface="Carlito"/>
                <a:cs typeface="Carlito"/>
              </a:rPr>
              <a:t>of which </a:t>
            </a:r>
            <a:r>
              <a:rPr sz="1350" spc="-4" dirty="0">
                <a:latin typeface="Carlito"/>
                <a:cs typeface="Carlito"/>
              </a:rPr>
              <a:t>need</a:t>
            </a:r>
            <a:endParaRPr sz="1350">
              <a:latin typeface="Carlito"/>
              <a:cs typeface="Carlito"/>
            </a:endParaRPr>
          </a:p>
          <a:p>
            <a:pPr marL="311468"/>
            <a:r>
              <a:rPr sz="1350" spc="-8" dirty="0">
                <a:latin typeface="Carlito"/>
                <a:cs typeface="Carlito"/>
              </a:rPr>
              <a:t>editing </a:t>
            </a:r>
            <a:r>
              <a:rPr sz="1350" dirty="0">
                <a:latin typeface="Carlito"/>
                <a:cs typeface="Carlito"/>
              </a:rPr>
              <a:t>to get </a:t>
            </a:r>
            <a:r>
              <a:rPr sz="1350" spc="-11" dirty="0">
                <a:latin typeface="Carlito"/>
                <a:cs typeface="Carlito"/>
              </a:rPr>
              <a:t>anything</a:t>
            </a:r>
            <a:r>
              <a:rPr sz="1350" spc="8" dirty="0">
                <a:latin typeface="Carlito"/>
                <a:cs typeface="Carlito"/>
              </a:rPr>
              <a:t> </a:t>
            </a:r>
            <a:r>
              <a:rPr sz="1350" spc="-8" dirty="0">
                <a:latin typeface="Carlito"/>
                <a:cs typeface="Carlito"/>
              </a:rPr>
              <a:t>working.</a:t>
            </a:r>
            <a:endParaRPr sz="1350">
              <a:latin typeface="Carlito"/>
              <a:cs typeface="Carlito"/>
            </a:endParaRPr>
          </a:p>
          <a:p>
            <a:pPr marL="9525">
              <a:spcBef>
                <a:spcPts val="405"/>
              </a:spcBef>
            </a:pPr>
            <a:r>
              <a:rPr sz="1650" spc="-8" dirty="0">
                <a:latin typeface="Carlito"/>
                <a:cs typeface="Carlito"/>
              </a:rPr>
              <a:t>My </a:t>
            </a:r>
            <a:r>
              <a:rPr sz="1650" spc="-15" dirty="0">
                <a:latin typeface="Carlito"/>
                <a:cs typeface="Carlito"/>
              </a:rPr>
              <a:t>current </a:t>
            </a:r>
            <a:r>
              <a:rPr sz="1650" spc="-8" dirty="0">
                <a:latin typeface="Carlito"/>
                <a:cs typeface="Carlito"/>
              </a:rPr>
              <a:t>set </a:t>
            </a:r>
            <a:r>
              <a:rPr sz="1650" spc="-4" dirty="0">
                <a:latin typeface="Carlito"/>
                <a:cs typeface="Carlito"/>
              </a:rPr>
              <a:t>up </a:t>
            </a:r>
            <a:r>
              <a:rPr sz="1650" spc="-8" dirty="0">
                <a:latin typeface="Carlito"/>
                <a:cs typeface="Carlito"/>
              </a:rPr>
              <a:t>has the config </a:t>
            </a:r>
            <a:r>
              <a:rPr sz="1650" spc="-11" dirty="0">
                <a:latin typeface="Carlito"/>
                <a:cs typeface="Carlito"/>
              </a:rPr>
              <a:t>spread over </a:t>
            </a:r>
            <a:r>
              <a:rPr sz="1650" spc="-8" dirty="0">
                <a:latin typeface="Carlito"/>
                <a:cs typeface="Carlito"/>
              </a:rPr>
              <a:t>multiple </a:t>
            </a:r>
            <a:r>
              <a:rPr sz="1650" spc="-4" dirty="0">
                <a:latin typeface="Carlito"/>
                <a:cs typeface="Carlito"/>
              </a:rPr>
              <a:t>files </a:t>
            </a:r>
            <a:r>
              <a:rPr sz="1650" spc="-8" dirty="0">
                <a:latin typeface="Carlito"/>
                <a:cs typeface="Carlito"/>
              </a:rPr>
              <a:t>and</a:t>
            </a:r>
            <a:r>
              <a:rPr sz="1650" spc="131" dirty="0">
                <a:latin typeface="Carlito"/>
                <a:cs typeface="Carlito"/>
              </a:rPr>
              <a:t> </a:t>
            </a:r>
            <a:r>
              <a:rPr sz="1650" spc="-15" dirty="0">
                <a:latin typeface="Carlito"/>
                <a:cs typeface="Carlito"/>
              </a:rPr>
              <a:t>directories.</a:t>
            </a:r>
            <a:endParaRPr sz="1650">
              <a:latin typeface="Carlito"/>
              <a:cs typeface="Carlito"/>
            </a:endParaRPr>
          </a:p>
          <a:p>
            <a:pPr marL="311468" marR="233839">
              <a:spcBef>
                <a:spcPts val="319"/>
              </a:spcBef>
            </a:pPr>
            <a:r>
              <a:rPr sz="1350" spc="-8" dirty="0">
                <a:latin typeface="Carlito"/>
                <a:cs typeface="Carlito"/>
              </a:rPr>
              <a:t>One </a:t>
            </a:r>
            <a:r>
              <a:rPr sz="1350" dirty="0">
                <a:latin typeface="Carlito"/>
                <a:cs typeface="Carlito"/>
              </a:rPr>
              <a:t>set </a:t>
            </a:r>
            <a:r>
              <a:rPr sz="1350" spc="-8" dirty="0">
                <a:latin typeface="Carlito"/>
                <a:cs typeface="Carlito"/>
              </a:rPr>
              <a:t>of </a:t>
            </a:r>
            <a:r>
              <a:rPr sz="1350" spc="-4" dirty="0">
                <a:latin typeface="Carlito"/>
                <a:cs typeface="Carlito"/>
              </a:rPr>
              <a:t>top level </a:t>
            </a:r>
            <a:r>
              <a:rPr sz="1350" spc="-8" dirty="0">
                <a:latin typeface="Carlito"/>
                <a:cs typeface="Carlito"/>
              </a:rPr>
              <a:t>files defining global </a:t>
            </a:r>
            <a:r>
              <a:rPr sz="1350" spc="-4" dirty="0">
                <a:latin typeface="Carlito"/>
                <a:cs typeface="Carlito"/>
              </a:rPr>
              <a:t>settings, commands, </a:t>
            </a:r>
            <a:r>
              <a:rPr sz="1350" spc="-8" dirty="0">
                <a:latin typeface="Carlito"/>
                <a:cs typeface="Carlito"/>
              </a:rPr>
              <a:t>contact, hostgroups, servicegroups, </a:t>
            </a:r>
            <a:r>
              <a:rPr sz="1350" spc="4" dirty="0">
                <a:latin typeface="Carlito"/>
                <a:cs typeface="Carlito"/>
              </a:rPr>
              <a:t>host-  </a:t>
            </a:r>
            <a:r>
              <a:rPr sz="1350" spc="-8" dirty="0">
                <a:latin typeface="Carlito"/>
                <a:cs typeface="Carlito"/>
              </a:rPr>
              <a:t>templates, service-templates, time-periods, </a:t>
            </a:r>
            <a:r>
              <a:rPr sz="1350" spc="-11" dirty="0">
                <a:latin typeface="Carlito"/>
                <a:cs typeface="Carlito"/>
              </a:rPr>
              <a:t>resources </a:t>
            </a:r>
            <a:r>
              <a:rPr sz="1350" spc="-4" dirty="0">
                <a:latin typeface="Carlito"/>
                <a:cs typeface="Carlito"/>
              </a:rPr>
              <a:t>(user</a:t>
            </a:r>
            <a:r>
              <a:rPr sz="1350" spc="139" dirty="0">
                <a:latin typeface="Carlito"/>
                <a:cs typeface="Carlito"/>
              </a:rPr>
              <a:t> </a:t>
            </a:r>
            <a:r>
              <a:rPr sz="1350" spc="-8" dirty="0">
                <a:latin typeface="Carlito"/>
                <a:cs typeface="Carlito"/>
              </a:rPr>
              <a:t>variables)</a:t>
            </a:r>
            <a:endParaRPr sz="1350">
              <a:latin typeface="Carlito"/>
              <a:cs typeface="Carlito"/>
            </a:endParaRPr>
          </a:p>
          <a:p>
            <a:pPr marL="311468">
              <a:spcBef>
                <a:spcPts val="326"/>
              </a:spcBef>
            </a:pPr>
            <a:r>
              <a:rPr sz="1350" spc="-8" dirty="0">
                <a:latin typeface="Carlito"/>
                <a:cs typeface="Carlito"/>
              </a:rPr>
              <a:t>One </a:t>
            </a:r>
            <a:r>
              <a:rPr sz="1350" spc="-11" dirty="0">
                <a:latin typeface="Carlito"/>
                <a:cs typeface="Carlito"/>
              </a:rPr>
              <a:t>directory </a:t>
            </a:r>
            <a:r>
              <a:rPr sz="1350" spc="-19" dirty="0">
                <a:latin typeface="Carlito"/>
                <a:cs typeface="Carlito"/>
              </a:rPr>
              <a:t>for </a:t>
            </a:r>
            <a:r>
              <a:rPr sz="1350" dirty="0">
                <a:latin typeface="Carlito"/>
                <a:cs typeface="Carlito"/>
              </a:rPr>
              <a:t>each </a:t>
            </a:r>
            <a:r>
              <a:rPr sz="1350" spc="-11" dirty="0">
                <a:latin typeface="Carlito"/>
                <a:cs typeface="Carlito"/>
              </a:rPr>
              <a:t>host group containing </a:t>
            </a:r>
            <a:r>
              <a:rPr sz="1350" spc="-8" dirty="0">
                <a:latin typeface="Carlito"/>
                <a:cs typeface="Carlito"/>
              </a:rPr>
              <a:t>one </a:t>
            </a:r>
            <a:r>
              <a:rPr sz="1350" spc="-11" dirty="0">
                <a:latin typeface="Carlito"/>
                <a:cs typeface="Carlito"/>
              </a:rPr>
              <a:t>file defining </a:t>
            </a:r>
            <a:r>
              <a:rPr sz="1350" spc="-4" dirty="0">
                <a:latin typeface="Carlito"/>
                <a:cs typeface="Carlito"/>
              </a:rPr>
              <a:t>the services and </a:t>
            </a:r>
            <a:r>
              <a:rPr sz="1350" spc="-8" dirty="0">
                <a:latin typeface="Carlito"/>
                <a:cs typeface="Carlito"/>
              </a:rPr>
              <a:t>one </a:t>
            </a:r>
            <a:r>
              <a:rPr sz="1350" spc="-11" dirty="0">
                <a:latin typeface="Carlito"/>
                <a:cs typeface="Carlito"/>
              </a:rPr>
              <a:t>defining </a:t>
            </a:r>
            <a:r>
              <a:rPr sz="1350" spc="-4" dirty="0">
                <a:latin typeface="Carlito"/>
                <a:cs typeface="Carlito"/>
              </a:rPr>
              <a:t>the</a:t>
            </a:r>
            <a:r>
              <a:rPr sz="1350" spc="263" dirty="0">
                <a:latin typeface="Carlito"/>
                <a:cs typeface="Carlito"/>
              </a:rPr>
              <a:t> </a:t>
            </a:r>
            <a:r>
              <a:rPr sz="1350" spc="-8" dirty="0">
                <a:latin typeface="Carlito"/>
                <a:cs typeface="Carlito"/>
              </a:rPr>
              <a:t>hosts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654DEF-BE25-45AF-9FD5-BDF35E46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 – L13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E4359-A5A5-4491-BA31-0DCA47C7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3130"/>
            <a:ext cx="7886700" cy="4243174"/>
          </a:xfrm>
        </p:spPr>
        <p:txBody>
          <a:bodyPr>
            <a:normAutofit/>
          </a:bodyPr>
          <a:lstStyle/>
          <a:p>
            <a:r>
              <a:rPr lang="en-SG" sz="2800" dirty="0"/>
              <a:t>Describe the mechanics of </a:t>
            </a:r>
            <a:r>
              <a:rPr lang="en-SG" sz="2800" dirty="0">
                <a:solidFill>
                  <a:srgbClr val="0070C0"/>
                </a:solidFill>
              </a:rPr>
              <a:t>Nagios</a:t>
            </a:r>
            <a:r>
              <a:rPr lang="en-SG" sz="2800" dirty="0"/>
              <a:t> </a:t>
            </a:r>
            <a:r>
              <a:rPr lang="en-SG" sz="2800" dirty="0">
                <a:solidFill>
                  <a:srgbClr val="0070C0"/>
                </a:solidFill>
              </a:rPr>
              <a:t>monitoring</a:t>
            </a:r>
            <a:r>
              <a:rPr lang="en-SG" sz="2800" dirty="0"/>
              <a:t> tool.</a:t>
            </a:r>
          </a:p>
          <a:p>
            <a:r>
              <a:rPr lang="en-US" sz="2800" dirty="0"/>
              <a:t>Utilize </a:t>
            </a:r>
            <a:r>
              <a:rPr lang="en-US" sz="2800" dirty="0">
                <a:solidFill>
                  <a:srgbClr val="0070C0"/>
                </a:solidFill>
              </a:rPr>
              <a:t>Nagios monitoring</a:t>
            </a:r>
            <a:r>
              <a:rPr lang="en-US" sz="2800" dirty="0"/>
              <a:t> tool to monitor server health, network, application services, system performance, and event logs.</a:t>
            </a:r>
          </a:p>
          <a:p>
            <a:pPr lvl="0"/>
            <a:r>
              <a:rPr lang="en-US" sz="2800" dirty="0"/>
              <a:t>Demonstrate the </a:t>
            </a:r>
            <a:r>
              <a:rPr lang="en-US" sz="2800" dirty="0">
                <a:solidFill>
                  <a:srgbClr val="0070C0"/>
                </a:solidFill>
              </a:rPr>
              <a:t>Nagios monitoring</a:t>
            </a:r>
            <a:r>
              <a:rPr lang="en-US" sz="2800" dirty="0"/>
              <a:t>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047140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551837"/>
            <a:ext cx="7772400" cy="923330"/>
          </a:xfrm>
        </p:spPr>
        <p:txBody>
          <a:bodyPr/>
          <a:lstStyle/>
          <a:p>
            <a:r>
              <a:rPr lang="en-SG" dirty="0"/>
              <a:t>Debrief</a:t>
            </a:r>
          </a:p>
        </p:txBody>
      </p:sp>
    </p:spTree>
    <p:extLst>
      <p:ext uri="{BB962C8B-B14F-4D97-AF65-F5344CB8AC3E}">
        <p14:creationId xmlns:p14="http://schemas.microsoft.com/office/powerpoint/2010/main" val="1395072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93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654DEF-BE25-45AF-9FD5-BDF35E46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Lesson Flow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E4359-A5A5-4491-BA31-0DCA47C7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9435"/>
            <a:ext cx="7886700" cy="4760535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Revisit Lab on Nagios installation and configuration.</a:t>
            </a:r>
          </a:p>
          <a:p>
            <a:pPr lvl="0"/>
            <a:r>
              <a:rPr lang="en-US" sz="2800" dirty="0"/>
              <a:t>Demo on Nagios configuration and components.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Break</a:t>
            </a:r>
          </a:p>
          <a:p>
            <a:r>
              <a:rPr lang="en-US" sz="2800" dirty="0"/>
              <a:t>Lab on Nagios local and remote monitoring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Debrief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76324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551837"/>
            <a:ext cx="7772400" cy="923330"/>
          </a:xfrm>
        </p:spPr>
        <p:txBody>
          <a:bodyPr/>
          <a:lstStyle/>
          <a:p>
            <a:r>
              <a:rPr lang="en-SG"/>
              <a:t>Review &amp; Demo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548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8DF4C509-2B9C-4E3B-9F27-78D4B96C7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041" y="308521"/>
            <a:ext cx="7806240" cy="446400"/>
          </a:xfrm>
          <a:ln/>
        </p:spPr>
        <p:txBody>
          <a:bodyPr/>
          <a:lstStyle/>
          <a:p>
            <a:pPr>
              <a:lnSpc>
                <a:spcPct val="102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altLang="en-US" sz="2177" dirty="0"/>
              <a:t>Nagios Configuration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21A4602-368A-4373-97F1-0079321C3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1" y="875881"/>
            <a:ext cx="7662240" cy="518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56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A3A7EC75-1592-4B7C-B824-E67934E10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041" y="540880"/>
            <a:ext cx="7806240" cy="568759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2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altLang="en-US" dirty="0"/>
              <a:t>Nagios Configuration Files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071C886-F0C1-4A0B-BA4C-A05E8F6C5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041" y="1906921"/>
            <a:ext cx="7806240" cy="4318560"/>
          </a:xfrm>
          <a:ln/>
        </p:spPr>
        <p:txBody>
          <a:bodyPr/>
          <a:lstStyle/>
          <a:p>
            <a:pPr>
              <a:lnSpc>
                <a:spcPct val="102000"/>
              </a:lnSpc>
              <a:spcAft>
                <a:spcPts val="1200"/>
              </a:spcAft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dirty="0"/>
              <a:t>Located in /etc/nagios/</a:t>
            </a:r>
          </a:p>
          <a:p>
            <a:pPr>
              <a:lnSpc>
                <a:spcPct val="102000"/>
              </a:lnSpc>
              <a:spcAft>
                <a:spcPts val="1200"/>
              </a:spcAft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dirty="0"/>
              <a:t>Important files:</a:t>
            </a:r>
          </a:p>
          <a:p>
            <a:pPr lvl="1">
              <a:lnSpc>
                <a:spcPct val="102000"/>
              </a:lnSpc>
              <a:spcAft>
                <a:spcPts val="1200"/>
              </a:spcAft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dirty="0"/>
              <a:t>cgi.cfg   -   controls the Web Interface options security</a:t>
            </a:r>
          </a:p>
          <a:p>
            <a:pPr lvl="1">
              <a:lnSpc>
                <a:spcPct val="102000"/>
              </a:lnSpc>
              <a:spcAft>
                <a:spcPts val="1200"/>
              </a:spcAft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dirty="0" err="1"/>
              <a:t>commands.cfg</a:t>
            </a:r>
            <a:r>
              <a:rPr lang="en-GB" altLang="en-US" dirty="0"/>
              <a:t>   -   commands that Nagios uses to notify</a:t>
            </a:r>
          </a:p>
          <a:p>
            <a:pPr lvl="1">
              <a:lnSpc>
                <a:spcPct val="102000"/>
              </a:lnSpc>
              <a:spcAft>
                <a:spcPts val="1200"/>
              </a:spcAft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dirty="0"/>
              <a:t>nagios.cfg   -   main Nagios configuration file</a:t>
            </a:r>
          </a:p>
          <a:p>
            <a:pPr lvl="1">
              <a:lnSpc>
                <a:spcPct val="102000"/>
              </a:lnSpc>
              <a:spcAft>
                <a:spcPts val="1200"/>
              </a:spcAft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dirty="0"/>
              <a:t>conf.d/*   -   the core of the config files</a:t>
            </a:r>
          </a:p>
        </p:txBody>
      </p:sp>
    </p:spTree>
    <p:extLst>
      <p:ext uri="{BB962C8B-B14F-4D97-AF65-F5344CB8AC3E}">
        <p14:creationId xmlns:p14="http://schemas.microsoft.com/office/powerpoint/2010/main" val="10513979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88751"/>
            <a:ext cx="7886700" cy="632945"/>
          </a:xfrm>
        </p:spPr>
        <p:txBody>
          <a:bodyPr>
            <a:normAutofit/>
          </a:bodyPr>
          <a:lstStyle/>
          <a:p>
            <a:r>
              <a:rPr lang="en-GB" sz="3600" dirty="0"/>
              <a:t>Nagios Directory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417320"/>
            <a:ext cx="7978022" cy="493634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b="0" dirty="0">
                <a:solidFill>
                  <a:srgbClr val="0070C0"/>
                </a:solidFill>
              </a:rPr>
              <a:t>Main Config File</a:t>
            </a:r>
            <a:r>
              <a:rPr lang="en-GB" b="0" dirty="0"/>
              <a:t>: /usr/local/nagios/etc/nagios.cfg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GB" b="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b="0" dirty="0">
                <a:solidFill>
                  <a:srgbClr val="0070C0"/>
                </a:solidFill>
              </a:rPr>
              <a:t>Log File</a:t>
            </a:r>
            <a:r>
              <a:rPr lang="en-GB" b="0" dirty="0"/>
              <a:t>: /usr/local/nagios/var/nagios.log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GB" b="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b="0" dirty="0">
                <a:solidFill>
                  <a:srgbClr val="0070C0"/>
                </a:solidFill>
              </a:rPr>
              <a:t>Object Config Files</a:t>
            </a:r>
            <a:r>
              <a:rPr lang="en-GB" b="0" dirty="0"/>
              <a:t>: /usr/local/nagios/etc/objects/*.cfg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GB" b="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b="0" dirty="0">
                <a:solidFill>
                  <a:srgbClr val="0070C0"/>
                </a:solidFill>
              </a:rPr>
              <a:t>Nagios Plugins</a:t>
            </a:r>
            <a:r>
              <a:rPr lang="en-GB" b="0" dirty="0"/>
              <a:t>: /usr/local/nagios/libexec     // defined in /usr/local/nagios/etc/resource.cfg file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GB" b="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b="0" dirty="0">
                <a:solidFill>
                  <a:srgbClr val="0070C0"/>
                </a:solidFill>
              </a:rPr>
              <a:t>Nagios Web interface</a:t>
            </a:r>
            <a:r>
              <a:rPr lang="en-GB" b="0" dirty="0"/>
              <a:t>: /usr/local/nagios/etc/cgi.cfg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GB" b="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b="0" dirty="0">
                <a:solidFill>
                  <a:srgbClr val="0070C0"/>
                </a:solidFill>
              </a:rPr>
              <a:t>Nagios config file for Apache</a:t>
            </a:r>
            <a:r>
              <a:rPr lang="en-GB" b="0" dirty="0"/>
              <a:t> to interpret: /usr/local/apache/conf.d/nagios.conf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b="0" dirty="0"/>
              <a:t>This contains directives for the following URLs:</a:t>
            </a: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sz="2000" b="0" dirty="0"/>
              <a:t>http://&lt;nagios-host&gt;/nagios/</a:t>
            </a: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sz="2000" b="0" dirty="0"/>
              <a:t>http://&lt;nagios-host&gt;/nagios/cgi-bin/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GB" b="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b="0" dirty="0">
                <a:solidFill>
                  <a:srgbClr val="0070C0"/>
                </a:solidFill>
              </a:rPr>
              <a:t>Nagios Log</a:t>
            </a:r>
            <a:r>
              <a:rPr lang="en-GB" b="0" dirty="0"/>
              <a:t> rotation configuration File: /etc/logrotate.d/nagios</a:t>
            </a:r>
            <a:endParaRPr lang="en-GB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32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551837"/>
            <a:ext cx="7772400" cy="923330"/>
          </a:xfrm>
        </p:spPr>
        <p:txBody>
          <a:bodyPr/>
          <a:lstStyle/>
          <a:p>
            <a:r>
              <a:rPr lang="en-SG" dirty="0"/>
              <a:t>Lab Time</a:t>
            </a:r>
          </a:p>
        </p:txBody>
      </p:sp>
    </p:spTree>
    <p:extLst>
      <p:ext uri="{BB962C8B-B14F-4D97-AF65-F5344CB8AC3E}">
        <p14:creationId xmlns:p14="http://schemas.microsoft.com/office/powerpoint/2010/main" val="190471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FB01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2D06A52611B14C9717DDED9444698B" ma:contentTypeVersion="0" ma:contentTypeDescription="Create a new document." ma:contentTypeScope="" ma:versionID="de94e96b6af7332522c21a008194e1ad">
  <xsd:schema xmlns:xsd="http://www.w3.org/2001/XMLSchema" xmlns:xs="http://www.w3.org/2001/XMLSchema" xmlns:p="http://schemas.microsoft.com/office/2006/metadata/properties" xmlns:ns2="aca15370-b66d-4dc7-9202-5fcf368e698e" targetNamespace="http://schemas.microsoft.com/office/2006/metadata/properties" ma:root="true" ma:fieldsID="b185c4686459132a4a725881514001db" ns2:_="">
    <xsd:import namespace="aca15370-b66d-4dc7-9202-5fcf368e698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a15370-b66d-4dc7-9202-5fcf368e698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ca15370-b66d-4dc7-9202-5fcf368e698e">66KPCN672TWP-1890525894-47</_dlc_DocId>
    <_dlc_DocIdUrl xmlns="aca15370-b66d-4dc7-9202-5fcf368e698e">
      <Url>https://rp-sp.rp.edu.sg/sites/LCMS_02918252-7e3d-ec11-812e-5cb901e2a858/_layouts/15/DocIdRedir.aspx?ID=66KPCN672TWP-1890525894-47</Url>
      <Description>66KPCN672TWP-1890525894-47</Description>
    </_dlc_DocIdUrl>
  </documentManagement>
</p:properties>
</file>

<file path=customXml/itemProps1.xml><?xml version="1.0" encoding="utf-8"?>
<ds:datastoreItem xmlns:ds="http://schemas.openxmlformats.org/officeDocument/2006/customXml" ds:itemID="{A69D548D-E520-4FE5-9D21-7E22F0452F8A}"/>
</file>

<file path=customXml/itemProps2.xml><?xml version="1.0" encoding="utf-8"?>
<ds:datastoreItem xmlns:ds="http://schemas.openxmlformats.org/officeDocument/2006/customXml" ds:itemID="{7FEBB9B9-6A17-4385-9DE5-351FD0D10A9B}"/>
</file>

<file path=customXml/itemProps3.xml><?xml version="1.0" encoding="utf-8"?>
<ds:datastoreItem xmlns:ds="http://schemas.openxmlformats.org/officeDocument/2006/customXml" ds:itemID="{E0EA24D1-0065-4836-8B0A-60E19A91C9A4}"/>
</file>

<file path=customXml/itemProps4.xml><?xml version="1.0" encoding="utf-8"?>
<ds:datastoreItem xmlns:ds="http://schemas.openxmlformats.org/officeDocument/2006/customXml" ds:itemID="{E1F5BE8A-C7F0-41CF-A319-76917FB86DF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4698</TotalTime>
  <Words>1817</Words>
  <Application>Microsoft Office PowerPoint</Application>
  <PresentationFormat>On-screen Show (4:3)</PresentationFormat>
  <Paragraphs>305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Carlito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DV1C04 Continuous Monitoring  in DevOps </vt:lpstr>
      <vt:lpstr>Lessons Overview</vt:lpstr>
      <vt:lpstr>Learning Objectives – L13</vt:lpstr>
      <vt:lpstr>Today’s Lesson Flow</vt:lpstr>
      <vt:lpstr>Review &amp; Demo</vt:lpstr>
      <vt:lpstr>Nagios Configuration</vt:lpstr>
      <vt:lpstr>Nagios Configuration Files</vt:lpstr>
      <vt:lpstr>Nagios Directory Structure</vt:lpstr>
      <vt:lpstr>Lab Time</vt:lpstr>
      <vt:lpstr>Nagios configuration files</vt:lpstr>
      <vt:lpstr>Configuration Files</vt:lpstr>
      <vt:lpstr>Configuration files continued</vt:lpstr>
      <vt:lpstr>Configuration files continued</vt:lpstr>
      <vt:lpstr>Pre-installed plugins in Ubuntu</vt:lpstr>
      <vt:lpstr>Nodes and services configuration</vt:lpstr>
      <vt:lpstr>Generic node template</vt:lpstr>
      <vt:lpstr>Individual node configuration</vt:lpstr>
      <vt:lpstr>Generic service configuration</vt:lpstr>
      <vt:lpstr>Individual service configuration</vt:lpstr>
      <vt:lpstr>Beeper and sms messages</vt:lpstr>
      <vt:lpstr>Hosts</vt:lpstr>
      <vt:lpstr>Services</vt:lpstr>
      <vt:lpstr>Command</vt:lpstr>
      <vt:lpstr>Check Scripts</vt:lpstr>
      <vt:lpstr>Contacts</vt:lpstr>
      <vt:lpstr>Time Periods</vt:lpstr>
      <vt:lpstr>Host and Service Groups</vt:lpstr>
      <vt:lpstr>Templates</vt:lpstr>
      <vt:lpstr>Config Files</vt:lpstr>
      <vt:lpstr>Debrief</vt:lpstr>
      <vt:lpstr>Thank you</vt:lpstr>
    </vt:vector>
  </TitlesOfParts>
  <Company>Republic Polytechinc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RP OCC</dc:creator>
  <cp:lastModifiedBy>Derrick Wong (RP)</cp:lastModifiedBy>
  <cp:revision>193</cp:revision>
  <dcterms:created xsi:type="dcterms:W3CDTF">2016-12-14T07:14:02Z</dcterms:created>
  <dcterms:modified xsi:type="dcterms:W3CDTF">2022-03-29T10:45:33Z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0x0101008A2D06A52611B14C9717DDED9444698B</vt:lpwstr>
  </property>
  <property fmtid="{D5CDD505-2E9C-101B-9397-08002B2CF9AE}" pid="3" name="MSIP_Label_b70f6a2e-9a0b-44bc-9fcb-55781401e2f0_Enabled">
    <vt:lpwstr>true</vt:lpwstr>
  </property>
  <property fmtid="{D5CDD505-2E9C-101B-9397-08002B2CF9AE}" pid="4" name="MSIP_Label_b70f6a2e-9a0b-44bc-9fcb-55781401e2f0_SetDate">
    <vt:lpwstr>2021-12-22T06:55:26Z</vt:lpwstr>
  </property>
  <property fmtid="{D5CDD505-2E9C-101B-9397-08002B2CF9AE}" pid="5" name="MSIP_Label_b70f6a2e-9a0b-44bc-9fcb-55781401e2f0_Method">
    <vt:lpwstr>Standard</vt:lpwstr>
  </property>
  <property fmtid="{D5CDD505-2E9C-101B-9397-08002B2CF9AE}" pid="6" name="MSIP_Label_b70f6a2e-9a0b-44bc-9fcb-55781401e2f0_Name">
    <vt:lpwstr>NON-SENSITIVE</vt:lpwstr>
  </property>
  <property fmtid="{D5CDD505-2E9C-101B-9397-08002B2CF9AE}" pid="7" name="MSIP_Label_b70f6a2e-9a0b-44bc-9fcb-55781401e2f0_SiteId">
    <vt:lpwstr>f688b0d0-79f0-40a4-8644-35fcdee9d0f3</vt:lpwstr>
  </property>
  <property fmtid="{D5CDD505-2E9C-101B-9397-08002B2CF9AE}" pid="8" name="MSIP_Label_b70f6a2e-9a0b-44bc-9fcb-55781401e2f0_ActionId">
    <vt:lpwstr>e50f80dd-020a-4841-9c6d-95d81907b26e</vt:lpwstr>
  </property>
  <property fmtid="{D5CDD505-2E9C-101B-9397-08002B2CF9AE}" pid="9" name="MSIP_Label_b70f6a2e-9a0b-44bc-9fcb-55781401e2f0_ContentBits">
    <vt:lpwstr>1</vt:lpwstr>
  </property>
  <property fmtid="{D5CDD505-2E9C-101B-9397-08002B2CF9AE}" pid="10" name="_dlc_DocIdItemGuid">
    <vt:lpwstr>6b97c14f-79db-4127-9a56-8fc861fe6bd5</vt:lpwstr>
  </property>
</Properties>
</file>