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261" r:id="rId6"/>
    <p:sldId id="269" r:id="rId7"/>
    <p:sldId id="277" r:id="rId8"/>
    <p:sldId id="263" r:id="rId9"/>
    <p:sldId id="273" r:id="rId10"/>
    <p:sldId id="267" r:id="rId11"/>
    <p:sldId id="303" r:id="rId12"/>
    <p:sldId id="307" r:id="rId13"/>
    <p:sldId id="308" r:id="rId14"/>
    <p:sldId id="302" r:id="rId15"/>
    <p:sldId id="305" r:id="rId16"/>
    <p:sldId id="301" r:id="rId17"/>
    <p:sldId id="304" r:id="rId18"/>
    <p:sldId id="300" r:id="rId19"/>
    <p:sldId id="309" r:id="rId20"/>
    <p:sldId id="265" r:id="rId21"/>
    <p:sldId id="306" r:id="rId22"/>
    <p:sldId id="271" r:id="rId23"/>
    <p:sldId id="264" r:id="rId24"/>
    <p:sldId id="274" r:id="rId25"/>
    <p:sldId id="275" r:id="rId26"/>
    <p:sldId id="272" r:id="rId27"/>
    <p:sldId id="276" r:id="rId28"/>
    <p:sldId id="278" r:id="rId29"/>
    <p:sldId id="310"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3883" autoAdjust="0"/>
  </p:normalViewPr>
  <p:slideViewPr>
    <p:cSldViewPr snapToGrid="0">
      <p:cViewPr varScale="1">
        <p:scale>
          <a:sx n="68" d="100"/>
          <a:sy n="68" d="100"/>
        </p:scale>
        <p:origin x="520" y="4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20/3/2022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20/3/2022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a:t>
            </a:fld>
            <a:endParaRPr lang="en-SG"/>
          </a:p>
        </p:txBody>
      </p:sp>
    </p:spTree>
    <p:extLst>
      <p:ext uri="{BB962C8B-B14F-4D97-AF65-F5344CB8AC3E}">
        <p14:creationId xmlns:p14="http://schemas.microsoft.com/office/powerpoint/2010/main" val="2234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16</a:t>
            </a:fld>
            <a:endParaRPr lang="en-SG"/>
          </a:p>
        </p:txBody>
      </p:sp>
    </p:spTree>
    <p:extLst>
      <p:ext uri="{BB962C8B-B14F-4D97-AF65-F5344CB8AC3E}">
        <p14:creationId xmlns:p14="http://schemas.microsoft.com/office/powerpoint/2010/main" val="78829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20</a:t>
            </a:fld>
            <a:endParaRPr lang="en-SG"/>
          </a:p>
        </p:txBody>
      </p:sp>
    </p:spTree>
    <p:extLst>
      <p:ext uri="{BB962C8B-B14F-4D97-AF65-F5344CB8AC3E}">
        <p14:creationId xmlns:p14="http://schemas.microsoft.com/office/powerpoint/2010/main" val="78583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21</a:t>
            </a:fld>
            <a:endParaRPr lang="en-SG"/>
          </a:p>
        </p:txBody>
      </p:sp>
    </p:spTree>
    <p:extLst>
      <p:ext uri="{BB962C8B-B14F-4D97-AF65-F5344CB8AC3E}">
        <p14:creationId xmlns:p14="http://schemas.microsoft.com/office/powerpoint/2010/main" val="425952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22</a:t>
            </a:fld>
            <a:endParaRPr lang="en-SG"/>
          </a:p>
        </p:txBody>
      </p:sp>
    </p:spTree>
    <p:extLst>
      <p:ext uri="{BB962C8B-B14F-4D97-AF65-F5344CB8AC3E}">
        <p14:creationId xmlns:p14="http://schemas.microsoft.com/office/powerpoint/2010/main" val="1581142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24</a:t>
            </a:fld>
            <a:endParaRPr lang="en-SG"/>
          </a:p>
        </p:txBody>
      </p:sp>
    </p:spTree>
    <p:extLst>
      <p:ext uri="{BB962C8B-B14F-4D97-AF65-F5344CB8AC3E}">
        <p14:creationId xmlns:p14="http://schemas.microsoft.com/office/powerpoint/2010/main" val="48652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a:p>
        </p:txBody>
      </p:sp>
    </p:spTree>
    <p:extLst>
      <p:ext uri="{BB962C8B-B14F-4D97-AF65-F5344CB8AC3E}">
        <p14:creationId xmlns:p14="http://schemas.microsoft.com/office/powerpoint/2010/main" val="2932238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26</a:t>
            </a:fld>
            <a:endParaRPr lang="en-SG"/>
          </a:p>
        </p:txBody>
      </p:sp>
    </p:spTree>
    <p:extLst>
      <p:ext uri="{BB962C8B-B14F-4D97-AF65-F5344CB8AC3E}">
        <p14:creationId xmlns:p14="http://schemas.microsoft.com/office/powerpoint/2010/main" val="340161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4</a:t>
            </a:fld>
            <a:endParaRPr lang="en-SG"/>
          </a:p>
        </p:txBody>
      </p:sp>
    </p:spTree>
    <p:extLst>
      <p:ext uri="{BB962C8B-B14F-4D97-AF65-F5344CB8AC3E}">
        <p14:creationId xmlns:p14="http://schemas.microsoft.com/office/powerpoint/2010/main" val="120578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6</a:t>
            </a:fld>
            <a:endParaRPr lang="en-SG"/>
          </a:p>
        </p:txBody>
      </p:sp>
    </p:spTree>
    <p:extLst>
      <p:ext uri="{BB962C8B-B14F-4D97-AF65-F5344CB8AC3E}">
        <p14:creationId xmlns:p14="http://schemas.microsoft.com/office/powerpoint/2010/main" val="355628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7</a:t>
            </a:fld>
            <a:endParaRPr lang="en-SG"/>
          </a:p>
        </p:txBody>
      </p:sp>
    </p:spTree>
    <p:extLst>
      <p:ext uri="{BB962C8B-B14F-4D97-AF65-F5344CB8AC3E}">
        <p14:creationId xmlns:p14="http://schemas.microsoft.com/office/powerpoint/2010/main" val="2367016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11</a:t>
            </a:fld>
            <a:endParaRPr lang="en-SG"/>
          </a:p>
        </p:txBody>
      </p:sp>
    </p:spTree>
    <p:extLst>
      <p:ext uri="{BB962C8B-B14F-4D97-AF65-F5344CB8AC3E}">
        <p14:creationId xmlns:p14="http://schemas.microsoft.com/office/powerpoint/2010/main" val="1767373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12</a:t>
            </a:fld>
            <a:endParaRPr lang="en-SG"/>
          </a:p>
        </p:txBody>
      </p:sp>
    </p:spTree>
    <p:extLst>
      <p:ext uri="{BB962C8B-B14F-4D97-AF65-F5344CB8AC3E}">
        <p14:creationId xmlns:p14="http://schemas.microsoft.com/office/powerpoint/2010/main" val="422055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13</a:t>
            </a:fld>
            <a:endParaRPr lang="en-SG"/>
          </a:p>
        </p:txBody>
      </p:sp>
    </p:spTree>
    <p:extLst>
      <p:ext uri="{BB962C8B-B14F-4D97-AF65-F5344CB8AC3E}">
        <p14:creationId xmlns:p14="http://schemas.microsoft.com/office/powerpoint/2010/main" val="404705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14</a:t>
            </a:fld>
            <a:endParaRPr lang="en-SG"/>
          </a:p>
        </p:txBody>
      </p:sp>
    </p:spTree>
    <p:extLst>
      <p:ext uri="{BB962C8B-B14F-4D97-AF65-F5344CB8AC3E}">
        <p14:creationId xmlns:p14="http://schemas.microsoft.com/office/powerpoint/2010/main" val="300726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panose="020B0502040204020203" pitchFamily="34" charset="0"/>
              </a:rPr>
              <a:t>A job is a series of steps that run sequentially as a unit. In other words, a job is the smallest unit of work that can be scheduled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171717"/>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t>A </a:t>
            </a:r>
            <a:r>
              <a:rPr lang="en-GB" sz="1200" dirty="0"/>
              <a:t>task</a:t>
            </a:r>
            <a:r>
              <a:rPr lang="en-GB" sz="1200" b="0" dirty="0"/>
              <a:t> is the building block for defining automation in a pipeline. A task is simply a packaged script or procedure that has been abstracted with a set of inputs.</a:t>
            </a:r>
            <a:endParaRPr lang="en-SG" sz="1200" b="0" dirty="0"/>
          </a:p>
        </p:txBody>
      </p:sp>
      <p:sp>
        <p:nvSpPr>
          <p:cNvPr id="4" name="Slide Number Placeholder 3"/>
          <p:cNvSpPr>
            <a:spLocks noGrp="1"/>
          </p:cNvSpPr>
          <p:nvPr>
            <p:ph type="sldNum" sz="quarter" idx="5"/>
          </p:nvPr>
        </p:nvSpPr>
        <p:spPr/>
        <p:txBody>
          <a:bodyPr/>
          <a:lstStyle/>
          <a:p>
            <a:fld id="{CA9FFDDE-8267-4D6F-BD4C-782A0A6BA34D}" type="slidenum">
              <a:rPr lang="en-SG" smtClean="0"/>
              <a:t>15</a:t>
            </a:fld>
            <a:endParaRPr lang="en-SG"/>
          </a:p>
        </p:txBody>
      </p:sp>
    </p:spTree>
    <p:extLst>
      <p:ext uri="{BB962C8B-B14F-4D97-AF65-F5344CB8AC3E}">
        <p14:creationId xmlns:p14="http://schemas.microsoft.com/office/powerpoint/2010/main" val="66157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Deployment and Monitoring in DevOps</a:t>
            </a:r>
          </a:p>
        </p:txBody>
      </p:sp>
      <p:sp>
        <p:nvSpPr>
          <p:cNvPr id="5" name="Subtitle 4"/>
          <p:cNvSpPr>
            <a:spLocks noGrp="1"/>
          </p:cNvSpPr>
          <p:nvPr>
            <p:ph type="subTitle" idx="1"/>
          </p:nvPr>
        </p:nvSpPr>
        <p:spPr>
          <a:xfrm>
            <a:off x="1140506" y="3939840"/>
            <a:ext cx="6858000" cy="549863"/>
          </a:xfrm>
        </p:spPr>
        <p:txBody>
          <a:bodyPr>
            <a:noAutofit/>
          </a:bodyPr>
          <a:lstStyle/>
          <a:p>
            <a:r>
              <a:rPr lang="en-US" sz="2800" dirty="0"/>
              <a:t>L10</a:t>
            </a:r>
            <a:endParaRPr lang="en-SG" sz="2800" dirty="0"/>
          </a:p>
        </p:txBody>
      </p:sp>
      <p:sp>
        <p:nvSpPr>
          <p:cNvPr id="6" name="Text Placeholder 5"/>
          <p:cNvSpPr>
            <a:spLocks noGrp="1"/>
          </p:cNvSpPr>
          <p:nvPr>
            <p:ph type="body" idx="10"/>
          </p:nvPr>
        </p:nvSpPr>
        <p:spPr>
          <a:xfrm>
            <a:off x="1140506" y="4651937"/>
            <a:ext cx="6858000" cy="705710"/>
          </a:xfrm>
        </p:spPr>
        <p:txBody>
          <a:bodyPr/>
          <a:lstStyle/>
          <a:p>
            <a:r>
              <a:rPr lang="en-US" sz="2800" dirty="0"/>
              <a:t>Puppet in Jenkins </a:t>
            </a:r>
            <a:r>
              <a:rPr lang="en-US" sz="2800" dirty="0" err="1"/>
              <a:t>Pipleine</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Autofit/>
          </a:bodyPr>
          <a:lstStyle/>
          <a:p>
            <a:r>
              <a:rPr lang="en-SG" sz="3600" dirty="0"/>
              <a:t>Overview of Jenkins Pipeline</a:t>
            </a:r>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Perform the stage to update the local repository to the remote repository:</a:t>
            </a:r>
          </a:p>
          <a:p>
            <a:pPr marL="0" indent="0">
              <a:buNone/>
            </a:pPr>
            <a:endParaRPr lang="en-SG" sz="2000" b="0" dirty="0"/>
          </a:p>
        </p:txBody>
      </p:sp>
    </p:spTree>
    <p:extLst>
      <p:ext uri="{BB962C8B-B14F-4D97-AF65-F5344CB8AC3E}">
        <p14:creationId xmlns:p14="http://schemas.microsoft.com/office/powerpoint/2010/main" val="266130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r>
              <a:rPr lang="en-GB" sz="1200" dirty="0"/>
              <a:t>pipeline {</a:t>
            </a:r>
          </a:p>
          <a:p>
            <a:pPr marL="0" indent="0">
              <a:buNone/>
            </a:pPr>
            <a:r>
              <a:rPr lang="en-GB" sz="1200" dirty="0"/>
              <a:t>      agent any</a:t>
            </a:r>
          </a:p>
          <a:p>
            <a:pPr marL="0" indent="0">
              <a:buNone/>
            </a:pPr>
            <a:r>
              <a:rPr lang="en-GB" sz="1200" dirty="0"/>
              <a:t>      stages {</a:t>
            </a:r>
          </a:p>
          <a:p>
            <a:pPr marL="0" indent="0">
              <a:buNone/>
            </a:pPr>
            <a:r>
              <a:rPr lang="en-GB" sz="1200" dirty="0"/>
              <a:t>          stage('One') {</a:t>
            </a:r>
          </a:p>
          <a:p>
            <a:pPr marL="0" indent="0">
              <a:buNone/>
            </a:pPr>
            <a:r>
              <a:rPr lang="en-GB" sz="1200" dirty="0"/>
              <a:t>          steps {</a:t>
            </a:r>
          </a:p>
          <a:p>
            <a:pPr marL="0" indent="0">
              <a:buNone/>
            </a:pPr>
            <a:r>
              <a:rPr lang="en-GB" sz="1200" dirty="0"/>
              <a:t>            echo 'Begin of Pipeline: Stage one completes'</a:t>
            </a:r>
          </a:p>
          <a:p>
            <a:pPr marL="0" indent="0">
              <a:buNone/>
            </a:pPr>
            <a:r>
              <a:rPr lang="en-GB" sz="1200" dirty="0"/>
              <a:t>          }</a:t>
            </a:r>
          </a:p>
          <a:p>
            <a:pPr marL="0" indent="0">
              <a:buNone/>
            </a:pPr>
            <a:r>
              <a:rPr lang="en-GB" sz="1200" dirty="0"/>
              <a:t>          }</a:t>
            </a:r>
          </a:p>
          <a:p>
            <a:pPr marL="0" indent="0">
              <a:buNone/>
            </a:pPr>
            <a:r>
              <a:rPr lang="en-GB" dirty="0"/>
              <a:t>       </a:t>
            </a:r>
            <a:endParaRPr lang="en-SG" dirty="0"/>
          </a:p>
        </p:txBody>
      </p:sp>
      <p:pic>
        <p:nvPicPr>
          <p:cNvPr id="5" name="Picture 4">
            <a:extLst>
              <a:ext uri="{FF2B5EF4-FFF2-40B4-BE49-F238E27FC236}">
                <a16:creationId xmlns:a16="http://schemas.microsoft.com/office/drawing/2014/main" id="{9CA23CA2-65CD-4072-AFDA-4A13C5A628C9}"/>
              </a:ext>
            </a:extLst>
          </p:cNvPr>
          <p:cNvPicPr>
            <a:picLocks noChangeAspect="1"/>
          </p:cNvPicPr>
          <p:nvPr/>
        </p:nvPicPr>
        <p:blipFill>
          <a:blip r:embed="rId3"/>
          <a:stretch>
            <a:fillRect/>
          </a:stretch>
        </p:blipFill>
        <p:spPr>
          <a:xfrm>
            <a:off x="3940404" y="4478740"/>
            <a:ext cx="5064021" cy="2158766"/>
          </a:xfrm>
          <a:prstGeom prst="rect">
            <a:avLst/>
          </a:prstGeom>
        </p:spPr>
      </p:pic>
    </p:spTree>
    <p:extLst>
      <p:ext uri="{BB962C8B-B14F-4D97-AF65-F5344CB8AC3E}">
        <p14:creationId xmlns:p14="http://schemas.microsoft.com/office/powerpoint/2010/main" val="75561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r>
              <a:rPr lang="en-GB" sz="1200" dirty="0"/>
              <a:t>stage('Two') {</a:t>
            </a:r>
          </a:p>
          <a:p>
            <a:pPr marL="0" indent="0">
              <a:buNone/>
            </a:pPr>
            <a:r>
              <a:rPr lang="en-GB" sz="1200" dirty="0"/>
              <a:t>          steps {</a:t>
            </a:r>
          </a:p>
          <a:p>
            <a:pPr marL="0" indent="0">
              <a:buNone/>
            </a:pPr>
            <a:r>
              <a:rPr lang="en-GB" sz="1200" dirty="0"/>
              <a:t>            input('Do you want to update to Development container?')</a:t>
            </a:r>
          </a:p>
          <a:p>
            <a:pPr marL="0" indent="0">
              <a:buNone/>
            </a:pPr>
            <a:r>
              <a:rPr lang="en-GB" sz="1200" dirty="0"/>
              <a:t>          }</a:t>
            </a:r>
          </a:p>
          <a:p>
            <a:pPr marL="0" indent="0">
              <a:buNone/>
            </a:pPr>
            <a:r>
              <a:rPr lang="en-GB" sz="1200" dirty="0"/>
              <a:t>          }</a:t>
            </a:r>
          </a:p>
          <a:p>
            <a:pPr marL="0" indent="0">
              <a:buNone/>
            </a:pPr>
            <a:r>
              <a:rPr lang="en-GB" dirty="0"/>
              <a:t>       </a:t>
            </a:r>
            <a:endParaRPr lang="en-SG" dirty="0"/>
          </a:p>
        </p:txBody>
      </p:sp>
      <p:pic>
        <p:nvPicPr>
          <p:cNvPr id="5" name="Picture 4">
            <a:extLst>
              <a:ext uri="{FF2B5EF4-FFF2-40B4-BE49-F238E27FC236}">
                <a16:creationId xmlns:a16="http://schemas.microsoft.com/office/drawing/2014/main" id="{381C2692-C4B3-4159-92D7-B6A6722B4885}"/>
              </a:ext>
            </a:extLst>
          </p:cNvPr>
          <p:cNvPicPr>
            <a:picLocks noChangeAspect="1"/>
          </p:cNvPicPr>
          <p:nvPr/>
        </p:nvPicPr>
        <p:blipFill>
          <a:blip r:embed="rId3"/>
          <a:stretch>
            <a:fillRect/>
          </a:stretch>
        </p:blipFill>
        <p:spPr>
          <a:xfrm>
            <a:off x="2875223" y="3896375"/>
            <a:ext cx="5640127" cy="2401749"/>
          </a:xfrm>
          <a:prstGeom prst="rect">
            <a:avLst/>
          </a:prstGeom>
        </p:spPr>
      </p:pic>
    </p:spTree>
    <p:extLst>
      <p:ext uri="{BB962C8B-B14F-4D97-AF65-F5344CB8AC3E}">
        <p14:creationId xmlns:p14="http://schemas.microsoft.com/office/powerpoint/2010/main" val="298866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309304"/>
            <a:ext cx="8103870" cy="5192997"/>
          </a:xfrm>
        </p:spPr>
        <p:txBody>
          <a:bodyPr>
            <a:normAutofit/>
          </a:bodyPr>
          <a:lstStyle/>
          <a:p>
            <a:pPr marL="0" indent="0">
              <a:buNone/>
            </a:pPr>
            <a:r>
              <a:rPr lang="en-GB" sz="1200" dirty="0"/>
              <a:t> stage('Three') {</a:t>
            </a:r>
          </a:p>
          <a:p>
            <a:pPr marL="0" indent="0">
              <a:buNone/>
            </a:pPr>
            <a:r>
              <a:rPr lang="en-GB" sz="1200" dirty="0"/>
              <a:t>          when {</a:t>
            </a:r>
          </a:p>
          <a:p>
            <a:pPr marL="0" indent="0">
              <a:buNone/>
            </a:pPr>
            <a:r>
              <a:rPr lang="en-GB" sz="1200" dirty="0"/>
              <a:t>                not {</a:t>
            </a:r>
          </a:p>
          <a:p>
            <a:pPr marL="0" indent="0">
              <a:buNone/>
            </a:pPr>
            <a:r>
              <a:rPr lang="en-GB" sz="1200" dirty="0"/>
              <a:t>                    branch "Development NOT updated"</a:t>
            </a:r>
          </a:p>
          <a:p>
            <a:pPr marL="0" indent="0">
              <a:buNone/>
            </a:pPr>
            <a:r>
              <a:rPr lang="en-GB" sz="1200" dirty="0"/>
              <a:t>                }</a:t>
            </a:r>
          </a:p>
          <a:p>
            <a:pPr marL="0" indent="0">
              <a:buNone/>
            </a:pPr>
            <a:r>
              <a:rPr lang="en-GB" sz="1200" dirty="0"/>
              <a:t>          }</a:t>
            </a:r>
          </a:p>
          <a:p>
            <a:pPr marL="0" indent="0">
              <a:buNone/>
            </a:pPr>
            <a:r>
              <a:rPr lang="en-GB" sz="1200" dirty="0"/>
              <a:t>          steps {</a:t>
            </a:r>
          </a:p>
          <a:p>
            <a:pPr marL="0" indent="0">
              <a:buNone/>
            </a:pPr>
            <a:r>
              <a:rPr lang="en-GB" sz="1200" dirty="0"/>
              <a:t>                 </a:t>
            </a:r>
            <a:r>
              <a:rPr lang="en-GB" sz="1200" dirty="0" err="1"/>
              <a:t>sh</a:t>
            </a:r>
            <a:r>
              <a:rPr lang="en-GB" sz="1200" dirty="0"/>
              <a:t> '''#!/bin/bash</a:t>
            </a:r>
          </a:p>
          <a:p>
            <a:pPr marL="0" indent="0">
              <a:buNone/>
            </a:pPr>
            <a:r>
              <a:rPr lang="en-GB" sz="1200" dirty="0"/>
              <a:t>                 targets=puppetclient1;</a:t>
            </a:r>
          </a:p>
          <a:p>
            <a:pPr marL="0" indent="0">
              <a:buNone/>
            </a:pPr>
            <a:r>
              <a:rPr lang="en-GB" sz="1200" dirty="0"/>
              <a:t>                 </a:t>
            </a:r>
            <a:r>
              <a:rPr lang="en-GB" sz="1200" dirty="0" err="1"/>
              <a:t>locate_script</a:t>
            </a:r>
            <a:r>
              <a:rPr lang="en-GB" sz="1200" dirty="0"/>
              <a:t>='/</a:t>
            </a:r>
            <a:r>
              <a:rPr lang="en-GB" sz="1200" dirty="0" err="1"/>
              <a:t>testdir</a:t>
            </a:r>
            <a:r>
              <a:rPr lang="en-GB" sz="1200" dirty="0"/>
              <a:t>/work/</a:t>
            </a:r>
            <a:r>
              <a:rPr lang="en-GB" sz="1200" dirty="0" err="1"/>
              <a:t>devops_repo</a:t>
            </a:r>
            <a:r>
              <a:rPr lang="en-GB" sz="1200" dirty="0"/>
              <a:t>/</a:t>
            </a:r>
            <a:r>
              <a:rPr lang="en-GB" sz="1200" dirty="0" err="1"/>
              <a:t>script_to_run</a:t>
            </a:r>
            <a:r>
              <a:rPr lang="en-GB" sz="1200" dirty="0"/>
              <a:t>';</a:t>
            </a:r>
          </a:p>
          <a:p>
            <a:pPr marL="0" indent="0">
              <a:buNone/>
            </a:pPr>
            <a:r>
              <a:rPr lang="en-GB" sz="1200" dirty="0"/>
              <a:t>                 docker cp $</a:t>
            </a:r>
            <a:r>
              <a:rPr lang="en-GB" sz="1200" dirty="0" err="1"/>
              <a:t>locate_script</a:t>
            </a:r>
            <a:r>
              <a:rPr lang="en-GB" sz="1200" dirty="0"/>
              <a:t> $targets://$</a:t>
            </a:r>
            <a:r>
              <a:rPr lang="en-GB" sz="1200" dirty="0" err="1"/>
              <a:t>locate_script</a:t>
            </a:r>
            <a:r>
              <a:rPr lang="en-GB" sz="1200" dirty="0"/>
              <a:t>;</a:t>
            </a:r>
          </a:p>
          <a:p>
            <a:pPr marL="0" indent="0">
              <a:buNone/>
            </a:pPr>
            <a:r>
              <a:rPr lang="en-GB" sz="1200" dirty="0"/>
              <a:t>                 bolt script run $</a:t>
            </a:r>
            <a:r>
              <a:rPr lang="en-GB" sz="1200" dirty="0" err="1"/>
              <a:t>locate_script</a:t>
            </a:r>
            <a:r>
              <a:rPr lang="en-GB" sz="1200" dirty="0"/>
              <a:t> -t $targets -u </a:t>
            </a:r>
            <a:r>
              <a:rPr lang="en-GB" sz="1200" dirty="0" err="1"/>
              <a:t>clientadm</a:t>
            </a:r>
            <a:r>
              <a:rPr lang="en-GB" sz="1200" dirty="0"/>
              <a:t> -p user123 --no-host-key-check --run-as root;</a:t>
            </a:r>
          </a:p>
          <a:p>
            <a:pPr marL="0" indent="0">
              <a:buNone/>
            </a:pPr>
            <a:r>
              <a:rPr lang="en-GB" sz="1200" dirty="0"/>
              <a:t>                 '''</a:t>
            </a:r>
          </a:p>
          <a:p>
            <a:pPr marL="0" indent="0">
              <a:buNone/>
            </a:pPr>
            <a:r>
              <a:rPr lang="en-GB" sz="1200" dirty="0"/>
              <a:t>                 echo "Development container updated"</a:t>
            </a:r>
          </a:p>
          <a:p>
            <a:pPr marL="0" indent="0">
              <a:buNone/>
            </a:pPr>
            <a:r>
              <a:rPr lang="en-GB" sz="1200" dirty="0"/>
              <a:t>          }</a:t>
            </a:r>
          </a:p>
          <a:p>
            <a:pPr marL="0" indent="0">
              <a:buNone/>
            </a:pPr>
            <a:r>
              <a:rPr lang="en-GB" sz="1200" dirty="0"/>
              <a:t>          }</a:t>
            </a:r>
            <a:r>
              <a:rPr lang="en-GB" dirty="0"/>
              <a:t>  </a:t>
            </a:r>
            <a:endParaRPr lang="en-SG" dirty="0"/>
          </a:p>
        </p:txBody>
      </p:sp>
      <p:pic>
        <p:nvPicPr>
          <p:cNvPr id="6" name="Picture 5">
            <a:extLst>
              <a:ext uri="{FF2B5EF4-FFF2-40B4-BE49-F238E27FC236}">
                <a16:creationId xmlns:a16="http://schemas.microsoft.com/office/drawing/2014/main" id="{FC76A6E2-3E26-417D-BE86-FFEC9C9D3D44}"/>
              </a:ext>
            </a:extLst>
          </p:cNvPr>
          <p:cNvPicPr>
            <a:picLocks noChangeAspect="1"/>
          </p:cNvPicPr>
          <p:nvPr/>
        </p:nvPicPr>
        <p:blipFill>
          <a:blip r:embed="rId3"/>
          <a:stretch>
            <a:fillRect/>
          </a:stretch>
        </p:blipFill>
        <p:spPr>
          <a:xfrm>
            <a:off x="4424545" y="4827313"/>
            <a:ext cx="4644042" cy="1986221"/>
          </a:xfrm>
          <a:prstGeom prst="rect">
            <a:avLst/>
          </a:prstGeom>
        </p:spPr>
      </p:pic>
    </p:spTree>
    <p:extLst>
      <p:ext uri="{BB962C8B-B14F-4D97-AF65-F5344CB8AC3E}">
        <p14:creationId xmlns:p14="http://schemas.microsoft.com/office/powerpoint/2010/main" val="42904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r>
              <a:rPr lang="en-GB" sz="1200" dirty="0"/>
              <a:t> stage('Four') {</a:t>
            </a:r>
          </a:p>
          <a:p>
            <a:pPr marL="0" indent="0">
              <a:buNone/>
            </a:pPr>
            <a:r>
              <a:rPr lang="en-GB" sz="1200" dirty="0"/>
              <a:t>          steps {</a:t>
            </a:r>
          </a:p>
          <a:p>
            <a:pPr marL="0" indent="0">
              <a:buNone/>
            </a:pPr>
            <a:r>
              <a:rPr lang="en-GB" sz="1200" dirty="0"/>
              <a:t>            input('Do you want to update to Production container: Proceed to Production')</a:t>
            </a:r>
          </a:p>
          <a:p>
            <a:pPr marL="0" indent="0">
              <a:buNone/>
            </a:pPr>
            <a:r>
              <a:rPr lang="en-GB" sz="1200" dirty="0"/>
              <a:t>                </a:t>
            </a:r>
          </a:p>
          <a:p>
            <a:pPr marL="0" indent="0">
              <a:buNone/>
            </a:pPr>
            <a:r>
              <a:rPr lang="en-GB" sz="1200" dirty="0"/>
              <a:t>          }</a:t>
            </a:r>
          </a:p>
          <a:p>
            <a:pPr marL="0" indent="0">
              <a:buNone/>
            </a:pPr>
            <a:r>
              <a:rPr lang="en-GB" sz="1200" dirty="0"/>
              <a:t>          }</a:t>
            </a:r>
            <a:endParaRPr lang="en-SG" dirty="0"/>
          </a:p>
        </p:txBody>
      </p:sp>
      <p:pic>
        <p:nvPicPr>
          <p:cNvPr id="5" name="Picture 4">
            <a:extLst>
              <a:ext uri="{FF2B5EF4-FFF2-40B4-BE49-F238E27FC236}">
                <a16:creationId xmlns:a16="http://schemas.microsoft.com/office/drawing/2014/main" id="{AFE551B1-D02A-480E-B162-950B7B93B183}"/>
              </a:ext>
            </a:extLst>
          </p:cNvPr>
          <p:cNvPicPr>
            <a:picLocks noChangeAspect="1"/>
          </p:cNvPicPr>
          <p:nvPr/>
        </p:nvPicPr>
        <p:blipFill>
          <a:blip r:embed="rId3"/>
          <a:stretch>
            <a:fillRect/>
          </a:stretch>
        </p:blipFill>
        <p:spPr>
          <a:xfrm>
            <a:off x="3398364" y="4428281"/>
            <a:ext cx="5334156" cy="2259683"/>
          </a:xfrm>
          <a:prstGeom prst="rect">
            <a:avLst/>
          </a:prstGeom>
        </p:spPr>
      </p:pic>
    </p:spTree>
    <p:extLst>
      <p:ext uri="{BB962C8B-B14F-4D97-AF65-F5344CB8AC3E}">
        <p14:creationId xmlns:p14="http://schemas.microsoft.com/office/powerpoint/2010/main" val="144194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r>
              <a:rPr lang="en-GB" sz="1200" dirty="0"/>
              <a:t>  stage('Five') {</a:t>
            </a:r>
          </a:p>
          <a:p>
            <a:pPr marL="0" indent="0">
              <a:buNone/>
            </a:pPr>
            <a:r>
              <a:rPr lang="en-GB" sz="1200" dirty="0"/>
              <a:t>          when {</a:t>
            </a:r>
          </a:p>
          <a:p>
            <a:pPr marL="0" indent="0">
              <a:buNone/>
            </a:pPr>
            <a:r>
              <a:rPr lang="en-GB" sz="1200" dirty="0"/>
              <a:t>                not {</a:t>
            </a:r>
          </a:p>
          <a:p>
            <a:pPr marL="0" indent="0">
              <a:buNone/>
            </a:pPr>
            <a:r>
              <a:rPr lang="en-GB" sz="1200" dirty="0"/>
              <a:t>                    branch "Production NOT updated"</a:t>
            </a:r>
          </a:p>
          <a:p>
            <a:pPr marL="0" indent="0">
              <a:buNone/>
            </a:pPr>
            <a:r>
              <a:rPr lang="en-GB" sz="1200" dirty="0"/>
              <a:t>                }</a:t>
            </a:r>
          </a:p>
          <a:p>
            <a:pPr marL="0" indent="0">
              <a:buNone/>
            </a:pPr>
            <a:r>
              <a:rPr lang="en-GB" sz="1200" dirty="0"/>
              <a:t>          }</a:t>
            </a:r>
          </a:p>
          <a:p>
            <a:pPr marL="0" indent="0">
              <a:buNone/>
            </a:pPr>
            <a:r>
              <a:rPr lang="en-GB" sz="1200" dirty="0"/>
              <a:t>          steps {</a:t>
            </a:r>
          </a:p>
          <a:p>
            <a:pPr marL="0" indent="0">
              <a:buNone/>
            </a:pPr>
            <a:r>
              <a:rPr lang="en-GB" sz="1200" dirty="0"/>
              <a:t>                 </a:t>
            </a:r>
            <a:r>
              <a:rPr lang="en-GB" sz="1200" dirty="0" err="1"/>
              <a:t>sh</a:t>
            </a:r>
            <a:r>
              <a:rPr lang="en-GB" sz="1200" dirty="0"/>
              <a:t> '''#!/bin/bash</a:t>
            </a:r>
          </a:p>
          <a:p>
            <a:pPr marL="0" indent="0">
              <a:buNone/>
            </a:pPr>
            <a:r>
              <a:rPr lang="en-GB" sz="1200" dirty="0"/>
              <a:t>                 targets=puppetclient2;</a:t>
            </a:r>
          </a:p>
          <a:p>
            <a:pPr marL="0" indent="0">
              <a:buNone/>
            </a:pPr>
            <a:r>
              <a:rPr lang="en-GB" sz="1200" dirty="0"/>
              <a:t>                 </a:t>
            </a:r>
            <a:r>
              <a:rPr lang="en-GB" sz="1200" dirty="0" err="1"/>
              <a:t>locate_script</a:t>
            </a:r>
            <a:r>
              <a:rPr lang="en-GB" sz="1200" dirty="0"/>
              <a:t>='/</a:t>
            </a:r>
            <a:r>
              <a:rPr lang="en-GB" sz="1200" dirty="0" err="1"/>
              <a:t>testdir</a:t>
            </a:r>
            <a:r>
              <a:rPr lang="en-GB" sz="1200" dirty="0"/>
              <a:t>/work/</a:t>
            </a:r>
            <a:r>
              <a:rPr lang="en-GB" sz="1200" dirty="0" err="1"/>
              <a:t>devops_repo</a:t>
            </a:r>
            <a:r>
              <a:rPr lang="en-GB" sz="1200" dirty="0"/>
              <a:t>/</a:t>
            </a:r>
            <a:r>
              <a:rPr lang="en-GB" sz="1200" dirty="0" err="1"/>
              <a:t>script_to_run</a:t>
            </a:r>
            <a:r>
              <a:rPr lang="en-GB" sz="1200" dirty="0"/>
              <a:t>';</a:t>
            </a:r>
          </a:p>
          <a:p>
            <a:pPr marL="0" indent="0">
              <a:buNone/>
            </a:pPr>
            <a:r>
              <a:rPr lang="en-GB" sz="1200" dirty="0"/>
              <a:t>                 docker cp $</a:t>
            </a:r>
            <a:r>
              <a:rPr lang="en-GB" sz="1200" dirty="0" err="1"/>
              <a:t>locate_script</a:t>
            </a:r>
            <a:r>
              <a:rPr lang="en-GB" sz="1200" dirty="0"/>
              <a:t> $targets://$</a:t>
            </a:r>
            <a:r>
              <a:rPr lang="en-GB" sz="1200" dirty="0" err="1"/>
              <a:t>locate_script</a:t>
            </a:r>
            <a:r>
              <a:rPr lang="en-GB" sz="1200" dirty="0"/>
              <a:t>;</a:t>
            </a:r>
          </a:p>
          <a:p>
            <a:pPr marL="0" indent="0">
              <a:buNone/>
            </a:pPr>
            <a:r>
              <a:rPr lang="en-GB" sz="1200" dirty="0"/>
              <a:t>                 bolt script run $</a:t>
            </a:r>
            <a:r>
              <a:rPr lang="en-GB" sz="1200" dirty="0" err="1"/>
              <a:t>locate_script</a:t>
            </a:r>
            <a:r>
              <a:rPr lang="en-GB" sz="1200" dirty="0"/>
              <a:t> -t $targets -u </a:t>
            </a:r>
            <a:r>
              <a:rPr lang="en-GB" sz="1200" dirty="0" err="1"/>
              <a:t>clientadm</a:t>
            </a:r>
            <a:r>
              <a:rPr lang="en-GB" sz="1200" dirty="0"/>
              <a:t> -p user123 --no-host-key-check --run-as root;</a:t>
            </a:r>
          </a:p>
          <a:p>
            <a:pPr marL="0" indent="0">
              <a:buNone/>
            </a:pPr>
            <a:r>
              <a:rPr lang="en-GB" sz="1200" dirty="0"/>
              <a:t>                 '''</a:t>
            </a:r>
          </a:p>
          <a:p>
            <a:pPr marL="0" indent="0">
              <a:buNone/>
            </a:pPr>
            <a:r>
              <a:rPr lang="en-GB" sz="1200" dirty="0"/>
              <a:t>                 echo "Production container updated"</a:t>
            </a:r>
          </a:p>
          <a:p>
            <a:pPr marL="0" indent="0">
              <a:buNone/>
            </a:pPr>
            <a:r>
              <a:rPr lang="en-GB" sz="1200" dirty="0"/>
              <a:t>          }</a:t>
            </a:r>
          </a:p>
          <a:p>
            <a:pPr marL="0" indent="0">
              <a:buNone/>
            </a:pPr>
            <a:r>
              <a:rPr lang="en-GB" sz="1200" dirty="0"/>
              <a:t>          }</a:t>
            </a:r>
          </a:p>
        </p:txBody>
      </p:sp>
      <p:pic>
        <p:nvPicPr>
          <p:cNvPr id="5" name="Picture 4">
            <a:extLst>
              <a:ext uri="{FF2B5EF4-FFF2-40B4-BE49-F238E27FC236}">
                <a16:creationId xmlns:a16="http://schemas.microsoft.com/office/drawing/2014/main" id="{BB415695-E76A-4AE1-A357-EB272E659BCE}"/>
              </a:ext>
            </a:extLst>
          </p:cNvPr>
          <p:cNvPicPr>
            <a:picLocks noChangeAspect="1"/>
          </p:cNvPicPr>
          <p:nvPr/>
        </p:nvPicPr>
        <p:blipFill>
          <a:blip r:embed="rId3"/>
          <a:stretch>
            <a:fillRect/>
          </a:stretch>
        </p:blipFill>
        <p:spPr>
          <a:xfrm>
            <a:off x="4338330" y="4731921"/>
            <a:ext cx="4805670" cy="1987196"/>
          </a:xfrm>
          <a:prstGeom prst="rect">
            <a:avLst/>
          </a:prstGeom>
        </p:spPr>
      </p:pic>
    </p:spTree>
    <p:extLst>
      <p:ext uri="{BB962C8B-B14F-4D97-AF65-F5344CB8AC3E}">
        <p14:creationId xmlns:p14="http://schemas.microsoft.com/office/powerpoint/2010/main" val="272928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r>
              <a:rPr lang="en-GB" sz="1200" dirty="0"/>
              <a:t>  stage('Completed updating Operation') {</a:t>
            </a:r>
          </a:p>
          <a:p>
            <a:pPr marL="0" indent="0">
              <a:buNone/>
            </a:pPr>
            <a:r>
              <a:rPr lang="en-GB" sz="1200" dirty="0"/>
              <a:t>          steps {</a:t>
            </a:r>
          </a:p>
          <a:p>
            <a:pPr marL="0" indent="0">
              <a:buNone/>
            </a:pPr>
            <a:r>
              <a:rPr lang="en-GB" sz="1200" dirty="0"/>
              <a:t>            echo 'Completed updating to Production Container'</a:t>
            </a:r>
          </a:p>
          <a:p>
            <a:pPr marL="0" indent="0">
              <a:buNone/>
            </a:pPr>
            <a:r>
              <a:rPr lang="en-GB" sz="1200" dirty="0"/>
              <a:t>          }</a:t>
            </a:r>
          </a:p>
          <a:p>
            <a:pPr marL="0" indent="0">
              <a:buNone/>
            </a:pPr>
            <a:r>
              <a:rPr lang="en-GB" sz="1200" dirty="0"/>
              <a:t>          }</a:t>
            </a:r>
          </a:p>
          <a:p>
            <a:pPr marL="0" indent="0">
              <a:buNone/>
            </a:pPr>
            <a:r>
              <a:rPr lang="en-GB" sz="1200" dirty="0"/>
              <a:t>      }</a:t>
            </a:r>
          </a:p>
          <a:p>
            <a:pPr marL="0" indent="0">
              <a:buNone/>
            </a:pPr>
            <a:r>
              <a:rPr lang="en-GB" sz="1200" dirty="0"/>
              <a:t>}</a:t>
            </a:r>
          </a:p>
        </p:txBody>
      </p:sp>
      <p:pic>
        <p:nvPicPr>
          <p:cNvPr id="6" name="Picture 5">
            <a:extLst>
              <a:ext uri="{FF2B5EF4-FFF2-40B4-BE49-F238E27FC236}">
                <a16:creationId xmlns:a16="http://schemas.microsoft.com/office/drawing/2014/main" id="{9479690E-DC68-4391-9C8C-052010CD400E}"/>
              </a:ext>
            </a:extLst>
          </p:cNvPr>
          <p:cNvPicPr>
            <a:picLocks noChangeAspect="1"/>
          </p:cNvPicPr>
          <p:nvPr/>
        </p:nvPicPr>
        <p:blipFill>
          <a:blip r:embed="rId3"/>
          <a:stretch>
            <a:fillRect/>
          </a:stretch>
        </p:blipFill>
        <p:spPr>
          <a:xfrm>
            <a:off x="3336173" y="4430598"/>
            <a:ext cx="5496743" cy="2278182"/>
          </a:xfrm>
          <a:prstGeom prst="rect">
            <a:avLst/>
          </a:prstGeom>
        </p:spPr>
      </p:pic>
    </p:spTree>
    <p:extLst>
      <p:ext uri="{BB962C8B-B14F-4D97-AF65-F5344CB8AC3E}">
        <p14:creationId xmlns:p14="http://schemas.microsoft.com/office/powerpoint/2010/main" val="182177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Autofit/>
          </a:bodyPr>
          <a:lstStyle/>
          <a:p>
            <a:r>
              <a:rPr lang="en-SG" sz="3600" dirty="0"/>
              <a:t>Content of the html page</a:t>
            </a:r>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sz="2400" b="0" dirty="0">
                <a:latin typeface="+mj-lt"/>
                <a:cs typeface="Calibri" panose="020F0502020204030204" pitchFamily="34" charset="0"/>
              </a:rPr>
              <a:t>The html page to be updated is index.html. The file is located at /var/www/html directory.</a:t>
            </a:r>
          </a:p>
          <a:p>
            <a:pPr marL="0" indent="0">
              <a:buNone/>
            </a:pPr>
            <a:endParaRPr lang="en-US" sz="2000" b="0" dirty="0">
              <a:latin typeface="Calibri" panose="020F0502020204030204" pitchFamily="34" charset="0"/>
              <a:cs typeface="Calibri" panose="020F0502020204030204" pitchFamily="34" charset="0"/>
            </a:endParaRPr>
          </a:p>
          <a:p>
            <a:pPr marL="0" indent="0">
              <a:buNone/>
            </a:pPr>
            <a:r>
              <a:rPr lang="en-US" sz="2000" dirty="0" err="1">
                <a:latin typeface="Calibri" panose="020F0502020204030204" pitchFamily="34" charset="0"/>
                <a:cs typeface="Calibri" panose="020F0502020204030204" pitchFamily="34" charset="0"/>
              </a:rPr>
              <a:t>Index.html’s</a:t>
            </a:r>
            <a:r>
              <a:rPr lang="en-US" sz="2000" dirty="0">
                <a:latin typeface="Calibri" panose="020F0502020204030204" pitchFamily="34" charset="0"/>
                <a:cs typeface="Calibri" panose="020F0502020204030204" pitchFamily="34" charset="0"/>
              </a:rPr>
              <a:t> content</a:t>
            </a:r>
          </a:p>
          <a:p>
            <a:pPr marL="0" indent="0">
              <a:buNone/>
            </a:pPr>
            <a:r>
              <a:rPr lang="en-SG" sz="2000" b="0" dirty="0">
                <a:latin typeface="Calibri" panose="020F0502020204030204" pitchFamily="34" charset="0"/>
                <a:cs typeface="Calibri" panose="020F0502020204030204" pitchFamily="34" charset="0"/>
              </a:rPr>
              <a:t>&lt;html&gt;</a:t>
            </a:r>
          </a:p>
          <a:p>
            <a:pPr marL="0" indent="0">
              <a:buNone/>
            </a:pPr>
            <a:r>
              <a:rPr lang="en-SG" sz="2000" b="0" dirty="0">
                <a:latin typeface="Calibri" panose="020F0502020204030204" pitchFamily="34" charset="0"/>
                <a:cs typeface="Calibri" panose="020F0502020204030204" pitchFamily="34" charset="0"/>
              </a:rPr>
              <a:t>    &lt;head&gt;</a:t>
            </a:r>
          </a:p>
          <a:p>
            <a:pPr marL="0" indent="0">
              <a:buNone/>
            </a:pPr>
            <a:r>
              <a:rPr lang="en-SG" sz="2000" b="0" dirty="0">
                <a:latin typeface="Calibri" panose="020F0502020204030204" pitchFamily="34" charset="0"/>
                <a:cs typeface="Calibri" panose="020F0502020204030204" pitchFamily="34" charset="0"/>
              </a:rPr>
              <a:t>    &lt;/head&gt;</a:t>
            </a:r>
          </a:p>
          <a:p>
            <a:pPr marL="0" indent="0">
              <a:buNone/>
            </a:pPr>
            <a:r>
              <a:rPr lang="en-SG" sz="2000" b="0" dirty="0">
                <a:latin typeface="Calibri" panose="020F0502020204030204" pitchFamily="34" charset="0"/>
                <a:cs typeface="Calibri" panose="020F0502020204030204" pitchFamily="34" charset="0"/>
              </a:rPr>
              <a:t>       &lt;body&gt;</a:t>
            </a:r>
          </a:p>
          <a:p>
            <a:pPr marL="0" indent="0">
              <a:buNone/>
            </a:pPr>
            <a:r>
              <a:rPr lang="en-SG" sz="2000" b="0" dirty="0">
                <a:latin typeface="Calibri" panose="020F0502020204030204" pitchFamily="34" charset="0"/>
                <a:cs typeface="Calibri" panose="020F0502020204030204" pitchFamily="34" charset="0"/>
              </a:rPr>
              <a:t>        &lt;h1&gt;Hello World&lt;h1&gt;</a:t>
            </a:r>
          </a:p>
          <a:p>
            <a:pPr marL="0" indent="0">
              <a:buNone/>
            </a:pPr>
            <a:r>
              <a:rPr lang="en-SG" sz="2000" b="0" dirty="0">
                <a:latin typeface="Calibri" panose="020F0502020204030204" pitchFamily="34" charset="0"/>
                <a:cs typeface="Calibri" panose="020F0502020204030204" pitchFamily="34" charset="0"/>
              </a:rPr>
              <a:t>   &lt;/body&gt;</a:t>
            </a:r>
          </a:p>
          <a:p>
            <a:pPr marL="0" indent="0">
              <a:buNone/>
            </a:pPr>
            <a:r>
              <a:rPr lang="en-SG" sz="2000" b="0" dirty="0">
                <a:latin typeface="Calibri" panose="020F0502020204030204" pitchFamily="34" charset="0"/>
                <a:cs typeface="Calibri" panose="020F0502020204030204" pitchFamily="34" charset="0"/>
              </a:rPr>
              <a:t>  &lt;/html&gt;</a:t>
            </a:r>
          </a:p>
          <a:p>
            <a:pPr marL="0" indent="0">
              <a:buNone/>
            </a:pPr>
            <a:endParaRPr lang="en-SG" b="0" dirty="0"/>
          </a:p>
        </p:txBody>
      </p:sp>
    </p:spTree>
    <p:extLst>
      <p:ext uri="{BB962C8B-B14F-4D97-AF65-F5344CB8AC3E}">
        <p14:creationId xmlns:p14="http://schemas.microsoft.com/office/powerpoint/2010/main" val="123962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Autofit/>
          </a:bodyPr>
          <a:lstStyle/>
          <a:p>
            <a:r>
              <a:rPr lang="en-SG" sz="3600" dirty="0"/>
              <a:t>Content of the Script</a:t>
            </a:r>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a:xfrm>
            <a:off x="628650" y="1299877"/>
            <a:ext cx="7886700" cy="5192997"/>
          </a:xfrm>
        </p:spPr>
        <p:txBody>
          <a:bodyPr>
            <a:normAutofit fontScale="85000" lnSpcReduction="20000"/>
          </a:bodyPr>
          <a:lstStyle/>
          <a:p>
            <a:pPr marL="0" indent="0">
              <a:buNone/>
            </a:pPr>
            <a:r>
              <a:rPr lang="en-US" sz="2400" b="0" dirty="0">
                <a:latin typeface="+mj-lt"/>
                <a:cs typeface="Calibri" panose="020F0502020204030204" pitchFamily="34" charset="0"/>
              </a:rPr>
              <a:t>The script to be executed is </a:t>
            </a:r>
            <a:r>
              <a:rPr lang="en-US" sz="2400" i="1" dirty="0" err="1">
                <a:latin typeface="+mj-lt"/>
                <a:cs typeface="Calibri" panose="020F0502020204030204" pitchFamily="34" charset="0"/>
              </a:rPr>
              <a:t>script_to_run</a:t>
            </a:r>
            <a:r>
              <a:rPr lang="en-US" sz="2400" b="0" dirty="0">
                <a:latin typeface="+mj-lt"/>
                <a:cs typeface="Calibri" panose="020F0502020204030204" pitchFamily="34" charset="0"/>
              </a:rPr>
              <a:t>. This script is created and placed in </a:t>
            </a:r>
            <a:r>
              <a:rPr lang="en-US" sz="2400" i="1" dirty="0">
                <a:cs typeface="Calibri" panose="020F0502020204030204" pitchFamily="34" charset="0"/>
              </a:rPr>
              <a:t>/</a:t>
            </a:r>
            <a:r>
              <a:rPr lang="en-US" sz="2400" i="1" dirty="0" err="1">
                <a:cs typeface="Calibri" panose="020F0502020204030204" pitchFamily="34" charset="0"/>
              </a:rPr>
              <a:t>testdir</a:t>
            </a:r>
            <a:r>
              <a:rPr lang="en-US" sz="2400" i="1" dirty="0">
                <a:cs typeface="Calibri" panose="020F0502020204030204" pitchFamily="34" charset="0"/>
              </a:rPr>
              <a:t>/working/</a:t>
            </a:r>
            <a:r>
              <a:rPr lang="en-US" sz="2400" i="1" dirty="0" err="1">
                <a:cs typeface="Calibri" panose="020F0502020204030204" pitchFamily="34" charset="0"/>
              </a:rPr>
              <a:t>devops</a:t>
            </a:r>
            <a:r>
              <a:rPr lang="en-US" sz="2400" b="0" dirty="0">
                <a:cs typeface="Calibri" panose="020F0502020204030204" pitchFamily="34" charset="0"/>
              </a:rPr>
              <a:t> directory</a:t>
            </a:r>
            <a:r>
              <a:rPr lang="en-US" sz="2400" b="0" dirty="0">
                <a:latin typeface="+mj-lt"/>
                <a:cs typeface="Calibri" panose="020F0502020204030204" pitchFamily="34" charset="0"/>
              </a:rPr>
              <a:t> on puppet master server </a:t>
            </a:r>
            <a:r>
              <a:rPr lang="en-US" sz="2400" i="1" dirty="0" err="1">
                <a:latin typeface="+mj-lt"/>
                <a:cs typeface="Calibri" panose="020F0502020204030204" pitchFamily="34" charset="0"/>
              </a:rPr>
              <a:t>sddo-vm</a:t>
            </a:r>
            <a:r>
              <a:rPr lang="en-US" sz="2400" i="1" dirty="0">
                <a:latin typeface="+mj-lt"/>
                <a:cs typeface="Calibri" panose="020F0502020204030204" pitchFamily="34" charset="0"/>
              </a:rPr>
              <a:t> </a:t>
            </a:r>
            <a:r>
              <a:rPr lang="en-US" sz="2400" b="0" dirty="0">
                <a:latin typeface="+mj-lt"/>
                <a:cs typeface="Calibri" panose="020F0502020204030204" pitchFamily="34" charset="0"/>
              </a:rPr>
              <a:t>.</a:t>
            </a:r>
            <a:endParaRPr lang="en-US" sz="2400" i="1" dirty="0">
              <a:latin typeface="+mj-lt"/>
              <a:cs typeface="Calibri" panose="020F0502020204030204" pitchFamily="34" charset="0"/>
            </a:endParaRPr>
          </a:p>
          <a:p>
            <a:pPr marL="0" indent="0">
              <a:buNone/>
            </a:pPr>
            <a:endParaRPr lang="en-US" sz="2000" b="0" dirty="0">
              <a:latin typeface="Calibri" panose="020F0502020204030204" pitchFamily="34" charset="0"/>
              <a:cs typeface="Calibri" panose="020F0502020204030204" pitchFamily="34" charset="0"/>
            </a:endParaRPr>
          </a:p>
          <a:p>
            <a:pPr marL="0" indent="0">
              <a:buNone/>
            </a:pPr>
            <a:r>
              <a:rPr lang="en-US" sz="2000" dirty="0" err="1">
                <a:latin typeface="Calibri" panose="020F0502020204030204" pitchFamily="34" charset="0"/>
                <a:cs typeface="Calibri" panose="020F0502020204030204" pitchFamily="34" charset="0"/>
              </a:rPr>
              <a:t>script_to_run’s</a:t>
            </a:r>
            <a:r>
              <a:rPr lang="en-US" sz="2000" dirty="0">
                <a:latin typeface="Calibri" panose="020F0502020204030204" pitchFamily="34" charset="0"/>
                <a:cs typeface="Calibri" panose="020F0502020204030204" pitchFamily="34" charset="0"/>
              </a:rPr>
              <a:t> content</a:t>
            </a:r>
          </a:p>
          <a:p>
            <a:pPr marL="0" indent="0">
              <a:buNone/>
            </a:pPr>
            <a:r>
              <a:rPr lang="en-SG" sz="2000" b="0" dirty="0">
                <a:latin typeface="Calibri" panose="020F0502020204030204" pitchFamily="34" charset="0"/>
                <a:cs typeface="Calibri" panose="020F0502020204030204" pitchFamily="34" charset="0"/>
              </a:rPr>
              <a:t>#!/bin/bash</a:t>
            </a:r>
          </a:p>
          <a:p>
            <a:pPr marL="0" indent="0">
              <a:buNone/>
            </a:pPr>
            <a:r>
              <a:rPr lang="en-SG" sz="2000" b="0" dirty="0">
                <a:latin typeface="Calibri" panose="020F0502020204030204" pitchFamily="34" charset="0"/>
                <a:cs typeface="Calibri" panose="020F0502020204030204" pitchFamily="34" charset="0"/>
              </a:rPr>
              <a:t>puppet resource package git ensure=present</a:t>
            </a:r>
          </a:p>
          <a:p>
            <a:pPr marL="0" indent="0">
              <a:buNone/>
            </a:pPr>
            <a:r>
              <a:rPr lang="en-SG" sz="2000" b="0" dirty="0">
                <a:latin typeface="Calibri" panose="020F0502020204030204" pitchFamily="34" charset="0"/>
                <a:cs typeface="Calibri" panose="020F0502020204030204" pitchFamily="34" charset="0"/>
              </a:rPr>
              <a:t>puppet resource package apache2 ensure=present</a:t>
            </a:r>
          </a:p>
          <a:p>
            <a:pPr marL="0" indent="0">
              <a:buNone/>
            </a:pPr>
            <a:r>
              <a:rPr lang="en-SG" sz="2000" b="0" dirty="0">
                <a:latin typeface="Calibri" panose="020F0502020204030204" pitchFamily="34" charset="0"/>
                <a:cs typeface="Calibri" panose="020F0502020204030204" pitchFamily="34" charset="0"/>
              </a:rPr>
              <a:t>puppet resource service apache2 ensure=running</a:t>
            </a:r>
          </a:p>
          <a:p>
            <a:pPr marL="0" indent="0">
              <a:buNone/>
            </a:pPr>
            <a:r>
              <a:rPr lang="en-SG" sz="2000" b="0" dirty="0">
                <a:latin typeface="Calibri" panose="020F0502020204030204" pitchFamily="34" charset="0"/>
                <a:cs typeface="Calibri" panose="020F0502020204030204" pitchFamily="34" charset="0"/>
              </a:rPr>
              <a:t>puppet module install </a:t>
            </a:r>
            <a:r>
              <a:rPr lang="en-SG" sz="2000" b="0" dirty="0" err="1">
                <a:latin typeface="Calibri" panose="020F0502020204030204" pitchFamily="34" charset="0"/>
                <a:cs typeface="Calibri" panose="020F0502020204030204" pitchFamily="34" charset="0"/>
              </a:rPr>
              <a:t>puppetlabs-vcsrepo</a:t>
            </a:r>
            <a:endParaRPr lang="en-SG" sz="2000" b="0" dirty="0">
              <a:latin typeface="Calibri" panose="020F0502020204030204" pitchFamily="34" charset="0"/>
              <a:cs typeface="Calibri" panose="020F0502020204030204" pitchFamily="34" charset="0"/>
            </a:endParaRPr>
          </a:p>
          <a:p>
            <a:pPr marL="0" indent="0">
              <a:buNone/>
            </a:pPr>
            <a:r>
              <a:rPr lang="en-SG" sz="2000" b="0" dirty="0">
                <a:latin typeface="Calibri" panose="020F0502020204030204" pitchFamily="34" charset="0"/>
                <a:cs typeface="Calibri" panose="020F0502020204030204" pitchFamily="34" charset="0"/>
              </a:rPr>
              <a:t>puppet resource file /</a:t>
            </a:r>
            <a:r>
              <a:rPr lang="en-SG" sz="2000" b="0" dirty="0" err="1">
                <a:latin typeface="Calibri" panose="020F0502020204030204" pitchFamily="34" charset="0"/>
                <a:cs typeface="Calibri" panose="020F0502020204030204" pitchFamily="34" charset="0"/>
              </a:rPr>
              <a:t>testdir</a:t>
            </a:r>
            <a:r>
              <a:rPr lang="en-SG" sz="2000" b="0" dirty="0">
                <a:latin typeface="Calibri" panose="020F0502020204030204" pitchFamily="34" charset="0"/>
                <a:cs typeface="Calibri" panose="020F0502020204030204" pitchFamily="34" charset="0"/>
              </a:rPr>
              <a:t>/clone ensure=absent force=true</a:t>
            </a:r>
          </a:p>
          <a:p>
            <a:pPr marL="0" indent="0">
              <a:buNone/>
            </a:pPr>
            <a:r>
              <a:rPr lang="en-SG" sz="2000" b="0" dirty="0">
                <a:latin typeface="Calibri" panose="020F0502020204030204" pitchFamily="34" charset="0"/>
                <a:cs typeface="Calibri" panose="020F0502020204030204" pitchFamily="34" charset="0"/>
              </a:rPr>
              <a:t>puppet resource file /</a:t>
            </a:r>
            <a:r>
              <a:rPr lang="en-SG" sz="2000" b="0" dirty="0" err="1">
                <a:latin typeface="Calibri" panose="020F0502020204030204" pitchFamily="34" charset="0"/>
                <a:cs typeface="Calibri" panose="020F0502020204030204" pitchFamily="34" charset="0"/>
              </a:rPr>
              <a:t>testdir</a:t>
            </a:r>
            <a:r>
              <a:rPr lang="en-SG" sz="2000" b="0" dirty="0">
                <a:latin typeface="Calibri" panose="020F0502020204030204" pitchFamily="34" charset="0"/>
                <a:cs typeface="Calibri" panose="020F0502020204030204" pitchFamily="34" charset="0"/>
              </a:rPr>
              <a:t> ensure=directory</a:t>
            </a:r>
          </a:p>
          <a:p>
            <a:pPr marL="0" indent="0">
              <a:buNone/>
            </a:pPr>
            <a:r>
              <a:rPr lang="en-SG" sz="2000" b="0" dirty="0">
                <a:latin typeface="Calibri" panose="020F0502020204030204" pitchFamily="34" charset="0"/>
                <a:cs typeface="Calibri" panose="020F0502020204030204" pitchFamily="34" charset="0"/>
              </a:rPr>
              <a:t>puppet resource file /</a:t>
            </a:r>
            <a:r>
              <a:rPr lang="en-SG" sz="2000" b="0" dirty="0" err="1">
                <a:latin typeface="Calibri" panose="020F0502020204030204" pitchFamily="34" charset="0"/>
                <a:cs typeface="Calibri" panose="020F0502020204030204" pitchFamily="34" charset="0"/>
              </a:rPr>
              <a:t>testdir</a:t>
            </a:r>
            <a:r>
              <a:rPr lang="en-SG" sz="2000" b="0" dirty="0">
                <a:latin typeface="Calibri" panose="020F0502020204030204" pitchFamily="34" charset="0"/>
                <a:cs typeface="Calibri" panose="020F0502020204030204" pitchFamily="34" charset="0"/>
              </a:rPr>
              <a:t>/clone ensure=directory</a:t>
            </a:r>
          </a:p>
          <a:p>
            <a:pPr marL="0" indent="0">
              <a:buNone/>
            </a:pPr>
            <a:r>
              <a:rPr lang="en-SG" sz="2000" b="0" dirty="0">
                <a:latin typeface="Calibri" panose="020F0502020204030204" pitchFamily="34" charset="0"/>
                <a:cs typeface="Calibri" panose="020F0502020204030204" pitchFamily="34" charset="0"/>
              </a:rPr>
              <a:t>cd /</a:t>
            </a:r>
            <a:r>
              <a:rPr lang="en-SG" sz="2000" b="0" dirty="0" err="1">
                <a:latin typeface="Calibri" panose="020F0502020204030204" pitchFamily="34" charset="0"/>
                <a:cs typeface="Calibri" panose="020F0502020204030204" pitchFamily="34" charset="0"/>
              </a:rPr>
              <a:t>testdir</a:t>
            </a:r>
            <a:r>
              <a:rPr lang="en-SG" sz="2000" b="0" dirty="0">
                <a:latin typeface="Calibri" panose="020F0502020204030204" pitchFamily="34" charset="0"/>
                <a:cs typeface="Calibri" panose="020F0502020204030204" pitchFamily="34" charset="0"/>
              </a:rPr>
              <a:t>/clone</a:t>
            </a:r>
          </a:p>
          <a:p>
            <a:pPr marL="0" indent="0">
              <a:buNone/>
            </a:pPr>
            <a:r>
              <a:rPr lang="en-SG" sz="2000" b="0" dirty="0">
                <a:latin typeface="Calibri" panose="020F0502020204030204" pitchFamily="34" charset="0"/>
                <a:cs typeface="Calibri" panose="020F0502020204030204" pitchFamily="34" charset="0"/>
              </a:rPr>
              <a:t>git clone https://</a:t>
            </a:r>
            <a:r>
              <a:rPr lang="en-SG" sz="2000" b="0" dirty="0">
                <a:highlight>
                  <a:srgbClr val="FFFF00"/>
                </a:highlight>
                <a:latin typeface="Calibri" panose="020F0502020204030204" pitchFamily="34" charset="0"/>
                <a:cs typeface="Calibri" panose="020F0502020204030204" pitchFamily="34" charset="0"/>
              </a:rPr>
              <a:t>&lt;your </a:t>
            </a:r>
            <a:r>
              <a:rPr lang="en-SG" sz="2000" b="0" dirty="0" err="1">
                <a:highlight>
                  <a:srgbClr val="FFFF00"/>
                </a:highlight>
                <a:latin typeface="Calibri" panose="020F0502020204030204" pitchFamily="34" charset="0"/>
                <a:cs typeface="Calibri" panose="020F0502020204030204" pitchFamily="34" charset="0"/>
              </a:rPr>
              <a:t>github</a:t>
            </a:r>
            <a:r>
              <a:rPr lang="en-SG" sz="2000" b="0" dirty="0">
                <a:highlight>
                  <a:srgbClr val="FFFF00"/>
                </a:highlight>
                <a:latin typeface="Calibri" panose="020F0502020204030204" pitchFamily="34" charset="0"/>
                <a:cs typeface="Calibri" panose="020F0502020204030204" pitchFamily="34" charset="0"/>
              </a:rPr>
              <a:t> access key token&gt;</a:t>
            </a:r>
            <a:r>
              <a:rPr lang="en-SG" sz="2000" b="0" dirty="0">
                <a:latin typeface="Calibri" panose="020F0502020204030204" pitchFamily="34" charset="0"/>
                <a:cs typeface="Calibri" panose="020F0502020204030204" pitchFamily="34" charset="0"/>
              </a:rPr>
              <a:t>@github.com/</a:t>
            </a:r>
            <a:r>
              <a:rPr lang="en-SG" sz="2000" b="0" dirty="0">
                <a:highlight>
                  <a:srgbClr val="FFFF00"/>
                </a:highlight>
                <a:latin typeface="Calibri" panose="020F0502020204030204" pitchFamily="34" charset="0"/>
                <a:cs typeface="Calibri" panose="020F0502020204030204" pitchFamily="34" charset="0"/>
              </a:rPr>
              <a:t>&lt;your </a:t>
            </a:r>
            <a:r>
              <a:rPr lang="en-SG" sz="2000" b="0" dirty="0" err="1">
                <a:highlight>
                  <a:srgbClr val="FFFF00"/>
                </a:highlight>
                <a:latin typeface="Calibri" panose="020F0502020204030204" pitchFamily="34" charset="0"/>
                <a:cs typeface="Calibri" panose="020F0502020204030204" pitchFamily="34" charset="0"/>
              </a:rPr>
              <a:t>github</a:t>
            </a:r>
            <a:r>
              <a:rPr lang="en-SG" sz="2000" b="0" dirty="0">
                <a:highlight>
                  <a:srgbClr val="FFFF00"/>
                </a:highlight>
                <a:latin typeface="Calibri" panose="020F0502020204030204" pitchFamily="34" charset="0"/>
                <a:cs typeface="Calibri" panose="020F0502020204030204" pitchFamily="34" charset="0"/>
              </a:rPr>
              <a:t> account name&gt;</a:t>
            </a:r>
            <a:r>
              <a:rPr lang="en-SG" sz="2000" b="0" dirty="0">
                <a:latin typeface="Calibri" panose="020F0502020204030204" pitchFamily="34" charset="0"/>
                <a:cs typeface="Calibri" panose="020F0502020204030204" pitchFamily="34" charset="0"/>
              </a:rPr>
              <a:t>/</a:t>
            </a:r>
            <a:r>
              <a:rPr lang="en-SG" sz="2000" b="0" dirty="0" err="1">
                <a:latin typeface="Calibri" panose="020F0502020204030204" pitchFamily="34" charset="0"/>
                <a:cs typeface="Calibri" panose="020F0502020204030204" pitchFamily="34" charset="0"/>
              </a:rPr>
              <a:t>devops_repo.git</a:t>
            </a:r>
            <a:endParaRPr lang="en-SG" sz="2000" b="0" dirty="0">
              <a:latin typeface="Calibri" panose="020F0502020204030204" pitchFamily="34" charset="0"/>
              <a:cs typeface="Calibri" panose="020F0502020204030204" pitchFamily="34" charset="0"/>
            </a:endParaRPr>
          </a:p>
          <a:p>
            <a:pPr marL="0" indent="0">
              <a:buNone/>
            </a:pPr>
            <a:r>
              <a:rPr lang="en-SG" sz="2000" b="0" dirty="0">
                <a:latin typeface="Calibri" panose="020F0502020204030204" pitchFamily="34" charset="0"/>
                <a:cs typeface="Calibri" panose="020F0502020204030204" pitchFamily="34" charset="0"/>
              </a:rPr>
              <a:t>cp -p /</a:t>
            </a:r>
            <a:r>
              <a:rPr lang="en-SG" sz="2000" b="0" dirty="0" err="1">
                <a:latin typeface="Calibri" panose="020F0502020204030204" pitchFamily="34" charset="0"/>
                <a:cs typeface="Calibri" panose="020F0502020204030204" pitchFamily="34" charset="0"/>
              </a:rPr>
              <a:t>testdir</a:t>
            </a:r>
            <a:r>
              <a:rPr lang="en-SG" sz="2000" b="0" dirty="0">
                <a:latin typeface="Calibri" panose="020F0502020204030204" pitchFamily="34" charset="0"/>
                <a:cs typeface="Calibri" panose="020F0502020204030204" pitchFamily="34" charset="0"/>
              </a:rPr>
              <a:t>/clone/</a:t>
            </a:r>
            <a:r>
              <a:rPr lang="en-SG" sz="2000" b="0" dirty="0" err="1">
                <a:latin typeface="Calibri" panose="020F0502020204030204" pitchFamily="34" charset="0"/>
                <a:cs typeface="Calibri" panose="020F0502020204030204" pitchFamily="34" charset="0"/>
              </a:rPr>
              <a:t>devops</a:t>
            </a:r>
            <a:r>
              <a:rPr lang="en-SG" sz="2000" b="0" dirty="0">
                <a:latin typeface="Calibri" panose="020F0502020204030204" pitchFamily="34" charset="0"/>
                <a:cs typeface="Calibri" panose="020F0502020204030204" pitchFamily="34" charset="0"/>
              </a:rPr>
              <a:t>-repo/index.html /var/www/html</a:t>
            </a:r>
            <a:endParaRPr lang="en-SG" b="0" dirty="0"/>
          </a:p>
        </p:txBody>
      </p:sp>
    </p:spTree>
    <p:extLst>
      <p:ext uri="{BB962C8B-B14F-4D97-AF65-F5344CB8AC3E}">
        <p14:creationId xmlns:p14="http://schemas.microsoft.com/office/powerpoint/2010/main" val="228091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a:t>Setup GitHub Repository</a:t>
            </a:r>
          </a:p>
        </p:txBody>
      </p:sp>
      <p:sp>
        <p:nvSpPr>
          <p:cNvPr id="10" name="Content Placeholder 9">
            <a:extLst>
              <a:ext uri="{FF2B5EF4-FFF2-40B4-BE49-F238E27FC236}">
                <a16:creationId xmlns:a16="http://schemas.microsoft.com/office/drawing/2014/main" id="{964296A4-4345-4960-962C-77F611E0F449}"/>
              </a:ext>
            </a:extLst>
          </p:cNvPr>
          <p:cNvSpPr>
            <a:spLocks noGrp="1"/>
          </p:cNvSpPr>
          <p:nvPr>
            <p:ph idx="1"/>
          </p:nvPr>
        </p:nvSpPr>
        <p:spPr/>
        <p:txBody>
          <a:bodyPr>
            <a:normAutofit/>
          </a:bodyPr>
          <a:lstStyle/>
          <a:p>
            <a:pPr marL="0" indent="0">
              <a:buNone/>
            </a:pPr>
            <a:r>
              <a:rPr lang="en-GB" sz="2400" b="0" dirty="0" err="1"/>
              <a:t>Github</a:t>
            </a:r>
            <a:r>
              <a:rPr lang="en-GB" sz="2400" b="0" dirty="0"/>
              <a:t> repository centralises the storage of files. Jenkins file is one of the files stored in the repository. </a:t>
            </a:r>
          </a:p>
          <a:p>
            <a:pPr marL="0" indent="0">
              <a:buNone/>
            </a:pPr>
            <a:r>
              <a:rPr lang="en-GB" sz="2400" b="0" dirty="0"/>
              <a:t>Setup a new repository:</a:t>
            </a:r>
          </a:p>
          <a:p>
            <a:pPr marL="0" indent="0">
              <a:buNone/>
            </a:pPr>
            <a:endParaRPr lang="en-SG" sz="2400" dirty="0"/>
          </a:p>
        </p:txBody>
      </p:sp>
      <p:pic>
        <p:nvPicPr>
          <p:cNvPr id="6" name="image41.png">
            <a:extLst>
              <a:ext uri="{FF2B5EF4-FFF2-40B4-BE49-F238E27FC236}">
                <a16:creationId xmlns:a16="http://schemas.microsoft.com/office/drawing/2014/main" id="{C6EEF49A-41DC-43E0-990A-1D7394C3B0D3}"/>
              </a:ext>
            </a:extLst>
          </p:cNvPr>
          <p:cNvPicPr/>
          <p:nvPr/>
        </p:nvPicPr>
        <p:blipFill>
          <a:blip r:embed="rId2"/>
          <a:srcRect/>
          <a:stretch>
            <a:fillRect/>
          </a:stretch>
        </p:blipFill>
        <p:spPr>
          <a:xfrm>
            <a:off x="2157622" y="2617713"/>
            <a:ext cx="4148910" cy="4103597"/>
          </a:xfrm>
          <a:prstGeom prst="rect">
            <a:avLst/>
          </a:prstGeom>
          <a:ln/>
        </p:spPr>
      </p:pic>
    </p:spTree>
    <p:extLst>
      <p:ext uri="{BB962C8B-B14F-4D97-AF65-F5344CB8AC3E}">
        <p14:creationId xmlns:p14="http://schemas.microsoft.com/office/powerpoint/2010/main" val="419063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lstStyle/>
          <a:p>
            <a:pPr lvl="0"/>
            <a:r>
              <a:rPr lang="en-SG" dirty="0"/>
              <a:t>Integrate Puppet with Jenkins Pipeline</a:t>
            </a:r>
          </a:p>
          <a:p>
            <a:pPr marL="0" indent="0">
              <a:buNone/>
            </a:pPr>
            <a:endParaRPr lang="en-SG" dirty="0"/>
          </a:p>
          <a:p>
            <a:pPr lvl="0"/>
            <a:endParaRPr lang="en-SG" dirty="0"/>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err="1"/>
              <a:t>Github</a:t>
            </a:r>
            <a:r>
              <a:rPr lang="en-US" dirty="0"/>
              <a:t> Access</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628650" y="1299877"/>
            <a:ext cx="7886700" cy="819647"/>
          </a:xfrm>
        </p:spPr>
        <p:txBody>
          <a:bodyPr>
            <a:noAutofit/>
          </a:bodyPr>
          <a:lstStyle/>
          <a:p>
            <a:pPr marL="0" indent="0">
              <a:buNone/>
            </a:pPr>
            <a:r>
              <a:rPr lang="en-GB" sz="2400" b="0" dirty="0" err="1"/>
              <a:t>Github</a:t>
            </a:r>
            <a:r>
              <a:rPr lang="en-GB" sz="2400" b="0" dirty="0"/>
              <a:t> now uses personal token. </a:t>
            </a:r>
          </a:p>
          <a:p>
            <a:pPr marL="0" indent="0">
              <a:buNone/>
            </a:pPr>
            <a:endParaRPr lang="en-GB" sz="2400" b="0" dirty="0"/>
          </a:p>
          <a:p>
            <a:pPr marL="0" indent="0">
              <a:buNone/>
            </a:pPr>
            <a:endParaRPr lang="en-SG" sz="2400" b="0" dirty="0"/>
          </a:p>
        </p:txBody>
      </p:sp>
      <p:pic>
        <p:nvPicPr>
          <p:cNvPr id="8" name="image37.png">
            <a:extLst>
              <a:ext uri="{FF2B5EF4-FFF2-40B4-BE49-F238E27FC236}">
                <a16:creationId xmlns:a16="http://schemas.microsoft.com/office/drawing/2014/main" id="{D5934E84-B10B-4A5B-9CEE-6DB46B2BA497}"/>
              </a:ext>
            </a:extLst>
          </p:cNvPr>
          <p:cNvPicPr/>
          <p:nvPr/>
        </p:nvPicPr>
        <p:blipFill>
          <a:blip r:embed="rId3"/>
          <a:srcRect/>
          <a:stretch>
            <a:fillRect/>
          </a:stretch>
        </p:blipFill>
        <p:spPr>
          <a:xfrm>
            <a:off x="1452362" y="2543067"/>
            <a:ext cx="6239275" cy="2622822"/>
          </a:xfrm>
          <a:prstGeom prst="rect">
            <a:avLst/>
          </a:prstGeom>
          <a:ln/>
        </p:spPr>
      </p:pic>
    </p:spTree>
    <p:extLst>
      <p:ext uri="{BB962C8B-B14F-4D97-AF65-F5344CB8AC3E}">
        <p14:creationId xmlns:p14="http://schemas.microsoft.com/office/powerpoint/2010/main" val="268002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pPr algn="just"/>
            <a:r>
              <a:rPr lang="en-US" dirty="0"/>
              <a:t>Setup Jenkins Pipeline</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35516" y="1347011"/>
            <a:ext cx="5494873" cy="4894094"/>
          </a:xfrm>
        </p:spPr>
        <p:txBody>
          <a:bodyPr>
            <a:noAutofit/>
          </a:bodyPr>
          <a:lstStyle/>
          <a:p>
            <a:pPr marL="0" indent="0">
              <a:buNone/>
            </a:pPr>
            <a:r>
              <a:rPr lang="en-GB" b="0" dirty="0"/>
              <a:t> Create new Jenkins Pipeline.</a:t>
            </a:r>
          </a:p>
          <a:p>
            <a:pPr marL="0" indent="0">
              <a:buNone/>
            </a:pPr>
            <a:endParaRPr lang="en-GB" b="0" dirty="0"/>
          </a:p>
          <a:p>
            <a:pPr marL="0" indent="0">
              <a:buNone/>
            </a:pPr>
            <a:endParaRPr lang="en-SG" b="0" dirty="0"/>
          </a:p>
        </p:txBody>
      </p:sp>
      <p:pic>
        <p:nvPicPr>
          <p:cNvPr id="7" name="image24.png" descr="image 10">
            <a:extLst>
              <a:ext uri="{FF2B5EF4-FFF2-40B4-BE49-F238E27FC236}">
                <a16:creationId xmlns:a16="http://schemas.microsoft.com/office/drawing/2014/main" id="{09F770DA-8783-416C-A189-4E4775BD3AF0}"/>
              </a:ext>
            </a:extLst>
          </p:cNvPr>
          <p:cNvPicPr/>
          <p:nvPr/>
        </p:nvPicPr>
        <p:blipFill>
          <a:blip r:embed="rId3"/>
          <a:srcRect/>
          <a:stretch>
            <a:fillRect/>
          </a:stretch>
        </p:blipFill>
        <p:spPr>
          <a:xfrm>
            <a:off x="2071179" y="1837702"/>
            <a:ext cx="4734973" cy="1591297"/>
          </a:xfrm>
          <a:prstGeom prst="rect">
            <a:avLst/>
          </a:prstGeom>
          <a:ln w="38100">
            <a:solidFill>
              <a:srgbClr val="DDDDDD"/>
            </a:solidFill>
            <a:prstDash val="solid"/>
          </a:ln>
        </p:spPr>
      </p:pic>
      <p:pic>
        <p:nvPicPr>
          <p:cNvPr id="8" name="image18.png" descr="image 11">
            <a:extLst>
              <a:ext uri="{FF2B5EF4-FFF2-40B4-BE49-F238E27FC236}">
                <a16:creationId xmlns:a16="http://schemas.microsoft.com/office/drawing/2014/main" id="{8F34E176-439F-47B8-9079-9963FC923948}"/>
              </a:ext>
            </a:extLst>
          </p:cNvPr>
          <p:cNvPicPr/>
          <p:nvPr/>
        </p:nvPicPr>
        <p:blipFill>
          <a:blip r:embed="rId4"/>
          <a:srcRect/>
          <a:stretch>
            <a:fillRect/>
          </a:stretch>
        </p:blipFill>
        <p:spPr>
          <a:xfrm>
            <a:off x="2186002" y="3742851"/>
            <a:ext cx="4620149" cy="2667375"/>
          </a:xfrm>
          <a:prstGeom prst="rect">
            <a:avLst/>
          </a:prstGeom>
          <a:ln w="38100">
            <a:solidFill>
              <a:srgbClr val="DDDDDD"/>
            </a:solidFill>
            <a:prstDash val="solid"/>
          </a:ln>
        </p:spPr>
      </p:pic>
    </p:spTree>
    <p:extLst>
      <p:ext uri="{BB962C8B-B14F-4D97-AF65-F5344CB8AC3E}">
        <p14:creationId xmlns:p14="http://schemas.microsoft.com/office/powerpoint/2010/main" val="233539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Configure Jenkins Pipeline</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1110343" y="1299877"/>
            <a:ext cx="7282543" cy="4894094"/>
          </a:xfrm>
        </p:spPr>
        <p:txBody>
          <a:bodyPr>
            <a:noAutofit/>
          </a:bodyPr>
          <a:lstStyle/>
          <a:p>
            <a:pPr marL="0" indent="0">
              <a:buNone/>
            </a:pPr>
            <a:r>
              <a:rPr lang="en-GB" sz="2400" b="0" dirty="0"/>
              <a:t>Configure Jenkins Pipeline to use Poll SCM.</a:t>
            </a:r>
          </a:p>
          <a:p>
            <a:pPr marL="0" indent="0">
              <a:buNone/>
            </a:pPr>
            <a:endParaRPr lang="en-GB" sz="2400" b="0" dirty="0"/>
          </a:p>
          <a:p>
            <a:pPr marL="0" indent="0">
              <a:buNone/>
            </a:pPr>
            <a:endParaRPr lang="en-SG" sz="2400" b="0" dirty="0"/>
          </a:p>
        </p:txBody>
      </p:sp>
      <p:pic>
        <p:nvPicPr>
          <p:cNvPr id="6" name="Picture 5">
            <a:extLst>
              <a:ext uri="{FF2B5EF4-FFF2-40B4-BE49-F238E27FC236}">
                <a16:creationId xmlns:a16="http://schemas.microsoft.com/office/drawing/2014/main" id="{B894BEDB-E52F-4081-B212-9B905E80072C}"/>
              </a:ext>
            </a:extLst>
          </p:cNvPr>
          <p:cNvPicPr/>
          <p:nvPr/>
        </p:nvPicPr>
        <p:blipFill>
          <a:blip r:embed="rId3"/>
          <a:stretch>
            <a:fillRect/>
          </a:stretch>
        </p:blipFill>
        <p:spPr>
          <a:xfrm>
            <a:off x="1338605" y="1989137"/>
            <a:ext cx="6551629" cy="3959176"/>
          </a:xfrm>
          <a:prstGeom prst="rect">
            <a:avLst/>
          </a:prstGeom>
        </p:spPr>
      </p:pic>
    </p:spTree>
    <p:extLst>
      <p:ext uri="{BB962C8B-B14F-4D97-AF65-F5344CB8AC3E}">
        <p14:creationId xmlns:p14="http://schemas.microsoft.com/office/powerpoint/2010/main" val="256137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a:xfrm>
            <a:off x="370936" y="365126"/>
            <a:ext cx="8356019" cy="632945"/>
          </a:xfrm>
        </p:spPr>
        <p:txBody>
          <a:bodyPr>
            <a:noAutofit/>
          </a:bodyPr>
          <a:lstStyle/>
          <a:p>
            <a:r>
              <a:rPr lang="en-US" sz="3600" dirty="0"/>
              <a:t>Configure Use of Access Token</a:t>
            </a:r>
            <a:endParaRPr lang="en-SG" sz="3600" dirty="0"/>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a:xfrm>
            <a:off x="950417" y="1406255"/>
            <a:ext cx="7564933" cy="4242950"/>
          </a:xfrm>
        </p:spPr>
        <p:txBody>
          <a:bodyPr/>
          <a:lstStyle/>
          <a:p>
            <a:pPr marL="0" indent="0">
              <a:buNone/>
            </a:pPr>
            <a:r>
              <a:rPr lang="en-US" b="0" dirty="0"/>
              <a:t>       Access key is use for accessing </a:t>
            </a:r>
            <a:r>
              <a:rPr lang="en-US" b="0" dirty="0" err="1"/>
              <a:t>Github</a:t>
            </a:r>
            <a:r>
              <a:rPr lang="en-US" b="0" dirty="0"/>
              <a:t>.</a:t>
            </a:r>
          </a:p>
          <a:p>
            <a:pPr marL="0" indent="0">
              <a:buNone/>
            </a:pPr>
            <a:endParaRPr lang="en-US" b="0" dirty="0"/>
          </a:p>
        </p:txBody>
      </p:sp>
      <p:sp>
        <p:nvSpPr>
          <p:cNvPr id="6" name="Rectangle 5">
            <a:extLst>
              <a:ext uri="{FF2B5EF4-FFF2-40B4-BE49-F238E27FC236}">
                <a16:creationId xmlns:a16="http://schemas.microsoft.com/office/drawing/2014/main" id="{213ED28B-C457-4F33-83B8-26EC06A1AEAD}"/>
              </a:ext>
            </a:extLst>
          </p:cNvPr>
          <p:cNvSpPr/>
          <p:nvPr/>
        </p:nvSpPr>
        <p:spPr>
          <a:xfrm>
            <a:off x="628650" y="4507089"/>
            <a:ext cx="7975854" cy="369332"/>
          </a:xfrm>
          <a:prstGeom prst="rect">
            <a:avLst/>
          </a:prstGeom>
        </p:spPr>
        <p:txBody>
          <a:bodyPr wrap="square">
            <a:spAutoFit/>
          </a:bodyPr>
          <a:lstStyle/>
          <a:p>
            <a:endParaRPr lang="en-SG" dirty="0"/>
          </a:p>
        </p:txBody>
      </p:sp>
      <p:pic>
        <p:nvPicPr>
          <p:cNvPr id="7" name="Picture 6">
            <a:extLst>
              <a:ext uri="{FF2B5EF4-FFF2-40B4-BE49-F238E27FC236}">
                <a16:creationId xmlns:a16="http://schemas.microsoft.com/office/drawing/2014/main" id="{F66DE839-FC6B-4B3A-96E2-AD83D6C36B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5939" y="2139949"/>
            <a:ext cx="6310601" cy="4110021"/>
          </a:xfrm>
          <a:prstGeom prst="rect">
            <a:avLst/>
          </a:prstGeom>
          <a:noFill/>
          <a:ln>
            <a:noFill/>
          </a:ln>
        </p:spPr>
      </p:pic>
    </p:spTree>
    <p:extLst>
      <p:ext uri="{BB962C8B-B14F-4D97-AF65-F5344CB8AC3E}">
        <p14:creationId xmlns:p14="http://schemas.microsoft.com/office/powerpoint/2010/main" val="214989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a:xfrm>
            <a:off x="840255" y="365126"/>
            <a:ext cx="7463491" cy="632945"/>
          </a:xfrm>
        </p:spPr>
        <p:txBody>
          <a:bodyPr>
            <a:normAutofit/>
          </a:bodyPr>
          <a:lstStyle/>
          <a:p>
            <a:r>
              <a:rPr lang="en-US" sz="3600" dirty="0"/>
              <a:t>Completion of Pipeline Execution</a:t>
            </a:r>
            <a:endParaRPr lang="en-SG" sz="3600"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29343" y="1299876"/>
            <a:ext cx="7968343" cy="5405723"/>
          </a:xfrm>
        </p:spPr>
        <p:txBody>
          <a:bodyPr>
            <a:noAutofit/>
          </a:bodyPr>
          <a:lstStyle/>
          <a:p>
            <a:pPr marL="0" indent="0">
              <a:buNone/>
            </a:pPr>
            <a:r>
              <a:rPr lang="en-US" b="0" dirty="0"/>
              <a:t>The pipeline should complete its execution without error.</a:t>
            </a:r>
          </a:p>
          <a:p>
            <a:pPr marL="0" indent="0">
              <a:buNone/>
            </a:pPr>
            <a:endParaRPr lang="en-US" b="0" dirty="0"/>
          </a:p>
          <a:p>
            <a:pPr marL="0" indent="0">
              <a:buNone/>
            </a:pPr>
            <a:endParaRPr lang="en-SG" b="0" dirty="0"/>
          </a:p>
        </p:txBody>
      </p:sp>
      <p:pic>
        <p:nvPicPr>
          <p:cNvPr id="6" name="Picture 5">
            <a:extLst>
              <a:ext uri="{FF2B5EF4-FFF2-40B4-BE49-F238E27FC236}">
                <a16:creationId xmlns:a16="http://schemas.microsoft.com/office/drawing/2014/main" id="{849A1894-24C9-4ECC-B2EE-7D7DCF3FCCB8}"/>
              </a:ext>
            </a:extLst>
          </p:cNvPr>
          <p:cNvPicPr/>
          <p:nvPr/>
        </p:nvPicPr>
        <p:blipFill>
          <a:blip r:embed="rId3"/>
          <a:stretch>
            <a:fillRect/>
          </a:stretch>
        </p:blipFill>
        <p:spPr>
          <a:xfrm>
            <a:off x="914399" y="2092751"/>
            <a:ext cx="7154945" cy="3195686"/>
          </a:xfrm>
          <a:prstGeom prst="rect">
            <a:avLst/>
          </a:prstGeom>
        </p:spPr>
      </p:pic>
    </p:spTree>
    <p:extLst>
      <p:ext uri="{BB962C8B-B14F-4D97-AF65-F5344CB8AC3E}">
        <p14:creationId xmlns:p14="http://schemas.microsoft.com/office/powerpoint/2010/main" val="3189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Test the pipeline</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29343" y="1299876"/>
            <a:ext cx="7968343" cy="4970295"/>
          </a:xfrm>
        </p:spPr>
        <p:txBody>
          <a:bodyPr>
            <a:noAutofit/>
          </a:bodyPr>
          <a:lstStyle/>
          <a:p>
            <a:pPr marL="0" indent="0">
              <a:buNone/>
            </a:pPr>
            <a:r>
              <a:rPr lang="en-US" b="0" dirty="0"/>
              <a:t>Test the pipeline to ensure it performs it tasks. For this scenario, the index file of website should be updated for 2 puppet node. The test is done via web browser on </a:t>
            </a:r>
            <a:r>
              <a:rPr lang="en-US" b="0" dirty="0" err="1"/>
              <a:t>sddo-vm</a:t>
            </a:r>
            <a:r>
              <a:rPr lang="en-US" b="0" dirty="0"/>
              <a:t>.</a:t>
            </a:r>
          </a:p>
          <a:p>
            <a:pPr marL="0" indent="0">
              <a:buNone/>
            </a:pPr>
            <a:r>
              <a:rPr lang="en-GB" dirty="0"/>
              <a:t>For puppetclient1:</a:t>
            </a:r>
            <a:endParaRPr lang="en-SG" dirty="0"/>
          </a:p>
          <a:p>
            <a:pPr marL="0" indent="0">
              <a:buNone/>
            </a:pPr>
            <a:endParaRPr lang="en-US" b="0" dirty="0"/>
          </a:p>
          <a:p>
            <a:pPr marL="0" indent="0">
              <a:buNone/>
            </a:pPr>
            <a:endParaRPr lang="en-US" b="0" dirty="0"/>
          </a:p>
          <a:p>
            <a:pPr marL="0" indent="0">
              <a:buNone/>
            </a:pPr>
            <a:endParaRPr lang="en-GB" b="0" dirty="0"/>
          </a:p>
          <a:p>
            <a:pPr marL="0" indent="0">
              <a:buNone/>
            </a:pPr>
            <a:endParaRPr lang="en-GB" dirty="0"/>
          </a:p>
          <a:p>
            <a:pPr marL="0" indent="0">
              <a:buNone/>
            </a:pPr>
            <a:r>
              <a:rPr lang="en-GB" dirty="0"/>
              <a:t>For puppetclient2:</a:t>
            </a:r>
            <a:endParaRPr lang="en-SG" dirty="0"/>
          </a:p>
          <a:p>
            <a:pPr marL="0" indent="0">
              <a:buNone/>
            </a:pPr>
            <a:endParaRPr lang="en-SG" b="0" dirty="0"/>
          </a:p>
        </p:txBody>
      </p:sp>
      <p:pic>
        <p:nvPicPr>
          <p:cNvPr id="10" name="Picture 9">
            <a:extLst>
              <a:ext uri="{FF2B5EF4-FFF2-40B4-BE49-F238E27FC236}">
                <a16:creationId xmlns:a16="http://schemas.microsoft.com/office/drawing/2014/main" id="{9A578F98-68EA-4B7D-9AA9-61A37BF586EE}"/>
              </a:ext>
            </a:extLst>
          </p:cNvPr>
          <p:cNvPicPr/>
          <p:nvPr/>
        </p:nvPicPr>
        <p:blipFill>
          <a:blip r:embed="rId3"/>
          <a:stretch>
            <a:fillRect/>
          </a:stretch>
        </p:blipFill>
        <p:spPr>
          <a:xfrm>
            <a:off x="1431565" y="2981485"/>
            <a:ext cx="3302000" cy="1290955"/>
          </a:xfrm>
          <a:prstGeom prst="rect">
            <a:avLst/>
          </a:prstGeom>
        </p:spPr>
      </p:pic>
      <p:pic>
        <p:nvPicPr>
          <p:cNvPr id="11" name="Picture 10">
            <a:extLst>
              <a:ext uri="{FF2B5EF4-FFF2-40B4-BE49-F238E27FC236}">
                <a16:creationId xmlns:a16="http://schemas.microsoft.com/office/drawing/2014/main" id="{A9DEEF44-6F99-4777-9E0C-FD74E9D9A001}"/>
              </a:ext>
            </a:extLst>
          </p:cNvPr>
          <p:cNvPicPr/>
          <p:nvPr/>
        </p:nvPicPr>
        <p:blipFill>
          <a:blip r:embed="rId4"/>
          <a:stretch>
            <a:fillRect/>
          </a:stretch>
        </p:blipFill>
        <p:spPr>
          <a:xfrm>
            <a:off x="1431564" y="5014140"/>
            <a:ext cx="3140435" cy="1290955"/>
          </a:xfrm>
          <a:prstGeom prst="rect">
            <a:avLst/>
          </a:prstGeom>
        </p:spPr>
      </p:pic>
    </p:spTree>
    <p:extLst>
      <p:ext uri="{BB962C8B-B14F-4D97-AF65-F5344CB8AC3E}">
        <p14:creationId xmlns:p14="http://schemas.microsoft.com/office/powerpoint/2010/main" val="283046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Test the pipeline</a:t>
            </a:r>
            <a:endParaRPr lang="en-SG" dirty="0"/>
          </a:p>
        </p:txBody>
      </p:sp>
      <p:sp>
        <p:nvSpPr>
          <p:cNvPr id="5" name="Content Placeholder 4">
            <a:extLst>
              <a:ext uri="{FF2B5EF4-FFF2-40B4-BE49-F238E27FC236}">
                <a16:creationId xmlns:a16="http://schemas.microsoft.com/office/drawing/2014/main" id="{4EAEFBA7-5D36-445A-A2EE-BDE287BA7651}"/>
              </a:ext>
            </a:extLst>
          </p:cNvPr>
          <p:cNvSpPr>
            <a:spLocks noGrp="1"/>
          </p:cNvSpPr>
          <p:nvPr>
            <p:ph idx="1"/>
          </p:nvPr>
        </p:nvSpPr>
        <p:spPr>
          <a:xfrm>
            <a:off x="729343" y="1299876"/>
            <a:ext cx="7968343" cy="4970295"/>
          </a:xfrm>
        </p:spPr>
        <p:txBody>
          <a:bodyPr>
            <a:noAutofit/>
          </a:bodyPr>
          <a:lstStyle/>
          <a:p>
            <a:pPr marL="0" indent="0">
              <a:buNone/>
            </a:pPr>
            <a:r>
              <a:rPr lang="en-US" b="0" dirty="0"/>
              <a:t>Edit the index file on </a:t>
            </a:r>
            <a:r>
              <a:rPr lang="en-US" b="0" dirty="0" err="1"/>
              <a:t>sddo-vm</a:t>
            </a:r>
            <a:r>
              <a:rPr lang="en-US" b="0" dirty="0"/>
              <a:t>, update to </a:t>
            </a:r>
            <a:r>
              <a:rPr lang="en-US" b="0" dirty="0" err="1"/>
              <a:t>Github</a:t>
            </a:r>
            <a:r>
              <a:rPr lang="en-US" b="0" dirty="0"/>
              <a:t> </a:t>
            </a:r>
            <a:r>
              <a:rPr lang="en-US" b="0" dirty="0" err="1"/>
              <a:t>reporsitory</a:t>
            </a:r>
            <a:r>
              <a:rPr lang="en-US" b="0" dirty="0"/>
              <a:t>, and then trigger Jenkins Pipeline. The websites’ index file are updated with new content.</a:t>
            </a:r>
          </a:p>
          <a:p>
            <a:pPr marL="0" indent="0">
              <a:buNone/>
            </a:pPr>
            <a:r>
              <a:rPr lang="en-GB" dirty="0"/>
              <a:t>For puppetclient1:</a:t>
            </a:r>
            <a:endParaRPr lang="en-SG" dirty="0"/>
          </a:p>
          <a:p>
            <a:pPr marL="0" indent="0">
              <a:buNone/>
            </a:pPr>
            <a:endParaRPr lang="en-US" b="0" dirty="0"/>
          </a:p>
          <a:p>
            <a:pPr marL="0" indent="0">
              <a:buNone/>
            </a:pPr>
            <a:endParaRPr lang="en-US" b="0" dirty="0"/>
          </a:p>
          <a:p>
            <a:pPr marL="0" indent="0">
              <a:buNone/>
            </a:pPr>
            <a:endParaRPr lang="en-GB" b="0" dirty="0"/>
          </a:p>
          <a:p>
            <a:pPr marL="0" indent="0">
              <a:buNone/>
            </a:pPr>
            <a:endParaRPr lang="en-GB" dirty="0"/>
          </a:p>
          <a:p>
            <a:pPr marL="0" indent="0">
              <a:buNone/>
            </a:pPr>
            <a:r>
              <a:rPr lang="en-GB" dirty="0"/>
              <a:t>For puppetclient2:</a:t>
            </a:r>
            <a:endParaRPr lang="en-SG" dirty="0"/>
          </a:p>
          <a:p>
            <a:pPr marL="0" indent="0">
              <a:buNone/>
            </a:pPr>
            <a:endParaRPr lang="en-SG" b="0" dirty="0"/>
          </a:p>
        </p:txBody>
      </p:sp>
      <p:pic>
        <p:nvPicPr>
          <p:cNvPr id="6" name="Picture 5">
            <a:extLst>
              <a:ext uri="{FF2B5EF4-FFF2-40B4-BE49-F238E27FC236}">
                <a16:creationId xmlns:a16="http://schemas.microsoft.com/office/drawing/2014/main" id="{8F6A8C01-DE11-4806-8E09-54BA08F268B6}"/>
              </a:ext>
            </a:extLst>
          </p:cNvPr>
          <p:cNvPicPr/>
          <p:nvPr/>
        </p:nvPicPr>
        <p:blipFill>
          <a:blip r:embed="rId3"/>
          <a:stretch>
            <a:fillRect/>
          </a:stretch>
        </p:blipFill>
        <p:spPr>
          <a:xfrm>
            <a:off x="1431563" y="2915920"/>
            <a:ext cx="2829351" cy="1137606"/>
          </a:xfrm>
          <a:prstGeom prst="rect">
            <a:avLst/>
          </a:prstGeom>
        </p:spPr>
      </p:pic>
      <p:pic>
        <p:nvPicPr>
          <p:cNvPr id="7" name="Picture 6">
            <a:extLst>
              <a:ext uri="{FF2B5EF4-FFF2-40B4-BE49-F238E27FC236}">
                <a16:creationId xmlns:a16="http://schemas.microsoft.com/office/drawing/2014/main" id="{8C7E4B45-7F8F-4F51-9E4E-B666A07D9509}"/>
              </a:ext>
            </a:extLst>
          </p:cNvPr>
          <p:cNvPicPr/>
          <p:nvPr/>
        </p:nvPicPr>
        <p:blipFill>
          <a:blip r:embed="rId4"/>
          <a:stretch>
            <a:fillRect/>
          </a:stretch>
        </p:blipFill>
        <p:spPr>
          <a:xfrm>
            <a:off x="1440987" y="5135531"/>
            <a:ext cx="2829351" cy="1134640"/>
          </a:xfrm>
          <a:prstGeom prst="rect">
            <a:avLst/>
          </a:prstGeom>
        </p:spPr>
      </p:pic>
    </p:spTree>
    <p:extLst>
      <p:ext uri="{BB962C8B-B14F-4D97-AF65-F5344CB8AC3E}">
        <p14:creationId xmlns:p14="http://schemas.microsoft.com/office/powerpoint/2010/main" val="384100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Recap on Jenkins Pipeline</a:t>
            </a:r>
            <a:endParaRPr lang="en-SG" dirty="0"/>
          </a:p>
        </p:txBody>
      </p:sp>
      <p:sp>
        <p:nvSpPr>
          <p:cNvPr id="5" name="TextBox 4">
            <a:extLst>
              <a:ext uri="{FF2B5EF4-FFF2-40B4-BE49-F238E27FC236}">
                <a16:creationId xmlns:a16="http://schemas.microsoft.com/office/drawing/2014/main" id="{B5FE5ED7-DECD-4DBE-B8A1-93263C323C6E}"/>
              </a:ext>
            </a:extLst>
          </p:cNvPr>
          <p:cNvSpPr txBox="1"/>
          <p:nvPr/>
        </p:nvSpPr>
        <p:spPr>
          <a:xfrm>
            <a:off x="891233" y="6354374"/>
            <a:ext cx="6330579" cy="276999"/>
          </a:xfrm>
          <a:prstGeom prst="rect">
            <a:avLst/>
          </a:prstGeom>
          <a:noFill/>
        </p:spPr>
        <p:txBody>
          <a:bodyPr wrap="none" rtlCol="0">
            <a:spAutoFit/>
          </a:bodyPr>
          <a:lstStyle/>
          <a:p>
            <a:r>
              <a:rPr lang="en-US" sz="1200" b="1" dirty="0"/>
              <a:t>Picture Ref: </a:t>
            </a:r>
            <a:r>
              <a:rPr lang="en-SG" sz="1200" b="1" dirty="0"/>
              <a:t>https://opensource.com/article/19/9/intro-building-cicd-pipelines-jenkins</a:t>
            </a:r>
          </a:p>
        </p:txBody>
      </p:sp>
      <p:sp>
        <p:nvSpPr>
          <p:cNvPr id="10" name="Content Placeholder 9">
            <a:extLst>
              <a:ext uri="{FF2B5EF4-FFF2-40B4-BE49-F238E27FC236}">
                <a16:creationId xmlns:a16="http://schemas.microsoft.com/office/drawing/2014/main" id="{964296A4-4345-4960-962C-77F611E0F449}"/>
              </a:ext>
            </a:extLst>
          </p:cNvPr>
          <p:cNvSpPr>
            <a:spLocks noGrp="1"/>
          </p:cNvSpPr>
          <p:nvPr>
            <p:ph idx="1"/>
          </p:nvPr>
        </p:nvSpPr>
        <p:spPr/>
        <p:txBody>
          <a:bodyPr>
            <a:normAutofit/>
          </a:bodyPr>
          <a:lstStyle/>
          <a:p>
            <a:pPr marL="0" indent="0">
              <a:buNone/>
            </a:pPr>
            <a:r>
              <a:rPr lang="en-GB" b="0" dirty="0"/>
              <a:t>A </a:t>
            </a:r>
            <a:r>
              <a:rPr lang="en-GB" dirty="0"/>
              <a:t>pipeline</a:t>
            </a:r>
            <a:r>
              <a:rPr lang="en-GB" b="0" dirty="0"/>
              <a:t> is a sequence of events or jobs that can be executed.</a:t>
            </a:r>
            <a:endParaRPr lang="en-SG" dirty="0"/>
          </a:p>
        </p:txBody>
      </p:sp>
      <p:pic>
        <p:nvPicPr>
          <p:cNvPr id="3" name="Picture 2">
            <a:extLst>
              <a:ext uri="{FF2B5EF4-FFF2-40B4-BE49-F238E27FC236}">
                <a16:creationId xmlns:a16="http://schemas.microsoft.com/office/drawing/2014/main" id="{987958F6-CCC3-457E-B2B7-A1B5997E68BD}"/>
              </a:ext>
            </a:extLst>
          </p:cNvPr>
          <p:cNvPicPr>
            <a:picLocks noChangeAspect="1"/>
          </p:cNvPicPr>
          <p:nvPr/>
        </p:nvPicPr>
        <p:blipFill>
          <a:blip r:embed="rId3"/>
          <a:stretch>
            <a:fillRect/>
          </a:stretch>
        </p:blipFill>
        <p:spPr>
          <a:xfrm>
            <a:off x="695026" y="3013910"/>
            <a:ext cx="8010525" cy="3124200"/>
          </a:xfrm>
          <a:prstGeom prst="rect">
            <a:avLst/>
          </a:prstGeom>
        </p:spPr>
      </p:pic>
    </p:spTree>
    <p:extLst>
      <p:ext uri="{BB962C8B-B14F-4D97-AF65-F5344CB8AC3E}">
        <p14:creationId xmlns:p14="http://schemas.microsoft.com/office/powerpoint/2010/main" val="7003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Purpose of Integration</a:t>
            </a:r>
            <a:endParaRPr lang="en-SG" dirty="0"/>
          </a:p>
        </p:txBody>
      </p:sp>
      <p:sp>
        <p:nvSpPr>
          <p:cNvPr id="5" name="TextBox 4">
            <a:extLst>
              <a:ext uri="{FF2B5EF4-FFF2-40B4-BE49-F238E27FC236}">
                <a16:creationId xmlns:a16="http://schemas.microsoft.com/office/drawing/2014/main" id="{B5FE5ED7-DECD-4DBE-B8A1-93263C323C6E}"/>
              </a:ext>
            </a:extLst>
          </p:cNvPr>
          <p:cNvSpPr txBox="1"/>
          <p:nvPr/>
        </p:nvSpPr>
        <p:spPr>
          <a:xfrm>
            <a:off x="891233" y="6354374"/>
            <a:ext cx="3809056" cy="276999"/>
          </a:xfrm>
          <a:prstGeom prst="rect">
            <a:avLst/>
          </a:prstGeom>
          <a:noFill/>
        </p:spPr>
        <p:txBody>
          <a:bodyPr wrap="none" rtlCol="0">
            <a:spAutoFit/>
          </a:bodyPr>
          <a:lstStyle/>
          <a:p>
            <a:r>
              <a:rPr lang="en-US" sz="1200" b="1" dirty="0"/>
              <a:t>Ref:</a:t>
            </a:r>
            <a:r>
              <a:rPr lang="en-SG" sz="1200" b="1" dirty="0"/>
              <a:t>https://phoenixnap.com/blog/devops-pipeline</a:t>
            </a:r>
          </a:p>
        </p:txBody>
      </p:sp>
      <p:sp>
        <p:nvSpPr>
          <p:cNvPr id="10" name="Content Placeholder 9">
            <a:extLst>
              <a:ext uri="{FF2B5EF4-FFF2-40B4-BE49-F238E27FC236}">
                <a16:creationId xmlns:a16="http://schemas.microsoft.com/office/drawing/2014/main" id="{964296A4-4345-4960-962C-77F611E0F449}"/>
              </a:ext>
            </a:extLst>
          </p:cNvPr>
          <p:cNvSpPr>
            <a:spLocks noGrp="1"/>
          </p:cNvSpPr>
          <p:nvPr>
            <p:ph idx="1"/>
          </p:nvPr>
        </p:nvSpPr>
        <p:spPr/>
        <p:txBody>
          <a:bodyPr>
            <a:normAutofit/>
          </a:bodyPr>
          <a:lstStyle/>
          <a:p>
            <a:pPr marL="0" indent="0">
              <a:buNone/>
            </a:pPr>
            <a:r>
              <a:rPr lang="en-GB" b="0" dirty="0"/>
              <a:t>IT resources are supporting business strategies in company. As market windows has become smaller, the cycle of a software or application from development to production has to be faster. Manual operations would not be able to keep with the pace. The software cycle has to be relooked at. The whole pipeline has to be automated as much as possible. Although speed is important, security and reliability of a software product is as important.</a:t>
            </a:r>
            <a:endParaRPr lang="en-SG" dirty="0"/>
          </a:p>
        </p:txBody>
      </p:sp>
    </p:spTree>
    <p:extLst>
      <p:ext uri="{BB962C8B-B14F-4D97-AF65-F5344CB8AC3E}">
        <p14:creationId xmlns:p14="http://schemas.microsoft.com/office/powerpoint/2010/main" val="34824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2048-606F-4EE6-B932-CF64D43C08FD}"/>
              </a:ext>
            </a:extLst>
          </p:cNvPr>
          <p:cNvSpPr>
            <a:spLocks noGrp="1"/>
          </p:cNvSpPr>
          <p:nvPr>
            <p:ph type="title"/>
          </p:nvPr>
        </p:nvSpPr>
        <p:spPr/>
        <p:txBody>
          <a:bodyPr>
            <a:normAutofit fontScale="90000"/>
          </a:bodyPr>
          <a:lstStyle/>
          <a:p>
            <a:r>
              <a:rPr lang="en-US" dirty="0"/>
              <a:t>Operate Phase</a:t>
            </a:r>
            <a:endParaRPr lang="en-SG" dirty="0"/>
          </a:p>
        </p:txBody>
      </p:sp>
      <p:sp>
        <p:nvSpPr>
          <p:cNvPr id="6" name="Rectangle 5">
            <a:extLst>
              <a:ext uri="{FF2B5EF4-FFF2-40B4-BE49-F238E27FC236}">
                <a16:creationId xmlns:a16="http://schemas.microsoft.com/office/drawing/2014/main" id="{4009F960-DAA5-46A6-B37F-AB5F750D2728}"/>
              </a:ext>
            </a:extLst>
          </p:cNvPr>
          <p:cNvSpPr/>
          <p:nvPr/>
        </p:nvSpPr>
        <p:spPr>
          <a:xfrm>
            <a:off x="1257301" y="5859928"/>
            <a:ext cx="7356347" cy="281231"/>
          </a:xfrm>
          <a:prstGeom prst="rect">
            <a:avLst/>
          </a:prstGeom>
        </p:spPr>
        <p:txBody>
          <a:bodyPr wrap="square">
            <a:spAutoFit/>
          </a:bodyPr>
          <a:lstStyle/>
          <a:p>
            <a:pPr>
              <a:lnSpc>
                <a:spcPct val="107000"/>
              </a:lnSpc>
              <a:spcAft>
                <a:spcPts val="800"/>
              </a:spcAft>
            </a:pPr>
            <a:r>
              <a:rPr lang="en-GB" sz="1200" b="1" dirty="0">
                <a:latin typeface="Calibri" panose="020F0502020204030204" pitchFamily="34" charset="0"/>
                <a:ea typeface="Calibri" panose="020F0502020204030204" pitchFamily="34" charset="0"/>
                <a:cs typeface="Times New Roman" panose="02020603050405020304" pitchFamily="18" charset="0"/>
              </a:rPr>
              <a:t>Ref: https://towardsdatascience.com/ci-cd-pipeline-with-azure-devops-for-data-science-project-f263586c266e</a:t>
            </a:r>
            <a:endParaRPr lang="en-SG"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4935429-64FC-48BB-BF6D-A4441B5D65E9}"/>
              </a:ext>
            </a:extLst>
          </p:cNvPr>
          <p:cNvSpPr>
            <a:spLocks noGrp="1"/>
          </p:cNvSpPr>
          <p:nvPr>
            <p:ph idx="1"/>
          </p:nvPr>
        </p:nvSpPr>
        <p:spPr/>
        <p:txBody>
          <a:bodyPr/>
          <a:lstStyle/>
          <a:p>
            <a:pPr marL="0" indent="0">
              <a:buNone/>
            </a:pPr>
            <a:r>
              <a:rPr lang="en-US"/>
              <a:t> </a:t>
            </a:r>
            <a:endParaRPr lang="en-SG"/>
          </a:p>
        </p:txBody>
      </p:sp>
      <p:pic>
        <p:nvPicPr>
          <p:cNvPr id="9" name="Picture 8">
            <a:extLst>
              <a:ext uri="{FF2B5EF4-FFF2-40B4-BE49-F238E27FC236}">
                <a16:creationId xmlns:a16="http://schemas.microsoft.com/office/drawing/2014/main" id="{E79B7323-00A2-475A-83F8-676B1E02DD3A}"/>
              </a:ext>
            </a:extLst>
          </p:cNvPr>
          <p:cNvPicPr>
            <a:picLocks noChangeAspect="1"/>
          </p:cNvPicPr>
          <p:nvPr/>
        </p:nvPicPr>
        <p:blipFill>
          <a:blip r:embed="rId2"/>
          <a:stretch>
            <a:fillRect/>
          </a:stretch>
        </p:blipFill>
        <p:spPr>
          <a:xfrm>
            <a:off x="957262" y="1443037"/>
            <a:ext cx="7229475" cy="3971925"/>
          </a:xfrm>
          <a:prstGeom prst="rect">
            <a:avLst/>
          </a:prstGeom>
        </p:spPr>
      </p:pic>
    </p:spTree>
    <p:extLst>
      <p:ext uri="{BB962C8B-B14F-4D97-AF65-F5344CB8AC3E}">
        <p14:creationId xmlns:p14="http://schemas.microsoft.com/office/powerpoint/2010/main" val="86717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fontScale="90000"/>
          </a:bodyPr>
          <a:lstStyle/>
          <a:p>
            <a:r>
              <a:rPr lang="en-US" dirty="0"/>
              <a:t>Example of an Integration</a:t>
            </a:r>
            <a:endParaRPr lang="en-SG" dirty="0"/>
          </a:p>
        </p:txBody>
      </p:sp>
      <p:sp>
        <p:nvSpPr>
          <p:cNvPr id="10" name="Content Placeholder 9">
            <a:extLst>
              <a:ext uri="{FF2B5EF4-FFF2-40B4-BE49-F238E27FC236}">
                <a16:creationId xmlns:a16="http://schemas.microsoft.com/office/drawing/2014/main" id="{964296A4-4345-4960-962C-77F611E0F449}"/>
              </a:ext>
            </a:extLst>
          </p:cNvPr>
          <p:cNvSpPr>
            <a:spLocks noGrp="1"/>
          </p:cNvSpPr>
          <p:nvPr>
            <p:ph idx="1"/>
          </p:nvPr>
        </p:nvSpPr>
        <p:spPr/>
        <p:txBody>
          <a:bodyPr>
            <a:normAutofit/>
          </a:bodyPr>
          <a:lstStyle/>
          <a:p>
            <a:pPr marL="0" indent="0">
              <a:buNone/>
            </a:pPr>
            <a:r>
              <a:rPr lang="en-US" sz="2400" dirty="0"/>
              <a:t> Scenario:</a:t>
            </a:r>
          </a:p>
          <a:p>
            <a:r>
              <a:rPr lang="en-US" b="0" dirty="0"/>
              <a:t>A web page needs to be updated</a:t>
            </a:r>
          </a:p>
          <a:p>
            <a:r>
              <a:rPr lang="en-US" b="0" dirty="0"/>
              <a:t>Code has been developed and is ready to be rolled out</a:t>
            </a:r>
          </a:p>
          <a:p>
            <a:r>
              <a:rPr lang="en-US" b="0" dirty="0"/>
              <a:t>Git is used for </a:t>
            </a:r>
            <a:r>
              <a:rPr lang="en-US" b="0" dirty="0" err="1"/>
              <a:t>concentralised</a:t>
            </a:r>
            <a:r>
              <a:rPr lang="en-US" b="0" dirty="0"/>
              <a:t> </a:t>
            </a:r>
            <a:r>
              <a:rPr lang="en-US" b="0" dirty="0" err="1"/>
              <a:t>respository</a:t>
            </a:r>
            <a:endParaRPr lang="en-US" b="0" dirty="0"/>
          </a:p>
          <a:p>
            <a:r>
              <a:rPr lang="en-US" b="0" dirty="0"/>
              <a:t>Jenkins is used as the pipeline for rolling out the page</a:t>
            </a:r>
          </a:p>
          <a:p>
            <a:r>
              <a:rPr lang="en-US" b="0" dirty="0"/>
              <a:t>Puppet is used for updating the web page to a development container, and subsequently to a production environment</a:t>
            </a:r>
            <a:endParaRPr lang="en-SG" b="0" dirty="0"/>
          </a:p>
        </p:txBody>
      </p:sp>
    </p:spTree>
    <p:extLst>
      <p:ext uri="{BB962C8B-B14F-4D97-AF65-F5344CB8AC3E}">
        <p14:creationId xmlns:p14="http://schemas.microsoft.com/office/powerpoint/2010/main" val="36386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248E-6E9B-458B-9FFB-87CCEB2B1EB9}"/>
              </a:ext>
            </a:extLst>
          </p:cNvPr>
          <p:cNvSpPr>
            <a:spLocks noGrp="1"/>
          </p:cNvSpPr>
          <p:nvPr>
            <p:ph type="title"/>
          </p:nvPr>
        </p:nvSpPr>
        <p:spPr/>
        <p:txBody>
          <a:bodyPr>
            <a:normAutofit/>
          </a:bodyPr>
          <a:lstStyle/>
          <a:p>
            <a:r>
              <a:rPr lang="en-SG" sz="3600" dirty="0"/>
              <a:t>Recap </a:t>
            </a:r>
            <a:r>
              <a:rPr lang="en-SG" sz="3600" dirty="0" err="1"/>
              <a:t>Jenkinsfile</a:t>
            </a:r>
            <a:endParaRPr lang="en-SG" sz="3600" dirty="0"/>
          </a:p>
        </p:txBody>
      </p:sp>
      <p:sp>
        <p:nvSpPr>
          <p:cNvPr id="3" name="Content Placeholder 2">
            <a:extLst>
              <a:ext uri="{FF2B5EF4-FFF2-40B4-BE49-F238E27FC236}">
                <a16:creationId xmlns:a16="http://schemas.microsoft.com/office/drawing/2014/main" id="{81EC4A0A-EC92-4A19-B5E2-2EB7AEA0DEC9}"/>
              </a:ext>
            </a:extLst>
          </p:cNvPr>
          <p:cNvSpPr>
            <a:spLocks noGrp="1"/>
          </p:cNvSpPr>
          <p:nvPr>
            <p:ph idx="1"/>
          </p:nvPr>
        </p:nvSpPr>
        <p:spPr>
          <a:xfrm>
            <a:off x="628650" y="1299877"/>
            <a:ext cx="8103870" cy="5192997"/>
          </a:xfrm>
        </p:spPr>
        <p:txBody>
          <a:bodyPr>
            <a:normAutofit/>
          </a:bodyPr>
          <a:lstStyle/>
          <a:p>
            <a:pPr marL="0" indent="0">
              <a:buNone/>
            </a:pPr>
            <a:endParaRPr lang="en-GB" sz="2400" b="0" dirty="0"/>
          </a:p>
          <a:p>
            <a:pPr marL="0" indent="0">
              <a:buNone/>
            </a:pPr>
            <a:r>
              <a:rPr lang="en-GB" sz="2400" b="0" dirty="0"/>
              <a:t>A </a:t>
            </a:r>
            <a:r>
              <a:rPr lang="en-GB" sz="2400" b="0" dirty="0" err="1"/>
              <a:t>Jenkinsfile</a:t>
            </a:r>
            <a:r>
              <a:rPr lang="en-GB" sz="2400" b="0" dirty="0"/>
              <a:t> is a text file that contains the definition of a Jenkins Pipeline. It controls the stages and steps of the </a:t>
            </a:r>
            <a:r>
              <a:rPr lang="en-GB" sz="2400" b="0" dirty="0" err="1"/>
              <a:t>jenkine</a:t>
            </a:r>
            <a:r>
              <a:rPr lang="en-GB" sz="2400" b="0" dirty="0"/>
              <a:t> pipeline.</a:t>
            </a:r>
            <a:endParaRPr lang="en-SG" sz="2400" b="0" dirty="0"/>
          </a:p>
        </p:txBody>
      </p:sp>
    </p:spTree>
    <p:extLst>
      <p:ext uri="{BB962C8B-B14F-4D97-AF65-F5344CB8AC3E}">
        <p14:creationId xmlns:p14="http://schemas.microsoft.com/office/powerpoint/2010/main" val="361823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Autofit/>
          </a:bodyPr>
          <a:lstStyle/>
          <a:p>
            <a:r>
              <a:rPr lang="en-SG" sz="3600" dirty="0"/>
              <a:t>Overview of Jenkins Pipeline</a:t>
            </a:r>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 </a:t>
            </a:r>
            <a:endParaRPr lang="en-SG" b="0" dirty="0"/>
          </a:p>
        </p:txBody>
      </p:sp>
      <p:pic>
        <p:nvPicPr>
          <p:cNvPr id="6" name="Picture 5">
            <a:extLst>
              <a:ext uri="{FF2B5EF4-FFF2-40B4-BE49-F238E27FC236}">
                <a16:creationId xmlns:a16="http://schemas.microsoft.com/office/drawing/2014/main" id="{152047EA-4D41-4B83-B288-2853E3E6F837}"/>
              </a:ext>
            </a:extLst>
          </p:cNvPr>
          <p:cNvPicPr>
            <a:picLocks noChangeAspect="1"/>
          </p:cNvPicPr>
          <p:nvPr/>
        </p:nvPicPr>
        <p:blipFill>
          <a:blip r:embed="rId2"/>
          <a:stretch>
            <a:fillRect/>
          </a:stretch>
        </p:blipFill>
        <p:spPr>
          <a:xfrm>
            <a:off x="367645" y="1941294"/>
            <a:ext cx="8502978" cy="3621958"/>
          </a:xfrm>
          <a:prstGeom prst="rect">
            <a:avLst/>
          </a:prstGeom>
        </p:spPr>
      </p:pic>
    </p:spTree>
    <p:extLst>
      <p:ext uri="{BB962C8B-B14F-4D97-AF65-F5344CB8AC3E}">
        <p14:creationId xmlns:p14="http://schemas.microsoft.com/office/powerpoint/2010/main" val="92828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Autofit/>
          </a:bodyPr>
          <a:lstStyle/>
          <a:p>
            <a:r>
              <a:rPr lang="en-US" sz="3600" dirty="0"/>
              <a:t>Local Git Repository</a:t>
            </a:r>
            <a:endParaRPr lang="en-SG" sz="3600" dirty="0"/>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Create a directory for local Git Repository. In case, the directory is </a:t>
            </a:r>
            <a:r>
              <a:rPr lang="en-US" i="1" dirty="0"/>
              <a:t>/</a:t>
            </a:r>
            <a:r>
              <a:rPr lang="en-US" i="1" dirty="0" err="1"/>
              <a:t>devops_repo</a:t>
            </a:r>
            <a:r>
              <a:rPr lang="en-US" i="1" dirty="0"/>
              <a:t> </a:t>
            </a:r>
            <a:r>
              <a:rPr lang="en-US" b="0" dirty="0"/>
              <a:t>. The local repository has 3 files:</a:t>
            </a:r>
          </a:p>
          <a:p>
            <a:pPr marL="0" indent="0">
              <a:buNone/>
            </a:pPr>
            <a:endParaRPr lang="en-US" b="0" dirty="0"/>
          </a:p>
          <a:p>
            <a:pPr lvl="1"/>
            <a:r>
              <a:rPr lang="en-US" sz="2000" b="0" dirty="0"/>
              <a:t>index.html – file to be updated to apache server</a:t>
            </a:r>
          </a:p>
          <a:p>
            <a:pPr lvl="1"/>
            <a:r>
              <a:rPr lang="en-US" sz="2000" b="0" dirty="0" err="1"/>
              <a:t>Jenkinsfile</a:t>
            </a:r>
            <a:r>
              <a:rPr lang="en-US" sz="2000" b="0" dirty="0"/>
              <a:t> – File which describes and control the pipeline</a:t>
            </a:r>
          </a:p>
          <a:p>
            <a:pPr lvl="1"/>
            <a:r>
              <a:rPr lang="en-US" sz="2000" b="0" dirty="0" err="1"/>
              <a:t>script_to_run</a:t>
            </a:r>
            <a:r>
              <a:rPr lang="en-US" sz="2000" b="0" dirty="0"/>
              <a:t> – script that performs the required tasks</a:t>
            </a:r>
            <a:endParaRPr lang="en-SG" sz="2000" b="0" dirty="0"/>
          </a:p>
        </p:txBody>
      </p:sp>
    </p:spTree>
    <p:extLst>
      <p:ext uri="{BB962C8B-B14F-4D97-AF65-F5344CB8AC3E}">
        <p14:creationId xmlns:p14="http://schemas.microsoft.com/office/powerpoint/2010/main" val="2375679496"/>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66KPCN672TWP-1890525894-39</_dlc_DocId>
    <_dlc_DocIdUrl xmlns="aca15370-b66d-4dc7-9202-5fcf368e698e">
      <Url>https://rp-sp.rp.edu.sg/sites/LCMS_02918252-7e3d-ec11-812e-5cb901e2a858/_layouts/15/DocIdRedir.aspx?ID=66KPCN672TWP-1890525894-39</Url>
      <Description>66KPCN672TWP-1890525894-39</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40D790-0399-49B2-BFD0-19542C41331F}"/>
</file>

<file path=customXml/itemProps2.xml><?xml version="1.0" encoding="utf-8"?>
<ds:datastoreItem xmlns:ds="http://schemas.openxmlformats.org/officeDocument/2006/customXml" ds:itemID="{E1F5BE8A-C7F0-41CF-A319-76917FB86DFD}"/>
</file>

<file path=customXml/itemProps3.xml><?xml version="1.0" encoding="utf-8"?>
<ds:datastoreItem xmlns:ds="http://schemas.openxmlformats.org/officeDocument/2006/customXml" ds:itemID="{68FB70E9-D043-412F-9E40-EA85829EABE8}"/>
</file>

<file path=customXml/itemProps4.xml><?xml version="1.0" encoding="utf-8"?>
<ds:datastoreItem xmlns:ds="http://schemas.openxmlformats.org/officeDocument/2006/customXml" ds:itemID="{7FEBB9B9-6A17-4385-9DE5-351FD0D10A9B}"/>
</file>

<file path=docProps/app.xml><?xml version="1.0" encoding="utf-8"?>
<Properties xmlns="http://schemas.openxmlformats.org/officeDocument/2006/extended-properties" xmlns:vt="http://schemas.openxmlformats.org/officeDocument/2006/docPropsVTypes">
  <Template/>
  <TotalTime>9944</TotalTime>
  <Words>1675</Words>
  <Application>Microsoft Office PowerPoint</Application>
  <PresentationFormat>On-screen Show (4:3)</PresentationFormat>
  <Paragraphs>199</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Segoe UI</vt:lpstr>
      <vt:lpstr>Times New Roman</vt:lpstr>
      <vt:lpstr>Office Theme</vt:lpstr>
      <vt:lpstr>DV1C04 Deployment and Monitoring in DevOps</vt:lpstr>
      <vt:lpstr>Learning Objectives</vt:lpstr>
      <vt:lpstr>Recap on Jenkins Pipeline</vt:lpstr>
      <vt:lpstr>Purpose of Integration</vt:lpstr>
      <vt:lpstr>Operate Phase</vt:lpstr>
      <vt:lpstr>Example of an Integration</vt:lpstr>
      <vt:lpstr>Recap Jenkinsfile</vt:lpstr>
      <vt:lpstr>Overview of Jenkins Pipeline</vt:lpstr>
      <vt:lpstr>Local Git Repository</vt:lpstr>
      <vt:lpstr>Overview of Jenkins Pipeline</vt:lpstr>
      <vt:lpstr>Jenkinsfile</vt:lpstr>
      <vt:lpstr>Jenkinsfile</vt:lpstr>
      <vt:lpstr>Jenkinsfile</vt:lpstr>
      <vt:lpstr>Jenkinsfile</vt:lpstr>
      <vt:lpstr>Jenkinsfile</vt:lpstr>
      <vt:lpstr>Jenkinsfile</vt:lpstr>
      <vt:lpstr>Content of the html page</vt:lpstr>
      <vt:lpstr>Content of the Script</vt:lpstr>
      <vt:lpstr>Setup GitHub Repository</vt:lpstr>
      <vt:lpstr>Github Access</vt:lpstr>
      <vt:lpstr>Setup Jenkins Pipeline</vt:lpstr>
      <vt:lpstr>Configure Jenkins Pipeline</vt:lpstr>
      <vt:lpstr>Configure Use of Access Token</vt:lpstr>
      <vt:lpstr>Completion of Pipeline Execution</vt:lpstr>
      <vt:lpstr>Test the pipeline</vt:lpstr>
      <vt:lpstr>Test the pipeline</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Sim Boon Cheong (RP)</cp:lastModifiedBy>
  <cp:revision>157</cp:revision>
  <dcterms:created xsi:type="dcterms:W3CDTF">2016-12-14T07:14:02Z</dcterms:created>
  <dcterms:modified xsi:type="dcterms:W3CDTF">2022-03-20T22:02:53Z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2022-03-20T22:02:53Z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1687c592-012a-485a-a798-4551cb86668e</vt:lpwstr>
  </property>
  <property fmtid="{D5CDD505-2E9C-101B-9397-08002B2CF9AE}" pid="9" name="MSIP_Label_b70f6a2e-9a0b-44bc-9fcb-55781401e2f0_ContentBits">
    <vt:lpwstr>1</vt:lpwstr>
  </property>
  <property fmtid="{D5CDD505-2E9C-101B-9397-08002B2CF9AE}" pid="10" name="_dlc_DocIdItemGuid">
    <vt:lpwstr>f7cda5f2-3461-474d-8d1f-8cdb8a88f1bc</vt:lpwstr>
  </property>
</Properties>
</file>