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5"/>
  </p:notesMasterIdLst>
  <p:sldIdLst>
    <p:sldId id="258" r:id="rId2"/>
    <p:sldId id="335" r:id="rId3"/>
    <p:sldId id="435" r:id="rId4"/>
    <p:sldId id="350" r:id="rId5"/>
    <p:sldId id="436" r:id="rId6"/>
    <p:sldId id="438" r:id="rId7"/>
    <p:sldId id="439" r:id="rId8"/>
    <p:sldId id="440" r:id="rId9"/>
    <p:sldId id="482" r:id="rId10"/>
    <p:sldId id="442" r:id="rId11"/>
    <p:sldId id="457" r:id="rId12"/>
    <p:sldId id="444" r:id="rId13"/>
    <p:sldId id="317" r:id="rId14"/>
    <p:sldId id="458" r:id="rId15"/>
    <p:sldId id="445" r:id="rId16"/>
    <p:sldId id="464" r:id="rId17"/>
    <p:sldId id="479" r:id="rId18"/>
    <p:sldId id="472" r:id="rId19"/>
    <p:sldId id="339" r:id="rId20"/>
    <p:sldId id="473" r:id="rId21"/>
    <p:sldId id="478" r:id="rId22"/>
    <p:sldId id="480" r:id="rId23"/>
    <p:sldId id="359" r:id="rId24"/>
    <p:sldId id="488" r:id="rId25"/>
    <p:sldId id="483" r:id="rId26"/>
    <p:sldId id="485" r:id="rId27"/>
    <p:sldId id="490" r:id="rId28"/>
    <p:sldId id="487" r:id="rId29"/>
    <p:sldId id="491" r:id="rId30"/>
    <p:sldId id="475" r:id="rId31"/>
    <p:sldId id="461" r:id="rId32"/>
    <p:sldId id="467"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5" autoAdjust="0"/>
    <p:restoredTop sz="80227" autoAdjust="0"/>
  </p:normalViewPr>
  <p:slideViewPr>
    <p:cSldViewPr snapToGrid="0">
      <p:cViewPr>
        <p:scale>
          <a:sx n="75" d="100"/>
          <a:sy n="75" d="100"/>
        </p:scale>
        <p:origin x="-533" y="-24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1110-EAA9-425F-AE22-0FCA0F0A9C7A}"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A6F94-C11C-499B-B98E-C2E7153AC9E7}" type="slidenum">
              <a:rPr lang="zh-CN" altLang="en-US" smtClean="0"/>
              <a:t>‹#›</a:t>
            </a:fld>
            <a:endParaRPr lang="zh-CN" altLang="en-US"/>
          </a:p>
        </p:txBody>
      </p:sp>
    </p:spTree>
    <p:extLst>
      <p:ext uri="{BB962C8B-B14F-4D97-AF65-F5344CB8AC3E}">
        <p14:creationId xmlns:p14="http://schemas.microsoft.com/office/powerpoint/2010/main" val="358509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9A6F94-C11C-499B-B98E-C2E7153AC9E7}" type="slidenum">
              <a:rPr lang="zh-CN" altLang="en-US" smtClean="0"/>
              <a:t>1</a:t>
            </a:fld>
            <a:endParaRPr lang="zh-CN" altLang="en-US"/>
          </a:p>
        </p:txBody>
      </p:sp>
    </p:spTree>
    <p:extLst>
      <p:ext uri="{BB962C8B-B14F-4D97-AF65-F5344CB8AC3E}">
        <p14:creationId xmlns:p14="http://schemas.microsoft.com/office/powerpoint/2010/main" val="68078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的研究只有针对单任务下的基于涌现语言的多智能体对话，但是实际应用中多智能体系统往往是多任务的复杂的系统，而单一任务下产生的涌现语言在其他任务下理解和生成能力差，因此有必要研究面向多任务的涌现语言</a:t>
            </a:r>
          </a:p>
        </p:txBody>
      </p:sp>
    </p:spTree>
    <p:extLst>
      <p:ext uri="{BB962C8B-B14F-4D97-AF65-F5344CB8AC3E}">
        <p14:creationId xmlns:p14="http://schemas.microsoft.com/office/powerpoint/2010/main" val="331657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42DBD-768B-439C-9BFB-2DD3A138FD82}" type="slidenum">
              <a:rPr lang="zh-CN" altLang="en-US" smtClean="0"/>
              <a:t>11</a:t>
            </a:fld>
            <a:endParaRPr lang="zh-CN" altLang="en-US"/>
          </a:p>
        </p:txBody>
      </p:sp>
    </p:spTree>
    <p:extLst>
      <p:ext uri="{BB962C8B-B14F-4D97-AF65-F5344CB8AC3E}">
        <p14:creationId xmlns:p14="http://schemas.microsoft.com/office/powerpoint/2010/main" val="400588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81113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742950" lvl="1" indent="-285750">
              <a:buFont typeface="Arial" panose="020B0604020202020204" pitchFamily="34" charset="0"/>
              <a:buChar char="•"/>
            </a:pPr>
            <a:r>
              <a:rPr lang="zh-CN" altLang="en-US" dirty="0"/>
              <a:t>这种方法通过让模型同时处理多种类型的数据，从而增强其对语言组合的理解和表达能力。例如，一个多任务联合训练的模型可能同时负责文本分类、情感分析、命名实体识别等任务，这有助于提高模型在处理复杂语言现象时的泛化能力。</a:t>
            </a:r>
            <a:endParaRPr lang="en-US" altLang="zh-CN" dirty="0"/>
          </a:p>
          <a:p>
            <a:pPr marL="742950" lvl="1" indent="-285750">
              <a:buFont typeface="Arial" panose="020B0604020202020204" pitchFamily="34" charset="0"/>
              <a:buChar char="•"/>
            </a:pPr>
            <a:r>
              <a:rPr lang="zh-CN" altLang="en-US" dirty="0"/>
              <a:t>这种方法利用了模型在原任务上学到的知识，并将其迁移到新的任务上，从而实现跨领域的知识转移。例如，一个迁移学习的模型可能在新闻分类任务上进行了充分的训练，然后将其应用于商品评论分类任务，以期望在新的任务上也能够表现出良好的性能。</a:t>
            </a:r>
          </a:p>
          <a:p>
            <a:pPr lvl="1"/>
            <a:endParaRPr lang="en-US" altLang="zh-CN" dirty="0"/>
          </a:p>
          <a:p>
            <a:pPr algn="l"/>
            <a:endParaRPr lang="en-US" altLang="zh-CN" b="1" i="0" dirty="0">
              <a:solidFill>
                <a:srgbClr val="4F4F4F"/>
              </a:solidFill>
              <a:effectLst/>
              <a:latin typeface="PingFang SC"/>
            </a:endParaRPr>
          </a:p>
        </p:txBody>
      </p:sp>
    </p:spTree>
    <p:extLst>
      <p:ext uri="{BB962C8B-B14F-4D97-AF65-F5344CB8AC3E}">
        <p14:creationId xmlns:p14="http://schemas.microsoft.com/office/powerpoint/2010/main" val="398345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14</a:t>
            </a:fld>
            <a:endParaRPr lang="zh-CN" altLang="en-US"/>
          </a:p>
        </p:txBody>
      </p:sp>
    </p:spTree>
    <p:extLst>
      <p:ext uri="{BB962C8B-B14F-4D97-AF65-F5344CB8AC3E}">
        <p14:creationId xmlns:p14="http://schemas.microsoft.com/office/powerpoint/2010/main" val="2572044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177430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1976408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323569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zh-CN" sz="1800" dirty="0">
                <a:effectLst/>
                <a:ea typeface="等线" panose="02010600030101010101" pitchFamily="2" charset="-122"/>
                <a:cs typeface="Times New Roman" panose="02020603050405020304" pitchFamily="18" charset="0"/>
              </a:rPr>
              <a:t>生成的每个词没有独立的奖励，整个句子才有对应的奖励，所以可以采用基于序列的强化学习方法</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在训练阶段，使用</a:t>
            </a:r>
            <a:r>
              <a:rPr lang="en-US" altLang="zh-CN" sz="1800" dirty="0">
                <a:effectLst/>
                <a:ea typeface="等线" panose="02010600030101010101" pitchFamily="2" charset="-122"/>
                <a:cs typeface="Times New Roman" panose="02020603050405020304" pitchFamily="18" charset="0"/>
              </a:rPr>
              <a:t>REINFORCE</a:t>
            </a:r>
            <a:r>
              <a:rPr lang="zh-CN" altLang="zh-CN" sz="1800" dirty="0">
                <a:effectLst/>
                <a:ea typeface="等线" panose="02010600030101010101" pitchFamily="2" charset="-122"/>
                <a:cs typeface="Times New Roman" panose="02020603050405020304" pitchFamily="18" charset="0"/>
              </a:rPr>
              <a:t>算法通过策略梯度方法对模型的参数进行更新。</a:t>
            </a:r>
            <a:endParaRPr lang="en-US" altLang="zh-CN" sz="1800" dirty="0">
              <a:effectLst/>
              <a:ea typeface="等线" panose="02010600030101010101" pitchFamily="2" charset="-122"/>
              <a:cs typeface="Times New Roman" panose="02020603050405020304" pitchFamily="18" charset="0"/>
            </a:endParaRPr>
          </a:p>
          <a:p>
            <a:pPr algn="l"/>
            <a:r>
              <a:rPr lang="zh-CN" altLang="zh-CN" sz="1800" dirty="0">
                <a:effectLst/>
                <a:ea typeface="等线" panose="02010600030101010101" pitchFamily="2" charset="-122"/>
                <a:cs typeface="Times New Roman" panose="02020603050405020304" pitchFamily="18" charset="0"/>
              </a:rPr>
              <a:t>由于奖励值的定义是对于整个句子，整个句子的奖励值被分配给其中每个生成的词。</a:t>
            </a:r>
            <a:endParaRPr lang="en-US" altLang="zh-CN" dirty="0"/>
          </a:p>
        </p:txBody>
      </p:sp>
    </p:spTree>
    <p:extLst>
      <p:ext uri="{BB962C8B-B14F-4D97-AF65-F5344CB8AC3E}">
        <p14:creationId xmlns:p14="http://schemas.microsoft.com/office/powerpoint/2010/main" val="95708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78693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4103364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20</a:t>
            </a:fld>
            <a:endParaRPr lang="zh-CN" altLang="en-US"/>
          </a:p>
        </p:txBody>
      </p:sp>
    </p:spTree>
    <p:extLst>
      <p:ext uri="{BB962C8B-B14F-4D97-AF65-F5344CB8AC3E}">
        <p14:creationId xmlns:p14="http://schemas.microsoft.com/office/powerpoint/2010/main" val="565574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err="1"/>
              <a:t>AgentA</a:t>
            </a:r>
            <a:r>
              <a:rPr lang="zh-CN" altLang="en-US" dirty="0"/>
              <a:t>得到变化前后的两个图像输入后，分别通过图像处理模块和语言生成模块，得到</a:t>
            </a:r>
            <a:r>
              <a:rPr lang="en-US" altLang="zh-CN" dirty="0"/>
              <a:t>message</a:t>
            </a:r>
            <a:r>
              <a:rPr lang="zh-CN" altLang="en-US" dirty="0"/>
              <a:t>。而</a:t>
            </a:r>
            <a:r>
              <a:rPr lang="en-US" altLang="zh-CN" dirty="0" err="1"/>
              <a:t>AgentB</a:t>
            </a:r>
            <a:r>
              <a:rPr lang="zh-CN" altLang="en-US" dirty="0"/>
              <a:t>这边，通过语言理解模块和全连接层来预测删除物体的类别</a:t>
            </a:r>
            <a:endParaRPr lang="en-US" altLang="zh-CN" dirty="0"/>
          </a:p>
        </p:txBody>
      </p:sp>
    </p:spTree>
    <p:extLst>
      <p:ext uri="{BB962C8B-B14F-4D97-AF65-F5344CB8AC3E}">
        <p14:creationId xmlns:p14="http://schemas.microsoft.com/office/powerpoint/2010/main" val="2493140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en-US" altLang="zh-CN" dirty="0" err="1"/>
              <a:t>AgentB</a:t>
            </a:r>
            <a:r>
              <a:rPr lang="zh-CN" altLang="en-US" dirty="0"/>
              <a:t>只是一个分类器，现增加图像处理模块。</a:t>
            </a:r>
            <a:r>
              <a:rPr lang="en-US" altLang="zh-CN" dirty="0" err="1"/>
              <a:t>AgentB</a:t>
            </a:r>
            <a:r>
              <a:rPr lang="zh-CN" altLang="en-US" dirty="0"/>
              <a:t>输入为</a:t>
            </a:r>
            <a:r>
              <a:rPr lang="zh-CN" altLang="en-US" b="1" dirty="0"/>
              <a:t>随机采样</a:t>
            </a:r>
            <a:r>
              <a:rPr lang="zh-CN" altLang="en-US" dirty="0"/>
              <a:t>的三张图片，分别代表三类物体，其中物体颜色、形状都是随机生成的。</a:t>
            </a:r>
            <a:endParaRPr lang="en-US" altLang="zh-CN" dirty="0"/>
          </a:p>
          <a:p>
            <a:pPr marL="285750" indent="-285750">
              <a:buFont typeface="Wingdings" panose="05000000000000000000" pitchFamily="2" charset="2"/>
              <a:buChar char="Ø"/>
            </a:pPr>
            <a:r>
              <a:rPr lang="zh-CN" altLang="en-US" dirty="0">
                <a:solidFill>
                  <a:srgbClr val="FF0000"/>
                </a:solidFill>
              </a:rPr>
              <a:t>这边的</a:t>
            </a:r>
            <a:r>
              <a:rPr lang="en-US" altLang="zh-CN" dirty="0">
                <a:solidFill>
                  <a:srgbClr val="FF0000"/>
                </a:solidFill>
              </a:rPr>
              <a:t>key</a:t>
            </a:r>
            <a:r>
              <a:rPr lang="zh-CN" altLang="en-US" dirty="0">
                <a:solidFill>
                  <a:srgbClr val="FF0000"/>
                </a:solidFill>
              </a:rPr>
              <a:t>，</a:t>
            </a:r>
            <a:r>
              <a:rPr lang="en-US" altLang="zh-CN" dirty="0">
                <a:solidFill>
                  <a:srgbClr val="FF0000"/>
                </a:solidFill>
              </a:rPr>
              <a:t>ball</a:t>
            </a:r>
            <a:r>
              <a:rPr lang="zh-CN" altLang="en-US" dirty="0">
                <a:solidFill>
                  <a:srgbClr val="FF0000"/>
                </a:solidFill>
              </a:rPr>
              <a:t>，</a:t>
            </a:r>
            <a:r>
              <a:rPr lang="en-US" altLang="zh-CN" dirty="0">
                <a:solidFill>
                  <a:srgbClr val="FF0000"/>
                </a:solidFill>
              </a:rPr>
              <a:t>box</a:t>
            </a:r>
            <a:r>
              <a:rPr lang="zh-CN" altLang="en-US" dirty="0">
                <a:solidFill>
                  <a:srgbClr val="FF0000"/>
                </a:solidFill>
              </a:rPr>
              <a:t>位置不能固定</a:t>
            </a:r>
          </a:p>
        </p:txBody>
      </p:sp>
    </p:spTree>
    <p:extLst>
      <p:ext uri="{BB962C8B-B14F-4D97-AF65-F5344CB8AC3E}">
        <p14:creationId xmlns:p14="http://schemas.microsoft.com/office/powerpoint/2010/main" val="1179362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1989862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b="0" dirty="0">
                <a:solidFill>
                  <a:srgbClr val="CE9178"/>
                </a:solidFill>
                <a:effectLst/>
                <a:latin typeface="Consolas" panose="020B0609020204030204" pitchFamily="49" charset="0"/>
              </a:rPr>
              <a:t>根据标注找到每个簇的主要标签</a:t>
            </a:r>
            <a:endParaRPr lang="zh-CN" altLang="en-US" b="0" dirty="0">
              <a:solidFill>
                <a:srgbClr val="CCCCCC"/>
              </a:solidFill>
              <a:effectLst/>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b="0" dirty="0">
                <a:solidFill>
                  <a:srgbClr val="6A9955"/>
                </a:solidFill>
                <a:effectLst/>
                <a:latin typeface="Consolas" panose="020B0609020204030204" pitchFamily="49" charset="0"/>
              </a:rPr>
              <a:t>连接匹配的簇中心</a:t>
            </a:r>
            <a:endParaRPr lang="zh-CN" altLang="en-US" b="0" dirty="0">
              <a:solidFill>
                <a:srgbClr val="CCCCCC"/>
              </a:solidFill>
              <a:effectLst/>
              <a:latin typeface="Consolas" panose="020B0609020204030204" pitchFamily="49" charset="0"/>
            </a:endParaRPr>
          </a:p>
          <a:p>
            <a:pPr marL="285750" indent="-285750">
              <a:buFont typeface="Wingdings" panose="05000000000000000000" pitchFamily="2" charset="2"/>
              <a:buChar char="Ø"/>
            </a:pPr>
            <a:r>
              <a:rPr lang="zh-CN" altLang="en-US" b="0" i="0" dirty="0">
                <a:solidFill>
                  <a:srgbClr val="1A2029"/>
                </a:solidFill>
                <a:effectLst/>
                <a:latin typeface="-apple-system"/>
              </a:rPr>
              <a:t>标签在聚类结果中没有成为任何簇的主要标签，说明观测向量或语言向量的特征表示不足以区分不同的类别，那么聚类算法可能无法正确地识别出这些类别。</a:t>
            </a:r>
            <a:endParaRPr lang="en-US" altLang="zh-CN" dirty="0"/>
          </a:p>
        </p:txBody>
      </p:sp>
    </p:spTree>
    <p:extLst>
      <p:ext uri="{BB962C8B-B14F-4D97-AF65-F5344CB8AC3E}">
        <p14:creationId xmlns:p14="http://schemas.microsoft.com/office/powerpoint/2010/main" val="2323388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2598675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zh-CN" altLang="en-US" dirty="0"/>
              <a:t>上面一行是猜类型结果，下面一行是猜颜色结果</a:t>
            </a:r>
            <a:endParaRPr lang="en-US" altLang="zh-CN" dirty="0"/>
          </a:p>
          <a:p>
            <a:pPr marL="285750" indent="-285750">
              <a:buFont typeface="Wingdings" panose="05000000000000000000" pitchFamily="2" charset="2"/>
              <a:buChar char="Ø"/>
            </a:pPr>
            <a:r>
              <a:rPr lang="zh-CN" altLang="en-US" dirty="0"/>
              <a:t>从左到右分别是</a:t>
            </a:r>
            <a:r>
              <a:rPr lang="en-US" altLang="zh-CN" dirty="0"/>
              <a:t>loss</a:t>
            </a:r>
            <a:r>
              <a:rPr lang="zh-CN" altLang="en-US" dirty="0"/>
              <a:t>，</a:t>
            </a:r>
            <a:r>
              <a:rPr lang="en-US" altLang="zh-CN" dirty="0"/>
              <a:t>accuracy</a:t>
            </a:r>
            <a:r>
              <a:rPr lang="zh-CN" altLang="en-US" dirty="0"/>
              <a:t>，</a:t>
            </a:r>
            <a:r>
              <a:rPr lang="en-US" altLang="zh-CN" dirty="0"/>
              <a:t>reward</a:t>
            </a:r>
          </a:p>
          <a:p>
            <a:pPr marL="285750" indent="-285750">
              <a:buFont typeface="Wingdings" panose="05000000000000000000" pitchFamily="2" charset="2"/>
              <a:buChar char="Ø"/>
            </a:pPr>
            <a:r>
              <a:rPr lang="zh-CN" altLang="en-US" dirty="0"/>
              <a:t>蓝色是</a:t>
            </a:r>
            <a:r>
              <a:rPr lang="en-US" altLang="zh-CN" dirty="0"/>
              <a:t>A/train</a:t>
            </a:r>
            <a:r>
              <a:rPr lang="zh-CN" altLang="en-US" dirty="0"/>
              <a:t>；橙色是</a:t>
            </a:r>
            <a:r>
              <a:rPr lang="en-US" altLang="zh-CN" dirty="0"/>
              <a:t>B/</a:t>
            </a:r>
            <a:r>
              <a:rPr lang="en-US" altLang="zh-CN" dirty="0" err="1"/>
              <a:t>val</a:t>
            </a:r>
            <a:endParaRPr lang="en-US" altLang="zh-CN" dirty="0"/>
          </a:p>
        </p:txBody>
      </p:sp>
    </p:spTree>
    <p:extLst>
      <p:ext uri="{BB962C8B-B14F-4D97-AF65-F5344CB8AC3E}">
        <p14:creationId xmlns:p14="http://schemas.microsoft.com/office/powerpoint/2010/main" val="2851486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en-US" altLang="zh-CN" dirty="0"/>
              <a:t>0</a:t>
            </a:r>
            <a:r>
              <a:rPr lang="zh-CN" altLang="en-US" dirty="0"/>
              <a:t>，</a:t>
            </a:r>
            <a:r>
              <a:rPr lang="en-US" altLang="zh-CN" dirty="0"/>
              <a:t>1</a:t>
            </a:r>
            <a:r>
              <a:rPr lang="zh-CN" altLang="en-US" dirty="0"/>
              <a:t>，</a:t>
            </a:r>
            <a:r>
              <a:rPr lang="en-US" altLang="zh-CN" dirty="0"/>
              <a:t>42</a:t>
            </a:r>
            <a:r>
              <a:rPr lang="zh-CN" altLang="en-US" dirty="0"/>
              <a:t>都是</a:t>
            </a:r>
            <a:r>
              <a:rPr lang="en-US" altLang="zh-CN" dirty="0"/>
              <a:t>0.29</a:t>
            </a:r>
          </a:p>
        </p:txBody>
      </p:sp>
    </p:spTree>
    <p:extLst>
      <p:ext uri="{BB962C8B-B14F-4D97-AF65-F5344CB8AC3E}">
        <p14:creationId xmlns:p14="http://schemas.microsoft.com/office/powerpoint/2010/main" val="1476048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en-US" altLang="zh-CN" dirty="0"/>
              <a:t>0</a:t>
            </a:r>
            <a:r>
              <a:rPr lang="zh-CN" altLang="en-US" dirty="0"/>
              <a:t>，</a:t>
            </a:r>
            <a:r>
              <a:rPr lang="en-US" altLang="zh-CN" dirty="0"/>
              <a:t>1</a:t>
            </a:r>
            <a:r>
              <a:rPr lang="zh-CN" altLang="en-US" dirty="0"/>
              <a:t>，</a:t>
            </a:r>
            <a:r>
              <a:rPr lang="en-US" altLang="zh-CN" dirty="0"/>
              <a:t>42</a:t>
            </a:r>
            <a:r>
              <a:rPr lang="zh-CN" altLang="en-US" dirty="0"/>
              <a:t>都是</a:t>
            </a:r>
            <a:r>
              <a:rPr lang="en-US" altLang="zh-CN" dirty="0"/>
              <a:t>0.29</a:t>
            </a:r>
          </a:p>
        </p:txBody>
      </p:sp>
    </p:spTree>
    <p:extLst>
      <p:ext uri="{BB962C8B-B14F-4D97-AF65-F5344CB8AC3E}">
        <p14:creationId xmlns:p14="http://schemas.microsoft.com/office/powerpoint/2010/main" val="3219915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en-US" altLang="zh-CN" dirty="0"/>
              <a:t>0</a:t>
            </a:r>
            <a:r>
              <a:rPr lang="zh-CN" altLang="en-US" dirty="0"/>
              <a:t>，</a:t>
            </a:r>
            <a:r>
              <a:rPr lang="en-US" altLang="zh-CN" dirty="0"/>
              <a:t>1</a:t>
            </a:r>
            <a:r>
              <a:rPr lang="zh-CN" altLang="en-US" dirty="0"/>
              <a:t>，</a:t>
            </a:r>
            <a:r>
              <a:rPr lang="en-US" altLang="zh-CN" dirty="0"/>
              <a:t>42</a:t>
            </a:r>
            <a:r>
              <a:rPr lang="zh-CN" altLang="en-US" dirty="0"/>
              <a:t>都是</a:t>
            </a:r>
            <a:r>
              <a:rPr lang="en-US" altLang="zh-CN" dirty="0"/>
              <a:t>0.29</a:t>
            </a:r>
          </a:p>
        </p:txBody>
      </p:sp>
    </p:spTree>
    <p:extLst>
      <p:ext uri="{BB962C8B-B14F-4D97-AF65-F5344CB8AC3E}">
        <p14:creationId xmlns:p14="http://schemas.microsoft.com/office/powerpoint/2010/main" val="409117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a:t>
            </a:fld>
            <a:endParaRPr lang="zh-CN" altLang="en-US"/>
          </a:p>
        </p:txBody>
      </p:sp>
    </p:spTree>
    <p:extLst>
      <p:ext uri="{BB962C8B-B14F-4D97-AF65-F5344CB8AC3E}">
        <p14:creationId xmlns:p14="http://schemas.microsoft.com/office/powerpoint/2010/main" val="85457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30</a:t>
            </a:fld>
            <a:endParaRPr lang="zh-CN" altLang="en-US"/>
          </a:p>
        </p:txBody>
      </p:sp>
    </p:spTree>
    <p:extLst>
      <p:ext uri="{BB962C8B-B14F-4D97-AF65-F5344CB8AC3E}">
        <p14:creationId xmlns:p14="http://schemas.microsoft.com/office/powerpoint/2010/main" val="3565737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349580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859815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答辩建议：先说任务，然后再说模型，再引入环境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对实验结果的分析多做一点，研究原因，比如三分类的好六分类的不好，是分类的原因吗 三分类扩展到四五六，会变差吗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或者是因为词汇表太大了，导致生成语言太离散了吗，减少词汇表会改善吗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。。。增加实验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（消融实验，对比不同的参数值和方法）（理解侧和生成侧的对齐）</a:t>
            </a:r>
          </a:p>
        </p:txBody>
      </p:sp>
      <p:sp>
        <p:nvSpPr>
          <p:cNvPr id="4" name="灯片编号占位符 3"/>
          <p:cNvSpPr>
            <a:spLocks noGrp="1"/>
          </p:cNvSpPr>
          <p:nvPr>
            <p:ph type="sldNum" sz="quarter" idx="5"/>
          </p:nvPr>
        </p:nvSpPr>
        <p:spPr/>
        <p:txBody>
          <a:bodyPr/>
          <a:lstStyle/>
          <a:p>
            <a:fld id="{299A6F94-C11C-499B-B98E-C2E7153AC9E7}" type="slidenum">
              <a:rPr lang="zh-CN" altLang="en-US" smtClean="0"/>
              <a:t>33</a:t>
            </a:fld>
            <a:endParaRPr lang="zh-CN" altLang="en-US"/>
          </a:p>
        </p:txBody>
      </p:sp>
    </p:spTree>
    <p:extLst>
      <p:ext uri="{BB962C8B-B14F-4D97-AF65-F5344CB8AC3E}">
        <p14:creationId xmlns:p14="http://schemas.microsoft.com/office/powerpoint/2010/main" val="13927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多智能体系统包含一群多智能体，这些箭头表示他们可以通过通信交互作用。智能体可以在一个环境中行动，在这个环境中，每个智能体可以作用或者影响环境的不同部分。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多智能体系统可以通过相互协作和合作优化，解决单个智能体难以或不可能解决的复杂系统中的问题，因此在在智能机器人、交通控制、分布式决策、自主化作战系统等领域都得到迅速而广泛的应用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的研究包括使多个智能体协调运行的技术，例如交互通信、协调、合作、协商、调度、冲突消解等，依据任务特性的不同，一般可以将多智能体系统划分为完全协作、完全竞争和混合关系这三种设定，</a:t>
            </a:r>
            <a:r>
              <a:rPr lang="zh-CN" altLang="en-US" b="1" dirty="0"/>
              <a:t>我们这里主要探讨的是完全协作任务</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4931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indent="0">
              <a:buFont typeface="Wingdings" panose="05000000000000000000" pitchFamily="2" charset="2"/>
              <a:buNone/>
            </a:pPr>
            <a:r>
              <a:rPr lang="zh-CN" altLang="en-US" dirty="0"/>
              <a:t>语言是一种交互式完成任务的工具。人类使用自然语言进行交互，随着深度人工网络能力的增强，智能体之间是否能够开发出一种语言来进行交互受到越来越多的关注。</a:t>
            </a:r>
            <a:endParaRPr lang="en-US" altLang="zh-CN" dirty="0"/>
          </a:p>
          <a:p>
            <a:pPr marL="0" indent="0">
              <a:buFont typeface="Wingdings" panose="05000000000000000000" pitchFamily="2" charset="2"/>
              <a:buNone/>
            </a:pPr>
            <a:r>
              <a:rPr lang="zh-CN" altLang="en-US" dirty="0"/>
              <a:t>涌现语言就是一种在</a:t>
            </a:r>
            <a:r>
              <a:rPr lang="zh-CN" altLang="en-US" dirty="0">
                <a:solidFill>
                  <a:srgbClr val="FF0000"/>
                </a:solidFill>
              </a:rPr>
              <a:t>没有语言使用数据或者语法规则</a:t>
            </a:r>
            <a:r>
              <a:rPr lang="zh-CN" altLang="en-US" dirty="0"/>
              <a:t>的情况下自然产生的语言。</a:t>
            </a:r>
            <a:endParaRPr lang="en-US" altLang="zh-CN" dirty="0"/>
          </a:p>
          <a:p>
            <a:pPr algn="l"/>
            <a:r>
              <a:rPr lang="zh-CN" altLang="en-US" dirty="0"/>
              <a:t>如图所示，每个智能体只能看到房子的一部分，为了实现某个导航任务，智能体相互对话，在这个过程中产生的这种语言，就是涌现语言。</a:t>
            </a:r>
            <a:endParaRPr lang="en-US" altLang="zh-CN" dirty="0"/>
          </a:p>
        </p:txBody>
      </p:sp>
    </p:spTree>
    <p:extLst>
      <p:ext uri="{BB962C8B-B14F-4D97-AF65-F5344CB8AC3E}">
        <p14:creationId xmlns:p14="http://schemas.microsoft.com/office/powerpoint/2010/main" val="268407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涌现语言只需要传递固定词表大小中的一些符号，通信成本低。自然语言需要大量的标注，但是这些标注知识只是所有知识的子集，而涌现语言不需要预先的标注，它可以在交互过程中理解和产生新的未见过的概念。研究涌现语言从无到有的过程对我们理解自然语言的产生和发展也有很大的帮助意义。</a:t>
            </a:r>
            <a:endParaRPr lang="en-US" altLang="zh-CN" dirty="0"/>
          </a:p>
          <a:p>
            <a:pPr algn="l"/>
            <a:endParaRPr lang="en-US" altLang="zh-CN" dirty="0"/>
          </a:p>
          <a:p>
            <a:pPr algn="l"/>
            <a:r>
              <a:rPr lang="zh-CN" altLang="en-US" dirty="0"/>
              <a:t>多智能体交互系统不止有单一任务：比如导航系统中存在定位任务，导航任务，识别物体任务等等</a:t>
            </a:r>
            <a:endParaRPr lang="en-US" altLang="zh-CN" dirty="0"/>
          </a:p>
          <a:p>
            <a:pPr algn="l"/>
            <a:r>
              <a:rPr lang="zh-CN" altLang="en-US" dirty="0"/>
              <a:t>而单任务下通过大规模数据训练得到的语言在其他任务下理解和生成能力差，我们希望语言具有好的推广性，可以在不同的任务下都具有好的理解和生成能力，因此有必要研究多任务下的涌现语言</a:t>
            </a:r>
            <a:endParaRPr lang="en-US" altLang="zh-CN" dirty="0"/>
          </a:p>
        </p:txBody>
      </p:sp>
    </p:spTree>
    <p:extLst>
      <p:ext uri="{BB962C8B-B14F-4D97-AF65-F5344CB8AC3E}">
        <p14:creationId xmlns:p14="http://schemas.microsoft.com/office/powerpoint/2010/main" val="305967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时间线 发展趋势和总结</a:t>
            </a:r>
          </a:p>
        </p:txBody>
      </p:sp>
      <p:sp>
        <p:nvSpPr>
          <p:cNvPr id="4" name="灯片编号占位符 3"/>
          <p:cNvSpPr>
            <a:spLocks noGrp="1"/>
          </p:cNvSpPr>
          <p:nvPr>
            <p:ph type="sldNum" sz="quarter" idx="5"/>
          </p:nvPr>
        </p:nvSpPr>
        <p:spPr/>
        <p:txBody>
          <a:bodyPr/>
          <a:lstStyle/>
          <a:p>
            <a:fld id="{47642DBD-768B-439C-9BFB-2DD3A138FD82}" type="slidenum">
              <a:rPr lang="zh-CN" altLang="en-US" smtClean="0"/>
              <a:t>7</a:t>
            </a:fld>
            <a:endParaRPr lang="zh-CN" altLang="en-US"/>
          </a:p>
        </p:txBody>
      </p:sp>
    </p:spTree>
    <p:extLst>
      <p:ext uri="{BB962C8B-B14F-4D97-AF65-F5344CB8AC3E}">
        <p14:creationId xmlns:p14="http://schemas.microsoft.com/office/powerpoint/2010/main" val="568741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r>
              <a:rPr lang="en-US" altLang="zh-CN" sz="1200" dirty="0"/>
              <a:t>[3] </a:t>
            </a:r>
            <a:r>
              <a:rPr lang="en-US" altLang="zh-CN" sz="1200" dirty="0" err="1"/>
              <a:t>Lazaridou</a:t>
            </a:r>
            <a:r>
              <a:rPr lang="en-US" altLang="zh-CN" sz="1200" dirty="0"/>
              <a:t> A, </a:t>
            </a:r>
            <a:r>
              <a:rPr lang="en-US" altLang="zh-CN" sz="1200" dirty="0" err="1"/>
              <a:t>Peysakhovich</a:t>
            </a:r>
            <a:r>
              <a:rPr lang="en-US" altLang="zh-CN" sz="1200" dirty="0"/>
              <a:t> A, Baroni M. Multi-agent cooperation and the emergence of (natural) language[J]. </a:t>
            </a:r>
            <a:r>
              <a:rPr lang="en-US" altLang="zh-CN" sz="1200" dirty="0" err="1"/>
              <a:t>arXiv</a:t>
            </a:r>
            <a:r>
              <a:rPr lang="en-US" altLang="zh-CN" sz="1200" dirty="0"/>
              <a:t> preprint arXiv:1612.07182, 2016.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[9] </a:t>
            </a:r>
            <a:r>
              <a:rPr lang="en-US" altLang="zh-CN" sz="1200" dirty="0" err="1"/>
              <a:t>Kottur</a:t>
            </a:r>
            <a:r>
              <a:rPr lang="en-US" altLang="zh-CN" sz="1200" dirty="0"/>
              <a:t> S, Moura J M F, Lee S, et al. Natural language does not emerge 'naturally 'in multi-agent dialog[J]. </a:t>
            </a:r>
            <a:r>
              <a:rPr lang="en-US" altLang="zh-CN" sz="1200" dirty="0" err="1"/>
              <a:t>arXiv</a:t>
            </a:r>
            <a:r>
              <a:rPr lang="en-US" altLang="zh-CN" sz="1200" dirty="0"/>
              <a:t> preprint arXiv:1706.08502,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[6] </a:t>
            </a:r>
            <a:r>
              <a:rPr lang="en-US" altLang="zh-CN" sz="1200" dirty="0" err="1"/>
              <a:t>Lazaridou</a:t>
            </a:r>
            <a:r>
              <a:rPr lang="en-US" altLang="zh-CN" sz="1200" dirty="0"/>
              <a:t>, </a:t>
            </a:r>
            <a:r>
              <a:rPr lang="en-US" altLang="zh-CN" sz="1200" dirty="0" err="1"/>
              <a:t>Angeliki</a:t>
            </a:r>
            <a:r>
              <a:rPr lang="en-US" altLang="zh-CN" sz="1200" dirty="0"/>
              <a:t> &amp; Hermann, Karl &amp; </a:t>
            </a:r>
            <a:r>
              <a:rPr lang="en-US" altLang="zh-CN" sz="1200" dirty="0" err="1"/>
              <a:t>Tuyls</a:t>
            </a:r>
            <a:r>
              <a:rPr lang="en-US" altLang="zh-CN" sz="1200" dirty="0"/>
              <a:t>, Karl &amp; Clark, Stephen. (2018). Emergence of Linguistic Communication from Referential Games with Symbolic and Pixel Input.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222222"/>
                </a:solidFill>
                <a:effectLst/>
                <a:latin typeface="Arial" panose="020B0604020202020204" pitchFamily="34" charset="0"/>
              </a:rPr>
              <a:t>[2]Das, Abhishek, et al. "Tarmac: Targeted multi-agent communication." </a:t>
            </a:r>
            <a:r>
              <a:rPr lang="en-US" altLang="zh-CN" sz="1200" b="0" i="1" dirty="0">
                <a:solidFill>
                  <a:srgbClr val="222222"/>
                </a:solidFill>
                <a:effectLst/>
                <a:latin typeface="Arial" panose="020B0604020202020204" pitchFamily="34" charset="0"/>
              </a:rPr>
              <a:t>International Conference on Machine Learning</a:t>
            </a:r>
            <a:r>
              <a:rPr lang="en-US" altLang="zh-CN" sz="1200" b="0" i="0" dirty="0">
                <a:solidFill>
                  <a:srgbClr val="222222"/>
                </a:solidFill>
                <a:effectLst/>
                <a:latin typeface="Arial" panose="020B0604020202020204" pitchFamily="34" charset="0"/>
              </a:rPr>
              <a:t>. PMLR, 2019.</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sz="1200" dirty="0"/>
          </a:p>
        </p:txBody>
      </p:sp>
    </p:spTree>
    <p:extLst>
      <p:ext uri="{BB962C8B-B14F-4D97-AF65-F5344CB8AC3E}">
        <p14:creationId xmlns:p14="http://schemas.microsoft.com/office/powerpoint/2010/main" val="747038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28600" indent="-228600">
              <a:buAutoNum type="arabicPeriod"/>
            </a:pPr>
            <a:r>
              <a:rPr lang="en-US" altLang="zh-CN" sz="1200" dirty="0"/>
              <a:t>ID </a:t>
            </a:r>
            <a:r>
              <a:rPr lang="zh-CN" altLang="en-US" sz="1200" dirty="0"/>
              <a:t>泛化 </a:t>
            </a:r>
            <a:r>
              <a:rPr lang="en-US" altLang="zh-CN" sz="1200" dirty="0"/>
              <a:t>(In-distribution generalization):</a:t>
            </a:r>
            <a:r>
              <a:rPr lang="zh-CN" altLang="en-US" sz="1200" dirty="0"/>
              <a:t>定义</a:t>
            </a:r>
            <a:r>
              <a:rPr lang="en-US" altLang="zh-CN" sz="1200" dirty="0"/>
              <a:t>: </a:t>
            </a:r>
            <a:r>
              <a:rPr lang="zh-CN" altLang="en-US" sz="1200" dirty="0"/>
              <a:t>训练集和测试集拥有相同的规则组合，但包含不同的推理问题。目的</a:t>
            </a:r>
            <a:r>
              <a:rPr lang="en-US" altLang="zh-CN" sz="1200" dirty="0"/>
              <a:t>: </a:t>
            </a:r>
            <a:r>
              <a:rPr lang="zh-CN" altLang="en-US" sz="1200" dirty="0"/>
              <a:t>测试语言能否泛化到具有相同规则的不同推理问题。</a:t>
            </a:r>
            <a:endParaRPr lang="en-US" altLang="zh-CN" sz="1200" dirty="0"/>
          </a:p>
          <a:p>
            <a:pPr marL="228600" indent="-228600">
              <a:buAutoNum type="arabicPeriod"/>
            </a:pPr>
            <a:r>
              <a:rPr lang="en-US" altLang="zh-CN" sz="1200" dirty="0"/>
              <a:t>2. </a:t>
            </a:r>
            <a:r>
              <a:rPr lang="en-US" altLang="zh-CN" sz="1200" dirty="0" err="1"/>
              <a:t>Inpo-ood</a:t>
            </a:r>
            <a:r>
              <a:rPr lang="en-US" altLang="zh-CN" sz="1200" dirty="0"/>
              <a:t> </a:t>
            </a:r>
            <a:r>
              <a:rPr lang="zh-CN" altLang="en-US" sz="1200" dirty="0"/>
              <a:t>泛化 </a:t>
            </a:r>
            <a:r>
              <a:rPr lang="en-US" altLang="zh-CN" sz="1200" dirty="0"/>
              <a:t>(Interpolated out-of-distribution generalization):</a:t>
            </a:r>
            <a:r>
              <a:rPr lang="zh-CN" altLang="en-US" sz="1200" dirty="0"/>
              <a:t>定义</a:t>
            </a:r>
            <a:r>
              <a:rPr lang="en-US" altLang="zh-CN" sz="1200" dirty="0"/>
              <a:t>: </a:t>
            </a:r>
            <a:r>
              <a:rPr lang="zh-CN" altLang="en-US" sz="1200" dirty="0"/>
              <a:t>训练集中每个规则在每个属性上都出现过，但测试集中包含一些训练集中没有出现过的规则组合。目的</a:t>
            </a:r>
            <a:r>
              <a:rPr lang="en-US" altLang="zh-CN" sz="1200" dirty="0"/>
              <a:t>: </a:t>
            </a:r>
            <a:r>
              <a:rPr lang="zh-CN" altLang="en-US" sz="1200" dirty="0"/>
              <a:t>测试语言能否基于现有规则组件泛化到未见过的规则组合。</a:t>
            </a:r>
            <a:endParaRPr lang="en-US" altLang="zh-CN" sz="1200" dirty="0"/>
          </a:p>
          <a:p>
            <a:pPr marL="228600" indent="-228600">
              <a:buAutoNum type="arabicPeriod"/>
            </a:pPr>
            <a:r>
              <a:rPr lang="en-US" altLang="zh-CN" sz="1200" dirty="0"/>
              <a:t>3. Expo-ood-L1 </a:t>
            </a:r>
            <a:r>
              <a:rPr lang="zh-CN" altLang="en-US" sz="1200" dirty="0"/>
              <a:t>泛化 </a:t>
            </a:r>
            <a:r>
              <a:rPr lang="en-US" altLang="zh-CN" sz="1200" dirty="0"/>
              <a:t>(Extrapolated out-of-distribution generalization level-1):</a:t>
            </a:r>
            <a:r>
              <a:rPr lang="zh-CN" altLang="en-US" sz="1200" dirty="0"/>
              <a:t>定义</a:t>
            </a:r>
            <a:r>
              <a:rPr lang="en-US" altLang="zh-CN" sz="1200" dirty="0"/>
              <a:t>: </a:t>
            </a:r>
            <a:r>
              <a:rPr lang="zh-CN" altLang="en-US" sz="1200" dirty="0"/>
              <a:t>每个属性都有一个训练集中没有出现过的独特规则，这些规则与其他训练集中出现的规则组合形成测试集。目的</a:t>
            </a:r>
            <a:r>
              <a:rPr lang="en-US" altLang="zh-CN" sz="1200" dirty="0"/>
              <a:t>: </a:t>
            </a:r>
            <a:r>
              <a:rPr lang="zh-CN" altLang="en-US" sz="1200" dirty="0"/>
              <a:t>测试语言能否跨属性描述规则。</a:t>
            </a:r>
            <a:endParaRPr lang="en-US" altLang="zh-CN" sz="1200" dirty="0"/>
          </a:p>
          <a:p>
            <a:pPr marL="228600" indent="-228600">
              <a:buAutoNum type="arabicPeriod"/>
            </a:pPr>
            <a:r>
              <a:rPr lang="en-US" altLang="zh-CN" sz="1200" dirty="0"/>
              <a:t>4. Expo-ood-L2 </a:t>
            </a:r>
            <a:r>
              <a:rPr lang="zh-CN" altLang="en-US" sz="1200" dirty="0"/>
              <a:t>泛化 </a:t>
            </a:r>
            <a:r>
              <a:rPr lang="en-US" altLang="zh-CN" sz="1200" dirty="0"/>
              <a:t>(Extrapolated out-of-distribution generalization level-2):</a:t>
            </a:r>
            <a:r>
              <a:rPr lang="zh-CN" altLang="en-US" sz="1200" dirty="0"/>
              <a:t>定义</a:t>
            </a:r>
            <a:r>
              <a:rPr lang="en-US" altLang="zh-CN" sz="1200" dirty="0"/>
              <a:t>: </a:t>
            </a:r>
            <a:r>
              <a:rPr lang="zh-CN" altLang="en-US" sz="1200" dirty="0"/>
              <a:t>一个规则在训练集中任何属性上都未出现过，它与训练集中出现的其他规则组合形成测试集。目的</a:t>
            </a:r>
            <a:r>
              <a:rPr lang="en-US" altLang="zh-CN" sz="1200" dirty="0"/>
              <a:t>: </a:t>
            </a:r>
            <a:r>
              <a:rPr lang="zh-CN" altLang="en-US" sz="1200" dirty="0"/>
              <a:t>测试语言能否泛化到全新的规则。</a:t>
            </a:r>
            <a:endParaRPr lang="en-US" altLang="zh-CN" sz="1200" dirty="0"/>
          </a:p>
          <a:p>
            <a:r>
              <a:rPr lang="en-US" altLang="zh-CN" sz="1200" dirty="0"/>
              <a:t>[4]</a:t>
            </a:r>
            <a:r>
              <a:rPr lang="en-US" altLang="zh-CN" sz="1200" dirty="0" err="1"/>
              <a:t>Lazaridou</a:t>
            </a:r>
            <a:r>
              <a:rPr lang="en-US" altLang="zh-CN" sz="1200" dirty="0"/>
              <a:t> A, Baroni M. Emergent multi-agent communication in the deep learning era[J]. </a:t>
            </a:r>
            <a:r>
              <a:rPr lang="en-US" altLang="zh-CN" sz="1200" dirty="0" err="1"/>
              <a:t>arXiv</a:t>
            </a:r>
            <a:r>
              <a:rPr lang="en-US" altLang="zh-CN" sz="1200" dirty="0"/>
              <a:t> preprint arXiv:2006.02419, 2020.</a:t>
            </a:r>
          </a:p>
          <a:p>
            <a:r>
              <a:rPr lang="en-US" altLang="zh-CN" sz="1200" dirty="0"/>
              <a:t>[5] </a:t>
            </a:r>
            <a:r>
              <a:rPr lang="en-US" altLang="zh-CN" sz="1200" dirty="0" err="1"/>
              <a:t>Kajic</a:t>
            </a:r>
            <a:r>
              <a:rPr lang="en-US" altLang="zh-CN" sz="1200" dirty="0"/>
              <a:t>, Ivana &amp; </a:t>
            </a:r>
            <a:r>
              <a:rPr lang="en-US" altLang="zh-CN" sz="1200" dirty="0" err="1"/>
              <a:t>Aygün</a:t>
            </a:r>
            <a:r>
              <a:rPr lang="en-US" altLang="zh-CN" sz="1200" dirty="0"/>
              <a:t>, </a:t>
            </a:r>
            <a:r>
              <a:rPr lang="en-US" altLang="zh-CN" sz="1200" dirty="0" err="1"/>
              <a:t>Eser</a:t>
            </a:r>
            <a:r>
              <a:rPr lang="en-US" altLang="zh-CN" sz="1200" dirty="0"/>
              <a:t> &amp; </a:t>
            </a:r>
            <a:r>
              <a:rPr lang="en-US" altLang="zh-CN" sz="1200" dirty="0" err="1"/>
              <a:t>Precup</a:t>
            </a:r>
            <a:r>
              <a:rPr lang="en-US" altLang="zh-CN" sz="1200" dirty="0"/>
              <a:t>, </a:t>
            </a:r>
            <a:r>
              <a:rPr lang="en-US" altLang="zh-CN" sz="1200" dirty="0" err="1"/>
              <a:t>Doina</a:t>
            </a:r>
            <a:r>
              <a:rPr lang="en-US" altLang="zh-CN" sz="1200" dirty="0"/>
              <a:t>. (2020). Learning to cooperate: Emergent communication in multi-agent navigation. </a:t>
            </a:r>
          </a:p>
          <a:p>
            <a:r>
              <a:rPr lang="en-US" altLang="zh-CN" b="0" i="0" dirty="0">
                <a:solidFill>
                  <a:srgbClr val="222222"/>
                </a:solidFill>
                <a:effectLst/>
                <a:latin typeface="Arial" panose="020B0604020202020204" pitchFamily="34" charset="0"/>
              </a:rPr>
              <a:t>[15]</a:t>
            </a:r>
            <a:r>
              <a:rPr lang="en-US" altLang="zh-CN" b="0" i="0" dirty="0" err="1">
                <a:solidFill>
                  <a:srgbClr val="222222"/>
                </a:solidFill>
                <a:effectLst/>
                <a:latin typeface="Arial" panose="020B0604020202020204" pitchFamily="34" charset="0"/>
              </a:rPr>
              <a:t>Chaabouni</a:t>
            </a:r>
            <a:r>
              <a:rPr lang="en-US" altLang="zh-CN" b="0" i="0" dirty="0">
                <a:solidFill>
                  <a:srgbClr val="222222"/>
                </a:solidFill>
                <a:effectLst/>
                <a:latin typeface="Arial" panose="020B0604020202020204" pitchFamily="34" charset="0"/>
              </a:rPr>
              <a:t> R, </a:t>
            </a:r>
            <a:r>
              <a:rPr lang="en-US" altLang="zh-CN" b="0" i="0" dirty="0" err="1">
                <a:solidFill>
                  <a:srgbClr val="222222"/>
                </a:solidFill>
                <a:effectLst/>
                <a:latin typeface="Arial" panose="020B0604020202020204" pitchFamily="34" charset="0"/>
              </a:rPr>
              <a:t>Strub</a:t>
            </a:r>
            <a:r>
              <a:rPr lang="en-US" altLang="zh-CN" b="0" i="0" dirty="0">
                <a:solidFill>
                  <a:srgbClr val="222222"/>
                </a:solidFill>
                <a:effectLst/>
                <a:latin typeface="Arial" panose="020B0604020202020204" pitchFamily="34" charset="0"/>
              </a:rPr>
              <a:t> F, </a:t>
            </a:r>
            <a:r>
              <a:rPr lang="en-US" altLang="zh-CN" b="0" i="0" dirty="0" err="1">
                <a:solidFill>
                  <a:srgbClr val="222222"/>
                </a:solidFill>
                <a:effectLst/>
                <a:latin typeface="Arial" panose="020B0604020202020204" pitchFamily="34" charset="0"/>
              </a:rPr>
              <a:t>Altché</a:t>
            </a:r>
            <a:r>
              <a:rPr lang="en-US" altLang="zh-CN" b="0" i="0" dirty="0">
                <a:solidFill>
                  <a:srgbClr val="222222"/>
                </a:solidFill>
                <a:effectLst/>
                <a:latin typeface="Arial" panose="020B0604020202020204" pitchFamily="34" charset="0"/>
              </a:rPr>
              <a:t> F, et al. Emergent communication at scale[C]//International conference on learning representations. 2022.</a:t>
            </a:r>
          </a:p>
          <a:p>
            <a:r>
              <a:rPr lang="en-US" altLang="zh-CN" sz="1200" b="0" i="0" dirty="0">
                <a:solidFill>
                  <a:srgbClr val="222222"/>
                </a:solidFill>
                <a:effectLst/>
                <a:latin typeface="Arial" panose="020B0604020202020204" pitchFamily="34" charset="0"/>
              </a:rPr>
              <a:t>[16]</a:t>
            </a:r>
            <a:r>
              <a:rPr lang="en-US" altLang="zh-CN" b="0" i="0" dirty="0">
                <a:solidFill>
                  <a:srgbClr val="222222"/>
                </a:solidFill>
                <a:effectLst/>
                <a:latin typeface="Arial" panose="020B0604020202020204" pitchFamily="34" charset="0"/>
              </a:rPr>
              <a:t> Rita M, </a:t>
            </a:r>
            <a:r>
              <a:rPr lang="en-US" altLang="zh-CN" b="0" i="0" dirty="0" err="1">
                <a:solidFill>
                  <a:srgbClr val="222222"/>
                </a:solidFill>
                <a:effectLst/>
                <a:latin typeface="Arial" panose="020B0604020202020204" pitchFamily="34" charset="0"/>
              </a:rPr>
              <a:t>Strub</a:t>
            </a:r>
            <a:r>
              <a:rPr lang="en-US" altLang="zh-CN" b="0" i="0" dirty="0">
                <a:solidFill>
                  <a:srgbClr val="222222"/>
                </a:solidFill>
                <a:effectLst/>
                <a:latin typeface="Arial" panose="020B0604020202020204" pitchFamily="34" charset="0"/>
              </a:rPr>
              <a:t> F, Grill J B, et al. On the role of population heterogeneity in emergent communication[J]. </a:t>
            </a:r>
            <a:r>
              <a:rPr lang="en-US" altLang="zh-CN" b="0" i="0" dirty="0" err="1">
                <a:solidFill>
                  <a:srgbClr val="222222"/>
                </a:solidFill>
                <a:effectLst/>
                <a:latin typeface="Arial" panose="020B0604020202020204" pitchFamily="34" charset="0"/>
              </a:rPr>
              <a:t>arXiv</a:t>
            </a:r>
            <a:r>
              <a:rPr lang="en-US" altLang="zh-CN" b="0" i="0" dirty="0">
                <a:solidFill>
                  <a:srgbClr val="222222"/>
                </a:solidFill>
                <a:effectLst/>
                <a:latin typeface="Arial" panose="020B0604020202020204" pitchFamily="34" charset="0"/>
              </a:rPr>
              <a:t> preprint arXiv:2204.12982, 2022.</a:t>
            </a:r>
          </a:p>
          <a:p>
            <a:r>
              <a:rPr lang="en-US" altLang="zh-CN" sz="1200" b="0" i="0" dirty="0">
                <a:solidFill>
                  <a:srgbClr val="222222"/>
                </a:solidFill>
                <a:effectLst/>
                <a:latin typeface="Arial" panose="020B0604020202020204" pitchFamily="34" charset="0"/>
              </a:rPr>
              <a:t>[17]</a:t>
            </a:r>
            <a:r>
              <a:rPr lang="en-US" altLang="zh-CN" b="0" i="0" dirty="0">
                <a:solidFill>
                  <a:srgbClr val="222222"/>
                </a:solidFill>
                <a:effectLst/>
                <a:latin typeface="Arial" panose="020B0604020202020204" pitchFamily="34" charset="0"/>
              </a:rPr>
              <a:t> Xu Z, </a:t>
            </a:r>
            <a:r>
              <a:rPr lang="en-US" altLang="zh-CN" b="0" i="0" dirty="0" err="1">
                <a:solidFill>
                  <a:srgbClr val="222222"/>
                </a:solidFill>
                <a:effectLst/>
                <a:latin typeface="Arial" panose="020B0604020202020204" pitchFamily="34" charset="0"/>
              </a:rPr>
              <a:t>Niethammer</a:t>
            </a:r>
            <a:r>
              <a:rPr lang="en-US" altLang="zh-CN" b="0" i="0" dirty="0">
                <a:solidFill>
                  <a:srgbClr val="222222"/>
                </a:solidFill>
                <a:effectLst/>
                <a:latin typeface="Arial" panose="020B0604020202020204" pitchFamily="34" charset="0"/>
              </a:rPr>
              <a:t> M, </a:t>
            </a:r>
            <a:r>
              <a:rPr lang="en-US" altLang="zh-CN" b="0" i="0" dirty="0" err="1">
                <a:solidFill>
                  <a:srgbClr val="222222"/>
                </a:solidFill>
                <a:effectLst/>
                <a:latin typeface="Arial" panose="020B0604020202020204" pitchFamily="34" charset="0"/>
              </a:rPr>
              <a:t>Raffel</a:t>
            </a:r>
            <a:r>
              <a:rPr lang="en-US" altLang="zh-CN" b="0" i="0" dirty="0">
                <a:solidFill>
                  <a:srgbClr val="222222"/>
                </a:solidFill>
                <a:effectLst/>
                <a:latin typeface="Arial" panose="020B0604020202020204" pitchFamily="34" charset="0"/>
              </a:rPr>
              <a:t> C A. Compositional generalization in unsupervised compositional representation learning: A study on disentanglement and emergent language[J]. Advances in Neural Information Processing Systems, 2022, 35: 25074-25087.</a:t>
            </a:r>
          </a:p>
          <a:p>
            <a:r>
              <a:rPr lang="en-US" altLang="zh-CN" b="0" i="0" dirty="0">
                <a:solidFill>
                  <a:srgbClr val="222222"/>
                </a:solidFill>
                <a:effectLst/>
                <a:latin typeface="Arial" panose="020B0604020202020204" pitchFamily="34" charset="0"/>
              </a:rPr>
              <a:t>[18]</a:t>
            </a:r>
            <a:r>
              <a:rPr lang="en-US" altLang="zh-CN" b="0" i="0" dirty="0" err="1">
                <a:solidFill>
                  <a:srgbClr val="222222"/>
                </a:solidFill>
                <a:effectLst/>
                <a:latin typeface="Arial" panose="020B0604020202020204" pitchFamily="34" charset="0"/>
              </a:rPr>
              <a:t>Nisioti</a:t>
            </a:r>
            <a:r>
              <a:rPr lang="en-US" altLang="zh-CN" b="0" i="0" dirty="0">
                <a:solidFill>
                  <a:srgbClr val="222222"/>
                </a:solidFill>
                <a:effectLst/>
                <a:latin typeface="Arial" panose="020B0604020202020204" pitchFamily="34" charset="0"/>
              </a:rPr>
              <a:t>, Eleni, et al. "Autotelic Reinforcement Learning in Multi-Agent Environments." </a:t>
            </a:r>
            <a:r>
              <a:rPr lang="en-US" altLang="zh-CN" b="0" i="1" dirty="0">
                <a:solidFill>
                  <a:srgbClr val="222222"/>
                </a:solidFill>
                <a:effectLst/>
                <a:latin typeface="Arial" panose="020B0604020202020204" pitchFamily="34" charset="0"/>
              </a:rPr>
              <a:t>Conference on Lifelong Learning Agents</a:t>
            </a:r>
            <a:r>
              <a:rPr lang="en-US" altLang="zh-CN" b="0" i="0" dirty="0">
                <a:solidFill>
                  <a:srgbClr val="222222"/>
                </a:solidFill>
                <a:effectLst/>
                <a:latin typeface="Arial" panose="020B0604020202020204" pitchFamily="34" charset="0"/>
              </a:rPr>
              <a:t>. PMLR, 2023.</a:t>
            </a:r>
            <a:endParaRPr lang="en-US" altLang="zh-CN" sz="1200" dirty="0"/>
          </a:p>
        </p:txBody>
      </p:sp>
    </p:spTree>
    <p:extLst>
      <p:ext uri="{BB962C8B-B14F-4D97-AF65-F5344CB8AC3E}">
        <p14:creationId xmlns:p14="http://schemas.microsoft.com/office/powerpoint/2010/main" val="319704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15F948B-1899-44EF-8A2A-46DE1434D812}" type="datetime1">
              <a:rPr lang="zh-CN" altLang="en-US" smtClean="0"/>
              <a:t>2024/12/9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7474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86A76C-E187-4274-B8DE-F97FE1D84AEC}" type="datetime1">
              <a:rPr lang="zh-CN" altLang="en-US" smtClean="0"/>
              <a:t>2024/12/9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53229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B39672-9BCB-4B0E-8E6B-57DEB740E341}" type="datetime1">
              <a:rPr lang="zh-CN" altLang="en-US" smtClean="0"/>
              <a:t>2024/12/9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568196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8039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34229F-AD27-405C-B1A3-92DA8381B1B9}" type="datetime1">
              <a:rPr lang="zh-CN" altLang="en-US" smtClean="0"/>
              <a:t>2024/12/9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88967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DC3E8C0-13DC-4A9F-8D3D-106363A828B2}" type="datetime1">
              <a:rPr lang="zh-CN" altLang="en-US" smtClean="0"/>
              <a:t>2024/12/9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25028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F091740-CA1C-4F5C-A2FF-8BCFC1669E4E}" type="datetime1">
              <a:rPr lang="zh-CN" altLang="en-US" smtClean="0"/>
              <a:t>2024/12/9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85885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799D76A-754C-498C-AEE6-0BB82E7E8021}" type="datetime1">
              <a:rPr lang="zh-CN" altLang="en-US" smtClean="0"/>
              <a:t>2024/12/9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92693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437824-6498-41B5-83CD-0E9DE3B5072E}" type="datetime1">
              <a:rPr lang="zh-CN" altLang="en-US" smtClean="0"/>
              <a:t>2024/12/9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62624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46A4F-D5A0-4431-8A4E-477DB82E0BE4}" type="datetime1">
              <a:rPr lang="zh-CN" altLang="en-US" smtClean="0"/>
              <a:t>2024/12/9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35937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4C3F539-2312-4B72-BDC2-6CE9B5C11702}" type="datetime1">
              <a:rPr lang="zh-CN" altLang="en-US" smtClean="0"/>
              <a:t>2024/12/9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77655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702C543-EC9A-4E07-AAD6-DAB2B5344600}" type="datetime1">
              <a:rPr lang="zh-CN" altLang="en-US" smtClean="0"/>
              <a:t>2024/12/9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68473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03C8-388D-4C59-8A4D-C2BE80147D02}" type="datetime1">
              <a:rPr lang="zh-CN" altLang="en-US" smtClean="0"/>
              <a:t>2024/12/9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4545267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3" name="副标题 2">
            <a:extLst>
              <a:ext uri="{FF2B5EF4-FFF2-40B4-BE49-F238E27FC236}">
                <a16:creationId xmlns:a16="http://schemas.microsoft.com/office/drawing/2014/main" id="{F59C031D-A82F-41FF-B9BF-9BAFC22C5AE3}"/>
              </a:ext>
            </a:extLst>
          </p:cNvPr>
          <p:cNvSpPr>
            <a:spLocks noGrp="1"/>
          </p:cNvSpPr>
          <p:nvPr>
            <p:ph type="subTitle" idx="1"/>
          </p:nvPr>
        </p:nvSpPr>
        <p:spPr>
          <a:xfrm>
            <a:off x="5218289" y="5033113"/>
            <a:ext cx="6858000" cy="1241822"/>
          </a:xfrm>
        </p:spPr>
        <p:txBody>
          <a:bodyPr>
            <a:normAutofit/>
          </a:bodyPr>
          <a:lstStyle/>
          <a:p>
            <a:r>
              <a:rPr lang="zh-CN" altLang="en-US" sz="2000" dirty="0"/>
              <a:t>汇报人：沈雯杰</a:t>
            </a:r>
            <a:endParaRPr lang="en-US" altLang="zh-CN" sz="2000" dirty="0"/>
          </a:p>
          <a:p>
            <a:r>
              <a:rPr lang="zh-CN" altLang="en-US" sz="2000" dirty="0"/>
              <a:t>指导老师：袁彩霞</a:t>
            </a:r>
            <a:endParaRPr lang="en-US" altLang="zh-CN" sz="2000" dirty="0"/>
          </a:p>
          <a:p>
            <a:r>
              <a:rPr lang="zh-CN" altLang="en-US" sz="2000" dirty="0"/>
              <a:t>汇报时间：</a:t>
            </a:r>
            <a:r>
              <a:rPr lang="en-US" altLang="zh-CN" sz="2000" dirty="0"/>
              <a:t>2024</a:t>
            </a:r>
            <a:r>
              <a:rPr lang="zh-CN" altLang="en-US" sz="2000" dirty="0"/>
              <a:t>年</a:t>
            </a:r>
            <a:r>
              <a:rPr lang="en-US" altLang="zh-CN" sz="2000" dirty="0"/>
              <a:t>11</a:t>
            </a:r>
            <a:r>
              <a:rPr lang="zh-CN" altLang="en-US" sz="2000" dirty="0"/>
              <a:t>月</a:t>
            </a:r>
            <a:r>
              <a:rPr lang="en-US" altLang="zh-CN" sz="2000" dirty="0"/>
              <a:t>23</a:t>
            </a:r>
            <a:r>
              <a:rPr lang="zh-CN" altLang="en-US" sz="2000" dirty="0"/>
              <a:t>日</a:t>
            </a:r>
            <a:endParaRPr lang="en-US" altLang="zh-CN" sz="2000" dirty="0"/>
          </a:p>
          <a:p>
            <a:endParaRPr lang="en-US" altLang="zh-CN" sz="2000" dirty="0"/>
          </a:p>
        </p:txBody>
      </p:sp>
      <p:sp>
        <p:nvSpPr>
          <p:cNvPr id="2" name="文本框 1">
            <a:extLst>
              <a:ext uri="{FF2B5EF4-FFF2-40B4-BE49-F238E27FC236}">
                <a16:creationId xmlns:a16="http://schemas.microsoft.com/office/drawing/2014/main" id="{FECE91E9-3070-4E62-BA43-EC7A42062C50}"/>
              </a:ext>
            </a:extLst>
          </p:cNvPr>
          <p:cNvSpPr txBox="1"/>
          <p:nvPr/>
        </p:nvSpPr>
        <p:spPr>
          <a:xfrm>
            <a:off x="2250524" y="2705725"/>
            <a:ext cx="7560322" cy="1446550"/>
          </a:xfrm>
          <a:prstGeom prst="rect">
            <a:avLst/>
          </a:prstGeom>
          <a:noFill/>
        </p:spPr>
        <p:txBody>
          <a:bodyPr wrap="square" rtlCol="0">
            <a:spAutoFit/>
          </a:bodyPr>
          <a:lstStyle/>
          <a:p>
            <a:pPr algn="ctr"/>
            <a:r>
              <a:rPr lang="zh-CN" altLang="en-US" sz="4400" b="1" dirty="0"/>
              <a:t>面向多任务的语言涌现技术</a:t>
            </a:r>
            <a:endParaRPr lang="en-US" altLang="zh-CN" sz="4400" b="1" dirty="0"/>
          </a:p>
          <a:p>
            <a:pPr algn="ctr"/>
            <a:r>
              <a:rPr lang="zh-CN" altLang="en-US" sz="4400" b="1" dirty="0"/>
              <a:t>研究与应用</a:t>
            </a:r>
            <a:endParaRPr lang="zh-CN" altLang="en-US" sz="4400" baseline="30000" dirty="0"/>
          </a:p>
        </p:txBody>
      </p:sp>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803919"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3489CC3-7DE3-4F98-A376-31C41420AEE8}"/>
              </a:ext>
            </a:extLst>
          </p:cNvPr>
          <p:cNvSpPr txBox="1"/>
          <p:nvPr/>
        </p:nvSpPr>
        <p:spPr>
          <a:xfrm>
            <a:off x="1878563" y="457201"/>
            <a:ext cx="7152023" cy="646331"/>
          </a:xfrm>
          <a:prstGeom prst="rect">
            <a:avLst/>
          </a:prstGeom>
          <a:noFill/>
        </p:spPr>
        <p:txBody>
          <a:bodyPr wrap="square" rtlCol="0">
            <a:spAutoFit/>
          </a:bodyPr>
          <a:lstStyle/>
          <a:p>
            <a:r>
              <a:rPr lang="zh-CN" altLang="en-US" sz="3600" b="1" dirty="0">
                <a:solidFill>
                  <a:schemeClr val="accent1">
                    <a:lumMod val="50000"/>
                  </a:schemeClr>
                </a:solidFill>
              </a:rPr>
              <a:t>中期答辩 </a:t>
            </a:r>
          </a:p>
        </p:txBody>
      </p:sp>
      <p:sp>
        <p:nvSpPr>
          <p:cNvPr id="10" name="Oval 5">
            <a:extLst>
              <a:ext uri="{FF2B5EF4-FFF2-40B4-BE49-F238E27FC236}">
                <a16:creationId xmlns:a16="http://schemas.microsoft.com/office/drawing/2014/main" id="{F0D42B21-6E1E-470E-8666-A459B52F4230}"/>
              </a:ext>
            </a:extLst>
          </p:cNvPr>
          <p:cNvSpPr/>
          <p:nvPr/>
        </p:nvSpPr>
        <p:spPr>
          <a:xfrm>
            <a:off x="6096000" y="503853"/>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sz="900" dirty="0">
              <a:solidFill>
                <a:srgbClr val="FFFFFF"/>
              </a:solidFill>
              <a:cs typeface="+mn-ea"/>
              <a:sym typeface="+mn-lt"/>
            </a:endParaRPr>
          </a:p>
        </p:txBody>
      </p:sp>
      <p:sp>
        <p:nvSpPr>
          <p:cNvPr id="13" name="Oval 6">
            <a:extLst>
              <a:ext uri="{FF2B5EF4-FFF2-40B4-BE49-F238E27FC236}">
                <a16:creationId xmlns:a16="http://schemas.microsoft.com/office/drawing/2014/main" id="{3A4CA9AE-D322-43BC-83C1-4843AB74F176}"/>
              </a:ext>
            </a:extLst>
          </p:cNvPr>
          <p:cNvSpPr/>
          <p:nvPr/>
        </p:nvSpPr>
        <p:spPr>
          <a:xfrm>
            <a:off x="1701282" y="2625728"/>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sz="900" dirty="0">
              <a:solidFill>
                <a:srgbClr val="FFFFFF"/>
              </a:solidFill>
              <a:cs typeface="+mn-ea"/>
              <a:sym typeface="+mn-lt"/>
            </a:endParaRPr>
          </a:p>
        </p:txBody>
      </p:sp>
    </p:spTree>
    <p:extLst>
      <p:ext uri="{BB962C8B-B14F-4D97-AF65-F5344CB8AC3E}">
        <p14:creationId xmlns:p14="http://schemas.microsoft.com/office/powerpoint/2010/main" val="329715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62935" y="1095155"/>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研究现状分析</a:t>
            </a:r>
          </a:p>
        </p:txBody>
      </p:sp>
      <p:grpSp>
        <p:nvGrpSpPr>
          <p:cNvPr id="61" name="组合 60">
            <a:extLst>
              <a:ext uri="{FF2B5EF4-FFF2-40B4-BE49-F238E27FC236}">
                <a16:creationId xmlns:a16="http://schemas.microsoft.com/office/drawing/2014/main" id="{B99E97AE-580B-45DE-8913-C70E99D9C63B}"/>
              </a:ext>
            </a:extLst>
          </p:cNvPr>
          <p:cNvGrpSpPr/>
          <p:nvPr/>
        </p:nvGrpSpPr>
        <p:grpSpPr>
          <a:xfrm>
            <a:off x="1954201" y="1920894"/>
            <a:ext cx="889677" cy="889677"/>
            <a:chOff x="1181815" y="2231244"/>
            <a:chExt cx="889677" cy="889677"/>
          </a:xfrm>
        </p:grpSpPr>
        <p:sp>
          <p:nvSpPr>
            <p:cNvPr id="20" name="椭圆 19">
              <a:extLst>
                <a:ext uri="{FF2B5EF4-FFF2-40B4-BE49-F238E27FC236}">
                  <a16:creationId xmlns:a16="http://schemas.microsoft.com/office/drawing/2014/main" id="{4CF8F709-C9BC-4CD6-9F73-A785499B1588}"/>
                </a:ext>
              </a:extLst>
            </p:cNvPr>
            <p:cNvSpPr/>
            <p:nvPr/>
          </p:nvSpPr>
          <p:spPr>
            <a:xfrm>
              <a:off x="1181815" y="2231244"/>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sp>
          <p:nvSpPr>
            <p:cNvPr id="25" name="Freeform 447">
              <a:extLst>
                <a:ext uri="{FF2B5EF4-FFF2-40B4-BE49-F238E27FC236}">
                  <a16:creationId xmlns:a16="http://schemas.microsoft.com/office/drawing/2014/main" id="{B1B919B5-558E-47E2-A364-534997C2410A}"/>
                </a:ext>
              </a:extLst>
            </p:cNvPr>
            <p:cNvSpPr>
              <a:spLocks noEditPoints="1"/>
            </p:cNvSpPr>
            <p:nvPr/>
          </p:nvSpPr>
          <p:spPr bwMode="auto">
            <a:xfrm>
              <a:off x="1458296" y="2483515"/>
              <a:ext cx="336716" cy="453939"/>
            </a:xfrm>
            <a:custGeom>
              <a:avLst/>
              <a:gdLst>
                <a:gd name="T0" fmla="*/ 10 w 57"/>
                <a:gd name="T1" fmla="*/ 24 h 77"/>
                <a:gd name="T2" fmla="*/ 26 w 57"/>
                <a:gd name="T3" fmla="*/ 53 h 77"/>
                <a:gd name="T4" fmla="*/ 55 w 57"/>
                <a:gd name="T5" fmla="*/ 38 h 77"/>
                <a:gd name="T6" fmla="*/ 40 w 57"/>
                <a:gd name="T7" fmla="*/ 9 h 77"/>
                <a:gd name="T8" fmla="*/ 23 w 57"/>
                <a:gd name="T9" fmla="*/ 46 h 77"/>
                <a:gd name="T10" fmla="*/ 32 w 57"/>
                <a:gd name="T11" fmla="*/ 49 h 77"/>
                <a:gd name="T12" fmla="*/ 23 w 57"/>
                <a:gd name="T13" fmla="*/ 46 h 77"/>
                <a:gd name="T14" fmla="*/ 38 w 57"/>
                <a:gd name="T15" fmla="*/ 42 h 77"/>
                <a:gd name="T16" fmla="*/ 43 w 57"/>
                <a:gd name="T17" fmla="*/ 41 h 77"/>
                <a:gd name="T18" fmla="*/ 35 w 57"/>
                <a:gd name="T19" fmla="*/ 45 h 77"/>
                <a:gd name="T20" fmla="*/ 47 w 57"/>
                <a:gd name="T21" fmla="*/ 36 h 77"/>
                <a:gd name="T22" fmla="*/ 50 w 57"/>
                <a:gd name="T23" fmla="*/ 36 h 77"/>
                <a:gd name="T24" fmla="*/ 47 w 57"/>
                <a:gd name="T25" fmla="*/ 36 h 77"/>
                <a:gd name="T26" fmla="*/ 37 w 57"/>
                <a:gd name="T27" fmla="*/ 16 h 77"/>
                <a:gd name="T28" fmla="*/ 38 w 57"/>
                <a:gd name="T29" fmla="*/ 14 h 77"/>
                <a:gd name="T30" fmla="*/ 32 w 57"/>
                <a:gd name="T31" fmla="*/ 18 h 77"/>
                <a:gd name="T32" fmla="*/ 23 w 57"/>
                <a:gd name="T33" fmla="*/ 23 h 77"/>
                <a:gd name="T34" fmla="*/ 24 w 57"/>
                <a:gd name="T35" fmla="*/ 15 h 77"/>
                <a:gd name="T36" fmla="*/ 32 w 57"/>
                <a:gd name="T37" fmla="*/ 18 h 77"/>
                <a:gd name="T38" fmla="*/ 15 w 57"/>
                <a:gd name="T39" fmla="*/ 30 h 77"/>
                <a:gd name="T40" fmla="*/ 17 w 57"/>
                <a:gd name="T41" fmla="*/ 22 h 77"/>
                <a:gd name="T42" fmla="*/ 23 w 57"/>
                <a:gd name="T43" fmla="*/ 41 h 77"/>
                <a:gd name="T44" fmla="*/ 19 w 57"/>
                <a:gd name="T45" fmla="*/ 33 h 77"/>
                <a:gd name="T46" fmla="*/ 22 w 57"/>
                <a:gd name="T47" fmla="*/ 37 h 77"/>
                <a:gd name="T48" fmla="*/ 23 w 57"/>
                <a:gd name="T49" fmla="*/ 41 h 77"/>
                <a:gd name="T50" fmla="*/ 29 w 57"/>
                <a:gd name="T51" fmla="*/ 25 h 77"/>
                <a:gd name="T52" fmla="*/ 39 w 57"/>
                <a:gd name="T53" fmla="*/ 28 h 77"/>
                <a:gd name="T54" fmla="*/ 36 w 57"/>
                <a:gd name="T55" fmla="*/ 37 h 77"/>
                <a:gd name="T56" fmla="*/ 27 w 57"/>
                <a:gd name="T57" fmla="*/ 34 h 77"/>
                <a:gd name="T58" fmla="*/ 41 w 57"/>
                <a:gd name="T59" fmla="*/ 21 h 77"/>
                <a:gd name="T60" fmla="*/ 49 w 57"/>
                <a:gd name="T61" fmla="*/ 23 h 77"/>
                <a:gd name="T62" fmla="*/ 46 w 57"/>
                <a:gd name="T63" fmla="*/ 30 h 77"/>
                <a:gd name="T64" fmla="*/ 41 w 57"/>
                <a:gd name="T65" fmla="*/ 21 h 77"/>
                <a:gd name="T66" fmla="*/ 49 w 57"/>
                <a:gd name="T67" fmla="*/ 77 h 77"/>
                <a:gd name="T68" fmla="*/ 21 w 57"/>
                <a:gd name="T69" fmla="*/ 71 h 77"/>
                <a:gd name="T70" fmla="*/ 30 w 57"/>
                <a:gd name="T71" fmla="*/ 64 h 77"/>
                <a:gd name="T72" fmla="*/ 0 w 57"/>
                <a:gd name="T73" fmla="*/ 31 h 77"/>
                <a:gd name="T74" fmla="*/ 22 w 57"/>
                <a:gd name="T75" fmla="*/ 0 h 77"/>
                <a:gd name="T76" fmla="*/ 14 w 57"/>
                <a:gd name="T77" fmla="*/ 13 h 77"/>
                <a:gd name="T78" fmla="*/ 14 w 57"/>
                <a:gd name="T79" fmla="*/ 50 h 77"/>
                <a:gd name="T80" fmla="*/ 49 w 57"/>
                <a:gd name="T81" fmla="*/ 51 h 77"/>
                <a:gd name="T82" fmla="*/ 38 w 57"/>
                <a:gd name="T83" fmla="*/ 63 h 77"/>
                <a:gd name="T84" fmla="*/ 49 w 57"/>
                <a:gd name="T85"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77">
                  <a:moveTo>
                    <a:pt x="22" y="10"/>
                  </a:moveTo>
                  <a:cubicBezTo>
                    <a:pt x="16" y="13"/>
                    <a:pt x="12" y="18"/>
                    <a:pt x="10" y="24"/>
                  </a:cubicBezTo>
                  <a:cubicBezTo>
                    <a:pt x="9" y="30"/>
                    <a:pt x="9" y="36"/>
                    <a:pt x="12" y="42"/>
                  </a:cubicBezTo>
                  <a:cubicBezTo>
                    <a:pt x="15" y="47"/>
                    <a:pt x="20" y="51"/>
                    <a:pt x="26" y="53"/>
                  </a:cubicBezTo>
                  <a:cubicBezTo>
                    <a:pt x="31" y="55"/>
                    <a:pt x="38" y="55"/>
                    <a:pt x="43" y="52"/>
                  </a:cubicBezTo>
                  <a:cubicBezTo>
                    <a:pt x="49" y="49"/>
                    <a:pt x="53" y="44"/>
                    <a:pt x="55" y="38"/>
                  </a:cubicBezTo>
                  <a:cubicBezTo>
                    <a:pt x="57" y="32"/>
                    <a:pt x="56" y="26"/>
                    <a:pt x="53" y="20"/>
                  </a:cubicBezTo>
                  <a:cubicBezTo>
                    <a:pt x="50" y="14"/>
                    <a:pt x="45" y="11"/>
                    <a:pt x="40" y="9"/>
                  </a:cubicBezTo>
                  <a:cubicBezTo>
                    <a:pt x="34" y="7"/>
                    <a:pt x="28" y="7"/>
                    <a:pt x="22" y="10"/>
                  </a:cubicBezTo>
                  <a:close/>
                  <a:moveTo>
                    <a:pt x="23" y="46"/>
                  </a:moveTo>
                  <a:cubicBezTo>
                    <a:pt x="25" y="46"/>
                    <a:pt x="26" y="46"/>
                    <a:pt x="28" y="46"/>
                  </a:cubicBezTo>
                  <a:cubicBezTo>
                    <a:pt x="29" y="47"/>
                    <a:pt x="31" y="48"/>
                    <a:pt x="32" y="49"/>
                  </a:cubicBezTo>
                  <a:cubicBezTo>
                    <a:pt x="30" y="49"/>
                    <a:pt x="29" y="49"/>
                    <a:pt x="27" y="48"/>
                  </a:cubicBezTo>
                  <a:cubicBezTo>
                    <a:pt x="26" y="48"/>
                    <a:pt x="24" y="47"/>
                    <a:pt x="23" y="46"/>
                  </a:cubicBezTo>
                  <a:close/>
                  <a:moveTo>
                    <a:pt x="34" y="44"/>
                  </a:moveTo>
                  <a:cubicBezTo>
                    <a:pt x="35" y="43"/>
                    <a:pt x="37" y="43"/>
                    <a:pt x="38" y="42"/>
                  </a:cubicBezTo>
                  <a:cubicBezTo>
                    <a:pt x="40" y="41"/>
                    <a:pt x="41" y="40"/>
                    <a:pt x="43" y="39"/>
                  </a:cubicBezTo>
                  <a:cubicBezTo>
                    <a:pt x="43" y="40"/>
                    <a:pt x="43" y="40"/>
                    <a:pt x="43" y="41"/>
                  </a:cubicBezTo>
                  <a:cubicBezTo>
                    <a:pt x="43" y="44"/>
                    <a:pt x="42" y="46"/>
                    <a:pt x="41" y="47"/>
                  </a:cubicBezTo>
                  <a:cubicBezTo>
                    <a:pt x="40" y="48"/>
                    <a:pt x="38" y="47"/>
                    <a:pt x="35" y="45"/>
                  </a:cubicBezTo>
                  <a:cubicBezTo>
                    <a:pt x="35" y="45"/>
                    <a:pt x="34" y="44"/>
                    <a:pt x="34" y="44"/>
                  </a:cubicBezTo>
                  <a:close/>
                  <a:moveTo>
                    <a:pt x="47" y="36"/>
                  </a:moveTo>
                  <a:cubicBezTo>
                    <a:pt x="49" y="34"/>
                    <a:pt x="50" y="33"/>
                    <a:pt x="51" y="32"/>
                  </a:cubicBezTo>
                  <a:cubicBezTo>
                    <a:pt x="51" y="33"/>
                    <a:pt x="50" y="35"/>
                    <a:pt x="50" y="36"/>
                  </a:cubicBezTo>
                  <a:cubicBezTo>
                    <a:pt x="49" y="38"/>
                    <a:pt x="49" y="39"/>
                    <a:pt x="48" y="40"/>
                  </a:cubicBezTo>
                  <a:cubicBezTo>
                    <a:pt x="48" y="39"/>
                    <a:pt x="48" y="37"/>
                    <a:pt x="47" y="36"/>
                  </a:cubicBezTo>
                  <a:close/>
                  <a:moveTo>
                    <a:pt x="42" y="16"/>
                  </a:moveTo>
                  <a:cubicBezTo>
                    <a:pt x="41" y="16"/>
                    <a:pt x="39" y="16"/>
                    <a:pt x="37" y="16"/>
                  </a:cubicBezTo>
                  <a:cubicBezTo>
                    <a:pt x="36" y="15"/>
                    <a:pt x="35" y="14"/>
                    <a:pt x="34" y="13"/>
                  </a:cubicBezTo>
                  <a:cubicBezTo>
                    <a:pt x="35" y="13"/>
                    <a:pt x="37" y="13"/>
                    <a:pt x="38" y="14"/>
                  </a:cubicBezTo>
                  <a:cubicBezTo>
                    <a:pt x="39" y="14"/>
                    <a:pt x="41" y="15"/>
                    <a:pt x="42" y="16"/>
                  </a:cubicBezTo>
                  <a:close/>
                  <a:moveTo>
                    <a:pt x="32" y="18"/>
                  </a:moveTo>
                  <a:cubicBezTo>
                    <a:pt x="30" y="19"/>
                    <a:pt x="29" y="19"/>
                    <a:pt x="27" y="20"/>
                  </a:cubicBezTo>
                  <a:cubicBezTo>
                    <a:pt x="25" y="21"/>
                    <a:pt x="24" y="22"/>
                    <a:pt x="23" y="23"/>
                  </a:cubicBezTo>
                  <a:cubicBezTo>
                    <a:pt x="23" y="22"/>
                    <a:pt x="23" y="22"/>
                    <a:pt x="23" y="21"/>
                  </a:cubicBezTo>
                  <a:cubicBezTo>
                    <a:pt x="22" y="18"/>
                    <a:pt x="23" y="16"/>
                    <a:pt x="24" y="15"/>
                  </a:cubicBezTo>
                  <a:cubicBezTo>
                    <a:pt x="26" y="14"/>
                    <a:pt x="28" y="15"/>
                    <a:pt x="30" y="17"/>
                  </a:cubicBezTo>
                  <a:cubicBezTo>
                    <a:pt x="31" y="17"/>
                    <a:pt x="31" y="18"/>
                    <a:pt x="32" y="18"/>
                  </a:cubicBezTo>
                  <a:close/>
                  <a:moveTo>
                    <a:pt x="18" y="26"/>
                  </a:moveTo>
                  <a:cubicBezTo>
                    <a:pt x="17" y="28"/>
                    <a:pt x="16" y="29"/>
                    <a:pt x="15" y="30"/>
                  </a:cubicBezTo>
                  <a:cubicBezTo>
                    <a:pt x="15" y="29"/>
                    <a:pt x="15" y="27"/>
                    <a:pt x="15" y="26"/>
                  </a:cubicBezTo>
                  <a:cubicBezTo>
                    <a:pt x="16" y="24"/>
                    <a:pt x="17" y="23"/>
                    <a:pt x="17" y="22"/>
                  </a:cubicBezTo>
                  <a:cubicBezTo>
                    <a:pt x="17" y="23"/>
                    <a:pt x="18" y="25"/>
                    <a:pt x="18" y="26"/>
                  </a:cubicBezTo>
                  <a:close/>
                  <a:moveTo>
                    <a:pt x="23" y="41"/>
                  </a:moveTo>
                  <a:cubicBezTo>
                    <a:pt x="20" y="41"/>
                    <a:pt x="17" y="41"/>
                    <a:pt x="17" y="39"/>
                  </a:cubicBezTo>
                  <a:cubicBezTo>
                    <a:pt x="16" y="38"/>
                    <a:pt x="17" y="36"/>
                    <a:pt x="19" y="33"/>
                  </a:cubicBezTo>
                  <a:cubicBezTo>
                    <a:pt x="19" y="33"/>
                    <a:pt x="19" y="32"/>
                    <a:pt x="20" y="32"/>
                  </a:cubicBezTo>
                  <a:cubicBezTo>
                    <a:pt x="20" y="34"/>
                    <a:pt x="21" y="35"/>
                    <a:pt x="22" y="37"/>
                  </a:cubicBezTo>
                  <a:cubicBezTo>
                    <a:pt x="23" y="38"/>
                    <a:pt x="24" y="40"/>
                    <a:pt x="24" y="41"/>
                  </a:cubicBezTo>
                  <a:cubicBezTo>
                    <a:pt x="24" y="41"/>
                    <a:pt x="23" y="41"/>
                    <a:pt x="23" y="41"/>
                  </a:cubicBezTo>
                  <a:close/>
                  <a:moveTo>
                    <a:pt x="24" y="28"/>
                  </a:moveTo>
                  <a:cubicBezTo>
                    <a:pt x="26" y="27"/>
                    <a:pt x="27" y="26"/>
                    <a:pt x="29" y="25"/>
                  </a:cubicBezTo>
                  <a:cubicBezTo>
                    <a:pt x="31" y="24"/>
                    <a:pt x="33" y="23"/>
                    <a:pt x="35" y="22"/>
                  </a:cubicBezTo>
                  <a:cubicBezTo>
                    <a:pt x="37" y="24"/>
                    <a:pt x="38" y="26"/>
                    <a:pt x="39" y="28"/>
                  </a:cubicBezTo>
                  <a:cubicBezTo>
                    <a:pt x="40" y="30"/>
                    <a:pt x="41" y="32"/>
                    <a:pt x="41" y="34"/>
                  </a:cubicBezTo>
                  <a:cubicBezTo>
                    <a:pt x="40" y="35"/>
                    <a:pt x="38" y="36"/>
                    <a:pt x="36" y="37"/>
                  </a:cubicBezTo>
                  <a:cubicBezTo>
                    <a:pt x="34" y="38"/>
                    <a:pt x="32" y="39"/>
                    <a:pt x="30" y="40"/>
                  </a:cubicBezTo>
                  <a:cubicBezTo>
                    <a:pt x="29" y="38"/>
                    <a:pt x="28" y="36"/>
                    <a:pt x="27" y="34"/>
                  </a:cubicBezTo>
                  <a:cubicBezTo>
                    <a:pt x="25" y="32"/>
                    <a:pt x="25" y="30"/>
                    <a:pt x="24" y="28"/>
                  </a:cubicBezTo>
                  <a:close/>
                  <a:moveTo>
                    <a:pt x="41" y="21"/>
                  </a:moveTo>
                  <a:cubicBezTo>
                    <a:pt x="41" y="21"/>
                    <a:pt x="42" y="21"/>
                    <a:pt x="43" y="21"/>
                  </a:cubicBezTo>
                  <a:cubicBezTo>
                    <a:pt x="46" y="21"/>
                    <a:pt x="48" y="21"/>
                    <a:pt x="49" y="23"/>
                  </a:cubicBezTo>
                  <a:cubicBezTo>
                    <a:pt x="49" y="24"/>
                    <a:pt x="49" y="26"/>
                    <a:pt x="47" y="29"/>
                  </a:cubicBezTo>
                  <a:cubicBezTo>
                    <a:pt x="46" y="29"/>
                    <a:pt x="46" y="29"/>
                    <a:pt x="46" y="30"/>
                  </a:cubicBezTo>
                  <a:cubicBezTo>
                    <a:pt x="45" y="28"/>
                    <a:pt x="44" y="27"/>
                    <a:pt x="43" y="25"/>
                  </a:cubicBezTo>
                  <a:cubicBezTo>
                    <a:pt x="43" y="24"/>
                    <a:pt x="42" y="22"/>
                    <a:pt x="41" y="21"/>
                  </a:cubicBezTo>
                  <a:close/>
                  <a:moveTo>
                    <a:pt x="49" y="71"/>
                  </a:moveTo>
                  <a:cubicBezTo>
                    <a:pt x="49" y="77"/>
                    <a:pt x="49" y="77"/>
                    <a:pt x="49" y="77"/>
                  </a:cubicBezTo>
                  <a:cubicBezTo>
                    <a:pt x="21" y="77"/>
                    <a:pt x="21" y="77"/>
                    <a:pt x="21" y="77"/>
                  </a:cubicBezTo>
                  <a:cubicBezTo>
                    <a:pt x="21" y="71"/>
                    <a:pt x="21" y="71"/>
                    <a:pt x="21" y="71"/>
                  </a:cubicBezTo>
                  <a:cubicBezTo>
                    <a:pt x="30" y="71"/>
                    <a:pt x="30" y="71"/>
                    <a:pt x="30" y="71"/>
                  </a:cubicBezTo>
                  <a:cubicBezTo>
                    <a:pt x="30" y="64"/>
                    <a:pt x="30" y="64"/>
                    <a:pt x="30" y="64"/>
                  </a:cubicBezTo>
                  <a:cubicBezTo>
                    <a:pt x="22" y="63"/>
                    <a:pt x="15" y="60"/>
                    <a:pt x="9" y="54"/>
                  </a:cubicBezTo>
                  <a:cubicBezTo>
                    <a:pt x="3" y="48"/>
                    <a:pt x="0" y="40"/>
                    <a:pt x="0" y="31"/>
                  </a:cubicBezTo>
                  <a:cubicBezTo>
                    <a:pt x="0" y="22"/>
                    <a:pt x="3" y="14"/>
                    <a:pt x="9" y="8"/>
                  </a:cubicBezTo>
                  <a:cubicBezTo>
                    <a:pt x="13" y="4"/>
                    <a:pt x="17" y="2"/>
                    <a:pt x="22" y="0"/>
                  </a:cubicBezTo>
                  <a:cubicBezTo>
                    <a:pt x="25" y="6"/>
                    <a:pt x="25" y="6"/>
                    <a:pt x="25" y="6"/>
                  </a:cubicBezTo>
                  <a:cubicBezTo>
                    <a:pt x="21" y="7"/>
                    <a:pt x="17" y="9"/>
                    <a:pt x="14" y="13"/>
                  </a:cubicBezTo>
                  <a:cubicBezTo>
                    <a:pt x="9" y="17"/>
                    <a:pt x="6" y="24"/>
                    <a:pt x="6" y="31"/>
                  </a:cubicBezTo>
                  <a:cubicBezTo>
                    <a:pt x="6" y="38"/>
                    <a:pt x="9" y="45"/>
                    <a:pt x="14" y="50"/>
                  </a:cubicBezTo>
                  <a:cubicBezTo>
                    <a:pt x="19" y="54"/>
                    <a:pt x="25" y="57"/>
                    <a:pt x="33" y="57"/>
                  </a:cubicBezTo>
                  <a:cubicBezTo>
                    <a:pt x="39" y="57"/>
                    <a:pt x="45" y="55"/>
                    <a:pt x="49" y="51"/>
                  </a:cubicBezTo>
                  <a:cubicBezTo>
                    <a:pt x="52" y="57"/>
                    <a:pt x="52" y="57"/>
                    <a:pt x="52" y="57"/>
                  </a:cubicBezTo>
                  <a:cubicBezTo>
                    <a:pt x="48" y="60"/>
                    <a:pt x="43" y="62"/>
                    <a:pt x="38" y="63"/>
                  </a:cubicBezTo>
                  <a:cubicBezTo>
                    <a:pt x="38" y="71"/>
                    <a:pt x="38" y="71"/>
                    <a:pt x="38" y="71"/>
                  </a:cubicBezTo>
                  <a:lnTo>
                    <a:pt x="49" y="71"/>
                  </a:ln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grpSp>
      <p:sp>
        <p:nvSpPr>
          <p:cNvPr id="26" name="Freeform 454">
            <a:extLst>
              <a:ext uri="{FF2B5EF4-FFF2-40B4-BE49-F238E27FC236}">
                <a16:creationId xmlns:a16="http://schemas.microsoft.com/office/drawing/2014/main" id="{1BEB2BD7-21D3-4322-A150-E0AE19251ACA}"/>
              </a:ext>
            </a:extLst>
          </p:cNvPr>
          <p:cNvSpPr>
            <a:spLocks noEditPoints="1"/>
          </p:cNvSpPr>
          <p:nvPr/>
        </p:nvSpPr>
        <p:spPr bwMode="auto">
          <a:xfrm>
            <a:off x="8136918" y="618189"/>
            <a:ext cx="431493" cy="436481"/>
          </a:xfrm>
          <a:custGeom>
            <a:avLst/>
            <a:gdLst>
              <a:gd name="T0" fmla="*/ 33 w 73"/>
              <a:gd name="T1" fmla="*/ 12 h 74"/>
              <a:gd name="T2" fmla="*/ 55 w 73"/>
              <a:gd name="T3" fmla="*/ 18 h 74"/>
              <a:gd name="T4" fmla="*/ 66 w 73"/>
              <a:gd name="T5" fmla="*/ 38 h 74"/>
              <a:gd name="T6" fmla="*/ 60 w 73"/>
              <a:gd name="T7" fmla="*/ 59 h 74"/>
              <a:gd name="T8" fmla="*/ 62 w 73"/>
              <a:gd name="T9" fmla="*/ 74 h 74"/>
              <a:gd name="T10" fmla="*/ 58 w 73"/>
              <a:gd name="T11" fmla="*/ 74 h 74"/>
              <a:gd name="T12" fmla="*/ 53 w 73"/>
              <a:gd name="T13" fmla="*/ 67 h 74"/>
              <a:gd name="T14" fmla="*/ 39 w 73"/>
              <a:gd name="T15" fmla="*/ 72 h 74"/>
              <a:gd name="T16" fmla="*/ 39 w 73"/>
              <a:gd name="T17" fmla="*/ 72 h 74"/>
              <a:gd name="T18" fmla="*/ 39 w 73"/>
              <a:gd name="T19" fmla="*/ 72 h 74"/>
              <a:gd name="T20" fmla="*/ 20 w 73"/>
              <a:gd name="T21" fmla="*/ 67 h 74"/>
              <a:gd name="T22" fmla="*/ 15 w 73"/>
              <a:gd name="T23" fmla="*/ 74 h 74"/>
              <a:gd name="T24" fmla="*/ 11 w 73"/>
              <a:gd name="T25" fmla="*/ 74 h 74"/>
              <a:gd name="T26" fmla="*/ 13 w 73"/>
              <a:gd name="T27" fmla="*/ 60 h 74"/>
              <a:gd name="T28" fmla="*/ 6 w 73"/>
              <a:gd name="T29" fmla="*/ 45 h 74"/>
              <a:gd name="T30" fmla="*/ 6 w 73"/>
              <a:gd name="T31" fmla="*/ 45 h 74"/>
              <a:gd name="T32" fmla="*/ 6 w 73"/>
              <a:gd name="T33" fmla="*/ 45 h 74"/>
              <a:gd name="T34" fmla="*/ 33 w 73"/>
              <a:gd name="T35" fmla="*/ 12 h 74"/>
              <a:gd name="T36" fmla="*/ 37 w 73"/>
              <a:gd name="T37" fmla="*/ 37 h 74"/>
              <a:gd name="T38" fmla="*/ 34 w 73"/>
              <a:gd name="T39" fmla="*/ 37 h 74"/>
              <a:gd name="T40" fmla="*/ 26 w 73"/>
              <a:gd name="T41" fmla="*/ 24 h 74"/>
              <a:gd name="T42" fmla="*/ 25 w 73"/>
              <a:gd name="T43" fmla="*/ 24 h 74"/>
              <a:gd name="T44" fmla="*/ 33 w 73"/>
              <a:gd name="T45" fmla="*/ 38 h 74"/>
              <a:gd name="T46" fmla="*/ 32 w 73"/>
              <a:gd name="T47" fmla="*/ 42 h 74"/>
              <a:gd name="T48" fmla="*/ 37 w 73"/>
              <a:gd name="T49" fmla="*/ 47 h 74"/>
              <a:gd name="T50" fmla="*/ 42 w 73"/>
              <a:gd name="T51" fmla="*/ 42 h 74"/>
              <a:gd name="T52" fmla="*/ 42 w 73"/>
              <a:gd name="T53" fmla="*/ 41 h 74"/>
              <a:gd name="T54" fmla="*/ 51 w 73"/>
              <a:gd name="T55" fmla="*/ 31 h 74"/>
              <a:gd name="T56" fmla="*/ 48 w 73"/>
              <a:gd name="T57" fmla="*/ 28 h 74"/>
              <a:gd name="T58" fmla="*/ 39 w 73"/>
              <a:gd name="T59" fmla="*/ 37 h 74"/>
              <a:gd name="T60" fmla="*/ 37 w 73"/>
              <a:gd name="T61" fmla="*/ 37 h 74"/>
              <a:gd name="T62" fmla="*/ 67 w 73"/>
              <a:gd name="T63" fmla="*/ 0 h 74"/>
              <a:gd name="T64" fmla="*/ 63 w 73"/>
              <a:gd name="T65" fmla="*/ 3 h 74"/>
              <a:gd name="T66" fmla="*/ 45 w 73"/>
              <a:gd name="T67" fmla="*/ 7 h 74"/>
              <a:gd name="T68" fmla="*/ 45 w 73"/>
              <a:gd name="T69" fmla="*/ 7 h 74"/>
              <a:gd name="T70" fmla="*/ 68 w 73"/>
              <a:gd name="T71" fmla="*/ 27 h 74"/>
              <a:gd name="T72" fmla="*/ 68 w 73"/>
              <a:gd name="T73" fmla="*/ 26 h 74"/>
              <a:gd name="T74" fmla="*/ 68 w 73"/>
              <a:gd name="T75" fmla="*/ 7 h 74"/>
              <a:gd name="T76" fmla="*/ 70 w 73"/>
              <a:gd name="T77" fmla="*/ 2 h 74"/>
              <a:gd name="T78" fmla="*/ 67 w 73"/>
              <a:gd name="T79" fmla="*/ 0 h 74"/>
              <a:gd name="T80" fmla="*/ 5 w 73"/>
              <a:gd name="T81" fmla="*/ 2 h 74"/>
              <a:gd name="T82" fmla="*/ 6 w 73"/>
              <a:gd name="T83" fmla="*/ 6 h 74"/>
              <a:gd name="T84" fmla="*/ 4 w 73"/>
              <a:gd name="T85" fmla="*/ 25 h 74"/>
              <a:gd name="T86" fmla="*/ 4 w 73"/>
              <a:gd name="T87" fmla="*/ 25 h 74"/>
              <a:gd name="T88" fmla="*/ 29 w 73"/>
              <a:gd name="T89" fmla="*/ 8 h 74"/>
              <a:gd name="T90" fmla="*/ 29 w 73"/>
              <a:gd name="T91" fmla="*/ 8 h 74"/>
              <a:gd name="T92" fmla="*/ 11 w 73"/>
              <a:gd name="T93" fmla="*/ 3 h 74"/>
              <a:gd name="T94" fmla="*/ 7 w 73"/>
              <a:gd name="T95" fmla="*/ 0 h 74"/>
              <a:gd name="T96" fmla="*/ 5 w 73"/>
              <a:gd name="T97" fmla="*/ 2 h 74"/>
              <a:gd name="T98" fmla="*/ 51 w 73"/>
              <a:gd name="T99" fmla="*/ 23 h 74"/>
              <a:gd name="T100" fmla="*/ 33 w 73"/>
              <a:gd name="T101" fmla="*/ 18 h 74"/>
              <a:gd name="T102" fmla="*/ 17 w 73"/>
              <a:gd name="T103" fmla="*/ 27 h 74"/>
              <a:gd name="T104" fmla="*/ 12 w 73"/>
              <a:gd name="T105" fmla="*/ 44 h 74"/>
              <a:gd name="T106" fmla="*/ 12 w 73"/>
              <a:gd name="T107" fmla="*/ 44 h 74"/>
              <a:gd name="T108" fmla="*/ 21 w 73"/>
              <a:gd name="T109" fmla="*/ 60 h 74"/>
              <a:gd name="T110" fmla="*/ 39 w 73"/>
              <a:gd name="T111" fmla="*/ 65 h 74"/>
              <a:gd name="T112" fmla="*/ 39 w 73"/>
              <a:gd name="T113" fmla="*/ 65 h 74"/>
              <a:gd name="T114" fmla="*/ 55 w 73"/>
              <a:gd name="T115" fmla="*/ 57 h 74"/>
              <a:gd name="T116" fmla="*/ 60 w 73"/>
              <a:gd name="T117" fmla="*/ 39 h 74"/>
              <a:gd name="T118" fmla="*/ 51 w 73"/>
              <a:gd name="T119" fmla="*/ 2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 h="74">
                <a:moveTo>
                  <a:pt x="33" y="12"/>
                </a:moveTo>
                <a:cubicBezTo>
                  <a:pt x="41" y="11"/>
                  <a:pt x="49" y="14"/>
                  <a:pt x="55" y="18"/>
                </a:cubicBezTo>
                <a:cubicBezTo>
                  <a:pt x="61" y="23"/>
                  <a:pt x="65" y="30"/>
                  <a:pt x="66" y="38"/>
                </a:cubicBezTo>
                <a:cubicBezTo>
                  <a:pt x="67" y="46"/>
                  <a:pt x="65" y="53"/>
                  <a:pt x="60" y="59"/>
                </a:cubicBezTo>
                <a:cubicBezTo>
                  <a:pt x="62" y="74"/>
                  <a:pt x="62" y="74"/>
                  <a:pt x="62" y="74"/>
                </a:cubicBezTo>
                <a:cubicBezTo>
                  <a:pt x="58" y="74"/>
                  <a:pt x="58" y="74"/>
                  <a:pt x="58" y="74"/>
                </a:cubicBezTo>
                <a:cubicBezTo>
                  <a:pt x="53" y="67"/>
                  <a:pt x="53" y="67"/>
                  <a:pt x="53" y="67"/>
                </a:cubicBezTo>
                <a:cubicBezTo>
                  <a:pt x="49" y="69"/>
                  <a:pt x="44" y="71"/>
                  <a:pt x="39" y="72"/>
                </a:cubicBezTo>
                <a:cubicBezTo>
                  <a:pt x="39" y="72"/>
                  <a:pt x="39" y="72"/>
                  <a:pt x="39" y="72"/>
                </a:cubicBezTo>
                <a:cubicBezTo>
                  <a:pt x="39" y="72"/>
                  <a:pt x="39" y="72"/>
                  <a:pt x="39" y="72"/>
                </a:cubicBezTo>
                <a:cubicBezTo>
                  <a:pt x="32" y="72"/>
                  <a:pt x="26" y="71"/>
                  <a:pt x="20" y="67"/>
                </a:cubicBezTo>
                <a:cubicBezTo>
                  <a:pt x="15" y="74"/>
                  <a:pt x="15" y="74"/>
                  <a:pt x="15" y="74"/>
                </a:cubicBezTo>
                <a:cubicBezTo>
                  <a:pt x="11" y="74"/>
                  <a:pt x="11" y="74"/>
                  <a:pt x="11" y="74"/>
                </a:cubicBezTo>
                <a:cubicBezTo>
                  <a:pt x="13" y="60"/>
                  <a:pt x="13" y="60"/>
                  <a:pt x="13" y="60"/>
                </a:cubicBezTo>
                <a:cubicBezTo>
                  <a:pt x="9" y="56"/>
                  <a:pt x="7" y="51"/>
                  <a:pt x="6" y="45"/>
                </a:cubicBezTo>
                <a:cubicBezTo>
                  <a:pt x="6" y="45"/>
                  <a:pt x="6" y="45"/>
                  <a:pt x="6" y="45"/>
                </a:cubicBezTo>
                <a:cubicBezTo>
                  <a:pt x="6" y="45"/>
                  <a:pt x="6" y="45"/>
                  <a:pt x="6" y="45"/>
                </a:cubicBezTo>
                <a:cubicBezTo>
                  <a:pt x="4" y="29"/>
                  <a:pt x="16" y="14"/>
                  <a:pt x="33" y="12"/>
                </a:cubicBezTo>
                <a:close/>
                <a:moveTo>
                  <a:pt x="37" y="37"/>
                </a:moveTo>
                <a:cubicBezTo>
                  <a:pt x="36" y="37"/>
                  <a:pt x="35" y="37"/>
                  <a:pt x="34" y="37"/>
                </a:cubicBezTo>
                <a:cubicBezTo>
                  <a:pt x="32" y="33"/>
                  <a:pt x="29" y="28"/>
                  <a:pt x="26" y="24"/>
                </a:cubicBezTo>
                <a:cubicBezTo>
                  <a:pt x="26" y="24"/>
                  <a:pt x="25" y="24"/>
                  <a:pt x="25" y="24"/>
                </a:cubicBezTo>
                <a:cubicBezTo>
                  <a:pt x="27" y="29"/>
                  <a:pt x="30" y="34"/>
                  <a:pt x="33" y="38"/>
                </a:cubicBezTo>
                <a:cubicBezTo>
                  <a:pt x="32" y="39"/>
                  <a:pt x="32" y="41"/>
                  <a:pt x="32" y="42"/>
                </a:cubicBezTo>
                <a:cubicBezTo>
                  <a:pt x="32" y="45"/>
                  <a:pt x="34" y="47"/>
                  <a:pt x="37" y="47"/>
                </a:cubicBezTo>
                <a:cubicBezTo>
                  <a:pt x="40" y="47"/>
                  <a:pt x="42" y="45"/>
                  <a:pt x="42" y="42"/>
                </a:cubicBezTo>
                <a:cubicBezTo>
                  <a:pt x="42" y="42"/>
                  <a:pt x="42" y="41"/>
                  <a:pt x="42" y="41"/>
                </a:cubicBezTo>
                <a:cubicBezTo>
                  <a:pt x="45" y="38"/>
                  <a:pt x="48" y="35"/>
                  <a:pt x="51" y="31"/>
                </a:cubicBezTo>
                <a:cubicBezTo>
                  <a:pt x="50" y="30"/>
                  <a:pt x="49" y="29"/>
                  <a:pt x="48" y="28"/>
                </a:cubicBezTo>
                <a:cubicBezTo>
                  <a:pt x="45" y="31"/>
                  <a:pt x="42" y="34"/>
                  <a:pt x="39" y="37"/>
                </a:cubicBezTo>
                <a:cubicBezTo>
                  <a:pt x="38" y="37"/>
                  <a:pt x="38" y="37"/>
                  <a:pt x="37" y="37"/>
                </a:cubicBezTo>
                <a:close/>
                <a:moveTo>
                  <a:pt x="67" y="0"/>
                </a:moveTo>
                <a:cubicBezTo>
                  <a:pt x="63" y="3"/>
                  <a:pt x="63" y="3"/>
                  <a:pt x="63" y="3"/>
                </a:cubicBezTo>
                <a:cubicBezTo>
                  <a:pt x="57" y="0"/>
                  <a:pt x="50" y="1"/>
                  <a:pt x="45" y="7"/>
                </a:cubicBezTo>
                <a:cubicBezTo>
                  <a:pt x="45" y="7"/>
                  <a:pt x="45" y="7"/>
                  <a:pt x="45" y="7"/>
                </a:cubicBezTo>
                <a:cubicBezTo>
                  <a:pt x="68" y="27"/>
                  <a:pt x="68" y="27"/>
                  <a:pt x="68" y="27"/>
                </a:cubicBezTo>
                <a:cubicBezTo>
                  <a:pt x="68" y="27"/>
                  <a:pt x="68" y="27"/>
                  <a:pt x="68" y="26"/>
                </a:cubicBezTo>
                <a:cubicBezTo>
                  <a:pt x="73" y="21"/>
                  <a:pt x="73" y="12"/>
                  <a:pt x="68" y="7"/>
                </a:cubicBezTo>
                <a:cubicBezTo>
                  <a:pt x="70" y="2"/>
                  <a:pt x="70" y="2"/>
                  <a:pt x="70" y="2"/>
                </a:cubicBezTo>
                <a:cubicBezTo>
                  <a:pt x="67" y="0"/>
                  <a:pt x="67" y="0"/>
                  <a:pt x="67" y="0"/>
                </a:cubicBezTo>
                <a:close/>
                <a:moveTo>
                  <a:pt x="5" y="2"/>
                </a:moveTo>
                <a:cubicBezTo>
                  <a:pt x="6" y="6"/>
                  <a:pt x="6" y="6"/>
                  <a:pt x="6" y="6"/>
                </a:cubicBezTo>
                <a:cubicBezTo>
                  <a:pt x="1" y="11"/>
                  <a:pt x="0" y="19"/>
                  <a:pt x="4" y="25"/>
                </a:cubicBezTo>
                <a:cubicBezTo>
                  <a:pt x="4" y="25"/>
                  <a:pt x="4" y="25"/>
                  <a:pt x="4" y="25"/>
                </a:cubicBezTo>
                <a:cubicBezTo>
                  <a:pt x="29" y="8"/>
                  <a:pt x="29" y="8"/>
                  <a:pt x="29" y="8"/>
                </a:cubicBezTo>
                <a:cubicBezTo>
                  <a:pt x="29" y="8"/>
                  <a:pt x="29" y="8"/>
                  <a:pt x="29" y="8"/>
                </a:cubicBezTo>
                <a:cubicBezTo>
                  <a:pt x="25" y="2"/>
                  <a:pt x="17" y="0"/>
                  <a:pt x="11" y="3"/>
                </a:cubicBezTo>
                <a:cubicBezTo>
                  <a:pt x="7" y="0"/>
                  <a:pt x="7" y="0"/>
                  <a:pt x="7" y="0"/>
                </a:cubicBezTo>
                <a:cubicBezTo>
                  <a:pt x="5" y="2"/>
                  <a:pt x="5" y="2"/>
                  <a:pt x="5" y="2"/>
                </a:cubicBezTo>
                <a:close/>
                <a:moveTo>
                  <a:pt x="51" y="23"/>
                </a:moveTo>
                <a:cubicBezTo>
                  <a:pt x="46" y="19"/>
                  <a:pt x="40" y="17"/>
                  <a:pt x="33" y="18"/>
                </a:cubicBezTo>
                <a:cubicBezTo>
                  <a:pt x="27" y="19"/>
                  <a:pt x="21" y="22"/>
                  <a:pt x="17" y="27"/>
                </a:cubicBezTo>
                <a:cubicBezTo>
                  <a:pt x="14" y="32"/>
                  <a:pt x="12" y="38"/>
                  <a:pt x="12" y="44"/>
                </a:cubicBezTo>
                <a:cubicBezTo>
                  <a:pt x="12" y="44"/>
                  <a:pt x="12" y="44"/>
                  <a:pt x="12" y="44"/>
                </a:cubicBezTo>
                <a:cubicBezTo>
                  <a:pt x="13" y="51"/>
                  <a:pt x="16" y="57"/>
                  <a:pt x="21" y="60"/>
                </a:cubicBezTo>
                <a:cubicBezTo>
                  <a:pt x="26" y="64"/>
                  <a:pt x="32" y="66"/>
                  <a:pt x="39" y="65"/>
                </a:cubicBezTo>
                <a:cubicBezTo>
                  <a:pt x="39" y="65"/>
                  <a:pt x="39" y="65"/>
                  <a:pt x="39" y="65"/>
                </a:cubicBezTo>
                <a:cubicBezTo>
                  <a:pt x="45" y="65"/>
                  <a:pt x="51" y="61"/>
                  <a:pt x="55" y="57"/>
                </a:cubicBezTo>
                <a:cubicBezTo>
                  <a:pt x="58" y="52"/>
                  <a:pt x="60" y="46"/>
                  <a:pt x="60" y="39"/>
                </a:cubicBezTo>
                <a:cubicBezTo>
                  <a:pt x="59" y="33"/>
                  <a:pt x="56" y="27"/>
                  <a:pt x="51" y="23"/>
                </a:cubicBez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sp>
        <p:nvSpPr>
          <p:cNvPr id="32" name="矩形 31">
            <a:extLst>
              <a:ext uri="{FF2B5EF4-FFF2-40B4-BE49-F238E27FC236}">
                <a16:creationId xmlns:a16="http://schemas.microsoft.com/office/drawing/2014/main" id="{A189A682-16D4-46C9-82E5-95C98732AFD7}"/>
              </a:ext>
            </a:extLst>
          </p:cNvPr>
          <p:cNvSpPr/>
          <p:nvPr/>
        </p:nvSpPr>
        <p:spPr>
          <a:xfrm>
            <a:off x="3101072" y="2023842"/>
            <a:ext cx="6741429" cy="1015663"/>
          </a:xfrm>
          <a:prstGeom prst="rect">
            <a:avLst/>
          </a:prstGeom>
        </p:spPr>
        <p:txBody>
          <a:bodyPr wrap="square">
            <a:spAutoFit/>
          </a:bodyPr>
          <a:lstStyle/>
          <a:p>
            <a:pPr defTabSz="914400">
              <a:defRPr/>
            </a:pPr>
            <a:r>
              <a:rPr lang="zh-CN" altLang="en-US" sz="2000" b="1" dirty="0">
                <a:solidFill>
                  <a:schemeClr val="tx1">
                    <a:lumMod val="75000"/>
                    <a:lumOff val="25000"/>
                  </a:schemeClr>
                </a:solidFill>
                <a:latin typeface="+mn-ea"/>
                <a:cs typeface="+mn-ea"/>
                <a:sym typeface="+mn-lt"/>
              </a:rPr>
              <a:t>问题</a:t>
            </a:r>
            <a:r>
              <a:rPr lang="en-US" altLang="zh-CN" sz="2000" b="1" dirty="0">
                <a:solidFill>
                  <a:schemeClr val="tx1">
                    <a:lumMod val="75000"/>
                    <a:lumOff val="25000"/>
                  </a:schemeClr>
                </a:solidFill>
                <a:latin typeface="+mn-ea"/>
                <a:cs typeface="+mn-ea"/>
                <a:sym typeface="+mn-lt"/>
              </a:rPr>
              <a:t>1</a:t>
            </a:r>
            <a:r>
              <a:rPr lang="zh-CN" altLang="en-US" sz="2000" b="1" dirty="0">
                <a:solidFill>
                  <a:schemeClr val="tx1">
                    <a:lumMod val="75000"/>
                    <a:lumOff val="25000"/>
                  </a:schemeClr>
                </a:solidFill>
                <a:latin typeface="+mn-ea"/>
                <a:cs typeface="+mn-ea"/>
                <a:sym typeface="+mn-lt"/>
              </a:rPr>
              <a:t>：</a:t>
            </a:r>
            <a:endParaRPr lang="en-US" altLang="zh-CN" sz="2000" b="1" dirty="0">
              <a:solidFill>
                <a:schemeClr val="tx1">
                  <a:lumMod val="75000"/>
                  <a:lumOff val="25000"/>
                </a:schemeClr>
              </a:solidFill>
              <a:latin typeface="+mn-ea"/>
              <a:cs typeface="+mn-ea"/>
              <a:sym typeface="+mn-lt"/>
            </a:endParaRPr>
          </a:p>
          <a:p>
            <a:pPr defTabSz="914400">
              <a:defRPr/>
            </a:pPr>
            <a:r>
              <a:rPr lang="zh-CN" altLang="en-US" sz="2000" dirty="0">
                <a:solidFill>
                  <a:schemeClr val="tx1">
                    <a:lumMod val="75000"/>
                    <a:lumOff val="25000"/>
                  </a:schemeClr>
                </a:solidFill>
                <a:cs typeface="+mn-ea"/>
                <a:sym typeface="+mn-lt"/>
              </a:rPr>
              <a:t>单一任务下产生的涌现语言在其他任务下理解和生成能力差</a:t>
            </a:r>
          </a:p>
        </p:txBody>
      </p:sp>
      <p:sp>
        <p:nvSpPr>
          <p:cNvPr id="38" name="矩形 37">
            <a:extLst>
              <a:ext uri="{FF2B5EF4-FFF2-40B4-BE49-F238E27FC236}">
                <a16:creationId xmlns:a16="http://schemas.microsoft.com/office/drawing/2014/main" id="{D2253788-5CF7-45AC-A128-1FFE979A800A}"/>
              </a:ext>
            </a:extLst>
          </p:cNvPr>
          <p:cNvSpPr/>
          <p:nvPr/>
        </p:nvSpPr>
        <p:spPr>
          <a:xfrm>
            <a:off x="3138612" y="4497820"/>
            <a:ext cx="3005951" cy="707886"/>
          </a:xfrm>
          <a:prstGeom prst="rect">
            <a:avLst/>
          </a:prstGeom>
        </p:spPr>
        <p:txBody>
          <a:bodyPr wrap="none">
            <a:spAutoFit/>
          </a:bodyPr>
          <a:lstStyle/>
          <a:p>
            <a:pPr defTabSz="914400">
              <a:defRPr/>
            </a:pPr>
            <a:r>
              <a:rPr lang="zh-CN" altLang="en-US" sz="2000" b="1" dirty="0">
                <a:solidFill>
                  <a:schemeClr val="tx1">
                    <a:lumMod val="75000"/>
                    <a:lumOff val="25000"/>
                  </a:schemeClr>
                </a:solidFill>
                <a:cs typeface="+mn-ea"/>
                <a:sym typeface="+mn-lt"/>
              </a:rPr>
              <a:t>问题</a:t>
            </a:r>
            <a:r>
              <a:rPr lang="en-US" altLang="zh-CN" sz="2000" b="1" dirty="0">
                <a:solidFill>
                  <a:schemeClr val="tx1">
                    <a:lumMod val="75000"/>
                    <a:lumOff val="25000"/>
                  </a:schemeClr>
                </a:solidFill>
                <a:cs typeface="+mn-ea"/>
                <a:sym typeface="+mn-lt"/>
              </a:rPr>
              <a:t>3</a:t>
            </a:r>
            <a:r>
              <a:rPr lang="zh-CN" altLang="en-US" sz="2000" b="1" dirty="0">
                <a:solidFill>
                  <a:schemeClr val="tx1">
                    <a:lumMod val="75000"/>
                    <a:lumOff val="25000"/>
                  </a:schemeClr>
                </a:solidFill>
                <a:cs typeface="+mn-ea"/>
                <a:sym typeface="+mn-lt"/>
              </a:rPr>
              <a:t>：</a:t>
            </a:r>
            <a:endParaRPr lang="en-US" altLang="zh-CN" sz="2000" b="1" dirty="0">
              <a:solidFill>
                <a:schemeClr val="tx1">
                  <a:lumMod val="75000"/>
                  <a:lumOff val="25000"/>
                </a:schemeClr>
              </a:solidFill>
              <a:cs typeface="+mn-ea"/>
              <a:sym typeface="+mn-lt"/>
            </a:endParaRPr>
          </a:p>
          <a:p>
            <a:pPr defTabSz="914400">
              <a:defRPr/>
            </a:pPr>
            <a:r>
              <a:rPr lang="zh-CN" altLang="en-US" sz="2000" dirty="0">
                <a:solidFill>
                  <a:schemeClr val="tx1">
                    <a:lumMod val="75000"/>
                    <a:lumOff val="25000"/>
                  </a:schemeClr>
                </a:solidFill>
                <a:cs typeface="+mn-ea"/>
              </a:rPr>
              <a:t>多任务对于单任务的挑战</a:t>
            </a:r>
            <a:endParaRPr lang="en-US" altLang="zh-CN" sz="2000" dirty="0">
              <a:solidFill>
                <a:schemeClr val="tx1">
                  <a:lumMod val="75000"/>
                  <a:lumOff val="25000"/>
                </a:schemeClr>
              </a:solidFill>
              <a:cs typeface="+mn-ea"/>
              <a:sym typeface="+mn-lt"/>
            </a:endParaRPr>
          </a:p>
        </p:txBody>
      </p:sp>
      <p:sp>
        <p:nvSpPr>
          <p:cNvPr id="41" name="矩形 40">
            <a:extLst>
              <a:ext uri="{FF2B5EF4-FFF2-40B4-BE49-F238E27FC236}">
                <a16:creationId xmlns:a16="http://schemas.microsoft.com/office/drawing/2014/main" id="{EAFB2019-C8F9-4FDF-B29D-D7EC9ACCB573}"/>
              </a:ext>
            </a:extLst>
          </p:cNvPr>
          <p:cNvSpPr/>
          <p:nvPr/>
        </p:nvSpPr>
        <p:spPr>
          <a:xfrm>
            <a:off x="3101071" y="3399168"/>
            <a:ext cx="6929398" cy="1015663"/>
          </a:xfrm>
          <a:prstGeom prst="rect">
            <a:avLst/>
          </a:prstGeom>
        </p:spPr>
        <p:txBody>
          <a:bodyPr wrap="square">
            <a:spAutoFit/>
          </a:bodyPr>
          <a:lstStyle/>
          <a:p>
            <a:pPr defTabSz="914400">
              <a:defRPr/>
            </a:pPr>
            <a:r>
              <a:rPr lang="zh-CN" altLang="en-US" sz="2000" b="1" dirty="0">
                <a:solidFill>
                  <a:schemeClr val="tx1">
                    <a:lumMod val="75000"/>
                    <a:lumOff val="25000"/>
                  </a:schemeClr>
                </a:solidFill>
                <a:cs typeface="+mn-ea"/>
                <a:sym typeface="+mn-lt"/>
              </a:rPr>
              <a:t>问题</a:t>
            </a:r>
            <a:r>
              <a:rPr lang="en-US" altLang="zh-CN" sz="2000" b="1" dirty="0">
                <a:solidFill>
                  <a:schemeClr val="tx1">
                    <a:lumMod val="75000"/>
                    <a:lumOff val="25000"/>
                  </a:schemeClr>
                </a:solidFill>
                <a:cs typeface="+mn-ea"/>
                <a:sym typeface="+mn-lt"/>
              </a:rPr>
              <a:t>2</a:t>
            </a:r>
            <a:r>
              <a:rPr lang="zh-CN" altLang="en-US" sz="2000" b="1" dirty="0">
                <a:solidFill>
                  <a:schemeClr val="tx1">
                    <a:lumMod val="75000"/>
                    <a:lumOff val="25000"/>
                  </a:schemeClr>
                </a:solidFill>
                <a:cs typeface="+mn-ea"/>
                <a:sym typeface="+mn-lt"/>
              </a:rPr>
              <a:t>：</a:t>
            </a:r>
            <a:endParaRPr lang="en-US" altLang="zh-CN" sz="2000" b="1" dirty="0">
              <a:solidFill>
                <a:schemeClr val="tx1">
                  <a:lumMod val="75000"/>
                  <a:lumOff val="25000"/>
                </a:schemeClr>
              </a:solidFill>
              <a:cs typeface="+mn-ea"/>
              <a:sym typeface="+mn-lt"/>
            </a:endParaRPr>
          </a:p>
          <a:p>
            <a:pPr defTabSz="914400">
              <a:defRPr/>
            </a:pPr>
            <a:r>
              <a:rPr lang="zh-CN" altLang="en-US" sz="2000" dirty="0">
                <a:solidFill>
                  <a:schemeClr val="tx1">
                    <a:lumMod val="75000"/>
                    <a:lumOff val="25000"/>
                  </a:schemeClr>
                </a:solidFill>
                <a:cs typeface="+mn-ea"/>
                <a:sym typeface="+mn-lt"/>
              </a:rPr>
              <a:t>涌现语言的可解释性差</a:t>
            </a:r>
          </a:p>
          <a:p>
            <a:pPr defTabSz="914400">
              <a:defRPr/>
            </a:pPr>
            <a:endParaRPr lang="en-US" altLang="zh-CN" sz="2000" b="1" dirty="0">
              <a:solidFill>
                <a:schemeClr val="tx1">
                  <a:lumMod val="75000"/>
                  <a:lumOff val="25000"/>
                </a:schemeClr>
              </a:solidFill>
              <a:cs typeface="+mn-ea"/>
              <a:sym typeface="+mn-lt"/>
            </a:endParaRPr>
          </a:p>
        </p:txBody>
      </p:sp>
      <p:grpSp>
        <p:nvGrpSpPr>
          <p:cNvPr id="59" name="组合 58">
            <a:extLst>
              <a:ext uri="{FF2B5EF4-FFF2-40B4-BE49-F238E27FC236}">
                <a16:creationId xmlns:a16="http://schemas.microsoft.com/office/drawing/2014/main" id="{B3FC3339-F955-4F5A-A684-334FB45E61EE}"/>
              </a:ext>
            </a:extLst>
          </p:cNvPr>
          <p:cNvGrpSpPr/>
          <p:nvPr/>
        </p:nvGrpSpPr>
        <p:grpSpPr>
          <a:xfrm>
            <a:off x="1954201" y="3156262"/>
            <a:ext cx="889677" cy="889677"/>
            <a:chOff x="1181815" y="3605545"/>
            <a:chExt cx="889677" cy="889677"/>
          </a:xfrm>
        </p:grpSpPr>
        <p:sp>
          <p:nvSpPr>
            <p:cNvPr id="10" name="椭圆 9">
              <a:extLst>
                <a:ext uri="{FF2B5EF4-FFF2-40B4-BE49-F238E27FC236}">
                  <a16:creationId xmlns:a16="http://schemas.microsoft.com/office/drawing/2014/main" id="{0093E948-2C4A-4B07-A464-81C51AE2A4CA}"/>
                </a:ext>
              </a:extLst>
            </p:cNvPr>
            <p:cNvSpPr/>
            <p:nvPr/>
          </p:nvSpPr>
          <p:spPr>
            <a:xfrm>
              <a:off x="1181815" y="3605545"/>
              <a:ext cx="889677" cy="889677"/>
            </a:xfrm>
            <a:prstGeom prst="ellipse">
              <a:avLst/>
            </a:prstGeom>
            <a:solidFill>
              <a:srgbClr val="4F97CD"/>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3" name="图形 42" descr="上升趋势条形图 纯色填充">
              <a:extLst>
                <a:ext uri="{FF2B5EF4-FFF2-40B4-BE49-F238E27FC236}">
                  <a16:creationId xmlns:a16="http://schemas.microsoft.com/office/drawing/2014/main" id="{547CDFAB-AB1A-4FF0-9813-B5494B3E81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9146" y="3848451"/>
              <a:ext cx="475013" cy="475013"/>
            </a:xfrm>
            <a:prstGeom prst="rect">
              <a:avLst/>
            </a:prstGeom>
          </p:spPr>
        </p:pic>
      </p:grpSp>
      <p:grpSp>
        <p:nvGrpSpPr>
          <p:cNvPr id="60" name="组合 59">
            <a:extLst>
              <a:ext uri="{FF2B5EF4-FFF2-40B4-BE49-F238E27FC236}">
                <a16:creationId xmlns:a16="http://schemas.microsoft.com/office/drawing/2014/main" id="{186AD5B7-6442-4553-80B2-509E3D075E5D}"/>
              </a:ext>
            </a:extLst>
          </p:cNvPr>
          <p:cNvGrpSpPr/>
          <p:nvPr/>
        </p:nvGrpSpPr>
        <p:grpSpPr>
          <a:xfrm>
            <a:off x="1991741" y="4392351"/>
            <a:ext cx="889677" cy="889677"/>
            <a:chOff x="7087712" y="2254348"/>
            <a:chExt cx="889677" cy="889677"/>
          </a:xfrm>
        </p:grpSpPr>
        <p:sp>
          <p:nvSpPr>
            <p:cNvPr id="19" name="椭圆 18">
              <a:extLst>
                <a:ext uri="{FF2B5EF4-FFF2-40B4-BE49-F238E27FC236}">
                  <a16:creationId xmlns:a16="http://schemas.microsoft.com/office/drawing/2014/main" id="{3F221995-923C-4D26-AEF6-023817CC4EB1}"/>
                </a:ext>
              </a:extLst>
            </p:cNvPr>
            <p:cNvSpPr/>
            <p:nvPr/>
          </p:nvSpPr>
          <p:spPr>
            <a:xfrm>
              <a:off x="7087712" y="2254348"/>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5" name="图形 44" descr="聊天 纯色填充">
              <a:extLst>
                <a:ext uri="{FF2B5EF4-FFF2-40B4-BE49-F238E27FC236}">
                  <a16:creationId xmlns:a16="http://schemas.microsoft.com/office/drawing/2014/main" id="{588330C7-F119-4E89-8576-D404922F36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3181" y="2457818"/>
              <a:ext cx="525960" cy="525960"/>
            </a:xfrm>
            <a:prstGeom prst="rect">
              <a:avLst/>
            </a:prstGeom>
          </p:spPr>
        </p:pic>
      </p:grpSp>
    </p:spTree>
    <p:extLst>
      <p:ext uri="{BB962C8B-B14F-4D97-AF65-F5344CB8AC3E}">
        <p14:creationId xmlns:p14="http://schemas.microsoft.com/office/powerpoint/2010/main" val="339473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878173" y="1617945"/>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8070204"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4394910" y="4821802"/>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1524000" y="4537204"/>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1524001" y="4273467"/>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1599404" y="1594672"/>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6120066"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1915028" y="1335506"/>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6481011" y="1625754"/>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9281360" y="5092367"/>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4698835" y="1353458"/>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03</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4383081" y="4253405"/>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研究内容和目标</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8265019" y="244438"/>
            <a:ext cx="2279489" cy="681716"/>
          </a:xfrm>
          <a:prstGeom prst="rect">
            <a:avLst/>
          </a:prstGeom>
        </p:spPr>
      </p:pic>
    </p:spTree>
    <p:extLst>
      <p:ext uri="{BB962C8B-B14F-4D97-AF65-F5344CB8AC3E}">
        <p14:creationId xmlns:p14="http://schemas.microsoft.com/office/powerpoint/2010/main" val="639332164"/>
      </p:ext>
    </p:extLst>
  </p:cSld>
  <p:clrMapOvr>
    <a:masterClrMapping/>
  </p:clrMapOvr>
  <p:transition spd="med" advClick="0" advTm="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研究内容和目标</a:t>
            </a:r>
          </a:p>
        </p:txBody>
      </p:sp>
      <p:sp>
        <p:nvSpPr>
          <p:cNvPr id="2" name="文本框 1">
            <a:extLst>
              <a:ext uri="{FF2B5EF4-FFF2-40B4-BE49-F238E27FC236}">
                <a16:creationId xmlns:a16="http://schemas.microsoft.com/office/drawing/2014/main" id="{2161CA09-BB20-4AF8-8A03-FCB25882780E}"/>
              </a:ext>
            </a:extLst>
          </p:cNvPr>
          <p:cNvSpPr txBox="1"/>
          <p:nvPr/>
        </p:nvSpPr>
        <p:spPr>
          <a:xfrm>
            <a:off x="1878563" y="1726965"/>
            <a:ext cx="6933235"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研究内容：</a:t>
            </a:r>
            <a:endParaRPr lang="en-US" altLang="zh-CN" dirty="0"/>
          </a:p>
          <a:p>
            <a:pPr marL="742950" lvl="1" indent="-285750">
              <a:buFont typeface="Wingdings" panose="05000000000000000000" pitchFamily="2" charset="2"/>
              <a:buChar char="l"/>
            </a:pPr>
            <a:r>
              <a:rPr lang="zh-CN" altLang="en-US" dirty="0"/>
              <a:t>将单一任务扩展到多任务下</a:t>
            </a:r>
            <a:endParaRPr lang="en-US" altLang="zh-CN" dirty="0"/>
          </a:p>
          <a:p>
            <a:pPr marL="742950" lvl="1" indent="-285750">
              <a:buFont typeface="Wingdings" panose="05000000000000000000" pitchFamily="2" charset="2"/>
              <a:buChar char="l"/>
            </a:pPr>
            <a:r>
              <a:rPr lang="zh-CN" altLang="en-US" dirty="0"/>
              <a:t>在多任务下训练好的涌现语言，在新的任务中也有较好的理解和生成能力</a:t>
            </a:r>
            <a:endParaRPr lang="en-US" altLang="zh-CN" dirty="0"/>
          </a:p>
          <a:p>
            <a:pPr marL="742950" lvl="1" indent="-285750">
              <a:buFont typeface="Wingdings" panose="05000000000000000000" pitchFamily="2" charset="2"/>
              <a:buChar char="l"/>
            </a:pPr>
            <a:r>
              <a:rPr lang="zh-CN" altLang="en-US" dirty="0"/>
              <a:t>增强涌现语言的可解释性</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研究目标</a:t>
            </a:r>
            <a:endParaRPr lang="en-US" altLang="zh-CN" dirty="0"/>
          </a:p>
          <a:p>
            <a:pPr marL="742950" lvl="1" indent="-285750">
              <a:buFont typeface="Wingdings" panose="05000000000000000000" pitchFamily="2" charset="2"/>
              <a:buChar char="l"/>
            </a:pPr>
            <a:r>
              <a:rPr lang="zh-CN" altLang="en-US" dirty="0"/>
              <a:t>实现面向多任务的基于涌现语言的多智能体交互模型和算法</a:t>
            </a:r>
            <a:endParaRPr lang="en-US" altLang="zh-CN" dirty="0"/>
          </a:p>
          <a:p>
            <a:pPr marL="742950" lvl="1" indent="-285750">
              <a:buFont typeface="Wingdings" panose="05000000000000000000" pitchFamily="2" charset="2"/>
              <a:buChar char="l"/>
            </a:pPr>
            <a:r>
              <a:rPr lang="zh-CN" altLang="en-US" dirty="0"/>
              <a:t>实现基于涌现语言的多智能体系统</a:t>
            </a:r>
            <a:endParaRPr lang="en-US" altLang="zh-CN" dirty="0"/>
          </a:p>
          <a:p>
            <a:pPr marL="742950" lvl="1" indent="-28575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25931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51669" y="482693"/>
            <a:ext cx="7152023" cy="646331"/>
          </a:xfrm>
          <a:prstGeom prst="rect">
            <a:avLst/>
          </a:prstGeom>
          <a:noFill/>
        </p:spPr>
        <p:txBody>
          <a:bodyPr wrap="square" rtlCol="0">
            <a:spAutoFit/>
          </a:bodyPr>
          <a:lstStyle/>
          <a:p>
            <a:r>
              <a:rPr lang="zh-CN" altLang="en-US" sz="3600" b="1" dirty="0">
                <a:solidFill>
                  <a:schemeClr val="accent1">
                    <a:lumMod val="50000"/>
                  </a:schemeClr>
                </a:solidFill>
              </a:rPr>
              <a:t>研究方法</a:t>
            </a:r>
          </a:p>
        </p:txBody>
      </p:sp>
      <p:sp>
        <p:nvSpPr>
          <p:cNvPr id="2" name="文本框 1">
            <a:extLst>
              <a:ext uri="{FF2B5EF4-FFF2-40B4-BE49-F238E27FC236}">
                <a16:creationId xmlns:a16="http://schemas.microsoft.com/office/drawing/2014/main" id="{31622B51-6D24-468E-BC59-015F4DBDFE40}"/>
              </a:ext>
            </a:extLst>
          </p:cNvPr>
          <p:cNvSpPr txBox="1"/>
          <p:nvPr/>
        </p:nvSpPr>
        <p:spPr>
          <a:xfrm>
            <a:off x="1851669" y="1553228"/>
            <a:ext cx="7513625"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联合训练</a:t>
            </a:r>
            <a:endParaRPr lang="en-US" altLang="zh-CN" dirty="0"/>
          </a:p>
          <a:p>
            <a:pPr marL="742950" lvl="1" indent="-285750">
              <a:buFont typeface="Arial" panose="020B0604020202020204" pitchFamily="34" charset="0"/>
              <a:buChar char="•"/>
            </a:pPr>
            <a:r>
              <a:rPr lang="zh-CN" altLang="en-US" dirty="0"/>
              <a:t>研究语言的组合能力</a:t>
            </a:r>
            <a:endParaRPr lang="en-US" altLang="zh-CN" dirty="0"/>
          </a:p>
          <a:p>
            <a:pPr marL="742950" lvl="1" indent="-285750">
              <a:buFont typeface="Arial" panose="020B0604020202020204" pitchFamily="34" charset="0"/>
              <a:buChar char="•"/>
            </a:pPr>
            <a:r>
              <a:rPr lang="zh-CN" altLang="en-US" dirty="0"/>
              <a:t>在一个模型中同时训练多个任务，以期提高该模型在不同任务上的表现。</a:t>
            </a:r>
            <a:endParaRPr lang="en-US" altLang="zh-CN" dirty="0"/>
          </a:p>
          <a:p>
            <a:pPr marL="285750" indent="-285750">
              <a:buFont typeface="Wingdings" panose="05000000000000000000" pitchFamily="2" charset="2"/>
              <a:buChar char="Ø"/>
            </a:pPr>
            <a:r>
              <a:rPr lang="zh-CN" altLang="en-US" dirty="0"/>
              <a:t>迁移训练</a:t>
            </a:r>
            <a:endParaRPr lang="en-US" altLang="zh-CN" dirty="0"/>
          </a:p>
          <a:p>
            <a:pPr marL="742950" lvl="1" indent="-285750">
              <a:buFont typeface="Arial" panose="020B0604020202020204" pitchFamily="34" charset="0"/>
              <a:buChar char="•"/>
            </a:pPr>
            <a:r>
              <a:rPr lang="zh-CN" altLang="en-US" dirty="0"/>
              <a:t>研究语言的扩展能力</a:t>
            </a:r>
            <a:endParaRPr lang="en-US" altLang="zh-CN" dirty="0"/>
          </a:p>
          <a:p>
            <a:pPr marL="742950" lvl="1" indent="-285750">
              <a:buFont typeface="Arial" panose="020B0604020202020204" pitchFamily="34" charset="0"/>
              <a:buChar char="•"/>
            </a:pPr>
            <a:r>
              <a:rPr lang="zh-CN" altLang="en-US" dirty="0"/>
              <a:t>将一个在特定任务上训练良好的模型应用到新的任务上，并在新任务上取得较好的性能。</a:t>
            </a:r>
            <a:endParaRPr lang="en-US" altLang="zh-CN" dirty="0"/>
          </a:p>
          <a:p>
            <a:pPr marL="742950" lvl="1"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968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878173" y="1617945"/>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8070204"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4394910" y="4821802"/>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1524000" y="4537204"/>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1524001" y="4273467"/>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1599404" y="1594672"/>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6120066"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1943437" y="1396093"/>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6481011" y="1625754"/>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9281360" y="5092367"/>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4698835" y="1353458"/>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04</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5306417" y="4253405"/>
            <a:ext cx="156966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任务一</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8265019" y="244438"/>
            <a:ext cx="2279489" cy="681716"/>
          </a:xfrm>
          <a:prstGeom prst="rect">
            <a:avLst/>
          </a:prstGeom>
        </p:spPr>
      </p:pic>
    </p:spTree>
    <p:extLst>
      <p:ext uri="{BB962C8B-B14F-4D97-AF65-F5344CB8AC3E}">
        <p14:creationId xmlns:p14="http://schemas.microsoft.com/office/powerpoint/2010/main" val="419125522"/>
      </p:ext>
    </p:extLst>
  </p:cSld>
  <p:clrMapOvr>
    <a:masterClrMapping/>
  </p:clrMapOvr>
  <p:transition spd="med" advClick="0"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244439"/>
            <a:ext cx="7152023" cy="646331"/>
          </a:xfrm>
          <a:prstGeom prst="rect">
            <a:avLst/>
          </a:prstGeom>
          <a:noFill/>
        </p:spPr>
        <p:txBody>
          <a:bodyPr wrap="square" rtlCol="0">
            <a:spAutoFit/>
          </a:bodyPr>
          <a:lstStyle/>
          <a:p>
            <a:r>
              <a:rPr lang="zh-CN" altLang="en-US" sz="3600" b="1" dirty="0">
                <a:solidFill>
                  <a:schemeClr val="accent1">
                    <a:lumMod val="50000"/>
                  </a:schemeClr>
                </a:solidFill>
              </a:rPr>
              <a:t>实验环境</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838561" y="1416033"/>
            <a:ext cx="7360356"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实验环境</a:t>
            </a:r>
            <a:r>
              <a:rPr lang="en-US" altLang="zh-CN" dirty="0"/>
              <a:t>—</a:t>
            </a:r>
            <a:r>
              <a:rPr lang="en-US" altLang="zh-CN" dirty="0" err="1"/>
              <a:t>MiniGrid</a:t>
            </a:r>
            <a:r>
              <a:rPr lang="en-US" altLang="zh-CN" dirty="0"/>
              <a:t>[14]</a:t>
            </a:r>
          </a:p>
          <a:p>
            <a:pPr marL="742950" lvl="1" indent="-285750">
              <a:buFont typeface="Wingdings" panose="05000000000000000000" pitchFamily="2" charset="2"/>
              <a:buChar char="l"/>
            </a:pPr>
            <a:r>
              <a:rPr lang="zh-CN" altLang="en-US" dirty="0"/>
              <a:t>物体：钥匙，箱子，球</a:t>
            </a:r>
            <a:endParaRPr lang="en-US" altLang="zh-CN" dirty="0"/>
          </a:p>
          <a:p>
            <a:pPr marL="742950" lvl="1" indent="-285750">
              <a:buFont typeface="Wingdings" panose="05000000000000000000" pitchFamily="2" charset="2"/>
              <a:buChar char="l"/>
            </a:pPr>
            <a:r>
              <a:rPr lang="zh-CN" altLang="en-US" dirty="0"/>
              <a:t>颜色：红，黄，蓝，绿，灰，紫</a:t>
            </a:r>
            <a:r>
              <a:rPr lang="en-US" altLang="zh-CN" dirty="0"/>
              <a:t> </a:t>
            </a:r>
          </a:p>
          <a:p>
            <a:pPr marL="742950" lvl="1" indent="-285750">
              <a:buFont typeface="Wingdings" panose="05000000000000000000" pitchFamily="2" charset="2"/>
              <a:buChar char="l"/>
            </a:pPr>
            <a:r>
              <a:rPr lang="zh-CN" altLang="en-US" dirty="0"/>
              <a:t>状态：开，关，被锁住</a:t>
            </a:r>
            <a:endParaRPr lang="en-US" altLang="zh-CN" dirty="0"/>
          </a:p>
        </p:txBody>
      </p:sp>
      <p:sp>
        <p:nvSpPr>
          <p:cNvPr id="2" name="文本框 1">
            <a:extLst>
              <a:ext uri="{FF2B5EF4-FFF2-40B4-BE49-F238E27FC236}">
                <a16:creationId xmlns:a16="http://schemas.microsoft.com/office/drawing/2014/main" id="{368390C5-A2FB-4111-A1FD-8267F4DC37E5}"/>
              </a:ext>
            </a:extLst>
          </p:cNvPr>
          <p:cNvSpPr txBox="1"/>
          <p:nvPr/>
        </p:nvSpPr>
        <p:spPr>
          <a:xfrm>
            <a:off x="1838562" y="2616361"/>
            <a:ext cx="208903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视觉处理模块：</a:t>
            </a:r>
          </a:p>
        </p:txBody>
      </p:sp>
      <p:pic>
        <p:nvPicPr>
          <p:cNvPr id="8" name="图片 7">
            <a:extLst>
              <a:ext uri="{FF2B5EF4-FFF2-40B4-BE49-F238E27FC236}">
                <a16:creationId xmlns:a16="http://schemas.microsoft.com/office/drawing/2014/main" id="{79CBE9B2-F4A5-42D6-8E8C-8A0FE162AA21}"/>
              </a:ext>
            </a:extLst>
          </p:cNvPr>
          <p:cNvPicPr>
            <a:picLocks noChangeAspect="1"/>
          </p:cNvPicPr>
          <p:nvPr/>
        </p:nvPicPr>
        <p:blipFill>
          <a:blip r:embed="rId4"/>
          <a:stretch>
            <a:fillRect/>
          </a:stretch>
        </p:blipFill>
        <p:spPr>
          <a:xfrm>
            <a:off x="6551132" y="3628643"/>
            <a:ext cx="4116868" cy="1556532"/>
          </a:xfrm>
          <a:prstGeom prst="rect">
            <a:avLst/>
          </a:prstGeom>
        </p:spPr>
      </p:pic>
      <p:pic>
        <p:nvPicPr>
          <p:cNvPr id="36" name="图片 35">
            <a:extLst>
              <a:ext uri="{FF2B5EF4-FFF2-40B4-BE49-F238E27FC236}">
                <a16:creationId xmlns:a16="http://schemas.microsoft.com/office/drawing/2014/main" id="{1709D8CB-30E0-4E34-BA98-35AF946B37E7}"/>
              </a:ext>
            </a:extLst>
          </p:cNvPr>
          <p:cNvPicPr>
            <a:picLocks noChangeAspect="1"/>
          </p:cNvPicPr>
          <p:nvPr/>
        </p:nvPicPr>
        <p:blipFill rotWithShape="1">
          <a:blip r:embed="rId5"/>
          <a:srcRect r="35028"/>
          <a:stretch/>
        </p:blipFill>
        <p:spPr>
          <a:xfrm>
            <a:off x="1524000" y="3244812"/>
            <a:ext cx="5080822" cy="2562225"/>
          </a:xfrm>
          <a:prstGeom prst="rect">
            <a:avLst/>
          </a:prstGeom>
        </p:spPr>
      </p:pic>
    </p:spTree>
    <p:extLst>
      <p:ext uri="{BB962C8B-B14F-4D97-AF65-F5344CB8AC3E}">
        <p14:creationId xmlns:p14="http://schemas.microsoft.com/office/powerpoint/2010/main" val="305212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219039"/>
            <a:ext cx="7152023" cy="646331"/>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GuessRoom</a:t>
            </a:r>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1762934" y="1312948"/>
            <a:ext cx="7670800"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猜房间任务过程如下：</a:t>
            </a:r>
          </a:p>
          <a:p>
            <a:r>
              <a:rPr lang="en-US" altLang="zh-CN" dirty="0"/>
              <a:t>1</a:t>
            </a:r>
            <a:r>
              <a:rPr lang="zh-CN" altLang="en-US" dirty="0"/>
              <a:t>）</a:t>
            </a:r>
            <a:r>
              <a:rPr lang="en-US" altLang="zh-CN" dirty="0" err="1"/>
              <a:t>AgentA</a:t>
            </a:r>
            <a:r>
              <a:rPr lang="zh-CN" altLang="en-US" dirty="0"/>
              <a:t>根据观测到的整个房间的环境信息，通过生成模块生成涌现语言</a:t>
            </a:r>
          </a:p>
          <a:p>
            <a:r>
              <a:rPr lang="en-US" altLang="zh-CN" dirty="0"/>
              <a:t>2</a:t>
            </a:r>
            <a:r>
              <a:rPr lang="zh-CN" altLang="en-US" dirty="0"/>
              <a:t>）</a:t>
            </a:r>
            <a:r>
              <a:rPr lang="en-US" altLang="zh-CN" dirty="0" err="1"/>
              <a:t>AgentB</a:t>
            </a:r>
            <a:r>
              <a:rPr lang="zh-CN" altLang="en-US" dirty="0"/>
              <a:t>通过理解模块理解</a:t>
            </a:r>
            <a:r>
              <a:rPr lang="en-US" altLang="zh-CN" dirty="0"/>
              <a:t>A</a:t>
            </a:r>
            <a:r>
              <a:rPr lang="zh-CN" altLang="en-US" dirty="0"/>
              <a:t>传递的涌现语言信息，根据全局的环境来判断</a:t>
            </a:r>
            <a:r>
              <a:rPr lang="en-US" altLang="zh-CN" dirty="0"/>
              <a:t>A</a:t>
            </a:r>
            <a:r>
              <a:rPr lang="zh-CN" altLang="en-US" dirty="0"/>
              <a:t>所在的房间</a:t>
            </a:r>
          </a:p>
          <a:p>
            <a:endParaRPr lang="en-US" altLang="zh-CN" dirty="0"/>
          </a:p>
        </p:txBody>
      </p:sp>
      <p:pic>
        <p:nvPicPr>
          <p:cNvPr id="5" name="图片 4">
            <a:extLst>
              <a:ext uri="{FF2B5EF4-FFF2-40B4-BE49-F238E27FC236}">
                <a16:creationId xmlns:a16="http://schemas.microsoft.com/office/drawing/2014/main" id="{353FB135-F83D-4376-A7C9-F57D43E496F4}"/>
              </a:ext>
            </a:extLst>
          </p:cNvPr>
          <p:cNvPicPr>
            <a:picLocks noChangeAspect="1"/>
          </p:cNvPicPr>
          <p:nvPr/>
        </p:nvPicPr>
        <p:blipFill>
          <a:blip r:embed="rId4"/>
          <a:stretch>
            <a:fillRect/>
          </a:stretch>
        </p:blipFill>
        <p:spPr>
          <a:xfrm>
            <a:off x="2794412" y="2706073"/>
            <a:ext cx="5962650" cy="3648075"/>
          </a:xfrm>
          <a:prstGeom prst="rect">
            <a:avLst/>
          </a:prstGeom>
        </p:spPr>
      </p:pic>
    </p:spTree>
    <p:extLst>
      <p:ext uri="{BB962C8B-B14F-4D97-AF65-F5344CB8AC3E}">
        <p14:creationId xmlns:p14="http://schemas.microsoft.com/office/powerpoint/2010/main" val="421163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193639"/>
            <a:ext cx="7152023" cy="646331"/>
          </a:xfrm>
          <a:prstGeom prst="rect">
            <a:avLst/>
          </a:prstGeom>
          <a:noFill/>
        </p:spPr>
        <p:txBody>
          <a:bodyPr wrap="square" rtlCol="0">
            <a:spAutoFit/>
          </a:bodyPr>
          <a:lstStyle/>
          <a:p>
            <a:r>
              <a:rPr lang="zh-CN" altLang="en-US" sz="3600" b="1" dirty="0">
                <a:solidFill>
                  <a:schemeClr val="accent1">
                    <a:lumMod val="50000"/>
                  </a:schemeClr>
                </a:solidFill>
              </a:rPr>
              <a:t> 模型结构</a:t>
            </a:r>
          </a:p>
        </p:txBody>
      </p:sp>
      <p:pic>
        <p:nvPicPr>
          <p:cNvPr id="10" name="图片 9">
            <a:extLst>
              <a:ext uri="{FF2B5EF4-FFF2-40B4-BE49-F238E27FC236}">
                <a16:creationId xmlns:a16="http://schemas.microsoft.com/office/drawing/2014/main" id="{CD03483B-BB59-4290-9AEA-A86F33927F05}"/>
              </a:ext>
            </a:extLst>
          </p:cNvPr>
          <p:cNvPicPr>
            <a:picLocks noChangeAspect="1"/>
          </p:cNvPicPr>
          <p:nvPr/>
        </p:nvPicPr>
        <p:blipFill>
          <a:blip r:embed="rId4"/>
          <a:stretch>
            <a:fillRect/>
          </a:stretch>
        </p:blipFill>
        <p:spPr>
          <a:xfrm>
            <a:off x="2366963" y="1215209"/>
            <a:ext cx="7043738" cy="5244571"/>
          </a:xfrm>
          <a:prstGeom prst="rect">
            <a:avLst/>
          </a:prstGeom>
        </p:spPr>
      </p:pic>
    </p:spTree>
    <p:extLst>
      <p:ext uri="{BB962C8B-B14F-4D97-AF65-F5344CB8AC3E}">
        <p14:creationId xmlns:p14="http://schemas.microsoft.com/office/powerpoint/2010/main" val="142981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244439"/>
            <a:ext cx="7152023" cy="646331"/>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a:solidFill>
                  <a:schemeClr val="accent1">
                    <a:lumMod val="50000"/>
                  </a:schemeClr>
                </a:solidFill>
              </a:rPr>
              <a:t>REINFORCE</a:t>
            </a:r>
            <a:endParaRPr lang="zh-CN" altLang="en-US" sz="3600" b="1"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1EDD690-60E9-418B-B93A-9A307275B38F}"/>
                  </a:ext>
                </a:extLst>
              </p:cNvPr>
              <p:cNvSpPr txBox="1"/>
              <p:nvPr/>
            </p:nvSpPr>
            <p:spPr>
              <a:xfrm>
                <a:off x="2152457" y="1833856"/>
                <a:ext cx="7360356" cy="1612814"/>
              </a:xfrm>
              <a:prstGeom prst="rect">
                <a:avLst/>
              </a:prstGeom>
              <a:noFill/>
            </p:spPr>
            <p:txBody>
              <a:bodyPr wrap="square" rtlCol="0">
                <a:spAutoFit/>
              </a:bodyPr>
              <a:lstStyle/>
              <a:p>
                <a:pPr marL="342900" indent="-34290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状态：</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𝐴</m:t>
                        </m:r>
                      </m:sub>
                    </m:sSub>
                    <m:r>
                      <a:rPr lang="zh-CN" altLang="en-US" i="1">
                        <a:latin typeface="Cambria Math" panose="02040503050406030204" pitchFamily="18" charset="0"/>
                      </a:rPr>
                      <m:t>，</m:t>
                    </m:r>
                  </m:oMath>
                </a14:m>
                <a:r>
                  <a:rPr lang="zh-CN" altLang="en-US" kern="100" dirty="0">
                    <a:latin typeface="等线" panose="02010600030101010101" pitchFamily="2" charset="-122"/>
                    <a:ea typeface="等线" panose="02010600030101010101" pitchFamily="2" charset="-122"/>
                    <a:cs typeface="Times New Roman" panose="02020603050405020304" pitchFamily="18" charset="0"/>
                  </a:rPr>
                  <a:t>包括</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所处房间向量表示</a:t>
                </a:r>
                <a:r>
                  <a:rPr lang="zh-CN" altLang="en-US" kern="100" dirty="0">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r>
                      <a:rPr lang="zh-CN" altLang="en-US" i="1" kern="100" dirty="0">
                        <a:latin typeface="Cambria Math" panose="02040503050406030204" pitchFamily="18" charset="0"/>
                        <a:ea typeface="Cambria Math" panose="02040503050406030204" pitchFamily="18" charset="0"/>
                        <a:cs typeface="Times New Roman" panose="02020603050405020304" pitchFamily="18" charset="0"/>
                      </a:rPr>
                      <m:t>上一步生成的词</m:t>
                    </m:r>
                  </m:oMath>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动作：选择的词</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策略函数：</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𝐴</m:t>
                        </m:r>
                      </m:sub>
                    </m:sSub>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𝐴</m:t>
                            </m:r>
                          </m:sub>
                        </m:sSub>
                      </m:e>
                    </m:d>
                  </m:oMath>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奖励：</a:t>
                </a:r>
                <a14:m>
                  <m:oMath xmlns:m="http://schemas.openxmlformats.org/officeDocument/2006/math">
                    <m:r>
                      <a:rPr lang="en-US" altLang="zh-CN" i="1" kern="100">
                        <a:latin typeface="Cambria Math" panose="02040503050406030204" pitchFamily="18" charset="0"/>
                        <a:ea typeface="等线" panose="02010600030101010101" pitchFamily="2" charset="-122"/>
                        <a:cs typeface="Times New Roman" panose="02020603050405020304" pitchFamily="18" charset="0"/>
                      </a:rPr>
                      <m:t>𝑅</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e>
                    </m:d>
                    <m:r>
                      <a:rPr lang="en-US" altLang="zh-CN" i="1" kern="100">
                        <a:latin typeface="Cambria Math" panose="02040503050406030204" pitchFamily="18" charset="0"/>
                        <a:ea typeface="等线" panose="02010600030101010101" pitchFamily="2" charset="-122"/>
                        <a:cs typeface="Times New Roman" panose="02020603050405020304" pitchFamily="18" charset="0"/>
                      </a:rPr>
                      <m:t> </m:t>
                    </m:r>
                    <m:r>
                      <a:rPr lang="zh-CN" altLang="en-US" i="1"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kern="100" dirty="0">
                    <a:latin typeface="等线" panose="02010600030101010101" pitchFamily="2" charset="-122"/>
                    <a:ea typeface="等线" panose="02010600030101010101" pitchFamily="2" charset="-122"/>
                    <a:cs typeface="Times New Roman" panose="02020603050405020304" pitchFamily="18" charset="0"/>
                  </a:rPr>
                  <a:t>如果</a:t>
                </a:r>
                <a:r>
                  <a:rPr lang="en-US" altLang="zh-CN" kern="100" dirty="0">
                    <a:latin typeface="等线" panose="02010600030101010101" pitchFamily="2" charset="-122"/>
                    <a:ea typeface="等线" panose="02010600030101010101" pitchFamily="2" charset="-122"/>
                    <a:cs typeface="Times New Roman" panose="02020603050405020304" pitchFamily="18" charset="0"/>
                  </a:rPr>
                  <a:t>B</a:t>
                </a:r>
                <a:r>
                  <a:rPr lang="zh-CN" altLang="en-US" kern="100" dirty="0">
                    <a:latin typeface="等线" panose="02010600030101010101" pitchFamily="2" charset="-122"/>
                    <a:ea typeface="等线" panose="02010600030101010101" pitchFamily="2" charset="-122"/>
                    <a:cs typeface="Times New Roman" panose="02020603050405020304" pitchFamily="18" charset="0"/>
                  </a:rPr>
                  <a:t>猜测正确则为</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latin typeface="等线" panose="02010600030101010101" pitchFamily="2" charset="-122"/>
                    <a:ea typeface="等线" panose="02010600030101010101" pitchFamily="2" charset="-122"/>
                    <a:cs typeface="Times New Roman" panose="02020603050405020304" pitchFamily="18" charset="0"/>
                  </a:rPr>
                  <a:t>，否则为</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kern="100" dirty="0">
                    <a:latin typeface="等线" panose="02010600030101010101" pitchFamily="2" charset="-122"/>
                    <a:ea typeface="等线" panose="02010600030101010101" pitchFamily="2" charset="-122"/>
                    <a:cs typeface="Times New Roman" panose="02020603050405020304" pitchFamily="18" charset="0"/>
                  </a:rPr>
                  <a:t>策略梯度更新公式：</a:t>
                </a:r>
                <a14:m>
                  <m:oMath xmlns:m="http://schemas.openxmlformats.org/officeDocument/2006/math">
                    <m:r>
                      <a:rPr lang="en-US" altLang="zh-CN" i="1" kern="100">
                        <a:latin typeface="Cambria Math" panose="02040503050406030204" pitchFamily="18" charset="0"/>
                        <a:ea typeface="等线" panose="02010600030101010101" pitchFamily="2" charset="-122"/>
                        <a:cs typeface="Times New Roman" panose="02020603050405020304" pitchFamily="18" charset="0"/>
                      </a:rPr>
                      <m:t>𝐸</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i="1" kern="100">
                                <a:latin typeface="Cambria Math" panose="02040503050406030204" pitchFamily="18" charset="0"/>
                                <a:ea typeface="等线" panose="02010600030101010101" pitchFamily="2" charset="-122"/>
                                <a:cs typeface="Times New Roman" panose="02020603050405020304" pitchFamily="18" charset="0"/>
                              </a:rPr>
                              <m:t>𝑀</m:t>
                            </m:r>
                          </m:den>
                        </m:f>
                        <m:r>
                          <a:rPr lang="en-US" altLang="zh-CN" i="1" kern="100">
                            <a:latin typeface="Cambria Math" panose="02040503050406030204" pitchFamily="18" charset="0"/>
                            <a:ea typeface="等线" panose="02010600030101010101" pitchFamily="2" charset="-122"/>
                            <a:cs typeface="Times New Roman" panose="02020603050405020304" pitchFamily="18" charset="0"/>
                          </a:rPr>
                          <m:t>𝑅</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e>
                        </m:d>
                        <m:nary>
                          <m:naryPr>
                            <m: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i="1" kern="100">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𝑀</m:t>
                            </m:r>
                          </m:sup>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m:t>
                                </m:r>
                              </m:e>
                              <m: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𝐴</m:t>
                                    </m:r>
                                  </m:sub>
                                </m:sSub>
                              </m:sub>
                            </m:s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𝑙𝑜𝑔</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𝐴</m:t>
                                </m:r>
                              </m:sub>
                            </m:sSub>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𝐴</m:t>
                                    </m:r>
                                  </m:sub>
                                </m:sSub>
                              </m:e>
                            </m:d>
                          </m:e>
                        </m:nary>
                      </m:e>
                    </m:d>
                  </m:oMath>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81EDD690-60E9-418B-B93A-9A307275B38F}"/>
                  </a:ext>
                </a:extLst>
              </p:cNvPr>
              <p:cNvSpPr txBox="1">
                <a:spLocks noRot="1" noChangeAspect="1" noMove="1" noResize="1" noEditPoints="1" noAdjustHandles="1" noChangeArrowheads="1" noChangeShapeType="1" noTextEdit="1"/>
              </p:cNvSpPr>
              <p:nvPr/>
            </p:nvSpPr>
            <p:spPr>
              <a:xfrm>
                <a:off x="2152457" y="1833856"/>
                <a:ext cx="7360356" cy="1612814"/>
              </a:xfrm>
              <a:prstGeom prst="rect">
                <a:avLst/>
              </a:prstGeom>
              <a:blipFill>
                <a:blip r:embed="rId4"/>
                <a:stretch>
                  <a:fillRect l="-497" t="-2273" b="-3825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F34B10-410E-4222-897A-F532F14F9EAC}"/>
              </a:ext>
            </a:extLst>
          </p:cNvPr>
          <p:cNvSpPr txBox="1"/>
          <p:nvPr/>
        </p:nvSpPr>
        <p:spPr>
          <a:xfrm>
            <a:off x="1762934" y="1432572"/>
            <a:ext cx="4804406" cy="369332"/>
          </a:xfrm>
          <a:prstGeom prst="rect">
            <a:avLst/>
          </a:prstGeom>
          <a:noFill/>
        </p:spPr>
        <p:txBody>
          <a:bodyPr wrap="square" rtlCol="0">
            <a:spAutoFit/>
          </a:bodyPr>
          <a:lstStyle/>
          <a:p>
            <a:r>
              <a:rPr lang="en-US" altLang="zh-CN" dirty="0"/>
              <a:t>ELG_A</a:t>
            </a:r>
            <a:r>
              <a:rPr lang="zh-CN" altLang="en-US" dirty="0"/>
              <a:t>：</a:t>
            </a:r>
            <a:endParaRPr lang="zh-CN" altLang="en-US" dirty="0">
              <a:solidFill>
                <a:srgbClr val="FF0000"/>
              </a:solidFill>
            </a:endParaRPr>
          </a:p>
        </p:txBody>
      </p:sp>
      <p:sp>
        <p:nvSpPr>
          <p:cNvPr id="13" name="文本框 12">
            <a:extLst>
              <a:ext uri="{FF2B5EF4-FFF2-40B4-BE49-F238E27FC236}">
                <a16:creationId xmlns:a16="http://schemas.microsoft.com/office/drawing/2014/main" id="{60A84B5F-0916-42BD-8D8B-284CF3419A0E}"/>
              </a:ext>
            </a:extLst>
          </p:cNvPr>
          <p:cNvSpPr txBox="1"/>
          <p:nvPr/>
        </p:nvSpPr>
        <p:spPr>
          <a:xfrm>
            <a:off x="1762935" y="3466544"/>
            <a:ext cx="2368799" cy="369324"/>
          </a:xfrm>
          <a:prstGeom prst="rect">
            <a:avLst/>
          </a:prstGeom>
          <a:noFill/>
        </p:spPr>
        <p:txBody>
          <a:bodyPr wrap="square" rtlCol="0">
            <a:spAutoFit/>
          </a:bodyPr>
          <a:lstStyle/>
          <a:p>
            <a:r>
              <a:rPr lang="en-US" altLang="zh-CN" dirty="0"/>
              <a:t>ELU_B</a:t>
            </a:r>
            <a:r>
              <a:rPr lang="zh-CN" altLang="en-US" dirty="0"/>
              <a:t>：</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246C245-EFEA-44F1-BD0C-92EDD2BCB470}"/>
                  </a:ext>
                </a:extLst>
              </p:cNvPr>
              <p:cNvSpPr txBox="1"/>
              <p:nvPr/>
            </p:nvSpPr>
            <p:spPr>
              <a:xfrm>
                <a:off x="2152457" y="3894360"/>
                <a:ext cx="7360356" cy="1520866"/>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状态：</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𝐵</m:t>
                        </m:r>
                      </m:sub>
                    </m:sSub>
                  </m:oMath>
                </a14:m>
                <a:r>
                  <a:rPr lang="zh-CN" altLang="zh-CN" dirty="0"/>
                  <a:t>，包括整个环境表示以及</a:t>
                </a:r>
                <a:r>
                  <a:rPr lang="en-US" altLang="zh-CN" dirty="0"/>
                  <a:t>A</a:t>
                </a:r>
                <a:r>
                  <a:rPr lang="zh-CN" altLang="zh-CN" dirty="0"/>
                  <a:t>传递过来的消息</a:t>
                </a:r>
              </a:p>
              <a:p>
                <a:pPr marL="285750" indent="-285750">
                  <a:buFont typeface="Wingdings" panose="05000000000000000000" pitchFamily="2" charset="2"/>
                  <a:buChar char="l"/>
                </a:pPr>
                <a:r>
                  <a:rPr lang="zh-CN" altLang="zh-CN" dirty="0"/>
                  <a:t>动作：猜测的房间</a:t>
                </a:r>
                <a14:m>
                  <m:oMath xmlns:m="http://schemas.openxmlformats.org/officeDocument/2006/math">
                    <m:r>
                      <a:rPr lang="en-US" altLang="zh-CN" i="1">
                        <a:latin typeface="Cambria Math" panose="02040503050406030204" pitchFamily="18" charset="0"/>
                      </a:rPr>
                      <m:t>𝑟</m:t>
                    </m:r>
                  </m:oMath>
                </a14:m>
                <a:endParaRPr lang="zh-CN" altLang="zh-CN" dirty="0"/>
              </a:p>
              <a:p>
                <a:pPr marL="285750" indent="-285750">
                  <a:buFont typeface="Wingdings" panose="05000000000000000000" pitchFamily="2" charset="2"/>
                  <a:buChar char="l"/>
                </a:pPr>
                <a:r>
                  <a:rPr lang="zh-CN" altLang="zh-CN" dirty="0"/>
                  <a:t>策略函数：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𝑟</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𝐵</m:t>
                            </m:r>
                          </m:sub>
                        </m:sSub>
                      </m:e>
                    </m:d>
                  </m:oMath>
                </a14:m>
                <a:endParaRPr lang="zh-CN" altLang="zh-CN" dirty="0"/>
              </a:p>
              <a:p>
                <a:pPr marL="285750" indent="-285750">
                  <a:buFont typeface="Wingdings" panose="05000000000000000000" pitchFamily="2" charset="2"/>
                  <a:buChar char="l"/>
                </a:pPr>
                <a:r>
                  <a:rPr lang="zh-CN" altLang="zh-CN" dirty="0"/>
                  <a:t>奖励：</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 </m:t>
                    </m:r>
                  </m:oMath>
                </a14:m>
                <a:r>
                  <a:rPr lang="zh-CN" altLang="en-US" dirty="0"/>
                  <a:t>，</a:t>
                </a:r>
                <a:r>
                  <a:rPr lang="zh-CN" altLang="en-US" kern="100" dirty="0">
                    <a:latin typeface="等线" panose="02010600030101010101" pitchFamily="2" charset="-122"/>
                    <a:cs typeface="Times New Roman" panose="02020603050405020304" pitchFamily="18" charset="0"/>
                  </a:rPr>
                  <a:t>如果猜测正确则为</a:t>
                </a:r>
                <a:r>
                  <a:rPr lang="en-US" altLang="zh-CN" kern="100" dirty="0">
                    <a:latin typeface="等线" panose="02010600030101010101" pitchFamily="2" charset="-122"/>
                    <a:cs typeface="Times New Roman" panose="02020603050405020304" pitchFamily="18" charset="0"/>
                  </a:rPr>
                  <a:t>1</a:t>
                </a:r>
                <a:r>
                  <a:rPr lang="zh-CN" altLang="en-US" kern="100" dirty="0">
                    <a:latin typeface="等线" panose="02010600030101010101" pitchFamily="2" charset="-122"/>
                    <a:cs typeface="Times New Roman" panose="02020603050405020304" pitchFamily="18" charset="0"/>
                  </a:rPr>
                  <a:t>，否则为</a:t>
                </a:r>
                <a:r>
                  <a:rPr lang="en-US" altLang="zh-CN" kern="100" dirty="0">
                    <a:latin typeface="等线" panose="02010600030101010101" pitchFamily="2" charset="-122"/>
                    <a:cs typeface="Times New Roman" panose="02020603050405020304" pitchFamily="18" charset="0"/>
                  </a:rPr>
                  <a:t>-1</a:t>
                </a:r>
                <a:endParaRPr lang="zh-CN" altLang="zh-CN" dirty="0"/>
              </a:p>
              <a:p>
                <a:pPr marL="285750" indent="-285750">
                  <a:buFont typeface="Wingdings" panose="05000000000000000000" pitchFamily="2" charset="2"/>
                  <a:buChar char="l"/>
                </a:pPr>
                <a:r>
                  <a:rPr lang="zh-CN" altLang="zh-CN" dirty="0"/>
                  <a:t>策略梯度更新公式：</a:t>
                </a:r>
                <a14:m>
                  <m:oMath xmlns:m="http://schemas.openxmlformats.org/officeDocument/2006/math">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m:t>
                            </m:r>
                          </m:e>
                        </m:d>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𝐵</m:t>
                                </m:r>
                              </m:sub>
                            </m:sSub>
                          </m:sub>
                        </m:sSub>
                        <m:r>
                          <a:rPr lang="en-US" altLang="zh-CN" i="1">
                            <a:latin typeface="Cambria Math" panose="02040503050406030204" pitchFamily="18" charset="0"/>
                          </a:rPr>
                          <m:t>𝑙𝑜𝑔</m:t>
                        </m:r>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𝑟</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𝐵</m:t>
                                </m:r>
                              </m:sub>
                            </m:sSub>
                          </m:e>
                        </m:d>
                      </m:e>
                    </m:d>
                  </m:oMath>
                </a14:m>
                <a:endParaRPr lang="zh-CN" altLang="zh-CN" dirty="0">
                  <a:solidFill>
                    <a:srgbClr val="FF0000"/>
                  </a:solidFill>
                </a:endParaRPr>
              </a:p>
            </p:txBody>
          </p:sp>
        </mc:Choice>
        <mc:Fallback xmlns="">
          <p:sp>
            <p:nvSpPr>
              <p:cNvPr id="14" name="文本框 13">
                <a:extLst>
                  <a:ext uri="{FF2B5EF4-FFF2-40B4-BE49-F238E27FC236}">
                    <a16:creationId xmlns:a16="http://schemas.microsoft.com/office/drawing/2014/main" id="{F246C245-EFEA-44F1-BD0C-92EDD2BCB470}"/>
                  </a:ext>
                </a:extLst>
              </p:cNvPr>
              <p:cNvSpPr txBox="1">
                <a:spLocks noRot="1" noChangeAspect="1" noMove="1" noResize="1" noEditPoints="1" noAdjustHandles="1" noChangeArrowheads="1" noChangeShapeType="1" noTextEdit="1"/>
              </p:cNvSpPr>
              <p:nvPr/>
            </p:nvSpPr>
            <p:spPr>
              <a:xfrm>
                <a:off x="2152457" y="3894360"/>
                <a:ext cx="7360356" cy="1520866"/>
              </a:xfrm>
              <a:prstGeom prst="rect">
                <a:avLst/>
              </a:prstGeom>
              <a:blipFill>
                <a:blip r:embed="rId5"/>
                <a:stretch>
                  <a:fillRect l="-497" t="-2410" b="-4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38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flipV="1">
            <a:off x="1681552" y="1153669"/>
            <a:ext cx="7767247" cy="81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1878563" y="457201"/>
            <a:ext cx="7152023" cy="646331"/>
          </a:xfrm>
          <a:prstGeom prst="rect">
            <a:avLst/>
          </a:prstGeom>
          <a:noFill/>
        </p:spPr>
        <p:txBody>
          <a:bodyPr wrap="square" rtlCol="0">
            <a:spAutoFit/>
          </a:bodyPr>
          <a:lstStyle/>
          <a:p>
            <a:r>
              <a:rPr lang="zh-CN" altLang="en-US" sz="3600" b="1" dirty="0">
                <a:solidFill>
                  <a:schemeClr val="accent1">
                    <a:lumMod val="50000"/>
                  </a:schemeClr>
                </a:solidFill>
              </a:rPr>
              <a:t>实验结果一</a:t>
            </a:r>
          </a:p>
        </p:txBody>
      </p:sp>
      <p:sp>
        <p:nvSpPr>
          <p:cNvPr id="16" name="AutoShape 2">
            <a:extLst>
              <a:ext uri="{FF2B5EF4-FFF2-40B4-BE49-F238E27FC236}">
                <a16:creationId xmlns:a16="http://schemas.microsoft.com/office/drawing/2014/main" id="{5C354F99-EC90-45B9-8171-51E7A6B60D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6" name="图片 35">
            <a:extLst>
              <a:ext uri="{FF2B5EF4-FFF2-40B4-BE49-F238E27FC236}">
                <a16:creationId xmlns:a16="http://schemas.microsoft.com/office/drawing/2014/main" id="{3192096C-90FD-4A1C-A38F-949A8D179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553" y="3059725"/>
            <a:ext cx="3526139" cy="2644605"/>
          </a:xfrm>
          <a:prstGeom prst="rect">
            <a:avLst/>
          </a:prstGeom>
        </p:spPr>
      </p:pic>
      <p:pic>
        <p:nvPicPr>
          <p:cNvPr id="38" name="图片 37">
            <a:extLst>
              <a:ext uri="{FF2B5EF4-FFF2-40B4-BE49-F238E27FC236}">
                <a16:creationId xmlns:a16="http://schemas.microsoft.com/office/drawing/2014/main" id="{DE01D59C-F1CA-4969-95D0-2E73DBA193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4351" y="3059725"/>
            <a:ext cx="3526140" cy="2644605"/>
          </a:xfrm>
          <a:prstGeom prst="rect">
            <a:avLst/>
          </a:prstGeom>
        </p:spPr>
      </p:pic>
      <p:graphicFrame>
        <p:nvGraphicFramePr>
          <p:cNvPr id="2" name="表格 2">
            <a:extLst>
              <a:ext uri="{FF2B5EF4-FFF2-40B4-BE49-F238E27FC236}">
                <a16:creationId xmlns:a16="http://schemas.microsoft.com/office/drawing/2014/main" id="{C610F006-A7D2-4F8D-9053-EE6D49517BEF}"/>
              </a:ext>
            </a:extLst>
          </p:cNvPr>
          <p:cNvGraphicFramePr>
            <a:graphicFrameLocks noGrp="1"/>
          </p:cNvGraphicFramePr>
          <p:nvPr>
            <p:extLst>
              <p:ext uri="{D42A27DB-BD31-4B8C-83A1-F6EECF244321}">
                <p14:modId xmlns:p14="http://schemas.microsoft.com/office/powerpoint/2010/main" val="1900654517"/>
              </p:ext>
            </p:extLst>
          </p:nvPr>
        </p:nvGraphicFramePr>
        <p:xfrm>
          <a:off x="1562850" y="1393934"/>
          <a:ext cx="9066299" cy="1463040"/>
        </p:xfrm>
        <a:graphic>
          <a:graphicData uri="http://schemas.openxmlformats.org/drawingml/2006/table">
            <a:tbl>
              <a:tblPr firstRow="1" bandRow="1">
                <a:tableStyleId>{5C22544A-7EE6-4342-B048-85BDC9FD1C3A}</a:tableStyleId>
              </a:tblPr>
              <a:tblGrid>
                <a:gridCol w="2451219">
                  <a:extLst>
                    <a:ext uri="{9D8B030D-6E8A-4147-A177-3AD203B41FA5}">
                      <a16:colId xmlns:a16="http://schemas.microsoft.com/office/drawing/2014/main" val="1169038337"/>
                    </a:ext>
                  </a:extLst>
                </a:gridCol>
                <a:gridCol w="2047021">
                  <a:extLst>
                    <a:ext uri="{9D8B030D-6E8A-4147-A177-3AD203B41FA5}">
                      <a16:colId xmlns:a16="http://schemas.microsoft.com/office/drawing/2014/main" val="1562001444"/>
                    </a:ext>
                  </a:extLst>
                </a:gridCol>
                <a:gridCol w="2301484">
                  <a:extLst>
                    <a:ext uri="{9D8B030D-6E8A-4147-A177-3AD203B41FA5}">
                      <a16:colId xmlns:a16="http://schemas.microsoft.com/office/drawing/2014/main" val="1105472348"/>
                    </a:ext>
                  </a:extLst>
                </a:gridCol>
                <a:gridCol w="2266575">
                  <a:extLst>
                    <a:ext uri="{9D8B030D-6E8A-4147-A177-3AD203B41FA5}">
                      <a16:colId xmlns:a16="http://schemas.microsoft.com/office/drawing/2014/main" val="3062411173"/>
                    </a:ext>
                  </a:extLst>
                </a:gridCol>
              </a:tblGrid>
              <a:tr h="360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n>
                            <a:noFill/>
                          </a:ln>
                          <a:solidFill>
                            <a:schemeClr val="tx1"/>
                          </a:solidFill>
                        </a:rPr>
                        <a:t>预训练方法</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n>
                            <a:noFill/>
                          </a:ln>
                          <a:solidFill>
                            <a:schemeClr val="tx1"/>
                          </a:solidFill>
                        </a:rPr>
                        <a:t>信息传输方式</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n>
                            <a:noFill/>
                          </a:ln>
                          <a:solidFill>
                            <a:schemeClr val="tx1"/>
                          </a:solidFill>
                        </a:rPr>
                        <a:t>序列模型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n>
                            <a:noFill/>
                          </a:ln>
                          <a:solidFill>
                            <a:schemeClr val="tx1"/>
                          </a:solidFill>
                        </a:rPr>
                        <a:t>ACC(test)</a:t>
                      </a:r>
                      <a:endParaRPr lang="zh-CN" altLang="en-US" dirty="0">
                        <a:ln>
                          <a:noFill/>
                        </a:ln>
                        <a:solidFill>
                          <a:schemeClr val="tx1"/>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9154019"/>
                  </a:ext>
                </a:extLst>
              </a:tr>
              <a:tr h="360715">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dirty="0">
                        <a:ln>
                          <a:noFill/>
                        </a:l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n>
                            <a:noFill/>
                          </a:ln>
                        </a:rPr>
                        <a:t>自编码器</a:t>
                      </a:r>
                    </a:p>
                    <a:p>
                      <a:endParaRPr lang="zh-CN" altLang="en-US" dirty="0">
                        <a:ln>
                          <a:noFill/>
                        </a:l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n>
                            <a:noFill/>
                          </a:ln>
                        </a:rPr>
                        <a:t>向量（</a:t>
                      </a:r>
                      <a:r>
                        <a:rPr lang="en-US" altLang="zh-CN" dirty="0">
                          <a:ln>
                            <a:noFill/>
                          </a:ln>
                        </a:rPr>
                        <a:t>ceiling</a:t>
                      </a:r>
                      <a:r>
                        <a:rPr lang="zh-CN" altLang="en-US" dirty="0">
                          <a:ln>
                            <a:noFill/>
                          </a:ln>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n>
                            <a:noFill/>
                          </a:ln>
                        </a:rPr>
                        <a:t>transformer</a:t>
                      </a:r>
                      <a:endParaRPr lang="zh-CN" altLang="en-US" dirty="0">
                        <a:ln>
                          <a:noFill/>
                        </a:l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ln>
                            <a:noFill/>
                          </a:ln>
                        </a:rPr>
                        <a:t>1.0</a:t>
                      </a:r>
                      <a:endParaRPr lang="zh-CN" altLang="en-US" dirty="0">
                        <a:ln>
                          <a:noFill/>
                        </a:ln>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289232"/>
                  </a:ext>
                </a:extLst>
              </a:tr>
              <a:tr h="360715">
                <a:tc vMerge="1">
                  <a:txBody>
                    <a:bodyPr/>
                    <a:lstStyle/>
                    <a:p>
                      <a:r>
                        <a:rPr lang="zh-CN" altLang="en-US" dirty="0"/>
                        <a:t>自编码器</a:t>
                      </a:r>
                    </a:p>
                  </a:txBody>
                  <a:tcPr/>
                </a:tc>
                <a:tc>
                  <a:txBody>
                    <a:bodyPr/>
                    <a:lstStyle/>
                    <a:p>
                      <a:r>
                        <a:rPr lang="zh-CN" altLang="en-US" dirty="0">
                          <a:ln>
                            <a:noFill/>
                          </a:ln>
                        </a:rPr>
                        <a:t>涌现语言</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err="1">
                          <a:ln>
                            <a:noFill/>
                          </a:ln>
                        </a:rPr>
                        <a:t>gru</a:t>
                      </a:r>
                      <a:endParaRPr lang="zh-CN" altLang="en-US" dirty="0">
                        <a:ln>
                          <a:noFill/>
                        </a:l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ln>
                            <a:noFill/>
                          </a:ln>
                        </a:rPr>
                        <a:t>0.96</a:t>
                      </a:r>
                      <a:endParaRPr lang="zh-CN" altLang="en-US" dirty="0">
                        <a:ln>
                          <a:noFill/>
                        </a:ln>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0356203"/>
                  </a:ext>
                </a:extLst>
              </a:tr>
              <a:tr h="360715">
                <a:tc vMerge="1">
                  <a:txBody>
                    <a:bodyPr/>
                    <a:lstStyle/>
                    <a:p>
                      <a:r>
                        <a:rPr lang="zh-CN" altLang="en-US" dirty="0"/>
                        <a:t>自编码器</a:t>
                      </a:r>
                    </a:p>
                  </a:txBody>
                  <a:tcPr/>
                </a:tc>
                <a:tc>
                  <a:txBody>
                    <a:bodyPr/>
                    <a:lstStyle/>
                    <a:p>
                      <a:r>
                        <a:rPr lang="zh-CN" altLang="en-US" dirty="0">
                          <a:ln>
                            <a:noFill/>
                          </a:ln>
                        </a:rPr>
                        <a:t>涌现语言</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ln>
                            <a:noFill/>
                          </a:ln>
                        </a:rPr>
                        <a:t>transformer</a:t>
                      </a:r>
                      <a:endParaRPr lang="zh-CN" altLang="en-US" dirty="0">
                        <a:ln>
                          <a:noFill/>
                        </a:l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a:ln>
                            <a:noFill/>
                          </a:ln>
                        </a:rPr>
                        <a:t>0.97</a:t>
                      </a:r>
                      <a:endParaRPr lang="zh-CN" altLang="en-US" b="1" dirty="0">
                        <a:ln>
                          <a:noFill/>
                        </a:ln>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9125263"/>
                  </a:ext>
                </a:extLst>
              </a:tr>
            </a:tbl>
          </a:graphicData>
        </a:graphic>
      </p:graphicFrame>
      <p:sp>
        <p:nvSpPr>
          <p:cNvPr id="3" name="文本框 2">
            <a:extLst>
              <a:ext uri="{FF2B5EF4-FFF2-40B4-BE49-F238E27FC236}">
                <a16:creationId xmlns:a16="http://schemas.microsoft.com/office/drawing/2014/main" id="{B72426B2-877D-4834-8F8B-4973A2D16FE2}"/>
              </a:ext>
            </a:extLst>
          </p:cNvPr>
          <p:cNvSpPr txBox="1"/>
          <p:nvPr/>
        </p:nvSpPr>
        <p:spPr>
          <a:xfrm>
            <a:off x="1288223" y="5862798"/>
            <a:ext cx="833270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在猜房间任务中，证明涌现语言的传递是有效的，可以达到较高的任务完成率</a:t>
            </a:r>
          </a:p>
        </p:txBody>
      </p:sp>
    </p:spTree>
    <p:extLst>
      <p:ext uri="{BB962C8B-B14F-4D97-AF65-F5344CB8AC3E}">
        <p14:creationId xmlns:p14="http://schemas.microsoft.com/office/powerpoint/2010/main" val="395699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7" name="文本框 6">
            <a:extLst>
              <a:ext uri="{FF2B5EF4-FFF2-40B4-BE49-F238E27FC236}">
                <a16:creationId xmlns:a16="http://schemas.microsoft.com/office/drawing/2014/main" id="{073AC671-6D69-4A41-B7DF-634CE411535A}"/>
              </a:ext>
            </a:extLst>
          </p:cNvPr>
          <p:cNvSpPr txBox="1"/>
          <p:nvPr/>
        </p:nvSpPr>
        <p:spPr>
          <a:xfrm>
            <a:off x="1826199" y="91444"/>
            <a:ext cx="7152023" cy="923330"/>
          </a:xfrm>
          <a:prstGeom prst="rect">
            <a:avLst/>
          </a:prstGeom>
          <a:noFill/>
        </p:spPr>
        <p:txBody>
          <a:bodyPr wrap="square" rtlCol="0">
            <a:spAutoFit/>
          </a:bodyPr>
          <a:lstStyle/>
          <a:p>
            <a:r>
              <a:rPr lang="zh-CN" altLang="en-US" sz="5400" b="1" dirty="0">
                <a:solidFill>
                  <a:schemeClr val="accent1">
                    <a:lumMod val="50000"/>
                  </a:schemeClr>
                </a:solidFill>
              </a:rPr>
              <a:t>目录</a:t>
            </a:r>
          </a:p>
        </p:txBody>
      </p:sp>
      <p:sp>
        <p:nvSpPr>
          <p:cNvPr id="11" name="文本框 10">
            <a:extLst>
              <a:ext uri="{FF2B5EF4-FFF2-40B4-BE49-F238E27FC236}">
                <a16:creationId xmlns:a16="http://schemas.microsoft.com/office/drawing/2014/main" id="{1DA55B01-B17E-465D-A9E6-4F8B999AB4FD}"/>
              </a:ext>
            </a:extLst>
          </p:cNvPr>
          <p:cNvSpPr txBox="1"/>
          <p:nvPr/>
        </p:nvSpPr>
        <p:spPr>
          <a:xfrm>
            <a:off x="2032531" y="1366433"/>
            <a:ext cx="3369678" cy="442109"/>
          </a:xfrm>
          <a:prstGeom prst="rect">
            <a:avLst/>
          </a:prstGeom>
          <a:noFill/>
        </p:spPr>
        <p:txBody>
          <a:bodyPr wrap="square" rtlCol="0">
            <a:spAutoFit/>
          </a:bodyPr>
          <a:lstStyle/>
          <a:p>
            <a:pPr algn="ctr" defTabSz="914400">
              <a:lnSpc>
                <a:spcPts val="2500"/>
              </a:lnSpc>
              <a:defRPr/>
            </a:pPr>
            <a:r>
              <a:rPr lang="en-US" altLang="zh-CN" sz="3200" b="1" dirty="0">
                <a:solidFill>
                  <a:schemeClr val="accent1"/>
                </a:solidFill>
                <a:cs typeface="+mn-ea"/>
                <a:sym typeface="+mn-lt"/>
              </a:rPr>
              <a:t>1.</a:t>
            </a:r>
            <a:r>
              <a:rPr lang="zh-CN" altLang="en-US" sz="3200" b="1" dirty="0">
                <a:solidFill>
                  <a:schemeClr val="accent1"/>
                </a:solidFill>
                <a:cs typeface="+mn-ea"/>
                <a:sym typeface="+mn-lt"/>
              </a:rPr>
              <a:t>选题背景和意义</a:t>
            </a:r>
          </a:p>
        </p:txBody>
      </p:sp>
      <p:sp>
        <p:nvSpPr>
          <p:cNvPr id="18" name="文本框 17">
            <a:extLst>
              <a:ext uri="{FF2B5EF4-FFF2-40B4-BE49-F238E27FC236}">
                <a16:creationId xmlns:a16="http://schemas.microsoft.com/office/drawing/2014/main" id="{900736F7-AD86-480F-A07F-CE8D77632558}"/>
              </a:ext>
            </a:extLst>
          </p:cNvPr>
          <p:cNvSpPr txBox="1"/>
          <p:nvPr/>
        </p:nvSpPr>
        <p:spPr>
          <a:xfrm>
            <a:off x="2032531" y="2112706"/>
            <a:ext cx="3369678" cy="442109"/>
          </a:xfrm>
          <a:prstGeom prst="rect">
            <a:avLst/>
          </a:prstGeom>
          <a:noFill/>
        </p:spPr>
        <p:txBody>
          <a:bodyPr wrap="square" rtlCol="0">
            <a:spAutoFit/>
          </a:bodyPr>
          <a:lstStyle/>
          <a:p>
            <a:pPr algn="ctr" defTabSz="914400">
              <a:lnSpc>
                <a:spcPts val="2500"/>
              </a:lnSpc>
              <a:defRPr/>
            </a:pPr>
            <a:r>
              <a:rPr lang="en-US" altLang="zh-CN" sz="3200" b="1" dirty="0">
                <a:solidFill>
                  <a:schemeClr val="accent1"/>
                </a:solidFill>
                <a:cs typeface="+mn-ea"/>
                <a:sym typeface="+mn-lt"/>
              </a:rPr>
              <a:t>2.</a:t>
            </a:r>
            <a:r>
              <a:rPr lang="zh-CN" altLang="en-US" sz="3200" b="1" dirty="0">
                <a:solidFill>
                  <a:schemeClr val="accent1"/>
                </a:solidFill>
                <a:cs typeface="+mn-ea"/>
                <a:sym typeface="+mn-lt"/>
              </a:rPr>
              <a:t>研究现状和问题</a:t>
            </a:r>
          </a:p>
        </p:txBody>
      </p:sp>
      <p:sp>
        <p:nvSpPr>
          <p:cNvPr id="19" name="文本框 18">
            <a:extLst>
              <a:ext uri="{FF2B5EF4-FFF2-40B4-BE49-F238E27FC236}">
                <a16:creationId xmlns:a16="http://schemas.microsoft.com/office/drawing/2014/main" id="{C91F3513-2A70-484A-A8A5-C778807F4DD7}"/>
              </a:ext>
            </a:extLst>
          </p:cNvPr>
          <p:cNvSpPr txBox="1"/>
          <p:nvPr/>
        </p:nvSpPr>
        <p:spPr>
          <a:xfrm>
            <a:off x="2032531" y="2858979"/>
            <a:ext cx="3369678" cy="442109"/>
          </a:xfrm>
          <a:prstGeom prst="rect">
            <a:avLst/>
          </a:prstGeom>
          <a:noFill/>
        </p:spPr>
        <p:txBody>
          <a:bodyPr wrap="square" rtlCol="0">
            <a:spAutoFit/>
          </a:bodyPr>
          <a:lstStyle/>
          <a:p>
            <a:pPr algn="ctr" defTabSz="914400">
              <a:lnSpc>
                <a:spcPts val="2500"/>
              </a:lnSpc>
              <a:defRPr/>
            </a:pPr>
            <a:r>
              <a:rPr lang="en-US" altLang="zh-CN" sz="3200" b="1" dirty="0">
                <a:solidFill>
                  <a:schemeClr val="accent1"/>
                </a:solidFill>
                <a:cs typeface="+mn-ea"/>
                <a:sym typeface="+mn-lt"/>
              </a:rPr>
              <a:t>3.</a:t>
            </a:r>
            <a:r>
              <a:rPr lang="zh-CN" altLang="en-US" sz="3200" b="1" dirty="0">
                <a:solidFill>
                  <a:schemeClr val="accent1"/>
                </a:solidFill>
                <a:cs typeface="+mn-ea"/>
                <a:sym typeface="+mn-lt"/>
              </a:rPr>
              <a:t>研究内容和目标</a:t>
            </a:r>
          </a:p>
        </p:txBody>
      </p:sp>
      <p:sp>
        <p:nvSpPr>
          <p:cNvPr id="20" name="文本框 19">
            <a:extLst>
              <a:ext uri="{FF2B5EF4-FFF2-40B4-BE49-F238E27FC236}">
                <a16:creationId xmlns:a16="http://schemas.microsoft.com/office/drawing/2014/main" id="{DB843666-F896-4A73-ABF3-FD00C67C8DA1}"/>
              </a:ext>
            </a:extLst>
          </p:cNvPr>
          <p:cNvSpPr txBox="1"/>
          <p:nvPr/>
        </p:nvSpPr>
        <p:spPr>
          <a:xfrm>
            <a:off x="1358913" y="3605252"/>
            <a:ext cx="4238923" cy="442109"/>
          </a:xfrm>
          <a:prstGeom prst="rect">
            <a:avLst/>
          </a:prstGeom>
          <a:noFill/>
        </p:spPr>
        <p:txBody>
          <a:bodyPr wrap="square" rtlCol="0">
            <a:spAutoFit/>
          </a:bodyPr>
          <a:lstStyle/>
          <a:p>
            <a:pPr algn="ctr" defTabSz="914400">
              <a:lnSpc>
                <a:spcPts val="2500"/>
              </a:lnSpc>
              <a:defRPr/>
            </a:pPr>
            <a:r>
              <a:rPr lang="en-US" altLang="zh-CN" sz="3200" b="1" dirty="0">
                <a:solidFill>
                  <a:schemeClr val="accent1"/>
                </a:solidFill>
                <a:cs typeface="+mn-ea"/>
                <a:sym typeface="+mn-lt"/>
              </a:rPr>
              <a:t>4.</a:t>
            </a:r>
            <a:r>
              <a:rPr lang="zh-CN" altLang="en-US" sz="3200" b="1" dirty="0">
                <a:solidFill>
                  <a:schemeClr val="accent1"/>
                </a:solidFill>
                <a:cs typeface="+mn-ea"/>
                <a:sym typeface="+mn-lt"/>
              </a:rPr>
              <a:t>研究方案设计</a:t>
            </a:r>
          </a:p>
        </p:txBody>
      </p:sp>
      <p:sp>
        <p:nvSpPr>
          <p:cNvPr id="21" name="Oval 5">
            <a:extLst>
              <a:ext uri="{FF2B5EF4-FFF2-40B4-BE49-F238E27FC236}">
                <a16:creationId xmlns:a16="http://schemas.microsoft.com/office/drawing/2014/main" id="{96B17EDD-84D0-4E34-BF72-88B7ACBE2000}"/>
              </a:ext>
            </a:extLst>
          </p:cNvPr>
          <p:cNvSpPr/>
          <p:nvPr/>
        </p:nvSpPr>
        <p:spPr>
          <a:xfrm>
            <a:off x="6928074" y="-334696"/>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sz="900" dirty="0">
              <a:solidFill>
                <a:srgbClr val="FFFFFF"/>
              </a:solidFill>
              <a:cs typeface="+mn-ea"/>
              <a:sym typeface="+mn-lt"/>
            </a:endParaRPr>
          </a:p>
        </p:txBody>
      </p:sp>
      <p:sp>
        <p:nvSpPr>
          <p:cNvPr id="22" name="Oval 5">
            <a:extLst>
              <a:ext uri="{FF2B5EF4-FFF2-40B4-BE49-F238E27FC236}">
                <a16:creationId xmlns:a16="http://schemas.microsoft.com/office/drawing/2014/main" id="{5B488E7D-A68A-4951-929C-DA517A295898}"/>
              </a:ext>
            </a:extLst>
          </p:cNvPr>
          <p:cNvSpPr/>
          <p:nvPr/>
        </p:nvSpPr>
        <p:spPr>
          <a:xfrm>
            <a:off x="7544662" y="3695992"/>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sz="900" dirty="0">
              <a:solidFill>
                <a:srgbClr val="FFFFFF"/>
              </a:solidFill>
              <a:cs typeface="+mn-ea"/>
              <a:sym typeface="+mn-lt"/>
            </a:endParaRPr>
          </a:p>
        </p:txBody>
      </p:sp>
      <p:sp>
        <p:nvSpPr>
          <p:cNvPr id="14" name="文本框 13">
            <a:extLst>
              <a:ext uri="{FF2B5EF4-FFF2-40B4-BE49-F238E27FC236}">
                <a16:creationId xmlns:a16="http://schemas.microsoft.com/office/drawing/2014/main" id="{D1F26843-0966-4522-B8DF-D665105EC3E8}"/>
              </a:ext>
            </a:extLst>
          </p:cNvPr>
          <p:cNvSpPr txBox="1"/>
          <p:nvPr/>
        </p:nvSpPr>
        <p:spPr>
          <a:xfrm>
            <a:off x="1358913" y="4351525"/>
            <a:ext cx="4238923" cy="442109"/>
          </a:xfrm>
          <a:prstGeom prst="rect">
            <a:avLst/>
          </a:prstGeom>
          <a:noFill/>
        </p:spPr>
        <p:txBody>
          <a:bodyPr wrap="square" rtlCol="0">
            <a:spAutoFit/>
          </a:bodyPr>
          <a:lstStyle/>
          <a:p>
            <a:pPr algn="ctr" defTabSz="914400">
              <a:lnSpc>
                <a:spcPts val="2500"/>
              </a:lnSpc>
              <a:defRPr/>
            </a:pPr>
            <a:r>
              <a:rPr lang="en-US" altLang="zh-CN" sz="3200" b="1" dirty="0">
                <a:solidFill>
                  <a:schemeClr val="accent1"/>
                </a:solidFill>
                <a:cs typeface="+mn-ea"/>
                <a:sym typeface="+mn-lt"/>
              </a:rPr>
              <a:t>5.</a:t>
            </a:r>
            <a:r>
              <a:rPr lang="zh-CN" altLang="en-US" sz="3200" b="1" dirty="0">
                <a:solidFill>
                  <a:schemeClr val="accent1"/>
                </a:solidFill>
                <a:cs typeface="+mn-ea"/>
                <a:sym typeface="+mn-lt"/>
              </a:rPr>
              <a:t>实验结果分析</a:t>
            </a:r>
          </a:p>
        </p:txBody>
      </p:sp>
      <p:sp>
        <p:nvSpPr>
          <p:cNvPr id="23" name="文本框 22">
            <a:extLst>
              <a:ext uri="{FF2B5EF4-FFF2-40B4-BE49-F238E27FC236}">
                <a16:creationId xmlns:a16="http://schemas.microsoft.com/office/drawing/2014/main" id="{F78EF7D1-EAD1-45AC-81DD-B7D86DAFB395}"/>
              </a:ext>
            </a:extLst>
          </p:cNvPr>
          <p:cNvSpPr txBox="1"/>
          <p:nvPr/>
        </p:nvSpPr>
        <p:spPr>
          <a:xfrm>
            <a:off x="1358913" y="5097798"/>
            <a:ext cx="4238923" cy="442109"/>
          </a:xfrm>
          <a:prstGeom prst="rect">
            <a:avLst/>
          </a:prstGeom>
          <a:noFill/>
        </p:spPr>
        <p:txBody>
          <a:bodyPr wrap="square" rtlCol="0">
            <a:spAutoFit/>
          </a:bodyPr>
          <a:lstStyle/>
          <a:p>
            <a:pPr algn="ctr" defTabSz="914400">
              <a:lnSpc>
                <a:spcPts val="2500"/>
              </a:lnSpc>
              <a:defRPr/>
            </a:pPr>
            <a:r>
              <a:rPr lang="en-US" altLang="zh-CN" sz="3200" b="1" dirty="0">
                <a:solidFill>
                  <a:schemeClr val="accent1"/>
                </a:solidFill>
                <a:cs typeface="+mn-ea"/>
                <a:sym typeface="+mn-lt"/>
              </a:rPr>
              <a:t>6.</a:t>
            </a:r>
            <a:r>
              <a:rPr lang="zh-CN" altLang="en-US" sz="3200" b="1" dirty="0">
                <a:solidFill>
                  <a:schemeClr val="accent1"/>
                </a:solidFill>
                <a:cs typeface="+mn-ea"/>
                <a:sym typeface="+mn-lt"/>
              </a:rPr>
              <a:t>未来工作计划</a:t>
            </a:r>
          </a:p>
        </p:txBody>
      </p:sp>
    </p:spTree>
    <p:extLst>
      <p:ext uri="{BB962C8B-B14F-4D97-AF65-F5344CB8AC3E}">
        <p14:creationId xmlns:p14="http://schemas.microsoft.com/office/powerpoint/2010/main" val="315940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878173" y="1617945"/>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8070204"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4394910" y="4821802"/>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1524000" y="4537204"/>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1524001" y="4273467"/>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1599404" y="1594672"/>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6120066"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1915028" y="1335506"/>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6481011" y="1625754"/>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9281360" y="5092367"/>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4698835" y="1353458"/>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04</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5306414" y="4253405"/>
            <a:ext cx="156966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任务二</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8265019" y="244438"/>
            <a:ext cx="2279489" cy="681716"/>
          </a:xfrm>
          <a:prstGeom prst="rect">
            <a:avLst/>
          </a:prstGeom>
        </p:spPr>
      </p:pic>
    </p:spTree>
    <p:extLst>
      <p:ext uri="{BB962C8B-B14F-4D97-AF65-F5344CB8AC3E}">
        <p14:creationId xmlns:p14="http://schemas.microsoft.com/office/powerpoint/2010/main" val="1454245433"/>
      </p:ext>
    </p:extLst>
  </p:cSld>
  <p:clrMapOvr>
    <a:masterClrMapping/>
  </p:clrMapOvr>
  <p:transition spd="med" advClick="0" advTm="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SpotDifference</a:t>
            </a:r>
            <a:endParaRPr lang="zh-CN" altLang="en-US" sz="3600" b="1" dirty="0">
              <a:solidFill>
                <a:schemeClr val="accent1">
                  <a:lumMod val="50000"/>
                </a:schemeClr>
              </a:solidFill>
            </a:endParaRPr>
          </a:p>
        </p:txBody>
      </p:sp>
      <p:sp>
        <p:nvSpPr>
          <p:cNvPr id="16" name="AutoShape 2" descr="Untitled">
            <a:extLst>
              <a:ext uri="{FF2B5EF4-FFF2-40B4-BE49-F238E27FC236}">
                <a16:creationId xmlns:a16="http://schemas.microsoft.com/office/drawing/2014/main" id="{6AC26B95-C75E-4991-BA1E-2488EF73CB8C}"/>
              </a:ext>
            </a:extLst>
          </p:cNvPr>
          <p:cNvSpPr>
            <a:spLocks noChangeAspect="1" noChangeArrowheads="1"/>
          </p:cNvSpPr>
          <p:nvPr/>
        </p:nvSpPr>
        <p:spPr bwMode="auto">
          <a:xfrm>
            <a:off x="5840247" y="34898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2BB08858-26C4-4824-9899-70F76682D3E0}"/>
              </a:ext>
            </a:extLst>
          </p:cNvPr>
          <p:cNvSpPr txBox="1"/>
          <p:nvPr/>
        </p:nvSpPr>
        <p:spPr>
          <a:xfrm>
            <a:off x="1789993" y="1295828"/>
            <a:ext cx="8100509"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找不同任务过程如下：</a:t>
            </a:r>
            <a:endParaRPr lang="en-US" altLang="zh-CN" dirty="0"/>
          </a:p>
          <a:p>
            <a:r>
              <a:rPr lang="en-US" altLang="zh-CN" dirty="0"/>
              <a:t>1</a:t>
            </a:r>
            <a:r>
              <a:rPr lang="zh-CN" altLang="en-US" dirty="0"/>
              <a:t>）</a:t>
            </a:r>
            <a:r>
              <a:rPr lang="en-US" altLang="zh-CN" dirty="0" err="1"/>
              <a:t>AgentA</a:t>
            </a:r>
            <a:r>
              <a:rPr lang="zh-CN" altLang="en-US" dirty="0"/>
              <a:t>负责根据两张图片生成符号序列，模型采用</a:t>
            </a:r>
            <a:r>
              <a:rPr lang="en-US" altLang="zh-CN" dirty="0"/>
              <a:t>Transformer</a:t>
            </a:r>
            <a:r>
              <a:rPr lang="zh-CN" altLang="en-US" dirty="0"/>
              <a:t>解码器生成描述，使用词嵌入和位置编码。</a:t>
            </a:r>
          </a:p>
          <a:p>
            <a:r>
              <a:rPr lang="en-US" altLang="zh-CN" dirty="0"/>
              <a:t>2</a:t>
            </a:r>
            <a:r>
              <a:rPr lang="zh-CN" altLang="en-US" dirty="0"/>
              <a:t>）</a:t>
            </a:r>
            <a:r>
              <a:rPr lang="en-US" altLang="zh-CN" dirty="0" err="1"/>
              <a:t>AgentB</a:t>
            </a:r>
            <a:r>
              <a:rPr lang="zh-CN" altLang="en-US" dirty="0"/>
              <a:t>负责理解由</a:t>
            </a:r>
            <a:r>
              <a:rPr lang="en-US" altLang="zh-CN" dirty="0" err="1"/>
              <a:t>AgentA</a:t>
            </a:r>
            <a:r>
              <a:rPr lang="zh-CN" altLang="en-US" dirty="0"/>
              <a:t>生成的符号序列，并根据这些序列预测物体的类型和颜色。使用</a:t>
            </a:r>
            <a:r>
              <a:rPr lang="en-US" altLang="zh-CN" dirty="0"/>
              <a:t>Transformer</a:t>
            </a:r>
            <a:r>
              <a:rPr lang="zh-CN" altLang="en-US" dirty="0"/>
              <a:t>编码器进行序列处理。</a:t>
            </a:r>
          </a:p>
        </p:txBody>
      </p:sp>
      <p:pic>
        <p:nvPicPr>
          <p:cNvPr id="12" name="图片 11">
            <a:extLst>
              <a:ext uri="{FF2B5EF4-FFF2-40B4-BE49-F238E27FC236}">
                <a16:creationId xmlns:a16="http://schemas.microsoft.com/office/drawing/2014/main" id="{34198C52-3F20-4E82-AF95-26FD5E0D4B92}"/>
              </a:ext>
            </a:extLst>
          </p:cNvPr>
          <p:cNvPicPr>
            <a:picLocks noChangeAspect="1"/>
          </p:cNvPicPr>
          <p:nvPr/>
        </p:nvPicPr>
        <p:blipFill>
          <a:blip r:embed="rId4"/>
          <a:stretch>
            <a:fillRect/>
          </a:stretch>
        </p:blipFill>
        <p:spPr>
          <a:xfrm>
            <a:off x="2920634" y="2956433"/>
            <a:ext cx="5573126" cy="3305877"/>
          </a:xfrm>
          <a:prstGeom prst="rect">
            <a:avLst/>
          </a:prstGeom>
        </p:spPr>
      </p:pic>
    </p:spTree>
    <p:extLst>
      <p:ext uri="{BB962C8B-B14F-4D97-AF65-F5344CB8AC3E}">
        <p14:creationId xmlns:p14="http://schemas.microsoft.com/office/powerpoint/2010/main" val="2762974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模型结构</a:t>
            </a:r>
          </a:p>
        </p:txBody>
      </p:sp>
      <p:sp>
        <p:nvSpPr>
          <p:cNvPr id="16" name="AutoShape 2" descr="Untitled">
            <a:extLst>
              <a:ext uri="{FF2B5EF4-FFF2-40B4-BE49-F238E27FC236}">
                <a16:creationId xmlns:a16="http://schemas.microsoft.com/office/drawing/2014/main" id="{6AC26B95-C75E-4991-BA1E-2488EF73CB8C}"/>
              </a:ext>
            </a:extLst>
          </p:cNvPr>
          <p:cNvSpPr>
            <a:spLocks noChangeAspect="1" noChangeArrowheads="1"/>
          </p:cNvSpPr>
          <p:nvPr/>
        </p:nvSpPr>
        <p:spPr bwMode="auto">
          <a:xfrm>
            <a:off x="5840247" y="34898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9FA368C3-312C-4553-9D6B-F73BA155AE58}"/>
              </a:ext>
            </a:extLst>
          </p:cNvPr>
          <p:cNvPicPr>
            <a:picLocks noChangeAspect="1"/>
          </p:cNvPicPr>
          <p:nvPr/>
        </p:nvPicPr>
        <p:blipFill>
          <a:blip r:embed="rId4"/>
          <a:stretch>
            <a:fillRect/>
          </a:stretch>
        </p:blipFill>
        <p:spPr>
          <a:xfrm>
            <a:off x="2667128" y="1226857"/>
            <a:ext cx="6131432" cy="5135663"/>
          </a:xfrm>
          <a:prstGeom prst="rect">
            <a:avLst/>
          </a:prstGeom>
        </p:spPr>
      </p:pic>
      <p:sp>
        <p:nvSpPr>
          <p:cNvPr id="12" name="AutoShape 2" descr="Untitled">
            <a:extLst>
              <a:ext uri="{FF2B5EF4-FFF2-40B4-BE49-F238E27FC236}">
                <a16:creationId xmlns:a16="http://schemas.microsoft.com/office/drawing/2014/main" id="{DBC66B6A-A3CC-4773-BA48-5C4656D6A635}"/>
              </a:ext>
            </a:extLst>
          </p:cNvPr>
          <p:cNvSpPr>
            <a:spLocks noChangeAspect="1" noChangeArrowheads="1"/>
          </p:cNvSpPr>
          <p:nvPr/>
        </p:nvSpPr>
        <p:spPr bwMode="auto">
          <a:xfrm>
            <a:off x="6421811" y="41839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85762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实验结果二</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5943600" y="3276600"/>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3" name="表格 11">
            <a:extLst>
              <a:ext uri="{FF2B5EF4-FFF2-40B4-BE49-F238E27FC236}">
                <a16:creationId xmlns:a16="http://schemas.microsoft.com/office/drawing/2014/main" id="{AE7D18B7-54BE-47D0-A8A4-EF654A021155}"/>
              </a:ext>
            </a:extLst>
          </p:cNvPr>
          <p:cNvGraphicFramePr>
            <a:graphicFrameLocks noGrp="1"/>
          </p:cNvGraphicFramePr>
          <p:nvPr>
            <p:extLst>
              <p:ext uri="{D42A27DB-BD31-4B8C-83A1-F6EECF244321}">
                <p14:modId xmlns:p14="http://schemas.microsoft.com/office/powerpoint/2010/main" val="714307386"/>
              </p:ext>
            </p:extLst>
          </p:nvPr>
        </p:nvGraphicFramePr>
        <p:xfrm>
          <a:off x="2262554" y="1375798"/>
          <a:ext cx="7953915" cy="2560320"/>
        </p:xfrm>
        <a:graphic>
          <a:graphicData uri="http://schemas.openxmlformats.org/drawingml/2006/table">
            <a:tbl>
              <a:tblPr firstRow="1" bandRow="1">
                <a:tableStyleId>{5C22544A-7EE6-4342-B048-85BDC9FD1C3A}</a:tableStyleId>
              </a:tblPr>
              <a:tblGrid>
                <a:gridCol w="2391441">
                  <a:extLst>
                    <a:ext uri="{9D8B030D-6E8A-4147-A177-3AD203B41FA5}">
                      <a16:colId xmlns:a16="http://schemas.microsoft.com/office/drawing/2014/main" val="614948758"/>
                    </a:ext>
                  </a:extLst>
                </a:gridCol>
                <a:gridCol w="1635917">
                  <a:extLst>
                    <a:ext uri="{9D8B030D-6E8A-4147-A177-3AD203B41FA5}">
                      <a16:colId xmlns:a16="http://schemas.microsoft.com/office/drawing/2014/main" val="3800763999"/>
                    </a:ext>
                  </a:extLst>
                </a:gridCol>
                <a:gridCol w="2180465">
                  <a:extLst>
                    <a:ext uri="{9D8B030D-6E8A-4147-A177-3AD203B41FA5}">
                      <a16:colId xmlns:a16="http://schemas.microsoft.com/office/drawing/2014/main" val="3939067536"/>
                    </a:ext>
                  </a:extLst>
                </a:gridCol>
                <a:gridCol w="1746092">
                  <a:extLst>
                    <a:ext uri="{9D8B030D-6E8A-4147-A177-3AD203B41FA5}">
                      <a16:colId xmlns:a16="http://schemas.microsoft.com/office/drawing/2014/main" val="1833911810"/>
                    </a:ext>
                  </a:extLst>
                </a:gridCol>
              </a:tblGrid>
              <a:tr h="259487">
                <a:tc>
                  <a:txBody>
                    <a:bodyPr/>
                    <a:lstStyle/>
                    <a:p>
                      <a:r>
                        <a:rPr lang="zh-CN" altLang="en-US" dirty="0">
                          <a:solidFill>
                            <a:schemeClr val="tx1"/>
                          </a:solidFill>
                        </a:rPr>
                        <a:t>信息传输方式</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预训练方法</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图像处理网络</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ACC(test)</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3605826"/>
                  </a:ext>
                </a:extLst>
              </a:tr>
              <a:tr h="259487">
                <a:tc>
                  <a:txBody>
                    <a:bodyPr/>
                    <a:lstStyle/>
                    <a:p>
                      <a:r>
                        <a:rPr lang="zh-CN" altLang="en-US" dirty="0"/>
                        <a:t>向量</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CNN</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72.0</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01325932"/>
                  </a:ext>
                </a:extLst>
              </a:tr>
              <a:tr h="259487">
                <a:tc>
                  <a:txBody>
                    <a:bodyPr/>
                    <a:lstStyle/>
                    <a:p>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zh-CN" altLang="en-US" dirty="0"/>
                        <a:t>自编码器</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CNN</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82.0</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9622526"/>
                  </a:ext>
                </a:extLst>
              </a:tr>
              <a:tr h="259487">
                <a:tc>
                  <a:txBody>
                    <a:bodyPr/>
                    <a:lstStyle/>
                    <a:p>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zh-CN" altLang="en-US" dirty="0"/>
                        <a:t>图像二分类</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ResNet18</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b="1" dirty="0"/>
                        <a:t>94.5</a:t>
                      </a:r>
                      <a:endParaRPr lang="zh-CN" altLang="en-US" b="1"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25072453"/>
                  </a:ext>
                </a:extLst>
              </a:tr>
              <a:tr h="241399">
                <a:tc>
                  <a:txBody>
                    <a:bodyPr/>
                    <a:lstStyle/>
                    <a:p>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ResNet18</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t>96.5</a:t>
                      </a:r>
                      <a:endParaRPr lang="zh-CN" altLang="en-US"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9087696"/>
                  </a:ext>
                </a:extLst>
              </a:tr>
              <a:tr h="241399">
                <a:tc>
                  <a:txBody>
                    <a:bodyPr/>
                    <a:lstStyle/>
                    <a:p>
                      <a:r>
                        <a:rPr lang="zh-CN" altLang="en-US" dirty="0"/>
                        <a:t>涌现语言</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zh-CN" altLang="en-US" dirty="0"/>
                        <a:t>自编码器</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dirty="0"/>
                        <a:t>CNN</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altLang="zh-CN" b="1" dirty="0"/>
                        <a:t>88.5</a:t>
                      </a:r>
                      <a:endParaRPr lang="zh-CN" altLang="en-US" b="1"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09424683"/>
                  </a:ext>
                </a:extLst>
              </a:tr>
              <a:tr h="241399">
                <a:tc>
                  <a:txBody>
                    <a:bodyPr/>
                    <a:lstStyle/>
                    <a:p>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图像二分类</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ResNet18</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t>84.5</a:t>
                      </a:r>
                      <a:endParaRPr lang="zh-CN" altLang="en-US"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5970036"/>
                  </a:ext>
                </a:extLst>
              </a:tr>
            </a:tbl>
          </a:graphicData>
        </a:graphic>
      </p:graphicFrame>
      <p:sp>
        <p:nvSpPr>
          <p:cNvPr id="10" name="文本框 9">
            <a:extLst>
              <a:ext uri="{FF2B5EF4-FFF2-40B4-BE49-F238E27FC236}">
                <a16:creationId xmlns:a16="http://schemas.microsoft.com/office/drawing/2014/main" id="{5C29F0DC-26F8-4072-AD71-147BE0E6D9F9}"/>
              </a:ext>
            </a:extLst>
          </p:cNvPr>
          <p:cNvSpPr txBox="1"/>
          <p:nvPr/>
        </p:nvSpPr>
        <p:spPr>
          <a:xfrm>
            <a:off x="1878561" y="4480417"/>
            <a:ext cx="8094958"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更换图像处理网络架构后，对于直接传输向量的模型，性能得到了显著提升</a:t>
            </a:r>
            <a:endParaRPr lang="en-US" altLang="zh-CN" dirty="0"/>
          </a:p>
          <a:p>
            <a:pPr marL="285750" indent="-285750">
              <a:buFont typeface="Wingdings" panose="05000000000000000000" pitchFamily="2" charset="2"/>
              <a:buChar char="Ø"/>
            </a:pPr>
            <a:r>
              <a:rPr lang="zh-CN" altLang="en-US" dirty="0"/>
              <a:t>虽然未经预训练的 </a:t>
            </a:r>
            <a:r>
              <a:rPr lang="en-US" altLang="zh-CN" dirty="0" err="1"/>
              <a:t>ResNet</a:t>
            </a:r>
            <a:r>
              <a:rPr lang="en-US" altLang="zh-CN" dirty="0"/>
              <a:t> </a:t>
            </a:r>
            <a:r>
              <a:rPr lang="zh-CN" altLang="en-US" dirty="0"/>
              <a:t>模型能够取得更优秀的结果，但其训练所需的时间成本相对较大</a:t>
            </a:r>
            <a:endParaRPr lang="en-US" altLang="zh-CN" dirty="0"/>
          </a:p>
          <a:p>
            <a:pPr marL="285750" indent="-285750">
              <a:buFont typeface="Wingdings" panose="05000000000000000000" pitchFamily="2" charset="2"/>
              <a:buChar char="Ø"/>
            </a:pPr>
            <a:r>
              <a:rPr lang="zh-CN" altLang="en-US" dirty="0"/>
              <a:t>虽然对于传输涌现语言的模型，</a:t>
            </a:r>
            <a:r>
              <a:rPr lang="en-US" altLang="zh-CN" dirty="0"/>
              <a:t>CNN</a:t>
            </a:r>
            <a:r>
              <a:rPr lang="zh-CN" altLang="en-US" dirty="0"/>
              <a:t>性能优于</a:t>
            </a:r>
            <a:r>
              <a:rPr lang="en-US" altLang="zh-CN" dirty="0"/>
              <a:t>ResNet18</a:t>
            </a:r>
            <a:r>
              <a:rPr lang="zh-CN" altLang="en-US" dirty="0"/>
              <a:t>，但是前者受随机种子影响大，模型不稳定性高</a:t>
            </a:r>
            <a:endParaRPr lang="en-US" altLang="zh-CN" dirty="0"/>
          </a:p>
          <a:p>
            <a:pPr marL="285750" indent="-285750">
              <a:buFont typeface="Wingdings" panose="05000000000000000000" pitchFamily="2" charset="2"/>
              <a:buChar char="Ø"/>
            </a:pPr>
            <a:r>
              <a:rPr lang="zh-CN" altLang="en-US" dirty="0"/>
              <a:t>所以选择预训练的</a:t>
            </a:r>
            <a:r>
              <a:rPr lang="en-US" altLang="zh-CN" dirty="0"/>
              <a:t>ResNet18</a:t>
            </a:r>
            <a:r>
              <a:rPr lang="zh-CN" altLang="en-US" dirty="0"/>
              <a:t>网络作为图像处理模块</a:t>
            </a:r>
          </a:p>
        </p:txBody>
      </p:sp>
    </p:spTree>
    <p:extLst>
      <p:ext uri="{BB962C8B-B14F-4D97-AF65-F5344CB8AC3E}">
        <p14:creationId xmlns:p14="http://schemas.microsoft.com/office/powerpoint/2010/main" val="4061036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实验结果二</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5943600" y="3276600"/>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9" name="表格 19">
            <a:extLst>
              <a:ext uri="{FF2B5EF4-FFF2-40B4-BE49-F238E27FC236}">
                <a16:creationId xmlns:a16="http://schemas.microsoft.com/office/drawing/2014/main" id="{B919CE43-EB6C-4E0D-B1B6-0EB75A7E8C0C}"/>
              </a:ext>
            </a:extLst>
          </p:cNvPr>
          <p:cNvGraphicFramePr>
            <a:graphicFrameLocks noGrp="1"/>
          </p:cNvGraphicFramePr>
          <p:nvPr>
            <p:extLst>
              <p:ext uri="{D42A27DB-BD31-4B8C-83A1-F6EECF244321}">
                <p14:modId xmlns:p14="http://schemas.microsoft.com/office/powerpoint/2010/main" val="3157261215"/>
              </p:ext>
            </p:extLst>
          </p:nvPr>
        </p:nvGraphicFramePr>
        <p:xfrm>
          <a:off x="1676400" y="1421192"/>
          <a:ext cx="9906000" cy="1381760"/>
        </p:xfrm>
        <a:graphic>
          <a:graphicData uri="http://schemas.openxmlformats.org/drawingml/2006/table">
            <a:tbl>
              <a:tblPr firstRow="1" bandRow="1">
                <a:tableStyleId>{5C22544A-7EE6-4342-B048-85BDC9FD1C3A}</a:tableStyleId>
              </a:tblPr>
              <a:tblGrid>
                <a:gridCol w="914828">
                  <a:extLst>
                    <a:ext uri="{9D8B030D-6E8A-4147-A177-3AD203B41FA5}">
                      <a16:colId xmlns:a16="http://schemas.microsoft.com/office/drawing/2014/main" val="2947844172"/>
                    </a:ext>
                  </a:extLst>
                </a:gridCol>
                <a:gridCol w="1241814">
                  <a:extLst>
                    <a:ext uri="{9D8B030D-6E8A-4147-A177-3AD203B41FA5}">
                      <a16:colId xmlns:a16="http://schemas.microsoft.com/office/drawing/2014/main" val="2298024523"/>
                    </a:ext>
                  </a:extLst>
                </a:gridCol>
                <a:gridCol w="1530056">
                  <a:extLst>
                    <a:ext uri="{9D8B030D-6E8A-4147-A177-3AD203B41FA5}">
                      <a16:colId xmlns:a16="http://schemas.microsoft.com/office/drawing/2014/main" val="598094858"/>
                    </a:ext>
                  </a:extLst>
                </a:gridCol>
                <a:gridCol w="1530056">
                  <a:extLst>
                    <a:ext uri="{9D8B030D-6E8A-4147-A177-3AD203B41FA5}">
                      <a16:colId xmlns:a16="http://schemas.microsoft.com/office/drawing/2014/main" val="3710089622"/>
                    </a:ext>
                  </a:extLst>
                </a:gridCol>
                <a:gridCol w="1430980">
                  <a:extLst>
                    <a:ext uri="{9D8B030D-6E8A-4147-A177-3AD203B41FA5}">
                      <a16:colId xmlns:a16="http://schemas.microsoft.com/office/drawing/2014/main" val="2239544506"/>
                    </a:ext>
                  </a:extLst>
                </a:gridCol>
                <a:gridCol w="1629133">
                  <a:extLst>
                    <a:ext uri="{9D8B030D-6E8A-4147-A177-3AD203B41FA5}">
                      <a16:colId xmlns:a16="http://schemas.microsoft.com/office/drawing/2014/main" val="2902538131"/>
                    </a:ext>
                  </a:extLst>
                </a:gridCol>
                <a:gridCol w="1629133">
                  <a:extLst>
                    <a:ext uri="{9D8B030D-6E8A-4147-A177-3AD203B41FA5}">
                      <a16:colId xmlns:a16="http://schemas.microsoft.com/office/drawing/2014/main" val="2392586201"/>
                    </a:ext>
                  </a:extLst>
                </a:gridCol>
              </a:tblGrid>
              <a:tr h="370840">
                <a:tc>
                  <a:txBody>
                    <a:bodyPr/>
                    <a:lstStyle/>
                    <a:p>
                      <a:pPr algn="r"/>
                      <a:r>
                        <a:rPr lang="zh-CN" altLang="en-US" dirty="0">
                          <a:solidFill>
                            <a:sysClr val="windowText" lastClr="000000"/>
                          </a:solidFill>
                        </a:rPr>
                        <a:t>任务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类别数量</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训练集准确率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测试集准确率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收敛速度 </a:t>
                      </a:r>
                      <a:r>
                        <a:rPr lang="en-US" altLang="zh-CN" dirty="0">
                          <a:solidFill>
                            <a:sysClr val="windowText" lastClr="000000"/>
                          </a:solidFill>
                        </a:rPr>
                        <a:t>(</a:t>
                      </a:r>
                      <a:r>
                        <a:rPr lang="en-US" dirty="0">
                          <a:solidFill>
                            <a:sysClr val="windowText" lastClr="000000"/>
                          </a:solidFill>
                        </a:rPr>
                        <a:t>epoch)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生成序列个数</a:t>
                      </a:r>
                      <a:endParaRPr lang="en-US" dirty="0">
                        <a:solidFill>
                          <a:sysClr val="windowText" lastClr="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使用词汇个数</a:t>
                      </a:r>
                      <a:endParaRPr lang="en-US" dirty="0">
                        <a:solidFill>
                          <a:sysClr val="windowText" lastClr="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7955134"/>
                  </a:ext>
                </a:extLst>
              </a:tr>
              <a:tr h="370840">
                <a:tc>
                  <a:txBody>
                    <a:bodyPr/>
                    <a:lstStyle/>
                    <a:p>
                      <a:pPr algn="r"/>
                      <a:r>
                        <a:rPr lang="zh-CN" altLang="en-US" dirty="0"/>
                        <a:t>猜类型</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3</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94.8</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90.2</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40</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5</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2</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18254394"/>
                  </a:ext>
                </a:extLst>
              </a:tr>
              <a:tr h="370840">
                <a:tc>
                  <a:txBody>
                    <a:bodyPr/>
                    <a:lstStyle/>
                    <a:p>
                      <a:pPr algn="r"/>
                      <a:r>
                        <a:rPr lang="zh-CN" altLang="en-US" dirty="0"/>
                        <a:t>猜颜色</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6</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65.2</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62.1</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100</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11</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6</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8461154"/>
                  </a:ext>
                </a:extLst>
              </a:tr>
            </a:tbl>
          </a:graphicData>
        </a:graphic>
      </p:graphicFrame>
      <p:pic>
        <p:nvPicPr>
          <p:cNvPr id="21" name="图片 20">
            <a:extLst>
              <a:ext uri="{FF2B5EF4-FFF2-40B4-BE49-F238E27FC236}">
                <a16:creationId xmlns:a16="http://schemas.microsoft.com/office/drawing/2014/main" id="{D20ECD77-BD61-4F7D-BDBF-BE4E88D0CA07}"/>
              </a:ext>
            </a:extLst>
          </p:cNvPr>
          <p:cNvPicPr>
            <a:picLocks noChangeAspect="1"/>
          </p:cNvPicPr>
          <p:nvPr/>
        </p:nvPicPr>
        <p:blipFill rotWithShape="1">
          <a:blip r:embed="rId4">
            <a:extLst>
              <a:ext uri="{28A0092B-C50C-407E-A947-70E740481C1C}">
                <a14:useLocalDpi xmlns:a14="http://schemas.microsoft.com/office/drawing/2010/main" val="0"/>
              </a:ext>
            </a:extLst>
          </a:blip>
          <a:srcRect l="22847" t="7555" r="16408" b="9080"/>
          <a:stretch/>
        </p:blipFill>
        <p:spPr>
          <a:xfrm>
            <a:off x="1186218" y="3029444"/>
            <a:ext cx="3374897" cy="3087696"/>
          </a:xfrm>
          <a:prstGeom prst="rect">
            <a:avLst/>
          </a:prstGeom>
        </p:spPr>
      </p:pic>
      <p:sp>
        <p:nvSpPr>
          <p:cNvPr id="24" name="箭头: 左 23">
            <a:extLst>
              <a:ext uri="{FF2B5EF4-FFF2-40B4-BE49-F238E27FC236}">
                <a16:creationId xmlns:a16="http://schemas.microsoft.com/office/drawing/2014/main" id="{1A3FBE4C-10F2-4350-82BB-2AA85D7C37A1}"/>
              </a:ext>
            </a:extLst>
          </p:cNvPr>
          <p:cNvSpPr/>
          <p:nvPr/>
        </p:nvSpPr>
        <p:spPr>
          <a:xfrm>
            <a:off x="4561115" y="3810000"/>
            <a:ext cx="489856" cy="2450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F76434C0-7D46-4E8C-AE2E-A710A83D1D98}"/>
              </a:ext>
            </a:extLst>
          </p:cNvPr>
          <p:cNvSpPr txBox="1"/>
          <p:nvPr/>
        </p:nvSpPr>
        <p:spPr>
          <a:xfrm>
            <a:off x="5196105" y="3744686"/>
            <a:ext cx="2971800" cy="369332"/>
          </a:xfrm>
          <a:prstGeom prst="rect">
            <a:avLst/>
          </a:prstGeom>
          <a:noFill/>
        </p:spPr>
        <p:txBody>
          <a:bodyPr wrap="square" rtlCol="0">
            <a:spAutoFit/>
          </a:bodyPr>
          <a:lstStyle/>
          <a:p>
            <a:r>
              <a:rPr lang="zh-CN" altLang="en-US" dirty="0"/>
              <a:t>图像和符号存在映射关系</a:t>
            </a:r>
          </a:p>
        </p:txBody>
      </p:sp>
      <p:sp>
        <p:nvSpPr>
          <p:cNvPr id="26" name="文本框 25">
            <a:extLst>
              <a:ext uri="{FF2B5EF4-FFF2-40B4-BE49-F238E27FC236}">
                <a16:creationId xmlns:a16="http://schemas.microsoft.com/office/drawing/2014/main" id="{6081B2E7-1E0A-44AE-9AC4-0F45E6200720}"/>
              </a:ext>
            </a:extLst>
          </p:cNvPr>
          <p:cNvSpPr txBox="1"/>
          <p:nvPr/>
        </p:nvSpPr>
        <p:spPr>
          <a:xfrm>
            <a:off x="5301343" y="4833257"/>
            <a:ext cx="2481943" cy="646331"/>
          </a:xfrm>
          <a:prstGeom prst="rect">
            <a:avLst/>
          </a:prstGeom>
          <a:noFill/>
        </p:spPr>
        <p:txBody>
          <a:bodyPr wrap="square" rtlCol="0">
            <a:spAutoFit/>
          </a:bodyPr>
          <a:lstStyle/>
          <a:p>
            <a:r>
              <a:rPr lang="zh-CN" altLang="en-US" dirty="0"/>
              <a:t>只有两类图像和符号存在映射关系</a:t>
            </a:r>
          </a:p>
        </p:txBody>
      </p:sp>
      <p:pic>
        <p:nvPicPr>
          <p:cNvPr id="28" name="图片 27">
            <a:extLst>
              <a:ext uri="{FF2B5EF4-FFF2-40B4-BE49-F238E27FC236}">
                <a16:creationId xmlns:a16="http://schemas.microsoft.com/office/drawing/2014/main" id="{4E619B22-7160-4FF7-B27F-7218D3D52EBE}"/>
              </a:ext>
            </a:extLst>
          </p:cNvPr>
          <p:cNvPicPr>
            <a:picLocks noChangeAspect="1"/>
          </p:cNvPicPr>
          <p:nvPr/>
        </p:nvPicPr>
        <p:blipFill rotWithShape="1">
          <a:blip r:embed="rId5">
            <a:extLst>
              <a:ext uri="{28A0092B-C50C-407E-A947-70E740481C1C}">
                <a14:useLocalDpi xmlns:a14="http://schemas.microsoft.com/office/drawing/2010/main" val="0"/>
              </a:ext>
            </a:extLst>
          </a:blip>
          <a:srcRect l="22805" t="6978" r="17936" b="10803"/>
          <a:stretch/>
        </p:blipFill>
        <p:spPr>
          <a:xfrm>
            <a:off x="7980702" y="2975742"/>
            <a:ext cx="3601698" cy="3331440"/>
          </a:xfrm>
          <a:prstGeom prst="rect">
            <a:avLst/>
          </a:prstGeom>
        </p:spPr>
      </p:pic>
      <p:sp>
        <p:nvSpPr>
          <p:cNvPr id="29" name="文本框 28">
            <a:extLst>
              <a:ext uri="{FF2B5EF4-FFF2-40B4-BE49-F238E27FC236}">
                <a16:creationId xmlns:a16="http://schemas.microsoft.com/office/drawing/2014/main" id="{6C319CD6-DE57-4329-806F-26EC24AB6379}"/>
              </a:ext>
            </a:extLst>
          </p:cNvPr>
          <p:cNvSpPr txBox="1"/>
          <p:nvPr/>
        </p:nvSpPr>
        <p:spPr>
          <a:xfrm>
            <a:off x="816429" y="4055049"/>
            <a:ext cx="457200" cy="923330"/>
          </a:xfrm>
          <a:prstGeom prst="rect">
            <a:avLst/>
          </a:prstGeom>
          <a:noFill/>
        </p:spPr>
        <p:txBody>
          <a:bodyPr wrap="square" rtlCol="0">
            <a:spAutoFit/>
          </a:bodyPr>
          <a:lstStyle/>
          <a:p>
            <a:r>
              <a:rPr lang="zh-CN" altLang="en-US" dirty="0"/>
              <a:t>猜类型</a:t>
            </a:r>
          </a:p>
        </p:txBody>
      </p:sp>
      <p:sp>
        <p:nvSpPr>
          <p:cNvPr id="30" name="文本框 29">
            <a:extLst>
              <a:ext uri="{FF2B5EF4-FFF2-40B4-BE49-F238E27FC236}">
                <a16:creationId xmlns:a16="http://schemas.microsoft.com/office/drawing/2014/main" id="{97FE7DEB-03E2-4031-A072-3763EE386F0A}"/>
              </a:ext>
            </a:extLst>
          </p:cNvPr>
          <p:cNvSpPr txBox="1"/>
          <p:nvPr/>
        </p:nvSpPr>
        <p:spPr>
          <a:xfrm>
            <a:off x="11582400" y="4114018"/>
            <a:ext cx="348343" cy="923330"/>
          </a:xfrm>
          <a:prstGeom prst="rect">
            <a:avLst/>
          </a:prstGeom>
          <a:noFill/>
        </p:spPr>
        <p:txBody>
          <a:bodyPr wrap="square" rtlCol="0">
            <a:spAutoFit/>
          </a:bodyPr>
          <a:lstStyle/>
          <a:p>
            <a:r>
              <a:rPr lang="zh-CN" altLang="en-US" dirty="0"/>
              <a:t>猜颜色</a:t>
            </a:r>
          </a:p>
        </p:txBody>
      </p:sp>
      <p:sp>
        <p:nvSpPr>
          <p:cNvPr id="31" name="箭头: 右 30">
            <a:extLst>
              <a:ext uri="{FF2B5EF4-FFF2-40B4-BE49-F238E27FC236}">
                <a16:creationId xmlns:a16="http://schemas.microsoft.com/office/drawing/2014/main" id="{98D6264C-A459-4B17-B59D-C8C8A31F4F56}"/>
              </a:ext>
            </a:extLst>
          </p:cNvPr>
          <p:cNvSpPr/>
          <p:nvPr/>
        </p:nvSpPr>
        <p:spPr>
          <a:xfrm>
            <a:off x="7783286" y="5037348"/>
            <a:ext cx="481733" cy="274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8349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1832491" y="227319"/>
            <a:ext cx="7152023" cy="646331"/>
          </a:xfrm>
          <a:prstGeom prst="rect">
            <a:avLst/>
          </a:prstGeom>
          <a:noFill/>
        </p:spPr>
        <p:txBody>
          <a:bodyPr wrap="square" rtlCol="0">
            <a:spAutoFit/>
          </a:bodyPr>
          <a:lstStyle/>
          <a:p>
            <a:r>
              <a:rPr lang="zh-CN" altLang="en-US" sz="3600" b="1" dirty="0">
                <a:solidFill>
                  <a:schemeClr val="accent1">
                    <a:lumMod val="50000"/>
                  </a:schemeClr>
                </a:solidFill>
              </a:rPr>
              <a:t> 多任务联合训练</a:t>
            </a:r>
          </a:p>
        </p:txBody>
      </p:sp>
      <p:pic>
        <p:nvPicPr>
          <p:cNvPr id="3" name="图片 2">
            <a:extLst>
              <a:ext uri="{FF2B5EF4-FFF2-40B4-BE49-F238E27FC236}">
                <a16:creationId xmlns:a16="http://schemas.microsoft.com/office/drawing/2014/main" id="{451B8FE1-5A18-411A-8CBD-1C8F4B70F302}"/>
              </a:ext>
            </a:extLst>
          </p:cNvPr>
          <p:cNvPicPr>
            <a:picLocks noChangeAspect="1"/>
          </p:cNvPicPr>
          <p:nvPr/>
        </p:nvPicPr>
        <p:blipFill>
          <a:blip r:embed="rId4"/>
          <a:stretch>
            <a:fillRect/>
          </a:stretch>
        </p:blipFill>
        <p:spPr>
          <a:xfrm>
            <a:off x="2282346" y="1192515"/>
            <a:ext cx="7595826" cy="3102944"/>
          </a:xfrm>
          <a:prstGeom prst="rect">
            <a:avLst/>
          </a:prstGeom>
        </p:spPr>
      </p:pic>
      <p:sp>
        <p:nvSpPr>
          <p:cNvPr id="5" name="文本框 4">
            <a:extLst>
              <a:ext uri="{FF2B5EF4-FFF2-40B4-BE49-F238E27FC236}">
                <a16:creationId xmlns:a16="http://schemas.microsoft.com/office/drawing/2014/main" id="{6B7E805E-ECD9-4481-9265-962A60D3C1BD}"/>
              </a:ext>
            </a:extLst>
          </p:cNvPr>
          <p:cNvSpPr txBox="1"/>
          <p:nvPr/>
        </p:nvSpPr>
        <p:spPr>
          <a:xfrm>
            <a:off x="1973425" y="4614324"/>
            <a:ext cx="8400661" cy="923330"/>
          </a:xfrm>
          <a:prstGeom prst="rect">
            <a:avLst/>
          </a:prstGeom>
          <a:noFill/>
        </p:spPr>
        <p:txBody>
          <a:bodyPr wrap="square" rtlCol="0">
            <a:spAutoFit/>
          </a:bodyPr>
          <a:lstStyle/>
          <a:p>
            <a:r>
              <a:rPr lang="en-US" altLang="zh-CN" dirty="0" err="1"/>
              <a:t>MMoE</a:t>
            </a:r>
            <a:r>
              <a:rPr lang="zh-CN" altLang="en-US" dirty="0"/>
              <a:t>：核心思想是将共享网络</a:t>
            </a:r>
            <a:r>
              <a:rPr lang="en-US" altLang="zh-CN" dirty="0" err="1"/>
              <a:t>ResNet</a:t>
            </a:r>
            <a:r>
              <a:rPr lang="zh-CN" altLang="en-US" dirty="0"/>
              <a:t>分成一些子网络</a:t>
            </a:r>
            <a:r>
              <a:rPr lang="en-US" altLang="zh-CN" dirty="0"/>
              <a:t>Expert</a:t>
            </a:r>
            <a:r>
              <a:rPr lang="zh-CN" altLang="en-US" dirty="0"/>
              <a:t>，并且为每个任务都设置了一个 </a:t>
            </a:r>
            <a:r>
              <a:rPr lang="en-US" altLang="zh-CN" dirty="0"/>
              <a:t>Gate </a:t>
            </a:r>
            <a:r>
              <a:rPr lang="zh-CN" altLang="en-US" dirty="0"/>
              <a:t>。</a:t>
            </a:r>
            <a:r>
              <a:rPr lang="zh-CN" altLang="en-US" b="1" dirty="0"/>
              <a:t>再通过</a:t>
            </a:r>
            <a:r>
              <a:rPr lang="en-US" altLang="zh-CN" b="1" dirty="0"/>
              <a:t>Gate</a:t>
            </a:r>
            <a:r>
              <a:rPr lang="zh-CN" altLang="en-US" b="1" dirty="0"/>
              <a:t>的输出加权各个</a:t>
            </a:r>
            <a:r>
              <a:rPr lang="en-US" altLang="zh-CN" b="1" dirty="0"/>
              <a:t>Expert</a:t>
            </a:r>
            <a:r>
              <a:rPr lang="zh-CN" altLang="en-US" b="1" dirty="0"/>
              <a:t>输出</a:t>
            </a:r>
            <a:r>
              <a:rPr lang="zh-CN" altLang="en-US" dirty="0"/>
              <a:t>，送入各自多层全连接分类。旨在使得不同任务和不同数据可以多样化的使用共享层。</a:t>
            </a:r>
          </a:p>
        </p:txBody>
      </p:sp>
    </p:spTree>
    <p:extLst>
      <p:ext uri="{BB962C8B-B14F-4D97-AF65-F5344CB8AC3E}">
        <p14:creationId xmlns:p14="http://schemas.microsoft.com/office/powerpoint/2010/main" val="165484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实验结果三</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5943600" y="3276600"/>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8" name="表格 19">
            <a:extLst>
              <a:ext uri="{FF2B5EF4-FFF2-40B4-BE49-F238E27FC236}">
                <a16:creationId xmlns:a16="http://schemas.microsoft.com/office/drawing/2014/main" id="{25CD6B4B-DD97-4F1C-8B63-820FDE9DDE2F}"/>
              </a:ext>
            </a:extLst>
          </p:cNvPr>
          <p:cNvGraphicFramePr>
            <a:graphicFrameLocks noGrp="1"/>
          </p:cNvGraphicFramePr>
          <p:nvPr>
            <p:extLst>
              <p:ext uri="{D42A27DB-BD31-4B8C-83A1-F6EECF244321}">
                <p14:modId xmlns:p14="http://schemas.microsoft.com/office/powerpoint/2010/main" val="1581122147"/>
              </p:ext>
            </p:extLst>
          </p:nvPr>
        </p:nvGraphicFramePr>
        <p:xfrm>
          <a:off x="1036702" y="1488336"/>
          <a:ext cx="9906001" cy="2123440"/>
        </p:xfrm>
        <a:graphic>
          <a:graphicData uri="http://schemas.openxmlformats.org/drawingml/2006/table">
            <a:tbl>
              <a:tblPr firstRow="1" bandRow="1">
                <a:tableStyleId>{5C22544A-7EE6-4342-B048-85BDC9FD1C3A}</a:tableStyleId>
              </a:tblPr>
              <a:tblGrid>
                <a:gridCol w="944498">
                  <a:extLst>
                    <a:ext uri="{9D8B030D-6E8A-4147-A177-3AD203B41FA5}">
                      <a16:colId xmlns:a16="http://schemas.microsoft.com/office/drawing/2014/main" val="2947844172"/>
                    </a:ext>
                  </a:extLst>
                </a:gridCol>
                <a:gridCol w="1125415">
                  <a:extLst>
                    <a:ext uri="{9D8B030D-6E8A-4147-A177-3AD203B41FA5}">
                      <a16:colId xmlns:a16="http://schemas.microsoft.com/office/drawing/2014/main" val="2298024523"/>
                    </a:ext>
                  </a:extLst>
                </a:gridCol>
                <a:gridCol w="1418493">
                  <a:extLst>
                    <a:ext uri="{9D8B030D-6E8A-4147-A177-3AD203B41FA5}">
                      <a16:colId xmlns:a16="http://schemas.microsoft.com/office/drawing/2014/main" val="1759501960"/>
                    </a:ext>
                  </a:extLst>
                </a:gridCol>
                <a:gridCol w="891093">
                  <a:extLst>
                    <a:ext uri="{9D8B030D-6E8A-4147-A177-3AD203B41FA5}">
                      <a16:colId xmlns:a16="http://schemas.microsoft.com/office/drawing/2014/main" val="598094858"/>
                    </a:ext>
                  </a:extLst>
                </a:gridCol>
                <a:gridCol w="1359615">
                  <a:extLst>
                    <a:ext uri="{9D8B030D-6E8A-4147-A177-3AD203B41FA5}">
                      <a16:colId xmlns:a16="http://schemas.microsoft.com/office/drawing/2014/main" val="3710089622"/>
                    </a:ext>
                  </a:extLst>
                </a:gridCol>
                <a:gridCol w="1271576">
                  <a:extLst>
                    <a:ext uri="{9D8B030D-6E8A-4147-A177-3AD203B41FA5}">
                      <a16:colId xmlns:a16="http://schemas.microsoft.com/office/drawing/2014/main" val="2239544506"/>
                    </a:ext>
                  </a:extLst>
                </a:gridCol>
                <a:gridCol w="1780631">
                  <a:extLst>
                    <a:ext uri="{9D8B030D-6E8A-4147-A177-3AD203B41FA5}">
                      <a16:colId xmlns:a16="http://schemas.microsoft.com/office/drawing/2014/main" val="2902538131"/>
                    </a:ext>
                  </a:extLst>
                </a:gridCol>
                <a:gridCol w="1114680">
                  <a:extLst>
                    <a:ext uri="{9D8B030D-6E8A-4147-A177-3AD203B41FA5}">
                      <a16:colId xmlns:a16="http://schemas.microsoft.com/office/drawing/2014/main" val="2392586201"/>
                    </a:ext>
                  </a:extLst>
                </a:gridCol>
              </a:tblGrid>
              <a:tr h="370840">
                <a:tc>
                  <a:txBody>
                    <a:bodyPr/>
                    <a:lstStyle/>
                    <a:p>
                      <a:pPr algn="r"/>
                      <a:r>
                        <a:rPr lang="zh-CN" altLang="en-US" dirty="0">
                          <a:solidFill>
                            <a:sysClr val="windowText" lastClr="000000"/>
                          </a:solidFill>
                        </a:rPr>
                        <a:t>任务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类别数量</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是否共享语言模块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训练集准确率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测试集准确率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收敛速度 </a:t>
                      </a:r>
                      <a:r>
                        <a:rPr lang="en-US" altLang="zh-CN" dirty="0">
                          <a:solidFill>
                            <a:sysClr val="windowText" lastClr="000000"/>
                          </a:solidFill>
                        </a:rPr>
                        <a:t>(</a:t>
                      </a:r>
                      <a:r>
                        <a:rPr lang="en-US" dirty="0">
                          <a:solidFill>
                            <a:sysClr val="windowText" lastClr="000000"/>
                          </a:solidFill>
                        </a:rPr>
                        <a:t>epoch)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序列个数</a:t>
                      </a:r>
                      <a:endParaRPr lang="en-US" dirty="0">
                        <a:solidFill>
                          <a:sysClr val="windowText" lastClr="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词汇个数</a:t>
                      </a:r>
                      <a:endParaRPr lang="en-US" dirty="0">
                        <a:solidFill>
                          <a:sysClr val="windowText" lastClr="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7955134"/>
                  </a:ext>
                </a:extLst>
              </a:tr>
              <a:tr h="370840">
                <a:tc>
                  <a:txBody>
                    <a:bodyPr/>
                    <a:lstStyle/>
                    <a:p>
                      <a:pPr algn="r"/>
                      <a:r>
                        <a:rPr lang="zh-CN" altLang="en-US" dirty="0"/>
                        <a:t>猜类型</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3</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zh-CN" altLang="en-US" dirty="0"/>
                        <a:t>是</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63.8</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39.7</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20</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2</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2</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18254394"/>
                  </a:ext>
                </a:extLst>
              </a:tr>
              <a:tr h="370840">
                <a:tc>
                  <a:txBody>
                    <a:bodyPr/>
                    <a:lstStyle/>
                    <a:p>
                      <a:pPr algn="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t>否</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b="1" dirty="0"/>
                        <a:t>99.7</a:t>
                      </a:r>
                      <a:endParaRPr lang="zh-CN" altLang="en-US"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b="1" dirty="0"/>
                        <a:t>99.6</a:t>
                      </a:r>
                      <a:endParaRPr lang="zh-CN" altLang="en-US"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140</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3</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3</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6835914"/>
                  </a:ext>
                </a:extLst>
              </a:tr>
              <a:tr h="370840">
                <a:tc>
                  <a:txBody>
                    <a:bodyPr/>
                    <a:lstStyle/>
                    <a:p>
                      <a:pPr algn="r"/>
                      <a:r>
                        <a:rPr lang="zh-CN" altLang="en-US" dirty="0"/>
                        <a:t>猜颜色</a:t>
                      </a:r>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en-US" altLang="zh-CN" dirty="0"/>
                        <a:t>6</a:t>
                      </a:r>
                      <a:endParaRPr lang="zh-CN" altLang="en-US" dirty="0"/>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zh-CN" altLang="en-US" dirty="0"/>
                        <a:t>是</a:t>
                      </a:r>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en-US" altLang="zh-CN" dirty="0"/>
                        <a:t>33.2</a:t>
                      </a:r>
                      <a:endParaRPr lang="zh-CN" altLang="en-US" dirty="0"/>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en-US" altLang="zh-CN" dirty="0"/>
                        <a:t>19.2</a:t>
                      </a:r>
                      <a:endParaRPr lang="zh-CN" altLang="en-US" dirty="0"/>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en-US" altLang="zh-CN" dirty="0"/>
                        <a:t>2</a:t>
                      </a:r>
                    </a:p>
                  </a:txBody>
                  <a:tcPr>
                    <a:lnT w="12700" cap="flat" cmpd="sng" algn="ctr">
                      <a:solidFill>
                        <a:schemeClr val="tx1"/>
                      </a:solidFill>
                      <a:prstDash val="solid"/>
                      <a:round/>
                      <a:headEnd type="none" w="med" len="med"/>
                      <a:tailEnd type="none" w="med" len="med"/>
                    </a:lnT>
                    <a:lnB w="12700" cmpd="sng">
                      <a:noFill/>
                    </a:lnB>
                    <a:solidFill>
                      <a:schemeClr val="bg1"/>
                    </a:solidFill>
                  </a:tcPr>
                </a:tc>
                <a:tc>
                  <a:txBody>
                    <a:bodyPr/>
                    <a:lstStyle/>
                    <a:p>
                      <a:pPr algn="r"/>
                      <a:r>
                        <a:rPr lang="en-US" altLang="zh-CN" dirty="0"/>
                        <a:t>2</a:t>
                      </a:r>
                      <a:endParaRPr lang="zh-CN" altLang="en-US" dirty="0"/>
                    </a:p>
                  </a:txBody>
                  <a:tcPr>
                    <a:lnT w="12700" cap="flat" cmpd="sng" algn="ctr">
                      <a:solidFill>
                        <a:schemeClr val="tx1"/>
                      </a:solidFill>
                      <a:prstDash val="solid"/>
                      <a:round/>
                      <a:headEnd type="none" w="med" len="med"/>
                      <a:tailEnd type="none" w="med" len="med"/>
                    </a:lnT>
                    <a:lnB w="12700" cmpd="sng">
                      <a:noFill/>
                    </a:lnB>
                    <a:solidFill>
                      <a:schemeClr val="bg1"/>
                    </a:solidFill>
                  </a:tcPr>
                </a:tc>
                <a:extLst>
                  <a:ext uri="{0D108BD9-81ED-4DB2-BD59-A6C34878D82A}">
                    <a16:rowId xmlns:a16="http://schemas.microsoft.com/office/drawing/2014/main" val="1928461154"/>
                  </a:ext>
                </a:extLst>
              </a:tr>
              <a:tr h="370840">
                <a:tc>
                  <a:txBody>
                    <a:bodyPr/>
                    <a:lstStyle/>
                    <a:p>
                      <a:pPr algn="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t>否</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17.6</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14.8</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140</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t>282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14</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5549534"/>
                  </a:ext>
                </a:extLst>
              </a:tr>
            </a:tbl>
          </a:graphicData>
        </a:graphic>
      </p:graphicFrame>
      <p:sp>
        <p:nvSpPr>
          <p:cNvPr id="21" name="文本框 20">
            <a:extLst>
              <a:ext uri="{FF2B5EF4-FFF2-40B4-BE49-F238E27FC236}">
                <a16:creationId xmlns:a16="http://schemas.microsoft.com/office/drawing/2014/main" id="{6F13C0E3-784C-4033-BA09-4E0F541C3CE6}"/>
              </a:ext>
            </a:extLst>
          </p:cNvPr>
          <p:cNvSpPr txBox="1"/>
          <p:nvPr/>
        </p:nvSpPr>
        <p:spPr>
          <a:xfrm>
            <a:off x="1036702" y="4333647"/>
            <a:ext cx="9771975"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u"/>
            </a:pPr>
            <a:r>
              <a:rPr lang="zh-CN" altLang="en-US" dirty="0"/>
              <a:t>联合训练下，猜类型任务效果比单独训练好，猜颜色任务则比单独训练差</a:t>
            </a:r>
            <a:endParaRPr lang="en-US" altLang="zh-CN" dirty="0"/>
          </a:p>
          <a:p>
            <a:pPr marL="285750" indent="-285750">
              <a:buClr>
                <a:schemeClr val="accent1"/>
              </a:buClr>
              <a:buFont typeface="Wingdings" panose="05000000000000000000" pitchFamily="2" charset="2"/>
              <a:buChar char="u"/>
            </a:pPr>
            <a:r>
              <a:rPr lang="zh-CN" altLang="en-US" dirty="0"/>
              <a:t>猜颜色任务有助于提高模型对类型特征的泛化能力</a:t>
            </a:r>
            <a:endParaRPr lang="en-US" altLang="zh-CN" dirty="0"/>
          </a:p>
          <a:p>
            <a:pPr marL="285750" indent="-285750">
              <a:buClr>
                <a:schemeClr val="accent1"/>
              </a:buClr>
              <a:buFont typeface="Wingdings" panose="05000000000000000000" pitchFamily="2" charset="2"/>
              <a:buChar char="u"/>
            </a:pPr>
            <a:r>
              <a:rPr lang="zh-CN" altLang="en-US" dirty="0"/>
              <a:t>两个任务共享特征提取器可能导致任务间竞争，类型任务占主导地位，影响颜色任务的学习</a:t>
            </a:r>
            <a:endParaRPr lang="en-US" altLang="zh-CN" dirty="0"/>
          </a:p>
          <a:p>
            <a:pPr marL="285750" indent="-285750">
              <a:buClr>
                <a:schemeClr val="accent1"/>
              </a:buClr>
              <a:buFont typeface="Wingdings" panose="05000000000000000000" pitchFamily="2" charset="2"/>
              <a:buChar char="u"/>
            </a:pPr>
            <a:r>
              <a:rPr lang="zh-CN" altLang="en-US" dirty="0"/>
              <a:t>联合训练下，类型和符号完全映射</a:t>
            </a:r>
          </a:p>
        </p:txBody>
      </p:sp>
    </p:spTree>
    <p:extLst>
      <p:ext uri="{BB962C8B-B14F-4D97-AF65-F5344CB8AC3E}">
        <p14:creationId xmlns:p14="http://schemas.microsoft.com/office/powerpoint/2010/main" val="119672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参数迁移</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5943600" y="3276600"/>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1">
            <a:extLst>
              <a:ext uri="{FF2B5EF4-FFF2-40B4-BE49-F238E27FC236}">
                <a16:creationId xmlns:a16="http://schemas.microsoft.com/office/drawing/2014/main" id="{F6731D3F-5DAC-4846-A58C-B1FEB03B51AF}"/>
              </a:ext>
            </a:extLst>
          </p:cNvPr>
          <p:cNvSpPr>
            <a:spLocks noChangeArrowheads="1"/>
          </p:cNvSpPr>
          <p:nvPr/>
        </p:nvSpPr>
        <p:spPr bwMode="auto">
          <a:xfrm>
            <a:off x="1701282" y="1375799"/>
            <a:ext cx="891141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tabLst/>
            </a:pPr>
            <a:r>
              <a:rPr kumimoji="0" lang="zh-CN" altLang="zh-CN" sz="1800" b="1" i="0" u="none" strike="noStrike" cap="none" normalizeH="0" baseline="0" dirty="0">
                <a:ln>
                  <a:noFill/>
                </a:ln>
                <a:solidFill>
                  <a:schemeClr val="tx1"/>
                </a:solidFill>
                <a:effectLst/>
                <a:latin typeface="Arial" panose="020B0604020202020204" pitchFamily="34" charset="0"/>
              </a:rPr>
              <a:t>阶段一：类型分类任务的训练</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ts val="600"/>
              </a:spcBef>
              <a:spcAft>
                <a:spcPct val="0"/>
              </a:spcAft>
              <a:buClr>
                <a:schemeClr val="accent1"/>
              </a:buClr>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模型结构：</a:t>
            </a: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使用共享的特征提取网络</a:t>
            </a: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在</a:t>
            </a:r>
            <a:r>
              <a:rPr kumimoji="0" lang="zh-CN" altLang="en-US" sz="1800" b="0" i="0" u="none" strike="noStrike" cap="none" normalizeH="0" baseline="0" dirty="0">
                <a:ln>
                  <a:noFill/>
                </a:ln>
                <a:solidFill>
                  <a:schemeClr val="tx1"/>
                </a:solidFill>
                <a:effectLst/>
                <a:latin typeface="Arial" panose="020B0604020202020204" pitchFamily="34" charset="0"/>
              </a:rPr>
              <a:t>共享特征层</a:t>
            </a:r>
            <a:r>
              <a:rPr kumimoji="0" lang="zh-CN" altLang="zh-CN" sz="1800" b="0" i="0" u="none" strike="noStrike" cap="none" normalizeH="0" baseline="0" dirty="0">
                <a:ln>
                  <a:noFill/>
                </a:ln>
                <a:solidFill>
                  <a:schemeClr val="tx1"/>
                </a:solidFill>
                <a:effectLst/>
                <a:latin typeface="Arial" panose="020B0604020202020204" pitchFamily="34" charset="0"/>
              </a:rPr>
              <a:t>后，添加一个任务特定的类型分类头（分类维度为 3）</a:t>
            </a:r>
          </a:p>
          <a:p>
            <a:pPr marL="285750" marR="0" lvl="0" indent="-285750" algn="l" defTabSz="914400" rtl="0" eaLnBrk="0" fontAlgn="base" latinLnBrk="0" hangingPunct="0">
              <a:lnSpc>
                <a:spcPct val="100000"/>
              </a:lnSpc>
              <a:spcBef>
                <a:spcPts val="600"/>
              </a:spcBef>
              <a:spcAft>
                <a:spcPct val="0"/>
              </a:spcAft>
              <a:buClr>
                <a:schemeClr val="accent1"/>
              </a:buClr>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训练流程：</a:t>
            </a: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在类型分类任务的数据集上进行完整训练，直到收敛（达到 90% </a:t>
            </a:r>
            <a:r>
              <a:rPr kumimoji="0" lang="zh-CN" altLang="en-US" sz="1800" b="0" i="0" u="none" strike="noStrike" cap="none" normalizeH="0" baseline="0" dirty="0">
                <a:ln>
                  <a:noFill/>
                </a:ln>
                <a:solidFill>
                  <a:schemeClr val="tx1"/>
                </a:solidFill>
                <a:effectLst/>
                <a:latin typeface="Arial" panose="020B0604020202020204" pitchFamily="34" charset="0"/>
              </a:rPr>
              <a:t>以上</a:t>
            </a:r>
            <a:r>
              <a:rPr kumimoji="0" lang="zh-CN" altLang="zh-CN" sz="1800" b="0" i="0" u="none" strike="noStrike" cap="none" normalizeH="0" baseline="0" dirty="0">
                <a:ln>
                  <a:noFill/>
                </a:ln>
                <a:solidFill>
                  <a:schemeClr val="tx1"/>
                </a:solidFill>
                <a:effectLst/>
                <a:latin typeface="Arial" panose="020B0604020202020204" pitchFamily="34" charset="0"/>
              </a:rPr>
              <a:t>准确率）</a:t>
            </a: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保存</a:t>
            </a:r>
            <a:r>
              <a:rPr kumimoji="0" lang="zh-CN" altLang="en-US" sz="1800" b="0" i="0" u="none" strike="noStrike" cap="none" normalizeH="0" baseline="0" dirty="0">
                <a:ln>
                  <a:noFill/>
                </a:ln>
                <a:solidFill>
                  <a:schemeClr val="tx1"/>
                </a:solidFill>
                <a:effectLst/>
                <a:latin typeface="Arial" panose="020B0604020202020204" pitchFamily="34" charset="0"/>
              </a:rPr>
              <a:t>共享特征层</a:t>
            </a:r>
            <a:r>
              <a:rPr kumimoji="0" lang="zh-CN" altLang="zh-CN" sz="1800" b="0" i="0" u="none" strike="noStrike" cap="none" normalizeH="0" baseline="0" dirty="0">
                <a:ln>
                  <a:noFill/>
                </a:ln>
                <a:solidFill>
                  <a:schemeClr val="tx1"/>
                </a:solidFill>
                <a:effectLst/>
                <a:latin typeface="Arial" panose="020B0604020202020204" pitchFamily="34" charset="0"/>
              </a:rPr>
              <a:t>的参数</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ct val="0"/>
              </a:spcAft>
              <a:buClrTx/>
              <a:buSzTx/>
              <a:tabLst/>
            </a:pPr>
            <a:r>
              <a:rPr kumimoji="0" lang="zh-CN" altLang="zh-CN" sz="1800" b="1" i="0" u="none" strike="noStrike" cap="none" normalizeH="0" baseline="0" dirty="0">
                <a:ln>
                  <a:noFill/>
                </a:ln>
                <a:solidFill>
                  <a:schemeClr val="tx1"/>
                </a:solidFill>
                <a:effectLst/>
                <a:latin typeface="Arial" panose="020B0604020202020204" pitchFamily="34" charset="0"/>
              </a:rPr>
              <a:t>阶段二：颜色分类任务的迁移与微调</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ts val="600"/>
              </a:spcBef>
              <a:spcAft>
                <a:spcPct val="0"/>
              </a:spcAft>
              <a:buClr>
                <a:schemeClr val="accent1"/>
              </a:buClr>
              <a:buSzTx/>
              <a:buFont typeface="Wingdings" panose="05000000000000000000" pitchFamily="2" charset="2"/>
              <a:buChar char="l"/>
              <a:tabLst/>
            </a:pPr>
            <a:r>
              <a:rPr kumimoji="0" lang="zh-CN" altLang="en-US" sz="1800" b="0" i="0" u="none" strike="noStrike" cap="none" normalizeH="0" baseline="0" dirty="0">
                <a:ln>
                  <a:noFill/>
                </a:ln>
                <a:solidFill>
                  <a:schemeClr val="tx1"/>
                </a:solidFill>
                <a:effectLst/>
                <a:latin typeface="Arial" panose="020B0604020202020204" pitchFamily="34" charset="0"/>
              </a:rPr>
              <a:t>训练流程</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迁移类型分类任务中训练好的网络</a:t>
            </a:r>
            <a:r>
              <a:rPr kumimoji="0" lang="zh-CN" altLang="en-US" sz="1800" b="0" i="0" u="none" strike="noStrike" cap="none" normalizeH="0" baseline="0" dirty="0">
                <a:ln>
                  <a:noFill/>
                </a:ln>
                <a:solidFill>
                  <a:schemeClr val="tx1"/>
                </a:solidFill>
                <a:effectLst/>
                <a:latin typeface="Arial" panose="020B0604020202020204" pitchFamily="34" charset="0"/>
              </a:rPr>
              <a:t>参数</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zh-CN" sz="1800" b="0" i="0" u="none" strike="noStrike" cap="none" normalizeH="0" baseline="0" dirty="0">
                <a:ln>
                  <a:noFill/>
                </a:ln>
                <a:solidFill>
                  <a:schemeClr val="tx1"/>
                </a:solidFill>
                <a:effectLst/>
                <a:latin typeface="Arial" panose="020B0604020202020204" pitchFamily="34" charset="0"/>
              </a:rPr>
              <a:t>添加一个新的任务特定的颜色分类头（分类维度为 6）</a:t>
            </a: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l"/>
              <a:tabLst/>
            </a:pPr>
            <a:r>
              <a:rPr kumimoji="0" lang="zh-CN" altLang="en-US" sz="1800" b="0" i="0" u="none" strike="noStrike" cap="none" normalizeH="0" baseline="0" dirty="0">
                <a:ln>
                  <a:noFill/>
                </a:ln>
                <a:solidFill>
                  <a:schemeClr val="tx1"/>
                </a:solidFill>
                <a:effectLst/>
                <a:latin typeface="Arial" panose="020B0604020202020204" pitchFamily="34" charset="0"/>
              </a:rPr>
              <a:t>微调</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487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实验结果四</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5943600" y="3276600"/>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文本框 18">
            <a:extLst>
              <a:ext uri="{FF2B5EF4-FFF2-40B4-BE49-F238E27FC236}">
                <a16:creationId xmlns:a16="http://schemas.microsoft.com/office/drawing/2014/main" id="{7F383089-A744-419E-9501-A5359F1AF396}"/>
              </a:ext>
            </a:extLst>
          </p:cNvPr>
          <p:cNvSpPr txBox="1"/>
          <p:nvPr/>
        </p:nvSpPr>
        <p:spPr>
          <a:xfrm>
            <a:off x="806568" y="4375110"/>
            <a:ext cx="6682969"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zh-CN" altLang="en-US" dirty="0"/>
              <a:t>迁移学习未能提升颜色分类任务的性能</a:t>
            </a:r>
            <a:endParaRPr lang="en-US" altLang="zh-CN" dirty="0"/>
          </a:p>
          <a:p>
            <a:pPr marL="285750" indent="-285750">
              <a:buClr>
                <a:schemeClr val="accent1"/>
              </a:buClr>
              <a:buFont typeface="Wingdings" panose="05000000000000000000" pitchFamily="2" charset="2"/>
              <a:buChar char="n"/>
            </a:pPr>
            <a:r>
              <a:rPr lang="zh-CN" altLang="en-US" dirty="0"/>
              <a:t>迁移学习后猜颜色任务</a:t>
            </a:r>
            <a:r>
              <a:rPr lang="zh-CN" altLang="en-US" b="1" dirty="0"/>
              <a:t>使用的词汇和猜类型任务完全相同</a:t>
            </a:r>
            <a:r>
              <a:rPr lang="zh-CN" altLang="en-US" dirty="0"/>
              <a:t>，</a:t>
            </a:r>
            <a:endParaRPr lang="en-US" altLang="zh-CN" dirty="0"/>
          </a:p>
          <a:p>
            <a:r>
              <a:rPr lang="zh-CN" altLang="en-US" dirty="0"/>
              <a:t>但是序列个数减少；迁移学习可能</a:t>
            </a:r>
            <a:r>
              <a:rPr lang="zh-CN" altLang="en-US" b="1" dirty="0"/>
              <a:t>限制了语言的生成</a:t>
            </a:r>
          </a:p>
        </p:txBody>
      </p:sp>
      <p:graphicFrame>
        <p:nvGraphicFramePr>
          <p:cNvPr id="20" name="表格 19">
            <a:extLst>
              <a:ext uri="{FF2B5EF4-FFF2-40B4-BE49-F238E27FC236}">
                <a16:creationId xmlns:a16="http://schemas.microsoft.com/office/drawing/2014/main" id="{B80910C7-BE75-412C-AF74-8B05D33647BF}"/>
              </a:ext>
            </a:extLst>
          </p:cNvPr>
          <p:cNvGraphicFramePr>
            <a:graphicFrameLocks noGrp="1"/>
          </p:cNvGraphicFramePr>
          <p:nvPr>
            <p:extLst>
              <p:ext uri="{D42A27DB-BD31-4B8C-83A1-F6EECF244321}">
                <p14:modId xmlns:p14="http://schemas.microsoft.com/office/powerpoint/2010/main" val="1707380028"/>
              </p:ext>
            </p:extLst>
          </p:nvPr>
        </p:nvGraphicFramePr>
        <p:xfrm>
          <a:off x="906460" y="1418230"/>
          <a:ext cx="9906000" cy="2021840"/>
        </p:xfrm>
        <a:graphic>
          <a:graphicData uri="http://schemas.openxmlformats.org/drawingml/2006/table">
            <a:tbl>
              <a:tblPr firstRow="1" bandRow="1">
                <a:tableStyleId>{5C22544A-7EE6-4342-B048-85BDC9FD1C3A}</a:tableStyleId>
              </a:tblPr>
              <a:tblGrid>
                <a:gridCol w="914828">
                  <a:extLst>
                    <a:ext uri="{9D8B030D-6E8A-4147-A177-3AD203B41FA5}">
                      <a16:colId xmlns:a16="http://schemas.microsoft.com/office/drawing/2014/main" val="2947844172"/>
                    </a:ext>
                  </a:extLst>
                </a:gridCol>
                <a:gridCol w="1241814">
                  <a:extLst>
                    <a:ext uri="{9D8B030D-6E8A-4147-A177-3AD203B41FA5}">
                      <a16:colId xmlns:a16="http://schemas.microsoft.com/office/drawing/2014/main" val="2298024523"/>
                    </a:ext>
                  </a:extLst>
                </a:gridCol>
                <a:gridCol w="1530056">
                  <a:extLst>
                    <a:ext uri="{9D8B030D-6E8A-4147-A177-3AD203B41FA5}">
                      <a16:colId xmlns:a16="http://schemas.microsoft.com/office/drawing/2014/main" val="598094858"/>
                    </a:ext>
                  </a:extLst>
                </a:gridCol>
                <a:gridCol w="1530056">
                  <a:extLst>
                    <a:ext uri="{9D8B030D-6E8A-4147-A177-3AD203B41FA5}">
                      <a16:colId xmlns:a16="http://schemas.microsoft.com/office/drawing/2014/main" val="3710089622"/>
                    </a:ext>
                  </a:extLst>
                </a:gridCol>
                <a:gridCol w="1430980">
                  <a:extLst>
                    <a:ext uri="{9D8B030D-6E8A-4147-A177-3AD203B41FA5}">
                      <a16:colId xmlns:a16="http://schemas.microsoft.com/office/drawing/2014/main" val="2239544506"/>
                    </a:ext>
                  </a:extLst>
                </a:gridCol>
                <a:gridCol w="1629133">
                  <a:extLst>
                    <a:ext uri="{9D8B030D-6E8A-4147-A177-3AD203B41FA5}">
                      <a16:colId xmlns:a16="http://schemas.microsoft.com/office/drawing/2014/main" val="2902538131"/>
                    </a:ext>
                  </a:extLst>
                </a:gridCol>
                <a:gridCol w="1629133">
                  <a:extLst>
                    <a:ext uri="{9D8B030D-6E8A-4147-A177-3AD203B41FA5}">
                      <a16:colId xmlns:a16="http://schemas.microsoft.com/office/drawing/2014/main" val="2392586201"/>
                    </a:ext>
                  </a:extLst>
                </a:gridCol>
              </a:tblGrid>
              <a:tr h="366003">
                <a:tc>
                  <a:txBody>
                    <a:bodyPr/>
                    <a:lstStyle/>
                    <a:p>
                      <a:pPr algn="r"/>
                      <a:r>
                        <a:rPr lang="zh-CN" altLang="en-US" dirty="0">
                          <a:solidFill>
                            <a:sysClr val="windowText" lastClr="000000"/>
                          </a:solidFill>
                        </a:rPr>
                        <a:t>任务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类别数量</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训练集准确率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测试集准确率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收敛速度 </a:t>
                      </a:r>
                      <a:r>
                        <a:rPr lang="en-US" altLang="zh-CN" dirty="0">
                          <a:solidFill>
                            <a:sysClr val="windowText" lastClr="000000"/>
                          </a:solidFill>
                        </a:rPr>
                        <a:t>(</a:t>
                      </a:r>
                      <a:r>
                        <a:rPr lang="en-US" dirty="0">
                          <a:solidFill>
                            <a:sysClr val="windowText" lastClr="000000"/>
                          </a:solidFill>
                        </a:rPr>
                        <a:t>epoch)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生成序列个数</a:t>
                      </a:r>
                      <a:endParaRPr lang="en-US" dirty="0">
                        <a:solidFill>
                          <a:sysClr val="windowText" lastClr="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dirty="0">
                          <a:solidFill>
                            <a:sysClr val="windowText" lastClr="000000"/>
                          </a:solidFill>
                        </a:rPr>
                        <a:t>使用词汇个数</a:t>
                      </a:r>
                      <a:endParaRPr lang="en-US" dirty="0">
                        <a:solidFill>
                          <a:sysClr val="windowText" lastClr="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7955134"/>
                  </a:ext>
                </a:extLst>
              </a:tr>
              <a:tr h="370840">
                <a:tc>
                  <a:txBody>
                    <a:bodyPr/>
                    <a:lstStyle/>
                    <a:p>
                      <a:pPr algn="r"/>
                      <a:r>
                        <a:rPr lang="zh-CN" altLang="en-US" dirty="0"/>
                        <a:t>猜类型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94.6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90.2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40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8254394"/>
                  </a:ext>
                </a:extLst>
              </a:tr>
              <a:tr h="370840">
                <a:tc>
                  <a:txBody>
                    <a:bodyPr/>
                    <a:lstStyle/>
                    <a:p>
                      <a:pPr algn="r"/>
                      <a:r>
                        <a:rPr lang="zh-CN" altLang="en-US" dirty="0"/>
                        <a:t>猜颜色</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6</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65.6</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62.7</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100</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11</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dirty="0"/>
                        <a:t>6</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28461154"/>
                  </a:ext>
                </a:extLst>
              </a:tr>
              <a:tr h="370840">
                <a:tc>
                  <a:txBody>
                    <a:bodyPr/>
                    <a:lstStyle/>
                    <a:p>
                      <a:pPr algn="r"/>
                      <a:r>
                        <a:rPr lang="zh-CN" altLang="en-US" dirty="0"/>
                        <a:t>猜颜色（迁移）</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6</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38.4</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34.7</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25</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3</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t>2</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1858311"/>
                  </a:ext>
                </a:extLst>
              </a:tr>
            </a:tbl>
          </a:graphicData>
        </a:graphic>
      </p:graphicFrame>
      <p:pic>
        <p:nvPicPr>
          <p:cNvPr id="22" name="图片 21">
            <a:extLst>
              <a:ext uri="{FF2B5EF4-FFF2-40B4-BE49-F238E27FC236}">
                <a16:creationId xmlns:a16="http://schemas.microsoft.com/office/drawing/2014/main" id="{B210AEBD-4BEF-474E-B5E8-D39427567250}"/>
              </a:ext>
            </a:extLst>
          </p:cNvPr>
          <p:cNvPicPr>
            <a:picLocks noChangeAspect="1"/>
          </p:cNvPicPr>
          <p:nvPr/>
        </p:nvPicPr>
        <p:blipFill rotWithShape="1">
          <a:blip r:embed="rId4">
            <a:extLst>
              <a:ext uri="{28A0092B-C50C-407E-A947-70E740481C1C}">
                <a14:useLocalDpi xmlns:a14="http://schemas.microsoft.com/office/drawing/2010/main" val="0"/>
              </a:ext>
            </a:extLst>
          </a:blip>
          <a:srcRect l="25979" t="6978" r="19418" b="11111"/>
          <a:stretch/>
        </p:blipFill>
        <p:spPr>
          <a:xfrm>
            <a:off x="8032212" y="3530021"/>
            <a:ext cx="3163077" cy="3163307"/>
          </a:xfrm>
          <a:prstGeom prst="rect">
            <a:avLst/>
          </a:prstGeom>
        </p:spPr>
      </p:pic>
    </p:spTree>
    <p:extLst>
      <p:ext uri="{BB962C8B-B14F-4D97-AF65-F5344CB8AC3E}">
        <p14:creationId xmlns:p14="http://schemas.microsoft.com/office/powerpoint/2010/main" val="217038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目前存在问题</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5943600" y="3276600"/>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A791E301-7E09-4C0E-A26F-0F9A7B7BBD3B}"/>
              </a:ext>
            </a:extLst>
          </p:cNvPr>
          <p:cNvSpPr txBox="1"/>
          <p:nvPr/>
        </p:nvSpPr>
        <p:spPr>
          <a:xfrm>
            <a:off x="1360714" y="1796143"/>
            <a:ext cx="7772400" cy="923330"/>
          </a:xfrm>
          <a:prstGeom prst="rect">
            <a:avLst/>
          </a:prstGeom>
          <a:noFill/>
        </p:spPr>
        <p:txBody>
          <a:bodyPr wrap="square" rtlCol="0">
            <a:spAutoFit/>
          </a:bodyPr>
          <a:lstStyle/>
          <a:p>
            <a:pPr marL="342900" indent="-342900">
              <a:buAutoNum type="arabicPeriod"/>
            </a:pPr>
            <a:r>
              <a:rPr lang="zh-CN" altLang="en-US" dirty="0"/>
              <a:t>任务冲突：做了动态调整损失权重的方法，没有改善</a:t>
            </a:r>
            <a:endParaRPr lang="en-US" altLang="zh-CN" dirty="0"/>
          </a:p>
          <a:p>
            <a:pPr marL="342900" indent="-342900">
              <a:buAutoNum type="arabicPeriod"/>
            </a:pPr>
            <a:r>
              <a:rPr lang="zh-CN" altLang="en-US" dirty="0"/>
              <a:t>迁移学习：尝试部分微调</a:t>
            </a:r>
            <a:endParaRPr lang="en-US" altLang="zh-CN" dirty="0"/>
          </a:p>
          <a:p>
            <a:pPr marL="342900" indent="-342900">
              <a:buAutoNum type="arabicPeriod"/>
            </a:pPr>
            <a:r>
              <a:rPr lang="zh-CN" altLang="en-US" dirty="0"/>
              <a:t>语言分析不足：后续补充更多分析实验</a:t>
            </a:r>
          </a:p>
        </p:txBody>
      </p:sp>
    </p:spTree>
    <p:extLst>
      <p:ext uri="{BB962C8B-B14F-4D97-AF65-F5344CB8AC3E}">
        <p14:creationId xmlns:p14="http://schemas.microsoft.com/office/powerpoint/2010/main" val="108809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878173" y="1617945"/>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8070204"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4394910" y="4821802"/>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1524000" y="4537204"/>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1524001" y="4273467"/>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1599404" y="1594672"/>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6120066"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1915028" y="1335506"/>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6481011" y="1625754"/>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9281360" y="5092367"/>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4717658" y="1367193"/>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01</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4378271" y="4253405"/>
            <a:ext cx="3425938"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选题背景和意义</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8265019" y="244438"/>
            <a:ext cx="2279489" cy="681716"/>
          </a:xfrm>
          <a:prstGeom prst="rect">
            <a:avLst/>
          </a:prstGeom>
        </p:spPr>
      </p:pic>
    </p:spTree>
    <p:extLst>
      <p:ext uri="{BB962C8B-B14F-4D97-AF65-F5344CB8AC3E}">
        <p14:creationId xmlns:p14="http://schemas.microsoft.com/office/powerpoint/2010/main" val="147474559"/>
      </p:ext>
    </p:extLst>
  </p:cSld>
  <p:clrMapOvr>
    <a:masterClrMapping/>
  </p:clrMapOvr>
  <p:transition spd="med" advClick="0" advTm="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878173" y="1617945"/>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8070204"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4394910" y="4821802"/>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1524000" y="4537204"/>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1524001" y="4273467"/>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1599404" y="1594672"/>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6120066"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1915028" y="1335506"/>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6481011" y="1625754"/>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9281360" y="5092367"/>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4698835" y="1353458"/>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06</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4613923" y="4253405"/>
            <a:ext cx="2954655"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未来工作计划</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8265019" y="244438"/>
            <a:ext cx="2279489" cy="681716"/>
          </a:xfrm>
          <a:prstGeom prst="rect">
            <a:avLst/>
          </a:prstGeom>
        </p:spPr>
      </p:pic>
    </p:spTree>
    <p:extLst>
      <p:ext uri="{BB962C8B-B14F-4D97-AF65-F5344CB8AC3E}">
        <p14:creationId xmlns:p14="http://schemas.microsoft.com/office/powerpoint/2010/main" val="4029774783"/>
      </p:ext>
    </p:extLst>
  </p:cSld>
  <p:clrMapOvr>
    <a:masterClrMapping/>
  </p:clrMapOvr>
  <p:transition spd="med" advClick="0" advTm="0">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244439"/>
            <a:ext cx="7152023" cy="646331"/>
          </a:xfrm>
          <a:prstGeom prst="rect">
            <a:avLst/>
          </a:prstGeom>
          <a:noFill/>
        </p:spPr>
        <p:txBody>
          <a:bodyPr wrap="square" rtlCol="0">
            <a:spAutoFit/>
          </a:bodyPr>
          <a:lstStyle/>
          <a:p>
            <a:r>
              <a:rPr lang="zh-CN" altLang="en-US" sz="3600" b="1" dirty="0">
                <a:solidFill>
                  <a:schemeClr val="accent1">
                    <a:lumMod val="50000"/>
                  </a:schemeClr>
                </a:solidFill>
              </a:rPr>
              <a:t> 未来规划</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878562" y="1397676"/>
            <a:ext cx="7360356" cy="224676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a:t>2024.12</a:t>
            </a:r>
          </a:p>
          <a:p>
            <a:pPr lvl="1"/>
            <a:r>
              <a:rPr lang="zh-CN" altLang="en-US" sz="2000" dirty="0"/>
              <a:t>完善后续实验</a:t>
            </a:r>
            <a:endParaRPr lang="en-US" altLang="zh-CN" sz="2000" dirty="0"/>
          </a:p>
          <a:p>
            <a:pPr marL="342900" indent="-342900">
              <a:buFont typeface="Wingdings" panose="05000000000000000000" pitchFamily="2" charset="2"/>
              <a:buChar char="Ø"/>
            </a:pPr>
            <a:r>
              <a:rPr lang="en-US" altLang="zh-CN" sz="2000" dirty="0"/>
              <a:t>2025.1-2025.2</a:t>
            </a:r>
          </a:p>
          <a:p>
            <a:r>
              <a:rPr lang="en-US" altLang="zh-CN" sz="2000" dirty="0"/>
              <a:t>	</a:t>
            </a:r>
            <a:r>
              <a:rPr lang="zh-CN" altLang="en-US" sz="2000" dirty="0"/>
              <a:t>整理论文框架，完成论文初稿</a:t>
            </a:r>
            <a:endParaRPr lang="en-US" altLang="zh-CN" sz="2000" dirty="0"/>
          </a:p>
          <a:p>
            <a:pPr marL="342900" indent="-342900">
              <a:buFont typeface="Wingdings" panose="05000000000000000000" pitchFamily="2" charset="2"/>
              <a:buChar char="Ø"/>
            </a:pPr>
            <a:r>
              <a:rPr lang="en-US" altLang="zh-CN" sz="2000" dirty="0"/>
              <a:t>2025.3-2025.5</a:t>
            </a:r>
          </a:p>
          <a:p>
            <a:r>
              <a:rPr lang="en-US" altLang="zh-CN" sz="2000" dirty="0"/>
              <a:t>	</a:t>
            </a:r>
            <a:r>
              <a:rPr lang="zh-CN" altLang="en-US" sz="2000" dirty="0"/>
              <a:t>修改论文，完成答辩</a:t>
            </a:r>
            <a:endParaRPr lang="en-US" altLang="zh-CN" sz="2000" dirty="0"/>
          </a:p>
          <a:p>
            <a:endParaRPr lang="zh-CN" altLang="en-US" sz="2000" dirty="0"/>
          </a:p>
        </p:txBody>
      </p:sp>
    </p:spTree>
    <p:extLst>
      <p:ext uri="{BB962C8B-B14F-4D97-AF65-F5344CB8AC3E}">
        <p14:creationId xmlns:p14="http://schemas.microsoft.com/office/powerpoint/2010/main" val="296844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244439"/>
            <a:ext cx="7152023" cy="646331"/>
          </a:xfrm>
          <a:prstGeom prst="rect">
            <a:avLst/>
          </a:prstGeom>
          <a:noFill/>
        </p:spPr>
        <p:txBody>
          <a:bodyPr wrap="square" rtlCol="0">
            <a:spAutoFit/>
          </a:bodyPr>
          <a:lstStyle/>
          <a:p>
            <a:r>
              <a:rPr lang="zh-CN" altLang="en-US" sz="3600" b="1" dirty="0">
                <a:solidFill>
                  <a:schemeClr val="accent1">
                    <a:lumMod val="50000"/>
                  </a:schemeClr>
                </a:solidFill>
              </a:rPr>
              <a:t> 参考文献</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701282" y="1161671"/>
            <a:ext cx="8453535" cy="6524863"/>
          </a:xfrm>
          <a:prstGeom prst="rect">
            <a:avLst/>
          </a:prstGeom>
          <a:noFill/>
        </p:spPr>
        <p:txBody>
          <a:bodyPr wrap="square" rtlCol="0">
            <a:spAutoFit/>
          </a:bodyPr>
          <a:lstStyle/>
          <a:p>
            <a:r>
              <a:rPr lang="en-US" altLang="zh-CN" sz="1100" dirty="0"/>
              <a:t>[1]Yuan L, Zhang Z, Li L, et al. A Survey of Progress on Cooperative Multi-agent Reinforcement Learning in Open Environment (in Chinese). Sci Sin Inform, for review</a:t>
            </a:r>
          </a:p>
          <a:p>
            <a:r>
              <a:rPr lang="en-US" altLang="zh-CN" sz="1100" dirty="0">
                <a:solidFill>
                  <a:srgbClr val="222222"/>
                </a:solidFill>
                <a:latin typeface="Arial" panose="020B0604020202020204" pitchFamily="34" charset="0"/>
              </a:rPr>
              <a:t>[2]Das, Abhishek, et al. "Tarmac: Targeted multi-agent communication." </a:t>
            </a:r>
            <a:r>
              <a:rPr lang="en-US" altLang="zh-CN" sz="1100" i="1" dirty="0">
                <a:solidFill>
                  <a:srgbClr val="222222"/>
                </a:solidFill>
                <a:latin typeface="Arial" panose="020B0604020202020204" pitchFamily="34" charset="0"/>
              </a:rPr>
              <a:t>International Conference on Machine Learning</a:t>
            </a:r>
            <a:r>
              <a:rPr lang="en-US" altLang="zh-CN" sz="1100" dirty="0">
                <a:solidFill>
                  <a:srgbClr val="222222"/>
                </a:solidFill>
                <a:latin typeface="Arial" panose="020B0604020202020204" pitchFamily="34" charset="0"/>
              </a:rPr>
              <a:t>. PMLR, 2019.</a:t>
            </a:r>
            <a:endParaRPr lang="en-US" altLang="zh-CN" sz="1100" dirty="0"/>
          </a:p>
          <a:p>
            <a:r>
              <a:rPr lang="en-US" altLang="zh-CN" sz="1100" dirty="0"/>
              <a:t>[3] </a:t>
            </a:r>
            <a:r>
              <a:rPr lang="en-US" altLang="zh-CN" sz="1100" dirty="0" err="1"/>
              <a:t>Lazaridou</a:t>
            </a:r>
            <a:r>
              <a:rPr lang="en-US" altLang="zh-CN" sz="1100" dirty="0"/>
              <a:t> A, </a:t>
            </a:r>
            <a:r>
              <a:rPr lang="en-US" altLang="zh-CN" sz="1100" dirty="0" err="1"/>
              <a:t>Peysakhovich</a:t>
            </a:r>
            <a:r>
              <a:rPr lang="en-US" altLang="zh-CN" sz="1100" dirty="0"/>
              <a:t> A, Baroni M. Multi-agent cooperation and the emergence of (natural) language[J]. </a:t>
            </a:r>
            <a:r>
              <a:rPr lang="en-US" altLang="zh-CN" sz="1100" dirty="0" err="1"/>
              <a:t>arXiv</a:t>
            </a:r>
            <a:r>
              <a:rPr lang="en-US" altLang="zh-CN" sz="1100" dirty="0"/>
              <a:t> preprint arXiv:1612.07182, 2016.</a:t>
            </a:r>
          </a:p>
          <a:p>
            <a:r>
              <a:rPr lang="en-US" altLang="zh-CN" sz="1100" dirty="0"/>
              <a:t>[4]</a:t>
            </a:r>
            <a:r>
              <a:rPr lang="en-US" altLang="zh-CN" sz="1100" dirty="0" err="1"/>
              <a:t>Lazaridou</a:t>
            </a:r>
            <a:r>
              <a:rPr lang="en-US" altLang="zh-CN" sz="1100" dirty="0"/>
              <a:t> A, Baroni M. Emergent multi-agent communication in the deep learning era[J]. </a:t>
            </a:r>
            <a:r>
              <a:rPr lang="en-US" altLang="zh-CN" sz="1100" dirty="0" err="1"/>
              <a:t>arXiv</a:t>
            </a:r>
            <a:r>
              <a:rPr lang="en-US" altLang="zh-CN" sz="1100" dirty="0"/>
              <a:t> preprint arXiv:2006.02419, 2020.</a:t>
            </a:r>
          </a:p>
          <a:p>
            <a:r>
              <a:rPr lang="en-US" altLang="zh-CN" sz="1100" dirty="0"/>
              <a:t>[5] </a:t>
            </a:r>
            <a:r>
              <a:rPr lang="en-US" altLang="zh-CN" sz="1100" dirty="0" err="1"/>
              <a:t>Kajic</a:t>
            </a:r>
            <a:r>
              <a:rPr lang="en-US" altLang="zh-CN" sz="1100" dirty="0"/>
              <a:t>, Ivana &amp; </a:t>
            </a:r>
            <a:r>
              <a:rPr lang="en-US" altLang="zh-CN" sz="1100" dirty="0" err="1"/>
              <a:t>Aygün</a:t>
            </a:r>
            <a:r>
              <a:rPr lang="en-US" altLang="zh-CN" sz="1100" dirty="0"/>
              <a:t>, </a:t>
            </a:r>
            <a:r>
              <a:rPr lang="en-US" altLang="zh-CN" sz="1100" dirty="0" err="1"/>
              <a:t>Eser</a:t>
            </a:r>
            <a:r>
              <a:rPr lang="en-US" altLang="zh-CN" sz="1100" dirty="0"/>
              <a:t> &amp; </a:t>
            </a:r>
            <a:r>
              <a:rPr lang="en-US" altLang="zh-CN" sz="1100" dirty="0" err="1"/>
              <a:t>Precup</a:t>
            </a:r>
            <a:r>
              <a:rPr lang="en-US" altLang="zh-CN" sz="1100" dirty="0"/>
              <a:t>, </a:t>
            </a:r>
            <a:r>
              <a:rPr lang="en-US" altLang="zh-CN" sz="1100" dirty="0" err="1"/>
              <a:t>Doina</a:t>
            </a:r>
            <a:r>
              <a:rPr lang="en-US" altLang="zh-CN" sz="1100" dirty="0"/>
              <a:t>. (2020). Learning to cooperate: Emergent communication in multi-agent navigation. </a:t>
            </a:r>
          </a:p>
          <a:p>
            <a:r>
              <a:rPr lang="en-US" altLang="zh-CN" sz="1100" dirty="0"/>
              <a:t>[6] </a:t>
            </a:r>
            <a:r>
              <a:rPr lang="en-US" altLang="zh-CN" sz="1100" dirty="0" err="1"/>
              <a:t>Lazaridou</a:t>
            </a:r>
            <a:r>
              <a:rPr lang="en-US" altLang="zh-CN" sz="1100" dirty="0"/>
              <a:t>, </a:t>
            </a:r>
            <a:r>
              <a:rPr lang="en-US" altLang="zh-CN" sz="1100" dirty="0" err="1"/>
              <a:t>Angeliki</a:t>
            </a:r>
            <a:r>
              <a:rPr lang="en-US" altLang="zh-CN" sz="1100" dirty="0"/>
              <a:t> &amp; Hermann, Karl &amp; </a:t>
            </a:r>
            <a:r>
              <a:rPr lang="en-US" altLang="zh-CN" sz="1100" dirty="0" err="1"/>
              <a:t>Tuyls</a:t>
            </a:r>
            <a:r>
              <a:rPr lang="en-US" altLang="zh-CN" sz="1100" dirty="0"/>
              <a:t>, Karl &amp; Clark, Stephen. (2018). Emergence of Linguistic Communication from Referential Games with Symbolic and Pixel Input. </a:t>
            </a:r>
          </a:p>
          <a:p>
            <a:r>
              <a:rPr lang="en-US" altLang="zh-CN" sz="1100" dirty="0"/>
              <a:t>[7] H. Brighton and S. Kirby, "Understanding Linguistic Evolution by Visualizing the Emergence of Topographic Mappings," in Artificial Life, vol. 12, no. 2, pp. 229-242, 2006.</a:t>
            </a:r>
          </a:p>
          <a:p>
            <a:r>
              <a:rPr kumimoji="1" lang="en-US" altLang="zh-CN" sz="1100" dirty="0"/>
              <a:t>[8] </a:t>
            </a:r>
            <a:r>
              <a:rPr kumimoji="1" lang="en-US" altLang="zh-CN" sz="1100" dirty="0" err="1"/>
              <a:t>Chaabouni</a:t>
            </a:r>
            <a:r>
              <a:rPr kumimoji="1" lang="en-US" altLang="zh-CN" sz="1100" dirty="0"/>
              <a:t>, R., </a:t>
            </a:r>
            <a:r>
              <a:rPr kumimoji="1" lang="en-US" altLang="zh-CN" sz="1100" dirty="0" err="1"/>
              <a:t>Kharitonov</a:t>
            </a:r>
            <a:r>
              <a:rPr kumimoji="1" lang="en-US" altLang="zh-CN" sz="1100" dirty="0"/>
              <a:t>, E., </a:t>
            </a:r>
            <a:r>
              <a:rPr kumimoji="1" lang="en-US" altLang="zh-CN" sz="1100" dirty="0" err="1"/>
              <a:t>Bouchacourt</a:t>
            </a:r>
            <a:r>
              <a:rPr kumimoji="1" lang="en-US" altLang="zh-CN" sz="1100" dirty="0"/>
              <a:t>, D., </a:t>
            </a:r>
            <a:r>
              <a:rPr kumimoji="1" lang="en-US" altLang="zh-CN" sz="1100" dirty="0" err="1"/>
              <a:t>Dupoux</a:t>
            </a:r>
            <a:r>
              <a:rPr kumimoji="1" lang="en-US" altLang="zh-CN" sz="1100" dirty="0"/>
              <a:t>, E., &amp; Baroni, M. (2020). Compositionality and generalization in emergent languages. </a:t>
            </a:r>
            <a:r>
              <a:rPr kumimoji="1" lang="en-US" altLang="zh-CN" sz="1100" dirty="0" err="1"/>
              <a:t>arXiv</a:t>
            </a:r>
            <a:r>
              <a:rPr kumimoji="1" lang="en-US" altLang="zh-CN" sz="1100" dirty="0"/>
              <a:t> preprint arXiv:2004.09124.</a:t>
            </a:r>
          </a:p>
          <a:p>
            <a:r>
              <a:rPr lang="en-US" altLang="zh-CN" sz="1100" dirty="0"/>
              <a:t>[9] </a:t>
            </a:r>
            <a:r>
              <a:rPr lang="en-US" altLang="zh-CN" sz="1100" dirty="0" err="1"/>
              <a:t>Kottur</a:t>
            </a:r>
            <a:r>
              <a:rPr lang="en-US" altLang="zh-CN" sz="1100" dirty="0"/>
              <a:t> S, Moura J M F, Lee S, et al. Natural language does not emerge 'naturally 'in multi-agent dialog[J]. </a:t>
            </a:r>
            <a:r>
              <a:rPr lang="en-US" altLang="zh-CN" sz="1100" dirty="0" err="1"/>
              <a:t>arXiv</a:t>
            </a:r>
            <a:r>
              <a:rPr lang="en-US" altLang="zh-CN" sz="1100" dirty="0"/>
              <a:t> preprint arXiv:1706.08502, 2017.</a:t>
            </a:r>
          </a:p>
          <a:p>
            <a:r>
              <a:rPr lang="en-US" altLang="zh-CN" sz="1100" dirty="0"/>
              <a:t>[10] Mu J, Goodman N. Emergent communication of generalizations[J]. Advances in Neural Information Processing Systems, 2021, 34: 17994-18007.</a:t>
            </a:r>
          </a:p>
          <a:p>
            <a:r>
              <a:rPr lang="en-US" altLang="zh-CN" sz="1100" dirty="0"/>
              <a:t>[11] </a:t>
            </a:r>
            <a:r>
              <a:rPr lang="en-US" altLang="zh-CN" sz="1100" dirty="0" err="1"/>
              <a:t>Chaabouni</a:t>
            </a:r>
            <a:r>
              <a:rPr lang="en-US" altLang="zh-CN" sz="1100" dirty="0"/>
              <a:t> R, </a:t>
            </a:r>
            <a:r>
              <a:rPr lang="en-US" altLang="zh-CN" sz="1100" dirty="0" err="1"/>
              <a:t>Kharitonov</a:t>
            </a:r>
            <a:r>
              <a:rPr lang="en-US" altLang="zh-CN" sz="1100" dirty="0"/>
              <a:t> E, </a:t>
            </a:r>
            <a:r>
              <a:rPr lang="en-US" altLang="zh-CN" sz="1100" dirty="0" err="1"/>
              <a:t>Bouchacourt</a:t>
            </a:r>
            <a:r>
              <a:rPr lang="en-US" altLang="zh-CN" sz="1100" dirty="0"/>
              <a:t> D, et al. Compositionality and generalization in emergent languages[J]. </a:t>
            </a:r>
            <a:r>
              <a:rPr lang="en-US" altLang="zh-CN" sz="1100" dirty="0" err="1"/>
              <a:t>arXiv</a:t>
            </a:r>
            <a:r>
              <a:rPr lang="en-US" altLang="zh-CN" sz="1100" dirty="0"/>
              <a:t> preprint arXiv:2004.09124, 2020.</a:t>
            </a:r>
          </a:p>
          <a:p>
            <a:r>
              <a:rPr lang="en-US" altLang="zh-CN" sz="1100" dirty="0">
                <a:solidFill>
                  <a:srgbClr val="222222"/>
                </a:solidFill>
                <a:latin typeface="PingFangSC-Regular"/>
              </a:rPr>
              <a:t>[12]</a:t>
            </a:r>
            <a:r>
              <a:rPr lang="en-US" altLang="zh-CN" sz="1100" dirty="0" err="1">
                <a:solidFill>
                  <a:srgbClr val="222222"/>
                </a:solidFill>
                <a:latin typeface="PingFangSC-Regular"/>
              </a:rPr>
              <a:t>Collobert</a:t>
            </a:r>
            <a:r>
              <a:rPr lang="en-US" altLang="zh-CN" sz="1100" dirty="0">
                <a:solidFill>
                  <a:srgbClr val="222222"/>
                </a:solidFill>
                <a:latin typeface="PingFangSC-Regular"/>
              </a:rPr>
              <a:t>, et al. "A unified architecture for natural language processing: deep neural networks with multitask learning." </a:t>
            </a:r>
            <a:r>
              <a:rPr lang="en-US" altLang="zh-CN" sz="1100" i="1" dirty="0">
                <a:solidFill>
                  <a:srgbClr val="222222"/>
                </a:solidFill>
                <a:latin typeface="PingFangSC-Regular"/>
              </a:rPr>
              <a:t>Machine Learning, Proceedings of the Twenty-Fifth International Conference (ICML 2008), Helsinki, Finland, June 5-9, 2008</a:t>
            </a:r>
            <a:r>
              <a:rPr lang="en-US" altLang="zh-CN" sz="1100" dirty="0">
                <a:solidFill>
                  <a:srgbClr val="222222"/>
                </a:solidFill>
                <a:latin typeface="PingFangSC-Regular"/>
              </a:rPr>
              <a:t> ACM, 2008.</a:t>
            </a:r>
          </a:p>
          <a:p>
            <a:r>
              <a:rPr lang="en-US" altLang="zh-CN" sz="1100" dirty="0">
                <a:solidFill>
                  <a:srgbClr val="222222"/>
                </a:solidFill>
                <a:latin typeface="Arial" panose="020B0604020202020204" pitchFamily="34" charset="0"/>
              </a:rPr>
              <a:t>[13] Ma, Jiaqi, et al. "Modeling task relationships in multi-task learning with multi-gate mixture-of-experts." </a:t>
            </a:r>
            <a:r>
              <a:rPr lang="en-US" altLang="zh-CN" sz="1100" i="1" dirty="0">
                <a:solidFill>
                  <a:srgbClr val="222222"/>
                </a:solidFill>
                <a:latin typeface="Arial" panose="020B0604020202020204" pitchFamily="34" charset="0"/>
              </a:rPr>
              <a:t>Proceedings of the 24th ACM SIGKDD international conference on knowledge discovery &amp; data mining</a:t>
            </a:r>
            <a:r>
              <a:rPr lang="en-US" altLang="zh-CN" sz="1100" dirty="0">
                <a:solidFill>
                  <a:srgbClr val="222222"/>
                </a:solidFill>
                <a:latin typeface="Arial" panose="020B0604020202020204" pitchFamily="34" charset="0"/>
              </a:rPr>
              <a:t>. 2018.</a:t>
            </a:r>
            <a:endParaRPr lang="en-US" altLang="zh-CN" sz="1100" dirty="0"/>
          </a:p>
          <a:p>
            <a:r>
              <a:rPr lang="en-US" altLang="zh-CN" sz="1100" dirty="0"/>
              <a:t>[14] Mul M, </a:t>
            </a:r>
            <a:r>
              <a:rPr lang="en-US" altLang="zh-CN" sz="1100" dirty="0" err="1"/>
              <a:t>Bouchacourt</a:t>
            </a:r>
            <a:r>
              <a:rPr lang="en-US" altLang="zh-CN" sz="1100" dirty="0"/>
              <a:t> D, Bruni E. Mastering emergent language: learning to guide in simulated navigation[J]. </a:t>
            </a:r>
            <a:r>
              <a:rPr lang="en-US" altLang="zh-CN" sz="1100" dirty="0" err="1"/>
              <a:t>arXiv</a:t>
            </a:r>
            <a:r>
              <a:rPr lang="en-US" altLang="zh-CN" sz="1100" dirty="0"/>
              <a:t> preprint arXiv:1908.05135, 2019.</a:t>
            </a:r>
          </a:p>
          <a:p>
            <a:r>
              <a:rPr lang="en-US" altLang="zh-CN" sz="1100" dirty="0"/>
              <a:t>[15]</a:t>
            </a:r>
            <a:r>
              <a:rPr lang="en-US" altLang="zh-CN" sz="1100" dirty="0" err="1"/>
              <a:t>Chaabouni</a:t>
            </a:r>
            <a:r>
              <a:rPr lang="en-US" altLang="zh-CN" sz="1100" dirty="0"/>
              <a:t> R, </a:t>
            </a:r>
            <a:r>
              <a:rPr lang="en-US" altLang="zh-CN" sz="1100" dirty="0" err="1"/>
              <a:t>Strub</a:t>
            </a:r>
            <a:r>
              <a:rPr lang="en-US" altLang="zh-CN" sz="1100" dirty="0"/>
              <a:t> F, </a:t>
            </a:r>
            <a:r>
              <a:rPr lang="en-US" altLang="zh-CN" sz="1100" dirty="0" err="1"/>
              <a:t>Altché</a:t>
            </a:r>
            <a:r>
              <a:rPr lang="en-US" altLang="zh-CN" sz="1100" dirty="0"/>
              <a:t> F, et al. Emergent communication at scale[C]//International conference on learning representations. 2022.</a:t>
            </a:r>
          </a:p>
          <a:p>
            <a:r>
              <a:rPr lang="en-US" altLang="zh-CN" sz="1100" dirty="0"/>
              <a:t>[16] Rita M, </a:t>
            </a:r>
            <a:r>
              <a:rPr lang="en-US" altLang="zh-CN" sz="1100" dirty="0" err="1"/>
              <a:t>Strub</a:t>
            </a:r>
            <a:r>
              <a:rPr lang="en-US" altLang="zh-CN" sz="1100" dirty="0"/>
              <a:t> F, Grill J B, et al. On the role of population heterogeneity in emergent communication[J]. </a:t>
            </a:r>
            <a:r>
              <a:rPr lang="en-US" altLang="zh-CN" sz="1100" dirty="0" err="1"/>
              <a:t>arXiv</a:t>
            </a:r>
            <a:r>
              <a:rPr lang="en-US" altLang="zh-CN" sz="1100" dirty="0"/>
              <a:t> preprint arXiv:2204.12982, 2022.</a:t>
            </a:r>
          </a:p>
          <a:p>
            <a:r>
              <a:rPr lang="en-US" altLang="zh-CN" sz="1100" dirty="0"/>
              <a:t>[17] Xu Z, </a:t>
            </a:r>
            <a:r>
              <a:rPr lang="en-US" altLang="zh-CN" sz="1100" dirty="0" err="1"/>
              <a:t>Niethammer</a:t>
            </a:r>
            <a:r>
              <a:rPr lang="en-US" altLang="zh-CN" sz="1100" dirty="0"/>
              <a:t> M, </a:t>
            </a:r>
            <a:r>
              <a:rPr lang="en-US" altLang="zh-CN" sz="1100" dirty="0" err="1"/>
              <a:t>Raffel</a:t>
            </a:r>
            <a:r>
              <a:rPr lang="en-US" altLang="zh-CN" sz="1100" dirty="0"/>
              <a:t> C A. Compositional generalization in unsupervised compositional representation learning: A study on disentanglement and emergent language[J]. Advances in Neural Information Processing Systems, 2022, 35: 25074-25087.</a:t>
            </a:r>
          </a:p>
          <a:p>
            <a:r>
              <a:rPr lang="en-US" altLang="zh-CN" sz="1100" dirty="0"/>
              <a:t>[18]</a:t>
            </a:r>
            <a:r>
              <a:rPr lang="en-US" altLang="zh-CN" sz="1100" dirty="0" err="1"/>
              <a:t>Nisioti</a:t>
            </a:r>
            <a:r>
              <a:rPr lang="en-US" altLang="zh-CN" sz="1100" dirty="0"/>
              <a:t>, Eleni, et al. "Autotelic Reinforcement Learning in Multi-Agent Environments." Conference on Lifelong Learning Agents. PMLR, 2023.</a:t>
            </a:r>
          </a:p>
          <a:p>
            <a:endParaRPr lang="en-US" altLang="zh-CN" sz="1100" dirty="0"/>
          </a:p>
          <a:p>
            <a:endParaRPr lang="en-US" altLang="zh-CN" sz="1100" dirty="0"/>
          </a:p>
          <a:p>
            <a:endParaRPr lang="en-US" altLang="zh-CN" sz="1100" dirty="0"/>
          </a:p>
          <a:p>
            <a:endParaRPr kumimoji="1"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p:txBody>
      </p:sp>
    </p:spTree>
    <p:extLst>
      <p:ext uri="{BB962C8B-B14F-4D97-AF65-F5344CB8AC3E}">
        <p14:creationId xmlns:p14="http://schemas.microsoft.com/office/powerpoint/2010/main" val="3138957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803919"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E13C8A7-1831-4FFF-BF21-6E489621A999}"/>
              </a:ext>
            </a:extLst>
          </p:cNvPr>
          <p:cNvSpPr txBox="1"/>
          <p:nvPr/>
        </p:nvSpPr>
        <p:spPr>
          <a:xfrm>
            <a:off x="2090973" y="3044280"/>
            <a:ext cx="8453535" cy="769441"/>
          </a:xfrm>
          <a:prstGeom prst="rect">
            <a:avLst/>
          </a:prstGeom>
          <a:noFill/>
        </p:spPr>
        <p:txBody>
          <a:bodyPr wrap="square" rtlCol="0">
            <a:spAutoFit/>
          </a:bodyPr>
          <a:lstStyle/>
          <a:p>
            <a:pPr algn="ctr"/>
            <a:r>
              <a:rPr lang="zh-CN" altLang="en-US" sz="4400" dirty="0"/>
              <a:t>恳请老师批评和指正！</a:t>
            </a:r>
            <a:endParaRPr lang="en-US" altLang="zh-CN" sz="4400" dirty="0"/>
          </a:p>
        </p:txBody>
      </p:sp>
    </p:spTree>
    <p:extLst>
      <p:ext uri="{BB962C8B-B14F-4D97-AF65-F5344CB8AC3E}">
        <p14:creationId xmlns:p14="http://schemas.microsoft.com/office/powerpoint/2010/main" val="295728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选题背景：多智能体系统</a:t>
            </a:r>
          </a:p>
        </p:txBody>
      </p:sp>
      <p:sp>
        <p:nvSpPr>
          <p:cNvPr id="2" name="文本框 1">
            <a:extLst>
              <a:ext uri="{FF2B5EF4-FFF2-40B4-BE49-F238E27FC236}">
                <a16:creationId xmlns:a16="http://schemas.microsoft.com/office/drawing/2014/main" id="{FFB90647-236B-47C3-93CC-422F7E17607C}"/>
              </a:ext>
            </a:extLst>
          </p:cNvPr>
          <p:cNvSpPr txBox="1"/>
          <p:nvPr/>
        </p:nvSpPr>
        <p:spPr>
          <a:xfrm>
            <a:off x="2019024" y="5633458"/>
            <a:ext cx="736035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依据任务特性的不同，一般可以将多智能体系统划分为</a:t>
            </a:r>
            <a:r>
              <a:rPr lang="zh-CN" altLang="en-US" dirty="0">
                <a:solidFill>
                  <a:srgbClr val="FF0000"/>
                </a:solidFill>
              </a:rPr>
              <a:t>完全协作</a:t>
            </a:r>
            <a:r>
              <a:rPr lang="zh-CN" altLang="en-US" dirty="0"/>
              <a:t>、完全竞争和混合关系这三种设定</a:t>
            </a:r>
            <a:endParaRPr lang="en-US" altLang="zh-CN" dirty="0"/>
          </a:p>
          <a:p>
            <a:endParaRPr lang="en-US" altLang="zh-CN" dirty="0"/>
          </a:p>
        </p:txBody>
      </p:sp>
      <p:sp>
        <p:nvSpPr>
          <p:cNvPr id="12" name="文本框 11">
            <a:extLst>
              <a:ext uri="{FF2B5EF4-FFF2-40B4-BE49-F238E27FC236}">
                <a16:creationId xmlns:a16="http://schemas.microsoft.com/office/drawing/2014/main" id="{8DA844A0-032D-4114-8ACA-3E69244007AA}"/>
              </a:ext>
            </a:extLst>
          </p:cNvPr>
          <p:cNvSpPr txBox="1"/>
          <p:nvPr/>
        </p:nvSpPr>
        <p:spPr>
          <a:xfrm>
            <a:off x="2030962" y="1428234"/>
            <a:ext cx="7360356"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多智能体系统</a:t>
            </a:r>
            <a:r>
              <a:rPr lang="zh-CN" altLang="en-US" dirty="0"/>
              <a:t>可以通过相互协作和合作优化，解决单个智能体难以或不可能解决的复杂系统中的问题</a:t>
            </a:r>
            <a:r>
              <a:rPr lang="en-US" altLang="zh-CN" dirty="0"/>
              <a:t>[1]</a:t>
            </a:r>
          </a:p>
          <a:p>
            <a:pPr marL="742950" lvl="1" indent="-285750">
              <a:buFont typeface="Wingdings" panose="05000000000000000000" pitchFamily="2" charset="2"/>
              <a:buChar char="l"/>
            </a:pPr>
            <a:r>
              <a:rPr lang="zh-CN" altLang="en-US" dirty="0"/>
              <a:t>多智能体系统在智能机器人、交通控制、分布式决策、自主化作战系统等领域都得到迅速而广泛的应用</a:t>
            </a:r>
            <a:endParaRPr lang="en-US" altLang="zh-CN" dirty="0"/>
          </a:p>
          <a:p>
            <a:endParaRPr lang="en-US" altLang="zh-CN" dirty="0"/>
          </a:p>
        </p:txBody>
      </p:sp>
      <p:pic>
        <p:nvPicPr>
          <p:cNvPr id="13" name="图片 12">
            <a:extLst>
              <a:ext uri="{FF2B5EF4-FFF2-40B4-BE49-F238E27FC236}">
                <a16:creationId xmlns:a16="http://schemas.microsoft.com/office/drawing/2014/main" id="{7656DB3C-80A0-445A-89B6-F5388972C297}"/>
              </a:ext>
            </a:extLst>
          </p:cNvPr>
          <p:cNvPicPr>
            <a:picLocks noChangeAspect="1"/>
          </p:cNvPicPr>
          <p:nvPr/>
        </p:nvPicPr>
        <p:blipFill rotWithShape="1">
          <a:blip r:embed="rId4"/>
          <a:srcRect t="3646" b="4296"/>
          <a:stretch/>
        </p:blipFill>
        <p:spPr>
          <a:xfrm>
            <a:off x="2613089" y="2816762"/>
            <a:ext cx="6753225" cy="2613004"/>
          </a:xfrm>
          <a:prstGeom prst="rect">
            <a:avLst/>
          </a:prstGeom>
        </p:spPr>
      </p:pic>
    </p:spTree>
    <p:extLst>
      <p:ext uri="{BB962C8B-B14F-4D97-AF65-F5344CB8AC3E}">
        <p14:creationId xmlns:p14="http://schemas.microsoft.com/office/powerpoint/2010/main" val="414577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选题背景：涌现语言</a:t>
            </a:r>
          </a:p>
        </p:txBody>
      </p:sp>
      <p:sp>
        <p:nvSpPr>
          <p:cNvPr id="2" name="文本框 1">
            <a:extLst>
              <a:ext uri="{FF2B5EF4-FFF2-40B4-BE49-F238E27FC236}">
                <a16:creationId xmlns:a16="http://schemas.microsoft.com/office/drawing/2014/main" id="{1C122808-ABD1-4A43-AF7F-141E30FF6215}"/>
              </a:ext>
            </a:extLst>
          </p:cNvPr>
          <p:cNvSpPr txBox="1"/>
          <p:nvPr/>
        </p:nvSpPr>
        <p:spPr>
          <a:xfrm>
            <a:off x="1904979" y="1231315"/>
            <a:ext cx="7676445" cy="923330"/>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涌现语言</a:t>
            </a:r>
            <a:r>
              <a:rPr lang="zh-CN" altLang="en-US" dirty="0"/>
              <a:t>是指在</a:t>
            </a:r>
            <a:r>
              <a:rPr lang="zh-CN" altLang="en-US" dirty="0">
                <a:solidFill>
                  <a:srgbClr val="FF0000"/>
                </a:solidFill>
              </a:rPr>
              <a:t>没有语言使用数据或者语法规则</a:t>
            </a:r>
            <a:r>
              <a:rPr lang="zh-CN" altLang="en-US" dirty="0"/>
              <a:t>的情况下，多智能体围绕特定目标交互过程中产生的语言</a:t>
            </a:r>
            <a:endParaRPr lang="zh-CN" altLang="en-US" strike="sngStrike" dirty="0"/>
          </a:p>
        </p:txBody>
      </p:sp>
      <p:pic>
        <p:nvPicPr>
          <p:cNvPr id="8" name="图片 7">
            <a:extLst>
              <a:ext uri="{FF2B5EF4-FFF2-40B4-BE49-F238E27FC236}">
                <a16:creationId xmlns:a16="http://schemas.microsoft.com/office/drawing/2014/main" id="{A899D942-3264-4EE5-9D0B-02C5DDC7F4C5}"/>
              </a:ext>
            </a:extLst>
          </p:cNvPr>
          <p:cNvPicPr>
            <a:picLocks noChangeAspect="1"/>
          </p:cNvPicPr>
          <p:nvPr/>
        </p:nvPicPr>
        <p:blipFill rotWithShape="1">
          <a:blip r:embed="rId4"/>
          <a:srcRect l="6318"/>
          <a:stretch/>
        </p:blipFill>
        <p:spPr>
          <a:xfrm>
            <a:off x="2560959" y="2821167"/>
            <a:ext cx="7070082" cy="2866459"/>
          </a:xfrm>
          <a:prstGeom prst="rect">
            <a:avLst/>
          </a:prstGeom>
        </p:spPr>
      </p:pic>
      <p:sp>
        <p:nvSpPr>
          <p:cNvPr id="3" name="文本框 2">
            <a:extLst>
              <a:ext uri="{FF2B5EF4-FFF2-40B4-BE49-F238E27FC236}">
                <a16:creationId xmlns:a16="http://schemas.microsoft.com/office/drawing/2014/main" id="{81C4CA79-8FBF-40DE-ACA5-D8190FD0BA3A}"/>
              </a:ext>
            </a:extLst>
          </p:cNvPr>
          <p:cNvSpPr txBox="1"/>
          <p:nvPr/>
        </p:nvSpPr>
        <p:spPr>
          <a:xfrm>
            <a:off x="9189929" y="5411244"/>
            <a:ext cx="441112"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203117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研究意义</a:t>
            </a:r>
          </a:p>
        </p:txBody>
      </p:sp>
      <p:sp>
        <p:nvSpPr>
          <p:cNvPr id="2" name="文本框 1">
            <a:extLst>
              <a:ext uri="{FF2B5EF4-FFF2-40B4-BE49-F238E27FC236}">
                <a16:creationId xmlns:a16="http://schemas.microsoft.com/office/drawing/2014/main" id="{3BB5A78A-ED92-4F7D-9EE6-B3B989AF1AE7}"/>
              </a:ext>
            </a:extLst>
          </p:cNvPr>
          <p:cNvSpPr txBox="1"/>
          <p:nvPr/>
        </p:nvSpPr>
        <p:spPr>
          <a:xfrm>
            <a:off x="2190044" y="1783644"/>
            <a:ext cx="701040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研究涌现语言的意义：</a:t>
            </a:r>
            <a:endParaRPr lang="en-US" altLang="zh-CN" dirty="0"/>
          </a:p>
          <a:p>
            <a:pPr marL="742950" lvl="1" indent="-285750">
              <a:buFont typeface="Wingdings" panose="05000000000000000000" pitchFamily="2" charset="2"/>
              <a:buChar char="l"/>
            </a:pPr>
            <a:r>
              <a:rPr lang="zh-CN" altLang="en-US" dirty="0"/>
              <a:t>通信成本低</a:t>
            </a:r>
            <a:endParaRPr lang="en-US" altLang="zh-CN" dirty="0"/>
          </a:p>
          <a:p>
            <a:pPr marL="742950" lvl="1" indent="-285750">
              <a:buFont typeface="Wingdings" panose="05000000000000000000" pitchFamily="2" charset="2"/>
              <a:buChar char="l"/>
            </a:pPr>
            <a:r>
              <a:rPr lang="zh-CN" altLang="en-US" dirty="0"/>
              <a:t>不需要预先的标注</a:t>
            </a:r>
            <a:endParaRPr lang="en-US" altLang="zh-CN" dirty="0"/>
          </a:p>
          <a:p>
            <a:pPr marL="742950" lvl="1" indent="-285750">
              <a:buFont typeface="Wingdings" panose="05000000000000000000" pitchFamily="2" charset="2"/>
              <a:buChar char="l"/>
            </a:pPr>
            <a:r>
              <a:rPr lang="zh-CN" altLang="en-US" dirty="0"/>
              <a:t>可以在交互过程中理解和产生新的未见过的概念</a:t>
            </a:r>
            <a:endParaRPr lang="en-US" altLang="zh-CN" dirty="0"/>
          </a:p>
          <a:p>
            <a:pPr marL="742950" lvl="1" indent="-285750">
              <a:buFont typeface="Wingdings" panose="05000000000000000000" pitchFamily="2" charset="2"/>
              <a:buChar char="l"/>
            </a:pPr>
            <a:r>
              <a:rPr lang="zh-CN" altLang="en-US" dirty="0"/>
              <a:t>对理解语言的产生和发展有帮助</a:t>
            </a:r>
            <a:endParaRPr lang="en-US" altLang="zh-CN" dirty="0"/>
          </a:p>
          <a:p>
            <a:endParaRPr lang="en-US" altLang="zh-CN" dirty="0"/>
          </a:p>
          <a:p>
            <a:pPr marL="285750" indent="-285750">
              <a:buFont typeface="Wingdings" panose="05000000000000000000" pitchFamily="2" charset="2"/>
              <a:buChar char="Ø"/>
            </a:pPr>
            <a:r>
              <a:rPr lang="zh-CN" altLang="en-US" dirty="0"/>
              <a:t>研究多任务下的涌现语言的意义：</a:t>
            </a:r>
            <a:endParaRPr lang="en-US" altLang="zh-CN" dirty="0"/>
          </a:p>
          <a:p>
            <a:pPr marL="742950" lvl="1" indent="-285750">
              <a:buFont typeface="Wingdings" panose="05000000000000000000" pitchFamily="2" charset="2"/>
              <a:buChar char="l"/>
            </a:pPr>
            <a:r>
              <a:rPr lang="zh-CN" altLang="en-US" dirty="0"/>
              <a:t>多智能体交互系统不止有单一任务</a:t>
            </a:r>
            <a:endParaRPr lang="en-US" altLang="zh-CN" dirty="0"/>
          </a:p>
          <a:p>
            <a:pPr marL="742950" lvl="1" indent="-285750">
              <a:buFont typeface="Wingdings" panose="05000000000000000000" pitchFamily="2" charset="2"/>
              <a:buChar char="l"/>
            </a:pPr>
            <a:r>
              <a:rPr lang="zh-CN" altLang="en-US" dirty="0"/>
              <a:t>单任务下通过大规模数据训练得到的语言在其他任务下理解和生成能力差</a:t>
            </a:r>
            <a:endParaRPr lang="en-US" altLang="zh-CN" dirty="0"/>
          </a:p>
        </p:txBody>
      </p:sp>
    </p:spTree>
    <p:extLst>
      <p:ext uri="{BB962C8B-B14F-4D97-AF65-F5344CB8AC3E}">
        <p14:creationId xmlns:p14="http://schemas.microsoft.com/office/powerpoint/2010/main" val="25667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878173" y="1617945"/>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8484899" y="2481514"/>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8070204"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4394910" y="4821802"/>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1524000" y="4537204"/>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1524001" y="4273467"/>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1599404" y="1594672"/>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6120066"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1915028" y="1335506"/>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6481011" y="1625754"/>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9281360" y="5092367"/>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4698835" y="1353458"/>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02</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4383082" y="4253405"/>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研究现状和问题</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8265019" y="244438"/>
            <a:ext cx="2279489" cy="681716"/>
          </a:xfrm>
          <a:prstGeom prst="rect">
            <a:avLst/>
          </a:prstGeom>
        </p:spPr>
      </p:pic>
    </p:spTree>
    <p:extLst>
      <p:ext uri="{BB962C8B-B14F-4D97-AF65-F5344CB8AC3E}">
        <p14:creationId xmlns:p14="http://schemas.microsoft.com/office/powerpoint/2010/main" val="2399816958"/>
      </p:ext>
    </p:extLst>
  </p:cSld>
  <p:clrMapOvr>
    <a:masterClrMapping/>
  </p:clrMapOvr>
  <p:transition spd="med"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878563" y="1467557"/>
            <a:ext cx="7360356"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a:t>
            </a:r>
            <a:endParaRPr lang="en-US" altLang="zh-CN" dirty="0"/>
          </a:p>
          <a:p>
            <a:pPr marL="285750" indent="-285750">
              <a:buFont typeface="Wingdings" panose="05000000000000000000" pitchFamily="2" charset="2"/>
              <a:buChar char="Ø"/>
            </a:pPr>
            <a:r>
              <a:rPr lang="zh-CN" altLang="en-US" dirty="0"/>
              <a:t>对于涌现语言的性质，主要研究的是：</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Ø"/>
            </a:pPr>
            <a:endParaRPr lang="en-US" altLang="zh-CN" dirty="0"/>
          </a:p>
          <a:p>
            <a:pPr marL="742950" lvl="1" indent="-285750">
              <a:buFont typeface="Wingdings" panose="05000000000000000000" pitchFamily="2" charset="2"/>
              <a:buChar char="l"/>
            </a:pPr>
            <a:endParaRPr lang="en-US" altLang="zh-CN" dirty="0"/>
          </a:p>
          <a:p>
            <a:endParaRPr lang="en-US" altLang="zh-CN" dirty="0"/>
          </a:p>
        </p:txBody>
      </p:sp>
      <p:cxnSp>
        <p:nvCxnSpPr>
          <p:cNvPr id="27" name="直接连接符 26">
            <a:extLst>
              <a:ext uri="{FF2B5EF4-FFF2-40B4-BE49-F238E27FC236}">
                <a16:creationId xmlns:a16="http://schemas.microsoft.com/office/drawing/2014/main" id="{6CAD3F8B-0861-4872-8F4F-B0D16FA67C3C}"/>
              </a:ext>
            </a:extLst>
          </p:cNvPr>
          <p:cNvCxnSpPr/>
          <p:nvPr/>
        </p:nvCxnSpPr>
        <p:spPr>
          <a:xfrm>
            <a:off x="2098875" y="4143737"/>
            <a:ext cx="752354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98D7908-A34F-41F3-8A8C-187DD7D759B8}"/>
              </a:ext>
            </a:extLst>
          </p:cNvPr>
          <p:cNvSpPr/>
          <p:nvPr/>
        </p:nvSpPr>
        <p:spPr>
          <a:xfrm>
            <a:off x="2507849" y="4021361"/>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9E9FB451-2951-4B2C-B4B8-1FADFED1F2E5}"/>
              </a:ext>
            </a:extLst>
          </p:cNvPr>
          <p:cNvSpPr/>
          <p:nvPr/>
        </p:nvSpPr>
        <p:spPr>
          <a:xfrm>
            <a:off x="977858" y="4462156"/>
            <a:ext cx="3349347" cy="928287"/>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2016</a:t>
            </a:r>
          </a:p>
          <a:p>
            <a:pPr algn="ctr"/>
            <a:r>
              <a:rPr lang="zh-CN" altLang="en-US" sz="1600" dirty="0">
                <a:solidFill>
                  <a:schemeClr val="tx1"/>
                </a:solidFill>
              </a:rPr>
              <a:t>在</a:t>
            </a:r>
            <a:r>
              <a:rPr lang="en-US" altLang="zh-CN" sz="1600" dirty="0" err="1">
                <a:solidFill>
                  <a:schemeClr val="tx1"/>
                </a:solidFill>
              </a:rPr>
              <a:t>referencial</a:t>
            </a:r>
            <a:r>
              <a:rPr lang="en-US" altLang="zh-CN" sz="1600" dirty="0">
                <a:solidFill>
                  <a:schemeClr val="tx1"/>
                </a:solidFill>
              </a:rPr>
              <a:t> game</a:t>
            </a:r>
            <a:r>
              <a:rPr lang="zh-CN" altLang="en-US" sz="1600" dirty="0">
                <a:solidFill>
                  <a:schemeClr val="tx1"/>
                </a:solidFill>
              </a:rPr>
              <a:t>做图像二分类，研究语言的可解释性</a:t>
            </a:r>
          </a:p>
        </p:txBody>
      </p:sp>
      <p:sp>
        <p:nvSpPr>
          <p:cNvPr id="30" name="椭圆 29">
            <a:extLst>
              <a:ext uri="{FF2B5EF4-FFF2-40B4-BE49-F238E27FC236}">
                <a16:creationId xmlns:a16="http://schemas.microsoft.com/office/drawing/2014/main" id="{E5B5235B-1DF5-42BB-8D84-77D5C989E678}"/>
              </a:ext>
            </a:extLst>
          </p:cNvPr>
          <p:cNvSpPr/>
          <p:nvPr/>
        </p:nvSpPr>
        <p:spPr>
          <a:xfrm>
            <a:off x="4546922" y="4021361"/>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BAD3AED-C012-4AAF-BBC0-CC0DE49AFAB3}"/>
              </a:ext>
            </a:extLst>
          </p:cNvPr>
          <p:cNvSpPr/>
          <p:nvPr/>
        </p:nvSpPr>
        <p:spPr>
          <a:xfrm>
            <a:off x="4836289" y="4466214"/>
            <a:ext cx="3349347" cy="780593"/>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2018</a:t>
            </a:r>
          </a:p>
          <a:p>
            <a:pPr algn="ctr"/>
            <a:r>
              <a:rPr lang="zh-CN" altLang="en-US" sz="1600" dirty="0">
                <a:solidFill>
                  <a:schemeClr val="tx1"/>
                </a:solidFill>
              </a:rPr>
              <a:t>研究语言的组合性，引入评估指标</a:t>
            </a:r>
            <a:r>
              <a:rPr lang="en-US" altLang="zh-CN" sz="1600" dirty="0">
                <a:solidFill>
                  <a:schemeClr val="tx1"/>
                </a:solidFill>
              </a:rPr>
              <a:t>topographic similarity/</a:t>
            </a:r>
            <a:r>
              <a:rPr lang="en-US" altLang="zh-CN" sz="1600" dirty="0" err="1">
                <a:solidFill>
                  <a:schemeClr val="tx1"/>
                </a:solidFill>
              </a:rPr>
              <a:t>posdis</a:t>
            </a:r>
            <a:r>
              <a:rPr lang="en-US" altLang="zh-CN" sz="1600" dirty="0">
                <a:solidFill>
                  <a:schemeClr val="tx1"/>
                </a:solidFill>
              </a:rPr>
              <a:t>/</a:t>
            </a:r>
            <a:r>
              <a:rPr lang="en-US" altLang="zh-CN" sz="1600" dirty="0" err="1">
                <a:solidFill>
                  <a:schemeClr val="tx1"/>
                </a:solidFill>
              </a:rPr>
              <a:t>bosdis</a:t>
            </a:r>
            <a:endParaRPr lang="zh-CN" altLang="en-US" sz="1600" dirty="0">
              <a:solidFill>
                <a:schemeClr val="tx1"/>
              </a:solidFill>
            </a:endParaRPr>
          </a:p>
        </p:txBody>
      </p:sp>
      <p:sp>
        <p:nvSpPr>
          <p:cNvPr id="32" name="椭圆 31">
            <a:extLst>
              <a:ext uri="{FF2B5EF4-FFF2-40B4-BE49-F238E27FC236}">
                <a16:creationId xmlns:a16="http://schemas.microsoft.com/office/drawing/2014/main" id="{C1A8A454-C50F-4487-A9CD-7BD8890BC6A7}"/>
              </a:ext>
            </a:extLst>
          </p:cNvPr>
          <p:cNvSpPr/>
          <p:nvPr/>
        </p:nvSpPr>
        <p:spPr>
          <a:xfrm>
            <a:off x="6352571" y="4003426"/>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4A519B2-A636-42F5-AFB7-ED42CBFE26B5}"/>
              </a:ext>
            </a:extLst>
          </p:cNvPr>
          <p:cNvSpPr/>
          <p:nvPr/>
        </p:nvSpPr>
        <p:spPr>
          <a:xfrm>
            <a:off x="8611565" y="4003426"/>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2AB830E1-AF62-4FDC-86C2-BB954D6F7126}"/>
              </a:ext>
            </a:extLst>
          </p:cNvPr>
          <p:cNvSpPr/>
          <p:nvPr/>
        </p:nvSpPr>
        <p:spPr>
          <a:xfrm>
            <a:off x="3259015" y="3140936"/>
            <a:ext cx="2865180" cy="784273"/>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2017</a:t>
            </a:r>
          </a:p>
          <a:p>
            <a:pPr algn="ctr"/>
            <a:r>
              <a:rPr lang="zh-CN" altLang="en-US" sz="1600" dirty="0">
                <a:solidFill>
                  <a:schemeClr val="tx1"/>
                </a:solidFill>
              </a:rPr>
              <a:t>研究影响可解释性的因素，包括词表大小和序列长度</a:t>
            </a:r>
          </a:p>
        </p:txBody>
      </p:sp>
      <p:sp>
        <p:nvSpPr>
          <p:cNvPr id="35" name="矩形: 圆角 34">
            <a:extLst>
              <a:ext uri="{FF2B5EF4-FFF2-40B4-BE49-F238E27FC236}">
                <a16:creationId xmlns:a16="http://schemas.microsoft.com/office/drawing/2014/main" id="{67D725BF-3763-4E15-8075-30C6BD2F5A20}"/>
              </a:ext>
            </a:extLst>
          </p:cNvPr>
          <p:cNvSpPr/>
          <p:nvPr/>
        </p:nvSpPr>
        <p:spPr>
          <a:xfrm>
            <a:off x="7212288" y="3093050"/>
            <a:ext cx="3087919" cy="819494"/>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2019</a:t>
            </a:r>
          </a:p>
          <a:p>
            <a:pPr algn="ctr"/>
            <a:r>
              <a:rPr lang="zh-CN" altLang="en-US" sz="1600" dirty="0">
                <a:solidFill>
                  <a:schemeClr val="tx1"/>
                </a:solidFill>
              </a:rPr>
              <a:t>在导航任务上研究涌现语言，环境更加真实和复杂</a:t>
            </a:r>
          </a:p>
        </p:txBody>
      </p:sp>
    </p:spTree>
    <p:extLst>
      <p:ext uri="{BB962C8B-B14F-4D97-AF65-F5344CB8AC3E}">
        <p14:creationId xmlns:p14="http://schemas.microsoft.com/office/powerpoint/2010/main" val="401351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8265019"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01282" y="112902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62935"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1878563" y="301213"/>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878562" y="1467556"/>
            <a:ext cx="7360356"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a:t>
            </a:r>
            <a:endParaRPr lang="en-US" altLang="zh-CN" dirty="0"/>
          </a:p>
          <a:p>
            <a:pPr marL="285750" indent="-285750">
              <a:buFont typeface="Wingdings" panose="05000000000000000000" pitchFamily="2" charset="2"/>
              <a:buChar char="Ø"/>
            </a:pPr>
            <a:r>
              <a:rPr lang="zh-CN" altLang="en-US" dirty="0"/>
              <a:t>对于涌现语言的性质，主要研究的是：</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Ø"/>
            </a:pPr>
            <a:endParaRPr lang="en-US" altLang="zh-CN" dirty="0"/>
          </a:p>
          <a:p>
            <a:pPr marL="742950" lvl="1" indent="-285750">
              <a:buFont typeface="Wingdings" panose="05000000000000000000" pitchFamily="2" charset="2"/>
              <a:buChar char="l"/>
            </a:pPr>
            <a:endParaRPr lang="en-US" altLang="zh-CN" dirty="0"/>
          </a:p>
          <a:p>
            <a:endParaRPr lang="en-US" altLang="zh-CN" dirty="0"/>
          </a:p>
        </p:txBody>
      </p:sp>
      <p:cxnSp>
        <p:nvCxnSpPr>
          <p:cNvPr id="27" name="直接连接符 26">
            <a:extLst>
              <a:ext uri="{FF2B5EF4-FFF2-40B4-BE49-F238E27FC236}">
                <a16:creationId xmlns:a16="http://schemas.microsoft.com/office/drawing/2014/main" id="{6CAD3F8B-0861-4872-8F4F-B0D16FA67C3C}"/>
              </a:ext>
            </a:extLst>
          </p:cNvPr>
          <p:cNvCxnSpPr/>
          <p:nvPr/>
        </p:nvCxnSpPr>
        <p:spPr>
          <a:xfrm>
            <a:off x="2251275" y="4550935"/>
            <a:ext cx="752354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98D7908-A34F-41F3-8A8C-187DD7D759B8}"/>
              </a:ext>
            </a:extLst>
          </p:cNvPr>
          <p:cNvSpPr/>
          <p:nvPr/>
        </p:nvSpPr>
        <p:spPr>
          <a:xfrm>
            <a:off x="2660249" y="4428559"/>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9E9FB451-2951-4B2C-B4B8-1FADFED1F2E5}"/>
              </a:ext>
            </a:extLst>
          </p:cNvPr>
          <p:cNvSpPr/>
          <p:nvPr/>
        </p:nvSpPr>
        <p:spPr>
          <a:xfrm>
            <a:off x="1059578" y="4813622"/>
            <a:ext cx="3490707" cy="853430"/>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2020</a:t>
            </a:r>
          </a:p>
          <a:p>
            <a:pPr algn="ctr"/>
            <a:r>
              <a:rPr lang="zh-CN" altLang="en-US" dirty="0">
                <a:solidFill>
                  <a:schemeClr val="tx1"/>
                </a:solidFill>
              </a:rPr>
              <a:t>涌现语言综述，主要关注语言的可解释性，组合性和泛化性</a:t>
            </a:r>
          </a:p>
        </p:txBody>
      </p:sp>
      <p:sp>
        <p:nvSpPr>
          <p:cNvPr id="30" name="椭圆 29">
            <a:extLst>
              <a:ext uri="{FF2B5EF4-FFF2-40B4-BE49-F238E27FC236}">
                <a16:creationId xmlns:a16="http://schemas.microsoft.com/office/drawing/2014/main" id="{E5B5235B-1DF5-42BB-8D84-77D5C989E678}"/>
              </a:ext>
            </a:extLst>
          </p:cNvPr>
          <p:cNvSpPr/>
          <p:nvPr/>
        </p:nvSpPr>
        <p:spPr>
          <a:xfrm>
            <a:off x="4699322" y="4428559"/>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BAD3AED-C012-4AAF-BBC0-CC0DE49AFAB3}"/>
              </a:ext>
            </a:extLst>
          </p:cNvPr>
          <p:cNvSpPr/>
          <p:nvPr/>
        </p:nvSpPr>
        <p:spPr>
          <a:xfrm>
            <a:off x="4870814" y="4761375"/>
            <a:ext cx="3557679" cy="918018"/>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2022</a:t>
            </a:r>
          </a:p>
          <a:p>
            <a:pPr algn="ctr"/>
            <a:r>
              <a:rPr lang="zh-CN" altLang="en-US" sz="1600" dirty="0">
                <a:solidFill>
                  <a:schemeClr val="tx1"/>
                </a:solidFill>
              </a:rPr>
              <a:t>研究影响泛化性的因素，包括数据集规模、任务复杂性和智能体规模</a:t>
            </a:r>
          </a:p>
        </p:txBody>
      </p:sp>
      <p:sp>
        <p:nvSpPr>
          <p:cNvPr id="32" name="椭圆 31">
            <a:extLst>
              <a:ext uri="{FF2B5EF4-FFF2-40B4-BE49-F238E27FC236}">
                <a16:creationId xmlns:a16="http://schemas.microsoft.com/office/drawing/2014/main" id="{C1A8A454-C50F-4487-A9CD-7BD8890BC6A7}"/>
              </a:ext>
            </a:extLst>
          </p:cNvPr>
          <p:cNvSpPr/>
          <p:nvPr/>
        </p:nvSpPr>
        <p:spPr>
          <a:xfrm>
            <a:off x="6504971" y="4410624"/>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4A519B2-A636-42F5-AFB7-ED42CBFE26B5}"/>
              </a:ext>
            </a:extLst>
          </p:cNvPr>
          <p:cNvSpPr/>
          <p:nvPr/>
        </p:nvSpPr>
        <p:spPr>
          <a:xfrm>
            <a:off x="8763965" y="4410624"/>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2AB830E1-AF62-4FDC-86C2-BB954D6F7126}"/>
              </a:ext>
            </a:extLst>
          </p:cNvPr>
          <p:cNvSpPr/>
          <p:nvPr/>
        </p:nvSpPr>
        <p:spPr>
          <a:xfrm>
            <a:off x="3329353" y="3281217"/>
            <a:ext cx="3029303" cy="1112301"/>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2021</a:t>
            </a:r>
          </a:p>
          <a:p>
            <a:pPr algn="ctr"/>
            <a:r>
              <a:rPr lang="zh-CN" altLang="en-US" sz="1600" dirty="0">
                <a:solidFill>
                  <a:schemeClr val="tx1"/>
                </a:solidFill>
              </a:rPr>
              <a:t>研究影响泛化性的因素，引入评估指标</a:t>
            </a:r>
            <a:r>
              <a:rPr lang="en-US" altLang="zh-CN" sz="1600" dirty="0">
                <a:solidFill>
                  <a:schemeClr val="tx1"/>
                </a:solidFill>
              </a:rPr>
              <a:t>Accuracy/AMI/Topographic </a:t>
            </a:r>
            <a:r>
              <a:rPr lang="el-GR" altLang="zh-CN" sz="1600" dirty="0">
                <a:solidFill>
                  <a:schemeClr val="tx1"/>
                </a:solidFill>
              </a:rPr>
              <a:t>ρ</a:t>
            </a:r>
            <a:endParaRPr lang="zh-CN" altLang="en-US" sz="1600" dirty="0">
              <a:solidFill>
                <a:schemeClr val="tx1"/>
              </a:solidFill>
            </a:endParaRPr>
          </a:p>
        </p:txBody>
      </p:sp>
      <p:sp>
        <p:nvSpPr>
          <p:cNvPr id="35" name="矩形: 圆角 34">
            <a:extLst>
              <a:ext uri="{FF2B5EF4-FFF2-40B4-BE49-F238E27FC236}">
                <a16:creationId xmlns:a16="http://schemas.microsoft.com/office/drawing/2014/main" id="{67D725BF-3763-4E15-8075-30C6BD2F5A20}"/>
              </a:ext>
            </a:extLst>
          </p:cNvPr>
          <p:cNvSpPr/>
          <p:nvPr/>
        </p:nvSpPr>
        <p:spPr>
          <a:xfrm>
            <a:off x="7393997" y="3468983"/>
            <a:ext cx="3029302" cy="895774"/>
          </a:xfrm>
          <a:prstGeom prst="round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tx1"/>
                </a:solidFill>
              </a:rPr>
              <a:t>2023</a:t>
            </a:r>
          </a:p>
          <a:p>
            <a:pPr algn="ctr"/>
            <a:r>
              <a:rPr lang="zh-CN" altLang="en-US" sz="1600" dirty="0">
                <a:solidFill>
                  <a:schemeClr val="tx1"/>
                </a:solidFill>
              </a:rPr>
              <a:t>研究各个层面的泛化性，关注涌现语言对规则的理解</a:t>
            </a:r>
          </a:p>
        </p:txBody>
      </p:sp>
    </p:spTree>
    <p:extLst>
      <p:ext uri="{BB962C8B-B14F-4D97-AF65-F5344CB8AC3E}">
        <p14:creationId xmlns:p14="http://schemas.microsoft.com/office/powerpoint/2010/main" val="305474334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23311</TotalTime>
  <Words>3754</Words>
  <Application>Microsoft Office PowerPoint</Application>
  <PresentationFormat>宽屏</PresentationFormat>
  <Paragraphs>378</Paragraphs>
  <Slides>33</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PingFang SC</vt:lpstr>
      <vt:lpstr>PingFangSC-Regular</vt:lpstr>
      <vt:lpstr>等线</vt:lpstr>
      <vt:lpstr>Arial</vt:lpstr>
      <vt:lpstr>Calibri</vt:lpstr>
      <vt:lpstr>Calibri Light</vt:lpstr>
      <vt:lpstr>Cambria Math</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席 习</cp:lastModifiedBy>
  <cp:revision>595</cp:revision>
  <dcterms:created xsi:type="dcterms:W3CDTF">2022-10-25T07:58:10Z</dcterms:created>
  <dcterms:modified xsi:type="dcterms:W3CDTF">2024-12-09T19:07:24Z</dcterms:modified>
</cp:coreProperties>
</file>