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350" r:id="rId3"/>
    <p:sldId id="317" r:id="rId4"/>
    <p:sldId id="351" r:id="rId5"/>
    <p:sldId id="35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58312" autoAdjust="0"/>
  </p:normalViewPr>
  <p:slideViewPr>
    <p:cSldViewPr snapToGrid="0">
      <p:cViewPr varScale="1">
        <p:scale>
          <a:sx n="50" d="100"/>
          <a:sy n="50" d="100"/>
        </p:scale>
        <p:origin x="2342" y="3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F1110-EAA9-425F-AE22-0FCA0F0A9C7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A6F94-C11C-499B-B98E-C2E7153AC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098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强调多任务，可以不强调多智能体</a:t>
            </a:r>
            <a:endParaRPr lang="en-US" altLang="zh-CN" dirty="0"/>
          </a:p>
          <a:p>
            <a:r>
              <a:rPr lang="zh-CN" altLang="en-US" dirty="0"/>
              <a:t>基于多任务的涌现语言研究？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A6F94-C11C-499B-B98E-C2E7153AC9E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78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1F289BB9-7851-41A2-83BA-14925979E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以通过手机加速度计预测用户手写字符这个应用为例，不同的边缘概率分布可能来自于不同的人、写法、使用设备等等，这些因素的不同会带来不同的任务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所谓特征空间的不同是指任务输入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具备不同的特征项而不是特征值。这一点很好理解，例如，同样是性别识别，我们可以通过声音判断，也可以通过图像判断，当然也可以通过声音和图像的输入一起来判断，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不同的预测函数对应的是不同的条件概率分布</a:t>
            </a:r>
            <a:endParaRPr lang="en-US" altLang="zh-CN" dirty="0"/>
          </a:p>
          <a:p>
            <a:r>
              <a:rPr lang="en-US" altLang="zh-CN" dirty="0"/>
              <a:t>[1] </a:t>
            </a:r>
            <a:r>
              <a:rPr lang="en-US" altLang="zh-CN" dirty="0" err="1"/>
              <a:t>Qiang</a:t>
            </a:r>
            <a:r>
              <a:rPr lang="en-US" altLang="zh-CN" dirty="0"/>
              <a:t> Yang et al. “Transfer Learning”. In: China Machin Press (2020), pp. 19–28</a:t>
            </a:r>
          </a:p>
        </p:txBody>
      </p:sp>
    </p:spTree>
    <p:extLst>
      <p:ext uri="{BB962C8B-B14F-4D97-AF65-F5344CB8AC3E}">
        <p14:creationId xmlns:p14="http://schemas.microsoft.com/office/powerpoint/2010/main" val="249314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1F289BB9-7851-41A2-83BA-14925979E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[2]Ma, Jiaqi, et al. "Modeling task relationships in multi-task learning with multi-gate mixture-of-experts."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24th ACM SIGKDD international conference on knowledge discovery &amp; data mining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2018.</a:t>
            </a:r>
          </a:p>
          <a:p>
            <a:pPr algn="l"/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[3]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Sanh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Victor, Thomas Wolf, and Sebastian Ruder. "A hierarchical multi-task approach for learning embeddings from semantic tasks."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AAAI Conference on Artificial Intelligence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Vol. 33. No. 01. 2019.</a:t>
            </a:r>
          </a:p>
          <a:p>
            <a:pPr algn="l"/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[4] Sun,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Tianxiang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"Learning sparse sharing architectures for multiple tasks."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AAAI conference on artificial intelligence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Vol. 34. No. 05. 2020.</a:t>
            </a:r>
          </a:p>
          <a:p>
            <a:pPr algn="l"/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[5] Kendall, Alex,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Yarin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Gal, and Roberto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Cipolla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"Multi-task learning using uncertainty to weigh losses for scene geometry and semantics."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2018.</a:t>
            </a:r>
          </a:p>
          <a:p>
            <a:pPr algn="l"/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[6] Yu, Tianhe, et al. "Gradient surgery for multi-task learning."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33 (2020): 5824-5836.</a:t>
            </a:r>
          </a:p>
          <a:p>
            <a:pPr algn="l"/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[7] Liu,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Shikun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Edward Johns, and Andrew J. Davison. "End-to-end multi-task learning with attention."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2019.</a:t>
            </a:r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398345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1F289BB9-7851-41A2-83BA-14925979E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F4F4F"/>
                </a:solidFill>
                <a:effectLst/>
                <a:latin typeface="PingFang SC"/>
              </a:rPr>
              <a:t>掩码，（开门，推箱子，。。。）动作空间 第一个任务（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PingFang SC"/>
              </a:rPr>
              <a:t>，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PingFang SC"/>
              </a:rPr>
              <a:t>0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PingFang SC"/>
              </a:rPr>
              <a:t>，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PingFang SC"/>
              </a:rPr>
              <a:t>0.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PingFang SC"/>
              </a:rPr>
              <a:t>。。）第二个任务（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PingFang SC"/>
              </a:rPr>
              <a:t>0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PingFang SC"/>
              </a:rPr>
              <a:t>，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PingFang SC"/>
              </a:rPr>
              <a:t>，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PingFang SC"/>
              </a:rPr>
              <a:t>0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PingFang SC"/>
              </a:rPr>
              <a:t>。。。）。。。</a:t>
            </a:r>
            <a:endParaRPr lang="en-US" altLang="zh-CN" b="0" i="0" dirty="0">
              <a:solidFill>
                <a:srgbClr val="4F4F4F"/>
              </a:solidFill>
              <a:effectLst/>
              <a:latin typeface="PingFang SC"/>
            </a:endParaRPr>
          </a:p>
          <a:p>
            <a:pPr algn="l"/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可能不是多任务。而是多环境。，在不同环境下实现同一个任务</a:t>
            </a:r>
            <a:endParaRPr lang="en-US" altLang="zh-CN" b="0" i="0" dirty="0">
              <a:solidFill>
                <a:srgbClr val="FF0000"/>
              </a:solidFill>
              <a:effectLst/>
              <a:latin typeface="PingFang SC"/>
            </a:endParaRPr>
          </a:p>
          <a:p>
            <a:pPr algn="l"/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对动作有个回应，怎么告诉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b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我做了这个动作</a:t>
            </a:r>
            <a:endParaRPr lang="en-US" altLang="zh-CN" b="0" i="0" dirty="0">
              <a:solidFill>
                <a:srgbClr val="FF0000"/>
              </a:solidFill>
              <a:effectLst/>
              <a:latin typeface="PingFang SC"/>
            </a:endParaRPr>
          </a:p>
          <a:p>
            <a:pPr algn="l"/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多任务体现在虽然用了两个模型，但是用这两个模型分别训练了定位和移动任务，之后再用到其他任务中</a:t>
            </a:r>
            <a:endParaRPr lang="en-US" altLang="zh-CN" b="0" i="0" dirty="0">
              <a:solidFill>
                <a:srgbClr val="FF0000"/>
              </a:solidFill>
              <a:effectLst/>
              <a:latin typeface="PingFang SC"/>
            </a:endParaRPr>
          </a:p>
          <a:p>
            <a:pPr algn="l"/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这里对语言的描述模型是共用的，对动作的用“掩码”方式来共用？</a:t>
            </a:r>
            <a:endParaRPr lang="en-US" altLang="zh-CN" b="0" i="0" dirty="0">
              <a:solidFill>
                <a:srgbClr val="FF0000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1208157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1F289BB9-7851-41A2-83BA-14925979E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F4F4F"/>
                </a:solidFill>
                <a:effectLst/>
                <a:latin typeface="PingFang SC"/>
              </a:rPr>
              <a:t>准确率没有比随机的高多少</a:t>
            </a:r>
            <a:endParaRPr lang="en-US" altLang="zh-CN" b="0" i="0" dirty="0">
              <a:solidFill>
                <a:srgbClr val="4F4F4F"/>
              </a:solidFill>
              <a:effectLst/>
              <a:latin typeface="PingFang SC"/>
            </a:endParaRPr>
          </a:p>
          <a:p>
            <a:pPr algn="l"/>
            <a:r>
              <a:rPr lang="en-US" altLang="zh-CN" b="0" i="0" dirty="0">
                <a:solidFill>
                  <a:srgbClr val="4F4F4F"/>
                </a:solidFill>
                <a:effectLst/>
                <a:latin typeface="PingFang SC"/>
              </a:rPr>
              <a:t>1.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PingFang SC"/>
              </a:rPr>
              <a:t>环境信息不足，最大动作步数可能不够</a:t>
            </a:r>
            <a:endParaRPr lang="en-US" altLang="zh-CN" b="0" i="0" dirty="0">
              <a:solidFill>
                <a:srgbClr val="4F4F4F"/>
              </a:solidFill>
              <a:effectLst/>
              <a:latin typeface="PingFang SC"/>
            </a:endParaRPr>
          </a:p>
          <a:p>
            <a:pPr algn="l"/>
            <a:r>
              <a:rPr lang="en-US" altLang="zh-CN" b="0" i="0" dirty="0">
                <a:solidFill>
                  <a:srgbClr val="4F4F4F"/>
                </a:solidFill>
                <a:effectLst/>
                <a:latin typeface="PingFang SC"/>
              </a:rPr>
              <a:t>2.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PingFang SC"/>
              </a:rPr>
              <a:t>对话历史可能得加入关于动作的对话历史</a:t>
            </a:r>
            <a:endParaRPr lang="en-US" altLang="zh-CN" b="0" i="0" dirty="0">
              <a:solidFill>
                <a:srgbClr val="4F4F4F"/>
              </a:solidFill>
              <a:effectLst/>
              <a:latin typeface="PingFang SC"/>
            </a:endParaRPr>
          </a:p>
          <a:p>
            <a:pPr algn="l"/>
            <a:r>
              <a:rPr lang="zh-CN" altLang="en-US" b="0" i="0" dirty="0">
                <a:solidFill>
                  <a:srgbClr val="4F4F4F"/>
                </a:solidFill>
                <a:effectLst/>
                <a:latin typeface="PingFang SC"/>
              </a:rPr>
              <a:t>两个智能体的理解和生成模块不一样，会不会生成不一致的语言</a:t>
            </a:r>
            <a:endParaRPr lang="en-US" altLang="zh-CN" b="0" i="0" dirty="0">
              <a:solidFill>
                <a:srgbClr val="4F4F4F"/>
              </a:solidFill>
              <a:effectLst/>
              <a:latin typeface="PingFang SC"/>
            </a:endParaRPr>
          </a:p>
          <a:p>
            <a:pPr algn="l"/>
            <a:endParaRPr lang="en-US" altLang="zh-CN" b="0" i="0" dirty="0">
              <a:solidFill>
                <a:srgbClr val="4F4F4F"/>
              </a:solidFill>
              <a:effectLst/>
              <a:latin typeface="PingFang SC"/>
            </a:endParaRPr>
          </a:p>
          <a:p>
            <a:pPr algn="l"/>
            <a:r>
              <a:rPr lang="zh-CN" altLang="en-US" b="0" i="0" dirty="0">
                <a:solidFill>
                  <a:srgbClr val="4F4F4F"/>
                </a:solidFill>
                <a:effectLst/>
                <a:latin typeface="PingFang SC"/>
              </a:rPr>
              <a:t>定位在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PingFang SC"/>
              </a:rPr>
              <a:t>10000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PingFang SC"/>
              </a:rPr>
              <a:t>多都没收敛，移动在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PingFang SC"/>
              </a:rPr>
              <a:t>500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PingFang SC"/>
              </a:rPr>
              <a:t>就收敛了</a:t>
            </a:r>
            <a:endParaRPr lang="en-US" altLang="zh-CN" b="0" i="0" dirty="0">
              <a:solidFill>
                <a:srgbClr val="4F4F4F"/>
              </a:solidFill>
              <a:effectLst/>
              <a:latin typeface="PingFang SC"/>
            </a:endParaRPr>
          </a:p>
          <a:p>
            <a:pPr algn="l"/>
            <a:r>
              <a:rPr lang="zh-CN" altLang="en-US" b="0" i="0" dirty="0">
                <a:solidFill>
                  <a:srgbClr val="4F4F4F"/>
                </a:solidFill>
                <a:effectLst/>
                <a:latin typeface="PingFang SC"/>
              </a:rPr>
              <a:t>根据不确定性赋值权重，表示任务难易程度</a:t>
            </a:r>
            <a:endParaRPr lang="en-US" altLang="zh-CN" b="0" i="0" dirty="0">
              <a:solidFill>
                <a:srgbClr val="4F4F4F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351307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948B-1899-44EF-8A2A-46DE1434D812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057B-A011-4266-99D8-A3C5C81B8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5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A76C-E187-4274-B8DE-F97FE1D84AEC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057B-A011-4266-99D8-A3C5C81B8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8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9672-9BCB-4B0E-8E6B-57DEB740E341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057B-A011-4266-99D8-A3C5C81B8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46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229F-AD27-405C-B1A3-92DA8381B1B9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057B-A011-4266-99D8-A3C5C81B8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03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E8C0-13DC-4A9F-8D3D-106363A828B2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057B-A011-4266-99D8-A3C5C81B8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92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1740-CA1C-4F5C-A2FF-8BCFC1669E4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057B-A011-4266-99D8-A3C5C81B8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09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D76A-754C-498C-AEE6-0BB82E7E8021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057B-A011-4266-99D8-A3C5C81B8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87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7824-6498-41B5-83CD-0E9DE3B5072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057B-A011-4266-99D8-A3C5C81B8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80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6A4F-D5A0-4431-8A4E-477DB82E0BE4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057B-A011-4266-99D8-A3C5C81B8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74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539-2312-4B72-BDC2-6CE9B5C11702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057B-A011-4266-99D8-A3C5C81B8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80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C543-EC9A-4E07-AAD6-DAB2B5344600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057B-A011-4266-99D8-A3C5C81B8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10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503C8-388D-4C59-8A4D-C2BE80147D02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4057B-A011-4266-99D8-A3C5C81B8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C5E6CA-605E-4AE2-AA50-DD8DE21ED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018" y="244438"/>
            <a:ext cx="2279489" cy="68171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ECE91E9-3070-4E62-BA43-EC7A42062C50}"/>
              </a:ext>
            </a:extLst>
          </p:cNvPr>
          <p:cNvSpPr txBox="1"/>
          <p:nvPr/>
        </p:nvSpPr>
        <p:spPr>
          <a:xfrm>
            <a:off x="726524" y="2705725"/>
            <a:ext cx="75603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/>
              <a:t>基于多任务的涌现语言研究</a:t>
            </a:r>
            <a:endParaRPr lang="zh-CN" altLang="en-US" sz="4400" baseline="30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4AAE91-A6BB-49D2-9875-E9F63FF121F6}"/>
              </a:ext>
            </a:extLst>
          </p:cNvPr>
          <p:cNvSpPr/>
          <p:nvPr/>
        </p:nvSpPr>
        <p:spPr>
          <a:xfrm>
            <a:off x="177281" y="1129023"/>
            <a:ext cx="5346441" cy="6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8A99797-AFFF-42C5-84FA-F57F044D08D9}"/>
              </a:ext>
            </a:extLst>
          </p:cNvPr>
          <p:cNvCxnSpPr/>
          <p:nvPr/>
        </p:nvCxnSpPr>
        <p:spPr>
          <a:xfrm>
            <a:off x="279918" y="6354147"/>
            <a:ext cx="8453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5">
            <a:extLst>
              <a:ext uri="{FF2B5EF4-FFF2-40B4-BE49-F238E27FC236}">
                <a16:creationId xmlns:a16="http://schemas.microsoft.com/office/drawing/2014/main" id="{F0D42B21-6E1E-470E-8666-A459B52F4230}"/>
              </a:ext>
            </a:extLst>
          </p:cNvPr>
          <p:cNvSpPr/>
          <p:nvPr/>
        </p:nvSpPr>
        <p:spPr>
          <a:xfrm>
            <a:off x="4762741" y="431800"/>
            <a:ext cx="4721096" cy="4720177"/>
          </a:xfrm>
          <a:prstGeom prst="ellipse">
            <a:avLst/>
          </a:prstGeom>
          <a:solidFill>
            <a:srgbClr val="FFC000">
              <a:alpha val="34000"/>
            </a:srgb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3A4CA9AE-D322-43BC-83C1-4843AB74F176}"/>
              </a:ext>
            </a:extLst>
          </p:cNvPr>
          <p:cNvSpPr/>
          <p:nvPr/>
        </p:nvSpPr>
        <p:spPr>
          <a:xfrm>
            <a:off x="177281" y="2625727"/>
            <a:ext cx="3303311" cy="3302667"/>
          </a:xfrm>
          <a:prstGeom prst="ellipse">
            <a:avLst/>
          </a:prstGeom>
          <a:solidFill>
            <a:srgbClr val="4F97CD">
              <a:alpha val="70000"/>
            </a:srgb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F1CC875A-1D13-4E11-83F6-B9F819993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685" y="4101267"/>
            <a:ext cx="6858000" cy="1655762"/>
          </a:xfrm>
        </p:spPr>
        <p:txBody>
          <a:bodyPr/>
          <a:lstStyle/>
          <a:p>
            <a:r>
              <a:rPr lang="zh-CN" altLang="en-US" dirty="0"/>
              <a:t>汇报人：沈雯杰</a:t>
            </a:r>
            <a:endParaRPr lang="en-US" altLang="zh-CN" dirty="0"/>
          </a:p>
          <a:p>
            <a:r>
              <a:rPr lang="en-US" altLang="zh-CN" dirty="0"/>
              <a:t>2023/12/11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15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C5E6CA-605E-4AE2-AA50-DD8DE21ED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018" y="244438"/>
            <a:ext cx="2279489" cy="68171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D4AAE91-A6BB-49D2-9875-E9F63FF121F6}"/>
              </a:ext>
            </a:extLst>
          </p:cNvPr>
          <p:cNvSpPr/>
          <p:nvPr/>
        </p:nvSpPr>
        <p:spPr>
          <a:xfrm>
            <a:off x="177281" y="1129023"/>
            <a:ext cx="5346441" cy="6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8A99797-AFFF-42C5-84FA-F57F044D08D9}"/>
              </a:ext>
            </a:extLst>
          </p:cNvPr>
          <p:cNvCxnSpPr/>
          <p:nvPr/>
        </p:nvCxnSpPr>
        <p:spPr>
          <a:xfrm>
            <a:off x="238934" y="6354147"/>
            <a:ext cx="8453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73AC671-6D69-4A41-B7DF-634CE411535A}"/>
              </a:ext>
            </a:extLst>
          </p:cNvPr>
          <p:cNvSpPr txBox="1"/>
          <p:nvPr/>
        </p:nvSpPr>
        <p:spPr>
          <a:xfrm>
            <a:off x="354562" y="301212"/>
            <a:ext cx="7152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 多任务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CB75C9-E84F-44F7-9378-FD675641B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85" y="1420044"/>
            <a:ext cx="7267575" cy="9525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4815185-CFA1-4FA4-9296-9A972817955C}"/>
              </a:ext>
            </a:extLst>
          </p:cNvPr>
          <p:cNvSpPr txBox="1"/>
          <p:nvPr/>
        </p:nvSpPr>
        <p:spPr>
          <a:xfrm>
            <a:off x="354562" y="2672080"/>
            <a:ext cx="82204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在这里，我们关注的是标签空间。对于我们的实验场景来说，不同的动作空间对应任务的不同。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如果把定位任务和移动任务分开来看，定位任务的标签空间是对房间的预测，移动任务的标签空间是移动动作，是两个任务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如果将定位任务和移动任务作为组件，合并到多轮定位任务上看，多轮定位的最终标签空间就是对房间的预测，是一个任务。同理合并到导航任务上看，导航任务的最终标签空间是移动动作，是一个任务。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我们定义的多任务目前设想的任务列表有：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导航任务：</a:t>
            </a:r>
            <a:r>
              <a:rPr lang="en-US" altLang="zh-CN" dirty="0"/>
              <a:t>Agent B</a:t>
            </a:r>
            <a:r>
              <a:rPr lang="zh-CN" altLang="en-US" dirty="0"/>
              <a:t>指引</a:t>
            </a:r>
            <a:r>
              <a:rPr lang="en-US" altLang="zh-CN" dirty="0"/>
              <a:t>Agent A</a:t>
            </a:r>
            <a:r>
              <a:rPr lang="zh-CN" altLang="en-US" dirty="0"/>
              <a:t>走到目标位置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开门任务：</a:t>
            </a:r>
            <a:r>
              <a:rPr lang="en-US" altLang="zh-CN" dirty="0"/>
              <a:t>Agent B</a:t>
            </a:r>
            <a:r>
              <a:rPr lang="zh-CN" altLang="en-US" dirty="0"/>
              <a:t>指引</a:t>
            </a:r>
            <a:r>
              <a:rPr lang="en-US" altLang="zh-CN" dirty="0"/>
              <a:t>Agent A</a:t>
            </a:r>
            <a:r>
              <a:rPr lang="zh-CN" altLang="en-US" dirty="0"/>
              <a:t>打开目标门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推箱子任务：</a:t>
            </a:r>
            <a:r>
              <a:rPr lang="en-US" altLang="zh-CN" dirty="0"/>
              <a:t>Agent B</a:t>
            </a:r>
            <a:r>
              <a:rPr lang="zh-CN" altLang="en-US" dirty="0"/>
              <a:t>指引</a:t>
            </a:r>
            <a:r>
              <a:rPr lang="en-US" altLang="zh-CN" dirty="0"/>
              <a:t>Agent A</a:t>
            </a:r>
            <a:r>
              <a:rPr lang="zh-CN" altLang="en-US" dirty="0"/>
              <a:t>推箱子到目标位置</a:t>
            </a:r>
            <a:endParaRPr lang="en-US" altLang="zh-CN" dirty="0"/>
          </a:p>
          <a:p>
            <a:pPr lvl="1"/>
            <a:r>
              <a:rPr lang="en-US" altLang="zh-CN" dirty="0"/>
              <a:t>….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形式化完整的 比如我们的任务中标签空间，条件概率分布都是什么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导航任务可以分为两个辅助任务：定位和移动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265DB0-827F-4B1F-87A5-A222ADA7F0B1}"/>
              </a:ext>
            </a:extLst>
          </p:cNvPr>
          <p:cNvSpPr txBox="1"/>
          <p:nvPr/>
        </p:nvSpPr>
        <p:spPr>
          <a:xfrm>
            <a:off x="7904480" y="2001520"/>
            <a:ext cx="43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77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C5E6CA-605E-4AE2-AA50-DD8DE21ED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018" y="244438"/>
            <a:ext cx="2279489" cy="68171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D4AAE91-A6BB-49D2-9875-E9F63FF121F6}"/>
              </a:ext>
            </a:extLst>
          </p:cNvPr>
          <p:cNvSpPr/>
          <p:nvPr/>
        </p:nvSpPr>
        <p:spPr>
          <a:xfrm>
            <a:off x="177281" y="1129023"/>
            <a:ext cx="5346441" cy="6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8A99797-AFFF-42C5-84FA-F57F044D08D9}"/>
              </a:ext>
            </a:extLst>
          </p:cNvPr>
          <p:cNvCxnSpPr/>
          <p:nvPr/>
        </p:nvCxnSpPr>
        <p:spPr>
          <a:xfrm>
            <a:off x="238934" y="6354147"/>
            <a:ext cx="8453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73AC671-6D69-4A41-B7DF-634CE411535A}"/>
              </a:ext>
            </a:extLst>
          </p:cNvPr>
          <p:cNvSpPr txBox="1"/>
          <p:nvPr/>
        </p:nvSpPr>
        <p:spPr>
          <a:xfrm>
            <a:off x="327668" y="482692"/>
            <a:ext cx="7152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单任务</a:t>
            </a: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多任务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622B51-6D24-468E-BC59-015F4DBDFE40}"/>
              </a:ext>
            </a:extLst>
          </p:cNvPr>
          <p:cNvSpPr txBox="1"/>
          <p:nvPr/>
        </p:nvSpPr>
        <p:spPr>
          <a:xfrm>
            <a:off x="327668" y="1553227"/>
            <a:ext cx="75136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从单任务到多任务的困难可以分为两个方面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模型：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如何在任务之间共享模型参数，既可以保留每个任务的特征，又要学习任务间的泛化表示。对于我们的实验来说，我们需要涌现语言在任务间一致，否则可能会出现词表大小需要成倍增加的问题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训练：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en-US" altLang="zh-CN" dirty="0"/>
              <a:t>Loss</a:t>
            </a:r>
            <a:r>
              <a:rPr lang="zh-CN" altLang="en-US" dirty="0"/>
              <a:t>差异大：会导致任务的不平衡，在某个任务上表现好，在其他任务上表现很差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梯度更新冲突：会导致模型在多个任务下表现反而不如单任务好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收敛速度不一致：会导致有的任务已经过拟合的时候，有的任务还没有收敛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C5E6CA-605E-4AE2-AA50-DD8DE21ED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018" y="244438"/>
            <a:ext cx="2279489" cy="68171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D4AAE91-A6BB-49D2-9875-E9F63FF121F6}"/>
              </a:ext>
            </a:extLst>
          </p:cNvPr>
          <p:cNvSpPr/>
          <p:nvPr/>
        </p:nvSpPr>
        <p:spPr>
          <a:xfrm>
            <a:off x="177281" y="1129023"/>
            <a:ext cx="5346441" cy="6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8A99797-AFFF-42C5-84FA-F57F044D08D9}"/>
              </a:ext>
            </a:extLst>
          </p:cNvPr>
          <p:cNvCxnSpPr/>
          <p:nvPr/>
        </p:nvCxnSpPr>
        <p:spPr>
          <a:xfrm>
            <a:off x="238934" y="6354147"/>
            <a:ext cx="8453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73AC671-6D69-4A41-B7DF-634CE411535A}"/>
              </a:ext>
            </a:extLst>
          </p:cNvPr>
          <p:cNvSpPr txBox="1"/>
          <p:nvPr/>
        </p:nvSpPr>
        <p:spPr>
          <a:xfrm>
            <a:off x="327668" y="482692"/>
            <a:ext cx="7152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A69DFC-4FA6-4073-91AC-04C8D77E80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171" b="30711"/>
          <a:stretch/>
        </p:blipFill>
        <p:spPr>
          <a:xfrm>
            <a:off x="238934" y="3847004"/>
            <a:ext cx="8887366" cy="25071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1EF9072-71A4-475C-8B8E-2E87000A04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966"/>
          <a:stretch/>
        </p:blipFill>
        <p:spPr>
          <a:xfrm>
            <a:off x="660012" y="1388982"/>
            <a:ext cx="3243667" cy="226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3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C5E6CA-605E-4AE2-AA50-DD8DE21ED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018" y="244438"/>
            <a:ext cx="2279489" cy="68171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D4AAE91-A6BB-49D2-9875-E9F63FF121F6}"/>
              </a:ext>
            </a:extLst>
          </p:cNvPr>
          <p:cNvSpPr/>
          <p:nvPr/>
        </p:nvSpPr>
        <p:spPr>
          <a:xfrm>
            <a:off x="177281" y="1129023"/>
            <a:ext cx="5346441" cy="6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8A99797-AFFF-42C5-84FA-F57F044D08D9}"/>
              </a:ext>
            </a:extLst>
          </p:cNvPr>
          <p:cNvCxnSpPr/>
          <p:nvPr/>
        </p:nvCxnSpPr>
        <p:spPr>
          <a:xfrm>
            <a:off x="238934" y="6354147"/>
            <a:ext cx="8453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73AC671-6D69-4A41-B7DF-634CE411535A}"/>
              </a:ext>
            </a:extLst>
          </p:cNvPr>
          <p:cNvSpPr txBox="1"/>
          <p:nvPr/>
        </p:nvSpPr>
        <p:spPr>
          <a:xfrm>
            <a:off x="327668" y="482692"/>
            <a:ext cx="7152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221900-FDB9-4DED-BF73-C9BF8AD97229}"/>
              </a:ext>
            </a:extLst>
          </p:cNvPr>
          <p:cNvSpPr txBox="1"/>
          <p:nvPr/>
        </p:nvSpPr>
        <p:spPr>
          <a:xfrm>
            <a:off x="457200" y="1629508"/>
            <a:ext cx="7995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定位任务准确率极低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局部观测到的环境信息不足以猜测正确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对话历史没有共享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两个任务收敛速度差异大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84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20309</TotalTime>
  <Words>946</Words>
  <Application>Microsoft Office PowerPoint</Application>
  <PresentationFormat>全屏显示(4:3)</PresentationFormat>
  <Paragraphs>57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-apple-system</vt:lpstr>
      <vt:lpstr>PingFang SC</vt:lpstr>
      <vt:lpstr>等线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MECHREVO</dc:creator>
  <cp:lastModifiedBy>席 习</cp:lastModifiedBy>
  <cp:revision>539</cp:revision>
  <dcterms:created xsi:type="dcterms:W3CDTF">2022-10-25T07:58:10Z</dcterms:created>
  <dcterms:modified xsi:type="dcterms:W3CDTF">2023-12-19T02:54:45Z</dcterms:modified>
</cp:coreProperties>
</file>