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8" r:id="rId2"/>
    <p:sldId id="335" r:id="rId3"/>
    <p:sldId id="435" r:id="rId4"/>
    <p:sldId id="350" r:id="rId5"/>
    <p:sldId id="436" r:id="rId6"/>
    <p:sldId id="437" r:id="rId7"/>
    <p:sldId id="438" r:id="rId8"/>
    <p:sldId id="439" r:id="rId9"/>
    <p:sldId id="440" r:id="rId10"/>
    <p:sldId id="442" r:id="rId11"/>
    <p:sldId id="443" r:id="rId12"/>
    <p:sldId id="444" r:id="rId13"/>
    <p:sldId id="447" r:id="rId14"/>
    <p:sldId id="446" r:id="rId15"/>
    <p:sldId id="44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51" autoAdjust="0"/>
    <p:restoredTop sz="79597" autoAdjust="0"/>
  </p:normalViewPr>
  <p:slideViewPr>
    <p:cSldViewPr snapToGrid="0">
      <p:cViewPr varScale="1">
        <p:scale>
          <a:sx n="68" d="100"/>
          <a:sy n="68" d="100"/>
        </p:scale>
        <p:origin x="1478" y="58"/>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CF1110-EAA9-425F-AE22-0FCA0F0A9C7A}" type="datetimeFigureOut">
              <a:rPr lang="zh-CN" altLang="en-US" smtClean="0"/>
              <a:t>2023/11/17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9A6F94-C11C-499B-B98E-C2E7153AC9E7}" type="slidenum">
              <a:rPr lang="zh-CN" altLang="en-US" smtClean="0"/>
              <a:t>‹#›</a:t>
            </a:fld>
            <a:endParaRPr lang="zh-CN" altLang="en-US"/>
          </a:p>
        </p:txBody>
      </p:sp>
    </p:spTree>
    <p:extLst>
      <p:ext uri="{BB962C8B-B14F-4D97-AF65-F5344CB8AC3E}">
        <p14:creationId xmlns:p14="http://schemas.microsoft.com/office/powerpoint/2010/main" val="3585098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9A6F94-C11C-499B-B98E-C2E7153AC9E7}" type="slidenum">
              <a:rPr lang="zh-CN" altLang="en-US" smtClean="0"/>
              <a:t>1</a:t>
            </a:fld>
            <a:endParaRPr lang="zh-CN" altLang="en-US"/>
          </a:p>
        </p:txBody>
      </p:sp>
    </p:spTree>
    <p:extLst>
      <p:ext uri="{BB962C8B-B14F-4D97-AF65-F5344CB8AC3E}">
        <p14:creationId xmlns:p14="http://schemas.microsoft.com/office/powerpoint/2010/main" val="680784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r>
              <a:rPr lang="zh-CN" altLang="en-US" dirty="0"/>
              <a:t>现有多任务研究的问题或者单任务扩展到多任务遇到的问题</a:t>
            </a:r>
            <a:endParaRPr lang="en-US" altLang="zh-CN" dirty="0"/>
          </a:p>
        </p:txBody>
      </p:sp>
    </p:spTree>
    <p:extLst>
      <p:ext uri="{BB962C8B-B14F-4D97-AF65-F5344CB8AC3E}">
        <p14:creationId xmlns:p14="http://schemas.microsoft.com/office/powerpoint/2010/main" val="3316578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r>
              <a:rPr lang="zh-CN" altLang="en-US" dirty="0"/>
              <a:t>比如之前遇到过箱子，也遇到过推这个动作，但是没有遇到过推箱子这个任务，现在也可以用训练好的涌现语言表述出来</a:t>
            </a:r>
            <a:endParaRPr lang="en-US" altLang="zh-CN" dirty="0"/>
          </a:p>
          <a:p>
            <a:endParaRPr lang="en-US" altLang="zh-CN" dirty="0"/>
          </a:p>
          <a:p>
            <a:pPr algn="l"/>
            <a:r>
              <a:rPr lang="zh-CN" altLang="en-US" dirty="0"/>
              <a:t>最终要实现的目标：最终产出物</a:t>
            </a:r>
            <a:endParaRPr lang="en-US" altLang="zh-CN" dirty="0"/>
          </a:p>
          <a:p>
            <a:pPr algn="l"/>
            <a:r>
              <a:rPr lang="zh-CN" altLang="en-US" dirty="0"/>
              <a:t>面向多任务的基于涌现语言的多智能体交互模型和算法；系统</a:t>
            </a:r>
            <a:endParaRPr lang="en-US" altLang="zh-CN" dirty="0"/>
          </a:p>
        </p:txBody>
      </p:sp>
    </p:spTree>
    <p:extLst>
      <p:ext uri="{BB962C8B-B14F-4D97-AF65-F5344CB8AC3E}">
        <p14:creationId xmlns:p14="http://schemas.microsoft.com/office/powerpoint/2010/main" val="3266516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r>
              <a:rPr lang="zh-CN" altLang="en-US" dirty="0"/>
              <a:t>为了实现目标要解决的问题：推广性</a:t>
            </a:r>
            <a:endParaRPr lang="en-US" altLang="zh-CN" dirty="0"/>
          </a:p>
        </p:txBody>
      </p:sp>
    </p:spTree>
    <p:extLst>
      <p:ext uri="{BB962C8B-B14F-4D97-AF65-F5344CB8AC3E}">
        <p14:creationId xmlns:p14="http://schemas.microsoft.com/office/powerpoint/2010/main" val="811137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r>
              <a:rPr lang="zh-CN" altLang="en-US" dirty="0"/>
              <a:t>如何训练，模型架构设计</a:t>
            </a:r>
            <a:endParaRPr lang="en-US" altLang="zh-CN" dirty="0"/>
          </a:p>
        </p:txBody>
      </p:sp>
    </p:spTree>
    <p:extLst>
      <p:ext uri="{BB962C8B-B14F-4D97-AF65-F5344CB8AC3E}">
        <p14:creationId xmlns:p14="http://schemas.microsoft.com/office/powerpoint/2010/main" val="1881972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r>
              <a:rPr lang="zh-CN" altLang="en-US" dirty="0"/>
              <a:t>为了实现目标要解决的问题</a:t>
            </a:r>
            <a:endParaRPr lang="en-US" altLang="zh-CN" dirty="0"/>
          </a:p>
        </p:txBody>
      </p:sp>
    </p:spTree>
    <p:extLst>
      <p:ext uri="{BB962C8B-B14F-4D97-AF65-F5344CB8AC3E}">
        <p14:creationId xmlns:p14="http://schemas.microsoft.com/office/powerpoint/2010/main" val="201238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endParaRPr lang="en-US" altLang="zh-CN" dirty="0"/>
          </a:p>
        </p:txBody>
      </p:sp>
    </p:spTree>
    <p:extLst>
      <p:ext uri="{BB962C8B-B14F-4D97-AF65-F5344CB8AC3E}">
        <p14:creationId xmlns:p14="http://schemas.microsoft.com/office/powerpoint/2010/main" val="3177430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endParaRPr lang="en-US" altLang="zh-CN" dirty="0"/>
          </a:p>
        </p:txBody>
      </p:sp>
    </p:spTree>
    <p:extLst>
      <p:ext uri="{BB962C8B-B14F-4D97-AF65-F5344CB8AC3E}">
        <p14:creationId xmlns:p14="http://schemas.microsoft.com/office/powerpoint/2010/main" val="4103364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7642DBD-768B-439C-9BFB-2DD3A138FD82}" type="slidenum">
              <a:rPr lang="zh-CN" altLang="en-US" smtClean="0"/>
              <a:t>3</a:t>
            </a:fld>
            <a:endParaRPr lang="zh-CN" altLang="en-US"/>
          </a:p>
        </p:txBody>
      </p:sp>
    </p:spTree>
    <p:extLst>
      <p:ext uri="{BB962C8B-B14F-4D97-AF65-F5344CB8AC3E}">
        <p14:creationId xmlns:p14="http://schemas.microsoft.com/office/powerpoint/2010/main" val="854576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r>
              <a:rPr lang="zh-CN" altLang="en-US" dirty="0"/>
              <a:t>人机交互到多智能体交互</a:t>
            </a:r>
            <a:endParaRPr lang="en-US" altLang="zh-CN" dirty="0"/>
          </a:p>
          <a:p>
            <a:r>
              <a:rPr lang="zh-CN" altLang="en-US" dirty="0"/>
              <a:t>在军事场景或者人无法进入的场景（火灾）应用</a:t>
            </a:r>
            <a:endParaRPr lang="en-US" altLang="zh-CN" dirty="0"/>
          </a:p>
          <a:p>
            <a:r>
              <a:rPr lang="zh-CN" altLang="en-US" dirty="0"/>
              <a:t>减少文字，关键词 </a:t>
            </a:r>
            <a:r>
              <a:rPr lang="en-US" altLang="zh-CN" dirty="0"/>
              <a:t>+</a:t>
            </a:r>
            <a:r>
              <a:rPr lang="zh-CN" altLang="en-US" dirty="0"/>
              <a:t>图</a:t>
            </a:r>
            <a:endParaRPr lang="en-US" altLang="zh-CN" dirty="0"/>
          </a:p>
          <a:p>
            <a:endParaRPr lang="zh-CN" altLang="en-US" dirty="0"/>
          </a:p>
          <a:p>
            <a:pPr algn="l"/>
            <a:r>
              <a:rPr lang="zh-CN" altLang="en-US" dirty="0"/>
              <a:t>袁雷</a:t>
            </a:r>
            <a:r>
              <a:rPr lang="en-US" altLang="zh-CN" dirty="0"/>
              <a:t>, </a:t>
            </a:r>
            <a:r>
              <a:rPr lang="zh-CN" altLang="en-US" dirty="0"/>
              <a:t>张子谦</a:t>
            </a:r>
            <a:r>
              <a:rPr lang="en-US" altLang="zh-CN" dirty="0"/>
              <a:t>, </a:t>
            </a:r>
            <a:r>
              <a:rPr lang="zh-CN" altLang="en-US" dirty="0"/>
              <a:t>李立和</a:t>
            </a:r>
            <a:r>
              <a:rPr lang="en-US" altLang="zh-CN" dirty="0"/>
              <a:t>, </a:t>
            </a:r>
            <a:r>
              <a:rPr lang="zh-CN" altLang="en-US" dirty="0"/>
              <a:t>等</a:t>
            </a:r>
            <a:r>
              <a:rPr lang="en-US" altLang="zh-CN" dirty="0"/>
              <a:t>. </a:t>
            </a:r>
            <a:r>
              <a:rPr lang="zh-CN" altLang="en-US" dirty="0"/>
              <a:t>开放环境下的协作多智能体强化学习进展综述</a:t>
            </a:r>
            <a:r>
              <a:rPr lang="en-US" altLang="zh-CN" dirty="0"/>
              <a:t>. </a:t>
            </a:r>
            <a:r>
              <a:rPr lang="zh-CN" altLang="en-US" dirty="0"/>
              <a:t>中国科学</a:t>
            </a:r>
            <a:r>
              <a:rPr lang="en-US" altLang="zh-CN" dirty="0"/>
              <a:t>: </a:t>
            </a:r>
            <a:r>
              <a:rPr lang="zh-CN" altLang="en-US" dirty="0"/>
              <a:t>信息科学</a:t>
            </a:r>
            <a:r>
              <a:rPr lang="en-US" altLang="zh-CN" dirty="0"/>
              <a:t>, </a:t>
            </a:r>
            <a:r>
              <a:rPr lang="zh-CN" altLang="en-US" dirty="0"/>
              <a:t>在审文章</a:t>
            </a:r>
          </a:p>
          <a:p>
            <a:pPr algn="l"/>
            <a:r>
              <a:rPr lang="en-US" altLang="zh-CN" dirty="0"/>
              <a:t>Yuan L, Zhang Z, Li L, et al. A Survey of Progress on Cooperative Multi-agent Reinforcement Learning in Open Environment (in</a:t>
            </a:r>
          </a:p>
          <a:p>
            <a:pPr algn="l"/>
            <a:r>
              <a:rPr lang="en-US" altLang="zh-CN" dirty="0"/>
              <a:t>Chinese). Sci Sin Inform, for review</a:t>
            </a:r>
          </a:p>
        </p:txBody>
      </p:sp>
    </p:spTree>
    <p:extLst>
      <p:ext uri="{BB962C8B-B14F-4D97-AF65-F5344CB8AC3E}">
        <p14:creationId xmlns:p14="http://schemas.microsoft.com/office/powerpoint/2010/main" val="2493140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r>
              <a:rPr lang="zh-CN" altLang="en-US" dirty="0"/>
              <a:t>大部分可以用说的，不用写在</a:t>
            </a:r>
            <a:r>
              <a:rPr lang="en-US" altLang="zh-CN" dirty="0"/>
              <a:t>ppt</a:t>
            </a:r>
            <a:endParaRPr lang="zh-CN" altLang="en-US" dirty="0"/>
          </a:p>
          <a:p>
            <a:pPr algn="l"/>
            <a:endParaRPr lang="en-US" altLang="zh-CN" dirty="0"/>
          </a:p>
        </p:txBody>
      </p:sp>
    </p:spTree>
    <p:extLst>
      <p:ext uri="{BB962C8B-B14F-4D97-AF65-F5344CB8AC3E}">
        <p14:creationId xmlns:p14="http://schemas.microsoft.com/office/powerpoint/2010/main" val="2684073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r>
              <a:rPr lang="zh-CN" altLang="en-US" dirty="0"/>
              <a:t>因此有必要研究一种新型的交互方式</a:t>
            </a:r>
            <a:r>
              <a:rPr lang="en-US" altLang="zh-CN" dirty="0"/>
              <a:t>—</a:t>
            </a:r>
            <a:r>
              <a:rPr lang="zh-CN" altLang="en-US" dirty="0"/>
              <a:t>引出涌现语言</a:t>
            </a:r>
            <a:endParaRPr lang="en-US" altLang="zh-CN" dirty="0"/>
          </a:p>
        </p:txBody>
      </p:sp>
    </p:spTree>
    <p:extLst>
      <p:ext uri="{BB962C8B-B14F-4D97-AF65-F5344CB8AC3E}">
        <p14:creationId xmlns:p14="http://schemas.microsoft.com/office/powerpoint/2010/main" val="28210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r>
              <a:rPr lang="zh-CN" altLang="en-US" dirty="0"/>
              <a:t>智能体交互系统不止有单一任务（举例子）</a:t>
            </a:r>
            <a:endParaRPr lang="en-US" altLang="zh-CN" dirty="0"/>
          </a:p>
          <a:p>
            <a:pPr algn="l"/>
            <a:r>
              <a:rPr lang="zh-CN" altLang="en-US" dirty="0"/>
              <a:t>单任务下通过大规模数据训练得到的语言在其他任务下理解和生成能力差</a:t>
            </a:r>
            <a:endParaRPr lang="en-US" altLang="zh-CN" dirty="0"/>
          </a:p>
          <a:p>
            <a:pPr algn="l"/>
            <a:r>
              <a:rPr lang="zh-CN" altLang="en-US" dirty="0"/>
              <a:t>语言推广性</a:t>
            </a:r>
            <a:endParaRPr lang="en-US" altLang="zh-CN" dirty="0"/>
          </a:p>
        </p:txBody>
      </p:sp>
    </p:spTree>
    <p:extLst>
      <p:ext uri="{BB962C8B-B14F-4D97-AF65-F5344CB8AC3E}">
        <p14:creationId xmlns:p14="http://schemas.microsoft.com/office/powerpoint/2010/main" val="3059671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7642DBD-768B-439C-9BFB-2DD3A138FD82}" type="slidenum">
              <a:rPr lang="zh-CN" altLang="en-US" smtClean="0"/>
              <a:t>8</a:t>
            </a:fld>
            <a:endParaRPr lang="zh-CN" altLang="en-US"/>
          </a:p>
        </p:txBody>
      </p:sp>
    </p:spTree>
    <p:extLst>
      <p:ext uri="{BB962C8B-B14F-4D97-AF65-F5344CB8AC3E}">
        <p14:creationId xmlns:p14="http://schemas.microsoft.com/office/powerpoint/2010/main" val="568741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r>
              <a:rPr lang="zh-CN" altLang="en-US" dirty="0"/>
              <a:t>多任务</a:t>
            </a:r>
            <a:endParaRPr lang="en-US" altLang="zh-CN" dirty="0"/>
          </a:p>
          <a:p>
            <a:pPr algn="l"/>
            <a:r>
              <a:rPr lang="zh-CN" altLang="en-US" dirty="0"/>
              <a:t>如何解释语言</a:t>
            </a:r>
            <a:endParaRPr lang="en-US" altLang="zh-CN" dirty="0"/>
          </a:p>
          <a:p>
            <a:pPr algn="l"/>
            <a:r>
              <a:rPr lang="zh-CN" altLang="en-US" dirty="0"/>
              <a:t>单任务做的工作 单任务扩展到多任务遇到问题怎么解决</a:t>
            </a:r>
            <a:endParaRPr lang="en-US" altLang="zh-CN" dirty="0"/>
          </a:p>
          <a:p>
            <a:pPr algn="l"/>
            <a:r>
              <a:rPr lang="zh-CN" altLang="en-US" dirty="0"/>
              <a:t>需要组合性？</a:t>
            </a:r>
            <a:endParaRPr lang="en-US" altLang="zh-CN" dirty="0"/>
          </a:p>
          <a:p>
            <a:pPr algn="l"/>
            <a:r>
              <a:rPr lang="zh-CN" altLang="en-US" dirty="0"/>
              <a:t>讲研究现状的时候要和自己要做的联系起来，在这个逻辑系统里</a:t>
            </a:r>
            <a:endParaRPr lang="en-US" altLang="zh-CN" dirty="0"/>
          </a:p>
        </p:txBody>
      </p:sp>
    </p:spTree>
    <p:extLst>
      <p:ext uri="{BB962C8B-B14F-4D97-AF65-F5344CB8AC3E}">
        <p14:creationId xmlns:p14="http://schemas.microsoft.com/office/powerpoint/2010/main" val="747038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15F948B-1899-44EF-8A2A-46DE1434D812}" type="datetime1">
              <a:rPr lang="zh-CN" altLang="en-US" smtClean="0"/>
              <a:t>2023/11/17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403855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86A76C-E187-4274-B8DE-F97FE1D84AEC}" type="datetime1">
              <a:rPr lang="zh-CN" altLang="en-US" smtClean="0"/>
              <a:t>2023/11/17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931485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1B39672-9BCB-4B0E-8E6B-57DEB740E341}" type="datetime1">
              <a:rPr lang="zh-CN" altLang="en-US" smtClean="0"/>
              <a:t>2023/11/17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1999464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_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951021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634229F-AD27-405C-B1A3-92DA8381B1B9}" type="datetime1">
              <a:rPr lang="zh-CN" altLang="en-US" smtClean="0"/>
              <a:t>2023/11/17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1915037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DC3E8C0-13DC-4A9F-8D3D-106363A828B2}" type="datetime1">
              <a:rPr lang="zh-CN" altLang="en-US" smtClean="0"/>
              <a:t>2023/11/17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3534929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F091740-CA1C-4F5C-A2FF-8BCFC1669E4E}" type="datetime1">
              <a:rPr lang="zh-CN" altLang="en-US" smtClean="0"/>
              <a:t>2023/11/17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246609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799D76A-754C-498C-AEE6-0BB82E7E8021}" type="datetime1">
              <a:rPr lang="zh-CN" altLang="en-US" smtClean="0"/>
              <a:t>2023/11/17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1705872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0437824-6498-41B5-83CD-0E9DE3B5072E}" type="datetime1">
              <a:rPr lang="zh-CN" altLang="en-US" smtClean="0"/>
              <a:t>2023/11/17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475800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246A4F-D5A0-4431-8A4E-477DB82E0BE4}" type="datetime1">
              <a:rPr lang="zh-CN" altLang="en-US" smtClean="0"/>
              <a:t>2023/11/17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3631746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4C3F539-2312-4B72-BDC2-6CE9B5C11702}" type="datetime1">
              <a:rPr lang="zh-CN" altLang="en-US" smtClean="0"/>
              <a:t>2023/11/17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1685803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6702C543-EC9A-4E07-AAD6-DAB2B5344600}" type="datetime1">
              <a:rPr lang="zh-CN" altLang="en-US" smtClean="0"/>
              <a:t>2023/11/17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1108106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alpha val="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2503C8-388D-4C59-8A4D-C2BE80147D02}" type="datetime1">
              <a:rPr lang="zh-CN" altLang="en-US" smtClean="0"/>
              <a:t>2023/11/17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36886935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3" name="副标题 2">
            <a:extLst>
              <a:ext uri="{FF2B5EF4-FFF2-40B4-BE49-F238E27FC236}">
                <a16:creationId xmlns:a16="http://schemas.microsoft.com/office/drawing/2014/main" id="{F59C031D-A82F-41FF-B9BF-9BAFC22C5AE3}"/>
              </a:ext>
            </a:extLst>
          </p:cNvPr>
          <p:cNvSpPr>
            <a:spLocks noGrp="1"/>
          </p:cNvSpPr>
          <p:nvPr>
            <p:ph type="subTitle" idx="1"/>
          </p:nvPr>
        </p:nvSpPr>
        <p:spPr>
          <a:xfrm>
            <a:off x="3694289" y="5021538"/>
            <a:ext cx="6858000" cy="1241822"/>
          </a:xfrm>
        </p:spPr>
        <p:txBody>
          <a:bodyPr>
            <a:normAutofit/>
          </a:bodyPr>
          <a:lstStyle/>
          <a:p>
            <a:r>
              <a:rPr lang="zh-CN" altLang="en-US" sz="2000" dirty="0"/>
              <a:t>汇报人：沈雯杰</a:t>
            </a:r>
            <a:endParaRPr lang="en-US" altLang="zh-CN" sz="2000" dirty="0"/>
          </a:p>
          <a:p>
            <a:r>
              <a:rPr lang="zh-CN" altLang="en-US" sz="2000" dirty="0"/>
              <a:t>指导老师：袁彩霞</a:t>
            </a:r>
            <a:endParaRPr lang="en-US" altLang="zh-CN" sz="2000" dirty="0"/>
          </a:p>
          <a:p>
            <a:r>
              <a:rPr lang="zh-CN" altLang="en-US" sz="2000" dirty="0"/>
              <a:t>汇报时间：</a:t>
            </a:r>
            <a:r>
              <a:rPr lang="en-US" altLang="zh-CN" sz="2000" dirty="0"/>
              <a:t>2023</a:t>
            </a:r>
            <a:r>
              <a:rPr lang="zh-CN" altLang="en-US" sz="2000" dirty="0"/>
              <a:t>年</a:t>
            </a:r>
            <a:r>
              <a:rPr lang="en-US" altLang="zh-CN" sz="2000" dirty="0"/>
              <a:t>12</a:t>
            </a:r>
            <a:r>
              <a:rPr lang="zh-CN" altLang="en-US" sz="2000" dirty="0"/>
              <a:t>月</a:t>
            </a:r>
            <a:r>
              <a:rPr lang="en-US" altLang="zh-CN" sz="2000" dirty="0"/>
              <a:t>4</a:t>
            </a:r>
            <a:r>
              <a:rPr lang="zh-CN" altLang="en-US" sz="2000" dirty="0"/>
              <a:t>日</a:t>
            </a:r>
            <a:endParaRPr lang="en-US" altLang="zh-CN" sz="2000" dirty="0"/>
          </a:p>
          <a:p>
            <a:endParaRPr lang="en-US" altLang="zh-CN" sz="2000" dirty="0"/>
          </a:p>
        </p:txBody>
      </p:sp>
      <p:sp>
        <p:nvSpPr>
          <p:cNvPr id="2" name="文本框 1">
            <a:extLst>
              <a:ext uri="{FF2B5EF4-FFF2-40B4-BE49-F238E27FC236}">
                <a16:creationId xmlns:a16="http://schemas.microsoft.com/office/drawing/2014/main" id="{FECE91E9-3070-4E62-BA43-EC7A42062C50}"/>
              </a:ext>
            </a:extLst>
          </p:cNvPr>
          <p:cNvSpPr txBox="1"/>
          <p:nvPr/>
        </p:nvSpPr>
        <p:spPr>
          <a:xfrm>
            <a:off x="1447411" y="2705725"/>
            <a:ext cx="6249178" cy="1446550"/>
          </a:xfrm>
          <a:prstGeom prst="rect">
            <a:avLst/>
          </a:prstGeom>
          <a:noFill/>
        </p:spPr>
        <p:txBody>
          <a:bodyPr wrap="square" rtlCol="0">
            <a:spAutoFit/>
          </a:bodyPr>
          <a:lstStyle/>
          <a:p>
            <a:pPr algn="ctr"/>
            <a:r>
              <a:rPr lang="zh-CN" altLang="en-US" sz="4400" b="1" dirty="0"/>
              <a:t>基于多任务的多智能体涌现语言对话技术研究</a:t>
            </a:r>
            <a:endParaRPr lang="zh-CN" altLang="en-US" sz="4400" baseline="30000" dirty="0"/>
          </a:p>
        </p:txBody>
      </p:sp>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79918"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A3489CC3-7DE3-4F98-A376-31C41420AEE8}"/>
              </a:ext>
            </a:extLst>
          </p:cNvPr>
          <p:cNvSpPr txBox="1"/>
          <p:nvPr/>
        </p:nvSpPr>
        <p:spPr>
          <a:xfrm>
            <a:off x="354562" y="457200"/>
            <a:ext cx="7152023" cy="646331"/>
          </a:xfrm>
          <a:prstGeom prst="rect">
            <a:avLst/>
          </a:prstGeom>
          <a:noFill/>
        </p:spPr>
        <p:txBody>
          <a:bodyPr wrap="square" rtlCol="0">
            <a:spAutoFit/>
          </a:bodyPr>
          <a:lstStyle/>
          <a:p>
            <a:r>
              <a:rPr lang="zh-CN" altLang="en-US" sz="3600" b="1" dirty="0">
                <a:solidFill>
                  <a:schemeClr val="accent1">
                    <a:lumMod val="50000"/>
                  </a:schemeClr>
                </a:solidFill>
              </a:rPr>
              <a:t>开题汇报 </a:t>
            </a:r>
          </a:p>
        </p:txBody>
      </p:sp>
      <p:sp>
        <p:nvSpPr>
          <p:cNvPr id="10" name="Oval 5">
            <a:extLst>
              <a:ext uri="{FF2B5EF4-FFF2-40B4-BE49-F238E27FC236}">
                <a16:creationId xmlns:a16="http://schemas.microsoft.com/office/drawing/2014/main" id="{F0D42B21-6E1E-470E-8666-A459B52F4230}"/>
              </a:ext>
            </a:extLst>
          </p:cNvPr>
          <p:cNvSpPr/>
          <p:nvPr/>
        </p:nvSpPr>
        <p:spPr>
          <a:xfrm>
            <a:off x="4673177" y="478738"/>
            <a:ext cx="4721096" cy="4720177"/>
          </a:xfrm>
          <a:prstGeom prst="ellipse">
            <a:avLst/>
          </a:prstGeom>
          <a:solidFill>
            <a:srgbClr val="FFC000">
              <a:alpha val="34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dirty="0">
              <a:ln>
                <a:noFill/>
              </a:ln>
              <a:solidFill>
                <a:srgbClr val="FFFFFF"/>
              </a:solidFill>
              <a:effectLst/>
              <a:uLnTx/>
              <a:uFillTx/>
              <a:cs typeface="+mn-ea"/>
              <a:sym typeface="+mn-lt"/>
            </a:endParaRPr>
          </a:p>
        </p:txBody>
      </p:sp>
      <p:sp>
        <p:nvSpPr>
          <p:cNvPr id="13" name="Oval 6">
            <a:extLst>
              <a:ext uri="{FF2B5EF4-FFF2-40B4-BE49-F238E27FC236}">
                <a16:creationId xmlns:a16="http://schemas.microsoft.com/office/drawing/2014/main" id="{3A4CA9AE-D322-43BC-83C1-4843AB74F176}"/>
              </a:ext>
            </a:extLst>
          </p:cNvPr>
          <p:cNvSpPr/>
          <p:nvPr/>
        </p:nvSpPr>
        <p:spPr>
          <a:xfrm>
            <a:off x="177281" y="2625727"/>
            <a:ext cx="3303311" cy="3302667"/>
          </a:xfrm>
          <a:prstGeom prst="ellipse">
            <a:avLst/>
          </a:prstGeom>
          <a:solidFill>
            <a:srgbClr val="4F97CD">
              <a:alpha val="70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dirty="0">
              <a:ln>
                <a:noFill/>
              </a:ln>
              <a:solidFill>
                <a:srgbClr val="FFFFFF"/>
              </a:solidFill>
              <a:effectLst/>
              <a:uLnTx/>
              <a:uFillTx/>
              <a:cs typeface="+mn-ea"/>
              <a:sym typeface="+mn-lt"/>
            </a:endParaRPr>
          </a:p>
        </p:txBody>
      </p:sp>
    </p:spTree>
    <p:extLst>
      <p:ext uri="{BB962C8B-B14F-4D97-AF65-F5344CB8AC3E}">
        <p14:creationId xmlns:p14="http://schemas.microsoft.com/office/powerpoint/2010/main" val="3297155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646331"/>
          </a:xfrm>
          <a:prstGeom prst="rect">
            <a:avLst/>
          </a:prstGeom>
          <a:noFill/>
        </p:spPr>
        <p:txBody>
          <a:bodyPr wrap="square" rtlCol="0">
            <a:spAutoFit/>
          </a:bodyPr>
          <a:lstStyle/>
          <a:p>
            <a:r>
              <a:rPr lang="zh-CN" altLang="en-US" sz="3600" b="1" dirty="0">
                <a:solidFill>
                  <a:schemeClr val="accent1">
                    <a:lumMod val="50000"/>
                  </a:schemeClr>
                </a:solidFill>
              </a:rPr>
              <a:t> 研究现状分析</a:t>
            </a:r>
          </a:p>
        </p:txBody>
      </p:sp>
      <p:sp>
        <p:nvSpPr>
          <p:cNvPr id="3" name="文本框 2">
            <a:extLst>
              <a:ext uri="{FF2B5EF4-FFF2-40B4-BE49-F238E27FC236}">
                <a16:creationId xmlns:a16="http://schemas.microsoft.com/office/drawing/2014/main" id="{81EDD690-60E9-418B-B93A-9A307275B38F}"/>
              </a:ext>
            </a:extLst>
          </p:cNvPr>
          <p:cNvSpPr txBox="1"/>
          <p:nvPr/>
        </p:nvSpPr>
        <p:spPr>
          <a:xfrm>
            <a:off x="564444" y="1670756"/>
            <a:ext cx="7360356" cy="1754326"/>
          </a:xfrm>
          <a:prstGeom prst="rect">
            <a:avLst/>
          </a:prstGeom>
          <a:noFill/>
        </p:spPr>
        <p:txBody>
          <a:bodyPr wrap="square" rtlCol="0">
            <a:spAutoFit/>
          </a:bodyPr>
          <a:lstStyle/>
          <a:p>
            <a:r>
              <a:rPr lang="zh-CN" altLang="en-US" strike="sngStrike" dirty="0"/>
              <a:t>任务比较简单</a:t>
            </a:r>
            <a:r>
              <a:rPr lang="zh-CN" altLang="en-US" dirty="0"/>
              <a:t>单一和多任务对比</a:t>
            </a:r>
            <a:endParaRPr lang="en-US" altLang="zh-CN" strike="sngStrike" dirty="0"/>
          </a:p>
          <a:p>
            <a:r>
              <a:rPr lang="zh-CN" altLang="en-US" dirty="0"/>
              <a:t>产生的涌现语言在其他任务下理解和生成能力差</a:t>
            </a:r>
          </a:p>
          <a:p>
            <a:r>
              <a:rPr lang="zh-CN" altLang="en-US" dirty="0"/>
              <a:t>涌现语言的可解释性差</a:t>
            </a:r>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3394731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646331"/>
          </a:xfrm>
          <a:prstGeom prst="rect">
            <a:avLst/>
          </a:prstGeom>
          <a:noFill/>
        </p:spPr>
        <p:txBody>
          <a:bodyPr wrap="square" rtlCol="0">
            <a:spAutoFit/>
          </a:bodyPr>
          <a:lstStyle/>
          <a:p>
            <a:r>
              <a:rPr lang="zh-CN" altLang="en-US" sz="3600" b="1" dirty="0">
                <a:solidFill>
                  <a:schemeClr val="accent1">
                    <a:lumMod val="50000"/>
                  </a:schemeClr>
                </a:solidFill>
              </a:rPr>
              <a:t> 研究目标</a:t>
            </a:r>
          </a:p>
        </p:txBody>
      </p:sp>
      <p:sp>
        <p:nvSpPr>
          <p:cNvPr id="3" name="文本框 2">
            <a:extLst>
              <a:ext uri="{FF2B5EF4-FFF2-40B4-BE49-F238E27FC236}">
                <a16:creationId xmlns:a16="http://schemas.microsoft.com/office/drawing/2014/main" id="{81EDD690-60E9-418B-B93A-9A307275B38F}"/>
              </a:ext>
            </a:extLst>
          </p:cNvPr>
          <p:cNvSpPr txBox="1"/>
          <p:nvPr/>
        </p:nvSpPr>
        <p:spPr>
          <a:xfrm>
            <a:off x="564444" y="1670756"/>
            <a:ext cx="7360356" cy="2308324"/>
          </a:xfrm>
          <a:prstGeom prst="rect">
            <a:avLst/>
          </a:prstGeom>
          <a:noFill/>
        </p:spPr>
        <p:txBody>
          <a:bodyPr wrap="square" rtlCol="0">
            <a:spAutoFit/>
          </a:bodyPr>
          <a:lstStyle/>
          <a:p>
            <a:r>
              <a:rPr lang="zh-CN" altLang="en-US" strike="sngStrike" dirty="0"/>
              <a:t>设计比较复杂的任务，比如视觉导航任务（应用比较广泛，可以用到实际应用中）</a:t>
            </a:r>
            <a:endParaRPr lang="en-US" altLang="zh-CN" strike="sngStrike" dirty="0"/>
          </a:p>
          <a:p>
            <a:endParaRPr lang="en-US" altLang="zh-CN" dirty="0"/>
          </a:p>
          <a:p>
            <a:r>
              <a:rPr lang="zh-CN" altLang="en-US" dirty="0"/>
              <a:t>在多任务下训练好的涌现语言，在新的任务中遇到未见过的动作和环境组合，也有较好的理解和生成能力</a:t>
            </a:r>
            <a:endParaRPr lang="en-US" altLang="zh-CN" dirty="0"/>
          </a:p>
          <a:p>
            <a:endParaRPr lang="en-US" altLang="zh-CN" dirty="0"/>
          </a:p>
          <a:p>
            <a:r>
              <a:rPr lang="zh-CN" altLang="en-US" dirty="0"/>
              <a:t>增强涌现语言的可解释性</a:t>
            </a:r>
          </a:p>
          <a:p>
            <a:endParaRPr lang="zh-CN" altLang="en-US" dirty="0"/>
          </a:p>
        </p:txBody>
      </p:sp>
    </p:spTree>
    <p:extLst>
      <p:ext uri="{BB962C8B-B14F-4D97-AF65-F5344CB8AC3E}">
        <p14:creationId xmlns:p14="http://schemas.microsoft.com/office/powerpoint/2010/main" val="1918651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646331"/>
          </a:xfrm>
          <a:prstGeom prst="rect">
            <a:avLst/>
          </a:prstGeom>
          <a:noFill/>
        </p:spPr>
        <p:txBody>
          <a:bodyPr wrap="square" rtlCol="0">
            <a:spAutoFit/>
          </a:bodyPr>
          <a:lstStyle/>
          <a:p>
            <a:r>
              <a:rPr lang="zh-CN" altLang="en-US" sz="3600" b="1" dirty="0">
                <a:solidFill>
                  <a:schemeClr val="accent1">
                    <a:lumMod val="50000"/>
                  </a:schemeClr>
                </a:solidFill>
              </a:rPr>
              <a:t> 研究内容</a:t>
            </a:r>
          </a:p>
        </p:txBody>
      </p:sp>
    </p:spTree>
    <p:extLst>
      <p:ext uri="{BB962C8B-B14F-4D97-AF65-F5344CB8AC3E}">
        <p14:creationId xmlns:p14="http://schemas.microsoft.com/office/powerpoint/2010/main" val="259319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256057"/>
            <a:ext cx="7152023" cy="646331"/>
          </a:xfrm>
          <a:prstGeom prst="rect">
            <a:avLst/>
          </a:prstGeom>
          <a:noFill/>
        </p:spPr>
        <p:txBody>
          <a:bodyPr wrap="square" rtlCol="0">
            <a:spAutoFit/>
          </a:bodyPr>
          <a:lstStyle/>
          <a:p>
            <a:r>
              <a:rPr lang="zh-CN" altLang="en-US" sz="3600" b="1" dirty="0">
                <a:solidFill>
                  <a:schemeClr val="accent1">
                    <a:lumMod val="50000"/>
                  </a:schemeClr>
                </a:solidFill>
              </a:rPr>
              <a:t> 研究方案</a:t>
            </a:r>
          </a:p>
        </p:txBody>
      </p:sp>
    </p:spTree>
    <p:extLst>
      <p:ext uri="{BB962C8B-B14F-4D97-AF65-F5344CB8AC3E}">
        <p14:creationId xmlns:p14="http://schemas.microsoft.com/office/powerpoint/2010/main" val="2055242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646331"/>
          </a:xfrm>
          <a:prstGeom prst="rect">
            <a:avLst/>
          </a:prstGeom>
          <a:noFill/>
        </p:spPr>
        <p:txBody>
          <a:bodyPr wrap="square" rtlCol="0">
            <a:spAutoFit/>
          </a:bodyPr>
          <a:lstStyle/>
          <a:p>
            <a:r>
              <a:rPr lang="zh-CN" altLang="en-US" sz="3600" b="1" dirty="0">
                <a:solidFill>
                  <a:schemeClr val="accent1">
                    <a:lumMod val="50000"/>
                  </a:schemeClr>
                </a:solidFill>
              </a:rPr>
              <a:t> 研究内容</a:t>
            </a:r>
          </a:p>
        </p:txBody>
      </p:sp>
      <p:sp>
        <p:nvSpPr>
          <p:cNvPr id="3" name="文本框 2">
            <a:extLst>
              <a:ext uri="{FF2B5EF4-FFF2-40B4-BE49-F238E27FC236}">
                <a16:creationId xmlns:a16="http://schemas.microsoft.com/office/drawing/2014/main" id="{81EDD690-60E9-418B-B93A-9A307275B38F}"/>
              </a:ext>
            </a:extLst>
          </p:cNvPr>
          <p:cNvSpPr txBox="1"/>
          <p:nvPr/>
        </p:nvSpPr>
        <p:spPr>
          <a:xfrm>
            <a:off x="564444" y="1670756"/>
            <a:ext cx="7360356" cy="1754326"/>
          </a:xfrm>
          <a:prstGeom prst="rect">
            <a:avLst/>
          </a:prstGeom>
          <a:noFill/>
        </p:spPr>
        <p:txBody>
          <a:bodyPr wrap="square" rtlCol="0">
            <a:spAutoFit/>
          </a:bodyPr>
          <a:lstStyle/>
          <a:p>
            <a:r>
              <a:rPr lang="zh-CN" altLang="en-US" strike="sngStrike" dirty="0"/>
              <a:t>形式化表达：</a:t>
            </a:r>
            <a:endParaRPr lang="en-US" altLang="zh-CN" strike="sngStrike" dirty="0"/>
          </a:p>
          <a:p>
            <a:endParaRPr lang="en-US" altLang="zh-CN" strike="sngStrike" dirty="0"/>
          </a:p>
          <a:p>
            <a:r>
              <a:rPr lang="zh-CN" altLang="en-US" strike="sngStrike" dirty="0"/>
              <a:t>任务</a:t>
            </a:r>
            <a:r>
              <a:rPr lang="en-US" altLang="zh-CN" strike="sngStrike" dirty="0"/>
              <a:t>T1,T2,…Tn</a:t>
            </a:r>
          </a:p>
          <a:p>
            <a:r>
              <a:rPr lang="zh-CN" altLang="en-US" strike="sngStrike" dirty="0"/>
              <a:t>对每个任务</a:t>
            </a:r>
            <a:r>
              <a:rPr lang="en-US" altLang="zh-CN" strike="sngStrike" dirty="0"/>
              <a:t>T</a:t>
            </a:r>
            <a:r>
              <a:rPr lang="zh-CN" altLang="en-US" strike="sngStrike" dirty="0"/>
              <a:t>，环境</a:t>
            </a:r>
            <a:r>
              <a:rPr lang="en-US" altLang="zh-CN" strike="sngStrike" dirty="0"/>
              <a:t>E</a:t>
            </a:r>
            <a:r>
              <a:rPr lang="zh-CN" altLang="en-US" strike="sngStrike" dirty="0"/>
              <a:t>，</a:t>
            </a:r>
            <a:r>
              <a:rPr lang="en-US" altLang="zh-CN" strike="sngStrike" dirty="0"/>
              <a:t>m</a:t>
            </a:r>
            <a:r>
              <a:rPr lang="zh-CN" altLang="en-US" strike="sngStrike" dirty="0"/>
              <a:t>个智能体，每个智能体有动作</a:t>
            </a:r>
            <a:r>
              <a:rPr lang="en-US" altLang="zh-CN" strike="sngStrike" dirty="0"/>
              <a:t>A</a:t>
            </a:r>
          </a:p>
          <a:p>
            <a:r>
              <a:rPr lang="zh-CN" altLang="en-US" strike="sngStrike" dirty="0"/>
              <a:t>语言</a:t>
            </a:r>
            <a:r>
              <a:rPr lang="en-US" altLang="zh-CN" strike="sngStrike" dirty="0"/>
              <a:t>V</a:t>
            </a:r>
            <a:r>
              <a:rPr lang="zh-CN" altLang="en-US" strike="sngStrike" dirty="0"/>
              <a:t>描述</a:t>
            </a:r>
            <a:r>
              <a:rPr lang="en-US" altLang="zh-CN" strike="sngStrike" dirty="0"/>
              <a:t>E</a:t>
            </a:r>
            <a:r>
              <a:rPr lang="zh-CN" altLang="en-US" strike="sngStrike" dirty="0"/>
              <a:t>和</a:t>
            </a:r>
            <a:r>
              <a:rPr lang="en-US" altLang="zh-CN" strike="sngStrike" dirty="0"/>
              <a:t>A</a:t>
            </a:r>
            <a:r>
              <a:rPr lang="zh-CN" altLang="en-US" strike="sngStrike" dirty="0"/>
              <a:t>以及</a:t>
            </a:r>
            <a:r>
              <a:rPr lang="en-US" altLang="zh-CN" strike="sngStrike" dirty="0"/>
              <a:t>E</a:t>
            </a:r>
            <a:r>
              <a:rPr lang="zh-CN" altLang="en-US" strike="sngStrike" dirty="0"/>
              <a:t>和</a:t>
            </a:r>
            <a:r>
              <a:rPr lang="en-US" altLang="zh-CN" strike="sngStrike" dirty="0"/>
              <a:t>A</a:t>
            </a:r>
            <a:r>
              <a:rPr lang="zh-CN" altLang="en-US" strike="sngStrike" dirty="0"/>
              <a:t>的组合</a:t>
            </a:r>
            <a:endParaRPr lang="en-US" altLang="zh-CN" strike="sngStrike" dirty="0"/>
          </a:p>
          <a:p>
            <a:endParaRPr lang="zh-CN" altLang="en-US" dirty="0"/>
          </a:p>
        </p:txBody>
      </p:sp>
    </p:spTree>
    <p:extLst>
      <p:ext uri="{BB962C8B-B14F-4D97-AF65-F5344CB8AC3E}">
        <p14:creationId xmlns:p14="http://schemas.microsoft.com/office/powerpoint/2010/main" val="1626134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244438"/>
            <a:ext cx="7152023" cy="646331"/>
          </a:xfrm>
          <a:prstGeom prst="rect">
            <a:avLst/>
          </a:prstGeom>
          <a:noFill/>
        </p:spPr>
        <p:txBody>
          <a:bodyPr wrap="square" rtlCol="0">
            <a:spAutoFit/>
          </a:bodyPr>
          <a:lstStyle/>
          <a:p>
            <a:r>
              <a:rPr lang="zh-CN" altLang="en-US" sz="3600" b="1" dirty="0">
                <a:solidFill>
                  <a:schemeClr val="accent1">
                    <a:lumMod val="50000"/>
                  </a:schemeClr>
                </a:solidFill>
              </a:rPr>
              <a:t> 前期工作</a:t>
            </a:r>
          </a:p>
        </p:txBody>
      </p:sp>
      <p:sp>
        <p:nvSpPr>
          <p:cNvPr id="3" name="文本框 2">
            <a:extLst>
              <a:ext uri="{FF2B5EF4-FFF2-40B4-BE49-F238E27FC236}">
                <a16:creationId xmlns:a16="http://schemas.microsoft.com/office/drawing/2014/main" id="{81EDD690-60E9-418B-B93A-9A307275B38F}"/>
              </a:ext>
            </a:extLst>
          </p:cNvPr>
          <p:cNvSpPr txBox="1"/>
          <p:nvPr/>
        </p:nvSpPr>
        <p:spPr>
          <a:xfrm>
            <a:off x="354562" y="1397675"/>
            <a:ext cx="7360356" cy="2585323"/>
          </a:xfrm>
          <a:prstGeom prst="rect">
            <a:avLst/>
          </a:prstGeom>
          <a:noFill/>
        </p:spPr>
        <p:txBody>
          <a:bodyPr wrap="square" rtlCol="0">
            <a:spAutoFit/>
          </a:bodyPr>
          <a:lstStyle/>
          <a:p>
            <a:r>
              <a:rPr lang="zh-CN" altLang="en-US" dirty="0"/>
              <a:t>多轮定位：</a:t>
            </a:r>
            <a:r>
              <a:rPr lang="en-US" altLang="zh-CN" dirty="0" err="1"/>
              <a:t>AgentA</a:t>
            </a:r>
            <a:r>
              <a:rPr lang="zh-CN" altLang="en-US" dirty="0"/>
              <a:t>只能看到部分的环境，</a:t>
            </a:r>
            <a:r>
              <a:rPr lang="en-US" altLang="zh-CN" dirty="0"/>
              <a:t>Agent A</a:t>
            </a:r>
            <a:r>
              <a:rPr lang="zh-CN" altLang="en-US" dirty="0"/>
              <a:t>向</a:t>
            </a:r>
            <a:r>
              <a:rPr lang="en-US" altLang="zh-CN" dirty="0"/>
              <a:t>Agent B</a:t>
            </a:r>
            <a:r>
              <a:rPr lang="zh-CN" altLang="en-US" dirty="0"/>
              <a:t>描述自己所在位置，</a:t>
            </a:r>
            <a:r>
              <a:rPr lang="en-US" altLang="zh-CN" dirty="0"/>
              <a:t>Agent B</a:t>
            </a:r>
            <a:r>
              <a:rPr lang="zh-CN" altLang="en-US" dirty="0"/>
              <a:t>通过描述，猜测</a:t>
            </a:r>
            <a:r>
              <a:rPr lang="en-US" altLang="zh-CN" dirty="0"/>
              <a:t>Agent A</a:t>
            </a:r>
            <a:r>
              <a:rPr lang="zh-CN" altLang="en-US" dirty="0"/>
              <a:t>在哪个房间。如果一轮对话不足以让</a:t>
            </a:r>
            <a:r>
              <a:rPr lang="en-US" altLang="zh-CN" dirty="0" err="1"/>
              <a:t>AgentB</a:t>
            </a:r>
            <a:r>
              <a:rPr lang="zh-CN" altLang="en-US" dirty="0"/>
              <a:t>猜测正确房间，</a:t>
            </a:r>
            <a:r>
              <a:rPr lang="en-US" altLang="zh-CN" dirty="0"/>
              <a:t>B</a:t>
            </a:r>
            <a:r>
              <a:rPr lang="zh-CN" altLang="en-US" dirty="0"/>
              <a:t>会随机让</a:t>
            </a:r>
            <a:r>
              <a:rPr lang="en-US" altLang="zh-CN" dirty="0"/>
              <a:t>A</a:t>
            </a:r>
            <a:r>
              <a:rPr lang="zh-CN" altLang="en-US" dirty="0"/>
              <a:t>做一个动作来探索房间获得更多环境信息，进行多轮对话帮助</a:t>
            </a:r>
            <a:r>
              <a:rPr lang="en-US" altLang="zh-CN" dirty="0"/>
              <a:t>B</a:t>
            </a:r>
            <a:r>
              <a:rPr lang="zh-CN" altLang="en-US" dirty="0"/>
              <a:t>进行定位，直到</a:t>
            </a:r>
            <a:r>
              <a:rPr lang="en-US" altLang="zh-CN" dirty="0"/>
              <a:t>B</a:t>
            </a:r>
            <a:r>
              <a:rPr lang="zh-CN" altLang="en-US" dirty="0"/>
              <a:t>定位准确或者达到最大对话轮次。（画图）</a:t>
            </a:r>
            <a:endParaRPr lang="en-US" altLang="zh-CN" dirty="0"/>
          </a:p>
          <a:p>
            <a:endParaRPr lang="en-US" altLang="zh-CN" dirty="0"/>
          </a:p>
          <a:p>
            <a:r>
              <a:rPr lang="zh-CN" altLang="en-US" dirty="0"/>
              <a:t>环境编码</a:t>
            </a:r>
            <a:r>
              <a:rPr lang="en-US" altLang="zh-CN" dirty="0"/>
              <a:t>(</a:t>
            </a:r>
            <a:r>
              <a:rPr lang="en-US" altLang="zh-CN" dirty="0" err="1"/>
              <a:t>object,color,state</a:t>
            </a:r>
            <a:r>
              <a:rPr lang="en-US" altLang="zh-CN" dirty="0"/>
              <a:t>)</a:t>
            </a:r>
          </a:p>
          <a:p>
            <a:r>
              <a:rPr lang="zh-CN" altLang="en-US" dirty="0"/>
              <a:t>动作空间</a:t>
            </a:r>
          </a:p>
          <a:p>
            <a:endParaRPr lang="zh-CN" altLang="en-US" dirty="0"/>
          </a:p>
        </p:txBody>
      </p:sp>
      <p:pic>
        <p:nvPicPr>
          <p:cNvPr id="5" name="图片 4">
            <a:extLst>
              <a:ext uri="{FF2B5EF4-FFF2-40B4-BE49-F238E27FC236}">
                <a16:creationId xmlns:a16="http://schemas.microsoft.com/office/drawing/2014/main" id="{3A7C5B33-9EF7-49F1-B1CA-172EC357BB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2757284"/>
            <a:ext cx="3459775" cy="3157044"/>
          </a:xfrm>
          <a:prstGeom prst="rect">
            <a:avLst/>
          </a:prstGeom>
        </p:spPr>
      </p:pic>
      <p:pic>
        <p:nvPicPr>
          <p:cNvPr id="8" name="图片 7">
            <a:extLst>
              <a:ext uri="{FF2B5EF4-FFF2-40B4-BE49-F238E27FC236}">
                <a16:creationId xmlns:a16="http://schemas.microsoft.com/office/drawing/2014/main" id="{61E15493-C245-4138-9AB1-70F3DD8409FE}"/>
              </a:ext>
            </a:extLst>
          </p:cNvPr>
          <p:cNvPicPr>
            <a:picLocks noChangeAspect="1"/>
          </p:cNvPicPr>
          <p:nvPr/>
        </p:nvPicPr>
        <p:blipFill>
          <a:blip r:embed="rId5"/>
          <a:stretch>
            <a:fillRect/>
          </a:stretch>
        </p:blipFill>
        <p:spPr>
          <a:xfrm>
            <a:off x="659447" y="3667125"/>
            <a:ext cx="2733675" cy="3190875"/>
          </a:xfrm>
          <a:prstGeom prst="rect">
            <a:avLst/>
          </a:prstGeom>
        </p:spPr>
      </p:pic>
    </p:spTree>
    <p:extLst>
      <p:ext uri="{BB962C8B-B14F-4D97-AF65-F5344CB8AC3E}">
        <p14:creationId xmlns:p14="http://schemas.microsoft.com/office/powerpoint/2010/main" val="3052124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7" name="文本框 6">
            <a:extLst>
              <a:ext uri="{FF2B5EF4-FFF2-40B4-BE49-F238E27FC236}">
                <a16:creationId xmlns:a16="http://schemas.microsoft.com/office/drawing/2014/main" id="{073AC671-6D69-4A41-B7DF-634CE411535A}"/>
              </a:ext>
            </a:extLst>
          </p:cNvPr>
          <p:cNvSpPr txBox="1"/>
          <p:nvPr/>
        </p:nvSpPr>
        <p:spPr>
          <a:xfrm>
            <a:off x="278881" y="2238679"/>
            <a:ext cx="7152023" cy="923330"/>
          </a:xfrm>
          <a:prstGeom prst="rect">
            <a:avLst/>
          </a:prstGeom>
          <a:noFill/>
        </p:spPr>
        <p:txBody>
          <a:bodyPr wrap="square" rtlCol="0">
            <a:spAutoFit/>
          </a:bodyPr>
          <a:lstStyle/>
          <a:p>
            <a:r>
              <a:rPr lang="zh-CN" altLang="en-US" sz="5400" b="1" dirty="0">
                <a:solidFill>
                  <a:schemeClr val="accent1">
                    <a:lumMod val="50000"/>
                  </a:schemeClr>
                </a:solidFill>
              </a:rPr>
              <a:t>目录</a:t>
            </a:r>
          </a:p>
        </p:txBody>
      </p:sp>
      <p:pic>
        <p:nvPicPr>
          <p:cNvPr id="5" name="图片 4">
            <a:extLst>
              <a:ext uri="{FF2B5EF4-FFF2-40B4-BE49-F238E27FC236}">
                <a16:creationId xmlns:a16="http://schemas.microsoft.com/office/drawing/2014/main" id="{EF684B27-1AF6-43D2-9B4B-EFF44E78E200}"/>
              </a:ext>
            </a:extLst>
          </p:cNvPr>
          <p:cNvPicPr>
            <a:picLocks noChangeAspect="1"/>
          </p:cNvPicPr>
          <p:nvPr/>
        </p:nvPicPr>
        <p:blipFill>
          <a:blip r:embed="rId4"/>
          <a:stretch>
            <a:fillRect/>
          </a:stretch>
        </p:blipFill>
        <p:spPr>
          <a:xfrm>
            <a:off x="2582932" y="1106401"/>
            <a:ext cx="853514" cy="853514"/>
          </a:xfrm>
          <a:prstGeom prst="rect">
            <a:avLst/>
          </a:prstGeom>
        </p:spPr>
      </p:pic>
      <p:sp>
        <p:nvSpPr>
          <p:cNvPr id="11" name="文本框 10">
            <a:extLst>
              <a:ext uri="{FF2B5EF4-FFF2-40B4-BE49-F238E27FC236}">
                <a16:creationId xmlns:a16="http://schemas.microsoft.com/office/drawing/2014/main" id="{1DA55B01-B17E-465D-A9E6-4F8B999AB4FD}"/>
              </a:ext>
            </a:extLst>
          </p:cNvPr>
          <p:cNvSpPr txBox="1"/>
          <p:nvPr/>
        </p:nvSpPr>
        <p:spPr>
          <a:xfrm>
            <a:off x="3664418" y="1349089"/>
            <a:ext cx="3369678" cy="442109"/>
          </a:xfrm>
          <a:prstGeom prst="rect">
            <a:avLst/>
          </a:prstGeom>
          <a:noFill/>
        </p:spPr>
        <p:txBody>
          <a:bodyPr wrap="square" rtlCol="0">
            <a:spAutoFit/>
          </a:bodyPr>
          <a:lstStyle/>
          <a:p>
            <a:pPr marL="0" marR="0" lvl="0" indent="0" algn="ctr" defTabSz="914400" rtl="0" eaLnBrk="1" fontAlgn="auto" latinLnBrk="0" hangingPunct="1">
              <a:lnSpc>
                <a:spcPts val="25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000000">
                    <a:lumMod val="65000"/>
                    <a:lumOff val="35000"/>
                  </a:srgbClr>
                </a:solidFill>
                <a:effectLst/>
                <a:uLnTx/>
                <a:uFillTx/>
                <a:cs typeface="+mn-ea"/>
                <a:sym typeface="+mn-lt"/>
              </a:rPr>
              <a:t>选题背景和意义</a:t>
            </a:r>
          </a:p>
        </p:txBody>
      </p:sp>
      <p:sp>
        <p:nvSpPr>
          <p:cNvPr id="15" name="椭圆 14">
            <a:extLst>
              <a:ext uri="{FF2B5EF4-FFF2-40B4-BE49-F238E27FC236}">
                <a16:creationId xmlns:a16="http://schemas.microsoft.com/office/drawing/2014/main" id="{6DB49FA6-08FF-46D3-B812-B3B1B4BB8E62}"/>
              </a:ext>
            </a:extLst>
          </p:cNvPr>
          <p:cNvSpPr/>
          <p:nvPr/>
        </p:nvSpPr>
        <p:spPr>
          <a:xfrm>
            <a:off x="2582932" y="2311778"/>
            <a:ext cx="850231" cy="850231"/>
          </a:xfrm>
          <a:prstGeom prst="ellipse">
            <a:avLst/>
          </a:prstGeom>
          <a:solidFill>
            <a:srgbClr val="4F97CD"/>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700" b="1" i="0" u="none" strike="noStrike" kern="1200" cap="none" spc="0" normalizeH="0" baseline="0" noProof="0" dirty="0">
                <a:ln>
                  <a:noFill/>
                </a:ln>
                <a:solidFill>
                  <a:srgbClr val="FFFFFF"/>
                </a:solidFill>
                <a:effectLst/>
                <a:uLnTx/>
                <a:uFillTx/>
                <a:cs typeface="+mn-ea"/>
                <a:sym typeface="+mn-lt"/>
              </a:rPr>
              <a:t>02</a:t>
            </a:r>
            <a:endParaRPr kumimoji="0" lang="zh-CN" altLang="en-US" sz="2700" b="1" i="0" u="none" strike="noStrike" kern="1200" cap="none" spc="0" normalizeH="0" baseline="0" noProof="0" dirty="0">
              <a:ln>
                <a:noFill/>
              </a:ln>
              <a:solidFill>
                <a:srgbClr val="FFFFFF"/>
              </a:solidFill>
              <a:effectLst/>
              <a:uLnTx/>
              <a:uFillTx/>
              <a:cs typeface="+mn-ea"/>
              <a:sym typeface="+mn-lt"/>
            </a:endParaRPr>
          </a:p>
        </p:txBody>
      </p:sp>
      <p:sp>
        <p:nvSpPr>
          <p:cNvPr id="16" name="椭圆 15">
            <a:extLst>
              <a:ext uri="{FF2B5EF4-FFF2-40B4-BE49-F238E27FC236}">
                <a16:creationId xmlns:a16="http://schemas.microsoft.com/office/drawing/2014/main" id="{06E49A79-5AEA-42F8-9E84-6387AE86E9E7}"/>
              </a:ext>
            </a:extLst>
          </p:cNvPr>
          <p:cNvSpPr/>
          <p:nvPr/>
        </p:nvSpPr>
        <p:spPr>
          <a:xfrm>
            <a:off x="2582932" y="3513195"/>
            <a:ext cx="850231" cy="850231"/>
          </a:xfrm>
          <a:prstGeom prst="ellipse">
            <a:avLst/>
          </a:prstGeom>
          <a:solidFill>
            <a:srgbClr val="4F97CD"/>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700" b="1" i="0" u="none" strike="noStrike" kern="1200" cap="none" spc="0" normalizeH="0" baseline="0" noProof="0" dirty="0">
                <a:ln>
                  <a:noFill/>
                </a:ln>
                <a:solidFill>
                  <a:srgbClr val="FFFFFF"/>
                </a:solidFill>
                <a:effectLst/>
                <a:uLnTx/>
                <a:uFillTx/>
                <a:cs typeface="+mn-ea"/>
                <a:sym typeface="+mn-lt"/>
              </a:rPr>
              <a:t>03</a:t>
            </a:r>
            <a:endParaRPr kumimoji="0" lang="zh-CN" altLang="en-US" sz="2700" b="1" i="0" u="none" strike="noStrike" kern="1200" cap="none" spc="0" normalizeH="0" baseline="0" noProof="0" dirty="0">
              <a:ln>
                <a:noFill/>
              </a:ln>
              <a:solidFill>
                <a:srgbClr val="FFFFFF"/>
              </a:solidFill>
              <a:effectLst/>
              <a:uLnTx/>
              <a:uFillTx/>
              <a:cs typeface="+mn-ea"/>
              <a:sym typeface="+mn-lt"/>
            </a:endParaRPr>
          </a:p>
        </p:txBody>
      </p:sp>
      <p:sp>
        <p:nvSpPr>
          <p:cNvPr id="17" name="椭圆 16">
            <a:extLst>
              <a:ext uri="{FF2B5EF4-FFF2-40B4-BE49-F238E27FC236}">
                <a16:creationId xmlns:a16="http://schemas.microsoft.com/office/drawing/2014/main" id="{A05D5753-FD6F-4E41-9852-FC5F38F22082}"/>
              </a:ext>
            </a:extLst>
          </p:cNvPr>
          <p:cNvSpPr/>
          <p:nvPr/>
        </p:nvSpPr>
        <p:spPr>
          <a:xfrm>
            <a:off x="2582932" y="4716664"/>
            <a:ext cx="850231" cy="850231"/>
          </a:xfrm>
          <a:prstGeom prst="ellipse">
            <a:avLst/>
          </a:prstGeom>
          <a:solidFill>
            <a:srgbClr val="4F97CD"/>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700" b="1" i="0" u="none" strike="noStrike" kern="1200" cap="none" spc="0" normalizeH="0" baseline="0" noProof="0" dirty="0">
                <a:ln>
                  <a:noFill/>
                </a:ln>
                <a:solidFill>
                  <a:srgbClr val="FFFFFF"/>
                </a:solidFill>
                <a:effectLst/>
                <a:uLnTx/>
                <a:uFillTx/>
                <a:cs typeface="+mn-ea"/>
                <a:sym typeface="+mn-lt"/>
              </a:rPr>
              <a:t>04</a:t>
            </a:r>
            <a:endParaRPr kumimoji="0" lang="zh-CN" altLang="en-US" sz="2700" b="1" i="0" u="none" strike="noStrike" kern="1200" cap="none" spc="0" normalizeH="0" baseline="0" noProof="0" dirty="0">
              <a:ln>
                <a:noFill/>
              </a:ln>
              <a:solidFill>
                <a:srgbClr val="FFFFFF"/>
              </a:solidFill>
              <a:effectLst/>
              <a:uLnTx/>
              <a:uFillTx/>
              <a:cs typeface="+mn-ea"/>
              <a:sym typeface="+mn-lt"/>
            </a:endParaRPr>
          </a:p>
        </p:txBody>
      </p:sp>
      <p:sp>
        <p:nvSpPr>
          <p:cNvPr id="18" name="文本框 17">
            <a:extLst>
              <a:ext uri="{FF2B5EF4-FFF2-40B4-BE49-F238E27FC236}">
                <a16:creationId xmlns:a16="http://schemas.microsoft.com/office/drawing/2014/main" id="{900736F7-AD86-480F-A07F-CE8D77632558}"/>
              </a:ext>
            </a:extLst>
          </p:cNvPr>
          <p:cNvSpPr txBox="1"/>
          <p:nvPr/>
        </p:nvSpPr>
        <p:spPr>
          <a:xfrm>
            <a:off x="3664418" y="2622028"/>
            <a:ext cx="3369678" cy="442109"/>
          </a:xfrm>
          <a:prstGeom prst="rect">
            <a:avLst/>
          </a:prstGeom>
          <a:noFill/>
        </p:spPr>
        <p:txBody>
          <a:bodyPr wrap="square" rtlCol="0">
            <a:spAutoFit/>
          </a:bodyPr>
          <a:lstStyle/>
          <a:p>
            <a:pPr marL="0" marR="0" lvl="0" indent="0" algn="ctr" defTabSz="914400" rtl="0" eaLnBrk="1" fontAlgn="auto" latinLnBrk="0" hangingPunct="1">
              <a:lnSpc>
                <a:spcPts val="25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000000">
                    <a:lumMod val="65000"/>
                    <a:lumOff val="35000"/>
                  </a:srgbClr>
                </a:solidFill>
                <a:effectLst/>
                <a:uLnTx/>
                <a:uFillTx/>
                <a:cs typeface="+mn-ea"/>
                <a:sym typeface="+mn-lt"/>
              </a:rPr>
              <a:t>研究现状和问题</a:t>
            </a:r>
          </a:p>
        </p:txBody>
      </p:sp>
      <p:sp>
        <p:nvSpPr>
          <p:cNvPr id="19" name="文本框 18">
            <a:extLst>
              <a:ext uri="{FF2B5EF4-FFF2-40B4-BE49-F238E27FC236}">
                <a16:creationId xmlns:a16="http://schemas.microsoft.com/office/drawing/2014/main" id="{C91F3513-2A70-484A-A8A5-C778807F4DD7}"/>
              </a:ext>
            </a:extLst>
          </p:cNvPr>
          <p:cNvSpPr txBox="1"/>
          <p:nvPr/>
        </p:nvSpPr>
        <p:spPr>
          <a:xfrm>
            <a:off x="3664418" y="3830640"/>
            <a:ext cx="3369678" cy="442109"/>
          </a:xfrm>
          <a:prstGeom prst="rect">
            <a:avLst/>
          </a:prstGeom>
          <a:noFill/>
        </p:spPr>
        <p:txBody>
          <a:bodyPr wrap="square" rtlCol="0">
            <a:spAutoFit/>
          </a:bodyPr>
          <a:lstStyle/>
          <a:p>
            <a:pPr marL="0" marR="0" lvl="0" indent="0" algn="ctr" defTabSz="914400" rtl="0" eaLnBrk="1" fontAlgn="auto" latinLnBrk="0" hangingPunct="1">
              <a:lnSpc>
                <a:spcPts val="25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000000">
                    <a:lumMod val="65000"/>
                    <a:lumOff val="35000"/>
                  </a:srgbClr>
                </a:solidFill>
                <a:effectLst/>
                <a:uLnTx/>
                <a:uFillTx/>
                <a:cs typeface="+mn-ea"/>
                <a:sym typeface="+mn-lt"/>
              </a:rPr>
              <a:t>研究内容和目标</a:t>
            </a:r>
          </a:p>
        </p:txBody>
      </p:sp>
      <p:sp>
        <p:nvSpPr>
          <p:cNvPr id="20" name="文本框 19">
            <a:extLst>
              <a:ext uri="{FF2B5EF4-FFF2-40B4-BE49-F238E27FC236}">
                <a16:creationId xmlns:a16="http://schemas.microsoft.com/office/drawing/2014/main" id="{DB843666-F896-4A73-ABF3-FD00C67C8DA1}"/>
              </a:ext>
            </a:extLst>
          </p:cNvPr>
          <p:cNvSpPr txBox="1"/>
          <p:nvPr/>
        </p:nvSpPr>
        <p:spPr>
          <a:xfrm>
            <a:off x="3664418" y="5066802"/>
            <a:ext cx="4238923" cy="442109"/>
          </a:xfrm>
          <a:prstGeom prst="rect">
            <a:avLst/>
          </a:prstGeom>
          <a:noFill/>
        </p:spPr>
        <p:txBody>
          <a:bodyPr wrap="square" rtlCol="0">
            <a:spAutoFit/>
          </a:bodyPr>
          <a:lstStyle/>
          <a:p>
            <a:pPr marL="0" marR="0" lvl="0" indent="0" algn="ctr" defTabSz="914400" rtl="0" eaLnBrk="1" fontAlgn="auto" latinLnBrk="0" hangingPunct="1">
              <a:lnSpc>
                <a:spcPts val="25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000000">
                    <a:lumMod val="65000"/>
                    <a:lumOff val="35000"/>
                  </a:srgbClr>
                </a:solidFill>
                <a:effectLst/>
                <a:uLnTx/>
                <a:uFillTx/>
                <a:cs typeface="+mn-ea"/>
                <a:sym typeface="+mn-lt"/>
              </a:rPr>
              <a:t>前期工作和未来规划</a:t>
            </a:r>
          </a:p>
        </p:txBody>
      </p:sp>
      <p:sp>
        <p:nvSpPr>
          <p:cNvPr id="21" name="Oval 5">
            <a:extLst>
              <a:ext uri="{FF2B5EF4-FFF2-40B4-BE49-F238E27FC236}">
                <a16:creationId xmlns:a16="http://schemas.microsoft.com/office/drawing/2014/main" id="{96B17EDD-84D0-4E34-BF72-88B7ACBE2000}"/>
              </a:ext>
            </a:extLst>
          </p:cNvPr>
          <p:cNvSpPr/>
          <p:nvPr/>
        </p:nvSpPr>
        <p:spPr>
          <a:xfrm>
            <a:off x="-287958" y="835689"/>
            <a:ext cx="3437729" cy="3437060"/>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dirty="0">
              <a:ln>
                <a:noFill/>
              </a:ln>
              <a:solidFill>
                <a:srgbClr val="FFFFFF"/>
              </a:solidFill>
              <a:effectLst/>
              <a:uLnTx/>
              <a:uFillTx/>
              <a:cs typeface="+mn-ea"/>
              <a:sym typeface="+mn-lt"/>
            </a:endParaRPr>
          </a:p>
        </p:txBody>
      </p:sp>
      <p:sp>
        <p:nvSpPr>
          <p:cNvPr id="22" name="Oval 5">
            <a:extLst>
              <a:ext uri="{FF2B5EF4-FFF2-40B4-BE49-F238E27FC236}">
                <a16:creationId xmlns:a16="http://schemas.microsoft.com/office/drawing/2014/main" id="{5B488E7D-A68A-4951-929C-DA517A295898}"/>
              </a:ext>
            </a:extLst>
          </p:cNvPr>
          <p:cNvSpPr/>
          <p:nvPr/>
        </p:nvSpPr>
        <p:spPr>
          <a:xfrm>
            <a:off x="6020661" y="3695992"/>
            <a:ext cx="3437729" cy="3437060"/>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dirty="0">
              <a:ln>
                <a:noFill/>
              </a:ln>
              <a:solidFill>
                <a:srgbClr val="FFFFFF"/>
              </a:solidFill>
              <a:effectLst/>
              <a:uLnTx/>
              <a:uFillTx/>
              <a:cs typeface="+mn-ea"/>
              <a:sym typeface="+mn-lt"/>
            </a:endParaRPr>
          </a:p>
        </p:txBody>
      </p:sp>
    </p:spTree>
    <p:extLst>
      <p:ext uri="{BB962C8B-B14F-4D97-AF65-F5344CB8AC3E}">
        <p14:creationId xmlns:p14="http://schemas.microsoft.com/office/powerpoint/2010/main" val="3159406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2">
            <a:extLst>
              <a:ext uri="{FF2B5EF4-FFF2-40B4-BE49-F238E27FC236}">
                <a16:creationId xmlns:a16="http://schemas.microsoft.com/office/drawing/2014/main" id="{24209A52-7239-48AE-8FBD-861CE6482BBA}"/>
              </a:ext>
            </a:extLst>
          </p:cNvPr>
          <p:cNvSpPr/>
          <p:nvPr/>
        </p:nvSpPr>
        <p:spPr>
          <a:xfrm>
            <a:off x="-645828" y="1617944"/>
            <a:ext cx="2555657" cy="2555159"/>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9" name="Oval 5">
            <a:extLst>
              <a:ext uri="{FF2B5EF4-FFF2-40B4-BE49-F238E27FC236}">
                <a16:creationId xmlns:a16="http://schemas.microsoft.com/office/drawing/2014/main" id="{35F5AE2B-ADFD-4222-B554-88DDA2EAEA97}"/>
              </a:ext>
            </a:extLst>
          </p:cNvPr>
          <p:cNvSpPr/>
          <p:nvPr/>
        </p:nvSpPr>
        <p:spPr>
          <a:xfrm>
            <a:off x="6960899" y="2481513"/>
            <a:ext cx="1820484" cy="1820129"/>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4" name="Oval 5">
            <a:extLst>
              <a:ext uri="{FF2B5EF4-FFF2-40B4-BE49-F238E27FC236}">
                <a16:creationId xmlns:a16="http://schemas.microsoft.com/office/drawing/2014/main" id="{BFFBC414-C5BC-4EC7-B659-7A7DB1897F05}"/>
              </a:ext>
            </a:extLst>
          </p:cNvPr>
          <p:cNvSpPr/>
          <p:nvPr/>
        </p:nvSpPr>
        <p:spPr>
          <a:xfrm>
            <a:off x="6960899" y="2481513"/>
            <a:ext cx="1820484" cy="1820129"/>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5" name="Oval 6">
            <a:extLst>
              <a:ext uri="{FF2B5EF4-FFF2-40B4-BE49-F238E27FC236}">
                <a16:creationId xmlns:a16="http://schemas.microsoft.com/office/drawing/2014/main" id="{3265DB62-DD7A-463C-ADF3-C1D5DE55D75F}"/>
              </a:ext>
            </a:extLst>
          </p:cNvPr>
          <p:cNvSpPr/>
          <p:nvPr/>
        </p:nvSpPr>
        <p:spPr>
          <a:xfrm>
            <a:off x="6546203" y="714376"/>
            <a:ext cx="2477483" cy="2477000"/>
          </a:xfrm>
          <a:prstGeom prst="ellipse">
            <a:avLst/>
          </a:prstGeom>
          <a:solidFill>
            <a:srgbClr val="4F97CD">
              <a:alpha val="70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6" name="Oval 7">
            <a:extLst>
              <a:ext uri="{FF2B5EF4-FFF2-40B4-BE49-F238E27FC236}">
                <a16:creationId xmlns:a16="http://schemas.microsoft.com/office/drawing/2014/main" id="{7B71E247-E959-4DB5-B808-C01E8EC61E7F}"/>
              </a:ext>
            </a:extLst>
          </p:cNvPr>
          <p:cNvSpPr/>
          <p:nvPr/>
        </p:nvSpPr>
        <p:spPr>
          <a:xfrm>
            <a:off x="2870909" y="4821801"/>
            <a:ext cx="2555657" cy="2555159"/>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0" name="Oval 9">
            <a:extLst>
              <a:ext uri="{FF2B5EF4-FFF2-40B4-BE49-F238E27FC236}">
                <a16:creationId xmlns:a16="http://schemas.microsoft.com/office/drawing/2014/main" id="{BCE78D8B-61DD-4BDC-BBEF-1B725FB08653}"/>
              </a:ext>
            </a:extLst>
          </p:cNvPr>
          <p:cNvSpPr/>
          <p:nvPr/>
        </p:nvSpPr>
        <p:spPr>
          <a:xfrm>
            <a:off x="0" y="4537203"/>
            <a:ext cx="1949704" cy="1949323"/>
          </a:xfrm>
          <a:prstGeom prst="ellipse">
            <a:avLst/>
          </a:prstGeom>
          <a:solidFill>
            <a:srgbClr val="4D27D9"/>
          </a:solidFill>
          <a:ln>
            <a:noFill/>
          </a:ln>
          <a:effectLst>
            <a:softEdge rad="1092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3" name="Oval 5">
            <a:extLst>
              <a:ext uri="{FF2B5EF4-FFF2-40B4-BE49-F238E27FC236}">
                <a16:creationId xmlns:a16="http://schemas.microsoft.com/office/drawing/2014/main" id="{43A8C75A-B244-4060-BC39-0D61EC9CA25E}"/>
              </a:ext>
            </a:extLst>
          </p:cNvPr>
          <p:cNvSpPr/>
          <p:nvPr/>
        </p:nvSpPr>
        <p:spPr>
          <a:xfrm>
            <a:off x="0" y="4273466"/>
            <a:ext cx="2578297" cy="2577795"/>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3" name="Oval 5">
            <a:extLst>
              <a:ext uri="{FF2B5EF4-FFF2-40B4-BE49-F238E27FC236}">
                <a16:creationId xmlns:a16="http://schemas.microsoft.com/office/drawing/2014/main" id="{6EAE5242-E760-4B75-A5E7-16090B953E09}"/>
              </a:ext>
            </a:extLst>
          </p:cNvPr>
          <p:cNvSpPr/>
          <p:nvPr/>
        </p:nvSpPr>
        <p:spPr>
          <a:xfrm>
            <a:off x="75403" y="1594671"/>
            <a:ext cx="2578297" cy="2577795"/>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4" name="Oval 5">
            <a:extLst>
              <a:ext uri="{FF2B5EF4-FFF2-40B4-BE49-F238E27FC236}">
                <a16:creationId xmlns:a16="http://schemas.microsoft.com/office/drawing/2014/main" id="{EC0829B3-59E6-41F5-B37F-935DB3C916F4}"/>
              </a:ext>
            </a:extLst>
          </p:cNvPr>
          <p:cNvSpPr/>
          <p:nvPr/>
        </p:nvSpPr>
        <p:spPr>
          <a:xfrm>
            <a:off x="4596065" y="4566263"/>
            <a:ext cx="938463" cy="938280"/>
          </a:xfrm>
          <a:prstGeom prst="ellipse">
            <a:avLst/>
          </a:prstGeom>
          <a:solidFill>
            <a:srgbClr val="4F97CD">
              <a:alpha val="6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6" name="矩形 35">
            <a:extLst>
              <a:ext uri="{FF2B5EF4-FFF2-40B4-BE49-F238E27FC236}">
                <a16:creationId xmlns:a16="http://schemas.microsoft.com/office/drawing/2014/main" id="{E1F2A532-2790-4CC4-90C5-DC9B676B57AE}"/>
              </a:ext>
            </a:extLst>
          </p:cNvPr>
          <p:cNvSpPr/>
          <p:nvPr/>
        </p:nvSpPr>
        <p:spPr>
          <a:xfrm>
            <a:off x="391027" y="1335505"/>
            <a:ext cx="8361947" cy="4186991"/>
          </a:xfrm>
          <a:prstGeom prst="rect">
            <a:avLst/>
          </a:prstGeom>
          <a:solidFill>
            <a:schemeClr val="bg1">
              <a:alpha val="4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71450">
              <a:defRPr/>
            </a:pPr>
            <a:endParaRPr lang="zh-CN" altLang="en-US" sz="675" dirty="0">
              <a:solidFill>
                <a:srgbClr val="FFFFFF"/>
              </a:solidFill>
              <a:cs typeface="+mn-ea"/>
              <a:sym typeface="+mn-lt"/>
            </a:endParaRPr>
          </a:p>
        </p:txBody>
      </p:sp>
      <p:sp>
        <p:nvSpPr>
          <p:cNvPr id="22" name="Oval 5">
            <a:extLst>
              <a:ext uri="{FF2B5EF4-FFF2-40B4-BE49-F238E27FC236}">
                <a16:creationId xmlns:a16="http://schemas.microsoft.com/office/drawing/2014/main" id="{2FBCE5BC-0781-4B78-A333-B0C47639AC8E}"/>
              </a:ext>
            </a:extLst>
          </p:cNvPr>
          <p:cNvSpPr/>
          <p:nvPr/>
        </p:nvSpPr>
        <p:spPr>
          <a:xfrm>
            <a:off x="4957011" y="1625753"/>
            <a:ext cx="3540822" cy="3540133"/>
          </a:xfrm>
          <a:prstGeom prst="ellipse">
            <a:avLst/>
          </a:prstGeom>
          <a:solidFill>
            <a:srgbClr val="FFC000">
              <a:alpha val="34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nvGrpSpPr>
          <p:cNvPr id="45" name="组合 44">
            <a:extLst>
              <a:ext uri="{FF2B5EF4-FFF2-40B4-BE49-F238E27FC236}">
                <a16:creationId xmlns:a16="http://schemas.microsoft.com/office/drawing/2014/main" id="{882E2400-9EA9-4DB6-A4DA-317D56269E12}"/>
              </a:ext>
            </a:extLst>
          </p:cNvPr>
          <p:cNvGrpSpPr/>
          <p:nvPr/>
        </p:nvGrpSpPr>
        <p:grpSpPr>
          <a:xfrm>
            <a:off x="7757360" y="5092366"/>
            <a:ext cx="589548" cy="168443"/>
            <a:chOff x="818147" y="5646821"/>
            <a:chExt cx="786064" cy="224590"/>
          </a:xfrm>
          <a:solidFill>
            <a:srgbClr val="4F97CD"/>
          </a:solidFill>
        </p:grpSpPr>
        <p:sp>
          <p:nvSpPr>
            <p:cNvPr id="46" name="椭圆 45">
              <a:extLst>
                <a:ext uri="{FF2B5EF4-FFF2-40B4-BE49-F238E27FC236}">
                  <a16:creationId xmlns:a16="http://schemas.microsoft.com/office/drawing/2014/main" id="{FC0D5D7E-8D33-4304-9A2D-B746C73A5CFC}"/>
                </a:ext>
              </a:extLst>
            </p:cNvPr>
            <p:cNvSpPr/>
            <p:nvPr/>
          </p:nvSpPr>
          <p:spPr>
            <a:xfrm>
              <a:off x="818147" y="5646821"/>
              <a:ext cx="224590" cy="224590"/>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sp>
          <p:nvSpPr>
            <p:cNvPr id="56" name="圆: 空心 55">
              <a:extLst>
                <a:ext uri="{FF2B5EF4-FFF2-40B4-BE49-F238E27FC236}">
                  <a16:creationId xmlns:a16="http://schemas.microsoft.com/office/drawing/2014/main" id="{E7989A0C-4FF6-4035-9501-84633DD2D6F6}"/>
                </a:ext>
              </a:extLst>
            </p:cNvPr>
            <p:cNvSpPr/>
            <p:nvPr/>
          </p:nvSpPr>
          <p:spPr>
            <a:xfrm>
              <a:off x="1098884" y="5646821"/>
              <a:ext cx="224590" cy="224590"/>
            </a:xfrm>
            <a:prstGeom prst="donu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sp>
          <p:nvSpPr>
            <p:cNvPr id="57" name="圆: 空心 56">
              <a:extLst>
                <a:ext uri="{FF2B5EF4-FFF2-40B4-BE49-F238E27FC236}">
                  <a16:creationId xmlns:a16="http://schemas.microsoft.com/office/drawing/2014/main" id="{BF867C99-5161-4627-BC15-F8C2EA7CF1F5}"/>
                </a:ext>
              </a:extLst>
            </p:cNvPr>
            <p:cNvSpPr/>
            <p:nvPr/>
          </p:nvSpPr>
          <p:spPr>
            <a:xfrm>
              <a:off x="1379621" y="5646821"/>
              <a:ext cx="224590" cy="224590"/>
            </a:xfrm>
            <a:prstGeom prst="donu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grpSp>
      <p:grpSp>
        <p:nvGrpSpPr>
          <p:cNvPr id="5" name="组合 4">
            <a:extLst>
              <a:ext uri="{FF2B5EF4-FFF2-40B4-BE49-F238E27FC236}">
                <a16:creationId xmlns:a16="http://schemas.microsoft.com/office/drawing/2014/main" id="{BAFA840C-9042-4567-A84E-9D857516E29E}"/>
              </a:ext>
            </a:extLst>
          </p:cNvPr>
          <p:cNvGrpSpPr/>
          <p:nvPr/>
        </p:nvGrpSpPr>
        <p:grpSpPr>
          <a:xfrm>
            <a:off x="3193657" y="1367192"/>
            <a:ext cx="2842461" cy="2842461"/>
            <a:chOff x="1010651" y="1534026"/>
            <a:chExt cx="3789948" cy="3789948"/>
          </a:xfrm>
        </p:grpSpPr>
        <p:grpSp>
          <p:nvGrpSpPr>
            <p:cNvPr id="4" name="组合 3">
              <a:extLst>
                <a:ext uri="{FF2B5EF4-FFF2-40B4-BE49-F238E27FC236}">
                  <a16:creationId xmlns:a16="http://schemas.microsoft.com/office/drawing/2014/main" id="{332A5B46-ED09-4039-8374-D036EC2A31BD}"/>
                </a:ext>
              </a:extLst>
            </p:cNvPr>
            <p:cNvGrpSpPr/>
            <p:nvPr/>
          </p:nvGrpSpPr>
          <p:grpSpPr>
            <a:xfrm>
              <a:off x="1010651" y="1534026"/>
              <a:ext cx="3789948" cy="3789948"/>
              <a:chOff x="433137" y="930442"/>
              <a:chExt cx="4507831" cy="4507831"/>
            </a:xfrm>
          </p:grpSpPr>
          <p:sp>
            <p:nvSpPr>
              <p:cNvPr id="21" name="Oval 2">
                <a:extLst>
                  <a:ext uri="{FF2B5EF4-FFF2-40B4-BE49-F238E27FC236}">
                    <a16:creationId xmlns:a16="http://schemas.microsoft.com/office/drawing/2014/main" id="{6E533126-1B24-4317-82C1-8B5B1572DBBB}"/>
                  </a:ext>
                </a:extLst>
              </p:cNvPr>
              <p:cNvSpPr/>
              <p:nvPr/>
            </p:nvSpPr>
            <p:spPr>
              <a:xfrm>
                <a:off x="983281" y="1480918"/>
                <a:ext cx="3407543" cy="3406878"/>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nvGrpSpPr>
              <p:cNvPr id="2" name="组合 1">
                <a:extLst>
                  <a:ext uri="{FF2B5EF4-FFF2-40B4-BE49-F238E27FC236}">
                    <a16:creationId xmlns:a16="http://schemas.microsoft.com/office/drawing/2014/main" id="{AC5E8ECB-28F8-4F53-B568-3E7BC20F8216}"/>
                  </a:ext>
                </a:extLst>
              </p:cNvPr>
              <p:cNvGrpSpPr/>
              <p:nvPr/>
            </p:nvGrpSpPr>
            <p:grpSpPr>
              <a:xfrm>
                <a:off x="681502" y="1179196"/>
                <a:ext cx="4011101" cy="4010323"/>
                <a:chOff x="512772" y="994813"/>
                <a:chExt cx="4011101" cy="4010323"/>
              </a:xfrm>
            </p:grpSpPr>
            <p:sp>
              <p:nvSpPr>
                <p:cNvPr id="58" name="Oval 5">
                  <a:extLst>
                    <a:ext uri="{FF2B5EF4-FFF2-40B4-BE49-F238E27FC236}">
                      <a16:creationId xmlns:a16="http://schemas.microsoft.com/office/drawing/2014/main" id="{1F83A8F7-EF82-430A-966F-D3B492887640}"/>
                    </a:ext>
                  </a:extLst>
                </p:cNvPr>
                <p:cNvSpPr/>
                <p:nvPr/>
              </p:nvSpPr>
              <p:spPr>
                <a:xfrm>
                  <a:off x="512772" y="994813"/>
                  <a:ext cx="4011101" cy="4010323"/>
                </a:xfrm>
                <a:prstGeom prst="ellipse">
                  <a:avLst/>
                </a:prstGeom>
                <a:solidFill>
                  <a:srgbClr val="4F97CD">
                    <a:alpha val="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60" name="Oval 5">
                  <a:extLst>
                    <a:ext uri="{FF2B5EF4-FFF2-40B4-BE49-F238E27FC236}">
                      <a16:creationId xmlns:a16="http://schemas.microsoft.com/office/drawing/2014/main" id="{A765986C-8BC5-4FBB-A804-62BDF10A0C4E}"/>
                    </a:ext>
                  </a:extLst>
                </p:cNvPr>
                <p:cNvSpPr/>
                <p:nvPr/>
              </p:nvSpPr>
              <p:spPr>
                <a:xfrm>
                  <a:off x="885315" y="1435981"/>
                  <a:ext cx="3128592" cy="3127986"/>
                </a:xfrm>
                <a:prstGeom prst="ellipse">
                  <a:avLst/>
                </a:prstGeom>
                <a:gradFill>
                  <a:gsLst>
                    <a:gs pos="0">
                      <a:schemeClr val="accent1">
                        <a:lumMod val="5000"/>
                        <a:lumOff val="95000"/>
                      </a:schemeClr>
                    </a:gs>
                    <a:gs pos="74000">
                      <a:srgbClr val="B1D0E9"/>
                    </a:gs>
                    <a:gs pos="83000">
                      <a:srgbClr val="B1D0E9"/>
                    </a:gs>
                    <a:gs pos="100000">
                      <a:srgbClr val="B1D0E9"/>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sp>
            <p:nvSpPr>
              <p:cNvPr id="3" name="弧形 2">
                <a:extLst>
                  <a:ext uri="{FF2B5EF4-FFF2-40B4-BE49-F238E27FC236}">
                    <a16:creationId xmlns:a16="http://schemas.microsoft.com/office/drawing/2014/main" id="{2DE03C0F-5C7D-4259-9A9B-EBA56DEE0545}"/>
                  </a:ext>
                </a:extLst>
              </p:cNvPr>
              <p:cNvSpPr/>
              <p:nvPr/>
            </p:nvSpPr>
            <p:spPr>
              <a:xfrm>
                <a:off x="433137" y="930442"/>
                <a:ext cx="4507831" cy="4507831"/>
              </a:xfrm>
              <a:prstGeom prst="arc">
                <a:avLst>
                  <a:gd name="adj1" fmla="val 6717068"/>
                  <a:gd name="adj2" fmla="val 20833352"/>
                </a:avLst>
              </a:prstGeom>
              <a:ln>
                <a:solidFill>
                  <a:srgbClr val="4F97CD"/>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defRPr/>
                </a:pPr>
                <a:endParaRPr lang="zh-CN" altLang="en-US" sz="1350" dirty="0">
                  <a:solidFill>
                    <a:srgbClr val="000000"/>
                  </a:solidFill>
                  <a:cs typeface="+mn-ea"/>
                  <a:sym typeface="+mn-lt"/>
                </a:endParaRPr>
              </a:p>
            </p:txBody>
          </p:sp>
          <p:sp>
            <p:nvSpPr>
              <p:cNvPr id="61" name="弧形 60">
                <a:extLst>
                  <a:ext uri="{FF2B5EF4-FFF2-40B4-BE49-F238E27FC236}">
                    <a16:creationId xmlns:a16="http://schemas.microsoft.com/office/drawing/2014/main" id="{5333D191-4854-4AA7-9E8B-6A5BC5011FC6}"/>
                  </a:ext>
                </a:extLst>
              </p:cNvPr>
              <p:cNvSpPr/>
              <p:nvPr/>
            </p:nvSpPr>
            <p:spPr>
              <a:xfrm>
                <a:off x="753978" y="1251283"/>
                <a:ext cx="3866148" cy="3866148"/>
              </a:xfrm>
              <a:prstGeom prst="arc">
                <a:avLst>
                  <a:gd name="adj1" fmla="val 17899546"/>
                  <a:gd name="adj2" fmla="val 10350569"/>
                </a:avLst>
              </a:prstGeom>
              <a:ln>
                <a:solidFill>
                  <a:srgbClr val="4F97CD"/>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defRPr/>
                </a:pPr>
                <a:endParaRPr lang="zh-CN" altLang="en-US" sz="1350" dirty="0">
                  <a:solidFill>
                    <a:srgbClr val="000000"/>
                  </a:solidFill>
                  <a:cs typeface="+mn-ea"/>
                  <a:sym typeface="+mn-lt"/>
                </a:endParaRPr>
              </a:p>
            </p:txBody>
          </p:sp>
        </p:grpSp>
        <p:sp>
          <p:nvSpPr>
            <p:cNvPr id="62" name="文本框 61">
              <a:extLst>
                <a:ext uri="{FF2B5EF4-FFF2-40B4-BE49-F238E27FC236}">
                  <a16:creationId xmlns:a16="http://schemas.microsoft.com/office/drawing/2014/main" id="{1122BBDE-B35F-4097-9F8F-C2146C534507}"/>
                </a:ext>
              </a:extLst>
            </p:cNvPr>
            <p:cNvSpPr txBox="1"/>
            <p:nvPr/>
          </p:nvSpPr>
          <p:spPr>
            <a:xfrm>
              <a:off x="1434088" y="2828837"/>
              <a:ext cx="2943075" cy="1231107"/>
            </a:xfrm>
            <a:prstGeom prst="rect">
              <a:avLst/>
            </a:prstGeom>
            <a:noFill/>
          </p:spPr>
          <p:txBody>
            <a:bodyPr wrap="square" rtlCol="0">
              <a:spAutoFit/>
            </a:bodyPr>
            <a:lstStyle/>
            <a:p>
              <a:pPr algn="ctr" defTabSz="685800">
                <a:defRPr/>
              </a:pPr>
              <a:r>
                <a:rPr lang="en-US" altLang="zh-CN" sz="5400" b="1" dirty="0">
                  <a:solidFill>
                    <a:srgbClr val="4F97CD"/>
                  </a:solidFill>
                  <a:cs typeface="+mn-ea"/>
                  <a:sym typeface="+mn-lt"/>
                </a:rPr>
                <a:t>01</a:t>
              </a:r>
              <a:r>
                <a:rPr lang="en-US" altLang="zh-CN" sz="2100" b="1" dirty="0">
                  <a:solidFill>
                    <a:srgbClr val="4F97CD"/>
                  </a:solidFill>
                  <a:cs typeface="+mn-ea"/>
                  <a:sym typeface="+mn-lt"/>
                </a:rPr>
                <a:t>/Part</a:t>
              </a:r>
              <a:endParaRPr lang="en-US" altLang="zh-CN" sz="3300" b="1" dirty="0">
                <a:solidFill>
                  <a:srgbClr val="4F97CD"/>
                </a:solidFill>
                <a:cs typeface="+mn-ea"/>
                <a:sym typeface="+mn-lt"/>
              </a:endParaRPr>
            </a:p>
          </p:txBody>
        </p:sp>
      </p:grpSp>
      <p:sp>
        <p:nvSpPr>
          <p:cNvPr id="65" name="矩形 64">
            <a:extLst>
              <a:ext uri="{FF2B5EF4-FFF2-40B4-BE49-F238E27FC236}">
                <a16:creationId xmlns:a16="http://schemas.microsoft.com/office/drawing/2014/main" id="{7BB848A9-396E-4BD0-87D4-D6F838D1D4DE}"/>
              </a:ext>
            </a:extLst>
          </p:cNvPr>
          <p:cNvSpPr/>
          <p:nvPr/>
        </p:nvSpPr>
        <p:spPr>
          <a:xfrm>
            <a:off x="2854271" y="4253404"/>
            <a:ext cx="3425938" cy="646331"/>
          </a:xfrm>
          <a:prstGeom prst="rect">
            <a:avLst/>
          </a:prstGeom>
        </p:spPr>
        <p:txBody>
          <a:bodyPr wrap="none">
            <a:spAutoFit/>
          </a:bodyPr>
          <a:lstStyle/>
          <a:p>
            <a:pPr algn="ctr" defTabSz="685800">
              <a:defRPr/>
            </a:pPr>
            <a:r>
              <a:rPr lang="zh-CN" altLang="en-US" sz="3600" dirty="0">
                <a:solidFill>
                  <a:srgbClr val="000000">
                    <a:lumMod val="65000"/>
                    <a:lumOff val="35000"/>
                  </a:srgbClr>
                </a:solidFill>
                <a:cs typeface="+mn-ea"/>
                <a:sym typeface="+mn-lt"/>
              </a:rPr>
              <a:t>选题背景和意义</a:t>
            </a:r>
          </a:p>
        </p:txBody>
      </p:sp>
      <p:pic>
        <p:nvPicPr>
          <p:cNvPr id="28" name="图片 27">
            <a:extLst>
              <a:ext uri="{FF2B5EF4-FFF2-40B4-BE49-F238E27FC236}">
                <a16:creationId xmlns:a16="http://schemas.microsoft.com/office/drawing/2014/main" id="{1610BA5A-A3D3-4A54-B523-31B8B9973DD1}"/>
              </a:ext>
            </a:extLst>
          </p:cNvPr>
          <p:cNvPicPr>
            <a:picLocks noChangeAspect="1"/>
          </p:cNvPicPr>
          <p:nvPr/>
        </p:nvPicPr>
        <p:blipFill>
          <a:blip r:embed="rId3"/>
          <a:stretch>
            <a:fillRect/>
          </a:stretch>
        </p:blipFill>
        <p:spPr>
          <a:xfrm>
            <a:off x="6741018" y="244438"/>
            <a:ext cx="2279489" cy="681716"/>
          </a:xfrm>
          <a:prstGeom prst="rect">
            <a:avLst/>
          </a:prstGeom>
        </p:spPr>
      </p:pic>
    </p:spTree>
    <p:extLst>
      <p:ext uri="{BB962C8B-B14F-4D97-AF65-F5344CB8AC3E}">
        <p14:creationId xmlns:p14="http://schemas.microsoft.com/office/powerpoint/2010/main" val="147474559"/>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250" fill="hold"/>
                                        <p:tgtEl>
                                          <p:spTgt spid="20"/>
                                        </p:tgtEl>
                                        <p:attrNameLst>
                                          <p:attrName>ppt_x</p:attrName>
                                        </p:attrNameLst>
                                      </p:cBhvr>
                                      <p:tavLst>
                                        <p:tav tm="0">
                                          <p:val>
                                            <p:strVal val="0-#ppt_w/2"/>
                                          </p:val>
                                        </p:tav>
                                        <p:tav tm="100000">
                                          <p:val>
                                            <p:strVal val="#ppt_x"/>
                                          </p:val>
                                        </p:tav>
                                      </p:tavLst>
                                    </p:anim>
                                    <p:anim calcmode="lin" valueType="num">
                                      <p:cBhvr additive="base">
                                        <p:cTn id="8" dur="125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1250"/>
                            </p:stCondLst>
                            <p:childTnLst>
                              <p:par>
                                <p:cTn id="10" presetID="53" presetClass="entr" presetSubtype="16"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par>
                          <p:cTn id="15" fill="hold">
                            <p:stCondLst>
                              <p:cond delay="1750"/>
                            </p:stCondLst>
                            <p:childTnLst>
                              <p:par>
                                <p:cTn id="16" presetID="2" presetClass="entr" presetSubtype="4" decel="100000" fill="hold" grpId="0" nodeType="afterEffect">
                                  <p:stCondLst>
                                    <p:cond delay="0"/>
                                  </p:stCondLst>
                                  <p:childTnLst>
                                    <p:set>
                                      <p:cBhvr>
                                        <p:cTn id="17" dur="1" fill="hold">
                                          <p:stCondLst>
                                            <p:cond delay="0"/>
                                          </p:stCondLst>
                                        </p:cTn>
                                        <p:tgtEl>
                                          <p:spTgt spid="65"/>
                                        </p:tgtEl>
                                        <p:attrNameLst>
                                          <p:attrName>style.visibility</p:attrName>
                                        </p:attrNameLst>
                                      </p:cBhvr>
                                      <p:to>
                                        <p:strVal val="visible"/>
                                      </p:to>
                                    </p:set>
                                    <p:anim calcmode="lin" valueType="num">
                                      <p:cBhvr additive="base">
                                        <p:cTn id="18" dur="1250" fill="hold"/>
                                        <p:tgtEl>
                                          <p:spTgt spid="65"/>
                                        </p:tgtEl>
                                        <p:attrNameLst>
                                          <p:attrName>ppt_x</p:attrName>
                                        </p:attrNameLst>
                                      </p:cBhvr>
                                      <p:tavLst>
                                        <p:tav tm="0">
                                          <p:val>
                                            <p:strVal val="#ppt_x"/>
                                          </p:val>
                                        </p:tav>
                                        <p:tav tm="100000">
                                          <p:val>
                                            <p:strVal val="#ppt_x"/>
                                          </p:val>
                                        </p:tav>
                                      </p:tavLst>
                                    </p:anim>
                                    <p:anim calcmode="lin" valueType="num">
                                      <p:cBhvr additive="base">
                                        <p:cTn id="19" dur="125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6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646331"/>
          </a:xfrm>
          <a:prstGeom prst="rect">
            <a:avLst/>
          </a:prstGeom>
          <a:noFill/>
        </p:spPr>
        <p:txBody>
          <a:bodyPr wrap="square" rtlCol="0">
            <a:spAutoFit/>
          </a:bodyPr>
          <a:lstStyle/>
          <a:p>
            <a:r>
              <a:rPr lang="zh-CN" altLang="en-US" sz="3600" b="1" dirty="0">
                <a:solidFill>
                  <a:schemeClr val="accent1">
                    <a:lumMod val="50000"/>
                  </a:schemeClr>
                </a:solidFill>
              </a:rPr>
              <a:t> 选题背景：多智能体系统</a:t>
            </a:r>
          </a:p>
        </p:txBody>
      </p:sp>
      <p:sp>
        <p:nvSpPr>
          <p:cNvPr id="2" name="文本框 1">
            <a:extLst>
              <a:ext uri="{FF2B5EF4-FFF2-40B4-BE49-F238E27FC236}">
                <a16:creationId xmlns:a16="http://schemas.microsoft.com/office/drawing/2014/main" id="{FFB90647-236B-47C3-93CC-422F7E17607C}"/>
              </a:ext>
            </a:extLst>
          </p:cNvPr>
          <p:cNvSpPr txBox="1"/>
          <p:nvPr/>
        </p:nvSpPr>
        <p:spPr>
          <a:xfrm>
            <a:off x="354562" y="1275834"/>
            <a:ext cx="7360356" cy="4801314"/>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多智能体系统可以通过相互协作和合作优化，解决单个智能体难以或不可能解决的复杂系统中的问题</a:t>
            </a:r>
            <a:endParaRPr lang="en-US" altLang="zh-CN" dirty="0"/>
          </a:p>
          <a:p>
            <a:pPr marL="742950" lvl="1" indent="-285750">
              <a:buFont typeface="Wingdings" panose="05000000000000000000" pitchFamily="2" charset="2"/>
              <a:buChar char="l"/>
            </a:pPr>
            <a:r>
              <a:rPr lang="zh-CN" altLang="en-US" dirty="0"/>
              <a:t>多智能体系统的研究包括使多个智能体协调运行的技术，例如交互通信、协调、合作、协商、调度、冲突消解等</a:t>
            </a:r>
            <a:endParaRPr lang="en-US" altLang="zh-CN" dirty="0"/>
          </a:p>
          <a:p>
            <a:pPr marL="742950" lvl="1" indent="-285750">
              <a:buFont typeface="Wingdings" panose="05000000000000000000" pitchFamily="2" charset="2"/>
              <a:buChar char="l"/>
            </a:pPr>
            <a:r>
              <a:rPr lang="zh-CN" altLang="en-US" dirty="0"/>
              <a:t>多智能体系统在智能机器人、交通控制、分布式决策、自主化作战系统等领域都得到迅速而广泛的应用</a:t>
            </a:r>
            <a:endParaRPr lang="en-US" altLang="zh-CN" dirty="0"/>
          </a:p>
          <a:p>
            <a:endParaRPr lang="en-US" altLang="zh-CN" dirty="0"/>
          </a:p>
          <a:p>
            <a:pPr marL="285750" indent="-285750">
              <a:buFont typeface="Wingdings" panose="05000000000000000000" pitchFamily="2" charset="2"/>
              <a:buChar char="Ø"/>
            </a:pPr>
            <a:r>
              <a:rPr lang="zh-CN" altLang="en-US" dirty="0"/>
              <a:t>依据任务特性的不同，一般可以将多智能体系统划分为完全协作（</a:t>
            </a:r>
            <a:r>
              <a:rPr lang="en-US" altLang="zh-CN" dirty="0"/>
              <a:t>Fully Cooperative Setting</a:t>
            </a:r>
            <a:r>
              <a:rPr lang="zh-CN" altLang="en-US" dirty="0"/>
              <a:t>）、完全竞争（</a:t>
            </a:r>
            <a:r>
              <a:rPr lang="en-US" altLang="zh-CN" dirty="0"/>
              <a:t>Fully Competitive Setting</a:t>
            </a:r>
            <a:r>
              <a:rPr lang="zh-CN" altLang="en-US" dirty="0"/>
              <a:t>）和混合关系（</a:t>
            </a:r>
            <a:r>
              <a:rPr lang="en-US" altLang="zh-CN" dirty="0"/>
              <a:t>Mixed setting</a:t>
            </a:r>
            <a:r>
              <a:rPr lang="zh-CN" altLang="en-US" dirty="0"/>
              <a:t>）这三种设定</a:t>
            </a:r>
            <a:endParaRPr lang="en-US" altLang="zh-CN" dirty="0"/>
          </a:p>
          <a:p>
            <a:pPr marL="742950" lvl="1" indent="-285750">
              <a:buFont typeface="Wingdings" panose="05000000000000000000" pitchFamily="2" charset="2"/>
              <a:buChar char="l"/>
            </a:pPr>
            <a:r>
              <a:rPr lang="zh-CN" altLang="en-US" dirty="0"/>
              <a:t>完全协作关系：智能体拥有一个相同的目标，智能体相互协作完成特定任务，例如机器系统装配</a:t>
            </a:r>
            <a:endParaRPr lang="en-US" altLang="zh-CN" dirty="0"/>
          </a:p>
          <a:p>
            <a:pPr marL="742950" lvl="1" indent="-285750">
              <a:buFont typeface="Wingdings" panose="05000000000000000000" pitchFamily="2" charset="2"/>
              <a:buChar char="l"/>
            </a:pPr>
            <a:r>
              <a:rPr lang="zh-CN" altLang="en-US" dirty="0"/>
              <a:t>完全竞争关系：智能体间的目标冲突，一方的收益导致另一方的损失，例如相扑对抗中的双方</a:t>
            </a:r>
            <a:endParaRPr lang="en-US" altLang="zh-CN" dirty="0"/>
          </a:p>
          <a:p>
            <a:pPr marL="742950" lvl="1" indent="-285750">
              <a:buFont typeface="Wingdings" panose="05000000000000000000" pitchFamily="2" charset="2"/>
              <a:buChar char="l"/>
            </a:pPr>
            <a:r>
              <a:rPr lang="zh-CN" altLang="en-US" dirty="0"/>
              <a:t>混合关系：智能体间可以划分为多个群组，组内智能体相互合作，而组间是相互竞争的关系，例如足球比赛中，队友间是协作关系而队与队之间是竞争关系</a:t>
            </a:r>
          </a:p>
        </p:txBody>
      </p:sp>
    </p:spTree>
    <p:extLst>
      <p:ext uri="{BB962C8B-B14F-4D97-AF65-F5344CB8AC3E}">
        <p14:creationId xmlns:p14="http://schemas.microsoft.com/office/powerpoint/2010/main" val="4145775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646331"/>
          </a:xfrm>
          <a:prstGeom prst="rect">
            <a:avLst/>
          </a:prstGeom>
          <a:noFill/>
        </p:spPr>
        <p:txBody>
          <a:bodyPr wrap="square" rtlCol="0">
            <a:spAutoFit/>
          </a:bodyPr>
          <a:lstStyle/>
          <a:p>
            <a:r>
              <a:rPr lang="zh-CN" altLang="en-US" sz="3600" b="1" dirty="0">
                <a:solidFill>
                  <a:schemeClr val="accent1">
                    <a:lumMod val="50000"/>
                  </a:schemeClr>
                </a:solidFill>
              </a:rPr>
              <a:t> 选题背景：涌现语言</a:t>
            </a:r>
          </a:p>
        </p:txBody>
      </p:sp>
      <p:sp>
        <p:nvSpPr>
          <p:cNvPr id="2" name="文本框 1">
            <a:extLst>
              <a:ext uri="{FF2B5EF4-FFF2-40B4-BE49-F238E27FC236}">
                <a16:creationId xmlns:a16="http://schemas.microsoft.com/office/drawing/2014/main" id="{1C122808-ABD1-4A43-AF7F-141E30FF6215}"/>
              </a:ext>
            </a:extLst>
          </p:cNvPr>
          <p:cNvSpPr txBox="1"/>
          <p:nvPr/>
        </p:nvSpPr>
        <p:spPr>
          <a:xfrm>
            <a:off x="564444" y="1614311"/>
            <a:ext cx="7676445" cy="2031325"/>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语言是一种交互式完成任务的工具。人类使用自然语言进行交互，随着深度人工网络能力的增强，智能体之间是否能够开发出一种语言来进行交互受到越来越多的关注</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a:t>涌现语言是指在没有明确指示或预先存在的语法规则的情况下自然产生的语言。</a:t>
            </a:r>
            <a:r>
              <a:rPr lang="zh-CN" altLang="en-US" strike="sngStrike" dirty="0"/>
              <a:t>它产生于一个系统中智能体的互动，他们相互交流以实现共同的目标或完成一项任务</a:t>
            </a:r>
          </a:p>
        </p:txBody>
      </p:sp>
      <p:pic>
        <p:nvPicPr>
          <p:cNvPr id="10" name="图片 9">
            <a:extLst>
              <a:ext uri="{FF2B5EF4-FFF2-40B4-BE49-F238E27FC236}">
                <a16:creationId xmlns:a16="http://schemas.microsoft.com/office/drawing/2014/main" id="{36620EB7-509A-4F8B-A842-30A868C5E51D}"/>
              </a:ext>
            </a:extLst>
          </p:cNvPr>
          <p:cNvPicPr>
            <a:picLocks noChangeAspect="1"/>
          </p:cNvPicPr>
          <p:nvPr/>
        </p:nvPicPr>
        <p:blipFill>
          <a:blip r:embed="rId4"/>
          <a:stretch>
            <a:fillRect/>
          </a:stretch>
        </p:blipFill>
        <p:spPr>
          <a:xfrm>
            <a:off x="1255776" y="3668972"/>
            <a:ext cx="6419850" cy="2438400"/>
          </a:xfrm>
          <a:prstGeom prst="rect">
            <a:avLst/>
          </a:prstGeom>
        </p:spPr>
      </p:pic>
    </p:spTree>
    <p:extLst>
      <p:ext uri="{BB962C8B-B14F-4D97-AF65-F5344CB8AC3E}">
        <p14:creationId xmlns:p14="http://schemas.microsoft.com/office/powerpoint/2010/main" val="2031174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646331"/>
          </a:xfrm>
          <a:prstGeom prst="rect">
            <a:avLst/>
          </a:prstGeom>
          <a:noFill/>
        </p:spPr>
        <p:txBody>
          <a:bodyPr wrap="square" rtlCol="0">
            <a:spAutoFit/>
          </a:bodyPr>
          <a:lstStyle/>
          <a:p>
            <a:r>
              <a:rPr lang="zh-CN" altLang="en-US" sz="3600" b="1" dirty="0">
                <a:solidFill>
                  <a:schemeClr val="accent1">
                    <a:lumMod val="50000"/>
                  </a:schemeClr>
                </a:solidFill>
              </a:rPr>
              <a:t> 基于涌现语言的多智能体对话</a:t>
            </a:r>
          </a:p>
        </p:txBody>
      </p:sp>
      <p:sp>
        <p:nvSpPr>
          <p:cNvPr id="2" name="文本框 1">
            <a:extLst>
              <a:ext uri="{FF2B5EF4-FFF2-40B4-BE49-F238E27FC236}">
                <a16:creationId xmlns:a16="http://schemas.microsoft.com/office/drawing/2014/main" id="{A07ED5A6-94D1-4614-9E88-386B8E08A294}"/>
              </a:ext>
            </a:extLst>
          </p:cNvPr>
          <p:cNvSpPr txBox="1"/>
          <p:nvPr/>
        </p:nvSpPr>
        <p:spPr>
          <a:xfrm>
            <a:off x="636784" y="1793491"/>
            <a:ext cx="6953956" cy="3693319"/>
          </a:xfrm>
          <a:prstGeom prst="rect">
            <a:avLst/>
          </a:prstGeom>
          <a:noFill/>
        </p:spPr>
        <p:txBody>
          <a:bodyPr wrap="square" rtlCol="0">
            <a:spAutoFit/>
          </a:bodyPr>
          <a:lstStyle/>
          <a:p>
            <a:pPr marL="285750" indent="-285750">
              <a:buFont typeface="Wingdings" panose="05000000000000000000" pitchFamily="2" charset="2"/>
              <a:buChar char="Ø"/>
            </a:pPr>
            <a:r>
              <a:rPr lang="zh-CN" altLang="en-US" strike="sngStrike" dirty="0"/>
              <a:t>人</a:t>
            </a:r>
            <a:r>
              <a:rPr lang="en-US" altLang="zh-CN" strike="sngStrike" dirty="0"/>
              <a:t>-</a:t>
            </a:r>
            <a:r>
              <a:rPr lang="zh-CN" altLang="en-US" strike="sngStrike" dirty="0"/>
              <a:t>机交互中往往使用自然语言，但是在多智能体交互中，</a:t>
            </a:r>
            <a:r>
              <a:rPr lang="zh-CN" altLang="en-US" dirty="0"/>
              <a:t>自然语言存在缺点：</a:t>
            </a:r>
            <a:endParaRPr lang="en-US" altLang="zh-CN" dirty="0"/>
          </a:p>
          <a:p>
            <a:pPr marL="742950" lvl="1" indent="-285750">
              <a:buFont typeface="Wingdings" panose="05000000000000000000" pitchFamily="2" charset="2"/>
              <a:buChar char="l"/>
            </a:pPr>
            <a:r>
              <a:rPr lang="zh-CN" altLang="en-US" dirty="0"/>
              <a:t>冗余</a:t>
            </a:r>
            <a:endParaRPr lang="en-US" altLang="zh-CN" dirty="0"/>
          </a:p>
          <a:p>
            <a:pPr marL="742950" lvl="1" indent="-285750">
              <a:buFont typeface="Wingdings" panose="05000000000000000000" pitchFamily="2" charset="2"/>
              <a:buChar char="l"/>
            </a:pPr>
            <a:r>
              <a:rPr lang="zh-CN" altLang="en-US" dirty="0"/>
              <a:t>难以理解和生成新的词语</a:t>
            </a:r>
            <a:endParaRPr lang="en-US" altLang="zh-CN" dirty="0"/>
          </a:p>
          <a:p>
            <a:pPr marL="742950" lvl="1" indent="-285750">
              <a:buFont typeface="Wingdings" panose="05000000000000000000" pitchFamily="2" charset="2"/>
              <a:buChar char="l"/>
            </a:pPr>
            <a:r>
              <a:rPr lang="zh-CN" altLang="en-US" dirty="0"/>
              <a:t>安全性差</a:t>
            </a:r>
            <a:endParaRPr lang="en-US" altLang="zh-CN" dirty="0"/>
          </a:p>
          <a:p>
            <a:pPr marL="742950" lvl="1" indent="-285750">
              <a:buFont typeface="Wingdings" panose="05000000000000000000" pitchFamily="2" charset="2"/>
              <a:buChar char="l"/>
            </a:pPr>
            <a:endParaRPr lang="en-US" altLang="zh-CN" dirty="0"/>
          </a:p>
          <a:p>
            <a:pPr marL="285750" indent="-285750">
              <a:buFont typeface="Wingdings" panose="05000000000000000000" pitchFamily="2" charset="2"/>
              <a:buChar char="Ø"/>
            </a:pPr>
            <a:r>
              <a:rPr lang="zh-CN" altLang="en-US" strike="sngStrike" dirty="0"/>
              <a:t>那么为什么不使用</a:t>
            </a:r>
            <a:r>
              <a:rPr lang="zh-CN" altLang="en-US" dirty="0"/>
              <a:t>连续符号的缺点：</a:t>
            </a:r>
            <a:endParaRPr lang="en-US" altLang="zh-CN" dirty="0"/>
          </a:p>
          <a:p>
            <a:pPr marL="742950" lvl="1" indent="-285750">
              <a:buFont typeface="Wingdings" panose="05000000000000000000" pitchFamily="2" charset="2"/>
              <a:buChar char="l"/>
            </a:pPr>
            <a:r>
              <a:rPr lang="zh-CN" altLang="en-US" dirty="0"/>
              <a:t>可解释性差</a:t>
            </a:r>
            <a:endParaRPr lang="en-US" altLang="zh-CN" dirty="0"/>
          </a:p>
          <a:p>
            <a:pPr marL="742950" lvl="1" indent="-285750">
              <a:buFont typeface="Wingdings" panose="05000000000000000000" pitchFamily="2" charset="2"/>
              <a:buChar char="l"/>
            </a:pPr>
            <a:r>
              <a:rPr lang="zh-CN" altLang="en-US" dirty="0"/>
              <a:t>传输成本高</a:t>
            </a:r>
            <a:endParaRPr lang="en-US" altLang="zh-CN" dirty="0"/>
          </a:p>
          <a:p>
            <a:pPr marL="742950" lvl="1" indent="-285750">
              <a:buFont typeface="Wingdings" panose="05000000000000000000" pitchFamily="2" charset="2"/>
              <a:buChar char="l"/>
            </a:pPr>
            <a:endParaRPr lang="en-US" altLang="zh-CN" dirty="0"/>
          </a:p>
          <a:p>
            <a:pPr marL="285750" indent="-285750">
              <a:buFont typeface="Wingdings" panose="05000000000000000000" pitchFamily="2" charset="2"/>
              <a:buChar char="Ø"/>
            </a:pPr>
            <a:r>
              <a:rPr lang="zh-CN" altLang="en-US" strike="sngStrike" dirty="0"/>
              <a:t>越来越多的工作开始关注涌现语言在多智能体交互中的应用。多智能体的涌现语言对话可以分为三大模块：视觉处理模块，生成模块，理解模块</a:t>
            </a:r>
          </a:p>
        </p:txBody>
      </p:sp>
    </p:spTree>
    <p:extLst>
      <p:ext uri="{BB962C8B-B14F-4D97-AF65-F5344CB8AC3E}">
        <p14:creationId xmlns:p14="http://schemas.microsoft.com/office/powerpoint/2010/main" val="3299277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646331"/>
          </a:xfrm>
          <a:prstGeom prst="rect">
            <a:avLst/>
          </a:prstGeom>
          <a:noFill/>
        </p:spPr>
        <p:txBody>
          <a:bodyPr wrap="square" rtlCol="0">
            <a:spAutoFit/>
          </a:bodyPr>
          <a:lstStyle/>
          <a:p>
            <a:r>
              <a:rPr lang="zh-CN" altLang="en-US" sz="3600" b="1" dirty="0">
                <a:solidFill>
                  <a:schemeClr val="accent1">
                    <a:lumMod val="50000"/>
                  </a:schemeClr>
                </a:solidFill>
              </a:rPr>
              <a:t> 研究意义</a:t>
            </a:r>
          </a:p>
        </p:txBody>
      </p:sp>
      <p:sp>
        <p:nvSpPr>
          <p:cNvPr id="2" name="文本框 1">
            <a:extLst>
              <a:ext uri="{FF2B5EF4-FFF2-40B4-BE49-F238E27FC236}">
                <a16:creationId xmlns:a16="http://schemas.microsoft.com/office/drawing/2014/main" id="{3BB5A78A-ED92-4F7D-9EE6-B3B989AF1AE7}"/>
              </a:ext>
            </a:extLst>
          </p:cNvPr>
          <p:cNvSpPr txBox="1"/>
          <p:nvPr/>
        </p:nvSpPr>
        <p:spPr>
          <a:xfrm>
            <a:off x="666044" y="1783644"/>
            <a:ext cx="7010400" cy="3416320"/>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研究涌现语言的意义：</a:t>
            </a:r>
            <a:endParaRPr lang="en-US" altLang="zh-CN" dirty="0"/>
          </a:p>
          <a:p>
            <a:pPr marL="742950" lvl="1" indent="-285750">
              <a:buFont typeface="Wingdings" panose="05000000000000000000" pitchFamily="2" charset="2"/>
              <a:buChar char="l"/>
            </a:pPr>
            <a:r>
              <a:rPr lang="zh-CN" altLang="en-US" strike="sngStrike" dirty="0"/>
              <a:t>涌现语言在多智能体交互场景中</a:t>
            </a:r>
            <a:r>
              <a:rPr lang="zh-CN" altLang="en-US" dirty="0"/>
              <a:t>通信成本低，</a:t>
            </a:r>
            <a:endParaRPr lang="en-US" altLang="zh-CN" dirty="0"/>
          </a:p>
          <a:p>
            <a:pPr marL="742950" lvl="1" indent="-285750">
              <a:buFont typeface="Wingdings" panose="05000000000000000000" pitchFamily="2" charset="2"/>
              <a:buChar char="l"/>
            </a:pPr>
            <a:r>
              <a:rPr lang="zh-CN" altLang="en-US" dirty="0"/>
              <a:t>不需要预先的标注</a:t>
            </a:r>
            <a:endParaRPr lang="en-US" altLang="zh-CN" dirty="0"/>
          </a:p>
          <a:p>
            <a:pPr marL="742950" lvl="1" indent="-285750">
              <a:buFont typeface="Wingdings" panose="05000000000000000000" pitchFamily="2" charset="2"/>
              <a:buChar char="l"/>
            </a:pPr>
            <a:r>
              <a:rPr lang="zh-CN" altLang="en-US" strike="sngStrike" dirty="0"/>
              <a:t>涌现语言的安全性高，适用于军事等关键领域</a:t>
            </a:r>
            <a:endParaRPr lang="en-US" altLang="zh-CN" strike="sngStrike" dirty="0"/>
          </a:p>
          <a:p>
            <a:pPr marL="742950" lvl="1" indent="-285750">
              <a:buFont typeface="Wingdings" panose="05000000000000000000" pitchFamily="2" charset="2"/>
              <a:buChar char="l"/>
            </a:pPr>
            <a:r>
              <a:rPr lang="zh-CN" altLang="en-US" dirty="0"/>
              <a:t>涌现语言可以在交互过程中理解和产生新的未见过的概念</a:t>
            </a:r>
            <a:endParaRPr lang="en-US" altLang="zh-CN" dirty="0"/>
          </a:p>
          <a:p>
            <a:pPr marL="742950" lvl="1" indent="-285750">
              <a:buFont typeface="Wingdings" panose="05000000000000000000" pitchFamily="2" charset="2"/>
              <a:buChar char="l"/>
            </a:pPr>
            <a:r>
              <a:rPr lang="zh-CN" altLang="en-US" dirty="0"/>
              <a:t>研究涌现语言对理解语言的产生和发展有帮助</a:t>
            </a:r>
            <a:endParaRPr lang="en-US" altLang="zh-CN" dirty="0"/>
          </a:p>
          <a:p>
            <a:endParaRPr lang="en-US" altLang="zh-CN" dirty="0"/>
          </a:p>
          <a:p>
            <a:pPr marL="285750" indent="-285750">
              <a:buFont typeface="Wingdings" panose="05000000000000000000" pitchFamily="2" charset="2"/>
              <a:buChar char="Ø"/>
            </a:pPr>
            <a:r>
              <a:rPr lang="zh-CN" altLang="en-US" dirty="0"/>
              <a:t>研究多任务下的涌现语言的意义：</a:t>
            </a:r>
            <a:endParaRPr lang="en-US" altLang="zh-CN" dirty="0"/>
          </a:p>
          <a:p>
            <a:pPr marL="742950" lvl="1" indent="-285750">
              <a:buFont typeface="Wingdings" panose="05000000000000000000" pitchFamily="2" charset="2"/>
              <a:buChar char="l"/>
            </a:pPr>
            <a:r>
              <a:rPr lang="zh-CN" altLang="en-US" dirty="0"/>
              <a:t>单任务下涌现的语言是</a:t>
            </a:r>
            <a:r>
              <a:rPr lang="zh-CN" altLang="en-US" strike="sngStrike" dirty="0"/>
              <a:t>数据驱动（任务驱动）</a:t>
            </a:r>
            <a:r>
              <a:rPr lang="zh-CN" altLang="en-US" dirty="0"/>
              <a:t>的，适用于不同任务下的能力比较差，而语言的基本能力是可以适用于多个情境，所以研究多任务下的涌现语言</a:t>
            </a:r>
            <a:r>
              <a:rPr lang="zh-CN" altLang="en-US" strike="sngStrike" dirty="0"/>
              <a:t>是希望可以设计通用的语言机制</a:t>
            </a:r>
          </a:p>
        </p:txBody>
      </p:sp>
    </p:spTree>
    <p:extLst>
      <p:ext uri="{BB962C8B-B14F-4D97-AF65-F5344CB8AC3E}">
        <p14:creationId xmlns:p14="http://schemas.microsoft.com/office/powerpoint/2010/main" val="256674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2">
            <a:extLst>
              <a:ext uri="{FF2B5EF4-FFF2-40B4-BE49-F238E27FC236}">
                <a16:creationId xmlns:a16="http://schemas.microsoft.com/office/drawing/2014/main" id="{24209A52-7239-48AE-8FBD-861CE6482BBA}"/>
              </a:ext>
            </a:extLst>
          </p:cNvPr>
          <p:cNvSpPr/>
          <p:nvPr/>
        </p:nvSpPr>
        <p:spPr>
          <a:xfrm>
            <a:off x="-645828" y="1617944"/>
            <a:ext cx="2555657" cy="2555159"/>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9" name="Oval 5">
            <a:extLst>
              <a:ext uri="{FF2B5EF4-FFF2-40B4-BE49-F238E27FC236}">
                <a16:creationId xmlns:a16="http://schemas.microsoft.com/office/drawing/2014/main" id="{35F5AE2B-ADFD-4222-B554-88DDA2EAEA97}"/>
              </a:ext>
            </a:extLst>
          </p:cNvPr>
          <p:cNvSpPr/>
          <p:nvPr/>
        </p:nvSpPr>
        <p:spPr>
          <a:xfrm>
            <a:off x="6960899" y="2481513"/>
            <a:ext cx="1820484" cy="1820129"/>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4" name="Oval 5">
            <a:extLst>
              <a:ext uri="{FF2B5EF4-FFF2-40B4-BE49-F238E27FC236}">
                <a16:creationId xmlns:a16="http://schemas.microsoft.com/office/drawing/2014/main" id="{BFFBC414-C5BC-4EC7-B659-7A7DB1897F05}"/>
              </a:ext>
            </a:extLst>
          </p:cNvPr>
          <p:cNvSpPr/>
          <p:nvPr/>
        </p:nvSpPr>
        <p:spPr>
          <a:xfrm>
            <a:off x="6960899" y="2481513"/>
            <a:ext cx="1820484" cy="1820129"/>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5" name="Oval 6">
            <a:extLst>
              <a:ext uri="{FF2B5EF4-FFF2-40B4-BE49-F238E27FC236}">
                <a16:creationId xmlns:a16="http://schemas.microsoft.com/office/drawing/2014/main" id="{3265DB62-DD7A-463C-ADF3-C1D5DE55D75F}"/>
              </a:ext>
            </a:extLst>
          </p:cNvPr>
          <p:cNvSpPr/>
          <p:nvPr/>
        </p:nvSpPr>
        <p:spPr>
          <a:xfrm>
            <a:off x="6546203" y="714376"/>
            <a:ext cx="2477483" cy="2477000"/>
          </a:xfrm>
          <a:prstGeom prst="ellipse">
            <a:avLst/>
          </a:prstGeom>
          <a:solidFill>
            <a:srgbClr val="4F97CD">
              <a:alpha val="70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6" name="Oval 7">
            <a:extLst>
              <a:ext uri="{FF2B5EF4-FFF2-40B4-BE49-F238E27FC236}">
                <a16:creationId xmlns:a16="http://schemas.microsoft.com/office/drawing/2014/main" id="{7B71E247-E959-4DB5-B808-C01E8EC61E7F}"/>
              </a:ext>
            </a:extLst>
          </p:cNvPr>
          <p:cNvSpPr/>
          <p:nvPr/>
        </p:nvSpPr>
        <p:spPr>
          <a:xfrm>
            <a:off x="2870909" y="4821801"/>
            <a:ext cx="2555657" cy="2555159"/>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0" name="Oval 9">
            <a:extLst>
              <a:ext uri="{FF2B5EF4-FFF2-40B4-BE49-F238E27FC236}">
                <a16:creationId xmlns:a16="http://schemas.microsoft.com/office/drawing/2014/main" id="{BCE78D8B-61DD-4BDC-BBEF-1B725FB08653}"/>
              </a:ext>
            </a:extLst>
          </p:cNvPr>
          <p:cNvSpPr/>
          <p:nvPr/>
        </p:nvSpPr>
        <p:spPr>
          <a:xfrm>
            <a:off x="0" y="4537203"/>
            <a:ext cx="1949704" cy="1949323"/>
          </a:xfrm>
          <a:prstGeom prst="ellipse">
            <a:avLst/>
          </a:prstGeom>
          <a:solidFill>
            <a:srgbClr val="4D27D9"/>
          </a:solidFill>
          <a:ln>
            <a:noFill/>
          </a:ln>
          <a:effectLst>
            <a:softEdge rad="1092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3" name="Oval 5">
            <a:extLst>
              <a:ext uri="{FF2B5EF4-FFF2-40B4-BE49-F238E27FC236}">
                <a16:creationId xmlns:a16="http://schemas.microsoft.com/office/drawing/2014/main" id="{43A8C75A-B244-4060-BC39-0D61EC9CA25E}"/>
              </a:ext>
            </a:extLst>
          </p:cNvPr>
          <p:cNvSpPr/>
          <p:nvPr/>
        </p:nvSpPr>
        <p:spPr>
          <a:xfrm>
            <a:off x="0" y="4273466"/>
            <a:ext cx="2578297" cy="2577795"/>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3" name="Oval 5">
            <a:extLst>
              <a:ext uri="{FF2B5EF4-FFF2-40B4-BE49-F238E27FC236}">
                <a16:creationId xmlns:a16="http://schemas.microsoft.com/office/drawing/2014/main" id="{6EAE5242-E760-4B75-A5E7-16090B953E09}"/>
              </a:ext>
            </a:extLst>
          </p:cNvPr>
          <p:cNvSpPr/>
          <p:nvPr/>
        </p:nvSpPr>
        <p:spPr>
          <a:xfrm>
            <a:off x="75403" y="1594671"/>
            <a:ext cx="2578297" cy="2577795"/>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4" name="Oval 5">
            <a:extLst>
              <a:ext uri="{FF2B5EF4-FFF2-40B4-BE49-F238E27FC236}">
                <a16:creationId xmlns:a16="http://schemas.microsoft.com/office/drawing/2014/main" id="{EC0829B3-59E6-41F5-B37F-935DB3C916F4}"/>
              </a:ext>
            </a:extLst>
          </p:cNvPr>
          <p:cNvSpPr/>
          <p:nvPr/>
        </p:nvSpPr>
        <p:spPr>
          <a:xfrm>
            <a:off x="4596065" y="4566263"/>
            <a:ext cx="938463" cy="938280"/>
          </a:xfrm>
          <a:prstGeom prst="ellipse">
            <a:avLst/>
          </a:prstGeom>
          <a:solidFill>
            <a:srgbClr val="4F97CD">
              <a:alpha val="6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6" name="矩形 35">
            <a:extLst>
              <a:ext uri="{FF2B5EF4-FFF2-40B4-BE49-F238E27FC236}">
                <a16:creationId xmlns:a16="http://schemas.microsoft.com/office/drawing/2014/main" id="{E1F2A532-2790-4CC4-90C5-DC9B676B57AE}"/>
              </a:ext>
            </a:extLst>
          </p:cNvPr>
          <p:cNvSpPr/>
          <p:nvPr/>
        </p:nvSpPr>
        <p:spPr>
          <a:xfrm>
            <a:off x="391027" y="1335505"/>
            <a:ext cx="8361947" cy="4186991"/>
          </a:xfrm>
          <a:prstGeom prst="rect">
            <a:avLst/>
          </a:prstGeom>
          <a:solidFill>
            <a:schemeClr val="bg1">
              <a:alpha val="4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71450">
              <a:defRPr/>
            </a:pPr>
            <a:endParaRPr lang="zh-CN" altLang="en-US" sz="675" dirty="0">
              <a:solidFill>
                <a:srgbClr val="FFFFFF"/>
              </a:solidFill>
              <a:cs typeface="+mn-ea"/>
              <a:sym typeface="+mn-lt"/>
            </a:endParaRPr>
          </a:p>
        </p:txBody>
      </p:sp>
      <p:sp>
        <p:nvSpPr>
          <p:cNvPr id="22" name="Oval 5">
            <a:extLst>
              <a:ext uri="{FF2B5EF4-FFF2-40B4-BE49-F238E27FC236}">
                <a16:creationId xmlns:a16="http://schemas.microsoft.com/office/drawing/2014/main" id="{2FBCE5BC-0781-4B78-A333-B0C47639AC8E}"/>
              </a:ext>
            </a:extLst>
          </p:cNvPr>
          <p:cNvSpPr/>
          <p:nvPr/>
        </p:nvSpPr>
        <p:spPr>
          <a:xfrm>
            <a:off x="4957011" y="1625753"/>
            <a:ext cx="3540822" cy="3540133"/>
          </a:xfrm>
          <a:prstGeom prst="ellipse">
            <a:avLst/>
          </a:prstGeom>
          <a:solidFill>
            <a:srgbClr val="FFC000">
              <a:alpha val="34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nvGrpSpPr>
          <p:cNvPr id="45" name="组合 44">
            <a:extLst>
              <a:ext uri="{FF2B5EF4-FFF2-40B4-BE49-F238E27FC236}">
                <a16:creationId xmlns:a16="http://schemas.microsoft.com/office/drawing/2014/main" id="{882E2400-9EA9-4DB6-A4DA-317D56269E12}"/>
              </a:ext>
            </a:extLst>
          </p:cNvPr>
          <p:cNvGrpSpPr/>
          <p:nvPr/>
        </p:nvGrpSpPr>
        <p:grpSpPr>
          <a:xfrm>
            <a:off x="7757360" y="5092366"/>
            <a:ext cx="589548" cy="168443"/>
            <a:chOff x="818147" y="5646821"/>
            <a:chExt cx="786064" cy="224590"/>
          </a:xfrm>
          <a:solidFill>
            <a:srgbClr val="4F97CD"/>
          </a:solidFill>
        </p:grpSpPr>
        <p:sp>
          <p:nvSpPr>
            <p:cNvPr id="46" name="椭圆 45">
              <a:extLst>
                <a:ext uri="{FF2B5EF4-FFF2-40B4-BE49-F238E27FC236}">
                  <a16:creationId xmlns:a16="http://schemas.microsoft.com/office/drawing/2014/main" id="{FC0D5D7E-8D33-4304-9A2D-B746C73A5CFC}"/>
                </a:ext>
              </a:extLst>
            </p:cNvPr>
            <p:cNvSpPr/>
            <p:nvPr/>
          </p:nvSpPr>
          <p:spPr>
            <a:xfrm>
              <a:off x="818147" y="5646821"/>
              <a:ext cx="224590" cy="224590"/>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sp>
          <p:nvSpPr>
            <p:cNvPr id="56" name="圆: 空心 55">
              <a:extLst>
                <a:ext uri="{FF2B5EF4-FFF2-40B4-BE49-F238E27FC236}">
                  <a16:creationId xmlns:a16="http://schemas.microsoft.com/office/drawing/2014/main" id="{E7989A0C-4FF6-4035-9501-84633DD2D6F6}"/>
                </a:ext>
              </a:extLst>
            </p:cNvPr>
            <p:cNvSpPr/>
            <p:nvPr/>
          </p:nvSpPr>
          <p:spPr>
            <a:xfrm>
              <a:off x="1098884" y="5646821"/>
              <a:ext cx="224590" cy="224590"/>
            </a:xfrm>
            <a:prstGeom prst="donu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sp>
          <p:nvSpPr>
            <p:cNvPr id="57" name="圆: 空心 56">
              <a:extLst>
                <a:ext uri="{FF2B5EF4-FFF2-40B4-BE49-F238E27FC236}">
                  <a16:creationId xmlns:a16="http://schemas.microsoft.com/office/drawing/2014/main" id="{BF867C99-5161-4627-BC15-F8C2EA7CF1F5}"/>
                </a:ext>
              </a:extLst>
            </p:cNvPr>
            <p:cNvSpPr/>
            <p:nvPr/>
          </p:nvSpPr>
          <p:spPr>
            <a:xfrm>
              <a:off x="1379621" y="5646821"/>
              <a:ext cx="224590" cy="224590"/>
            </a:xfrm>
            <a:prstGeom prst="donu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grpSp>
      <p:grpSp>
        <p:nvGrpSpPr>
          <p:cNvPr id="5" name="组合 4">
            <a:extLst>
              <a:ext uri="{FF2B5EF4-FFF2-40B4-BE49-F238E27FC236}">
                <a16:creationId xmlns:a16="http://schemas.microsoft.com/office/drawing/2014/main" id="{BAFA840C-9042-4567-A84E-9D857516E29E}"/>
              </a:ext>
            </a:extLst>
          </p:cNvPr>
          <p:cNvGrpSpPr/>
          <p:nvPr/>
        </p:nvGrpSpPr>
        <p:grpSpPr>
          <a:xfrm>
            <a:off x="3174834" y="1353457"/>
            <a:ext cx="2842461" cy="2842461"/>
            <a:chOff x="1010651" y="1534026"/>
            <a:chExt cx="3789948" cy="3789948"/>
          </a:xfrm>
        </p:grpSpPr>
        <p:grpSp>
          <p:nvGrpSpPr>
            <p:cNvPr id="4" name="组合 3">
              <a:extLst>
                <a:ext uri="{FF2B5EF4-FFF2-40B4-BE49-F238E27FC236}">
                  <a16:creationId xmlns:a16="http://schemas.microsoft.com/office/drawing/2014/main" id="{332A5B46-ED09-4039-8374-D036EC2A31BD}"/>
                </a:ext>
              </a:extLst>
            </p:cNvPr>
            <p:cNvGrpSpPr/>
            <p:nvPr/>
          </p:nvGrpSpPr>
          <p:grpSpPr>
            <a:xfrm>
              <a:off x="1010651" y="1534026"/>
              <a:ext cx="3789948" cy="3789948"/>
              <a:chOff x="433137" y="930442"/>
              <a:chExt cx="4507831" cy="4507831"/>
            </a:xfrm>
          </p:grpSpPr>
          <p:sp>
            <p:nvSpPr>
              <p:cNvPr id="21" name="Oval 2">
                <a:extLst>
                  <a:ext uri="{FF2B5EF4-FFF2-40B4-BE49-F238E27FC236}">
                    <a16:creationId xmlns:a16="http://schemas.microsoft.com/office/drawing/2014/main" id="{6E533126-1B24-4317-82C1-8B5B1572DBBB}"/>
                  </a:ext>
                </a:extLst>
              </p:cNvPr>
              <p:cNvSpPr/>
              <p:nvPr/>
            </p:nvSpPr>
            <p:spPr>
              <a:xfrm>
                <a:off x="983281" y="1480918"/>
                <a:ext cx="3407543" cy="3406878"/>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nvGrpSpPr>
              <p:cNvPr id="2" name="组合 1">
                <a:extLst>
                  <a:ext uri="{FF2B5EF4-FFF2-40B4-BE49-F238E27FC236}">
                    <a16:creationId xmlns:a16="http://schemas.microsoft.com/office/drawing/2014/main" id="{AC5E8ECB-28F8-4F53-B568-3E7BC20F8216}"/>
                  </a:ext>
                </a:extLst>
              </p:cNvPr>
              <p:cNvGrpSpPr/>
              <p:nvPr/>
            </p:nvGrpSpPr>
            <p:grpSpPr>
              <a:xfrm>
                <a:off x="681502" y="1179196"/>
                <a:ext cx="4011101" cy="4010323"/>
                <a:chOff x="512772" y="994813"/>
                <a:chExt cx="4011101" cy="4010323"/>
              </a:xfrm>
            </p:grpSpPr>
            <p:sp>
              <p:nvSpPr>
                <p:cNvPr id="58" name="Oval 5">
                  <a:extLst>
                    <a:ext uri="{FF2B5EF4-FFF2-40B4-BE49-F238E27FC236}">
                      <a16:creationId xmlns:a16="http://schemas.microsoft.com/office/drawing/2014/main" id="{1F83A8F7-EF82-430A-966F-D3B492887640}"/>
                    </a:ext>
                  </a:extLst>
                </p:cNvPr>
                <p:cNvSpPr/>
                <p:nvPr/>
              </p:nvSpPr>
              <p:spPr>
                <a:xfrm>
                  <a:off x="512772" y="994813"/>
                  <a:ext cx="4011101" cy="4010323"/>
                </a:xfrm>
                <a:prstGeom prst="ellipse">
                  <a:avLst/>
                </a:prstGeom>
                <a:solidFill>
                  <a:srgbClr val="4F97CD">
                    <a:alpha val="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60" name="Oval 5">
                  <a:extLst>
                    <a:ext uri="{FF2B5EF4-FFF2-40B4-BE49-F238E27FC236}">
                      <a16:creationId xmlns:a16="http://schemas.microsoft.com/office/drawing/2014/main" id="{A765986C-8BC5-4FBB-A804-62BDF10A0C4E}"/>
                    </a:ext>
                  </a:extLst>
                </p:cNvPr>
                <p:cNvSpPr/>
                <p:nvPr/>
              </p:nvSpPr>
              <p:spPr>
                <a:xfrm>
                  <a:off x="885315" y="1435981"/>
                  <a:ext cx="3128592" cy="3127986"/>
                </a:xfrm>
                <a:prstGeom prst="ellipse">
                  <a:avLst/>
                </a:prstGeom>
                <a:gradFill>
                  <a:gsLst>
                    <a:gs pos="0">
                      <a:schemeClr val="accent1">
                        <a:lumMod val="5000"/>
                        <a:lumOff val="95000"/>
                      </a:schemeClr>
                    </a:gs>
                    <a:gs pos="74000">
                      <a:srgbClr val="B1D0E9"/>
                    </a:gs>
                    <a:gs pos="83000">
                      <a:srgbClr val="B1D0E9"/>
                    </a:gs>
                    <a:gs pos="100000">
                      <a:srgbClr val="B1D0E9"/>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sp>
            <p:nvSpPr>
              <p:cNvPr id="3" name="弧形 2">
                <a:extLst>
                  <a:ext uri="{FF2B5EF4-FFF2-40B4-BE49-F238E27FC236}">
                    <a16:creationId xmlns:a16="http://schemas.microsoft.com/office/drawing/2014/main" id="{2DE03C0F-5C7D-4259-9A9B-EBA56DEE0545}"/>
                  </a:ext>
                </a:extLst>
              </p:cNvPr>
              <p:cNvSpPr/>
              <p:nvPr/>
            </p:nvSpPr>
            <p:spPr>
              <a:xfrm>
                <a:off x="433137" y="930442"/>
                <a:ext cx="4507831" cy="4507831"/>
              </a:xfrm>
              <a:prstGeom prst="arc">
                <a:avLst>
                  <a:gd name="adj1" fmla="val 6717068"/>
                  <a:gd name="adj2" fmla="val 20833352"/>
                </a:avLst>
              </a:prstGeom>
              <a:ln>
                <a:solidFill>
                  <a:srgbClr val="4F97CD"/>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defRPr/>
                </a:pPr>
                <a:endParaRPr lang="zh-CN" altLang="en-US" sz="1350" dirty="0">
                  <a:solidFill>
                    <a:srgbClr val="000000"/>
                  </a:solidFill>
                  <a:cs typeface="+mn-ea"/>
                  <a:sym typeface="+mn-lt"/>
                </a:endParaRPr>
              </a:p>
            </p:txBody>
          </p:sp>
          <p:sp>
            <p:nvSpPr>
              <p:cNvPr id="61" name="弧形 60">
                <a:extLst>
                  <a:ext uri="{FF2B5EF4-FFF2-40B4-BE49-F238E27FC236}">
                    <a16:creationId xmlns:a16="http://schemas.microsoft.com/office/drawing/2014/main" id="{5333D191-4854-4AA7-9E8B-6A5BC5011FC6}"/>
                  </a:ext>
                </a:extLst>
              </p:cNvPr>
              <p:cNvSpPr/>
              <p:nvPr/>
            </p:nvSpPr>
            <p:spPr>
              <a:xfrm>
                <a:off x="753978" y="1251283"/>
                <a:ext cx="3866148" cy="3866148"/>
              </a:xfrm>
              <a:prstGeom prst="arc">
                <a:avLst>
                  <a:gd name="adj1" fmla="val 17899546"/>
                  <a:gd name="adj2" fmla="val 10350569"/>
                </a:avLst>
              </a:prstGeom>
              <a:ln>
                <a:solidFill>
                  <a:srgbClr val="4F97CD"/>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defRPr/>
                </a:pPr>
                <a:endParaRPr lang="zh-CN" altLang="en-US" sz="1350" dirty="0">
                  <a:solidFill>
                    <a:srgbClr val="000000"/>
                  </a:solidFill>
                  <a:cs typeface="+mn-ea"/>
                  <a:sym typeface="+mn-lt"/>
                </a:endParaRPr>
              </a:p>
            </p:txBody>
          </p:sp>
        </p:grpSp>
        <p:sp>
          <p:nvSpPr>
            <p:cNvPr id="62" name="文本框 61">
              <a:extLst>
                <a:ext uri="{FF2B5EF4-FFF2-40B4-BE49-F238E27FC236}">
                  <a16:creationId xmlns:a16="http://schemas.microsoft.com/office/drawing/2014/main" id="{1122BBDE-B35F-4097-9F8F-C2146C534507}"/>
                </a:ext>
              </a:extLst>
            </p:cNvPr>
            <p:cNvSpPr txBox="1"/>
            <p:nvPr/>
          </p:nvSpPr>
          <p:spPr>
            <a:xfrm>
              <a:off x="1434088" y="2828837"/>
              <a:ext cx="2943075" cy="1231107"/>
            </a:xfrm>
            <a:prstGeom prst="rect">
              <a:avLst/>
            </a:prstGeom>
            <a:noFill/>
          </p:spPr>
          <p:txBody>
            <a:bodyPr wrap="square" rtlCol="0">
              <a:spAutoFit/>
            </a:bodyPr>
            <a:lstStyle/>
            <a:p>
              <a:pPr algn="ctr" defTabSz="685800">
                <a:defRPr/>
              </a:pPr>
              <a:r>
                <a:rPr lang="en-US" altLang="zh-CN" sz="5400" b="1" dirty="0">
                  <a:solidFill>
                    <a:srgbClr val="4F97CD"/>
                  </a:solidFill>
                  <a:cs typeface="+mn-ea"/>
                  <a:sym typeface="+mn-lt"/>
                </a:rPr>
                <a:t>02</a:t>
              </a:r>
              <a:r>
                <a:rPr lang="en-US" altLang="zh-CN" sz="2100" b="1" dirty="0">
                  <a:solidFill>
                    <a:srgbClr val="4F97CD"/>
                  </a:solidFill>
                  <a:cs typeface="+mn-ea"/>
                  <a:sym typeface="+mn-lt"/>
                </a:rPr>
                <a:t>/Part</a:t>
              </a:r>
              <a:endParaRPr lang="en-US" altLang="zh-CN" sz="3300" b="1" dirty="0">
                <a:solidFill>
                  <a:srgbClr val="4F97CD"/>
                </a:solidFill>
                <a:cs typeface="+mn-ea"/>
                <a:sym typeface="+mn-lt"/>
              </a:endParaRPr>
            </a:p>
          </p:txBody>
        </p:sp>
      </p:grpSp>
      <p:sp>
        <p:nvSpPr>
          <p:cNvPr id="65" name="矩形 64">
            <a:extLst>
              <a:ext uri="{FF2B5EF4-FFF2-40B4-BE49-F238E27FC236}">
                <a16:creationId xmlns:a16="http://schemas.microsoft.com/office/drawing/2014/main" id="{7BB848A9-396E-4BD0-87D4-D6F838D1D4DE}"/>
              </a:ext>
            </a:extLst>
          </p:cNvPr>
          <p:cNvSpPr/>
          <p:nvPr/>
        </p:nvSpPr>
        <p:spPr>
          <a:xfrm>
            <a:off x="2859082" y="4253404"/>
            <a:ext cx="3416320" cy="646331"/>
          </a:xfrm>
          <a:prstGeom prst="rect">
            <a:avLst/>
          </a:prstGeom>
        </p:spPr>
        <p:txBody>
          <a:bodyPr wrap="none">
            <a:spAutoFit/>
          </a:bodyPr>
          <a:lstStyle/>
          <a:p>
            <a:pPr algn="ctr" defTabSz="685800">
              <a:defRPr/>
            </a:pPr>
            <a:r>
              <a:rPr lang="zh-CN" altLang="en-US" sz="3600" dirty="0">
                <a:solidFill>
                  <a:srgbClr val="000000">
                    <a:lumMod val="65000"/>
                    <a:lumOff val="35000"/>
                  </a:srgbClr>
                </a:solidFill>
                <a:cs typeface="+mn-ea"/>
                <a:sym typeface="+mn-lt"/>
              </a:rPr>
              <a:t>研究现状和问题</a:t>
            </a:r>
          </a:p>
        </p:txBody>
      </p:sp>
      <p:pic>
        <p:nvPicPr>
          <p:cNvPr id="28" name="图片 27">
            <a:extLst>
              <a:ext uri="{FF2B5EF4-FFF2-40B4-BE49-F238E27FC236}">
                <a16:creationId xmlns:a16="http://schemas.microsoft.com/office/drawing/2014/main" id="{1610BA5A-A3D3-4A54-B523-31B8B9973DD1}"/>
              </a:ext>
            </a:extLst>
          </p:cNvPr>
          <p:cNvPicPr>
            <a:picLocks noChangeAspect="1"/>
          </p:cNvPicPr>
          <p:nvPr/>
        </p:nvPicPr>
        <p:blipFill>
          <a:blip r:embed="rId3"/>
          <a:stretch>
            <a:fillRect/>
          </a:stretch>
        </p:blipFill>
        <p:spPr>
          <a:xfrm>
            <a:off x="6741018" y="244438"/>
            <a:ext cx="2279489" cy="681716"/>
          </a:xfrm>
          <a:prstGeom prst="rect">
            <a:avLst/>
          </a:prstGeom>
        </p:spPr>
      </p:pic>
    </p:spTree>
    <p:extLst>
      <p:ext uri="{BB962C8B-B14F-4D97-AF65-F5344CB8AC3E}">
        <p14:creationId xmlns:p14="http://schemas.microsoft.com/office/powerpoint/2010/main" val="2399816958"/>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250" fill="hold"/>
                                        <p:tgtEl>
                                          <p:spTgt spid="20"/>
                                        </p:tgtEl>
                                        <p:attrNameLst>
                                          <p:attrName>ppt_x</p:attrName>
                                        </p:attrNameLst>
                                      </p:cBhvr>
                                      <p:tavLst>
                                        <p:tav tm="0">
                                          <p:val>
                                            <p:strVal val="0-#ppt_w/2"/>
                                          </p:val>
                                        </p:tav>
                                        <p:tav tm="100000">
                                          <p:val>
                                            <p:strVal val="#ppt_x"/>
                                          </p:val>
                                        </p:tav>
                                      </p:tavLst>
                                    </p:anim>
                                    <p:anim calcmode="lin" valueType="num">
                                      <p:cBhvr additive="base">
                                        <p:cTn id="8" dur="125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1250"/>
                            </p:stCondLst>
                            <p:childTnLst>
                              <p:par>
                                <p:cTn id="10" presetID="53" presetClass="entr" presetSubtype="16"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par>
                          <p:cTn id="15" fill="hold">
                            <p:stCondLst>
                              <p:cond delay="1750"/>
                            </p:stCondLst>
                            <p:childTnLst>
                              <p:par>
                                <p:cTn id="16" presetID="2" presetClass="entr" presetSubtype="4" decel="100000" fill="hold" grpId="0" nodeType="afterEffect">
                                  <p:stCondLst>
                                    <p:cond delay="0"/>
                                  </p:stCondLst>
                                  <p:childTnLst>
                                    <p:set>
                                      <p:cBhvr>
                                        <p:cTn id="17" dur="1" fill="hold">
                                          <p:stCondLst>
                                            <p:cond delay="0"/>
                                          </p:stCondLst>
                                        </p:cTn>
                                        <p:tgtEl>
                                          <p:spTgt spid="65"/>
                                        </p:tgtEl>
                                        <p:attrNameLst>
                                          <p:attrName>style.visibility</p:attrName>
                                        </p:attrNameLst>
                                      </p:cBhvr>
                                      <p:to>
                                        <p:strVal val="visible"/>
                                      </p:to>
                                    </p:set>
                                    <p:anim calcmode="lin" valueType="num">
                                      <p:cBhvr additive="base">
                                        <p:cTn id="18" dur="1250" fill="hold"/>
                                        <p:tgtEl>
                                          <p:spTgt spid="65"/>
                                        </p:tgtEl>
                                        <p:attrNameLst>
                                          <p:attrName>ppt_x</p:attrName>
                                        </p:attrNameLst>
                                      </p:cBhvr>
                                      <p:tavLst>
                                        <p:tav tm="0">
                                          <p:val>
                                            <p:strVal val="#ppt_x"/>
                                          </p:val>
                                        </p:tav>
                                        <p:tav tm="100000">
                                          <p:val>
                                            <p:strVal val="#ppt_x"/>
                                          </p:val>
                                        </p:tav>
                                      </p:tavLst>
                                    </p:anim>
                                    <p:anim calcmode="lin" valueType="num">
                                      <p:cBhvr additive="base">
                                        <p:cTn id="19" dur="125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6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646331"/>
          </a:xfrm>
          <a:prstGeom prst="rect">
            <a:avLst/>
          </a:prstGeom>
          <a:noFill/>
        </p:spPr>
        <p:txBody>
          <a:bodyPr wrap="square" rtlCol="0">
            <a:spAutoFit/>
          </a:bodyPr>
          <a:lstStyle/>
          <a:p>
            <a:r>
              <a:rPr lang="zh-CN" altLang="en-US" sz="3600" b="1" dirty="0">
                <a:solidFill>
                  <a:schemeClr val="accent1">
                    <a:lumMod val="50000"/>
                  </a:schemeClr>
                </a:solidFill>
              </a:rPr>
              <a:t> 研究现状</a:t>
            </a:r>
          </a:p>
        </p:txBody>
      </p:sp>
      <p:sp>
        <p:nvSpPr>
          <p:cNvPr id="3" name="文本框 2">
            <a:extLst>
              <a:ext uri="{FF2B5EF4-FFF2-40B4-BE49-F238E27FC236}">
                <a16:creationId xmlns:a16="http://schemas.microsoft.com/office/drawing/2014/main" id="{81EDD690-60E9-418B-B93A-9A307275B38F}"/>
              </a:ext>
            </a:extLst>
          </p:cNvPr>
          <p:cNvSpPr txBox="1"/>
          <p:nvPr/>
        </p:nvSpPr>
        <p:spPr>
          <a:xfrm>
            <a:off x="564444" y="1670756"/>
            <a:ext cx="7360356" cy="1200329"/>
          </a:xfrm>
          <a:prstGeom prst="rect">
            <a:avLst/>
          </a:prstGeom>
          <a:noFill/>
        </p:spPr>
        <p:txBody>
          <a:bodyPr wrap="square" rtlCol="0">
            <a:spAutoFit/>
          </a:bodyPr>
          <a:lstStyle/>
          <a:p>
            <a:r>
              <a:rPr lang="zh-CN" altLang="en-US" strike="sngStrike" dirty="0"/>
              <a:t>不同任务：完全协作，完全竞争，混合</a:t>
            </a:r>
            <a:endParaRPr lang="en-US" altLang="zh-CN" strike="sngStrike" dirty="0"/>
          </a:p>
          <a:p>
            <a:r>
              <a:rPr lang="zh-CN" altLang="en-US" dirty="0"/>
              <a:t>单任务，多任务</a:t>
            </a:r>
            <a:endParaRPr lang="en-US" altLang="zh-CN" dirty="0"/>
          </a:p>
          <a:p>
            <a:r>
              <a:rPr lang="zh-CN" altLang="en-US" strike="sngStrike" dirty="0"/>
              <a:t>单轮到多轮</a:t>
            </a:r>
            <a:endParaRPr lang="en-US" altLang="zh-CN" strike="sngStrike" dirty="0"/>
          </a:p>
          <a:p>
            <a:r>
              <a:rPr lang="zh-CN" altLang="en-US" dirty="0"/>
              <a:t>涌现语言的性质：可解释性，组合性，泛化性</a:t>
            </a:r>
          </a:p>
        </p:txBody>
      </p:sp>
    </p:spTree>
    <p:extLst>
      <p:ext uri="{BB962C8B-B14F-4D97-AF65-F5344CB8AC3E}">
        <p14:creationId xmlns:p14="http://schemas.microsoft.com/office/powerpoint/2010/main" val="401351873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11260</TotalTime>
  <Words>1171</Words>
  <Application>Microsoft Office PowerPoint</Application>
  <PresentationFormat>全屏显示(4:3)</PresentationFormat>
  <Paragraphs>108</Paragraphs>
  <Slides>15</Slides>
  <Notes>15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等线</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MECHREVO</dc:creator>
  <cp:lastModifiedBy>席 习</cp:lastModifiedBy>
  <cp:revision>401</cp:revision>
  <dcterms:created xsi:type="dcterms:W3CDTF">2022-10-25T07:58:10Z</dcterms:created>
  <dcterms:modified xsi:type="dcterms:W3CDTF">2023-11-17T04:16:50Z</dcterms:modified>
</cp:coreProperties>
</file>