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 r:id="rId2"/>
    <p:sldId id="335" r:id="rId3"/>
    <p:sldId id="435" r:id="rId4"/>
    <p:sldId id="350" r:id="rId5"/>
    <p:sldId id="436" r:id="rId6"/>
    <p:sldId id="437" r:id="rId7"/>
    <p:sldId id="438" r:id="rId8"/>
    <p:sldId id="439" r:id="rId9"/>
    <p:sldId id="440" r:id="rId10"/>
    <p:sldId id="448" r:id="rId11"/>
    <p:sldId id="462" r:id="rId12"/>
    <p:sldId id="450" r:id="rId13"/>
    <p:sldId id="449" r:id="rId14"/>
    <p:sldId id="451" r:id="rId15"/>
    <p:sldId id="452" r:id="rId16"/>
    <p:sldId id="456" r:id="rId17"/>
    <p:sldId id="453" r:id="rId18"/>
    <p:sldId id="454" r:id="rId19"/>
    <p:sldId id="463" r:id="rId20"/>
    <p:sldId id="442" r:id="rId21"/>
    <p:sldId id="457" r:id="rId22"/>
    <p:sldId id="444" r:id="rId23"/>
    <p:sldId id="458" r:id="rId24"/>
    <p:sldId id="445" r:id="rId25"/>
    <p:sldId id="460" r:id="rId26"/>
    <p:sldId id="46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51" autoAdjust="0"/>
    <p:restoredTop sz="77834" autoAdjust="0"/>
  </p:normalViewPr>
  <p:slideViewPr>
    <p:cSldViewPr snapToGrid="0">
      <p:cViewPr varScale="1">
        <p:scale>
          <a:sx n="66" d="100"/>
          <a:sy n="66" d="100"/>
        </p:scale>
        <p:origin x="1526" y="6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F1110-EAA9-425F-AE22-0FCA0F0A9C7A}" type="datetimeFigureOut">
              <a:rPr lang="zh-CN" altLang="en-US" smtClean="0"/>
              <a:t>2023/11/30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A6F94-C11C-499B-B98E-C2E7153AC9E7}" type="slidenum">
              <a:rPr lang="zh-CN" altLang="en-US" smtClean="0"/>
              <a:t>‹#›</a:t>
            </a:fld>
            <a:endParaRPr lang="zh-CN" altLang="en-US"/>
          </a:p>
        </p:txBody>
      </p:sp>
    </p:spTree>
    <p:extLst>
      <p:ext uri="{BB962C8B-B14F-4D97-AF65-F5344CB8AC3E}">
        <p14:creationId xmlns:p14="http://schemas.microsoft.com/office/powerpoint/2010/main" val="358509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9A6F94-C11C-499B-B98E-C2E7153AC9E7}" type="slidenum">
              <a:rPr lang="zh-CN" altLang="en-US" smtClean="0"/>
              <a:t>1</a:t>
            </a:fld>
            <a:endParaRPr lang="zh-CN" altLang="en-US"/>
          </a:p>
        </p:txBody>
      </p:sp>
    </p:spTree>
    <p:extLst>
      <p:ext uri="{BB962C8B-B14F-4D97-AF65-F5344CB8AC3E}">
        <p14:creationId xmlns:p14="http://schemas.microsoft.com/office/powerpoint/2010/main" val="68078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260830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视觉处理模块</a:t>
            </a:r>
            <a:r>
              <a:rPr lang="en-US" altLang="zh-CN" dirty="0"/>
              <a:t>(</a:t>
            </a:r>
            <a:r>
              <a:rPr lang="zh-CN" altLang="en-US" dirty="0"/>
              <a:t>通常是卷积网络</a:t>
            </a:r>
            <a:r>
              <a:rPr lang="en-US" altLang="zh-CN" dirty="0"/>
              <a:t>)</a:t>
            </a:r>
            <a:r>
              <a:rPr lang="zh-CN" altLang="en-US" dirty="0"/>
              <a:t>将图像转换为内部分布表示。</a:t>
            </a:r>
            <a:r>
              <a:rPr lang="en-US" altLang="zh-CN" dirty="0"/>
              <a:t>(b)</a:t>
            </a:r>
            <a:r>
              <a:rPr lang="zh-CN" altLang="en-US" dirty="0"/>
              <a:t>由循环神经网络组成的生成组件生成一个符号序列</a:t>
            </a:r>
            <a:r>
              <a:rPr lang="en-US" altLang="zh-CN" dirty="0"/>
              <a:t>(</a:t>
            </a:r>
            <a:r>
              <a:rPr lang="zh-CN" altLang="en-US" dirty="0"/>
              <a:t>在本例中为</a:t>
            </a:r>
            <a:r>
              <a:rPr lang="en-US" altLang="zh-CN" dirty="0"/>
              <a:t>AXZ)</a:t>
            </a:r>
            <a:r>
              <a:rPr lang="zh-CN" altLang="en-US" dirty="0"/>
              <a:t>。</a:t>
            </a:r>
            <a:r>
              <a:rPr lang="en-US" altLang="zh-CN" dirty="0"/>
              <a:t>(c)</a:t>
            </a:r>
            <a:r>
              <a:rPr lang="zh-CN" altLang="en-US" dirty="0"/>
              <a:t>理解模块，这需要作为输入的单元序列</a:t>
            </a:r>
            <a:r>
              <a:rPr lang="en-US" altLang="zh-CN" dirty="0"/>
              <a:t>(</a:t>
            </a:r>
            <a:r>
              <a:rPr lang="zh-CN" altLang="en-US" dirty="0"/>
              <a:t>例如，在这种情况下，由生成组件产生的符号</a:t>
            </a:r>
            <a:r>
              <a:rPr lang="en-US" altLang="zh-CN" dirty="0"/>
              <a:t>)</a:t>
            </a:r>
            <a:r>
              <a:rPr lang="zh-CN" altLang="en-US" dirty="0"/>
              <a:t>，并产生一个内部分布式表示。</a:t>
            </a:r>
            <a:endParaRPr lang="en-US" altLang="zh-CN" dirty="0"/>
          </a:p>
          <a:p>
            <a:pPr algn="l"/>
            <a:r>
              <a:rPr lang="en-US" altLang="zh-CN" dirty="0"/>
              <a:t>sender</a:t>
            </a:r>
            <a:r>
              <a:rPr lang="zh-CN" altLang="en-US" dirty="0"/>
              <a:t>会首先使用</a:t>
            </a:r>
            <a:r>
              <a:rPr lang="en-US" altLang="zh-CN" dirty="0"/>
              <a:t>(a)</a:t>
            </a:r>
            <a:r>
              <a:rPr lang="zh-CN" altLang="en-US" dirty="0"/>
              <a:t>将图像转换为分布表示，然后使用</a:t>
            </a:r>
            <a:r>
              <a:rPr lang="en-US" altLang="zh-CN" dirty="0"/>
              <a:t>(b)</a:t>
            </a:r>
            <a:r>
              <a:rPr lang="zh-CN" altLang="en-US" dirty="0"/>
              <a:t>生成</a:t>
            </a:r>
            <a:r>
              <a:rPr lang="en-US" altLang="zh-CN" dirty="0"/>
              <a:t>message</a:t>
            </a:r>
          </a:p>
          <a:p>
            <a:pPr algn="l"/>
            <a:r>
              <a:rPr lang="en-US" altLang="zh-CN" dirty="0"/>
              <a:t>receiver</a:t>
            </a:r>
            <a:r>
              <a:rPr lang="zh-CN" altLang="en-US" dirty="0"/>
              <a:t>也将使用</a:t>
            </a:r>
            <a:r>
              <a:rPr lang="en-US" altLang="zh-CN" dirty="0"/>
              <a:t>(a)</a:t>
            </a:r>
            <a:r>
              <a:rPr lang="zh-CN" altLang="en-US" dirty="0"/>
              <a:t>将图像转换为表示，然后</a:t>
            </a:r>
            <a:r>
              <a:rPr lang="en-US" altLang="zh-CN" dirty="0"/>
              <a:t>(c)</a:t>
            </a:r>
            <a:r>
              <a:rPr lang="zh-CN" altLang="en-US" dirty="0"/>
              <a:t>处理来自</a:t>
            </a:r>
            <a:r>
              <a:rPr lang="en-US" altLang="zh-CN" dirty="0"/>
              <a:t>sender</a:t>
            </a:r>
            <a:r>
              <a:rPr lang="zh-CN" altLang="en-US" dirty="0"/>
              <a:t>的消息，以便对输出操作做出决定。</a:t>
            </a:r>
            <a:endParaRPr lang="en-US" altLang="zh-CN" dirty="0"/>
          </a:p>
          <a:p>
            <a:pPr algn="l"/>
            <a:r>
              <a:rPr lang="zh-CN" altLang="en-US" dirty="0"/>
              <a:t>局限性：实际应用需要多轮交互</a:t>
            </a:r>
            <a:endParaRPr lang="en-US" altLang="zh-CN" dirty="0"/>
          </a:p>
        </p:txBody>
      </p:sp>
    </p:spTree>
    <p:extLst>
      <p:ext uri="{BB962C8B-B14F-4D97-AF65-F5344CB8AC3E}">
        <p14:creationId xmlns:p14="http://schemas.microsoft.com/office/powerpoint/2010/main" val="3948325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为了更加靠近现实对话场景，研究者们开始关注视觉导航任务，导航任务在实际应用中应用比较广泛</a:t>
            </a:r>
            <a:endParaRPr lang="en-US" altLang="zh-CN" dirty="0"/>
          </a:p>
        </p:txBody>
      </p:sp>
    </p:spTree>
    <p:extLst>
      <p:ext uri="{BB962C8B-B14F-4D97-AF65-F5344CB8AC3E}">
        <p14:creationId xmlns:p14="http://schemas.microsoft.com/office/powerpoint/2010/main" val="358365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目前研究只关注到智能体的某一个能力</a:t>
            </a:r>
            <a:endParaRPr lang="en-US" altLang="zh-CN" dirty="0"/>
          </a:p>
        </p:txBody>
      </p:sp>
    </p:spTree>
    <p:extLst>
      <p:ext uri="{BB962C8B-B14F-4D97-AF65-F5344CB8AC3E}">
        <p14:creationId xmlns:p14="http://schemas.microsoft.com/office/powerpoint/2010/main" val="1965478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在真实的导航系统中不止有单一的走到目标处的任务，可能包括遇到障碍物停下来，去打开某个房间的门等等一系列复杂的任务，是一个多任务的系统。为了将涌现语言推广到多任务下，需要涌现语言具备一些良好的性质。虽然目前没有面向多任务的基于涌现语言的多智能体对话的研究，但是有不少关于涌现语言性质的研究，这为扩展到多任务研究奠定了基础。</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在更真实更复杂的系统中研究涌现语言遇到的首要问题是，理解涌现语言变得更加困难。即使我们知道多智能体之间的交互是有效的，但是我们对于这些信息的含义只有模糊的猜测。</a:t>
            </a:r>
            <a:endParaRPr lang="en-US" altLang="zh-CN" dirty="0"/>
          </a:p>
        </p:txBody>
      </p:sp>
    </p:spTree>
    <p:extLst>
      <p:ext uri="{BB962C8B-B14F-4D97-AF65-F5344CB8AC3E}">
        <p14:creationId xmlns:p14="http://schemas.microsoft.com/office/powerpoint/2010/main" val="272999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en-US" altLang="zh-CN" dirty="0"/>
              <a:t>Max length: message</a:t>
            </a:r>
            <a:r>
              <a:rPr lang="zh-CN" altLang="en-US" dirty="0"/>
              <a:t>的最大长度</a:t>
            </a:r>
            <a:endParaRPr lang="en-US" altLang="zh-CN" dirty="0"/>
          </a:p>
          <a:p>
            <a:pPr algn="l"/>
            <a:r>
              <a:rPr lang="en-US" altLang="zh-CN" dirty="0"/>
              <a:t>Alphabet size</a:t>
            </a:r>
            <a:r>
              <a:rPr lang="zh-CN" altLang="en-US" dirty="0"/>
              <a:t>：使用的离散符号</a:t>
            </a:r>
            <a:endParaRPr lang="en-US" altLang="zh-CN" dirty="0"/>
          </a:p>
          <a:p>
            <a:pPr algn="l"/>
            <a:r>
              <a:rPr lang="en-US" altLang="zh-CN" dirty="0"/>
              <a:t>Lexicon</a:t>
            </a:r>
            <a:r>
              <a:rPr lang="zh-CN" altLang="en-US" dirty="0"/>
              <a:t>：生成的由离散符号组成的消息</a:t>
            </a:r>
            <a:endParaRPr lang="en-US" altLang="zh-CN" dirty="0"/>
          </a:p>
          <a:p>
            <a:pPr algn="l"/>
            <a:r>
              <a:rPr lang="zh-CN" altLang="en-US" dirty="0"/>
              <a:t>当词汇长度最大只有</a:t>
            </a:r>
            <a:r>
              <a:rPr lang="en-US" altLang="zh-CN" dirty="0"/>
              <a:t>2</a:t>
            </a:r>
            <a:r>
              <a:rPr lang="zh-CN" altLang="en-US" dirty="0"/>
              <a:t>的时候，只用到了</a:t>
            </a:r>
            <a:r>
              <a:rPr lang="en-US" altLang="zh-CN" dirty="0"/>
              <a:t>10</a:t>
            </a:r>
            <a:r>
              <a:rPr lang="zh-CN" altLang="en-US" dirty="0"/>
              <a:t>个符号，生成了</a:t>
            </a:r>
            <a:r>
              <a:rPr lang="en-US" altLang="zh-CN" dirty="0"/>
              <a:t>31</a:t>
            </a:r>
            <a:r>
              <a:rPr lang="zh-CN" altLang="en-US" dirty="0"/>
              <a:t>个消息来表示</a:t>
            </a:r>
            <a:r>
              <a:rPr lang="en-US" altLang="zh-CN" dirty="0"/>
              <a:t>363</a:t>
            </a:r>
            <a:r>
              <a:rPr lang="zh-CN" altLang="en-US" dirty="0"/>
              <a:t>个概念，每条消息平均用于表示</a:t>
            </a:r>
            <a:r>
              <a:rPr lang="en-US" altLang="zh-CN" dirty="0"/>
              <a:t>11</a:t>
            </a:r>
            <a:r>
              <a:rPr lang="zh-CN" altLang="en-US" dirty="0"/>
              <a:t>个概念，显然歧义程度很高。当词汇长度增加到</a:t>
            </a:r>
            <a:r>
              <a:rPr lang="en-US" altLang="zh-CN" dirty="0"/>
              <a:t>5</a:t>
            </a:r>
            <a:r>
              <a:rPr lang="zh-CN" altLang="en-US" dirty="0"/>
              <a:t>和</a:t>
            </a:r>
            <a:r>
              <a:rPr lang="en-US" altLang="zh-CN" dirty="0"/>
              <a:t>10</a:t>
            </a:r>
            <a:r>
              <a:rPr lang="zh-CN" altLang="en-US" dirty="0"/>
              <a:t>的时候，发现所用的符号和生成的消息数量都随之增加，每条消息平均用于表示</a:t>
            </a:r>
            <a:r>
              <a:rPr lang="en-US" altLang="zh-CN" dirty="0"/>
              <a:t>1</a:t>
            </a:r>
            <a:r>
              <a:rPr lang="zh-CN" altLang="en-US" dirty="0"/>
              <a:t>个概念，但是最大长度为</a:t>
            </a:r>
            <a:r>
              <a:rPr lang="en-US" altLang="zh-CN" dirty="0"/>
              <a:t>5</a:t>
            </a:r>
            <a:r>
              <a:rPr lang="zh-CN" altLang="en-US" dirty="0"/>
              <a:t>的时候只需要用到</a:t>
            </a:r>
            <a:r>
              <a:rPr lang="en-US" altLang="zh-CN" dirty="0"/>
              <a:t>17</a:t>
            </a:r>
            <a:r>
              <a:rPr lang="zh-CN" altLang="en-US" dirty="0"/>
              <a:t>个符号，而最大长度为</a:t>
            </a:r>
            <a:r>
              <a:rPr lang="en-US" altLang="zh-CN" dirty="0"/>
              <a:t>10</a:t>
            </a:r>
            <a:r>
              <a:rPr lang="zh-CN" altLang="en-US" dirty="0"/>
              <a:t>需要</a:t>
            </a:r>
            <a:r>
              <a:rPr lang="en-US" altLang="zh-CN" dirty="0"/>
              <a:t>40</a:t>
            </a:r>
            <a:r>
              <a:rPr lang="zh-CN" altLang="en-US" dirty="0"/>
              <a:t>个符号，但是消息数量和准确率的提高不明显，说明词汇长度过大的时候，冗余程度很高。</a:t>
            </a:r>
            <a:endParaRPr lang="en-US" altLang="zh-CN" dirty="0"/>
          </a:p>
        </p:txBody>
      </p:sp>
    </p:spTree>
    <p:extLst>
      <p:ext uri="{BB962C8B-B14F-4D97-AF65-F5344CB8AC3E}">
        <p14:creationId xmlns:p14="http://schemas.microsoft.com/office/powerpoint/2010/main" val="321150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18385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词汇表过大的时候，比如这张图中，</a:t>
            </a:r>
            <a:r>
              <a:rPr lang="zh-CN" altLang="en-US" sz="1200" dirty="0"/>
              <a:t>第一个</a:t>
            </a:r>
            <a:r>
              <a:rPr lang="en-US" altLang="zh-CN" sz="1200" dirty="0"/>
              <a:t>token</a:t>
            </a:r>
            <a:r>
              <a:rPr lang="zh-CN" altLang="en-US" sz="1200" dirty="0"/>
              <a:t>代表了一个复合属性，跟第二个</a:t>
            </a:r>
            <a:r>
              <a:rPr lang="en-US" altLang="zh-CN" sz="1200" dirty="0"/>
              <a:t>token</a:t>
            </a:r>
            <a:r>
              <a:rPr lang="zh-CN" altLang="en-US" sz="1200" dirty="0"/>
              <a:t>无关，因此无法区分属性的顺序，导致预测错误</a:t>
            </a:r>
            <a:endParaRPr lang="en-US" altLang="zh-CN" dirty="0"/>
          </a:p>
        </p:txBody>
      </p:sp>
    </p:spTree>
    <p:extLst>
      <p:ext uri="{BB962C8B-B14F-4D97-AF65-F5344CB8AC3E}">
        <p14:creationId xmlns:p14="http://schemas.microsoft.com/office/powerpoint/2010/main" val="2655633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Concept Game</a:t>
            </a:r>
            <a:r>
              <a:rPr lang="zh-CN" altLang="en-US" dirty="0"/>
              <a:t>：两个智能体</a:t>
            </a:r>
            <a:r>
              <a:rPr lang="zh-CN" altLang="en-US" dirty="0">
                <a:solidFill>
                  <a:srgbClr val="2A2B2E"/>
                </a:solidFill>
                <a:latin typeface="PingFang SC"/>
              </a:rPr>
              <a:t>看到的是同一概念的不同例子，需要判断出正确的图片</a:t>
            </a:r>
            <a:endParaRPr lang="zh-CN" altLang="en-US" dirty="0"/>
          </a:p>
          <a:p>
            <a:pPr algn="l"/>
            <a:endParaRPr lang="en-US" altLang="zh-CN" dirty="0"/>
          </a:p>
        </p:txBody>
      </p:sp>
    </p:spTree>
    <p:extLst>
      <p:ext uri="{BB962C8B-B14F-4D97-AF65-F5344CB8AC3E}">
        <p14:creationId xmlns:p14="http://schemas.microsoft.com/office/powerpoint/2010/main" val="2159899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285750" indent="-285750">
              <a:buFont typeface="Arial" panose="020B0604020202020204" pitchFamily="34" charset="0"/>
              <a:buChar char="•"/>
            </a:pPr>
            <a:r>
              <a:rPr lang="zh-CN" altLang="en-US" sz="1200" dirty="0"/>
              <a:t>当输入空间足够大时，涌现语言会自然地发展出能够指称新的未见过的复合概念的能力</a:t>
            </a:r>
            <a:endParaRPr lang="en-US" altLang="zh-CN" sz="1200" dirty="0"/>
          </a:p>
          <a:p>
            <a:pPr marL="285750" indent="-285750">
              <a:buFont typeface="Arial" panose="020B0604020202020204" pitchFamily="34" charset="0"/>
              <a:buChar char="•"/>
            </a:pPr>
            <a:r>
              <a:rPr lang="zh-CN" altLang="en-US" sz="1200" dirty="0"/>
              <a:t>新兴语言的组合性程度和它的泛化能力之间没有相关性</a:t>
            </a:r>
            <a:endParaRPr lang="en-US" altLang="zh-CN" sz="1200" dirty="0"/>
          </a:p>
          <a:p>
            <a:pPr marL="285750" indent="-285750">
              <a:buFont typeface="Arial" panose="020B0604020202020204" pitchFamily="34" charset="0"/>
              <a:buChar char="•"/>
            </a:pPr>
            <a:r>
              <a:rPr lang="zh-CN" altLang="en-US" sz="1200" dirty="0"/>
              <a:t>虽然组合性不是泛化能力的必要条件，但是组合性好的语言泛化性一定是比较好的</a:t>
            </a:r>
            <a:endParaRPr lang="en-US" altLang="zh-CN" sz="1200" dirty="0"/>
          </a:p>
          <a:p>
            <a:pPr marL="285750" indent="-285750">
              <a:buFont typeface="Arial" panose="020B0604020202020204" pitchFamily="34" charset="0"/>
              <a:buChar char="•"/>
            </a:pPr>
            <a:r>
              <a:rPr lang="zh-CN" altLang="en-US" sz="1200" dirty="0"/>
              <a:t>批判一下这个结论？把引用文献写在下划线下面</a:t>
            </a:r>
            <a:endParaRPr lang="en-US" altLang="zh-CN" sz="1200" dirty="0"/>
          </a:p>
          <a:p>
            <a:pPr marL="285750" indent="-285750">
              <a:buFont typeface="Arial" panose="020B0604020202020204" pitchFamily="34" charset="0"/>
              <a:buChar char="•"/>
            </a:pPr>
            <a:endParaRPr lang="en-US" altLang="zh-CN" sz="1200" dirty="0"/>
          </a:p>
          <a:p>
            <a:pPr algn="l"/>
            <a:endParaRPr lang="en-US" altLang="zh-CN" dirty="0"/>
          </a:p>
        </p:txBody>
      </p:sp>
    </p:spTree>
    <p:extLst>
      <p:ext uri="{BB962C8B-B14F-4D97-AF65-F5344CB8AC3E}">
        <p14:creationId xmlns:p14="http://schemas.microsoft.com/office/powerpoint/2010/main" val="411951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4103364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目前的研究只有针对单任务下的基于涌现语言的多智能体对话，但是实际应用中多智能体系统往往是多任务的复杂的系统，而单一任务下产生的涌现语言在其他任务下理解和生成能力差，因此有必要研究面向多任务的涌现语言</a:t>
            </a:r>
          </a:p>
        </p:txBody>
      </p:sp>
    </p:spTree>
    <p:extLst>
      <p:ext uri="{BB962C8B-B14F-4D97-AF65-F5344CB8AC3E}">
        <p14:creationId xmlns:p14="http://schemas.microsoft.com/office/powerpoint/2010/main" val="331657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21</a:t>
            </a:fld>
            <a:endParaRPr lang="zh-CN" altLang="en-US"/>
          </a:p>
        </p:txBody>
      </p:sp>
    </p:spTree>
    <p:extLst>
      <p:ext uri="{BB962C8B-B14F-4D97-AF65-F5344CB8AC3E}">
        <p14:creationId xmlns:p14="http://schemas.microsoft.com/office/powerpoint/2010/main" val="4005884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为了实现目标要解决的问题：推广性</a:t>
            </a:r>
            <a:endParaRPr lang="en-US" altLang="zh-CN" dirty="0"/>
          </a:p>
          <a:p>
            <a:pPr algn="l"/>
            <a:r>
              <a:rPr lang="zh-CN" altLang="en-US" dirty="0"/>
              <a:t>研究方法</a:t>
            </a:r>
            <a:endParaRPr lang="en-US" altLang="zh-CN" dirty="0"/>
          </a:p>
        </p:txBody>
      </p:sp>
    </p:spTree>
    <p:extLst>
      <p:ext uri="{BB962C8B-B14F-4D97-AF65-F5344CB8AC3E}">
        <p14:creationId xmlns:p14="http://schemas.microsoft.com/office/powerpoint/2010/main" val="811137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23</a:t>
            </a:fld>
            <a:endParaRPr lang="zh-CN" altLang="en-US"/>
          </a:p>
        </p:txBody>
      </p:sp>
    </p:spTree>
    <p:extLst>
      <p:ext uri="{BB962C8B-B14F-4D97-AF65-F5344CB8AC3E}">
        <p14:creationId xmlns:p14="http://schemas.microsoft.com/office/powerpoint/2010/main" val="2572044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写的具体一点 </a:t>
            </a:r>
            <a:r>
              <a:rPr lang="en-US" altLang="zh-CN" dirty="0" err="1"/>
              <a:t>minigrid</a:t>
            </a:r>
            <a:r>
              <a:rPr lang="zh-CN" altLang="en-US" dirty="0"/>
              <a:t>环境 具体输入输出 任务和模型设计</a:t>
            </a:r>
            <a:endParaRPr lang="en-US" altLang="zh-CN" dirty="0"/>
          </a:p>
        </p:txBody>
      </p:sp>
    </p:spTree>
    <p:extLst>
      <p:ext uri="{BB962C8B-B14F-4D97-AF65-F5344CB8AC3E}">
        <p14:creationId xmlns:p14="http://schemas.microsoft.com/office/powerpoint/2010/main" val="3177430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2796342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endParaRPr lang="en-US" altLang="zh-CN" dirty="0"/>
          </a:p>
        </p:txBody>
      </p:sp>
    </p:spTree>
    <p:extLst>
      <p:ext uri="{BB962C8B-B14F-4D97-AF65-F5344CB8AC3E}">
        <p14:creationId xmlns:p14="http://schemas.microsoft.com/office/powerpoint/2010/main" val="334958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42DBD-768B-439C-9BFB-2DD3A138FD82}" type="slidenum">
              <a:rPr lang="zh-CN" altLang="en-US" smtClean="0"/>
              <a:t>3</a:t>
            </a:fld>
            <a:endParaRPr lang="zh-CN" altLang="en-US"/>
          </a:p>
        </p:txBody>
      </p:sp>
    </p:spTree>
    <p:extLst>
      <p:ext uri="{BB962C8B-B14F-4D97-AF65-F5344CB8AC3E}">
        <p14:creationId xmlns:p14="http://schemas.microsoft.com/office/powerpoint/2010/main" val="85457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多智能体系统包含一群多智能体，这些箭头表示他们可以通过通信交互作用。智能体可以在一个环境中行动，在这个环境中，每个智能体可以作用或者影响环境的不同部分。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多智能体系统可以通过相互协作和合作优化，解决单个智能体难以或不可能解决的复杂系统中的问题，因此在在智能机器人、交通控制、分布式决策、自主化作战系统等领域都得到迅速而广泛的应用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智能体系统的研究包括使多个智能体协调运行的技术，例如交互通信、协调、合作、协商、调度、冲突消解等，依据任务特性的不同，一般可以将多智能体系统划分为完全协作、完全竞争和混合关系这三种设定，</a:t>
            </a:r>
            <a:r>
              <a:rPr lang="zh-CN" altLang="en-US" b="1" dirty="0"/>
              <a:t>我们这里主要探讨的是完全协作任务</a:t>
            </a:r>
            <a:r>
              <a:rPr lang="zh-CN" altLang="en-US" dirty="0"/>
              <a:t>。</a:t>
            </a:r>
            <a:endParaRPr lang="en-US" altLang="zh-CN" dirty="0"/>
          </a:p>
          <a:p>
            <a:endParaRPr lang="en-US" altLang="zh-CN" dirty="0"/>
          </a:p>
          <a:p>
            <a:endParaRPr lang="zh-CN" altLang="en-US" dirty="0"/>
          </a:p>
          <a:p>
            <a:pPr algn="l"/>
            <a:r>
              <a:rPr lang="zh-CN" altLang="en-US" dirty="0"/>
              <a:t>袁雷</a:t>
            </a:r>
            <a:r>
              <a:rPr lang="en-US" altLang="zh-CN" dirty="0"/>
              <a:t>, </a:t>
            </a:r>
            <a:r>
              <a:rPr lang="zh-CN" altLang="en-US" dirty="0"/>
              <a:t>张子谦</a:t>
            </a:r>
            <a:r>
              <a:rPr lang="en-US" altLang="zh-CN" dirty="0"/>
              <a:t>, </a:t>
            </a:r>
            <a:r>
              <a:rPr lang="zh-CN" altLang="en-US" dirty="0"/>
              <a:t>李立和</a:t>
            </a:r>
            <a:r>
              <a:rPr lang="en-US" altLang="zh-CN" dirty="0"/>
              <a:t>, </a:t>
            </a:r>
            <a:r>
              <a:rPr lang="zh-CN" altLang="en-US" dirty="0"/>
              <a:t>等</a:t>
            </a:r>
            <a:r>
              <a:rPr lang="en-US" altLang="zh-CN" dirty="0"/>
              <a:t>. </a:t>
            </a:r>
            <a:r>
              <a:rPr lang="zh-CN" altLang="en-US" dirty="0"/>
              <a:t>开放环境下的协作多智能体强化学习进展综述</a:t>
            </a:r>
            <a:r>
              <a:rPr lang="en-US" altLang="zh-CN" dirty="0"/>
              <a:t>. </a:t>
            </a:r>
            <a:r>
              <a:rPr lang="zh-CN" altLang="en-US" dirty="0"/>
              <a:t>中国科学</a:t>
            </a:r>
            <a:r>
              <a:rPr lang="en-US" altLang="zh-CN" dirty="0"/>
              <a:t>: </a:t>
            </a:r>
            <a:r>
              <a:rPr lang="zh-CN" altLang="en-US" dirty="0"/>
              <a:t>信息科学</a:t>
            </a:r>
            <a:r>
              <a:rPr lang="en-US" altLang="zh-CN" dirty="0"/>
              <a:t>, </a:t>
            </a:r>
            <a:r>
              <a:rPr lang="zh-CN" altLang="en-US" dirty="0"/>
              <a:t>在审文章</a:t>
            </a:r>
          </a:p>
          <a:p>
            <a:pPr algn="l"/>
            <a:r>
              <a:rPr lang="en-US" altLang="zh-CN" dirty="0"/>
              <a:t>Yuan L, Zhang Z, Li L, et al. A Survey of Progress on Cooperative Multi-agent Reinforcement Learning in Open Environment (in</a:t>
            </a:r>
          </a:p>
          <a:p>
            <a:pPr algn="l"/>
            <a:r>
              <a:rPr lang="en-US" altLang="zh-CN" dirty="0"/>
              <a:t>Chinese). Sci Sin Inform, for review</a:t>
            </a:r>
          </a:p>
        </p:txBody>
      </p:sp>
    </p:spTree>
    <p:extLst>
      <p:ext uri="{BB962C8B-B14F-4D97-AF65-F5344CB8AC3E}">
        <p14:creationId xmlns:p14="http://schemas.microsoft.com/office/powerpoint/2010/main" val="249314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indent="0">
              <a:buFont typeface="Wingdings" panose="05000000000000000000" pitchFamily="2" charset="2"/>
              <a:buNone/>
            </a:pPr>
            <a:r>
              <a:rPr lang="zh-CN" altLang="en-US" dirty="0"/>
              <a:t>语言是一种交互式完成任务的工具。人类使用自然语言进行交互，随着深度人工网络能力的增强，智能体之间是否能够开发出一种语言来进行交互受到越来越多的关注。</a:t>
            </a:r>
            <a:endParaRPr lang="en-US" altLang="zh-CN" dirty="0"/>
          </a:p>
          <a:p>
            <a:pPr marL="0" indent="0">
              <a:buFont typeface="Wingdings" panose="05000000000000000000" pitchFamily="2" charset="2"/>
              <a:buNone/>
            </a:pPr>
            <a:r>
              <a:rPr lang="zh-CN" altLang="en-US" dirty="0"/>
              <a:t>涌现语言就是一种在没有明确指示或预先存在的语法规则的情况下自然产生的语言。</a:t>
            </a:r>
            <a:endParaRPr lang="en-US" altLang="zh-CN" dirty="0"/>
          </a:p>
          <a:p>
            <a:pPr algn="l"/>
            <a:r>
              <a:rPr lang="zh-CN" altLang="en-US" dirty="0"/>
              <a:t>如图所示，为了实现某种共同的目标或者完成一个任务，智能体相互对话，在这个过程中产生一种语言，就是涌现语言。涌现语言不仅可以在智能体之间产生，不同语言使用者和不同动物之间其实也可以产生</a:t>
            </a:r>
            <a:endParaRPr lang="en-US" altLang="zh-CN" dirty="0"/>
          </a:p>
        </p:txBody>
      </p:sp>
    </p:spTree>
    <p:extLst>
      <p:ext uri="{BB962C8B-B14F-4D97-AF65-F5344CB8AC3E}">
        <p14:creationId xmlns:p14="http://schemas.microsoft.com/office/powerpoint/2010/main" val="268407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因此有必要研究一种新型的交互方式</a:t>
            </a:r>
            <a:r>
              <a:rPr lang="en-US" altLang="zh-CN" dirty="0"/>
              <a:t>—</a:t>
            </a:r>
            <a:r>
              <a:rPr lang="zh-CN" altLang="en-US" dirty="0"/>
              <a:t>引出涌现语言</a:t>
            </a:r>
            <a:endParaRPr lang="en-US" altLang="zh-CN" dirty="0"/>
          </a:p>
          <a:p>
            <a:pPr algn="l"/>
            <a:r>
              <a:rPr lang="zh-CN" altLang="en-US" dirty="0"/>
              <a:t>不需要这页，比较主观，没有证据证明</a:t>
            </a:r>
            <a:endParaRPr lang="en-US" altLang="zh-CN" dirty="0"/>
          </a:p>
        </p:txBody>
      </p:sp>
    </p:spTree>
    <p:extLst>
      <p:ext uri="{BB962C8B-B14F-4D97-AF65-F5344CB8AC3E}">
        <p14:creationId xmlns:p14="http://schemas.microsoft.com/office/powerpoint/2010/main" val="28210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自然语言需要大量的标注，但是这些标注知识只是所有知识的子集，而涌现语言不需要预先的标注，它可以在交互过程中理解和产生新的未见过的概念。研究涌现语言从无到有的过程对我们理解自然语言的产生和发展也有很大的帮助意义。</a:t>
            </a:r>
            <a:endParaRPr lang="en-US" altLang="zh-CN" dirty="0"/>
          </a:p>
          <a:p>
            <a:pPr algn="l"/>
            <a:endParaRPr lang="en-US" altLang="zh-CN" dirty="0"/>
          </a:p>
          <a:p>
            <a:pPr algn="l"/>
            <a:r>
              <a:rPr lang="zh-CN" altLang="en-US" dirty="0"/>
              <a:t>多智能体交互系统不止有单一任务：比如导航系统中存在定位任务，导航任务，识别物体任务等等</a:t>
            </a:r>
            <a:endParaRPr lang="en-US" altLang="zh-CN" dirty="0"/>
          </a:p>
          <a:p>
            <a:pPr algn="l"/>
            <a:r>
              <a:rPr lang="zh-CN" altLang="en-US" dirty="0"/>
              <a:t>而单任务下通过大规模数据训练得到的语言在其他任务下理解和生成能力差，我们希望语言具有好的推广性，可以在不同的任务下都具有好的理解和生成能力，因此有必要研究多任务下的涌现语言</a:t>
            </a:r>
            <a:endParaRPr lang="en-US" altLang="zh-CN" dirty="0"/>
          </a:p>
        </p:txBody>
      </p:sp>
    </p:spTree>
    <p:extLst>
      <p:ext uri="{BB962C8B-B14F-4D97-AF65-F5344CB8AC3E}">
        <p14:creationId xmlns:p14="http://schemas.microsoft.com/office/powerpoint/2010/main" val="305967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时间线 发展趋势和总结</a:t>
            </a:r>
          </a:p>
        </p:txBody>
      </p:sp>
      <p:sp>
        <p:nvSpPr>
          <p:cNvPr id="4" name="灯片编号占位符 3"/>
          <p:cNvSpPr>
            <a:spLocks noGrp="1"/>
          </p:cNvSpPr>
          <p:nvPr>
            <p:ph type="sldNum" sz="quarter" idx="5"/>
          </p:nvPr>
        </p:nvSpPr>
        <p:spPr/>
        <p:txBody>
          <a:bodyPr/>
          <a:lstStyle/>
          <a:p>
            <a:fld id="{47642DBD-768B-439C-9BFB-2DD3A138FD82}" type="slidenum">
              <a:rPr lang="zh-CN" altLang="en-US" smtClean="0"/>
              <a:t>8</a:t>
            </a:fld>
            <a:endParaRPr lang="zh-CN" altLang="en-US"/>
          </a:p>
        </p:txBody>
      </p:sp>
    </p:spTree>
    <p:extLst>
      <p:ext uri="{BB962C8B-B14F-4D97-AF65-F5344CB8AC3E}">
        <p14:creationId xmlns:p14="http://schemas.microsoft.com/office/powerpoint/2010/main" val="56874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F289BB9-7851-41A2-83BA-14925979E246}"/>
              </a:ext>
            </a:extLst>
          </p:cNvPr>
          <p:cNvSpPr>
            <a:spLocks noGrp="1"/>
          </p:cNvSpPr>
          <p:nvPr>
            <p:ph type="body" idx="1"/>
          </p:nvPr>
        </p:nvSpPr>
        <p:spPr/>
        <p:txBody>
          <a:bodyPr/>
          <a:lstStyle/>
          <a:p>
            <a:pPr algn="l"/>
            <a:r>
              <a:rPr lang="zh-CN" altLang="en-US" dirty="0"/>
              <a:t>多任务</a:t>
            </a:r>
            <a:endParaRPr lang="en-US" altLang="zh-CN" dirty="0"/>
          </a:p>
          <a:p>
            <a:pPr algn="l"/>
            <a:r>
              <a:rPr lang="zh-CN" altLang="en-US" dirty="0"/>
              <a:t>如何解释语言</a:t>
            </a:r>
            <a:endParaRPr lang="en-US" altLang="zh-CN" dirty="0"/>
          </a:p>
          <a:p>
            <a:pPr algn="l"/>
            <a:r>
              <a:rPr lang="zh-CN" altLang="en-US" dirty="0"/>
              <a:t>单任务做的工作 单任务扩展到多任务遇到问题怎么解决</a:t>
            </a:r>
            <a:endParaRPr lang="en-US" altLang="zh-CN" dirty="0"/>
          </a:p>
          <a:p>
            <a:pPr algn="l"/>
            <a:r>
              <a:rPr lang="zh-CN" altLang="en-US" dirty="0"/>
              <a:t>需要组合性？</a:t>
            </a:r>
            <a:endParaRPr lang="en-US" altLang="zh-CN" dirty="0"/>
          </a:p>
          <a:p>
            <a:pPr algn="l"/>
            <a:r>
              <a:rPr lang="zh-CN" altLang="en-US" dirty="0"/>
              <a:t>讲研究现状的时候要和自己要做的联系起来，在这个逻辑系统里</a:t>
            </a:r>
            <a:endParaRPr lang="en-US" altLang="zh-CN" dirty="0"/>
          </a:p>
        </p:txBody>
      </p:sp>
    </p:spTree>
    <p:extLst>
      <p:ext uri="{BB962C8B-B14F-4D97-AF65-F5344CB8AC3E}">
        <p14:creationId xmlns:p14="http://schemas.microsoft.com/office/powerpoint/2010/main" val="74703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15F948B-1899-44EF-8A2A-46DE1434D812}" type="datetime1">
              <a:rPr lang="zh-CN" altLang="en-US" smtClean="0"/>
              <a:t>2023/11/30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0385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86A76C-E187-4274-B8DE-F97FE1D84AEC}" type="datetime1">
              <a:rPr lang="zh-CN" altLang="en-US" smtClean="0"/>
              <a:t>2023/11/30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93148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B39672-9BCB-4B0E-8E6B-57DEB740E341}" type="datetime1">
              <a:rPr lang="zh-CN" altLang="en-US" smtClean="0"/>
              <a:t>2023/11/30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9946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5102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634229F-AD27-405C-B1A3-92DA8381B1B9}" type="datetime1">
              <a:rPr lang="zh-CN" altLang="en-US" smtClean="0"/>
              <a:t>2023/11/30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91503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DC3E8C0-13DC-4A9F-8D3D-106363A828B2}" type="datetime1">
              <a:rPr lang="zh-CN" altLang="en-US" smtClean="0"/>
              <a:t>2023/11/30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53492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F091740-CA1C-4F5C-A2FF-8BCFC1669E4E}" type="datetime1">
              <a:rPr lang="zh-CN" altLang="en-US" smtClean="0"/>
              <a:t>2023/11/30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246609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799D76A-754C-498C-AEE6-0BB82E7E8021}" type="datetime1">
              <a:rPr lang="zh-CN" altLang="en-US" smtClean="0"/>
              <a:t>2023/11/30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70587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0437824-6498-41B5-83CD-0E9DE3B5072E}" type="datetime1">
              <a:rPr lang="zh-CN" altLang="en-US" smtClean="0"/>
              <a:t>2023/11/30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47580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46A4F-D5A0-4431-8A4E-477DB82E0BE4}" type="datetime1">
              <a:rPr lang="zh-CN" altLang="en-US" smtClean="0"/>
              <a:t>2023/11/30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3174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4C3F539-2312-4B72-BDC2-6CE9B5C11702}" type="datetime1">
              <a:rPr lang="zh-CN" altLang="en-US" smtClean="0"/>
              <a:t>2023/11/30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68580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702C543-EC9A-4E07-AAD6-DAB2B5344600}" type="datetime1">
              <a:rPr lang="zh-CN" altLang="en-US" smtClean="0"/>
              <a:t>2023/11/30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110810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503C8-388D-4C59-8A4D-C2BE80147D02}" type="datetime1">
              <a:rPr lang="zh-CN" altLang="en-US" smtClean="0"/>
              <a:t>2023/11/30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4057B-A011-4266-99D8-A3C5C81B8941}" type="slidenum">
              <a:rPr lang="zh-CN" altLang="en-US" smtClean="0"/>
              <a:t>‹#›</a:t>
            </a:fld>
            <a:endParaRPr lang="zh-CN" altLang="en-US"/>
          </a:p>
        </p:txBody>
      </p:sp>
    </p:spTree>
    <p:extLst>
      <p:ext uri="{BB962C8B-B14F-4D97-AF65-F5344CB8AC3E}">
        <p14:creationId xmlns:p14="http://schemas.microsoft.com/office/powerpoint/2010/main" val="3688693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slide" Target="slide13.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slide" Target="slide13.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13.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3" name="副标题 2">
            <a:extLst>
              <a:ext uri="{FF2B5EF4-FFF2-40B4-BE49-F238E27FC236}">
                <a16:creationId xmlns:a16="http://schemas.microsoft.com/office/drawing/2014/main" id="{F59C031D-A82F-41FF-B9BF-9BAFC22C5AE3}"/>
              </a:ext>
            </a:extLst>
          </p:cNvPr>
          <p:cNvSpPr>
            <a:spLocks noGrp="1"/>
          </p:cNvSpPr>
          <p:nvPr>
            <p:ph type="subTitle" idx="1"/>
          </p:nvPr>
        </p:nvSpPr>
        <p:spPr>
          <a:xfrm>
            <a:off x="3694289" y="5033113"/>
            <a:ext cx="6858000" cy="1241822"/>
          </a:xfrm>
        </p:spPr>
        <p:txBody>
          <a:bodyPr>
            <a:normAutofit/>
          </a:bodyPr>
          <a:lstStyle/>
          <a:p>
            <a:r>
              <a:rPr lang="zh-CN" altLang="en-US" sz="2000" dirty="0"/>
              <a:t>汇报人：沈雯杰</a:t>
            </a:r>
            <a:endParaRPr lang="en-US" altLang="zh-CN" sz="2000" dirty="0"/>
          </a:p>
          <a:p>
            <a:r>
              <a:rPr lang="zh-CN" altLang="en-US" sz="2000" dirty="0"/>
              <a:t>指导老师：袁彩霞</a:t>
            </a:r>
            <a:endParaRPr lang="en-US" altLang="zh-CN" sz="2000" dirty="0"/>
          </a:p>
          <a:p>
            <a:r>
              <a:rPr lang="zh-CN" altLang="en-US" sz="2000" dirty="0"/>
              <a:t>汇报时间：</a:t>
            </a:r>
            <a:r>
              <a:rPr lang="en-US" altLang="zh-CN" sz="2000" dirty="0"/>
              <a:t>2023</a:t>
            </a:r>
            <a:r>
              <a:rPr lang="zh-CN" altLang="en-US" sz="2000" dirty="0"/>
              <a:t>年</a:t>
            </a:r>
            <a:r>
              <a:rPr lang="en-US" altLang="zh-CN" sz="2000" dirty="0"/>
              <a:t>12</a:t>
            </a:r>
            <a:r>
              <a:rPr lang="zh-CN" altLang="en-US" sz="2000" dirty="0"/>
              <a:t>月</a:t>
            </a:r>
            <a:r>
              <a:rPr lang="en-US" altLang="zh-CN" sz="2000" dirty="0"/>
              <a:t>4</a:t>
            </a:r>
            <a:r>
              <a:rPr lang="zh-CN" altLang="en-US" sz="2000" dirty="0"/>
              <a:t>日</a:t>
            </a:r>
            <a:endParaRPr lang="en-US" altLang="zh-CN" sz="2000" dirty="0"/>
          </a:p>
          <a:p>
            <a:endParaRPr lang="en-US" altLang="zh-CN" sz="2000" dirty="0"/>
          </a:p>
        </p:txBody>
      </p:sp>
      <p:sp>
        <p:nvSpPr>
          <p:cNvPr id="2" name="文本框 1">
            <a:extLst>
              <a:ext uri="{FF2B5EF4-FFF2-40B4-BE49-F238E27FC236}">
                <a16:creationId xmlns:a16="http://schemas.microsoft.com/office/drawing/2014/main" id="{FECE91E9-3070-4E62-BA43-EC7A42062C50}"/>
              </a:ext>
            </a:extLst>
          </p:cNvPr>
          <p:cNvSpPr txBox="1"/>
          <p:nvPr/>
        </p:nvSpPr>
        <p:spPr>
          <a:xfrm>
            <a:off x="726524" y="2705725"/>
            <a:ext cx="7560322" cy="1446550"/>
          </a:xfrm>
          <a:prstGeom prst="rect">
            <a:avLst/>
          </a:prstGeom>
          <a:noFill/>
        </p:spPr>
        <p:txBody>
          <a:bodyPr wrap="square" rtlCol="0">
            <a:spAutoFit/>
          </a:bodyPr>
          <a:lstStyle/>
          <a:p>
            <a:pPr algn="ctr"/>
            <a:r>
              <a:rPr lang="zh-CN" altLang="en-US" sz="4400" b="1" dirty="0"/>
              <a:t>面向多任务的基于涌现语言的多智能体对话技术研究</a:t>
            </a:r>
            <a:endParaRPr lang="zh-CN" altLang="en-US" sz="4400" baseline="30000" dirty="0"/>
          </a:p>
        </p:txBody>
      </p:sp>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79918"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3489CC3-7DE3-4F98-A376-31C41420AEE8}"/>
              </a:ext>
            </a:extLst>
          </p:cNvPr>
          <p:cNvSpPr txBox="1"/>
          <p:nvPr/>
        </p:nvSpPr>
        <p:spPr>
          <a:xfrm>
            <a:off x="354562" y="457200"/>
            <a:ext cx="7152023" cy="646331"/>
          </a:xfrm>
          <a:prstGeom prst="rect">
            <a:avLst/>
          </a:prstGeom>
          <a:noFill/>
        </p:spPr>
        <p:txBody>
          <a:bodyPr wrap="square" rtlCol="0">
            <a:spAutoFit/>
          </a:bodyPr>
          <a:lstStyle/>
          <a:p>
            <a:r>
              <a:rPr lang="zh-CN" altLang="en-US" sz="3600" b="1" dirty="0">
                <a:solidFill>
                  <a:schemeClr val="accent1">
                    <a:lumMod val="50000"/>
                  </a:schemeClr>
                </a:solidFill>
              </a:rPr>
              <a:t>开题汇报 </a:t>
            </a:r>
          </a:p>
        </p:txBody>
      </p:sp>
      <p:sp>
        <p:nvSpPr>
          <p:cNvPr id="10" name="Oval 5">
            <a:extLst>
              <a:ext uri="{FF2B5EF4-FFF2-40B4-BE49-F238E27FC236}">
                <a16:creationId xmlns:a16="http://schemas.microsoft.com/office/drawing/2014/main" id="{F0D42B21-6E1E-470E-8666-A459B52F4230}"/>
              </a:ext>
            </a:extLst>
          </p:cNvPr>
          <p:cNvSpPr/>
          <p:nvPr/>
        </p:nvSpPr>
        <p:spPr>
          <a:xfrm>
            <a:off x="4750722" y="457200"/>
            <a:ext cx="4721096" cy="4720177"/>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13" name="Oval 6">
            <a:extLst>
              <a:ext uri="{FF2B5EF4-FFF2-40B4-BE49-F238E27FC236}">
                <a16:creationId xmlns:a16="http://schemas.microsoft.com/office/drawing/2014/main" id="{3A4CA9AE-D322-43BC-83C1-4843AB74F176}"/>
              </a:ext>
            </a:extLst>
          </p:cNvPr>
          <p:cNvSpPr/>
          <p:nvPr/>
        </p:nvSpPr>
        <p:spPr>
          <a:xfrm>
            <a:off x="177281" y="2625727"/>
            <a:ext cx="3303311" cy="3302667"/>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29715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Referencial</a:t>
            </a:r>
            <a:r>
              <a:rPr lang="en-US" altLang="zh-CN" sz="3600" b="1" dirty="0">
                <a:solidFill>
                  <a:schemeClr val="accent1">
                    <a:lumMod val="50000"/>
                  </a:schemeClr>
                </a:solidFill>
              </a:rPr>
              <a:t> Game</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457200" y="1467556"/>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任务描述：</a:t>
            </a:r>
            <a:r>
              <a:rPr lang="en-US" altLang="zh-CN" dirty="0"/>
              <a:t>receiver</a:t>
            </a:r>
            <a:r>
              <a:rPr lang="zh-CN" altLang="en-US" dirty="0"/>
              <a:t>通过</a:t>
            </a:r>
            <a:r>
              <a:rPr lang="en-US" altLang="zh-CN" dirty="0"/>
              <a:t>sender</a:t>
            </a:r>
            <a:r>
              <a:rPr lang="zh-CN" altLang="en-US" dirty="0"/>
              <a:t>的描述来判断哪张图片是被标记的</a:t>
            </a:r>
          </a:p>
        </p:txBody>
      </p:sp>
      <p:sp>
        <p:nvSpPr>
          <p:cNvPr id="10" name="文本框 9">
            <a:extLst>
              <a:ext uri="{FF2B5EF4-FFF2-40B4-BE49-F238E27FC236}">
                <a16:creationId xmlns:a16="http://schemas.microsoft.com/office/drawing/2014/main" id="{0AF8EBFA-A232-4FC6-97F6-81F411CE2664}"/>
              </a:ext>
            </a:extLst>
          </p:cNvPr>
          <p:cNvSpPr txBox="1"/>
          <p:nvPr/>
        </p:nvSpPr>
        <p:spPr>
          <a:xfrm>
            <a:off x="238934" y="4827060"/>
            <a:ext cx="4259389" cy="1846659"/>
          </a:xfrm>
          <a:prstGeom prst="rect">
            <a:avLst/>
          </a:prstGeom>
          <a:noFill/>
        </p:spPr>
        <p:txBody>
          <a:bodyPr wrap="square" rtlCol="0">
            <a:spAutoFit/>
          </a:bodyPr>
          <a:lstStyle/>
          <a:p>
            <a:r>
              <a:rPr lang="en-US" altLang="zh-CN" dirty="0">
                <a:solidFill>
                  <a:srgbClr val="FF0000"/>
                </a:solidFill>
              </a:rPr>
              <a:t>Sender</a:t>
            </a:r>
          </a:p>
          <a:p>
            <a:pPr marL="285750" indent="-285750">
              <a:buFont typeface="Arial" panose="020B0604020202020204" pitchFamily="34" charset="0"/>
              <a:buChar char="•"/>
            </a:pPr>
            <a:r>
              <a:rPr lang="zh-CN" altLang="en-US" dirty="0"/>
              <a:t>输入：两个描绘不同类别实例的图像，其中一个图像被标记</a:t>
            </a:r>
            <a:endParaRPr lang="en-US" altLang="zh-CN" dirty="0"/>
          </a:p>
          <a:p>
            <a:pPr marL="285750" indent="-285750">
              <a:buFont typeface="Arial" panose="020B0604020202020204" pitchFamily="34" charset="0"/>
              <a:buChar char="•"/>
            </a:pPr>
            <a:r>
              <a:rPr lang="zh-CN" altLang="en-US" dirty="0"/>
              <a:t>输出：从固定大小的字母表选出一个符号</a:t>
            </a:r>
            <a:r>
              <a:rPr lang="en-US" altLang="zh-CN" dirty="0"/>
              <a:t>s</a:t>
            </a:r>
          </a:p>
          <a:p>
            <a:pPr marL="285750" indent="-285750">
              <a:buFont typeface="Arial" panose="020B0604020202020204" pitchFamily="34" charset="0"/>
              <a:buChar char="•"/>
            </a:pPr>
            <a:endParaRPr lang="en-US" altLang="zh-CN" sz="2400" dirty="0"/>
          </a:p>
        </p:txBody>
      </p:sp>
      <p:sp>
        <p:nvSpPr>
          <p:cNvPr id="6" name="文本框 5">
            <a:extLst>
              <a:ext uri="{FF2B5EF4-FFF2-40B4-BE49-F238E27FC236}">
                <a16:creationId xmlns:a16="http://schemas.microsoft.com/office/drawing/2014/main" id="{D9ACB078-F07F-40FD-A250-22FA47ACF619}"/>
              </a:ext>
            </a:extLst>
          </p:cNvPr>
          <p:cNvSpPr txBox="1"/>
          <p:nvPr/>
        </p:nvSpPr>
        <p:spPr>
          <a:xfrm>
            <a:off x="4826000" y="4827060"/>
            <a:ext cx="3860800" cy="1477328"/>
          </a:xfrm>
          <a:prstGeom prst="rect">
            <a:avLst/>
          </a:prstGeom>
          <a:noFill/>
        </p:spPr>
        <p:txBody>
          <a:bodyPr wrap="square" rtlCol="0">
            <a:spAutoFit/>
          </a:bodyPr>
          <a:lstStyle/>
          <a:p>
            <a:r>
              <a:rPr lang="en-US" altLang="zh-CN" dirty="0">
                <a:solidFill>
                  <a:srgbClr val="FF0000"/>
                </a:solidFill>
              </a:rPr>
              <a:t>Receiver </a:t>
            </a:r>
          </a:p>
          <a:p>
            <a:pPr marL="285750" indent="-285750">
              <a:buFont typeface="Arial" panose="020B0604020202020204" pitchFamily="34" charset="0"/>
              <a:buChar char="•"/>
            </a:pPr>
            <a:r>
              <a:rPr lang="zh-CN" altLang="en-US" dirty="0"/>
              <a:t>输入：</a:t>
            </a:r>
            <a:r>
              <a:rPr lang="en-US" altLang="zh-CN" dirty="0"/>
              <a:t>sender</a:t>
            </a:r>
            <a:r>
              <a:rPr lang="zh-CN" altLang="en-US" dirty="0"/>
              <a:t>发出的符号</a:t>
            </a:r>
            <a:r>
              <a:rPr lang="en-US" altLang="zh-CN" dirty="0"/>
              <a:t>s</a:t>
            </a:r>
            <a:r>
              <a:rPr lang="zh-CN" altLang="en-US" dirty="0"/>
              <a:t>和随机顺序的同样两个图像</a:t>
            </a:r>
            <a:endParaRPr lang="en-US" altLang="zh-CN" dirty="0"/>
          </a:p>
          <a:p>
            <a:pPr marL="285750" indent="-285750">
              <a:buFont typeface="Arial" panose="020B0604020202020204" pitchFamily="34" charset="0"/>
              <a:buChar char="•"/>
            </a:pPr>
            <a:r>
              <a:rPr lang="zh-CN" altLang="en-US" dirty="0"/>
              <a:t>输出：判断哪个图像是被标记的</a:t>
            </a:r>
            <a:endParaRPr lang="en-US" altLang="zh-CN" dirty="0"/>
          </a:p>
          <a:p>
            <a:endParaRPr lang="zh-CN" altLang="en-US" dirty="0"/>
          </a:p>
        </p:txBody>
      </p:sp>
      <p:pic>
        <p:nvPicPr>
          <p:cNvPr id="12" name="图片 11">
            <a:extLst>
              <a:ext uri="{FF2B5EF4-FFF2-40B4-BE49-F238E27FC236}">
                <a16:creationId xmlns:a16="http://schemas.microsoft.com/office/drawing/2014/main" id="{755D973C-309D-4B15-9BD2-E05FAED25B60}"/>
              </a:ext>
            </a:extLst>
          </p:cNvPr>
          <p:cNvPicPr>
            <a:picLocks noChangeAspect="1"/>
          </p:cNvPicPr>
          <p:nvPr/>
        </p:nvPicPr>
        <p:blipFill rotWithShape="1">
          <a:blip r:embed="rId4"/>
          <a:srcRect l="6239" t="11335" b="6243"/>
          <a:stretch/>
        </p:blipFill>
        <p:spPr>
          <a:xfrm>
            <a:off x="1259053" y="1878644"/>
            <a:ext cx="6625893" cy="2852583"/>
          </a:xfrm>
          <a:prstGeom prst="rect">
            <a:avLst/>
          </a:prstGeom>
        </p:spPr>
      </p:pic>
    </p:spTree>
    <p:extLst>
      <p:ext uri="{BB962C8B-B14F-4D97-AF65-F5344CB8AC3E}">
        <p14:creationId xmlns:p14="http://schemas.microsoft.com/office/powerpoint/2010/main" val="402351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err="1">
                <a:solidFill>
                  <a:schemeClr val="accent1">
                    <a:lumMod val="50000"/>
                  </a:schemeClr>
                </a:solidFill>
              </a:rPr>
              <a:t>Referencial</a:t>
            </a:r>
            <a:r>
              <a:rPr lang="en-US" altLang="zh-CN" sz="3600" b="1" dirty="0">
                <a:solidFill>
                  <a:schemeClr val="accent1">
                    <a:lumMod val="50000"/>
                  </a:schemeClr>
                </a:solidFill>
              </a:rPr>
              <a:t> Game</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0" y="1298458"/>
            <a:ext cx="7360356" cy="369332"/>
          </a:xfrm>
          <a:prstGeom prst="rect">
            <a:avLst/>
          </a:prstGeom>
          <a:noFill/>
        </p:spPr>
        <p:txBody>
          <a:bodyPr wrap="square" rtlCol="0">
            <a:spAutoFit/>
          </a:bodyPr>
          <a:lstStyle/>
          <a:p>
            <a:pPr marL="742950" lvl="1" indent="-285750">
              <a:buFont typeface="Wingdings" panose="05000000000000000000" pitchFamily="2" charset="2"/>
              <a:buChar char="Ø"/>
            </a:pPr>
            <a:r>
              <a:rPr lang="zh-CN" altLang="en-US" dirty="0"/>
              <a:t>智能体的三大组件：视觉处理模块，生成模块，理解模块</a:t>
            </a:r>
            <a:endParaRPr lang="en-US" altLang="zh-CN" dirty="0"/>
          </a:p>
        </p:txBody>
      </p:sp>
      <p:pic>
        <p:nvPicPr>
          <p:cNvPr id="8" name="图片 7">
            <a:extLst>
              <a:ext uri="{FF2B5EF4-FFF2-40B4-BE49-F238E27FC236}">
                <a16:creationId xmlns:a16="http://schemas.microsoft.com/office/drawing/2014/main" id="{2A1FBBB1-E9D4-4A30-B1CF-224026D73A12}"/>
              </a:ext>
            </a:extLst>
          </p:cNvPr>
          <p:cNvPicPr>
            <a:picLocks noChangeAspect="1"/>
          </p:cNvPicPr>
          <p:nvPr/>
        </p:nvPicPr>
        <p:blipFill rotWithShape="1">
          <a:blip r:embed="rId4"/>
          <a:srcRect l="3878" t="2360" b="1992"/>
          <a:stretch/>
        </p:blipFill>
        <p:spPr>
          <a:xfrm>
            <a:off x="536698" y="1790721"/>
            <a:ext cx="7178220" cy="4323262"/>
          </a:xfrm>
          <a:prstGeom prst="rect">
            <a:avLst/>
          </a:prstGeom>
        </p:spPr>
      </p:pic>
    </p:spTree>
    <p:extLst>
      <p:ext uri="{BB962C8B-B14F-4D97-AF65-F5344CB8AC3E}">
        <p14:creationId xmlns:p14="http://schemas.microsoft.com/office/powerpoint/2010/main" val="217053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目前涌现语言工作都是围绕单任务的，典型的任务有：</a:t>
            </a:r>
            <a:endParaRPr lang="en-US" altLang="zh-CN" dirty="0"/>
          </a:p>
          <a:p>
            <a:pPr marL="742950" lvl="1" indent="-285750">
              <a:buFont typeface="Wingdings" panose="05000000000000000000" pitchFamily="2" charset="2"/>
              <a:buChar char="l"/>
            </a:pPr>
            <a:r>
              <a:rPr lang="en-US" altLang="zh-CN" dirty="0" err="1">
                <a:hlinkClick r:id="rId4" action="ppaction://hlinksldjump"/>
              </a:rPr>
              <a:t>Referencial</a:t>
            </a:r>
            <a:r>
              <a:rPr lang="en-US" altLang="zh-CN" dirty="0">
                <a:hlinkClick r:id="rId4" action="ppaction://hlinksldjump"/>
              </a:rPr>
              <a:t> Game</a:t>
            </a:r>
            <a:endParaRPr lang="en-US" altLang="zh-CN" dirty="0"/>
          </a:p>
          <a:p>
            <a:pPr marL="742950" lvl="1" indent="-285750">
              <a:buFont typeface="Wingdings" panose="05000000000000000000" pitchFamily="2" charset="2"/>
              <a:buChar char="l"/>
            </a:pPr>
            <a:r>
              <a:rPr lang="en-US" altLang="zh-CN" dirty="0">
                <a:hlinkClick r:id="rId5" action="ppaction://hlinksldjump"/>
              </a:rPr>
              <a:t>Navigation Game</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为了扩展到多任务，需要涌现语言具有：</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l"/>
            </a:pPr>
            <a:endParaRPr lang="en-US" altLang="zh-CN" dirty="0"/>
          </a:p>
          <a:p>
            <a:endParaRPr lang="en-US" altLang="zh-CN" dirty="0"/>
          </a:p>
        </p:txBody>
      </p:sp>
    </p:spTree>
    <p:extLst>
      <p:ext uri="{BB962C8B-B14F-4D97-AF65-F5344CB8AC3E}">
        <p14:creationId xmlns:p14="http://schemas.microsoft.com/office/powerpoint/2010/main" val="85860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a:t>
            </a:r>
            <a:r>
              <a:rPr lang="en-US" altLang="zh-CN" sz="3600" b="1" dirty="0">
                <a:solidFill>
                  <a:schemeClr val="accent1">
                    <a:lumMod val="50000"/>
                  </a:schemeClr>
                </a:solidFill>
              </a:rPr>
              <a:t>Navigation Game</a:t>
            </a: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457200" y="1467556"/>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任务描述：</a:t>
            </a:r>
            <a:r>
              <a:rPr lang="en-US" altLang="zh-CN" dirty="0"/>
              <a:t>receiver</a:t>
            </a:r>
            <a:r>
              <a:rPr lang="zh-CN" altLang="en-US" dirty="0"/>
              <a:t>通过</a:t>
            </a:r>
            <a:r>
              <a:rPr lang="en-US" altLang="zh-CN" dirty="0"/>
              <a:t>sender</a:t>
            </a:r>
            <a:r>
              <a:rPr lang="zh-CN" altLang="en-US" dirty="0"/>
              <a:t>的描述来走到目标位置</a:t>
            </a:r>
          </a:p>
        </p:txBody>
      </p:sp>
      <p:sp>
        <p:nvSpPr>
          <p:cNvPr id="10" name="文本框 9">
            <a:extLst>
              <a:ext uri="{FF2B5EF4-FFF2-40B4-BE49-F238E27FC236}">
                <a16:creationId xmlns:a16="http://schemas.microsoft.com/office/drawing/2014/main" id="{0AF8EBFA-A232-4FC6-97F6-81F411CE2664}"/>
              </a:ext>
            </a:extLst>
          </p:cNvPr>
          <p:cNvSpPr txBox="1"/>
          <p:nvPr/>
        </p:nvSpPr>
        <p:spPr>
          <a:xfrm>
            <a:off x="238934" y="4827060"/>
            <a:ext cx="4259389" cy="923330"/>
          </a:xfrm>
          <a:prstGeom prst="rect">
            <a:avLst/>
          </a:prstGeom>
          <a:noFill/>
        </p:spPr>
        <p:txBody>
          <a:bodyPr wrap="square" rtlCol="0">
            <a:spAutoFit/>
          </a:bodyPr>
          <a:lstStyle/>
          <a:p>
            <a:r>
              <a:rPr lang="en-US" altLang="zh-CN" dirty="0">
                <a:solidFill>
                  <a:srgbClr val="FF0000"/>
                </a:solidFill>
              </a:rPr>
              <a:t>Sender</a:t>
            </a:r>
          </a:p>
          <a:p>
            <a:pPr marL="285750" indent="-285750">
              <a:buFont typeface="Arial" panose="020B0604020202020204" pitchFamily="34" charset="0"/>
              <a:buChar char="•"/>
            </a:pPr>
            <a:r>
              <a:rPr lang="zh-CN" altLang="en-US" dirty="0"/>
              <a:t>输入：环境和目标位置</a:t>
            </a:r>
            <a:endParaRPr lang="en-US" altLang="zh-CN" dirty="0"/>
          </a:p>
          <a:p>
            <a:pPr marL="285750" indent="-285750">
              <a:buFont typeface="Arial" panose="020B0604020202020204" pitchFamily="34" charset="0"/>
              <a:buChar char="•"/>
            </a:pPr>
            <a:r>
              <a:rPr lang="zh-CN" altLang="en-US" dirty="0"/>
              <a:t>输出：单个符号</a:t>
            </a:r>
            <a:r>
              <a:rPr lang="en-US" altLang="zh-CN" dirty="0"/>
              <a:t>s</a:t>
            </a:r>
            <a:endParaRPr lang="en-US" altLang="zh-CN" sz="2400" dirty="0"/>
          </a:p>
        </p:txBody>
      </p:sp>
      <p:sp>
        <p:nvSpPr>
          <p:cNvPr id="6" name="文本框 5">
            <a:extLst>
              <a:ext uri="{FF2B5EF4-FFF2-40B4-BE49-F238E27FC236}">
                <a16:creationId xmlns:a16="http://schemas.microsoft.com/office/drawing/2014/main" id="{D9ACB078-F07F-40FD-A250-22FA47ACF619}"/>
              </a:ext>
            </a:extLst>
          </p:cNvPr>
          <p:cNvSpPr txBox="1"/>
          <p:nvPr/>
        </p:nvSpPr>
        <p:spPr>
          <a:xfrm>
            <a:off x="4826000" y="4827060"/>
            <a:ext cx="3860800" cy="923330"/>
          </a:xfrm>
          <a:prstGeom prst="rect">
            <a:avLst/>
          </a:prstGeom>
          <a:noFill/>
        </p:spPr>
        <p:txBody>
          <a:bodyPr wrap="square" rtlCol="0">
            <a:spAutoFit/>
          </a:bodyPr>
          <a:lstStyle/>
          <a:p>
            <a:r>
              <a:rPr lang="en-US" altLang="zh-CN" dirty="0">
                <a:solidFill>
                  <a:srgbClr val="FF0000"/>
                </a:solidFill>
              </a:rPr>
              <a:t>Receiver </a:t>
            </a:r>
          </a:p>
          <a:p>
            <a:pPr marL="285750" indent="-285750">
              <a:buFont typeface="Arial" panose="020B0604020202020204" pitchFamily="34" charset="0"/>
              <a:buChar char="•"/>
            </a:pPr>
            <a:r>
              <a:rPr lang="zh-CN" altLang="en-US" dirty="0"/>
              <a:t>输入：</a:t>
            </a:r>
            <a:r>
              <a:rPr lang="en-US" altLang="zh-CN" dirty="0"/>
              <a:t>sender</a:t>
            </a:r>
            <a:r>
              <a:rPr lang="zh-CN" altLang="en-US" dirty="0"/>
              <a:t>发出的符号</a:t>
            </a:r>
            <a:r>
              <a:rPr lang="en-US" altLang="zh-CN" dirty="0"/>
              <a:t>s</a:t>
            </a:r>
            <a:r>
              <a:rPr lang="zh-CN" altLang="en-US" dirty="0"/>
              <a:t>和环境</a:t>
            </a:r>
            <a:endParaRPr lang="en-US" altLang="zh-CN" dirty="0"/>
          </a:p>
          <a:p>
            <a:pPr marL="285750" indent="-285750">
              <a:buFont typeface="Arial" panose="020B0604020202020204" pitchFamily="34" charset="0"/>
              <a:buChar char="•"/>
            </a:pPr>
            <a:r>
              <a:rPr lang="zh-CN" altLang="en-US" dirty="0"/>
              <a:t>输出：动作</a:t>
            </a:r>
          </a:p>
        </p:txBody>
      </p:sp>
      <p:pic>
        <p:nvPicPr>
          <p:cNvPr id="13" name="图片 12">
            <a:extLst>
              <a:ext uri="{FF2B5EF4-FFF2-40B4-BE49-F238E27FC236}">
                <a16:creationId xmlns:a16="http://schemas.microsoft.com/office/drawing/2014/main" id="{7101E166-1408-43FC-B569-2F86F24D5571}"/>
              </a:ext>
            </a:extLst>
          </p:cNvPr>
          <p:cNvPicPr>
            <a:picLocks noChangeAspect="1"/>
          </p:cNvPicPr>
          <p:nvPr/>
        </p:nvPicPr>
        <p:blipFill rotWithShape="1">
          <a:blip r:embed="rId4"/>
          <a:srcRect l="7754" t="7090" r="3806"/>
          <a:stretch/>
        </p:blipFill>
        <p:spPr>
          <a:xfrm>
            <a:off x="1797801" y="1926636"/>
            <a:ext cx="5548397" cy="2935088"/>
          </a:xfrm>
          <a:prstGeom prst="rect">
            <a:avLst/>
          </a:prstGeom>
        </p:spPr>
      </p:pic>
    </p:spTree>
    <p:extLst>
      <p:ext uri="{BB962C8B-B14F-4D97-AF65-F5344CB8AC3E}">
        <p14:creationId xmlns:p14="http://schemas.microsoft.com/office/powerpoint/2010/main" val="270183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目前涌现语言工作都是围绕单任务的，典型的任务有：</a:t>
            </a:r>
            <a:endParaRPr lang="en-US" altLang="zh-CN" dirty="0"/>
          </a:p>
          <a:p>
            <a:pPr marL="742950" lvl="1" indent="-285750">
              <a:buFont typeface="Wingdings" panose="05000000000000000000" pitchFamily="2" charset="2"/>
              <a:buChar char="l"/>
            </a:pPr>
            <a:r>
              <a:rPr lang="en-US" altLang="zh-CN" dirty="0" err="1">
                <a:hlinkClick r:id="rId4" action="ppaction://hlinksldjump"/>
              </a:rPr>
              <a:t>Referencial</a:t>
            </a:r>
            <a:r>
              <a:rPr lang="en-US" altLang="zh-CN" dirty="0">
                <a:hlinkClick r:id="rId4" action="ppaction://hlinksldjump"/>
              </a:rPr>
              <a:t> game</a:t>
            </a:r>
            <a:endParaRPr lang="en-US" altLang="zh-CN" dirty="0"/>
          </a:p>
          <a:p>
            <a:pPr marL="742950" lvl="1" indent="-285750">
              <a:buFont typeface="Wingdings" panose="05000000000000000000" pitchFamily="2" charset="2"/>
              <a:buChar char="l"/>
            </a:pPr>
            <a:r>
              <a:rPr lang="en-US" altLang="zh-CN" dirty="0">
                <a:hlinkClick r:id="rId5" action="ppaction://hlinksldjump"/>
              </a:rPr>
              <a:t>Navigation game</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为了扩展到多任务，需要涌现语言具有：</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l"/>
            </a:pPr>
            <a:endParaRPr lang="en-US" altLang="zh-CN" dirty="0"/>
          </a:p>
          <a:p>
            <a:endParaRPr lang="en-US" altLang="zh-CN" dirty="0"/>
          </a:p>
        </p:txBody>
      </p:sp>
    </p:spTree>
    <p:extLst>
      <p:ext uri="{BB962C8B-B14F-4D97-AF65-F5344CB8AC3E}">
        <p14:creationId xmlns:p14="http://schemas.microsoft.com/office/powerpoint/2010/main" val="417564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可解释性</a:t>
            </a:r>
            <a:endParaRPr lang="en-US" altLang="zh-CN" sz="3600" b="1" dirty="0">
              <a:solidFill>
                <a:schemeClr val="accent1">
                  <a:lumMod val="50000"/>
                </a:schemeClr>
              </a:solidFill>
            </a:endParaRP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457200" y="1447236"/>
            <a:ext cx="8229600"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可解释性：语言可以被人类理解和解释的性质</a:t>
            </a:r>
            <a:endParaRPr lang="en-US" altLang="zh-CN" dirty="0"/>
          </a:p>
        </p:txBody>
      </p:sp>
      <p:sp>
        <p:nvSpPr>
          <p:cNvPr id="12" name="文本框 11">
            <a:extLst>
              <a:ext uri="{FF2B5EF4-FFF2-40B4-BE49-F238E27FC236}">
                <a16:creationId xmlns:a16="http://schemas.microsoft.com/office/drawing/2014/main" id="{AD3B031D-CEA2-497E-AEDA-35CAE7658D51}"/>
              </a:ext>
            </a:extLst>
          </p:cNvPr>
          <p:cNvSpPr txBox="1"/>
          <p:nvPr/>
        </p:nvSpPr>
        <p:spPr>
          <a:xfrm>
            <a:off x="457200" y="2194526"/>
            <a:ext cx="8229600" cy="2308324"/>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影响可解释性的因素：</a:t>
            </a:r>
            <a:r>
              <a:rPr lang="zh-CN" altLang="en-US" dirty="0">
                <a:solidFill>
                  <a:srgbClr val="FF0000"/>
                </a:solidFill>
              </a:rPr>
              <a:t>词汇长度</a:t>
            </a:r>
            <a:endParaRPr lang="en-US" altLang="zh-CN" dirty="0">
              <a:solidFill>
                <a:srgbClr val="FF0000"/>
              </a:solidFill>
            </a:endParaRPr>
          </a:p>
          <a:p>
            <a:pPr marL="742950" lvl="1" indent="-285750">
              <a:buFont typeface="Wingdings" panose="05000000000000000000" pitchFamily="2" charset="2"/>
              <a:buChar char="l"/>
            </a:pPr>
            <a:r>
              <a:rPr lang="zh-CN" altLang="en-US" dirty="0"/>
              <a:t>词汇长度过短：歧义</a:t>
            </a:r>
            <a:endParaRPr lang="en-US" altLang="zh-CN" dirty="0"/>
          </a:p>
          <a:p>
            <a:pPr marL="742950" lvl="1" indent="-285750">
              <a:buFont typeface="Wingdings" panose="05000000000000000000" pitchFamily="2" charset="2"/>
              <a:buChar char="l"/>
            </a:pPr>
            <a:r>
              <a:rPr lang="zh-CN" altLang="en-US" dirty="0"/>
              <a:t>词汇长度过长：冗余</a:t>
            </a:r>
            <a:endParaRPr lang="en-US" altLang="zh-CN" dirty="0"/>
          </a:p>
        </p:txBody>
      </p:sp>
      <p:pic>
        <p:nvPicPr>
          <p:cNvPr id="8" name="图片 7">
            <a:extLst>
              <a:ext uri="{FF2B5EF4-FFF2-40B4-BE49-F238E27FC236}">
                <a16:creationId xmlns:a16="http://schemas.microsoft.com/office/drawing/2014/main" id="{DECDF51E-A86A-4027-8301-15C79E951F9F}"/>
              </a:ext>
            </a:extLst>
          </p:cNvPr>
          <p:cNvPicPr>
            <a:picLocks noChangeAspect="1"/>
          </p:cNvPicPr>
          <p:nvPr/>
        </p:nvPicPr>
        <p:blipFill>
          <a:blip r:embed="rId4"/>
          <a:stretch>
            <a:fillRect/>
          </a:stretch>
        </p:blipFill>
        <p:spPr>
          <a:xfrm>
            <a:off x="903217" y="4458094"/>
            <a:ext cx="7563664" cy="1652899"/>
          </a:xfrm>
          <a:prstGeom prst="rect">
            <a:avLst/>
          </a:prstGeom>
        </p:spPr>
      </p:pic>
      <p:pic>
        <p:nvPicPr>
          <p:cNvPr id="13" name="图片 12">
            <a:extLst>
              <a:ext uri="{FF2B5EF4-FFF2-40B4-BE49-F238E27FC236}">
                <a16:creationId xmlns:a16="http://schemas.microsoft.com/office/drawing/2014/main" id="{9E0DB6ED-847A-4E6E-AB2C-968E5A16155F}"/>
              </a:ext>
            </a:extLst>
          </p:cNvPr>
          <p:cNvPicPr>
            <a:picLocks noChangeAspect="1"/>
          </p:cNvPicPr>
          <p:nvPr/>
        </p:nvPicPr>
        <p:blipFill>
          <a:blip r:embed="rId5"/>
          <a:stretch>
            <a:fillRect/>
          </a:stretch>
        </p:blipFill>
        <p:spPr>
          <a:xfrm>
            <a:off x="4156310" y="1916282"/>
            <a:ext cx="4310571" cy="2298658"/>
          </a:xfrm>
          <a:prstGeom prst="rect">
            <a:avLst/>
          </a:prstGeom>
        </p:spPr>
      </p:pic>
    </p:spTree>
    <p:extLst>
      <p:ext uri="{BB962C8B-B14F-4D97-AF65-F5344CB8AC3E}">
        <p14:creationId xmlns:p14="http://schemas.microsoft.com/office/powerpoint/2010/main" val="255120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组合性</a:t>
            </a:r>
            <a:endParaRPr lang="en-US" altLang="zh-CN" sz="3600" b="1" dirty="0">
              <a:solidFill>
                <a:schemeClr val="accent1">
                  <a:lumMod val="50000"/>
                </a:schemeClr>
              </a:solidFill>
            </a:endParaRP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238934" y="1405447"/>
            <a:ext cx="834626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组合性：</a:t>
            </a:r>
            <a:r>
              <a:rPr lang="zh-CN" altLang="en-US" sz="1800" dirty="0"/>
              <a:t>当输入空间足够大时，涌现语言自然地发展出的能够指称新的未见过的复合概念的能力</a:t>
            </a:r>
            <a:endParaRPr lang="en-US" altLang="zh-CN" sz="1800" dirty="0"/>
          </a:p>
          <a:p>
            <a:pPr marL="285750" indent="-285750">
              <a:buFont typeface="Wingdings" panose="05000000000000000000" pitchFamily="2" charset="2"/>
              <a:buChar char="Ø"/>
            </a:pPr>
            <a:endParaRPr lang="en-US" altLang="zh-CN" dirty="0"/>
          </a:p>
        </p:txBody>
      </p:sp>
      <p:sp>
        <p:nvSpPr>
          <p:cNvPr id="2" name="文本框 1">
            <a:extLst>
              <a:ext uri="{FF2B5EF4-FFF2-40B4-BE49-F238E27FC236}">
                <a16:creationId xmlns:a16="http://schemas.microsoft.com/office/drawing/2014/main" id="{F464439B-5270-4E17-A44A-C311CA9B9F06}"/>
              </a:ext>
            </a:extLst>
          </p:cNvPr>
          <p:cNvSpPr txBox="1"/>
          <p:nvPr/>
        </p:nvSpPr>
        <p:spPr>
          <a:xfrm>
            <a:off x="238934" y="2255155"/>
            <a:ext cx="6970798" cy="341632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评估指标：</a:t>
            </a:r>
            <a:endParaRPr lang="en-US" altLang="zh-CN" dirty="0"/>
          </a:p>
          <a:p>
            <a:pPr marL="742950" lvl="1" indent="-285750">
              <a:buFont typeface="Wingdings" panose="05000000000000000000" pitchFamily="2" charset="2"/>
              <a:buChar char="l"/>
            </a:pPr>
            <a:r>
              <a:rPr lang="en-US" altLang="zh-CN" dirty="0"/>
              <a:t>topographic similarity(Brighton &amp; Kirby,2006) :</a:t>
            </a:r>
            <a:r>
              <a:rPr lang="zh-CN" altLang="en-US" dirty="0"/>
              <a:t>所有可能的概念对和相应的信号对之间的距离的相关性</a:t>
            </a:r>
            <a:endParaRPr lang="en-US" altLang="zh-CN" dirty="0"/>
          </a:p>
          <a:p>
            <a:pPr marL="742950" lvl="1" indent="-285750">
              <a:buFont typeface="Wingdings" panose="05000000000000000000" pitchFamily="2" charset="2"/>
              <a:buChar char="l"/>
            </a:pPr>
            <a:r>
              <a:rPr lang="en-US" altLang="zh-CN" dirty="0" err="1"/>
              <a:t>Posdis</a:t>
            </a:r>
            <a:r>
              <a:rPr lang="en-US" altLang="zh-CN" dirty="0"/>
              <a:t>(positional disentanglement):</a:t>
            </a:r>
            <a:r>
              <a:rPr lang="zh-CN" altLang="en-US" dirty="0"/>
              <a:t>度量特定位置的符号是否单一地指向特定属性</a:t>
            </a:r>
            <a:endParaRPr lang="en-US" altLang="zh-CN" dirty="0"/>
          </a:p>
          <a:p>
            <a:pPr marL="742950" lvl="1" indent="-285750">
              <a:buFont typeface="Wingdings" panose="05000000000000000000" pitchFamily="2" charset="2"/>
              <a:buChar char="l"/>
            </a:pPr>
            <a:endParaRPr lang="en-US" altLang="zh-CN" dirty="0"/>
          </a:p>
          <a:p>
            <a:pPr marL="742950" lvl="1" indent="-285750">
              <a:buFont typeface="Wingdings" panose="05000000000000000000" pitchFamily="2" charset="2"/>
              <a:buChar char="l"/>
            </a:pPr>
            <a:endParaRPr lang="en-US" altLang="zh-CN" dirty="0"/>
          </a:p>
          <a:p>
            <a:pPr marL="742950" lvl="1" indent="-285750">
              <a:buFont typeface="Wingdings" panose="05000000000000000000" pitchFamily="2" charset="2"/>
              <a:buChar char="l"/>
            </a:pPr>
            <a:endParaRPr lang="en-US" altLang="zh-CN" dirty="0"/>
          </a:p>
          <a:p>
            <a:pPr marL="742950" lvl="1" indent="-285750">
              <a:buFont typeface="Wingdings" panose="05000000000000000000" pitchFamily="2" charset="2"/>
              <a:buChar char="l"/>
            </a:pPr>
            <a:r>
              <a:rPr lang="en-US" altLang="zh-CN" dirty="0" err="1"/>
              <a:t>Bosdis</a:t>
            </a:r>
            <a:r>
              <a:rPr lang="en-US" altLang="zh-CN" dirty="0"/>
              <a:t>(bag-of-symbols disentanglement):</a:t>
            </a:r>
            <a:r>
              <a:rPr lang="zh-CN" altLang="en-US" dirty="0"/>
              <a:t>度量符号是否单一地指向特定属性，跟位置无关，只与词的数量有关</a:t>
            </a:r>
          </a:p>
          <a:p>
            <a:pPr marL="742950" lvl="1" indent="-285750">
              <a:buFont typeface="Wingdings" panose="05000000000000000000" pitchFamily="2" charset="2"/>
              <a:buChar char="l"/>
            </a:pPr>
            <a:endParaRPr lang="zh-CN" altLang="en-US" dirty="0"/>
          </a:p>
          <a:p>
            <a:pPr marL="742950" lvl="1" indent="-285750">
              <a:buFont typeface="Wingdings" panose="05000000000000000000" pitchFamily="2" charset="2"/>
              <a:buChar char="l"/>
            </a:pPr>
            <a:endParaRPr lang="zh-CN" altLang="en-US" dirty="0"/>
          </a:p>
        </p:txBody>
      </p:sp>
      <p:pic>
        <p:nvPicPr>
          <p:cNvPr id="10" name="图片 9">
            <a:extLst>
              <a:ext uri="{FF2B5EF4-FFF2-40B4-BE49-F238E27FC236}">
                <a16:creationId xmlns:a16="http://schemas.microsoft.com/office/drawing/2014/main" id="{E0929D7E-CEB4-440A-9759-478B0C7EBFA9}"/>
              </a:ext>
            </a:extLst>
          </p:cNvPr>
          <p:cNvPicPr>
            <a:picLocks noChangeAspect="1"/>
          </p:cNvPicPr>
          <p:nvPr/>
        </p:nvPicPr>
        <p:blipFill>
          <a:blip r:embed="rId4"/>
          <a:stretch>
            <a:fillRect/>
          </a:stretch>
        </p:blipFill>
        <p:spPr>
          <a:xfrm>
            <a:off x="1749058" y="3700422"/>
            <a:ext cx="3950550" cy="762066"/>
          </a:xfrm>
          <a:prstGeom prst="rect">
            <a:avLst/>
          </a:prstGeom>
        </p:spPr>
      </p:pic>
      <p:pic>
        <p:nvPicPr>
          <p:cNvPr id="12" name="图片 11">
            <a:extLst>
              <a:ext uri="{FF2B5EF4-FFF2-40B4-BE49-F238E27FC236}">
                <a16:creationId xmlns:a16="http://schemas.microsoft.com/office/drawing/2014/main" id="{FFDE378D-6B31-415C-A28A-0AB05C971627}"/>
              </a:ext>
            </a:extLst>
          </p:cNvPr>
          <p:cNvPicPr>
            <a:picLocks noChangeAspect="1"/>
          </p:cNvPicPr>
          <p:nvPr/>
        </p:nvPicPr>
        <p:blipFill>
          <a:blip r:embed="rId5"/>
          <a:stretch>
            <a:fillRect/>
          </a:stretch>
        </p:blipFill>
        <p:spPr>
          <a:xfrm>
            <a:off x="1653693" y="5256496"/>
            <a:ext cx="4011516" cy="944962"/>
          </a:xfrm>
          <a:prstGeom prst="rect">
            <a:avLst/>
          </a:prstGeom>
        </p:spPr>
      </p:pic>
    </p:spTree>
    <p:extLst>
      <p:ext uri="{BB962C8B-B14F-4D97-AF65-F5344CB8AC3E}">
        <p14:creationId xmlns:p14="http://schemas.microsoft.com/office/powerpoint/2010/main" val="316895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组合性</a:t>
            </a:r>
            <a:endParaRPr lang="en-US" altLang="zh-CN" sz="3600" b="1" dirty="0">
              <a:solidFill>
                <a:schemeClr val="accent1">
                  <a:lumMod val="50000"/>
                </a:schemeClr>
              </a:solidFill>
            </a:endParaRP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238934" y="1344975"/>
            <a:ext cx="7874920" cy="120032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影响组合性的因素：</a:t>
            </a:r>
            <a:r>
              <a:rPr lang="zh-CN" altLang="en-US" dirty="0">
                <a:solidFill>
                  <a:srgbClr val="FF0000"/>
                </a:solidFill>
              </a:rPr>
              <a:t>词表大小</a:t>
            </a:r>
            <a:endParaRPr lang="en-US" altLang="zh-CN" dirty="0"/>
          </a:p>
          <a:p>
            <a:pPr marL="742950" lvl="1" indent="-285750">
              <a:buFont typeface="Wingdings" panose="05000000000000000000" pitchFamily="2" charset="2"/>
              <a:buChar char="l"/>
            </a:pPr>
            <a:r>
              <a:rPr lang="zh-CN" altLang="en-US" dirty="0"/>
              <a:t>词表过大</a:t>
            </a:r>
            <a:r>
              <a:rPr lang="en-US" altLang="zh-CN" dirty="0"/>
              <a:t>---</a:t>
            </a:r>
            <a:r>
              <a:rPr lang="zh-CN" altLang="en-US" dirty="0"/>
              <a:t>每个符号表示的概念太过具体</a:t>
            </a:r>
            <a:endParaRPr lang="en-US" altLang="zh-CN" dirty="0"/>
          </a:p>
          <a:p>
            <a:pPr marL="742950" lvl="1" indent="-285750">
              <a:buFont typeface="Wingdings" panose="05000000000000000000" pitchFamily="2" charset="2"/>
              <a:buChar char="l"/>
            </a:pPr>
            <a:r>
              <a:rPr lang="zh-CN" altLang="en-US" dirty="0"/>
              <a:t>词表过小</a:t>
            </a:r>
            <a:r>
              <a:rPr lang="en-US" altLang="zh-CN" dirty="0"/>
              <a:t>---</a:t>
            </a:r>
            <a:r>
              <a:rPr lang="zh-CN" altLang="en-US" dirty="0"/>
              <a:t>不足以表达信息</a:t>
            </a:r>
            <a:endParaRPr lang="en-US" altLang="zh-CN" dirty="0"/>
          </a:p>
          <a:p>
            <a:pPr marL="742950" lvl="1" indent="-285750">
              <a:buFont typeface="Wingdings" panose="05000000000000000000" pitchFamily="2" charset="2"/>
              <a:buChar char="l"/>
            </a:pPr>
            <a:endParaRPr lang="en-US" altLang="zh-CN" dirty="0"/>
          </a:p>
        </p:txBody>
      </p:sp>
      <p:pic>
        <p:nvPicPr>
          <p:cNvPr id="6" name="图片 5">
            <a:extLst>
              <a:ext uri="{FF2B5EF4-FFF2-40B4-BE49-F238E27FC236}">
                <a16:creationId xmlns:a16="http://schemas.microsoft.com/office/drawing/2014/main" id="{7DB23ABF-8E96-4469-9D5F-8AC38C789E08}"/>
              </a:ext>
            </a:extLst>
          </p:cNvPr>
          <p:cNvPicPr>
            <a:picLocks noChangeAspect="1"/>
          </p:cNvPicPr>
          <p:nvPr/>
        </p:nvPicPr>
        <p:blipFill>
          <a:blip r:embed="rId4"/>
          <a:stretch>
            <a:fillRect/>
          </a:stretch>
        </p:blipFill>
        <p:spPr>
          <a:xfrm>
            <a:off x="4791921" y="2695961"/>
            <a:ext cx="4133944" cy="3280289"/>
          </a:xfrm>
          <a:prstGeom prst="rect">
            <a:avLst/>
          </a:prstGeom>
        </p:spPr>
      </p:pic>
      <p:pic>
        <p:nvPicPr>
          <p:cNvPr id="10" name="图片 9">
            <a:extLst>
              <a:ext uri="{FF2B5EF4-FFF2-40B4-BE49-F238E27FC236}">
                <a16:creationId xmlns:a16="http://schemas.microsoft.com/office/drawing/2014/main" id="{FE3148A9-BB00-4CAA-9751-74968A406342}"/>
              </a:ext>
            </a:extLst>
          </p:cNvPr>
          <p:cNvPicPr>
            <a:picLocks noChangeAspect="1"/>
          </p:cNvPicPr>
          <p:nvPr/>
        </p:nvPicPr>
        <p:blipFill rotWithShape="1">
          <a:blip r:embed="rId5"/>
          <a:srcRect l="4931" r="2529"/>
          <a:stretch/>
        </p:blipFill>
        <p:spPr>
          <a:xfrm>
            <a:off x="92597" y="2964125"/>
            <a:ext cx="4583575" cy="2895600"/>
          </a:xfrm>
          <a:prstGeom prst="rect">
            <a:avLst/>
          </a:prstGeom>
        </p:spPr>
      </p:pic>
    </p:spTree>
    <p:extLst>
      <p:ext uri="{BB962C8B-B14F-4D97-AF65-F5344CB8AC3E}">
        <p14:creationId xmlns:p14="http://schemas.microsoft.com/office/powerpoint/2010/main" val="348068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泛化性</a:t>
            </a:r>
            <a:endParaRPr lang="en-US" altLang="zh-CN" sz="3600" b="1" dirty="0">
              <a:solidFill>
                <a:schemeClr val="accent1">
                  <a:lumMod val="50000"/>
                </a:schemeClr>
              </a:solidFill>
            </a:endParaRP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5" name="文本框 4">
            <a:extLst>
              <a:ext uri="{FF2B5EF4-FFF2-40B4-BE49-F238E27FC236}">
                <a16:creationId xmlns:a16="http://schemas.microsoft.com/office/drawing/2014/main" id="{DBD529A0-61A3-47B1-B565-5999CEF9DF15}"/>
              </a:ext>
            </a:extLst>
          </p:cNvPr>
          <p:cNvSpPr txBox="1"/>
          <p:nvPr/>
        </p:nvSpPr>
        <p:spPr>
          <a:xfrm>
            <a:off x="238934" y="1405447"/>
            <a:ext cx="834626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泛化性：在先前未观测到的输入上表现良好的能力</a:t>
            </a:r>
            <a:endParaRPr lang="en-US" altLang="zh-CN" dirty="0"/>
          </a:p>
        </p:txBody>
      </p:sp>
      <p:pic>
        <p:nvPicPr>
          <p:cNvPr id="10" name="图片 9">
            <a:extLst>
              <a:ext uri="{FF2B5EF4-FFF2-40B4-BE49-F238E27FC236}">
                <a16:creationId xmlns:a16="http://schemas.microsoft.com/office/drawing/2014/main" id="{310321E9-D326-453B-90A6-345E5C1982D5}"/>
              </a:ext>
            </a:extLst>
          </p:cNvPr>
          <p:cNvPicPr>
            <a:picLocks noChangeAspect="1"/>
          </p:cNvPicPr>
          <p:nvPr/>
        </p:nvPicPr>
        <p:blipFill rotWithShape="1">
          <a:blip r:embed="rId4"/>
          <a:srcRect t="11484" b="7163"/>
          <a:stretch/>
        </p:blipFill>
        <p:spPr>
          <a:xfrm>
            <a:off x="1071943" y="2198246"/>
            <a:ext cx="6680248" cy="1603743"/>
          </a:xfrm>
          <a:prstGeom prst="rect">
            <a:avLst/>
          </a:prstGeom>
        </p:spPr>
      </p:pic>
      <p:sp>
        <p:nvSpPr>
          <p:cNvPr id="2" name="文本框 1">
            <a:extLst>
              <a:ext uri="{FF2B5EF4-FFF2-40B4-BE49-F238E27FC236}">
                <a16:creationId xmlns:a16="http://schemas.microsoft.com/office/drawing/2014/main" id="{F464439B-5270-4E17-A44A-C311CA9B9F06}"/>
              </a:ext>
            </a:extLst>
          </p:cNvPr>
          <p:cNvSpPr txBox="1"/>
          <p:nvPr/>
        </p:nvSpPr>
        <p:spPr>
          <a:xfrm>
            <a:off x="238934" y="1836888"/>
            <a:ext cx="697079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影响泛化性的因素：</a:t>
            </a:r>
            <a:r>
              <a:rPr lang="zh-CN" altLang="en-US" dirty="0">
                <a:solidFill>
                  <a:srgbClr val="FF0000"/>
                </a:solidFill>
              </a:rPr>
              <a:t>约束和惩罚</a:t>
            </a:r>
          </a:p>
        </p:txBody>
      </p:sp>
      <p:sp>
        <p:nvSpPr>
          <p:cNvPr id="12" name="文本框 11">
            <a:extLst>
              <a:ext uri="{FF2B5EF4-FFF2-40B4-BE49-F238E27FC236}">
                <a16:creationId xmlns:a16="http://schemas.microsoft.com/office/drawing/2014/main" id="{099696DB-074E-4AA7-97DC-9FACF4AE4F5F}"/>
              </a:ext>
            </a:extLst>
          </p:cNvPr>
          <p:cNvSpPr txBox="1"/>
          <p:nvPr/>
        </p:nvSpPr>
        <p:spPr>
          <a:xfrm>
            <a:off x="238934" y="3772939"/>
            <a:ext cx="834626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评估指标：</a:t>
            </a:r>
            <a:r>
              <a:rPr lang="en-US" altLang="zh-CN" dirty="0"/>
              <a:t>Accuracy/AMI/Topographic </a:t>
            </a:r>
            <a:r>
              <a:rPr lang="el-GR" altLang="zh-CN" dirty="0"/>
              <a:t>ρ (</a:t>
            </a:r>
            <a:r>
              <a:rPr lang="en-US" altLang="zh-CN" dirty="0"/>
              <a:t>concept Edit distance)</a:t>
            </a:r>
          </a:p>
        </p:txBody>
      </p:sp>
      <p:pic>
        <p:nvPicPr>
          <p:cNvPr id="13" name="图片 12">
            <a:extLst>
              <a:ext uri="{FF2B5EF4-FFF2-40B4-BE49-F238E27FC236}">
                <a16:creationId xmlns:a16="http://schemas.microsoft.com/office/drawing/2014/main" id="{6254CBF0-248D-489C-90F6-AE074C21B7B6}"/>
              </a:ext>
            </a:extLst>
          </p:cNvPr>
          <p:cNvPicPr>
            <a:picLocks noChangeAspect="1"/>
          </p:cNvPicPr>
          <p:nvPr/>
        </p:nvPicPr>
        <p:blipFill>
          <a:blip r:embed="rId5"/>
          <a:stretch>
            <a:fillRect/>
          </a:stretch>
        </p:blipFill>
        <p:spPr>
          <a:xfrm>
            <a:off x="1278111" y="4109866"/>
            <a:ext cx="6228474" cy="1812840"/>
          </a:xfrm>
          <a:prstGeom prst="rect">
            <a:avLst/>
          </a:prstGeom>
        </p:spPr>
      </p:pic>
      <p:sp>
        <p:nvSpPr>
          <p:cNvPr id="14" name="文本框 13">
            <a:extLst>
              <a:ext uri="{FF2B5EF4-FFF2-40B4-BE49-F238E27FC236}">
                <a16:creationId xmlns:a16="http://schemas.microsoft.com/office/drawing/2014/main" id="{F865AF09-5784-4EB9-BA6F-15628ED84F1B}"/>
              </a:ext>
            </a:extLst>
          </p:cNvPr>
          <p:cNvSpPr txBox="1"/>
          <p:nvPr/>
        </p:nvSpPr>
        <p:spPr>
          <a:xfrm>
            <a:off x="716336" y="5984815"/>
            <a:ext cx="697079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设置约束让</a:t>
            </a:r>
            <a:r>
              <a:rPr lang="en-US" altLang="zh-CN" dirty="0"/>
              <a:t>Agent</a:t>
            </a:r>
            <a:r>
              <a:rPr lang="zh-CN" altLang="en-US" dirty="0"/>
              <a:t>学习可概括的特征有利于泛化</a:t>
            </a:r>
          </a:p>
        </p:txBody>
      </p:sp>
    </p:spTree>
    <p:extLst>
      <p:ext uri="{BB962C8B-B14F-4D97-AF65-F5344CB8AC3E}">
        <p14:creationId xmlns:p14="http://schemas.microsoft.com/office/powerpoint/2010/main" val="418891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1200329"/>
          </a:xfrm>
          <a:prstGeom prst="rect">
            <a:avLst/>
          </a:prstGeom>
          <a:noFill/>
        </p:spPr>
        <p:txBody>
          <a:bodyPr wrap="square" rtlCol="0">
            <a:spAutoFit/>
          </a:bodyPr>
          <a:lstStyle/>
          <a:p>
            <a:r>
              <a:rPr lang="zh-CN" altLang="en-US" sz="3600" b="1" dirty="0">
                <a:solidFill>
                  <a:schemeClr val="accent1">
                    <a:lumMod val="50000"/>
                  </a:schemeClr>
                </a:solidFill>
              </a:rPr>
              <a:t> 泛化性</a:t>
            </a:r>
            <a:endParaRPr lang="en-US" altLang="zh-CN" sz="3600" b="1" dirty="0">
              <a:solidFill>
                <a:schemeClr val="accent1">
                  <a:lumMod val="50000"/>
                </a:schemeClr>
              </a:solidFill>
            </a:endParaRPr>
          </a:p>
          <a:p>
            <a:endParaRPr lang="zh-CN" altLang="en-US" sz="3600" b="1" dirty="0">
              <a:solidFill>
                <a:schemeClr val="accent1">
                  <a:lumMod val="50000"/>
                </a:schemeClr>
              </a:solidFill>
            </a:endParaRP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141440"/>
            <a:ext cx="7360356" cy="646331"/>
          </a:xfrm>
          <a:prstGeom prst="rect">
            <a:avLst/>
          </a:prstGeom>
          <a:noFill/>
        </p:spPr>
        <p:txBody>
          <a:bodyPr wrap="square" rtlCol="0">
            <a:spAutoFit/>
          </a:bodyPr>
          <a:lstStyle/>
          <a:p>
            <a:pPr marL="742950" lvl="1" indent="-285750">
              <a:buFont typeface="Wingdings" panose="05000000000000000000" pitchFamily="2" charset="2"/>
              <a:buChar char="l"/>
            </a:pPr>
            <a:endParaRPr lang="en-US" altLang="zh-CN" dirty="0"/>
          </a:p>
          <a:p>
            <a:endParaRPr lang="en-US" altLang="zh-CN" dirty="0"/>
          </a:p>
        </p:txBody>
      </p:sp>
      <p:sp>
        <p:nvSpPr>
          <p:cNvPr id="2" name="文本框 1">
            <a:extLst>
              <a:ext uri="{FF2B5EF4-FFF2-40B4-BE49-F238E27FC236}">
                <a16:creationId xmlns:a16="http://schemas.microsoft.com/office/drawing/2014/main" id="{F464439B-5270-4E17-A44A-C311CA9B9F06}"/>
              </a:ext>
            </a:extLst>
          </p:cNvPr>
          <p:cNvSpPr txBox="1"/>
          <p:nvPr/>
        </p:nvSpPr>
        <p:spPr>
          <a:xfrm>
            <a:off x="238933" y="1501541"/>
            <a:ext cx="8280033"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泛化性是否受组合性影响：</a:t>
            </a:r>
            <a:r>
              <a:rPr lang="zh-CN" altLang="en-US" dirty="0">
                <a:solidFill>
                  <a:srgbClr val="FF0000"/>
                </a:solidFill>
              </a:rPr>
              <a:t>泛化不需要组合性</a:t>
            </a:r>
          </a:p>
          <a:p>
            <a:pPr marL="285750" indent="-285750">
              <a:buFont typeface="Wingdings" panose="05000000000000000000" pitchFamily="2" charset="2"/>
              <a:buChar char="Ø"/>
            </a:pPr>
            <a:r>
              <a:rPr lang="zh-CN" altLang="en-US" dirty="0"/>
              <a:t>泛化性好的语言组合性不一定好，但是组合性好的语言它的泛化性一定比较好</a:t>
            </a:r>
          </a:p>
        </p:txBody>
      </p:sp>
      <p:pic>
        <p:nvPicPr>
          <p:cNvPr id="15" name="图片 14">
            <a:extLst>
              <a:ext uri="{FF2B5EF4-FFF2-40B4-BE49-F238E27FC236}">
                <a16:creationId xmlns:a16="http://schemas.microsoft.com/office/drawing/2014/main" id="{2A0F751C-C6D7-49DE-976B-226A20D3BB69}"/>
              </a:ext>
            </a:extLst>
          </p:cNvPr>
          <p:cNvPicPr>
            <a:picLocks noChangeAspect="1"/>
          </p:cNvPicPr>
          <p:nvPr/>
        </p:nvPicPr>
        <p:blipFill>
          <a:blip r:embed="rId4"/>
          <a:stretch>
            <a:fillRect/>
          </a:stretch>
        </p:blipFill>
        <p:spPr>
          <a:xfrm>
            <a:off x="1176624" y="2758509"/>
            <a:ext cx="6578154" cy="2645893"/>
          </a:xfrm>
          <a:prstGeom prst="rect">
            <a:avLst/>
          </a:prstGeom>
        </p:spPr>
      </p:pic>
    </p:spTree>
    <p:extLst>
      <p:ext uri="{BB962C8B-B14F-4D97-AF65-F5344CB8AC3E}">
        <p14:creationId xmlns:p14="http://schemas.microsoft.com/office/powerpoint/2010/main" val="370172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7" name="文本框 6">
            <a:extLst>
              <a:ext uri="{FF2B5EF4-FFF2-40B4-BE49-F238E27FC236}">
                <a16:creationId xmlns:a16="http://schemas.microsoft.com/office/drawing/2014/main" id="{073AC671-6D69-4A41-B7DF-634CE411535A}"/>
              </a:ext>
            </a:extLst>
          </p:cNvPr>
          <p:cNvSpPr txBox="1"/>
          <p:nvPr/>
        </p:nvSpPr>
        <p:spPr>
          <a:xfrm>
            <a:off x="278881" y="2238679"/>
            <a:ext cx="7152023" cy="923330"/>
          </a:xfrm>
          <a:prstGeom prst="rect">
            <a:avLst/>
          </a:prstGeom>
          <a:noFill/>
        </p:spPr>
        <p:txBody>
          <a:bodyPr wrap="square" rtlCol="0">
            <a:spAutoFit/>
          </a:bodyPr>
          <a:lstStyle/>
          <a:p>
            <a:r>
              <a:rPr lang="zh-CN" altLang="en-US" sz="5400" b="1" dirty="0">
                <a:solidFill>
                  <a:schemeClr val="accent1">
                    <a:lumMod val="50000"/>
                  </a:schemeClr>
                </a:solidFill>
              </a:rPr>
              <a:t>目录</a:t>
            </a:r>
          </a:p>
        </p:txBody>
      </p:sp>
      <p:pic>
        <p:nvPicPr>
          <p:cNvPr id="5" name="图片 4">
            <a:extLst>
              <a:ext uri="{FF2B5EF4-FFF2-40B4-BE49-F238E27FC236}">
                <a16:creationId xmlns:a16="http://schemas.microsoft.com/office/drawing/2014/main" id="{EF684B27-1AF6-43D2-9B4B-EFF44E78E200}"/>
              </a:ext>
            </a:extLst>
          </p:cNvPr>
          <p:cNvPicPr>
            <a:picLocks noChangeAspect="1"/>
          </p:cNvPicPr>
          <p:nvPr/>
        </p:nvPicPr>
        <p:blipFill>
          <a:blip r:embed="rId4"/>
          <a:stretch>
            <a:fillRect/>
          </a:stretch>
        </p:blipFill>
        <p:spPr>
          <a:xfrm>
            <a:off x="2582932" y="1106401"/>
            <a:ext cx="853514" cy="853514"/>
          </a:xfrm>
          <a:prstGeom prst="rect">
            <a:avLst/>
          </a:prstGeom>
        </p:spPr>
      </p:pic>
      <p:sp>
        <p:nvSpPr>
          <p:cNvPr id="11" name="文本框 10">
            <a:extLst>
              <a:ext uri="{FF2B5EF4-FFF2-40B4-BE49-F238E27FC236}">
                <a16:creationId xmlns:a16="http://schemas.microsoft.com/office/drawing/2014/main" id="{1DA55B01-B17E-465D-A9E6-4F8B999AB4FD}"/>
              </a:ext>
            </a:extLst>
          </p:cNvPr>
          <p:cNvSpPr txBox="1"/>
          <p:nvPr/>
        </p:nvSpPr>
        <p:spPr>
          <a:xfrm>
            <a:off x="3664418" y="1349089"/>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选题背景和意义</a:t>
            </a:r>
          </a:p>
        </p:txBody>
      </p:sp>
      <p:sp>
        <p:nvSpPr>
          <p:cNvPr id="15" name="椭圆 14">
            <a:extLst>
              <a:ext uri="{FF2B5EF4-FFF2-40B4-BE49-F238E27FC236}">
                <a16:creationId xmlns:a16="http://schemas.microsoft.com/office/drawing/2014/main" id="{6DB49FA6-08FF-46D3-B812-B3B1B4BB8E62}"/>
              </a:ext>
            </a:extLst>
          </p:cNvPr>
          <p:cNvSpPr/>
          <p:nvPr/>
        </p:nvSpPr>
        <p:spPr>
          <a:xfrm>
            <a:off x="2582932" y="2311778"/>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02</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6" name="椭圆 15">
            <a:extLst>
              <a:ext uri="{FF2B5EF4-FFF2-40B4-BE49-F238E27FC236}">
                <a16:creationId xmlns:a16="http://schemas.microsoft.com/office/drawing/2014/main" id="{06E49A79-5AEA-42F8-9E84-6387AE86E9E7}"/>
              </a:ext>
            </a:extLst>
          </p:cNvPr>
          <p:cNvSpPr/>
          <p:nvPr/>
        </p:nvSpPr>
        <p:spPr>
          <a:xfrm>
            <a:off x="2582932" y="3513195"/>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03</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7" name="椭圆 16">
            <a:extLst>
              <a:ext uri="{FF2B5EF4-FFF2-40B4-BE49-F238E27FC236}">
                <a16:creationId xmlns:a16="http://schemas.microsoft.com/office/drawing/2014/main" id="{A05D5753-FD6F-4E41-9852-FC5F38F22082}"/>
              </a:ext>
            </a:extLst>
          </p:cNvPr>
          <p:cNvSpPr/>
          <p:nvPr/>
        </p:nvSpPr>
        <p:spPr>
          <a:xfrm>
            <a:off x="2582932" y="4716664"/>
            <a:ext cx="850231" cy="850231"/>
          </a:xfrm>
          <a:prstGeom prst="ellipse">
            <a:avLst/>
          </a:prstGeom>
          <a:solidFill>
            <a:srgbClr val="4F97CD"/>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dirty="0">
                <a:ln>
                  <a:noFill/>
                </a:ln>
                <a:solidFill>
                  <a:srgbClr val="FFFFFF"/>
                </a:solidFill>
                <a:effectLst/>
                <a:uLnTx/>
                <a:uFillTx/>
                <a:cs typeface="+mn-ea"/>
                <a:sym typeface="+mn-lt"/>
              </a:rPr>
              <a:t>04</a:t>
            </a:r>
            <a:endParaRPr kumimoji="0" lang="zh-CN" altLang="en-US" sz="2700" b="1" i="0" u="none" strike="noStrike" kern="1200" cap="none" spc="0" normalizeH="0" baseline="0" noProof="0" dirty="0">
              <a:ln>
                <a:noFill/>
              </a:ln>
              <a:solidFill>
                <a:srgbClr val="FFFFFF"/>
              </a:solidFill>
              <a:effectLst/>
              <a:uLnTx/>
              <a:uFillTx/>
              <a:cs typeface="+mn-ea"/>
              <a:sym typeface="+mn-lt"/>
            </a:endParaRPr>
          </a:p>
        </p:txBody>
      </p:sp>
      <p:sp>
        <p:nvSpPr>
          <p:cNvPr id="18" name="文本框 17">
            <a:extLst>
              <a:ext uri="{FF2B5EF4-FFF2-40B4-BE49-F238E27FC236}">
                <a16:creationId xmlns:a16="http://schemas.microsoft.com/office/drawing/2014/main" id="{900736F7-AD86-480F-A07F-CE8D77632558}"/>
              </a:ext>
            </a:extLst>
          </p:cNvPr>
          <p:cNvSpPr txBox="1"/>
          <p:nvPr/>
        </p:nvSpPr>
        <p:spPr>
          <a:xfrm>
            <a:off x="3664418" y="2622028"/>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研究现状和问题</a:t>
            </a:r>
          </a:p>
        </p:txBody>
      </p:sp>
      <p:sp>
        <p:nvSpPr>
          <p:cNvPr id="19" name="文本框 18">
            <a:extLst>
              <a:ext uri="{FF2B5EF4-FFF2-40B4-BE49-F238E27FC236}">
                <a16:creationId xmlns:a16="http://schemas.microsoft.com/office/drawing/2014/main" id="{C91F3513-2A70-484A-A8A5-C778807F4DD7}"/>
              </a:ext>
            </a:extLst>
          </p:cNvPr>
          <p:cNvSpPr txBox="1"/>
          <p:nvPr/>
        </p:nvSpPr>
        <p:spPr>
          <a:xfrm>
            <a:off x="3664418" y="3830640"/>
            <a:ext cx="3369678"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研究内容和目标</a:t>
            </a:r>
          </a:p>
        </p:txBody>
      </p:sp>
      <p:sp>
        <p:nvSpPr>
          <p:cNvPr id="20" name="文本框 19">
            <a:extLst>
              <a:ext uri="{FF2B5EF4-FFF2-40B4-BE49-F238E27FC236}">
                <a16:creationId xmlns:a16="http://schemas.microsoft.com/office/drawing/2014/main" id="{DB843666-F896-4A73-ABF3-FD00C67C8DA1}"/>
              </a:ext>
            </a:extLst>
          </p:cNvPr>
          <p:cNvSpPr txBox="1"/>
          <p:nvPr/>
        </p:nvSpPr>
        <p:spPr>
          <a:xfrm>
            <a:off x="3664418" y="5066802"/>
            <a:ext cx="4238923" cy="442109"/>
          </a:xfrm>
          <a:prstGeom prst="rect">
            <a:avLst/>
          </a:prstGeom>
          <a:noFill/>
        </p:spPr>
        <p:txBody>
          <a:bodyPr wrap="square" rtlCol="0">
            <a:spAutoFit/>
          </a:bodyPr>
          <a:lstStyle/>
          <a:p>
            <a:pPr marL="0" marR="0" lvl="0" indent="0" algn="ctr" defTabSz="914400" rtl="0" eaLnBrk="1" fontAlgn="auto" latinLnBrk="0" hangingPunct="1">
              <a:lnSpc>
                <a:spcPts val="25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lumMod val="65000"/>
                    <a:lumOff val="35000"/>
                  </a:srgbClr>
                </a:solidFill>
                <a:effectLst/>
                <a:uLnTx/>
                <a:uFillTx/>
                <a:cs typeface="+mn-ea"/>
                <a:sym typeface="+mn-lt"/>
              </a:rPr>
              <a:t>前期工作和未来规划</a:t>
            </a:r>
          </a:p>
        </p:txBody>
      </p:sp>
      <p:sp>
        <p:nvSpPr>
          <p:cNvPr id="21" name="Oval 5">
            <a:extLst>
              <a:ext uri="{FF2B5EF4-FFF2-40B4-BE49-F238E27FC236}">
                <a16:creationId xmlns:a16="http://schemas.microsoft.com/office/drawing/2014/main" id="{96B17EDD-84D0-4E34-BF72-88B7ACBE2000}"/>
              </a:ext>
            </a:extLst>
          </p:cNvPr>
          <p:cNvSpPr/>
          <p:nvPr/>
        </p:nvSpPr>
        <p:spPr>
          <a:xfrm>
            <a:off x="-287958" y="835689"/>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
        <p:nvSpPr>
          <p:cNvPr id="22" name="Oval 5">
            <a:extLst>
              <a:ext uri="{FF2B5EF4-FFF2-40B4-BE49-F238E27FC236}">
                <a16:creationId xmlns:a16="http://schemas.microsoft.com/office/drawing/2014/main" id="{5B488E7D-A68A-4951-929C-DA517A295898}"/>
              </a:ext>
            </a:extLst>
          </p:cNvPr>
          <p:cNvSpPr/>
          <p:nvPr/>
        </p:nvSpPr>
        <p:spPr>
          <a:xfrm>
            <a:off x="6020661" y="3695992"/>
            <a:ext cx="3437729" cy="3437060"/>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15940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238934" y="1095154"/>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研究现状分析</a:t>
            </a:r>
          </a:p>
        </p:txBody>
      </p:sp>
      <p:grpSp>
        <p:nvGrpSpPr>
          <p:cNvPr id="61" name="组合 60">
            <a:extLst>
              <a:ext uri="{FF2B5EF4-FFF2-40B4-BE49-F238E27FC236}">
                <a16:creationId xmlns:a16="http://schemas.microsoft.com/office/drawing/2014/main" id="{B99E97AE-580B-45DE-8913-C70E99D9C63B}"/>
              </a:ext>
            </a:extLst>
          </p:cNvPr>
          <p:cNvGrpSpPr/>
          <p:nvPr/>
        </p:nvGrpSpPr>
        <p:grpSpPr>
          <a:xfrm>
            <a:off x="430200" y="1920893"/>
            <a:ext cx="889677" cy="889677"/>
            <a:chOff x="1181815" y="2231244"/>
            <a:chExt cx="889677" cy="889677"/>
          </a:xfrm>
        </p:grpSpPr>
        <p:sp>
          <p:nvSpPr>
            <p:cNvPr id="20" name="椭圆 19">
              <a:extLst>
                <a:ext uri="{FF2B5EF4-FFF2-40B4-BE49-F238E27FC236}">
                  <a16:creationId xmlns:a16="http://schemas.microsoft.com/office/drawing/2014/main" id="{4CF8F709-C9BC-4CD6-9F73-A785499B1588}"/>
                </a:ext>
              </a:extLst>
            </p:cNvPr>
            <p:cNvSpPr/>
            <p:nvPr/>
          </p:nvSpPr>
          <p:spPr>
            <a:xfrm>
              <a:off x="1181815" y="2231244"/>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sp>
          <p:nvSpPr>
            <p:cNvPr id="25" name="Freeform 447">
              <a:extLst>
                <a:ext uri="{FF2B5EF4-FFF2-40B4-BE49-F238E27FC236}">
                  <a16:creationId xmlns:a16="http://schemas.microsoft.com/office/drawing/2014/main" id="{B1B919B5-558E-47E2-A364-534997C2410A}"/>
                </a:ext>
              </a:extLst>
            </p:cNvPr>
            <p:cNvSpPr>
              <a:spLocks noEditPoints="1"/>
            </p:cNvSpPr>
            <p:nvPr/>
          </p:nvSpPr>
          <p:spPr bwMode="auto">
            <a:xfrm>
              <a:off x="1458296" y="2483515"/>
              <a:ext cx="336716" cy="453939"/>
            </a:xfrm>
            <a:custGeom>
              <a:avLst/>
              <a:gdLst>
                <a:gd name="T0" fmla="*/ 10 w 57"/>
                <a:gd name="T1" fmla="*/ 24 h 77"/>
                <a:gd name="T2" fmla="*/ 26 w 57"/>
                <a:gd name="T3" fmla="*/ 53 h 77"/>
                <a:gd name="T4" fmla="*/ 55 w 57"/>
                <a:gd name="T5" fmla="*/ 38 h 77"/>
                <a:gd name="T6" fmla="*/ 40 w 57"/>
                <a:gd name="T7" fmla="*/ 9 h 77"/>
                <a:gd name="T8" fmla="*/ 23 w 57"/>
                <a:gd name="T9" fmla="*/ 46 h 77"/>
                <a:gd name="T10" fmla="*/ 32 w 57"/>
                <a:gd name="T11" fmla="*/ 49 h 77"/>
                <a:gd name="T12" fmla="*/ 23 w 57"/>
                <a:gd name="T13" fmla="*/ 46 h 77"/>
                <a:gd name="T14" fmla="*/ 38 w 57"/>
                <a:gd name="T15" fmla="*/ 42 h 77"/>
                <a:gd name="T16" fmla="*/ 43 w 57"/>
                <a:gd name="T17" fmla="*/ 41 h 77"/>
                <a:gd name="T18" fmla="*/ 35 w 57"/>
                <a:gd name="T19" fmla="*/ 45 h 77"/>
                <a:gd name="T20" fmla="*/ 47 w 57"/>
                <a:gd name="T21" fmla="*/ 36 h 77"/>
                <a:gd name="T22" fmla="*/ 50 w 57"/>
                <a:gd name="T23" fmla="*/ 36 h 77"/>
                <a:gd name="T24" fmla="*/ 47 w 57"/>
                <a:gd name="T25" fmla="*/ 36 h 77"/>
                <a:gd name="T26" fmla="*/ 37 w 57"/>
                <a:gd name="T27" fmla="*/ 16 h 77"/>
                <a:gd name="T28" fmla="*/ 38 w 57"/>
                <a:gd name="T29" fmla="*/ 14 h 77"/>
                <a:gd name="T30" fmla="*/ 32 w 57"/>
                <a:gd name="T31" fmla="*/ 18 h 77"/>
                <a:gd name="T32" fmla="*/ 23 w 57"/>
                <a:gd name="T33" fmla="*/ 23 h 77"/>
                <a:gd name="T34" fmla="*/ 24 w 57"/>
                <a:gd name="T35" fmla="*/ 15 h 77"/>
                <a:gd name="T36" fmla="*/ 32 w 57"/>
                <a:gd name="T37" fmla="*/ 18 h 77"/>
                <a:gd name="T38" fmla="*/ 15 w 57"/>
                <a:gd name="T39" fmla="*/ 30 h 77"/>
                <a:gd name="T40" fmla="*/ 17 w 57"/>
                <a:gd name="T41" fmla="*/ 22 h 77"/>
                <a:gd name="T42" fmla="*/ 23 w 57"/>
                <a:gd name="T43" fmla="*/ 41 h 77"/>
                <a:gd name="T44" fmla="*/ 19 w 57"/>
                <a:gd name="T45" fmla="*/ 33 h 77"/>
                <a:gd name="T46" fmla="*/ 22 w 57"/>
                <a:gd name="T47" fmla="*/ 37 h 77"/>
                <a:gd name="T48" fmla="*/ 23 w 57"/>
                <a:gd name="T49" fmla="*/ 41 h 77"/>
                <a:gd name="T50" fmla="*/ 29 w 57"/>
                <a:gd name="T51" fmla="*/ 25 h 77"/>
                <a:gd name="T52" fmla="*/ 39 w 57"/>
                <a:gd name="T53" fmla="*/ 28 h 77"/>
                <a:gd name="T54" fmla="*/ 36 w 57"/>
                <a:gd name="T55" fmla="*/ 37 h 77"/>
                <a:gd name="T56" fmla="*/ 27 w 57"/>
                <a:gd name="T57" fmla="*/ 34 h 77"/>
                <a:gd name="T58" fmla="*/ 41 w 57"/>
                <a:gd name="T59" fmla="*/ 21 h 77"/>
                <a:gd name="T60" fmla="*/ 49 w 57"/>
                <a:gd name="T61" fmla="*/ 23 h 77"/>
                <a:gd name="T62" fmla="*/ 46 w 57"/>
                <a:gd name="T63" fmla="*/ 30 h 77"/>
                <a:gd name="T64" fmla="*/ 41 w 57"/>
                <a:gd name="T65" fmla="*/ 21 h 77"/>
                <a:gd name="T66" fmla="*/ 49 w 57"/>
                <a:gd name="T67" fmla="*/ 77 h 77"/>
                <a:gd name="T68" fmla="*/ 21 w 57"/>
                <a:gd name="T69" fmla="*/ 71 h 77"/>
                <a:gd name="T70" fmla="*/ 30 w 57"/>
                <a:gd name="T71" fmla="*/ 64 h 77"/>
                <a:gd name="T72" fmla="*/ 0 w 57"/>
                <a:gd name="T73" fmla="*/ 31 h 77"/>
                <a:gd name="T74" fmla="*/ 22 w 57"/>
                <a:gd name="T75" fmla="*/ 0 h 77"/>
                <a:gd name="T76" fmla="*/ 14 w 57"/>
                <a:gd name="T77" fmla="*/ 13 h 77"/>
                <a:gd name="T78" fmla="*/ 14 w 57"/>
                <a:gd name="T79" fmla="*/ 50 h 77"/>
                <a:gd name="T80" fmla="*/ 49 w 57"/>
                <a:gd name="T81" fmla="*/ 51 h 77"/>
                <a:gd name="T82" fmla="*/ 38 w 57"/>
                <a:gd name="T83" fmla="*/ 63 h 77"/>
                <a:gd name="T84" fmla="*/ 49 w 57"/>
                <a:gd name="T85"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 h="77">
                  <a:moveTo>
                    <a:pt x="22" y="10"/>
                  </a:moveTo>
                  <a:cubicBezTo>
                    <a:pt x="16" y="13"/>
                    <a:pt x="12" y="18"/>
                    <a:pt x="10" y="24"/>
                  </a:cubicBezTo>
                  <a:cubicBezTo>
                    <a:pt x="9" y="30"/>
                    <a:pt x="9" y="36"/>
                    <a:pt x="12" y="42"/>
                  </a:cubicBezTo>
                  <a:cubicBezTo>
                    <a:pt x="15" y="47"/>
                    <a:pt x="20" y="51"/>
                    <a:pt x="26" y="53"/>
                  </a:cubicBezTo>
                  <a:cubicBezTo>
                    <a:pt x="31" y="55"/>
                    <a:pt x="38" y="55"/>
                    <a:pt x="43" y="52"/>
                  </a:cubicBezTo>
                  <a:cubicBezTo>
                    <a:pt x="49" y="49"/>
                    <a:pt x="53" y="44"/>
                    <a:pt x="55" y="38"/>
                  </a:cubicBezTo>
                  <a:cubicBezTo>
                    <a:pt x="57" y="32"/>
                    <a:pt x="56" y="26"/>
                    <a:pt x="53" y="20"/>
                  </a:cubicBezTo>
                  <a:cubicBezTo>
                    <a:pt x="50" y="14"/>
                    <a:pt x="45" y="11"/>
                    <a:pt x="40" y="9"/>
                  </a:cubicBezTo>
                  <a:cubicBezTo>
                    <a:pt x="34" y="7"/>
                    <a:pt x="28" y="7"/>
                    <a:pt x="22" y="10"/>
                  </a:cubicBezTo>
                  <a:close/>
                  <a:moveTo>
                    <a:pt x="23" y="46"/>
                  </a:moveTo>
                  <a:cubicBezTo>
                    <a:pt x="25" y="46"/>
                    <a:pt x="26" y="46"/>
                    <a:pt x="28" y="46"/>
                  </a:cubicBezTo>
                  <a:cubicBezTo>
                    <a:pt x="29" y="47"/>
                    <a:pt x="31" y="48"/>
                    <a:pt x="32" y="49"/>
                  </a:cubicBezTo>
                  <a:cubicBezTo>
                    <a:pt x="30" y="49"/>
                    <a:pt x="29" y="49"/>
                    <a:pt x="27" y="48"/>
                  </a:cubicBezTo>
                  <a:cubicBezTo>
                    <a:pt x="26" y="48"/>
                    <a:pt x="24" y="47"/>
                    <a:pt x="23" y="46"/>
                  </a:cubicBezTo>
                  <a:close/>
                  <a:moveTo>
                    <a:pt x="34" y="44"/>
                  </a:moveTo>
                  <a:cubicBezTo>
                    <a:pt x="35" y="43"/>
                    <a:pt x="37" y="43"/>
                    <a:pt x="38" y="42"/>
                  </a:cubicBezTo>
                  <a:cubicBezTo>
                    <a:pt x="40" y="41"/>
                    <a:pt x="41" y="40"/>
                    <a:pt x="43" y="39"/>
                  </a:cubicBezTo>
                  <a:cubicBezTo>
                    <a:pt x="43" y="40"/>
                    <a:pt x="43" y="40"/>
                    <a:pt x="43" y="41"/>
                  </a:cubicBezTo>
                  <a:cubicBezTo>
                    <a:pt x="43" y="44"/>
                    <a:pt x="42" y="46"/>
                    <a:pt x="41" y="47"/>
                  </a:cubicBezTo>
                  <a:cubicBezTo>
                    <a:pt x="40" y="48"/>
                    <a:pt x="38" y="47"/>
                    <a:pt x="35" y="45"/>
                  </a:cubicBezTo>
                  <a:cubicBezTo>
                    <a:pt x="35" y="45"/>
                    <a:pt x="34" y="44"/>
                    <a:pt x="34" y="44"/>
                  </a:cubicBezTo>
                  <a:close/>
                  <a:moveTo>
                    <a:pt x="47" y="36"/>
                  </a:moveTo>
                  <a:cubicBezTo>
                    <a:pt x="49" y="34"/>
                    <a:pt x="50" y="33"/>
                    <a:pt x="51" y="32"/>
                  </a:cubicBezTo>
                  <a:cubicBezTo>
                    <a:pt x="51" y="33"/>
                    <a:pt x="50" y="35"/>
                    <a:pt x="50" y="36"/>
                  </a:cubicBezTo>
                  <a:cubicBezTo>
                    <a:pt x="49" y="38"/>
                    <a:pt x="49" y="39"/>
                    <a:pt x="48" y="40"/>
                  </a:cubicBezTo>
                  <a:cubicBezTo>
                    <a:pt x="48" y="39"/>
                    <a:pt x="48" y="37"/>
                    <a:pt x="47" y="36"/>
                  </a:cubicBezTo>
                  <a:close/>
                  <a:moveTo>
                    <a:pt x="42" y="16"/>
                  </a:moveTo>
                  <a:cubicBezTo>
                    <a:pt x="41" y="16"/>
                    <a:pt x="39" y="16"/>
                    <a:pt x="37" y="16"/>
                  </a:cubicBezTo>
                  <a:cubicBezTo>
                    <a:pt x="36" y="15"/>
                    <a:pt x="35" y="14"/>
                    <a:pt x="34" y="13"/>
                  </a:cubicBezTo>
                  <a:cubicBezTo>
                    <a:pt x="35" y="13"/>
                    <a:pt x="37" y="13"/>
                    <a:pt x="38" y="14"/>
                  </a:cubicBezTo>
                  <a:cubicBezTo>
                    <a:pt x="39" y="14"/>
                    <a:pt x="41" y="15"/>
                    <a:pt x="42" y="16"/>
                  </a:cubicBezTo>
                  <a:close/>
                  <a:moveTo>
                    <a:pt x="32" y="18"/>
                  </a:moveTo>
                  <a:cubicBezTo>
                    <a:pt x="30" y="19"/>
                    <a:pt x="29" y="19"/>
                    <a:pt x="27" y="20"/>
                  </a:cubicBezTo>
                  <a:cubicBezTo>
                    <a:pt x="25" y="21"/>
                    <a:pt x="24" y="22"/>
                    <a:pt x="23" y="23"/>
                  </a:cubicBezTo>
                  <a:cubicBezTo>
                    <a:pt x="23" y="22"/>
                    <a:pt x="23" y="22"/>
                    <a:pt x="23" y="21"/>
                  </a:cubicBezTo>
                  <a:cubicBezTo>
                    <a:pt x="22" y="18"/>
                    <a:pt x="23" y="16"/>
                    <a:pt x="24" y="15"/>
                  </a:cubicBezTo>
                  <a:cubicBezTo>
                    <a:pt x="26" y="14"/>
                    <a:pt x="28" y="15"/>
                    <a:pt x="30" y="17"/>
                  </a:cubicBezTo>
                  <a:cubicBezTo>
                    <a:pt x="31" y="17"/>
                    <a:pt x="31" y="18"/>
                    <a:pt x="32" y="18"/>
                  </a:cubicBezTo>
                  <a:close/>
                  <a:moveTo>
                    <a:pt x="18" y="26"/>
                  </a:moveTo>
                  <a:cubicBezTo>
                    <a:pt x="17" y="28"/>
                    <a:pt x="16" y="29"/>
                    <a:pt x="15" y="30"/>
                  </a:cubicBezTo>
                  <a:cubicBezTo>
                    <a:pt x="15" y="29"/>
                    <a:pt x="15" y="27"/>
                    <a:pt x="15" y="26"/>
                  </a:cubicBezTo>
                  <a:cubicBezTo>
                    <a:pt x="16" y="24"/>
                    <a:pt x="17" y="23"/>
                    <a:pt x="17" y="22"/>
                  </a:cubicBezTo>
                  <a:cubicBezTo>
                    <a:pt x="17" y="23"/>
                    <a:pt x="18" y="25"/>
                    <a:pt x="18" y="26"/>
                  </a:cubicBezTo>
                  <a:close/>
                  <a:moveTo>
                    <a:pt x="23" y="41"/>
                  </a:moveTo>
                  <a:cubicBezTo>
                    <a:pt x="20" y="41"/>
                    <a:pt x="17" y="41"/>
                    <a:pt x="17" y="39"/>
                  </a:cubicBezTo>
                  <a:cubicBezTo>
                    <a:pt x="16" y="38"/>
                    <a:pt x="17" y="36"/>
                    <a:pt x="19" y="33"/>
                  </a:cubicBezTo>
                  <a:cubicBezTo>
                    <a:pt x="19" y="33"/>
                    <a:pt x="19" y="32"/>
                    <a:pt x="20" y="32"/>
                  </a:cubicBezTo>
                  <a:cubicBezTo>
                    <a:pt x="20" y="34"/>
                    <a:pt x="21" y="35"/>
                    <a:pt x="22" y="37"/>
                  </a:cubicBezTo>
                  <a:cubicBezTo>
                    <a:pt x="23" y="38"/>
                    <a:pt x="24" y="40"/>
                    <a:pt x="24" y="41"/>
                  </a:cubicBezTo>
                  <a:cubicBezTo>
                    <a:pt x="24" y="41"/>
                    <a:pt x="23" y="41"/>
                    <a:pt x="23" y="41"/>
                  </a:cubicBezTo>
                  <a:close/>
                  <a:moveTo>
                    <a:pt x="24" y="28"/>
                  </a:moveTo>
                  <a:cubicBezTo>
                    <a:pt x="26" y="27"/>
                    <a:pt x="27" y="26"/>
                    <a:pt x="29" y="25"/>
                  </a:cubicBezTo>
                  <a:cubicBezTo>
                    <a:pt x="31" y="24"/>
                    <a:pt x="33" y="23"/>
                    <a:pt x="35" y="22"/>
                  </a:cubicBezTo>
                  <a:cubicBezTo>
                    <a:pt x="37" y="24"/>
                    <a:pt x="38" y="26"/>
                    <a:pt x="39" y="28"/>
                  </a:cubicBezTo>
                  <a:cubicBezTo>
                    <a:pt x="40" y="30"/>
                    <a:pt x="41" y="32"/>
                    <a:pt x="41" y="34"/>
                  </a:cubicBezTo>
                  <a:cubicBezTo>
                    <a:pt x="40" y="35"/>
                    <a:pt x="38" y="36"/>
                    <a:pt x="36" y="37"/>
                  </a:cubicBezTo>
                  <a:cubicBezTo>
                    <a:pt x="34" y="38"/>
                    <a:pt x="32" y="39"/>
                    <a:pt x="30" y="40"/>
                  </a:cubicBezTo>
                  <a:cubicBezTo>
                    <a:pt x="29" y="38"/>
                    <a:pt x="28" y="36"/>
                    <a:pt x="27" y="34"/>
                  </a:cubicBezTo>
                  <a:cubicBezTo>
                    <a:pt x="25" y="32"/>
                    <a:pt x="25" y="30"/>
                    <a:pt x="24" y="28"/>
                  </a:cubicBezTo>
                  <a:close/>
                  <a:moveTo>
                    <a:pt x="41" y="21"/>
                  </a:moveTo>
                  <a:cubicBezTo>
                    <a:pt x="41" y="21"/>
                    <a:pt x="42" y="21"/>
                    <a:pt x="43" y="21"/>
                  </a:cubicBezTo>
                  <a:cubicBezTo>
                    <a:pt x="46" y="21"/>
                    <a:pt x="48" y="21"/>
                    <a:pt x="49" y="23"/>
                  </a:cubicBezTo>
                  <a:cubicBezTo>
                    <a:pt x="49" y="24"/>
                    <a:pt x="49" y="26"/>
                    <a:pt x="47" y="29"/>
                  </a:cubicBezTo>
                  <a:cubicBezTo>
                    <a:pt x="46" y="29"/>
                    <a:pt x="46" y="29"/>
                    <a:pt x="46" y="30"/>
                  </a:cubicBezTo>
                  <a:cubicBezTo>
                    <a:pt x="45" y="28"/>
                    <a:pt x="44" y="27"/>
                    <a:pt x="43" y="25"/>
                  </a:cubicBezTo>
                  <a:cubicBezTo>
                    <a:pt x="43" y="24"/>
                    <a:pt x="42" y="22"/>
                    <a:pt x="41" y="21"/>
                  </a:cubicBezTo>
                  <a:close/>
                  <a:moveTo>
                    <a:pt x="49" y="71"/>
                  </a:moveTo>
                  <a:cubicBezTo>
                    <a:pt x="49" y="77"/>
                    <a:pt x="49" y="77"/>
                    <a:pt x="49" y="77"/>
                  </a:cubicBezTo>
                  <a:cubicBezTo>
                    <a:pt x="21" y="77"/>
                    <a:pt x="21" y="77"/>
                    <a:pt x="21" y="77"/>
                  </a:cubicBezTo>
                  <a:cubicBezTo>
                    <a:pt x="21" y="71"/>
                    <a:pt x="21" y="71"/>
                    <a:pt x="21" y="71"/>
                  </a:cubicBezTo>
                  <a:cubicBezTo>
                    <a:pt x="30" y="71"/>
                    <a:pt x="30" y="71"/>
                    <a:pt x="30" y="71"/>
                  </a:cubicBezTo>
                  <a:cubicBezTo>
                    <a:pt x="30" y="64"/>
                    <a:pt x="30" y="64"/>
                    <a:pt x="30" y="64"/>
                  </a:cubicBezTo>
                  <a:cubicBezTo>
                    <a:pt x="22" y="63"/>
                    <a:pt x="15" y="60"/>
                    <a:pt x="9" y="54"/>
                  </a:cubicBezTo>
                  <a:cubicBezTo>
                    <a:pt x="3" y="48"/>
                    <a:pt x="0" y="40"/>
                    <a:pt x="0" y="31"/>
                  </a:cubicBezTo>
                  <a:cubicBezTo>
                    <a:pt x="0" y="22"/>
                    <a:pt x="3" y="14"/>
                    <a:pt x="9" y="8"/>
                  </a:cubicBezTo>
                  <a:cubicBezTo>
                    <a:pt x="13" y="4"/>
                    <a:pt x="17" y="2"/>
                    <a:pt x="22" y="0"/>
                  </a:cubicBezTo>
                  <a:cubicBezTo>
                    <a:pt x="25" y="6"/>
                    <a:pt x="25" y="6"/>
                    <a:pt x="25" y="6"/>
                  </a:cubicBezTo>
                  <a:cubicBezTo>
                    <a:pt x="21" y="7"/>
                    <a:pt x="17" y="9"/>
                    <a:pt x="14" y="13"/>
                  </a:cubicBezTo>
                  <a:cubicBezTo>
                    <a:pt x="9" y="17"/>
                    <a:pt x="6" y="24"/>
                    <a:pt x="6" y="31"/>
                  </a:cubicBezTo>
                  <a:cubicBezTo>
                    <a:pt x="6" y="38"/>
                    <a:pt x="9" y="45"/>
                    <a:pt x="14" y="50"/>
                  </a:cubicBezTo>
                  <a:cubicBezTo>
                    <a:pt x="19" y="54"/>
                    <a:pt x="25" y="57"/>
                    <a:pt x="33" y="57"/>
                  </a:cubicBezTo>
                  <a:cubicBezTo>
                    <a:pt x="39" y="57"/>
                    <a:pt x="45" y="55"/>
                    <a:pt x="49" y="51"/>
                  </a:cubicBezTo>
                  <a:cubicBezTo>
                    <a:pt x="52" y="57"/>
                    <a:pt x="52" y="57"/>
                    <a:pt x="52" y="57"/>
                  </a:cubicBezTo>
                  <a:cubicBezTo>
                    <a:pt x="48" y="60"/>
                    <a:pt x="43" y="62"/>
                    <a:pt x="38" y="63"/>
                  </a:cubicBezTo>
                  <a:cubicBezTo>
                    <a:pt x="38" y="71"/>
                    <a:pt x="38" y="71"/>
                    <a:pt x="38" y="71"/>
                  </a:cubicBezTo>
                  <a:lnTo>
                    <a:pt x="49" y="71"/>
                  </a:ln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grpSp>
      <p:sp>
        <p:nvSpPr>
          <p:cNvPr id="26" name="Freeform 454">
            <a:extLst>
              <a:ext uri="{FF2B5EF4-FFF2-40B4-BE49-F238E27FC236}">
                <a16:creationId xmlns:a16="http://schemas.microsoft.com/office/drawing/2014/main" id="{1BEB2BD7-21D3-4322-A150-E0AE19251ACA}"/>
              </a:ext>
            </a:extLst>
          </p:cNvPr>
          <p:cNvSpPr>
            <a:spLocks noEditPoints="1"/>
          </p:cNvSpPr>
          <p:nvPr/>
        </p:nvSpPr>
        <p:spPr bwMode="auto">
          <a:xfrm>
            <a:off x="6612917" y="618188"/>
            <a:ext cx="431493" cy="436481"/>
          </a:xfrm>
          <a:custGeom>
            <a:avLst/>
            <a:gdLst>
              <a:gd name="T0" fmla="*/ 33 w 73"/>
              <a:gd name="T1" fmla="*/ 12 h 74"/>
              <a:gd name="T2" fmla="*/ 55 w 73"/>
              <a:gd name="T3" fmla="*/ 18 h 74"/>
              <a:gd name="T4" fmla="*/ 66 w 73"/>
              <a:gd name="T5" fmla="*/ 38 h 74"/>
              <a:gd name="T6" fmla="*/ 60 w 73"/>
              <a:gd name="T7" fmla="*/ 59 h 74"/>
              <a:gd name="T8" fmla="*/ 62 w 73"/>
              <a:gd name="T9" fmla="*/ 74 h 74"/>
              <a:gd name="T10" fmla="*/ 58 w 73"/>
              <a:gd name="T11" fmla="*/ 74 h 74"/>
              <a:gd name="T12" fmla="*/ 53 w 73"/>
              <a:gd name="T13" fmla="*/ 67 h 74"/>
              <a:gd name="T14" fmla="*/ 39 w 73"/>
              <a:gd name="T15" fmla="*/ 72 h 74"/>
              <a:gd name="T16" fmla="*/ 39 w 73"/>
              <a:gd name="T17" fmla="*/ 72 h 74"/>
              <a:gd name="T18" fmla="*/ 39 w 73"/>
              <a:gd name="T19" fmla="*/ 72 h 74"/>
              <a:gd name="T20" fmla="*/ 20 w 73"/>
              <a:gd name="T21" fmla="*/ 67 h 74"/>
              <a:gd name="T22" fmla="*/ 15 w 73"/>
              <a:gd name="T23" fmla="*/ 74 h 74"/>
              <a:gd name="T24" fmla="*/ 11 w 73"/>
              <a:gd name="T25" fmla="*/ 74 h 74"/>
              <a:gd name="T26" fmla="*/ 13 w 73"/>
              <a:gd name="T27" fmla="*/ 60 h 74"/>
              <a:gd name="T28" fmla="*/ 6 w 73"/>
              <a:gd name="T29" fmla="*/ 45 h 74"/>
              <a:gd name="T30" fmla="*/ 6 w 73"/>
              <a:gd name="T31" fmla="*/ 45 h 74"/>
              <a:gd name="T32" fmla="*/ 6 w 73"/>
              <a:gd name="T33" fmla="*/ 45 h 74"/>
              <a:gd name="T34" fmla="*/ 33 w 73"/>
              <a:gd name="T35" fmla="*/ 12 h 74"/>
              <a:gd name="T36" fmla="*/ 37 w 73"/>
              <a:gd name="T37" fmla="*/ 37 h 74"/>
              <a:gd name="T38" fmla="*/ 34 w 73"/>
              <a:gd name="T39" fmla="*/ 37 h 74"/>
              <a:gd name="T40" fmla="*/ 26 w 73"/>
              <a:gd name="T41" fmla="*/ 24 h 74"/>
              <a:gd name="T42" fmla="*/ 25 w 73"/>
              <a:gd name="T43" fmla="*/ 24 h 74"/>
              <a:gd name="T44" fmla="*/ 33 w 73"/>
              <a:gd name="T45" fmla="*/ 38 h 74"/>
              <a:gd name="T46" fmla="*/ 32 w 73"/>
              <a:gd name="T47" fmla="*/ 42 h 74"/>
              <a:gd name="T48" fmla="*/ 37 w 73"/>
              <a:gd name="T49" fmla="*/ 47 h 74"/>
              <a:gd name="T50" fmla="*/ 42 w 73"/>
              <a:gd name="T51" fmla="*/ 42 h 74"/>
              <a:gd name="T52" fmla="*/ 42 w 73"/>
              <a:gd name="T53" fmla="*/ 41 h 74"/>
              <a:gd name="T54" fmla="*/ 51 w 73"/>
              <a:gd name="T55" fmla="*/ 31 h 74"/>
              <a:gd name="T56" fmla="*/ 48 w 73"/>
              <a:gd name="T57" fmla="*/ 28 h 74"/>
              <a:gd name="T58" fmla="*/ 39 w 73"/>
              <a:gd name="T59" fmla="*/ 37 h 74"/>
              <a:gd name="T60" fmla="*/ 37 w 73"/>
              <a:gd name="T61" fmla="*/ 37 h 74"/>
              <a:gd name="T62" fmla="*/ 67 w 73"/>
              <a:gd name="T63" fmla="*/ 0 h 74"/>
              <a:gd name="T64" fmla="*/ 63 w 73"/>
              <a:gd name="T65" fmla="*/ 3 h 74"/>
              <a:gd name="T66" fmla="*/ 45 w 73"/>
              <a:gd name="T67" fmla="*/ 7 h 74"/>
              <a:gd name="T68" fmla="*/ 45 w 73"/>
              <a:gd name="T69" fmla="*/ 7 h 74"/>
              <a:gd name="T70" fmla="*/ 68 w 73"/>
              <a:gd name="T71" fmla="*/ 27 h 74"/>
              <a:gd name="T72" fmla="*/ 68 w 73"/>
              <a:gd name="T73" fmla="*/ 26 h 74"/>
              <a:gd name="T74" fmla="*/ 68 w 73"/>
              <a:gd name="T75" fmla="*/ 7 h 74"/>
              <a:gd name="T76" fmla="*/ 70 w 73"/>
              <a:gd name="T77" fmla="*/ 2 h 74"/>
              <a:gd name="T78" fmla="*/ 67 w 73"/>
              <a:gd name="T79" fmla="*/ 0 h 74"/>
              <a:gd name="T80" fmla="*/ 5 w 73"/>
              <a:gd name="T81" fmla="*/ 2 h 74"/>
              <a:gd name="T82" fmla="*/ 6 w 73"/>
              <a:gd name="T83" fmla="*/ 6 h 74"/>
              <a:gd name="T84" fmla="*/ 4 w 73"/>
              <a:gd name="T85" fmla="*/ 25 h 74"/>
              <a:gd name="T86" fmla="*/ 4 w 73"/>
              <a:gd name="T87" fmla="*/ 25 h 74"/>
              <a:gd name="T88" fmla="*/ 29 w 73"/>
              <a:gd name="T89" fmla="*/ 8 h 74"/>
              <a:gd name="T90" fmla="*/ 29 w 73"/>
              <a:gd name="T91" fmla="*/ 8 h 74"/>
              <a:gd name="T92" fmla="*/ 11 w 73"/>
              <a:gd name="T93" fmla="*/ 3 h 74"/>
              <a:gd name="T94" fmla="*/ 7 w 73"/>
              <a:gd name="T95" fmla="*/ 0 h 74"/>
              <a:gd name="T96" fmla="*/ 5 w 73"/>
              <a:gd name="T97" fmla="*/ 2 h 74"/>
              <a:gd name="T98" fmla="*/ 51 w 73"/>
              <a:gd name="T99" fmla="*/ 23 h 74"/>
              <a:gd name="T100" fmla="*/ 33 w 73"/>
              <a:gd name="T101" fmla="*/ 18 h 74"/>
              <a:gd name="T102" fmla="*/ 17 w 73"/>
              <a:gd name="T103" fmla="*/ 27 h 74"/>
              <a:gd name="T104" fmla="*/ 12 w 73"/>
              <a:gd name="T105" fmla="*/ 44 h 74"/>
              <a:gd name="T106" fmla="*/ 12 w 73"/>
              <a:gd name="T107" fmla="*/ 44 h 74"/>
              <a:gd name="T108" fmla="*/ 21 w 73"/>
              <a:gd name="T109" fmla="*/ 60 h 74"/>
              <a:gd name="T110" fmla="*/ 39 w 73"/>
              <a:gd name="T111" fmla="*/ 65 h 74"/>
              <a:gd name="T112" fmla="*/ 39 w 73"/>
              <a:gd name="T113" fmla="*/ 65 h 74"/>
              <a:gd name="T114" fmla="*/ 55 w 73"/>
              <a:gd name="T115" fmla="*/ 57 h 74"/>
              <a:gd name="T116" fmla="*/ 60 w 73"/>
              <a:gd name="T117" fmla="*/ 39 h 74"/>
              <a:gd name="T118" fmla="*/ 51 w 73"/>
              <a:gd name="T119" fmla="*/ 2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 h="74">
                <a:moveTo>
                  <a:pt x="33" y="12"/>
                </a:moveTo>
                <a:cubicBezTo>
                  <a:pt x="41" y="11"/>
                  <a:pt x="49" y="14"/>
                  <a:pt x="55" y="18"/>
                </a:cubicBezTo>
                <a:cubicBezTo>
                  <a:pt x="61" y="23"/>
                  <a:pt x="65" y="30"/>
                  <a:pt x="66" y="38"/>
                </a:cubicBezTo>
                <a:cubicBezTo>
                  <a:pt x="67" y="46"/>
                  <a:pt x="65" y="53"/>
                  <a:pt x="60" y="59"/>
                </a:cubicBezTo>
                <a:cubicBezTo>
                  <a:pt x="62" y="74"/>
                  <a:pt x="62" y="74"/>
                  <a:pt x="62" y="74"/>
                </a:cubicBezTo>
                <a:cubicBezTo>
                  <a:pt x="58" y="74"/>
                  <a:pt x="58" y="74"/>
                  <a:pt x="58" y="74"/>
                </a:cubicBezTo>
                <a:cubicBezTo>
                  <a:pt x="53" y="67"/>
                  <a:pt x="53" y="67"/>
                  <a:pt x="53" y="67"/>
                </a:cubicBezTo>
                <a:cubicBezTo>
                  <a:pt x="49" y="69"/>
                  <a:pt x="44" y="71"/>
                  <a:pt x="39" y="72"/>
                </a:cubicBezTo>
                <a:cubicBezTo>
                  <a:pt x="39" y="72"/>
                  <a:pt x="39" y="72"/>
                  <a:pt x="39" y="72"/>
                </a:cubicBezTo>
                <a:cubicBezTo>
                  <a:pt x="39" y="72"/>
                  <a:pt x="39" y="72"/>
                  <a:pt x="39" y="72"/>
                </a:cubicBezTo>
                <a:cubicBezTo>
                  <a:pt x="32" y="72"/>
                  <a:pt x="26" y="71"/>
                  <a:pt x="20" y="67"/>
                </a:cubicBezTo>
                <a:cubicBezTo>
                  <a:pt x="15" y="74"/>
                  <a:pt x="15" y="74"/>
                  <a:pt x="15" y="74"/>
                </a:cubicBezTo>
                <a:cubicBezTo>
                  <a:pt x="11" y="74"/>
                  <a:pt x="11" y="74"/>
                  <a:pt x="11" y="74"/>
                </a:cubicBezTo>
                <a:cubicBezTo>
                  <a:pt x="13" y="60"/>
                  <a:pt x="13" y="60"/>
                  <a:pt x="13" y="60"/>
                </a:cubicBezTo>
                <a:cubicBezTo>
                  <a:pt x="9" y="56"/>
                  <a:pt x="7" y="51"/>
                  <a:pt x="6" y="45"/>
                </a:cubicBezTo>
                <a:cubicBezTo>
                  <a:pt x="6" y="45"/>
                  <a:pt x="6" y="45"/>
                  <a:pt x="6" y="45"/>
                </a:cubicBezTo>
                <a:cubicBezTo>
                  <a:pt x="6" y="45"/>
                  <a:pt x="6" y="45"/>
                  <a:pt x="6" y="45"/>
                </a:cubicBezTo>
                <a:cubicBezTo>
                  <a:pt x="4" y="29"/>
                  <a:pt x="16" y="14"/>
                  <a:pt x="33" y="12"/>
                </a:cubicBezTo>
                <a:close/>
                <a:moveTo>
                  <a:pt x="37" y="37"/>
                </a:moveTo>
                <a:cubicBezTo>
                  <a:pt x="36" y="37"/>
                  <a:pt x="35" y="37"/>
                  <a:pt x="34" y="37"/>
                </a:cubicBezTo>
                <a:cubicBezTo>
                  <a:pt x="32" y="33"/>
                  <a:pt x="29" y="28"/>
                  <a:pt x="26" y="24"/>
                </a:cubicBezTo>
                <a:cubicBezTo>
                  <a:pt x="26" y="24"/>
                  <a:pt x="25" y="24"/>
                  <a:pt x="25" y="24"/>
                </a:cubicBezTo>
                <a:cubicBezTo>
                  <a:pt x="27" y="29"/>
                  <a:pt x="30" y="34"/>
                  <a:pt x="33" y="38"/>
                </a:cubicBezTo>
                <a:cubicBezTo>
                  <a:pt x="32" y="39"/>
                  <a:pt x="32" y="41"/>
                  <a:pt x="32" y="42"/>
                </a:cubicBezTo>
                <a:cubicBezTo>
                  <a:pt x="32" y="45"/>
                  <a:pt x="34" y="47"/>
                  <a:pt x="37" y="47"/>
                </a:cubicBezTo>
                <a:cubicBezTo>
                  <a:pt x="40" y="47"/>
                  <a:pt x="42" y="45"/>
                  <a:pt x="42" y="42"/>
                </a:cubicBezTo>
                <a:cubicBezTo>
                  <a:pt x="42" y="42"/>
                  <a:pt x="42" y="41"/>
                  <a:pt x="42" y="41"/>
                </a:cubicBezTo>
                <a:cubicBezTo>
                  <a:pt x="45" y="38"/>
                  <a:pt x="48" y="35"/>
                  <a:pt x="51" y="31"/>
                </a:cubicBezTo>
                <a:cubicBezTo>
                  <a:pt x="50" y="30"/>
                  <a:pt x="49" y="29"/>
                  <a:pt x="48" y="28"/>
                </a:cubicBezTo>
                <a:cubicBezTo>
                  <a:pt x="45" y="31"/>
                  <a:pt x="42" y="34"/>
                  <a:pt x="39" y="37"/>
                </a:cubicBezTo>
                <a:cubicBezTo>
                  <a:pt x="38" y="37"/>
                  <a:pt x="38" y="37"/>
                  <a:pt x="37" y="37"/>
                </a:cubicBezTo>
                <a:close/>
                <a:moveTo>
                  <a:pt x="67" y="0"/>
                </a:moveTo>
                <a:cubicBezTo>
                  <a:pt x="63" y="3"/>
                  <a:pt x="63" y="3"/>
                  <a:pt x="63" y="3"/>
                </a:cubicBezTo>
                <a:cubicBezTo>
                  <a:pt x="57" y="0"/>
                  <a:pt x="50" y="1"/>
                  <a:pt x="45" y="7"/>
                </a:cubicBezTo>
                <a:cubicBezTo>
                  <a:pt x="45" y="7"/>
                  <a:pt x="45" y="7"/>
                  <a:pt x="45" y="7"/>
                </a:cubicBezTo>
                <a:cubicBezTo>
                  <a:pt x="68" y="27"/>
                  <a:pt x="68" y="27"/>
                  <a:pt x="68" y="27"/>
                </a:cubicBezTo>
                <a:cubicBezTo>
                  <a:pt x="68" y="27"/>
                  <a:pt x="68" y="27"/>
                  <a:pt x="68" y="26"/>
                </a:cubicBezTo>
                <a:cubicBezTo>
                  <a:pt x="73" y="21"/>
                  <a:pt x="73" y="12"/>
                  <a:pt x="68" y="7"/>
                </a:cubicBezTo>
                <a:cubicBezTo>
                  <a:pt x="70" y="2"/>
                  <a:pt x="70" y="2"/>
                  <a:pt x="70" y="2"/>
                </a:cubicBezTo>
                <a:cubicBezTo>
                  <a:pt x="67" y="0"/>
                  <a:pt x="67" y="0"/>
                  <a:pt x="67" y="0"/>
                </a:cubicBezTo>
                <a:close/>
                <a:moveTo>
                  <a:pt x="5" y="2"/>
                </a:moveTo>
                <a:cubicBezTo>
                  <a:pt x="6" y="6"/>
                  <a:pt x="6" y="6"/>
                  <a:pt x="6" y="6"/>
                </a:cubicBezTo>
                <a:cubicBezTo>
                  <a:pt x="1" y="11"/>
                  <a:pt x="0" y="19"/>
                  <a:pt x="4" y="25"/>
                </a:cubicBezTo>
                <a:cubicBezTo>
                  <a:pt x="4" y="25"/>
                  <a:pt x="4" y="25"/>
                  <a:pt x="4" y="25"/>
                </a:cubicBezTo>
                <a:cubicBezTo>
                  <a:pt x="29" y="8"/>
                  <a:pt x="29" y="8"/>
                  <a:pt x="29" y="8"/>
                </a:cubicBezTo>
                <a:cubicBezTo>
                  <a:pt x="29" y="8"/>
                  <a:pt x="29" y="8"/>
                  <a:pt x="29" y="8"/>
                </a:cubicBezTo>
                <a:cubicBezTo>
                  <a:pt x="25" y="2"/>
                  <a:pt x="17" y="0"/>
                  <a:pt x="11" y="3"/>
                </a:cubicBezTo>
                <a:cubicBezTo>
                  <a:pt x="7" y="0"/>
                  <a:pt x="7" y="0"/>
                  <a:pt x="7" y="0"/>
                </a:cubicBezTo>
                <a:cubicBezTo>
                  <a:pt x="5" y="2"/>
                  <a:pt x="5" y="2"/>
                  <a:pt x="5" y="2"/>
                </a:cubicBezTo>
                <a:close/>
                <a:moveTo>
                  <a:pt x="51" y="23"/>
                </a:moveTo>
                <a:cubicBezTo>
                  <a:pt x="46" y="19"/>
                  <a:pt x="40" y="17"/>
                  <a:pt x="33" y="18"/>
                </a:cubicBezTo>
                <a:cubicBezTo>
                  <a:pt x="27" y="19"/>
                  <a:pt x="21" y="22"/>
                  <a:pt x="17" y="27"/>
                </a:cubicBezTo>
                <a:cubicBezTo>
                  <a:pt x="14" y="32"/>
                  <a:pt x="12" y="38"/>
                  <a:pt x="12" y="44"/>
                </a:cubicBezTo>
                <a:cubicBezTo>
                  <a:pt x="12" y="44"/>
                  <a:pt x="12" y="44"/>
                  <a:pt x="12" y="44"/>
                </a:cubicBezTo>
                <a:cubicBezTo>
                  <a:pt x="13" y="51"/>
                  <a:pt x="16" y="57"/>
                  <a:pt x="21" y="60"/>
                </a:cubicBezTo>
                <a:cubicBezTo>
                  <a:pt x="26" y="64"/>
                  <a:pt x="32" y="66"/>
                  <a:pt x="39" y="65"/>
                </a:cubicBezTo>
                <a:cubicBezTo>
                  <a:pt x="39" y="65"/>
                  <a:pt x="39" y="65"/>
                  <a:pt x="39" y="65"/>
                </a:cubicBezTo>
                <a:cubicBezTo>
                  <a:pt x="45" y="65"/>
                  <a:pt x="51" y="61"/>
                  <a:pt x="55" y="57"/>
                </a:cubicBezTo>
                <a:cubicBezTo>
                  <a:pt x="58" y="52"/>
                  <a:pt x="60" y="46"/>
                  <a:pt x="60" y="39"/>
                </a:cubicBezTo>
                <a:cubicBezTo>
                  <a:pt x="59" y="33"/>
                  <a:pt x="56" y="27"/>
                  <a:pt x="51" y="23"/>
                </a:cubicBezTo>
                <a:close/>
              </a:path>
            </a:pathLst>
          </a:custGeom>
          <a:solidFill>
            <a:schemeClr val="bg1"/>
          </a:solidFill>
          <a:ln>
            <a:noFill/>
          </a:ln>
        </p:spPr>
        <p:txBody>
          <a:bodyPr vert="horz" wrap="square" lIns="121791" tIns="60896" rIns="121791" bIns="60896" numCol="1" anchor="t" anchorCtr="0" compatLnSpc="1"/>
          <a:lstStyle/>
          <a:p>
            <a:pPr defTabSz="1217264"/>
            <a:endParaRPr lang="zh-CN" altLang="en-US" sz="1351" dirty="0">
              <a:solidFill>
                <a:prstClr val="black"/>
              </a:solidFill>
              <a:cs typeface="+mn-ea"/>
              <a:sym typeface="+mn-lt"/>
            </a:endParaRPr>
          </a:p>
        </p:txBody>
      </p:sp>
      <p:sp>
        <p:nvSpPr>
          <p:cNvPr id="32" name="矩形 31">
            <a:extLst>
              <a:ext uri="{FF2B5EF4-FFF2-40B4-BE49-F238E27FC236}">
                <a16:creationId xmlns:a16="http://schemas.microsoft.com/office/drawing/2014/main" id="{A189A682-16D4-46C9-82E5-95C98732AFD7}"/>
              </a:ext>
            </a:extLst>
          </p:cNvPr>
          <p:cNvSpPr/>
          <p:nvPr/>
        </p:nvSpPr>
        <p:spPr>
          <a:xfrm>
            <a:off x="1577071" y="2023841"/>
            <a:ext cx="3493121" cy="70788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1</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mn-ea"/>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latin typeface="+mn-ea"/>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latin typeface="+mn-ea"/>
                <a:cs typeface="+mn-ea"/>
                <a:sym typeface="+mn-lt"/>
              </a:rPr>
              <a:t>目前研究的只有单一任务</a:t>
            </a:r>
          </a:p>
        </p:txBody>
      </p:sp>
      <p:sp>
        <p:nvSpPr>
          <p:cNvPr id="38" name="矩形 37">
            <a:extLst>
              <a:ext uri="{FF2B5EF4-FFF2-40B4-BE49-F238E27FC236}">
                <a16:creationId xmlns:a16="http://schemas.microsoft.com/office/drawing/2014/main" id="{D2253788-5CF7-45AC-A128-1FFE979A800A}"/>
              </a:ext>
            </a:extLst>
          </p:cNvPr>
          <p:cNvSpPr/>
          <p:nvPr/>
        </p:nvSpPr>
        <p:spPr>
          <a:xfrm>
            <a:off x="1614611" y="4497820"/>
            <a:ext cx="2749471" cy="707886"/>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rPr>
              <a:t>3</a:t>
            </a: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涌现语言的可解释性差</a:t>
            </a:r>
          </a:p>
        </p:txBody>
      </p:sp>
      <p:sp>
        <p:nvSpPr>
          <p:cNvPr id="41" name="矩形 40">
            <a:extLst>
              <a:ext uri="{FF2B5EF4-FFF2-40B4-BE49-F238E27FC236}">
                <a16:creationId xmlns:a16="http://schemas.microsoft.com/office/drawing/2014/main" id="{EAFB2019-C8F9-4FDF-B29D-D7EC9ACCB573}"/>
              </a:ext>
            </a:extLst>
          </p:cNvPr>
          <p:cNvSpPr/>
          <p:nvPr/>
        </p:nvSpPr>
        <p:spPr>
          <a:xfrm>
            <a:off x="1577071" y="3157540"/>
            <a:ext cx="6929398" cy="70788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问题</a:t>
            </a:r>
            <a:r>
              <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rPr>
              <a:t>2</a:t>
            </a:r>
            <a:r>
              <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rPr>
              <a:t>：</a:t>
            </a:r>
            <a:endParaRPr kumimoji="0" lang="en-US" altLang="zh-CN" sz="2000" b="1" i="0" u="none" strike="noStrike" kern="1200" cap="none" spc="0" normalizeH="0" baseline="0" noProof="0" dirty="0">
              <a:ln>
                <a:noFill/>
              </a:ln>
              <a:solidFill>
                <a:schemeClr val="tx1">
                  <a:lumMod val="75000"/>
                  <a:lumOff val="25000"/>
                </a:schemeClr>
              </a:solidFill>
              <a:effectLst/>
              <a:uLnTx/>
              <a:uFillTx/>
              <a:cs typeface="+mn-ea"/>
              <a:sym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单一任务下产生的涌现语言在其他任务下理解和生成能力差</a:t>
            </a:r>
          </a:p>
        </p:txBody>
      </p:sp>
      <p:grpSp>
        <p:nvGrpSpPr>
          <p:cNvPr id="59" name="组合 58">
            <a:extLst>
              <a:ext uri="{FF2B5EF4-FFF2-40B4-BE49-F238E27FC236}">
                <a16:creationId xmlns:a16="http://schemas.microsoft.com/office/drawing/2014/main" id="{B3FC3339-F955-4F5A-A684-334FB45E61EE}"/>
              </a:ext>
            </a:extLst>
          </p:cNvPr>
          <p:cNvGrpSpPr/>
          <p:nvPr/>
        </p:nvGrpSpPr>
        <p:grpSpPr>
          <a:xfrm>
            <a:off x="430200" y="3156261"/>
            <a:ext cx="889677" cy="889677"/>
            <a:chOff x="1181815" y="3605545"/>
            <a:chExt cx="889677" cy="889677"/>
          </a:xfrm>
        </p:grpSpPr>
        <p:sp>
          <p:nvSpPr>
            <p:cNvPr id="10" name="椭圆 9">
              <a:extLst>
                <a:ext uri="{FF2B5EF4-FFF2-40B4-BE49-F238E27FC236}">
                  <a16:creationId xmlns:a16="http://schemas.microsoft.com/office/drawing/2014/main" id="{0093E948-2C4A-4B07-A464-81C51AE2A4CA}"/>
                </a:ext>
              </a:extLst>
            </p:cNvPr>
            <p:cNvSpPr/>
            <p:nvPr/>
          </p:nvSpPr>
          <p:spPr>
            <a:xfrm>
              <a:off x="1181815" y="3605545"/>
              <a:ext cx="889677" cy="889677"/>
            </a:xfrm>
            <a:prstGeom prst="ellipse">
              <a:avLst/>
            </a:prstGeom>
            <a:solidFill>
              <a:srgbClr val="4F97CD"/>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3" name="图形 42" descr="上升趋势条形图 纯色填充">
              <a:extLst>
                <a:ext uri="{FF2B5EF4-FFF2-40B4-BE49-F238E27FC236}">
                  <a16:creationId xmlns:a16="http://schemas.microsoft.com/office/drawing/2014/main" id="{547CDFAB-AB1A-4FF0-9813-B5494B3E81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9146" y="3848451"/>
              <a:ext cx="475013" cy="475013"/>
            </a:xfrm>
            <a:prstGeom prst="rect">
              <a:avLst/>
            </a:prstGeom>
          </p:spPr>
        </p:pic>
      </p:grpSp>
      <p:grpSp>
        <p:nvGrpSpPr>
          <p:cNvPr id="60" name="组合 59">
            <a:extLst>
              <a:ext uri="{FF2B5EF4-FFF2-40B4-BE49-F238E27FC236}">
                <a16:creationId xmlns:a16="http://schemas.microsoft.com/office/drawing/2014/main" id="{186AD5B7-6442-4553-80B2-509E3D075E5D}"/>
              </a:ext>
            </a:extLst>
          </p:cNvPr>
          <p:cNvGrpSpPr/>
          <p:nvPr/>
        </p:nvGrpSpPr>
        <p:grpSpPr>
          <a:xfrm>
            <a:off x="467740" y="4392350"/>
            <a:ext cx="889677" cy="889677"/>
            <a:chOff x="7087712" y="2254348"/>
            <a:chExt cx="889677" cy="889677"/>
          </a:xfrm>
        </p:grpSpPr>
        <p:sp>
          <p:nvSpPr>
            <p:cNvPr id="19" name="椭圆 18">
              <a:extLst>
                <a:ext uri="{FF2B5EF4-FFF2-40B4-BE49-F238E27FC236}">
                  <a16:creationId xmlns:a16="http://schemas.microsoft.com/office/drawing/2014/main" id="{3F221995-923C-4D26-AEF6-023817CC4EB1}"/>
                </a:ext>
              </a:extLst>
            </p:cNvPr>
            <p:cNvSpPr/>
            <p:nvPr/>
          </p:nvSpPr>
          <p:spPr>
            <a:xfrm>
              <a:off x="7087712" y="2254348"/>
              <a:ext cx="889677" cy="889677"/>
            </a:xfrm>
            <a:prstGeom prst="ellipse">
              <a:avLst/>
            </a:prstGeom>
            <a:solidFill>
              <a:srgbClr val="FFC000"/>
            </a:solidFill>
            <a:ln w="9525">
              <a:noFill/>
              <a:prstDash val="sysDash"/>
              <a:headEnd type="oval" w="med" len="med"/>
              <a:tailEnd type="oval" w="med" len="med"/>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1" tIns="60896" rIns="121791" bIns="60896" rtlCol="0" anchor="ctr"/>
            <a:lstStyle/>
            <a:p>
              <a:pPr algn="ctr" defTabSz="1217264"/>
              <a:endParaRPr lang="zh-CN" altLang="en-US" sz="2100" dirty="0">
                <a:solidFill>
                  <a:prstClr val="white"/>
                </a:solidFill>
                <a:cs typeface="+mn-ea"/>
                <a:sym typeface="+mn-lt"/>
              </a:endParaRPr>
            </a:p>
          </p:txBody>
        </p:sp>
        <p:pic>
          <p:nvPicPr>
            <p:cNvPr id="45" name="图形 44" descr="聊天 纯色填充">
              <a:extLst>
                <a:ext uri="{FF2B5EF4-FFF2-40B4-BE49-F238E27FC236}">
                  <a16:creationId xmlns:a16="http://schemas.microsoft.com/office/drawing/2014/main" id="{588330C7-F119-4E89-8576-D404922F36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3181" y="2457818"/>
              <a:ext cx="525960" cy="525960"/>
            </a:xfrm>
            <a:prstGeom prst="rect">
              <a:avLst/>
            </a:prstGeom>
          </p:spPr>
        </p:pic>
      </p:grpSp>
    </p:spTree>
    <p:extLst>
      <p:ext uri="{BB962C8B-B14F-4D97-AF65-F5344CB8AC3E}">
        <p14:creationId xmlns:p14="http://schemas.microsoft.com/office/powerpoint/2010/main" val="339473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03</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9081" y="4253404"/>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研究内容和目标</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639332164"/>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0-#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750"/>
                            </p:stCondLst>
                            <p:childTnLst>
                              <p:par>
                                <p:cTn id="16" presetID="2" presetClass="entr" presetSubtype="4" decel="10000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additive="base">
                                        <p:cTn id="18" dur="1250" fill="hold"/>
                                        <p:tgtEl>
                                          <p:spTgt spid="65"/>
                                        </p:tgtEl>
                                        <p:attrNameLst>
                                          <p:attrName>ppt_x</p:attrName>
                                        </p:attrNameLst>
                                      </p:cBhvr>
                                      <p:tavLst>
                                        <p:tav tm="0">
                                          <p:val>
                                            <p:strVal val="#ppt_x"/>
                                          </p:val>
                                        </p:tav>
                                        <p:tav tm="100000">
                                          <p:val>
                                            <p:strVal val="#ppt_x"/>
                                          </p:val>
                                        </p:tav>
                                      </p:tavLst>
                                    </p:anim>
                                    <p:anim calcmode="lin" valueType="num">
                                      <p:cBhvr additive="base">
                                        <p:cTn id="19" dur="12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研究内容和目标</a:t>
            </a:r>
          </a:p>
        </p:txBody>
      </p:sp>
      <p:sp>
        <p:nvSpPr>
          <p:cNvPr id="2" name="文本框 1">
            <a:extLst>
              <a:ext uri="{FF2B5EF4-FFF2-40B4-BE49-F238E27FC236}">
                <a16:creationId xmlns:a16="http://schemas.microsoft.com/office/drawing/2014/main" id="{2161CA09-BB20-4AF8-8A03-FCB25882780E}"/>
              </a:ext>
            </a:extLst>
          </p:cNvPr>
          <p:cNvSpPr txBox="1"/>
          <p:nvPr/>
        </p:nvSpPr>
        <p:spPr>
          <a:xfrm>
            <a:off x="354562" y="1726964"/>
            <a:ext cx="6933235" cy="313932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研究内容：</a:t>
            </a:r>
            <a:endParaRPr lang="en-US" altLang="zh-CN" dirty="0"/>
          </a:p>
          <a:p>
            <a:pPr marL="742950" lvl="1" indent="-285750">
              <a:buFont typeface="Wingdings" panose="05000000000000000000" pitchFamily="2" charset="2"/>
              <a:buChar char="l"/>
            </a:pPr>
            <a:r>
              <a:rPr lang="zh-CN" altLang="en-US" dirty="0"/>
              <a:t>将单一任务扩展到多任务下</a:t>
            </a:r>
            <a:endParaRPr lang="en-US" altLang="zh-CN" dirty="0"/>
          </a:p>
          <a:p>
            <a:pPr marL="742950" lvl="1" indent="-285750">
              <a:buFont typeface="Wingdings" panose="05000000000000000000" pitchFamily="2" charset="2"/>
              <a:buChar char="l"/>
            </a:pPr>
            <a:r>
              <a:rPr lang="zh-CN" altLang="en-US" dirty="0"/>
              <a:t>在多任务下训练好的涌现语言，在新的任务中遇到未见过的动作和环境组合，也有较好的理解和生成能力</a:t>
            </a:r>
            <a:endParaRPr lang="en-US" altLang="zh-CN" dirty="0"/>
          </a:p>
          <a:p>
            <a:pPr marL="742950" lvl="1" indent="-285750">
              <a:buFont typeface="Wingdings" panose="05000000000000000000" pitchFamily="2" charset="2"/>
              <a:buChar char="l"/>
            </a:pPr>
            <a:r>
              <a:rPr lang="zh-CN" altLang="en-US" dirty="0"/>
              <a:t>增强涌现语言的可解释性</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研究目标</a:t>
            </a:r>
            <a:endParaRPr lang="en-US" altLang="zh-CN" dirty="0"/>
          </a:p>
          <a:p>
            <a:pPr marL="742950" lvl="1" indent="-285750">
              <a:buFont typeface="Wingdings" panose="05000000000000000000" pitchFamily="2" charset="2"/>
              <a:buChar char="l"/>
            </a:pPr>
            <a:r>
              <a:rPr lang="zh-CN" altLang="en-US" dirty="0"/>
              <a:t>实现面向多任务的基于涌现语言的多智能体交互模型和算法</a:t>
            </a:r>
            <a:endParaRPr lang="en-US" altLang="zh-CN" dirty="0"/>
          </a:p>
          <a:p>
            <a:pPr marL="742950" lvl="1" indent="-285750">
              <a:buFont typeface="Wingdings" panose="05000000000000000000" pitchFamily="2" charset="2"/>
              <a:buChar char="l"/>
            </a:pPr>
            <a:r>
              <a:rPr lang="zh-CN" altLang="en-US" dirty="0"/>
              <a:t>实现基于涌现语言的多智能体系统</a:t>
            </a:r>
            <a:endParaRPr lang="en-US" altLang="zh-CN" dirty="0"/>
          </a:p>
          <a:p>
            <a:pPr marL="742950" lvl="1" indent="-28575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25931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04</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397418" y="4253404"/>
            <a:ext cx="433965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前期工作和未来规划</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419125522"/>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0-#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750"/>
                            </p:stCondLst>
                            <p:childTnLst>
                              <p:par>
                                <p:cTn id="16" presetID="2" presetClass="entr" presetSubtype="4" decel="10000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additive="base">
                                        <p:cTn id="18" dur="1250" fill="hold"/>
                                        <p:tgtEl>
                                          <p:spTgt spid="65"/>
                                        </p:tgtEl>
                                        <p:attrNameLst>
                                          <p:attrName>ppt_x</p:attrName>
                                        </p:attrNameLst>
                                      </p:cBhvr>
                                      <p:tavLst>
                                        <p:tav tm="0">
                                          <p:val>
                                            <p:strVal val="#ppt_x"/>
                                          </p:val>
                                        </p:tav>
                                        <p:tav tm="100000">
                                          <p:val>
                                            <p:strVal val="#ppt_x"/>
                                          </p:val>
                                        </p:tav>
                                      </p:tavLst>
                                    </p:anim>
                                    <p:anim calcmode="lin" valueType="num">
                                      <p:cBhvr additive="base">
                                        <p:cTn id="19" dur="12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14561" y="1416032"/>
            <a:ext cx="7360356"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在</a:t>
            </a:r>
            <a:r>
              <a:rPr lang="en-US" altLang="zh-CN" dirty="0" err="1"/>
              <a:t>MiniGrid</a:t>
            </a:r>
            <a:r>
              <a:rPr lang="zh-CN" altLang="en-US" dirty="0"/>
              <a:t>环境下实现单轮定位任务，验证涌现语言在环境下的多智能体交互过程中是有效的</a:t>
            </a:r>
          </a:p>
        </p:txBody>
      </p:sp>
      <p:pic>
        <p:nvPicPr>
          <p:cNvPr id="12" name="图片 11">
            <a:extLst>
              <a:ext uri="{FF2B5EF4-FFF2-40B4-BE49-F238E27FC236}">
                <a16:creationId xmlns:a16="http://schemas.microsoft.com/office/drawing/2014/main" id="{C8B7FE11-9E7B-4A95-87E5-150051BD1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562" y="2893554"/>
            <a:ext cx="3459775" cy="3157044"/>
          </a:xfrm>
          <a:prstGeom prst="rect">
            <a:avLst/>
          </a:prstGeom>
        </p:spPr>
      </p:pic>
      <p:pic>
        <p:nvPicPr>
          <p:cNvPr id="13" name="图片 12">
            <a:extLst>
              <a:ext uri="{FF2B5EF4-FFF2-40B4-BE49-F238E27FC236}">
                <a16:creationId xmlns:a16="http://schemas.microsoft.com/office/drawing/2014/main" id="{D8F585C9-1397-4E02-BB0E-347B755B0AB7}"/>
              </a:ext>
            </a:extLst>
          </p:cNvPr>
          <p:cNvPicPr>
            <a:picLocks noChangeAspect="1"/>
          </p:cNvPicPr>
          <p:nvPr/>
        </p:nvPicPr>
        <p:blipFill rotWithShape="1">
          <a:blip r:embed="rId5">
            <a:extLst>
              <a:ext uri="{28A0092B-C50C-407E-A947-70E740481C1C}">
                <a14:useLocalDpi xmlns:a14="http://schemas.microsoft.com/office/drawing/2010/main" val="0"/>
              </a:ext>
            </a:extLst>
          </a:blip>
          <a:srcRect l="3175" t="6038" r="7616"/>
          <a:stretch/>
        </p:blipFill>
        <p:spPr>
          <a:xfrm>
            <a:off x="4287957" y="2792108"/>
            <a:ext cx="4124843" cy="3258490"/>
          </a:xfrm>
          <a:prstGeom prst="rect">
            <a:avLst/>
          </a:prstGeom>
        </p:spPr>
      </p:pic>
      <p:sp>
        <p:nvSpPr>
          <p:cNvPr id="14" name="文本框 13">
            <a:extLst>
              <a:ext uri="{FF2B5EF4-FFF2-40B4-BE49-F238E27FC236}">
                <a16:creationId xmlns:a16="http://schemas.microsoft.com/office/drawing/2014/main" id="{A1F88DE9-C51B-402D-98A5-A44F892C5F31}"/>
              </a:ext>
            </a:extLst>
          </p:cNvPr>
          <p:cNvSpPr txBox="1"/>
          <p:nvPr/>
        </p:nvSpPr>
        <p:spPr>
          <a:xfrm>
            <a:off x="314561" y="2145777"/>
            <a:ext cx="7735614"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模型在训练集上可以达到</a:t>
            </a:r>
            <a:r>
              <a:rPr lang="en-US" altLang="zh-CN" dirty="0"/>
              <a:t>0.95</a:t>
            </a:r>
            <a:r>
              <a:rPr lang="zh-CN" altLang="en-US" dirty="0"/>
              <a:t>左右的准确率，在测试集上可以达到</a:t>
            </a:r>
            <a:r>
              <a:rPr lang="en-US" altLang="zh-CN" dirty="0"/>
              <a:t>0.85</a:t>
            </a:r>
            <a:r>
              <a:rPr lang="zh-CN" altLang="en-US" dirty="0"/>
              <a:t>左右的准确率</a:t>
            </a:r>
            <a:endParaRPr lang="en-US" altLang="zh-CN" dirty="0"/>
          </a:p>
        </p:txBody>
      </p:sp>
    </p:spTree>
    <p:extLst>
      <p:ext uri="{BB962C8B-B14F-4D97-AF65-F5344CB8AC3E}">
        <p14:creationId xmlns:p14="http://schemas.microsoft.com/office/powerpoint/2010/main" val="305212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前期工作</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397675"/>
            <a:ext cx="7360356"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引入动作空间，使模型可以学习多种任务，为扩展到多任务下的涌现语言研究提供前提条件</a:t>
            </a:r>
            <a:endParaRPr lang="en-US" altLang="zh-CN" dirty="0"/>
          </a:p>
          <a:p>
            <a:pPr marL="285750" indent="-285750">
              <a:buFont typeface="Wingdings" panose="05000000000000000000" pitchFamily="2" charset="2"/>
              <a:buChar char="Ø"/>
            </a:pPr>
            <a:r>
              <a:rPr lang="zh-CN" altLang="en-US" dirty="0">
                <a:solidFill>
                  <a:srgbClr val="001133"/>
                </a:solidFill>
                <a:latin typeface="Helvetica Neue"/>
              </a:rPr>
              <a:t>设计</a:t>
            </a:r>
            <a:r>
              <a:rPr lang="zh-CN" altLang="en-US" b="0" i="0" dirty="0">
                <a:solidFill>
                  <a:srgbClr val="001133"/>
                </a:solidFill>
                <a:effectLst/>
                <a:latin typeface="Helvetica Neue"/>
              </a:rPr>
              <a:t>移动任务：</a:t>
            </a:r>
            <a:r>
              <a:rPr lang="en-US" altLang="zh-CN" b="0" i="0" dirty="0">
                <a:solidFill>
                  <a:srgbClr val="001133"/>
                </a:solidFill>
                <a:effectLst/>
                <a:latin typeface="Helvetica Neue"/>
              </a:rPr>
              <a:t>Agent B</a:t>
            </a:r>
            <a:r>
              <a:rPr lang="zh-CN" altLang="en-US" b="0" i="0" dirty="0">
                <a:solidFill>
                  <a:srgbClr val="001133"/>
                </a:solidFill>
                <a:effectLst/>
                <a:latin typeface="Helvetica Neue"/>
              </a:rPr>
              <a:t>随机选取一个动作，用涌现语言传递动作信息，</a:t>
            </a:r>
            <a:r>
              <a:rPr lang="en-US" altLang="zh-CN" b="0" i="0" dirty="0">
                <a:solidFill>
                  <a:srgbClr val="001133"/>
                </a:solidFill>
                <a:effectLst/>
                <a:latin typeface="Helvetica Neue"/>
              </a:rPr>
              <a:t>Agent A</a:t>
            </a:r>
            <a:r>
              <a:rPr lang="zh-CN" altLang="en-US" b="0" i="0" dirty="0">
                <a:solidFill>
                  <a:srgbClr val="001133"/>
                </a:solidFill>
                <a:effectLst/>
                <a:latin typeface="Helvetica Neue"/>
              </a:rPr>
              <a:t>通过接收到的</a:t>
            </a:r>
            <a:r>
              <a:rPr lang="en-US" altLang="zh-CN" b="0" i="0" dirty="0">
                <a:solidFill>
                  <a:srgbClr val="001133"/>
                </a:solidFill>
                <a:effectLst/>
                <a:latin typeface="Helvetica Neue"/>
              </a:rPr>
              <a:t>Message</a:t>
            </a:r>
            <a:r>
              <a:rPr lang="zh-CN" altLang="en-US" b="0" i="0" dirty="0">
                <a:solidFill>
                  <a:srgbClr val="001133"/>
                </a:solidFill>
                <a:effectLst/>
                <a:latin typeface="Helvetica Neue"/>
              </a:rPr>
              <a:t>来猜测动作，</a:t>
            </a:r>
            <a:r>
              <a:rPr lang="zh-CN" altLang="en-US" dirty="0"/>
              <a:t>训练模型理解和生成涌现语言来描述动作的能力</a:t>
            </a:r>
            <a:endParaRPr lang="en-US" altLang="zh-CN" dirty="0"/>
          </a:p>
          <a:p>
            <a:pPr marL="285750" indent="-285750">
              <a:buFont typeface="Wingdings" panose="05000000000000000000" pitchFamily="2" charset="2"/>
              <a:buChar char="Ø"/>
            </a:pPr>
            <a:r>
              <a:rPr lang="zh-CN" altLang="en-US" b="0" i="0" dirty="0">
                <a:solidFill>
                  <a:srgbClr val="001133"/>
                </a:solidFill>
                <a:effectLst/>
                <a:latin typeface="Helvetica Neue"/>
              </a:rPr>
              <a:t>实验在</a:t>
            </a:r>
            <a:r>
              <a:rPr lang="en-US" altLang="zh-CN" b="0" i="0" dirty="0">
                <a:solidFill>
                  <a:srgbClr val="001133"/>
                </a:solidFill>
                <a:effectLst/>
                <a:latin typeface="Helvetica Neue"/>
              </a:rPr>
              <a:t>500</a:t>
            </a:r>
            <a:r>
              <a:rPr lang="zh-CN" altLang="en-US" b="0" i="0" dirty="0">
                <a:solidFill>
                  <a:srgbClr val="001133"/>
                </a:solidFill>
                <a:effectLst/>
                <a:latin typeface="Helvetica Neue"/>
              </a:rPr>
              <a:t>个</a:t>
            </a:r>
            <a:r>
              <a:rPr lang="en-US" altLang="zh-CN" b="0" i="0" dirty="0">
                <a:solidFill>
                  <a:srgbClr val="001133"/>
                </a:solidFill>
                <a:effectLst/>
                <a:latin typeface="Helvetica Neue"/>
              </a:rPr>
              <a:t>epoch</a:t>
            </a:r>
            <a:r>
              <a:rPr lang="zh-CN" altLang="en-US" b="0" i="0" dirty="0">
                <a:solidFill>
                  <a:srgbClr val="001133"/>
                </a:solidFill>
                <a:effectLst/>
                <a:latin typeface="Helvetica Neue"/>
              </a:rPr>
              <a:t>后准确率就到达</a:t>
            </a:r>
            <a:r>
              <a:rPr lang="en-US" altLang="zh-CN" b="0" i="0" dirty="0">
                <a:solidFill>
                  <a:srgbClr val="001133"/>
                </a:solidFill>
                <a:effectLst/>
                <a:latin typeface="Helvetica Neue"/>
              </a:rPr>
              <a:t>1</a:t>
            </a:r>
            <a:r>
              <a:rPr lang="zh-CN" altLang="en-US" b="0" i="0" dirty="0">
                <a:solidFill>
                  <a:srgbClr val="001133"/>
                </a:solidFill>
                <a:effectLst/>
                <a:latin typeface="Helvetica Neue"/>
              </a:rPr>
              <a:t>，说明涌现语言很好地表示了动作信息</a:t>
            </a:r>
          </a:p>
          <a:p>
            <a:pPr marL="285750" indent="-285750">
              <a:buFont typeface="Wingdings" panose="05000000000000000000" pitchFamily="2" charset="2"/>
              <a:buChar char="Ø"/>
            </a:pPr>
            <a:endParaRPr lang="en-US" altLang="zh-CN" dirty="0"/>
          </a:p>
        </p:txBody>
      </p:sp>
      <p:pic>
        <p:nvPicPr>
          <p:cNvPr id="10" name="图片 9">
            <a:extLst>
              <a:ext uri="{FF2B5EF4-FFF2-40B4-BE49-F238E27FC236}">
                <a16:creationId xmlns:a16="http://schemas.microsoft.com/office/drawing/2014/main" id="{409A851E-7945-4975-99B3-31F5EA8E8FD4}"/>
              </a:ext>
            </a:extLst>
          </p:cNvPr>
          <p:cNvPicPr>
            <a:picLocks noChangeAspect="1"/>
          </p:cNvPicPr>
          <p:nvPr/>
        </p:nvPicPr>
        <p:blipFill>
          <a:blip r:embed="rId4"/>
          <a:stretch>
            <a:fillRect/>
          </a:stretch>
        </p:blipFill>
        <p:spPr>
          <a:xfrm>
            <a:off x="1724747" y="3427649"/>
            <a:ext cx="2476864" cy="2891113"/>
          </a:xfrm>
          <a:prstGeom prst="rect">
            <a:avLst/>
          </a:prstGeom>
        </p:spPr>
      </p:pic>
    </p:spTree>
    <p:extLst>
      <p:ext uri="{BB962C8B-B14F-4D97-AF65-F5344CB8AC3E}">
        <p14:creationId xmlns:p14="http://schemas.microsoft.com/office/powerpoint/2010/main" val="346436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244438"/>
            <a:ext cx="7152023" cy="646331"/>
          </a:xfrm>
          <a:prstGeom prst="rect">
            <a:avLst/>
          </a:prstGeom>
          <a:noFill/>
        </p:spPr>
        <p:txBody>
          <a:bodyPr wrap="square" rtlCol="0">
            <a:spAutoFit/>
          </a:bodyPr>
          <a:lstStyle/>
          <a:p>
            <a:r>
              <a:rPr lang="zh-CN" altLang="en-US" sz="3600" b="1" dirty="0">
                <a:solidFill>
                  <a:schemeClr val="accent1">
                    <a:lumMod val="50000"/>
                  </a:schemeClr>
                </a:solidFill>
              </a:rPr>
              <a:t> 未来规划</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397675"/>
            <a:ext cx="7360356" cy="3170099"/>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a:t>2023.12-2024.2</a:t>
            </a:r>
          </a:p>
          <a:p>
            <a:r>
              <a:rPr lang="en-US" altLang="zh-CN" sz="2000" dirty="0"/>
              <a:t>	</a:t>
            </a:r>
            <a:r>
              <a:rPr lang="zh-CN" altLang="en-US" sz="2000" dirty="0"/>
              <a:t>完成多轮定位和移动任务，分析实验结果</a:t>
            </a:r>
            <a:endParaRPr lang="en-US" altLang="zh-CN" sz="2000" dirty="0"/>
          </a:p>
          <a:p>
            <a:pPr marL="285750" indent="-285750">
              <a:buFont typeface="Wingdings" panose="05000000000000000000" pitchFamily="2" charset="2"/>
              <a:buChar char="Ø"/>
            </a:pPr>
            <a:r>
              <a:rPr lang="en-US" altLang="zh-CN" sz="2000" dirty="0"/>
              <a:t>2024.2-2024.6</a:t>
            </a:r>
          </a:p>
          <a:p>
            <a:r>
              <a:rPr lang="en-US" altLang="zh-CN" sz="2000" dirty="0"/>
              <a:t>	</a:t>
            </a:r>
            <a:r>
              <a:rPr lang="zh-CN" altLang="en-US" sz="2000" dirty="0"/>
              <a:t>设计多任务模型框架，研究涌现语言的性质</a:t>
            </a:r>
            <a:endParaRPr lang="en-US" altLang="zh-CN" sz="2000" dirty="0"/>
          </a:p>
          <a:p>
            <a:pPr marL="285750" indent="-285750">
              <a:buFont typeface="Wingdings" panose="05000000000000000000" pitchFamily="2" charset="2"/>
              <a:buChar char="Ø"/>
            </a:pPr>
            <a:r>
              <a:rPr lang="en-US" altLang="zh-CN" sz="2000" dirty="0"/>
              <a:t>2024.6-2024.10</a:t>
            </a:r>
          </a:p>
          <a:p>
            <a:r>
              <a:rPr lang="en-US" altLang="zh-CN" sz="2000" dirty="0"/>
              <a:t>	</a:t>
            </a:r>
            <a:r>
              <a:rPr lang="zh-CN" altLang="en-US" sz="2000" dirty="0"/>
              <a:t>分析实验数据，总结实验结论</a:t>
            </a:r>
          </a:p>
          <a:p>
            <a:pPr marL="285750" indent="-285750">
              <a:buFont typeface="Wingdings" panose="05000000000000000000" pitchFamily="2" charset="2"/>
              <a:buChar char="Ø"/>
            </a:pPr>
            <a:r>
              <a:rPr lang="en-US" altLang="zh-CN" sz="2000" dirty="0"/>
              <a:t>2024.10-2025.2</a:t>
            </a:r>
          </a:p>
          <a:p>
            <a:r>
              <a:rPr lang="en-US" altLang="zh-CN" sz="2000" dirty="0"/>
              <a:t>	</a:t>
            </a:r>
            <a:r>
              <a:rPr lang="zh-CN" altLang="en-US" sz="2000" dirty="0"/>
              <a:t>搭建论文框架，准备中期答辩</a:t>
            </a:r>
            <a:endParaRPr lang="en-US" altLang="zh-CN" sz="2000" dirty="0"/>
          </a:p>
          <a:p>
            <a:pPr marL="285750" indent="-285750">
              <a:buFont typeface="Wingdings" panose="05000000000000000000" pitchFamily="2" charset="2"/>
              <a:buChar char="Ø"/>
            </a:pPr>
            <a:r>
              <a:rPr lang="en-US" altLang="zh-CN" sz="2000" dirty="0"/>
              <a:t>2025.2-2025.6</a:t>
            </a:r>
          </a:p>
          <a:p>
            <a:r>
              <a:rPr lang="en-US" altLang="zh-CN" sz="2000" dirty="0"/>
              <a:t>	</a:t>
            </a:r>
            <a:r>
              <a:rPr lang="zh-CN" altLang="en-US" sz="2000" dirty="0"/>
              <a:t>总结研究成果，完成毕业论文</a:t>
            </a:r>
          </a:p>
        </p:txBody>
      </p:sp>
    </p:spTree>
    <p:extLst>
      <p:ext uri="{BB962C8B-B14F-4D97-AF65-F5344CB8AC3E}">
        <p14:creationId xmlns:p14="http://schemas.microsoft.com/office/powerpoint/2010/main" val="296844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93657" y="1367192"/>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01</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4271" y="4253404"/>
            <a:ext cx="3425938"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选题背景和意义</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14747455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0-#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750"/>
                            </p:stCondLst>
                            <p:childTnLst>
                              <p:par>
                                <p:cTn id="16" presetID="2" presetClass="entr" presetSubtype="4" decel="10000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additive="base">
                                        <p:cTn id="18" dur="1250" fill="hold"/>
                                        <p:tgtEl>
                                          <p:spTgt spid="65"/>
                                        </p:tgtEl>
                                        <p:attrNameLst>
                                          <p:attrName>ppt_x</p:attrName>
                                        </p:attrNameLst>
                                      </p:cBhvr>
                                      <p:tavLst>
                                        <p:tav tm="0">
                                          <p:val>
                                            <p:strVal val="#ppt_x"/>
                                          </p:val>
                                        </p:tav>
                                        <p:tav tm="100000">
                                          <p:val>
                                            <p:strVal val="#ppt_x"/>
                                          </p:val>
                                        </p:tav>
                                      </p:tavLst>
                                    </p:anim>
                                    <p:anim calcmode="lin" valueType="num">
                                      <p:cBhvr additive="base">
                                        <p:cTn id="19" dur="12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选题背景：多智能体系统</a:t>
            </a:r>
          </a:p>
        </p:txBody>
      </p:sp>
      <p:sp>
        <p:nvSpPr>
          <p:cNvPr id="2" name="文本框 1">
            <a:extLst>
              <a:ext uri="{FF2B5EF4-FFF2-40B4-BE49-F238E27FC236}">
                <a16:creationId xmlns:a16="http://schemas.microsoft.com/office/drawing/2014/main" id="{FFB90647-236B-47C3-93CC-422F7E17607C}"/>
              </a:ext>
            </a:extLst>
          </p:cNvPr>
          <p:cNvSpPr txBox="1"/>
          <p:nvPr/>
        </p:nvSpPr>
        <p:spPr>
          <a:xfrm>
            <a:off x="495024" y="5633458"/>
            <a:ext cx="736035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依据任务特性的不同，一般可以将多智能体系统划分为</a:t>
            </a:r>
            <a:r>
              <a:rPr lang="zh-CN" altLang="en-US" dirty="0">
                <a:solidFill>
                  <a:srgbClr val="FF0000"/>
                </a:solidFill>
              </a:rPr>
              <a:t>完全协作</a:t>
            </a:r>
            <a:r>
              <a:rPr lang="zh-CN" altLang="en-US" dirty="0"/>
              <a:t>、完全竞争和混合关系这三种设定</a:t>
            </a:r>
            <a:endParaRPr lang="en-US" altLang="zh-CN" dirty="0"/>
          </a:p>
          <a:p>
            <a:endParaRPr lang="en-US" altLang="zh-CN" dirty="0"/>
          </a:p>
        </p:txBody>
      </p:sp>
      <p:sp>
        <p:nvSpPr>
          <p:cNvPr id="12" name="文本框 11">
            <a:extLst>
              <a:ext uri="{FF2B5EF4-FFF2-40B4-BE49-F238E27FC236}">
                <a16:creationId xmlns:a16="http://schemas.microsoft.com/office/drawing/2014/main" id="{8DA844A0-032D-4114-8ACA-3E69244007AA}"/>
              </a:ext>
            </a:extLst>
          </p:cNvPr>
          <p:cNvSpPr txBox="1"/>
          <p:nvPr/>
        </p:nvSpPr>
        <p:spPr>
          <a:xfrm>
            <a:off x="506962" y="1428234"/>
            <a:ext cx="7360356"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多智能体系统</a:t>
            </a:r>
            <a:r>
              <a:rPr lang="zh-CN" altLang="en-US" dirty="0"/>
              <a:t>可以通过相互协作和合作优化，解决单个智能体难以或不可能解决的复杂系统中的问题</a:t>
            </a:r>
            <a:endParaRPr lang="en-US" altLang="zh-CN" dirty="0"/>
          </a:p>
          <a:p>
            <a:pPr marL="742950" lvl="1" indent="-285750">
              <a:buFont typeface="Wingdings" panose="05000000000000000000" pitchFamily="2" charset="2"/>
              <a:buChar char="l"/>
            </a:pPr>
            <a:r>
              <a:rPr lang="zh-CN" altLang="en-US" dirty="0"/>
              <a:t>多智能体系统在智能机器人、交通控制、分布式决策、自主化作战系统等领域都得到迅速而广泛的应用</a:t>
            </a:r>
            <a:endParaRPr lang="en-US" altLang="zh-CN" dirty="0"/>
          </a:p>
          <a:p>
            <a:endParaRPr lang="en-US" altLang="zh-CN" dirty="0"/>
          </a:p>
        </p:txBody>
      </p:sp>
      <p:pic>
        <p:nvPicPr>
          <p:cNvPr id="13" name="图片 12">
            <a:extLst>
              <a:ext uri="{FF2B5EF4-FFF2-40B4-BE49-F238E27FC236}">
                <a16:creationId xmlns:a16="http://schemas.microsoft.com/office/drawing/2014/main" id="{7656DB3C-80A0-445A-89B6-F5388972C297}"/>
              </a:ext>
            </a:extLst>
          </p:cNvPr>
          <p:cNvPicPr>
            <a:picLocks noChangeAspect="1"/>
          </p:cNvPicPr>
          <p:nvPr/>
        </p:nvPicPr>
        <p:blipFill rotWithShape="1">
          <a:blip r:embed="rId4"/>
          <a:srcRect t="3646" b="4296"/>
          <a:stretch/>
        </p:blipFill>
        <p:spPr>
          <a:xfrm>
            <a:off x="1089088" y="2816762"/>
            <a:ext cx="6753225" cy="2613004"/>
          </a:xfrm>
          <a:prstGeom prst="rect">
            <a:avLst/>
          </a:prstGeom>
        </p:spPr>
      </p:pic>
    </p:spTree>
    <p:extLst>
      <p:ext uri="{BB962C8B-B14F-4D97-AF65-F5344CB8AC3E}">
        <p14:creationId xmlns:p14="http://schemas.microsoft.com/office/powerpoint/2010/main" val="414577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选题背景：涌现语言</a:t>
            </a:r>
          </a:p>
        </p:txBody>
      </p:sp>
      <p:sp>
        <p:nvSpPr>
          <p:cNvPr id="2" name="文本框 1">
            <a:extLst>
              <a:ext uri="{FF2B5EF4-FFF2-40B4-BE49-F238E27FC236}">
                <a16:creationId xmlns:a16="http://schemas.microsoft.com/office/drawing/2014/main" id="{1C122808-ABD1-4A43-AF7F-141E30FF6215}"/>
              </a:ext>
            </a:extLst>
          </p:cNvPr>
          <p:cNvSpPr txBox="1"/>
          <p:nvPr/>
        </p:nvSpPr>
        <p:spPr>
          <a:xfrm>
            <a:off x="380978" y="1231315"/>
            <a:ext cx="7676445" cy="923330"/>
          </a:xfrm>
          <a:prstGeom prst="rect">
            <a:avLst/>
          </a:prstGeom>
          <a:noFill/>
        </p:spPr>
        <p:txBody>
          <a:bodyPr wrap="square" rtlCol="0">
            <a:spAutoFit/>
          </a:bodyPr>
          <a:lstStyle/>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b="1" dirty="0"/>
              <a:t>涌现语言</a:t>
            </a:r>
            <a:r>
              <a:rPr lang="zh-CN" altLang="en-US" dirty="0"/>
              <a:t>是指在</a:t>
            </a:r>
            <a:r>
              <a:rPr lang="zh-CN" altLang="en-US" dirty="0">
                <a:solidFill>
                  <a:srgbClr val="FF0000"/>
                </a:solidFill>
              </a:rPr>
              <a:t>没有语言使用数据或者语法规则</a:t>
            </a:r>
            <a:r>
              <a:rPr lang="zh-CN" altLang="en-US" dirty="0"/>
              <a:t>的情况下，多智能体围绕特定目标交互过程中产生的语言</a:t>
            </a:r>
            <a:endParaRPr lang="zh-CN" altLang="en-US" strike="sngStrike" dirty="0"/>
          </a:p>
        </p:txBody>
      </p:sp>
      <p:pic>
        <p:nvPicPr>
          <p:cNvPr id="8" name="图片 7">
            <a:extLst>
              <a:ext uri="{FF2B5EF4-FFF2-40B4-BE49-F238E27FC236}">
                <a16:creationId xmlns:a16="http://schemas.microsoft.com/office/drawing/2014/main" id="{A899D942-3264-4EE5-9D0B-02C5DDC7F4C5}"/>
              </a:ext>
            </a:extLst>
          </p:cNvPr>
          <p:cNvPicPr>
            <a:picLocks noChangeAspect="1"/>
          </p:cNvPicPr>
          <p:nvPr/>
        </p:nvPicPr>
        <p:blipFill rotWithShape="1">
          <a:blip r:embed="rId4"/>
          <a:srcRect l="6318"/>
          <a:stretch/>
        </p:blipFill>
        <p:spPr>
          <a:xfrm>
            <a:off x="1036959" y="2821166"/>
            <a:ext cx="7070082" cy="2866459"/>
          </a:xfrm>
          <a:prstGeom prst="rect">
            <a:avLst/>
          </a:prstGeom>
        </p:spPr>
      </p:pic>
    </p:spTree>
    <p:extLst>
      <p:ext uri="{BB962C8B-B14F-4D97-AF65-F5344CB8AC3E}">
        <p14:creationId xmlns:p14="http://schemas.microsoft.com/office/powerpoint/2010/main" val="203117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基于涌现语言的多智能体对话</a:t>
            </a:r>
          </a:p>
        </p:txBody>
      </p:sp>
      <p:sp>
        <p:nvSpPr>
          <p:cNvPr id="2" name="文本框 1">
            <a:extLst>
              <a:ext uri="{FF2B5EF4-FFF2-40B4-BE49-F238E27FC236}">
                <a16:creationId xmlns:a16="http://schemas.microsoft.com/office/drawing/2014/main" id="{A07ED5A6-94D1-4614-9E88-386B8E08A294}"/>
              </a:ext>
            </a:extLst>
          </p:cNvPr>
          <p:cNvSpPr txBox="1"/>
          <p:nvPr/>
        </p:nvSpPr>
        <p:spPr>
          <a:xfrm>
            <a:off x="354562" y="1793491"/>
            <a:ext cx="6953956"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自然语言的缺点：</a:t>
            </a:r>
            <a:endParaRPr lang="en-US" altLang="zh-CN" dirty="0"/>
          </a:p>
          <a:p>
            <a:pPr marL="742950" lvl="1" indent="-285750">
              <a:buFont typeface="Wingdings" panose="05000000000000000000" pitchFamily="2" charset="2"/>
              <a:buChar char="l"/>
            </a:pPr>
            <a:r>
              <a:rPr lang="zh-CN" altLang="en-US" dirty="0"/>
              <a:t>冗余</a:t>
            </a:r>
            <a:endParaRPr lang="en-US" altLang="zh-CN" dirty="0"/>
          </a:p>
          <a:p>
            <a:pPr marL="742950" lvl="1" indent="-285750">
              <a:buFont typeface="Wingdings" panose="05000000000000000000" pitchFamily="2" charset="2"/>
              <a:buChar char="l"/>
            </a:pPr>
            <a:r>
              <a:rPr lang="zh-CN" altLang="en-US" dirty="0"/>
              <a:t>难以理解和生成新的词语</a:t>
            </a:r>
            <a:endParaRPr lang="en-US" altLang="zh-CN" dirty="0"/>
          </a:p>
          <a:p>
            <a:pPr marL="742950" lvl="1" indent="-285750">
              <a:buFont typeface="Wingdings" panose="05000000000000000000" pitchFamily="2" charset="2"/>
              <a:buChar char="l"/>
            </a:pPr>
            <a:r>
              <a:rPr lang="zh-CN" altLang="en-US" dirty="0"/>
              <a:t>安全性差</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连续符号的缺点：</a:t>
            </a:r>
            <a:endParaRPr lang="en-US" altLang="zh-CN" dirty="0"/>
          </a:p>
          <a:p>
            <a:pPr marL="742950" lvl="1" indent="-285750">
              <a:buFont typeface="Wingdings" panose="05000000000000000000" pitchFamily="2" charset="2"/>
              <a:buChar char="l"/>
            </a:pPr>
            <a:r>
              <a:rPr lang="zh-CN" altLang="en-US" dirty="0"/>
              <a:t>可解释性差</a:t>
            </a:r>
            <a:endParaRPr lang="en-US" altLang="zh-CN" dirty="0"/>
          </a:p>
          <a:p>
            <a:pPr marL="742950" lvl="1" indent="-285750">
              <a:buFont typeface="Wingdings" panose="05000000000000000000" pitchFamily="2" charset="2"/>
              <a:buChar char="l"/>
            </a:pPr>
            <a:r>
              <a:rPr lang="zh-CN" altLang="en-US" dirty="0"/>
              <a:t>传输成本高</a:t>
            </a:r>
            <a:endParaRPr lang="en-US" altLang="zh-CN" dirty="0"/>
          </a:p>
          <a:p>
            <a:pPr marL="742950" lvl="1" indent="-28575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329927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研究意义</a:t>
            </a:r>
          </a:p>
        </p:txBody>
      </p:sp>
      <p:sp>
        <p:nvSpPr>
          <p:cNvPr id="2" name="文本框 1">
            <a:extLst>
              <a:ext uri="{FF2B5EF4-FFF2-40B4-BE49-F238E27FC236}">
                <a16:creationId xmlns:a16="http://schemas.microsoft.com/office/drawing/2014/main" id="{3BB5A78A-ED92-4F7D-9EE6-B3B989AF1AE7}"/>
              </a:ext>
            </a:extLst>
          </p:cNvPr>
          <p:cNvSpPr txBox="1"/>
          <p:nvPr/>
        </p:nvSpPr>
        <p:spPr>
          <a:xfrm>
            <a:off x="666044" y="1783644"/>
            <a:ext cx="7010400"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研究涌现语言的意义：</a:t>
            </a:r>
            <a:endParaRPr lang="en-US" altLang="zh-CN" dirty="0"/>
          </a:p>
          <a:p>
            <a:pPr marL="742950" lvl="1" indent="-285750">
              <a:buFont typeface="Wingdings" panose="05000000000000000000" pitchFamily="2" charset="2"/>
              <a:buChar char="l"/>
            </a:pPr>
            <a:r>
              <a:rPr lang="zh-CN" altLang="en-US" dirty="0"/>
              <a:t>通信成本低</a:t>
            </a:r>
            <a:endParaRPr lang="en-US" altLang="zh-CN" dirty="0"/>
          </a:p>
          <a:p>
            <a:pPr marL="742950" lvl="1" indent="-285750">
              <a:buFont typeface="Wingdings" panose="05000000000000000000" pitchFamily="2" charset="2"/>
              <a:buChar char="l"/>
            </a:pPr>
            <a:r>
              <a:rPr lang="zh-CN" altLang="en-US" dirty="0"/>
              <a:t>不需要预先的标注</a:t>
            </a:r>
            <a:endParaRPr lang="en-US" altLang="zh-CN" dirty="0"/>
          </a:p>
          <a:p>
            <a:pPr marL="742950" lvl="1" indent="-285750">
              <a:buFont typeface="Wingdings" panose="05000000000000000000" pitchFamily="2" charset="2"/>
              <a:buChar char="l"/>
            </a:pPr>
            <a:r>
              <a:rPr lang="zh-CN" altLang="en-US" dirty="0"/>
              <a:t>可以在交互过程中理解和产生新的未见过的概念</a:t>
            </a:r>
            <a:endParaRPr lang="en-US" altLang="zh-CN" dirty="0"/>
          </a:p>
          <a:p>
            <a:pPr marL="742950" lvl="1" indent="-285750">
              <a:buFont typeface="Wingdings" panose="05000000000000000000" pitchFamily="2" charset="2"/>
              <a:buChar char="l"/>
            </a:pPr>
            <a:r>
              <a:rPr lang="zh-CN" altLang="en-US" dirty="0"/>
              <a:t>对理解语言的产生和发展有帮助</a:t>
            </a:r>
            <a:endParaRPr lang="en-US" altLang="zh-CN" dirty="0"/>
          </a:p>
          <a:p>
            <a:endParaRPr lang="en-US" altLang="zh-CN" dirty="0"/>
          </a:p>
          <a:p>
            <a:pPr marL="285750" indent="-285750">
              <a:buFont typeface="Wingdings" panose="05000000000000000000" pitchFamily="2" charset="2"/>
              <a:buChar char="Ø"/>
            </a:pPr>
            <a:r>
              <a:rPr lang="zh-CN" altLang="en-US" dirty="0"/>
              <a:t>研究多任务下的涌现语言的意义：</a:t>
            </a:r>
            <a:endParaRPr lang="en-US" altLang="zh-CN" dirty="0"/>
          </a:p>
          <a:p>
            <a:pPr marL="742950" lvl="1" indent="-285750">
              <a:buFont typeface="Wingdings" panose="05000000000000000000" pitchFamily="2" charset="2"/>
              <a:buChar char="l"/>
            </a:pPr>
            <a:r>
              <a:rPr lang="zh-CN" altLang="en-US" dirty="0"/>
              <a:t>多智能体交互系统不止有单一任务</a:t>
            </a:r>
            <a:endParaRPr lang="en-US" altLang="zh-CN" dirty="0"/>
          </a:p>
          <a:p>
            <a:pPr marL="742950" lvl="1" indent="-285750">
              <a:buFont typeface="Wingdings" panose="05000000000000000000" pitchFamily="2" charset="2"/>
              <a:buChar char="l"/>
            </a:pPr>
            <a:r>
              <a:rPr lang="zh-CN" altLang="en-US" dirty="0"/>
              <a:t>单任务下通过大规模数据训练得到的语言在其他任务下理解和生成能力差</a:t>
            </a:r>
            <a:endParaRPr lang="en-US" altLang="zh-CN" dirty="0"/>
          </a:p>
        </p:txBody>
      </p:sp>
    </p:spTree>
    <p:extLst>
      <p:ext uri="{BB962C8B-B14F-4D97-AF65-F5344CB8AC3E}">
        <p14:creationId xmlns:p14="http://schemas.microsoft.com/office/powerpoint/2010/main" val="25667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2">
            <a:extLst>
              <a:ext uri="{FF2B5EF4-FFF2-40B4-BE49-F238E27FC236}">
                <a16:creationId xmlns:a16="http://schemas.microsoft.com/office/drawing/2014/main" id="{24209A52-7239-48AE-8FBD-861CE6482BBA}"/>
              </a:ext>
            </a:extLst>
          </p:cNvPr>
          <p:cNvSpPr/>
          <p:nvPr/>
        </p:nvSpPr>
        <p:spPr>
          <a:xfrm>
            <a:off x="-645828" y="1617944"/>
            <a:ext cx="2555657" cy="2555159"/>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9" name="Oval 5">
            <a:extLst>
              <a:ext uri="{FF2B5EF4-FFF2-40B4-BE49-F238E27FC236}">
                <a16:creationId xmlns:a16="http://schemas.microsoft.com/office/drawing/2014/main" id="{35F5AE2B-ADFD-4222-B554-88DDA2EAEA97}"/>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4" name="Oval 5">
            <a:extLst>
              <a:ext uri="{FF2B5EF4-FFF2-40B4-BE49-F238E27FC236}">
                <a16:creationId xmlns:a16="http://schemas.microsoft.com/office/drawing/2014/main" id="{BFFBC414-C5BC-4EC7-B659-7A7DB1897F05}"/>
              </a:ext>
            </a:extLst>
          </p:cNvPr>
          <p:cNvSpPr/>
          <p:nvPr/>
        </p:nvSpPr>
        <p:spPr>
          <a:xfrm>
            <a:off x="6960899" y="2481513"/>
            <a:ext cx="1820484" cy="1820129"/>
          </a:xfrm>
          <a:prstGeom prst="ellipse">
            <a:avLst/>
          </a:prstGeom>
          <a:solidFill>
            <a:schemeClr val="accent2">
              <a:alpha val="1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5" name="Oval 6">
            <a:extLst>
              <a:ext uri="{FF2B5EF4-FFF2-40B4-BE49-F238E27FC236}">
                <a16:creationId xmlns:a16="http://schemas.microsoft.com/office/drawing/2014/main" id="{3265DB62-DD7A-463C-ADF3-C1D5DE55D75F}"/>
              </a:ext>
            </a:extLst>
          </p:cNvPr>
          <p:cNvSpPr/>
          <p:nvPr/>
        </p:nvSpPr>
        <p:spPr>
          <a:xfrm>
            <a:off x="6546203" y="714376"/>
            <a:ext cx="2477483" cy="2477000"/>
          </a:xfrm>
          <a:prstGeom prst="ellipse">
            <a:avLst/>
          </a:prstGeom>
          <a:solidFill>
            <a:srgbClr val="4F97CD">
              <a:alpha val="70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6" name="Oval 7">
            <a:extLst>
              <a:ext uri="{FF2B5EF4-FFF2-40B4-BE49-F238E27FC236}">
                <a16:creationId xmlns:a16="http://schemas.microsoft.com/office/drawing/2014/main" id="{7B71E247-E959-4DB5-B808-C01E8EC61E7F}"/>
              </a:ext>
            </a:extLst>
          </p:cNvPr>
          <p:cNvSpPr/>
          <p:nvPr/>
        </p:nvSpPr>
        <p:spPr>
          <a:xfrm>
            <a:off x="2870909" y="4821801"/>
            <a:ext cx="2555657" cy="2555159"/>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0" name="Oval 9">
            <a:extLst>
              <a:ext uri="{FF2B5EF4-FFF2-40B4-BE49-F238E27FC236}">
                <a16:creationId xmlns:a16="http://schemas.microsoft.com/office/drawing/2014/main" id="{BCE78D8B-61DD-4BDC-BBEF-1B725FB08653}"/>
              </a:ext>
            </a:extLst>
          </p:cNvPr>
          <p:cNvSpPr/>
          <p:nvPr/>
        </p:nvSpPr>
        <p:spPr>
          <a:xfrm>
            <a:off x="0" y="4537203"/>
            <a:ext cx="1949704" cy="1949323"/>
          </a:xfrm>
          <a:prstGeom prst="ellipse">
            <a:avLst/>
          </a:prstGeom>
          <a:solidFill>
            <a:srgbClr val="4D27D9"/>
          </a:solidFill>
          <a:ln>
            <a:noFill/>
          </a:ln>
          <a:effectLst>
            <a:softEdge rad="1092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3" name="Oval 5">
            <a:extLst>
              <a:ext uri="{FF2B5EF4-FFF2-40B4-BE49-F238E27FC236}">
                <a16:creationId xmlns:a16="http://schemas.microsoft.com/office/drawing/2014/main" id="{43A8C75A-B244-4060-BC39-0D61EC9CA25E}"/>
              </a:ext>
            </a:extLst>
          </p:cNvPr>
          <p:cNvSpPr/>
          <p:nvPr/>
        </p:nvSpPr>
        <p:spPr>
          <a:xfrm>
            <a:off x="0" y="4273466"/>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23" name="Oval 5">
            <a:extLst>
              <a:ext uri="{FF2B5EF4-FFF2-40B4-BE49-F238E27FC236}">
                <a16:creationId xmlns:a16="http://schemas.microsoft.com/office/drawing/2014/main" id="{6EAE5242-E760-4B75-A5E7-16090B953E09}"/>
              </a:ext>
            </a:extLst>
          </p:cNvPr>
          <p:cNvSpPr/>
          <p:nvPr/>
        </p:nvSpPr>
        <p:spPr>
          <a:xfrm>
            <a:off x="75403" y="1594671"/>
            <a:ext cx="2578297" cy="2577795"/>
          </a:xfrm>
          <a:prstGeom prst="ellipse">
            <a:avLst/>
          </a:prstGeom>
          <a:solidFill>
            <a:srgbClr val="76AED8"/>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4" name="Oval 5">
            <a:extLst>
              <a:ext uri="{FF2B5EF4-FFF2-40B4-BE49-F238E27FC236}">
                <a16:creationId xmlns:a16="http://schemas.microsoft.com/office/drawing/2014/main" id="{EC0829B3-59E6-41F5-B37F-935DB3C916F4}"/>
              </a:ext>
            </a:extLst>
          </p:cNvPr>
          <p:cNvSpPr/>
          <p:nvPr/>
        </p:nvSpPr>
        <p:spPr>
          <a:xfrm>
            <a:off x="4596065" y="4566263"/>
            <a:ext cx="938463" cy="938280"/>
          </a:xfrm>
          <a:prstGeom prst="ellipse">
            <a:avLst/>
          </a:prstGeom>
          <a:solidFill>
            <a:srgbClr val="4F97CD">
              <a:alpha val="6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36" name="矩形 35">
            <a:extLst>
              <a:ext uri="{FF2B5EF4-FFF2-40B4-BE49-F238E27FC236}">
                <a16:creationId xmlns:a16="http://schemas.microsoft.com/office/drawing/2014/main" id="{E1F2A532-2790-4CC4-90C5-DC9B676B57AE}"/>
              </a:ext>
            </a:extLst>
          </p:cNvPr>
          <p:cNvSpPr/>
          <p:nvPr/>
        </p:nvSpPr>
        <p:spPr>
          <a:xfrm>
            <a:off x="391027" y="1335505"/>
            <a:ext cx="8361947" cy="4186991"/>
          </a:xfrm>
          <a:prstGeom prst="rect">
            <a:avLst/>
          </a:prstGeom>
          <a:solidFill>
            <a:schemeClr val="bg1">
              <a:alpha val="4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71450">
              <a:defRPr/>
            </a:pPr>
            <a:endParaRPr lang="zh-CN" altLang="en-US" sz="675" dirty="0">
              <a:solidFill>
                <a:srgbClr val="FFFFFF"/>
              </a:solidFill>
              <a:cs typeface="+mn-ea"/>
              <a:sym typeface="+mn-lt"/>
            </a:endParaRPr>
          </a:p>
        </p:txBody>
      </p:sp>
      <p:sp>
        <p:nvSpPr>
          <p:cNvPr id="22" name="Oval 5">
            <a:extLst>
              <a:ext uri="{FF2B5EF4-FFF2-40B4-BE49-F238E27FC236}">
                <a16:creationId xmlns:a16="http://schemas.microsoft.com/office/drawing/2014/main" id="{2FBCE5BC-0781-4B78-A333-B0C47639AC8E}"/>
              </a:ext>
            </a:extLst>
          </p:cNvPr>
          <p:cNvSpPr/>
          <p:nvPr/>
        </p:nvSpPr>
        <p:spPr>
          <a:xfrm>
            <a:off x="4957011" y="1625753"/>
            <a:ext cx="3540822" cy="3540133"/>
          </a:xfrm>
          <a:prstGeom prst="ellipse">
            <a:avLst/>
          </a:prstGeom>
          <a:solidFill>
            <a:srgbClr val="FFC000">
              <a:alpha val="34000"/>
            </a:srgb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45" name="组合 44">
            <a:extLst>
              <a:ext uri="{FF2B5EF4-FFF2-40B4-BE49-F238E27FC236}">
                <a16:creationId xmlns:a16="http://schemas.microsoft.com/office/drawing/2014/main" id="{882E2400-9EA9-4DB6-A4DA-317D56269E12}"/>
              </a:ext>
            </a:extLst>
          </p:cNvPr>
          <p:cNvGrpSpPr/>
          <p:nvPr/>
        </p:nvGrpSpPr>
        <p:grpSpPr>
          <a:xfrm>
            <a:off x="7757360" y="5092366"/>
            <a:ext cx="589548" cy="168443"/>
            <a:chOff x="818147" y="5646821"/>
            <a:chExt cx="786064" cy="224590"/>
          </a:xfrm>
          <a:solidFill>
            <a:srgbClr val="4F97CD"/>
          </a:solidFill>
        </p:grpSpPr>
        <p:sp>
          <p:nvSpPr>
            <p:cNvPr id="46" name="椭圆 45">
              <a:extLst>
                <a:ext uri="{FF2B5EF4-FFF2-40B4-BE49-F238E27FC236}">
                  <a16:creationId xmlns:a16="http://schemas.microsoft.com/office/drawing/2014/main" id="{FC0D5D7E-8D33-4304-9A2D-B746C73A5CFC}"/>
                </a:ext>
              </a:extLst>
            </p:cNvPr>
            <p:cNvSpPr/>
            <p:nvPr/>
          </p:nvSpPr>
          <p:spPr>
            <a:xfrm>
              <a:off x="818147" y="5646821"/>
              <a:ext cx="224590" cy="224590"/>
            </a:xfrm>
            <a:prstGeom prst="ellipse">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6" name="圆: 空心 55">
              <a:extLst>
                <a:ext uri="{FF2B5EF4-FFF2-40B4-BE49-F238E27FC236}">
                  <a16:creationId xmlns:a16="http://schemas.microsoft.com/office/drawing/2014/main" id="{E7989A0C-4FF6-4035-9501-84633DD2D6F6}"/>
                </a:ext>
              </a:extLst>
            </p:cNvPr>
            <p:cNvSpPr/>
            <p:nvPr/>
          </p:nvSpPr>
          <p:spPr>
            <a:xfrm>
              <a:off x="1098884"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sp>
          <p:nvSpPr>
            <p:cNvPr id="57" name="圆: 空心 56">
              <a:extLst>
                <a:ext uri="{FF2B5EF4-FFF2-40B4-BE49-F238E27FC236}">
                  <a16:creationId xmlns:a16="http://schemas.microsoft.com/office/drawing/2014/main" id="{BF867C99-5161-4627-BC15-F8C2EA7CF1F5}"/>
                </a:ext>
              </a:extLst>
            </p:cNvPr>
            <p:cNvSpPr/>
            <p:nvPr/>
          </p:nvSpPr>
          <p:spPr>
            <a:xfrm>
              <a:off x="1379621" y="5646821"/>
              <a:ext cx="224590" cy="224590"/>
            </a:xfrm>
            <a:prstGeom prst="donut">
              <a:avLst/>
            </a:prstGeom>
            <a:gr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675" dirty="0">
                <a:solidFill>
                  <a:srgbClr val="FFFFFF"/>
                </a:solidFill>
                <a:cs typeface="+mn-ea"/>
                <a:sym typeface="+mn-lt"/>
              </a:endParaRPr>
            </a:p>
          </p:txBody>
        </p:sp>
      </p:grpSp>
      <p:grpSp>
        <p:nvGrpSpPr>
          <p:cNvPr id="5" name="组合 4">
            <a:extLst>
              <a:ext uri="{FF2B5EF4-FFF2-40B4-BE49-F238E27FC236}">
                <a16:creationId xmlns:a16="http://schemas.microsoft.com/office/drawing/2014/main" id="{BAFA840C-9042-4567-A84E-9D857516E29E}"/>
              </a:ext>
            </a:extLst>
          </p:cNvPr>
          <p:cNvGrpSpPr/>
          <p:nvPr/>
        </p:nvGrpSpPr>
        <p:grpSpPr>
          <a:xfrm>
            <a:off x="3174834" y="1353457"/>
            <a:ext cx="2842461" cy="2842461"/>
            <a:chOff x="1010651" y="1534026"/>
            <a:chExt cx="3789948" cy="3789948"/>
          </a:xfrm>
        </p:grpSpPr>
        <p:grpSp>
          <p:nvGrpSpPr>
            <p:cNvPr id="4" name="组合 3">
              <a:extLst>
                <a:ext uri="{FF2B5EF4-FFF2-40B4-BE49-F238E27FC236}">
                  <a16:creationId xmlns:a16="http://schemas.microsoft.com/office/drawing/2014/main" id="{332A5B46-ED09-4039-8374-D036EC2A31BD}"/>
                </a:ext>
              </a:extLst>
            </p:cNvPr>
            <p:cNvGrpSpPr/>
            <p:nvPr/>
          </p:nvGrpSpPr>
          <p:grpSpPr>
            <a:xfrm>
              <a:off x="1010651" y="1534026"/>
              <a:ext cx="3789948" cy="3789948"/>
              <a:chOff x="433137" y="930442"/>
              <a:chExt cx="4507831" cy="4507831"/>
            </a:xfrm>
          </p:grpSpPr>
          <p:sp>
            <p:nvSpPr>
              <p:cNvPr id="21" name="Oval 2">
                <a:extLst>
                  <a:ext uri="{FF2B5EF4-FFF2-40B4-BE49-F238E27FC236}">
                    <a16:creationId xmlns:a16="http://schemas.microsoft.com/office/drawing/2014/main" id="{6E533126-1B24-4317-82C1-8B5B1572DBBB}"/>
                  </a:ext>
                </a:extLst>
              </p:cNvPr>
              <p:cNvSpPr/>
              <p:nvPr/>
            </p:nvSpPr>
            <p:spPr>
              <a:xfrm>
                <a:off x="983281" y="1480918"/>
                <a:ext cx="3407543" cy="3406878"/>
              </a:xfrm>
              <a:prstGeom prst="ellipse">
                <a:avLst/>
              </a:prstGeom>
              <a:solidFill>
                <a:schemeClr val="accent2">
                  <a:alpha val="17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nvGrpSpPr>
              <p:cNvPr id="2" name="组合 1">
                <a:extLst>
                  <a:ext uri="{FF2B5EF4-FFF2-40B4-BE49-F238E27FC236}">
                    <a16:creationId xmlns:a16="http://schemas.microsoft.com/office/drawing/2014/main" id="{AC5E8ECB-28F8-4F53-B568-3E7BC20F8216}"/>
                  </a:ext>
                </a:extLst>
              </p:cNvPr>
              <p:cNvGrpSpPr/>
              <p:nvPr/>
            </p:nvGrpSpPr>
            <p:grpSpPr>
              <a:xfrm>
                <a:off x="681502" y="1179196"/>
                <a:ext cx="4011101" cy="4010323"/>
                <a:chOff x="512772" y="994813"/>
                <a:chExt cx="4011101" cy="4010323"/>
              </a:xfrm>
            </p:grpSpPr>
            <p:sp>
              <p:nvSpPr>
                <p:cNvPr id="58" name="Oval 5">
                  <a:extLst>
                    <a:ext uri="{FF2B5EF4-FFF2-40B4-BE49-F238E27FC236}">
                      <a16:creationId xmlns:a16="http://schemas.microsoft.com/office/drawing/2014/main" id="{1F83A8F7-EF82-430A-966F-D3B492887640}"/>
                    </a:ext>
                  </a:extLst>
                </p:cNvPr>
                <p:cNvSpPr/>
                <p:nvPr/>
              </p:nvSpPr>
              <p:spPr>
                <a:xfrm>
                  <a:off x="512772" y="994813"/>
                  <a:ext cx="4011101" cy="4010323"/>
                </a:xfrm>
                <a:prstGeom prst="ellipse">
                  <a:avLst/>
                </a:prstGeom>
                <a:solidFill>
                  <a:srgbClr val="4F97CD">
                    <a:alpha val="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sp>
              <p:nvSpPr>
                <p:cNvPr id="60" name="Oval 5">
                  <a:extLst>
                    <a:ext uri="{FF2B5EF4-FFF2-40B4-BE49-F238E27FC236}">
                      <a16:creationId xmlns:a16="http://schemas.microsoft.com/office/drawing/2014/main" id="{A765986C-8BC5-4FBB-A804-62BDF10A0C4E}"/>
                    </a:ext>
                  </a:extLst>
                </p:cNvPr>
                <p:cNvSpPr/>
                <p:nvPr/>
              </p:nvSpPr>
              <p:spPr>
                <a:xfrm>
                  <a:off x="885315" y="1435981"/>
                  <a:ext cx="3128592" cy="3127986"/>
                </a:xfrm>
                <a:prstGeom prst="ellipse">
                  <a:avLst/>
                </a:prstGeom>
                <a:gradFill>
                  <a:gsLst>
                    <a:gs pos="0">
                      <a:schemeClr val="accent1">
                        <a:lumMod val="5000"/>
                        <a:lumOff val="95000"/>
                      </a:schemeClr>
                    </a:gs>
                    <a:gs pos="74000">
                      <a:srgbClr val="B1D0E9"/>
                    </a:gs>
                    <a:gs pos="83000">
                      <a:srgbClr val="B1D0E9"/>
                    </a:gs>
                    <a:gs pos="100000">
                      <a:srgbClr val="B1D0E9"/>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sz="675" dirty="0">
                    <a:solidFill>
                      <a:srgbClr val="FFFFFF"/>
                    </a:solidFill>
                    <a:cs typeface="+mn-ea"/>
                    <a:sym typeface="+mn-lt"/>
                  </a:endParaRPr>
                </a:p>
              </p:txBody>
            </p:sp>
          </p:grpSp>
          <p:sp>
            <p:nvSpPr>
              <p:cNvPr id="3" name="弧形 2">
                <a:extLst>
                  <a:ext uri="{FF2B5EF4-FFF2-40B4-BE49-F238E27FC236}">
                    <a16:creationId xmlns:a16="http://schemas.microsoft.com/office/drawing/2014/main" id="{2DE03C0F-5C7D-4259-9A9B-EBA56DEE0545}"/>
                  </a:ext>
                </a:extLst>
              </p:cNvPr>
              <p:cNvSpPr/>
              <p:nvPr/>
            </p:nvSpPr>
            <p:spPr>
              <a:xfrm>
                <a:off x="433137" y="930442"/>
                <a:ext cx="4507831" cy="4507831"/>
              </a:xfrm>
              <a:prstGeom prst="arc">
                <a:avLst>
                  <a:gd name="adj1" fmla="val 6717068"/>
                  <a:gd name="adj2" fmla="val 20833352"/>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sp>
            <p:nvSpPr>
              <p:cNvPr id="61" name="弧形 60">
                <a:extLst>
                  <a:ext uri="{FF2B5EF4-FFF2-40B4-BE49-F238E27FC236}">
                    <a16:creationId xmlns:a16="http://schemas.microsoft.com/office/drawing/2014/main" id="{5333D191-4854-4AA7-9E8B-6A5BC5011FC6}"/>
                  </a:ext>
                </a:extLst>
              </p:cNvPr>
              <p:cNvSpPr/>
              <p:nvPr/>
            </p:nvSpPr>
            <p:spPr>
              <a:xfrm>
                <a:off x="753978" y="1251283"/>
                <a:ext cx="3866148" cy="3866148"/>
              </a:xfrm>
              <a:prstGeom prst="arc">
                <a:avLst>
                  <a:gd name="adj1" fmla="val 17899546"/>
                  <a:gd name="adj2" fmla="val 10350569"/>
                </a:avLst>
              </a:prstGeom>
              <a:ln>
                <a:solidFill>
                  <a:srgbClr val="4F97CD"/>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defRPr/>
                </a:pPr>
                <a:endParaRPr lang="zh-CN" altLang="en-US" sz="1350" dirty="0">
                  <a:solidFill>
                    <a:srgbClr val="000000"/>
                  </a:solidFill>
                  <a:cs typeface="+mn-ea"/>
                  <a:sym typeface="+mn-lt"/>
                </a:endParaRPr>
              </a:p>
            </p:txBody>
          </p:sp>
        </p:grpSp>
        <p:sp>
          <p:nvSpPr>
            <p:cNvPr id="62" name="文本框 61">
              <a:extLst>
                <a:ext uri="{FF2B5EF4-FFF2-40B4-BE49-F238E27FC236}">
                  <a16:creationId xmlns:a16="http://schemas.microsoft.com/office/drawing/2014/main" id="{1122BBDE-B35F-4097-9F8F-C2146C534507}"/>
                </a:ext>
              </a:extLst>
            </p:cNvPr>
            <p:cNvSpPr txBox="1"/>
            <p:nvPr/>
          </p:nvSpPr>
          <p:spPr>
            <a:xfrm>
              <a:off x="1434088" y="2828837"/>
              <a:ext cx="2943075" cy="1231107"/>
            </a:xfrm>
            <a:prstGeom prst="rect">
              <a:avLst/>
            </a:prstGeom>
            <a:noFill/>
          </p:spPr>
          <p:txBody>
            <a:bodyPr wrap="square" rtlCol="0">
              <a:spAutoFit/>
            </a:bodyPr>
            <a:lstStyle/>
            <a:p>
              <a:pPr algn="ctr" defTabSz="685800">
                <a:defRPr/>
              </a:pPr>
              <a:r>
                <a:rPr lang="en-US" altLang="zh-CN" sz="5400" b="1" dirty="0">
                  <a:solidFill>
                    <a:srgbClr val="4F97CD"/>
                  </a:solidFill>
                  <a:cs typeface="+mn-ea"/>
                  <a:sym typeface="+mn-lt"/>
                </a:rPr>
                <a:t>02</a:t>
              </a:r>
              <a:r>
                <a:rPr lang="en-US" altLang="zh-CN" sz="2100" b="1" dirty="0">
                  <a:solidFill>
                    <a:srgbClr val="4F97CD"/>
                  </a:solidFill>
                  <a:cs typeface="+mn-ea"/>
                  <a:sym typeface="+mn-lt"/>
                </a:rPr>
                <a:t>/Part</a:t>
              </a:r>
              <a:endParaRPr lang="en-US" altLang="zh-CN" sz="3300" b="1" dirty="0">
                <a:solidFill>
                  <a:srgbClr val="4F97CD"/>
                </a:solidFill>
                <a:cs typeface="+mn-ea"/>
                <a:sym typeface="+mn-lt"/>
              </a:endParaRPr>
            </a:p>
          </p:txBody>
        </p:sp>
      </p:grpSp>
      <p:sp>
        <p:nvSpPr>
          <p:cNvPr id="65" name="矩形 64">
            <a:extLst>
              <a:ext uri="{FF2B5EF4-FFF2-40B4-BE49-F238E27FC236}">
                <a16:creationId xmlns:a16="http://schemas.microsoft.com/office/drawing/2014/main" id="{7BB848A9-396E-4BD0-87D4-D6F838D1D4DE}"/>
              </a:ext>
            </a:extLst>
          </p:cNvPr>
          <p:cNvSpPr/>
          <p:nvPr/>
        </p:nvSpPr>
        <p:spPr>
          <a:xfrm>
            <a:off x="2859082" y="4253404"/>
            <a:ext cx="3416320" cy="646331"/>
          </a:xfrm>
          <a:prstGeom prst="rect">
            <a:avLst/>
          </a:prstGeom>
        </p:spPr>
        <p:txBody>
          <a:bodyPr wrap="none">
            <a:spAutoFit/>
          </a:bodyPr>
          <a:lstStyle/>
          <a:p>
            <a:pPr algn="ctr" defTabSz="685800">
              <a:defRPr/>
            </a:pPr>
            <a:r>
              <a:rPr lang="zh-CN" altLang="en-US" sz="3600" dirty="0">
                <a:solidFill>
                  <a:srgbClr val="000000">
                    <a:lumMod val="65000"/>
                    <a:lumOff val="35000"/>
                  </a:srgbClr>
                </a:solidFill>
                <a:cs typeface="+mn-ea"/>
                <a:sym typeface="+mn-lt"/>
              </a:rPr>
              <a:t>研究现状和问题</a:t>
            </a:r>
          </a:p>
        </p:txBody>
      </p:sp>
      <p:pic>
        <p:nvPicPr>
          <p:cNvPr id="28" name="图片 27">
            <a:extLst>
              <a:ext uri="{FF2B5EF4-FFF2-40B4-BE49-F238E27FC236}">
                <a16:creationId xmlns:a16="http://schemas.microsoft.com/office/drawing/2014/main" id="{1610BA5A-A3D3-4A54-B523-31B8B9973DD1}"/>
              </a:ext>
            </a:extLst>
          </p:cNvPr>
          <p:cNvPicPr>
            <a:picLocks noChangeAspect="1"/>
          </p:cNvPicPr>
          <p:nvPr/>
        </p:nvPicPr>
        <p:blipFill>
          <a:blip r:embed="rId3"/>
          <a:stretch>
            <a:fillRect/>
          </a:stretch>
        </p:blipFill>
        <p:spPr>
          <a:xfrm>
            <a:off x="6741018" y="244438"/>
            <a:ext cx="2279489" cy="681716"/>
          </a:xfrm>
          <a:prstGeom prst="rect">
            <a:avLst/>
          </a:prstGeom>
        </p:spPr>
      </p:pic>
    </p:spTree>
    <p:extLst>
      <p:ext uri="{BB962C8B-B14F-4D97-AF65-F5344CB8AC3E}">
        <p14:creationId xmlns:p14="http://schemas.microsoft.com/office/powerpoint/2010/main" val="239981695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0-#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1750"/>
                            </p:stCondLst>
                            <p:childTnLst>
                              <p:par>
                                <p:cTn id="16" presetID="2" presetClass="entr" presetSubtype="4" decel="100000"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 calcmode="lin" valueType="num">
                                      <p:cBhvr additive="base">
                                        <p:cTn id="18" dur="1250" fill="hold"/>
                                        <p:tgtEl>
                                          <p:spTgt spid="65"/>
                                        </p:tgtEl>
                                        <p:attrNameLst>
                                          <p:attrName>ppt_x</p:attrName>
                                        </p:attrNameLst>
                                      </p:cBhvr>
                                      <p:tavLst>
                                        <p:tav tm="0">
                                          <p:val>
                                            <p:strVal val="#ppt_x"/>
                                          </p:val>
                                        </p:tav>
                                        <p:tav tm="100000">
                                          <p:val>
                                            <p:strVal val="#ppt_x"/>
                                          </p:val>
                                        </p:tav>
                                      </p:tavLst>
                                    </p:anim>
                                    <p:anim calcmode="lin" valueType="num">
                                      <p:cBhvr additive="base">
                                        <p:cTn id="19" dur="125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5E6CA-605E-4AE2-AA50-DD8DE21ED4EE}"/>
              </a:ext>
            </a:extLst>
          </p:cNvPr>
          <p:cNvPicPr>
            <a:picLocks noChangeAspect="1"/>
          </p:cNvPicPr>
          <p:nvPr/>
        </p:nvPicPr>
        <p:blipFill>
          <a:blip r:embed="rId3"/>
          <a:stretch>
            <a:fillRect/>
          </a:stretch>
        </p:blipFill>
        <p:spPr>
          <a:xfrm>
            <a:off x="6741018" y="244438"/>
            <a:ext cx="2279489" cy="681716"/>
          </a:xfrm>
          <a:prstGeom prst="rect">
            <a:avLst/>
          </a:prstGeom>
        </p:spPr>
      </p:pic>
      <p:sp>
        <p:nvSpPr>
          <p:cNvPr id="9" name="矩形 8">
            <a:extLst>
              <a:ext uri="{FF2B5EF4-FFF2-40B4-BE49-F238E27FC236}">
                <a16:creationId xmlns:a16="http://schemas.microsoft.com/office/drawing/2014/main" id="{AD4AAE91-A6BB-49D2-9875-E9F63FF121F6}"/>
              </a:ext>
            </a:extLst>
          </p:cNvPr>
          <p:cNvSpPr/>
          <p:nvPr/>
        </p:nvSpPr>
        <p:spPr>
          <a:xfrm>
            <a:off x="177281" y="1129023"/>
            <a:ext cx="5346441" cy="65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28A99797-AFFF-42C5-84FA-F57F044D08D9}"/>
              </a:ext>
            </a:extLst>
          </p:cNvPr>
          <p:cNvCxnSpPr/>
          <p:nvPr/>
        </p:nvCxnSpPr>
        <p:spPr>
          <a:xfrm>
            <a:off x="238934" y="6354147"/>
            <a:ext cx="845353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73AC671-6D69-4A41-B7DF-634CE411535A}"/>
              </a:ext>
            </a:extLst>
          </p:cNvPr>
          <p:cNvSpPr txBox="1"/>
          <p:nvPr/>
        </p:nvSpPr>
        <p:spPr>
          <a:xfrm>
            <a:off x="354562" y="301212"/>
            <a:ext cx="7152023" cy="646331"/>
          </a:xfrm>
          <a:prstGeom prst="rect">
            <a:avLst/>
          </a:prstGeom>
          <a:noFill/>
        </p:spPr>
        <p:txBody>
          <a:bodyPr wrap="square" rtlCol="0">
            <a:spAutoFit/>
          </a:bodyPr>
          <a:lstStyle/>
          <a:p>
            <a:r>
              <a:rPr lang="zh-CN" altLang="en-US" sz="3600" b="1" dirty="0">
                <a:solidFill>
                  <a:schemeClr val="accent1">
                    <a:lumMod val="50000"/>
                  </a:schemeClr>
                </a:solidFill>
              </a:rPr>
              <a:t> 研究现状</a:t>
            </a:r>
          </a:p>
        </p:txBody>
      </p:sp>
      <p:sp>
        <p:nvSpPr>
          <p:cNvPr id="3" name="文本框 2">
            <a:extLst>
              <a:ext uri="{FF2B5EF4-FFF2-40B4-BE49-F238E27FC236}">
                <a16:creationId xmlns:a16="http://schemas.microsoft.com/office/drawing/2014/main" id="{81EDD690-60E9-418B-B93A-9A307275B38F}"/>
              </a:ext>
            </a:extLst>
          </p:cNvPr>
          <p:cNvSpPr txBox="1"/>
          <p:nvPr/>
        </p:nvSpPr>
        <p:spPr>
          <a:xfrm>
            <a:off x="354562" y="1467556"/>
            <a:ext cx="7360356"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目前涌现语言工作都是围绕单任务的，典型的任务有：</a:t>
            </a:r>
            <a:endParaRPr lang="en-US" altLang="zh-CN" dirty="0"/>
          </a:p>
          <a:p>
            <a:pPr marL="742950" lvl="1" indent="-285750">
              <a:buFont typeface="Wingdings" panose="05000000000000000000" pitchFamily="2" charset="2"/>
              <a:buChar char="l"/>
            </a:pPr>
            <a:r>
              <a:rPr lang="en-US" altLang="zh-CN" dirty="0" err="1">
                <a:hlinkClick r:id="rId4" action="ppaction://hlinksldjump"/>
              </a:rPr>
              <a:t>Referencial</a:t>
            </a:r>
            <a:r>
              <a:rPr lang="en-US" altLang="zh-CN" dirty="0">
                <a:hlinkClick r:id="rId4" action="ppaction://hlinksldjump"/>
              </a:rPr>
              <a:t> game</a:t>
            </a:r>
            <a:endParaRPr lang="en-US" altLang="zh-CN" dirty="0"/>
          </a:p>
          <a:p>
            <a:pPr marL="742950" lvl="1" indent="-285750">
              <a:buFont typeface="Wingdings" panose="05000000000000000000" pitchFamily="2" charset="2"/>
              <a:buChar char="l"/>
            </a:pPr>
            <a:r>
              <a:rPr lang="en-US" altLang="zh-CN" dirty="0">
                <a:hlinkClick r:id="rId5" action="ppaction://hlinksldjump"/>
              </a:rPr>
              <a:t>Navigation game</a:t>
            </a:r>
            <a:endParaRPr lang="en-US" altLang="zh-CN" dirty="0"/>
          </a:p>
          <a:p>
            <a:pPr marL="742950" lvl="1" indent="-285750">
              <a:buFont typeface="Wingdings" panose="05000000000000000000" pitchFamily="2" charset="2"/>
              <a:buChar char="l"/>
            </a:pPr>
            <a:endParaRPr lang="en-US" altLang="zh-CN" dirty="0"/>
          </a:p>
          <a:p>
            <a:pPr marL="285750" indent="-285750">
              <a:buFont typeface="Wingdings" panose="05000000000000000000" pitchFamily="2" charset="2"/>
              <a:buChar char="Ø"/>
            </a:pPr>
            <a:r>
              <a:rPr lang="zh-CN" altLang="en-US" dirty="0"/>
              <a:t>为了扩展到多任务，需要涌现语言具有：</a:t>
            </a:r>
            <a:endParaRPr lang="en-US" altLang="zh-CN" dirty="0"/>
          </a:p>
          <a:p>
            <a:pPr marL="742950" lvl="1" indent="-285750">
              <a:buFont typeface="Wingdings" panose="05000000000000000000" pitchFamily="2" charset="2"/>
              <a:buChar char="l"/>
            </a:pPr>
            <a:r>
              <a:rPr lang="zh-CN" altLang="en-US" dirty="0"/>
              <a:t>可解释性</a:t>
            </a:r>
            <a:endParaRPr lang="en-US" altLang="zh-CN" dirty="0"/>
          </a:p>
          <a:p>
            <a:pPr marL="742950" lvl="1" indent="-285750">
              <a:buFont typeface="Wingdings" panose="05000000000000000000" pitchFamily="2" charset="2"/>
              <a:buChar char="l"/>
            </a:pPr>
            <a:r>
              <a:rPr lang="zh-CN" altLang="en-US" dirty="0"/>
              <a:t>组合性</a:t>
            </a:r>
            <a:endParaRPr lang="en-US" altLang="zh-CN" dirty="0"/>
          </a:p>
          <a:p>
            <a:pPr marL="742950" lvl="1" indent="-285750">
              <a:buFont typeface="Wingdings" panose="05000000000000000000" pitchFamily="2" charset="2"/>
              <a:buChar char="l"/>
            </a:pPr>
            <a:r>
              <a:rPr lang="zh-CN" altLang="en-US" dirty="0"/>
              <a:t>泛化性</a:t>
            </a:r>
            <a:endParaRPr lang="en-US" altLang="zh-CN" dirty="0"/>
          </a:p>
          <a:p>
            <a:pPr marL="742950" lvl="1" indent="-285750">
              <a:buFont typeface="Wingdings" panose="05000000000000000000" pitchFamily="2" charset="2"/>
              <a:buChar char="l"/>
            </a:pPr>
            <a:endParaRPr lang="en-US" altLang="zh-CN" dirty="0"/>
          </a:p>
          <a:p>
            <a:endParaRPr lang="en-US" altLang="zh-CN" dirty="0"/>
          </a:p>
        </p:txBody>
      </p:sp>
    </p:spTree>
    <p:extLst>
      <p:ext uri="{BB962C8B-B14F-4D97-AF65-F5344CB8AC3E}">
        <p14:creationId xmlns:p14="http://schemas.microsoft.com/office/powerpoint/2010/main" val="40135187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14416</TotalTime>
  <Words>2386</Words>
  <Application>Microsoft Office PowerPoint</Application>
  <PresentationFormat>全屏显示(4:3)</PresentationFormat>
  <Paragraphs>208</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Helvetica Neue</vt:lpstr>
      <vt:lpstr>PingFang SC</vt:lpstr>
      <vt:lpstr>等线</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席 习</cp:lastModifiedBy>
  <cp:revision>470</cp:revision>
  <dcterms:created xsi:type="dcterms:W3CDTF">2022-10-25T07:58:10Z</dcterms:created>
  <dcterms:modified xsi:type="dcterms:W3CDTF">2023-11-30T07:13:45Z</dcterms:modified>
</cp:coreProperties>
</file>