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8" r:id="rId2"/>
    <p:sldId id="335" r:id="rId3"/>
    <p:sldId id="435" r:id="rId4"/>
    <p:sldId id="350" r:id="rId5"/>
    <p:sldId id="436" r:id="rId6"/>
    <p:sldId id="438" r:id="rId7"/>
    <p:sldId id="439" r:id="rId8"/>
    <p:sldId id="440" r:id="rId9"/>
    <p:sldId id="468" r:id="rId10"/>
    <p:sldId id="448" r:id="rId11"/>
    <p:sldId id="462" r:id="rId12"/>
    <p:sldId id="450" r:id="rId13"/>
    <p:sldId id="449" r:id="rId14"/>
    <p:sldId id="451" r:id="rId15"/>
    <p:sldId id="452" r:id="rId16"/>
    <p:sldId id="456" r:id="rId17"/>
    <p:sldId id="453" r:id="rId18"/>
    <p:sldId id="454" r:id="rId19"/>
    <p:sldId id="466" r:id="rId20"/>
    <p:sldId id="442" r:id="rId21"/>
    <p:sldId id="457" r:id="rId22"/>
    <p:sldId id="444" r:id="rId23"/>
    <p:sldId id="317" r:id="rId24"/>
    <p:sldId id="458" r:id="rId25"/>
    <p:sldId id="445" r:id="rId26"/>
    <p:sldId id="464" r:id="rId27"/>
    <p:sldId id="463" r:id="rId28"/>
    <p:sldId id="465" r:id="rId29"/>
    <p:sldId id="460" r:id="rId30"/>
    <p:sldId id="461" r:id="rId31"/>
    <p:sldId id="467" r:id="rId32"/>
    <p:sldId id="27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5" autoAdjust="0"/>
    <p:restoredTop sz="70275" autoAdjust="0"/>
  </p:normalViewPr>
  <p:slideViewPr>
    <p:cSldViewPr snapToGrid="0">
      <p:cViewPr varScale="1">
        <p:scale>
          <a:sx n="113" d="100"/>
          <a:sy n="113" d="100"/>
        </p:scale>
        <p:origin x="738" y="11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F1110-EAA9-425F-AE22-0FCA0F0A9C7A}" type="datetimeFigureOut">
              <a:rPr lang="zh-CN" altLang="en-US" smtClean="0"/>
              <a:t>2023/12/5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A6F94-C11C-499B-B98E-C2E7153AC9E7}" type="slidenum">
              <a:rPr lang="zh-CN" altLang="en-US" smtClean="0"/>
              <a:t>‹#›</a:t>
            </a:fld>
            <a:endParaRPr lang="zh-CN" altLang="en-US"/>
          </a:p>
        </p:txBody>
      </p:sp>
    </p:spTree>
    <p:extLst>
      <p:ext uri="{BB962C8B-B14F-4D97-AF65-F5344CB8AC3E}">
        <p14:creationId xmlns:p14="http://schemas.microsoft.com/office/powerpoint/2010/main" val="3585098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强调多任务，可以不强调多智能体</a:t>
            </a:r>
            <a:endParaRPr lang="en-US" altLang="zh-CN" dirty="0"/>
          </a:p>
          <a:p>
            <a:r>
              <a:rPr lang="zh-CN" altLang="en-US" dirty="0"/>
              <a:t>基于多任务的涌现语言研究？</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99A6F94-C11C-499B-B98E-C2E7153AC9E7}" type="slidenum">
              <a:rPr lang="zh-CN" altLang="en-US" smtClean="0"/>
              <a:t>1</a:t>
            </a:fld>
            <a:endParaRPr lang="zh-CN" altLang="en-US"/>
          </a:p>
        </p:txBody>
      </p:sp>
    </p:spTree>
    <p:extLst>
      <p:ext uri="{BB962C8B-B14F-4D97-AF65-F5344CB8AC3E}">
        <p14:creationId xmlns:p14="http://schemas.microsoft.com/office/powerpoint/2010/main" val="680784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但是</a:t>
            </a:r>
            <a:r>
              <a:rPr lang="en-US" altLang="zh-CN" dirty="0" err="1"/>
              <a:t>referencial</a:t>
            </a:r>
            <a:r>
              <a:rPr lang="en-US" altLang="zh-CN" dirty="0"/>
              <a:t> game</a:t>
            </a:r>
            <a:r>
              <a:rPr lang="zh-CN" altLang="en-US" dirty="0"/>
              <a:t>具有局限性，它的设置过于简单，跟实际应用差距比较大，在实际应用中，往往需要多轮交互</a:t>
            </a:r>
            <a:endParaRPr lang="en-US" altLang="zh-CN" dirty="0"/>
          </a:p>
        </p:txBody>
      </p:sp>
    </p:spTree>
    <p:extLst>
      <p:ext uri="{BB962C8B-B14F-4D97-AF65-F5344CB8AC3E}">
        <p14:creationId xmlns:p14="http://schemas.microsoft.com/office/powerpoint/2010/main" val="260830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视觉处理模块</a:t>
            </a:r>
            <a:r>
              <a:rPr lang="en-US" altLang="zh-CN" dirty="0"/>
              <a:t>(a)</a:t>
            </a:r>
            <a:r>
              <a:rPr lang="zh-CN" altLang="en-US" dirty="0"/>
              <a:t>将图像转换为向量表示。</a:t>
            </a:r>
            <a:r>
              <a:rPr lang="en-US" altLang="zh-CN" dirty="0"/>
              <a:t>(b)</a:t>
            </a:r>
            <a:r>
              <a:rPr lang="zh-CN" altLang="en-US" dirty="0"/>
              <a:t>由循环神经网络组成的生成组件生成一个符号序列</a:t>
            </a:r>
            <a:r>
              <a:rPr lang="en-US" altLang="zh-CN" dirty="0"/>
              <a:t>(</a:t>
            </a:r>
            <a:r>
              <a:rPr lang="zh-CN" altLang="en-US" dirty="0"/>
              <a:t>在本例中为</a:t>
            </a:r>
            <a:r>
              <a:rPr lang="en-US" altLang="zh-CN" dirty="0"/>
              <a:t>AXZ)</a:t>
            </a:r>
            <a:r>
              <a:rPr lang="zh-CN" altLang="en-US" dirty="0"/>
              <a:t>。</a:t>
            </a:r>
            <a:r>
              <a:rPr lang="en-US" altLang="zh-CN" dirty="0"/>
              <a:t>(c)</a:t>
            </a:r>
            <a:r>
              <a:rPr lang="zh-CN" altLang="en-US" dirty="0"/>
              <a:t>理解模块，将由生成组件产生的符号转换为向量表示</a:t>
            </a:r>
            <a:endParaRPr lang="en-US" altLang="zh-CN" dirty="0"/>
          </a:p>
          <a:p>
            <a:pPr algn="l"/>
            <a:r>
              <a:rPr lang="en-US" altLang="zh-CN" dirty="0"/>
              <a:t>sender</a:t>
            </a:r>
            <a:r>
              <a:rPr lang="zh-CN" altLang="en-US" dirty="0"/>
              <a:t>会首先使用</a:t>
            </a:r>
            <a:r>
              <a:rPr lang="en-US" altLang="zh-CN" dirty="0"/>
              <a:t>(a)</a:t>
            </a:r>
            <a:r>
              <a:rPr lang="zh-CN" altLang="en-US" dirty="0"/>
              <a:t>将图像转换为向量表示，然后使用</a:t>
            </a:r>
            <a:r>
              <a:rPr lang="en-US" altLang="zh-CN" dirty="0"/>
              <a:t>(b)</a:t>
            </a:r>
            <a:r>
              <a:rPr lang="zh-CN" altLang="en-US" dirty="0"/>
              <a:t>生成</a:t>
            </a:r>
            <a:r>
              <a:rPr lang="en-US" altLang="zh-CN" dirty="0"/>
              <a:t>message</a:t>
            </a:r>
          </a:p>
          <a:p>
            <a:pPr algn="l"/>
            <a:r>
              <a:rPr lang="en-US" altLang="zh-CN" dirty="0"/>
              <a:t>receiver</a:t>
            </a:r>
            <a:r>
              <a:rPr lang="zh-CN" altLang="en-US" dirty="0"/>
              <a:t>也将使用</a:t>
            </a:r>
            <a:r>
              <a:rPr lang="en-US" altLang="zh-CN" dirty="0"/>
              <a:t>(a)</a:t>
            </a:r>
            <a:r>
              <a:rPr lang="zh-CN" altLang="en-US" dirty="0"/>
              <a:t>将图像转换为向量，然后</a:t>
            </a:r>
            <a:r>
              <a:rPr lang="en-US" altLang="zh-CN" dirty="0"/>
              <a:t>(c)</a:t>
            </a:r>
            <a:r>
              <a:rPr lang="zh-CN" altLang="en-US" dirty="0"/>
              <a:t>处理来自</a:t>
            </a:r>
            <a:r>
              <a:rPr lang="en-US" altLang="zh-CN" dirty="0"/>
              <a:t>sender</a:t>
            </a:r>
            <a:r>
              <a:rPr lang="zh-CN" altLang="en-US" dirty="0"/>
              <a:t>的消息，结合</a:t>
            </a:r>
            <a:r>
              <a:rPr lang="en-US" altLang="zh-CN" dirty="0"/>
              <a:t>ac</a:t>
            </a:r>
            <a:r>
              <a:rPr lang="zh-CN" altLang="en-US" dirty="0"/>
              <a:t>的输出对最终操作做出决定。</a:t>
            </a:r>
            <a:endParaRPr lang="en-US" altLang="zh-CN" dirty="0"/>
          </a:p>
        </p:txBody>
      </p:sp>
    </p:spTree>
    <p:extLst>
      <p:ext uri="{BB962C8B-B14F-4D97-AF65-F5344CB8AC3E}">
        <p14:creationId xmlns:p14="http://schemas.microsoft.com/office/powerpoint/2010/main" val="3948325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为了更加靠近现实对话场景，研究者们开始关注视觉导航任务，导航任务在实际应用中应用比较广泛</a:t>
            </a:r>
            <a:endParaRPr lang="en-US" altLang="zh-CN" dirty="0"/>
          </a:p>
        </p:txBody>
      </p:sp>
    </p:spTree>
    <p:extLst>
      <p:ext uri="{BB962C8B-B14F-4D97-AF65-F5344CB8AC3E}">
        <p14:creationId xmlns:p14="http://schemas.microsoft.com/office/powerpoint/2010/main" val="358365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目前研究只关注到智能体的某一个能力，比如这个两个智能体的系统中，只训练了智能体</a:t>
            </a:r>
            <a:r>
              <a:rPr lang="en-US" altLang="zh-CN" dirty="0"/>
              <a:t>A</a:t>
            </a:r>
            <a:r>
              <a:rPr lang="zh-CN" altLang="en-US" dirty="0"/>
              <a:t>的生成能力和智能体</a:t>
            </a:r>
            <a:r>
              <a:rPr lang="en-US" altLang="zh-CN" dirty="0"/>
              <a:t>B</a:t>
            </a:r>
            <a:r>
              <a:rPr lang="zh-CN" altLang="en-US" dirty="0"/>
              <a:t>的理解能力</a:t>
            </a:r>
            <a:endParaRPr lang="en-US" altLang="zh-CN" dirty="0"/>
          </a:p>
        </p:txBody>
      </p:sp>
    </p:spTree>
    <p:extLst>
      <p:ext uri="{BB962C8B-B14F-4D97-AF65-F5344CB8AC3E}">
        <p14:creationId xmlns:p14="http://schemas.microsoft.com/office/powerpoint/2010/main" val="1965478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在真实的导航系统中不止有单一的走到目标处的任务，可能包括遇到障碍物停下来，去打开某个房间的门等等一系列复杂的任务，是一个多任务的系统。为了将涌现语言推广到多任务下，需要涌现语言具备一些良好的性质。虽然目前没有面向多任务的基于涌现语言的多智能体对话的研究，但是有不少关于涌现语言性质的研究，这为扩展到多任务研究奠定了基础。</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更真实更复杂的系统中研究涌现语言遇到的首要问题是，理解涌现语言变得更加困难。即使我们知道多智能体之间的交互是有效的，但是我们对于这些信息的含义只有模糊的猜测。因此，有必要研究涌现语言的可解释性。</a:t>
            </a:r>
            <a:endParaRPr lang="en-US" altLang="zh-CN" dirty="0"/>
          </a:p>
        </p:txBody>
      </p:sp>
    </p:spTree>
    <p:extLst>
      <p:ext uri="{BB962C8B-B14F-4D97-AF65-F5344CB8AC3E}">
        <p14:creationId xmlns:p14="http://schemas.microsoft.com/office/powerpoint/2010/main" val="2729992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en-US" altLang="zh-CN" dirty="0"/>
              <a:t>Max length: message</a:t>
            </a:r>
            <a:r>
              <a:rPr lang="zh-CN" altLang="en-US" dirty="0"/>
              <a:t>的最大长度</a:t>
            </a:r>
            <a:endParaRPr lang="en-US" altLang="zh-CN" dirty="0"/>
          </a:p>
          <a:p>
            <a:pPr algn="l"/>
            <a:r>
              <a:rPr lang="en-US" altLang="zh-CN" dirty="0"/>
              <a:t>Alphabet size</a:t>
            </a:r>
            <a:r>
              <a:rPr lang="zh-CN" altLang="en-US" dirty="0"/>
              <a:t>：使用的离散符号，比如图中的</a:t>
            </a:r>
            <a:r>
              <a:rPr lang="en-US" altLang="zh-CN" dirty="0"/>
              <a:t>22</a:t>
            </a:r>
            <a:r>
              <a:rPr lang="zh-CN" altLang="en-US" dirty="0"/>
              <a:t>，</a:t>
            </a:r>
            <a:r>
              <a:rPr lang="en-US" altLang="zh-CN" dirty="0"/>
              <a:t>2</a:t>
            </a:r>
            <a:r>
              <a:rPr lang="zh-CN" altLang="en-US" dirty="0"/>
              <a:t>，</a:t>
            </a:r>
            <a:r>
              <a:rPr lang="en-US" altLang="zh-CN" dirty="0"/>
              <a:t>0</a:t>
            </a:r>
          </a:p>
          <a:p>
            <a:pPr algn="l"/>
            <a:r>
              <a:rPr lang="en-US" altLang="zh-CN" dirty="0"/>
              <a:t>Lexicon</a:t>
            </a:r>
            <a:r>
              <a:rPr lang="zh-CN" altLang="en-US" dirty="0"/>
              <a:t>：生成的由离散符号组成的消息，比如 </a:t>
            </a:r>
            <a:r>
              <a:rPr lang="en-US" altLang="zh-CN" dirty="0"/>
              <a:t>22 2 0</a:t>
            </a:r>
            <a:r>
              <a:rPr lang="zh-CN" altLang="en-US" dirty="0"/>
              <a:t>这三个符号组成的一个消息</a:t>
            </a:r>
            <a:endParaRPr lang="en-US" altLang="zh-CN" dirty="0"/>
          </a:p>
          <a:p>
            <a:pPr algn="l"/>
            <a:r>
              <a:rPr lang="zh-CN" altLang="en-US" dirty="0"/>
              <a:t>当词汇长度最大只有</a:t>
            </a:r>
            <a:r>
              <a:rPr lang="en-US" altLang="zh-CN" dirty="0"/>
              <a:t>2</a:t>
            </a:r>
            <a:r>
              <a:rPr lang="zh-CN" altLang="en-US" dirty="0"/>
              <a:t>的时候，只用到了</a:t>
            </a:r>
            <a:r>
              <a:rPr lang="en-US" altLang="zh-CN" dirty="0"/>
              <a:t>10</a:t>
            </a:r>
            <a:r>
              <a:rPr lang="zh-CN" altLang="en-US" dirty="0"/>
              <a:t>个符号，生成了</a:t>
            </a:r>
            <a:r>
              <a:rPr lang="en-US" altLang="zh-CN" dirty="0"/>
              <a:t>31</a:t>
            </a:r>
            <a:r>
              <a:rPr lang="zh-CN" altLang="en-US" dirty="0"/>
              <a:t>个消息来表示</a:t>
            </a:r>
            <a:r>
              <a:rPr lang="en-US" altLang="zh-CN" dirty="0"/>
              <a:t>363</a:t>
            </a:r>
            <a:r>
              <a:rPr lang="zh-CN" altLang="en-US" dirty="0"/>
              <a:t>个概念，每条消息平均用于表示</a:t>
            </a:r>
            <a:r>
              <a:rPr lang="en-US" altLang="zh-CN" dirty="0"/>
              <a:t>11</a:t>
            </a:r>
            <a:r>
              <a:rPr lang="zh-CN" altLang="en-US" dirty="0"/>
              <a:t>个概念，显然歧义程度很高。当词汇长度增加到</a:t>
            </a:r>
            <a:r>
              <a:rPr lang="en-US" altLang="zh-CN" dirty="0"/>
              <a:t>5</a:t>
            </a:r>
            <a:r>
              <a:rPr lang="zh-CN" altLang="en-US" dirty="0"/>
              <a:t>和</a:t>
            </a:r>
            <a:r>
              <a:rPr lang="en-US" altLang="zh-CN" dirty="0"/>
              <a:t>10</a:t>
            </a:r>
            <a:r>
              <a:rPr lang="zh-CN" altLang="en-US" dirty="0"/>
              <a:t>的时候，发现所用的符号和生成的消息数量都随之增加，每条消息平均用于表示</a:t>
            </a:r>
            <a:r>
              <a:rPr lang="en-US" altLang="zh-CN" dirty="0"/>
              <a:t>1</a:t>
            </a:r>
            <a:r>
              <a:rPr lang="zh-CN" altLang="en-US" dirty="0"/>
              <a:t>个概念，但是最大长度为</a:t>
            </a:r>
            <a:r>
              <a:rPr lang="en-US" altLang="zh-CN" dirty="0"/>
              <a:t>5</a:t>
            </a:r>
            <a:r>
              <a:rPr lang="zh-CN" altLang="en-US" dirty="0"/>
              <a:t>的时候只需要用到</a:t>
            </a:r>
            <a:r>
              <a:rPr lang="en-US" altLang="zh-CN" dirty="0"/>
              <a:t>17</a:t>
            </a:r>
            <a:r>
              <a:rPr lang="zh-CN" altLang="en-US" dirty="0"/>
              <a:t>个符号，而最大长度为</a:t>
            </a:r>
            <a:r>
              <a:rPr lang="en-US" altLang="zh-CN" dirty="0"/>
              <a:t>10</a:t>
            </a:r>
            <a:r>
              <a:rPr lang="zh-CN" altLang="en-US" dirty="0"/>
              <a:t>需要</a:t>
            </a:r>
            <a:r>
              <a:rPr lang="en-US" altLang="zh-CN" dirty="0"/>
              <a:t>40</a:t>
            </a:r>
            <a:r>
              <a:rPr lang="zh-CN" altLang="en-US" dirty="0"/>
              <a:t>个符号，但是消息数量和准确率的提高不明显，说明词汇长度过大的时候，冗余程度很高。</a:t>
            </a:r>
            <a:endParaRPr lang="en-US" altLang="zh-CN" dirty="0"/>
          </a:p>
        </p:txBody>
      </p:sp>
    </p:spTree>
    <p:extLst>
      <p:ext uri="{BB962C8B-B14F-4D97-AF65-F5344CB8AC3E}">
        <p14:creationId xmlns:p14="http://schemas.microsoft.com/office/powerpoint/2010/main" val="3211501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183851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给</a:t>
            </a:r>
            <a:r>
              <a:rPr lang="en-US" altLang="zh-CN" b="0" i="0" dirty="0">
                <a:solidFill>
                  <a:srgbClr val="000000"/>
                </a:solidFill>
                <a:effectLst/>
                <a:latin typeface="微软雅黑" panose="020B0503020204020204" pitchFamily="34" charset="-122"/>
                <a:ea typeface="微软雅黑" panose="020B0503020204020204" pitchFamily="34" charset="-122"/>
              </a:rPr>
              <a:t>Q-BOT</a:t>
            </a:r>
            <a:r>
              <a:rPr lang="zh-CN" altLang="en-US" b="0" i="0" dirty="0">
                <a:solidFill>
                  <a:srgbClr val="000000"/>
                </a:solidFill>
                <a:effectLst/>
                <a:latin typeface="微软雅黑" panose="020B0503020204020204" pitchFamily="34" charset="-122"/>
                <a:ea typeface="微软雅黑" panose="020B0503020204020204" pitchFamily="34" charset="-122"/>
              </a:rPr>
              <a:t>分配一个任务</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查询一个有序属性对的状态。比如（</a:t>
            </a:r>
            <a:r>
              <a:rPr lang="en-US" altLang="zh-CN" b="0" i="0" dirty="0">
                <a:solidFill>
                  <a:srgbClr val="000000"/>
                </a:solidFill>
                <a:effectLst/>
                <a:latin typeface="微软雅黑" panose="020B0503020204020204" pitchFamily="34" charset="-122"/>
                <a:ea typeface="微软雅黑" panose="020B0503020204020204" pitchFamily="34" charset="-122"/>
              </a:rPr>
              <a:t>shape</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color</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Q-BOT</a:t>
            </a:r>
            <a:r>
              <a:rPr lang="zh-CN" altLang="en-US" b="0" i="0" dirty="0">
                <a:solidFill>
                  <a:srgbClr val="000000"/>
                </a:solidFill>
                <a:effectLst/>
                <a:latin typeface="微软雅黑" panose="020B0503020204020204" pitchFamily="34" charset="-122"/>
                <a:ea typeface="微软雅黑" panose="020B0503020204020204" pitchFamily="34" charset="-122"/>
              </a:rPr>
              <a:t>根据任务提出问题，而</a:t>
            </a:r>
            <a:r>
              <a:rPr lang="en-US" altLang="zh-CN" b="0" i="0" dirty="0">
                <a:solidFill>
                  <a:srgbClr val="000000"/>
                </a:solidFill>
                <a:effectLst/>
                <a:latin typeface="微软雅黑" panose="020B0503020204020204" pitchFamily="34" charset="-122"/>
                <a:ea typeface="微软雅黑" panose="020B0503020204020204" pitchFamily="34" charset="-122"/>
              </a:rPr>
              <a:t>A-BOT</a:t>
            </a:r>
            <a:r>
              <a:rPr lang="zh-CN" altLang="en-US" b="0" i="0" dirty="0">
                <a:solidFill>
                  <a:srgbClr val="000000"/>
                </a:solidFill>
                <a:effectLst/>
                <a:latin typeface="微软雅黑" panose="020B0503020204020204" pitchFamily="34" charset="-122"/>
                <a:ea typeface="微软雅黑" panose="020B0503020204020204" pitchFamily="34" charset="-122"/>
              </a:rPr>
              <a:t>则根据只对自己可见的隐藏实例 比如这个绿色的五角星 来回答问题。最后，</a:t>
            </a:r>
            <a:r>
              <a:rPr lang="en-US" altLang="zh-CN" b="0" i="0" dirty="0">
                <a:solidFill>
                  <a:srgbClr val="000000"/>
                </a:solidFill>
                <a:effectLst/>
                <a:latin typeface="微软雅黑" panose="020B0503020204020204" pitchFamily="34" charset="-122"/>
                <a:ea typeface="微软雅黑" panose="020B0503020204020204" pitchFamily="34" charset="-122"/>
              </a:rPr>
              <a:t>Q-BOT</a:t>
            </a:r>
            <a:r>
              <a:rPr lang="zh-CN" altLang="en-US" b="0" i="0" dirty="0">
                <a:solidFill>
                  <a:srgbClr val="000000"/>
                </a:solidFill>
                <a:effectLst/>
                <a:latin typeface="微软雅黑" panose="020B0503020204020204" pitchFamily="34" charset="-122"/>
                <a:ea typeface="微软雅黑" panose="020B0503020204020204" pitchFamily="34" charset="-122"/>
              </a:rPr>
              <a:t>对一对属性进行预测。</a:t>
            </a:r>
            <a:endParaRPr lang="zh-CN" altLang="en-US" sz="1200" b="0" i="0" kern="1200" dirty="0">
              <a:solidFill>
                <a:schemeClr val="tx1"/>
              </a:solidFill>
              <a:effectLst/>
              <a:latin typeface="+mn-lt"/>
              <a:ea typeface="+mn-ea"/>
              <a:cs typeface="+mn-cs"/>
            </a:endParaRPr>
          </a:p>
          <a:p>
            <a:pPr algn="l"/>
            <a:endParaRPr lang="en-US" altLang="zh-CN" dirty="0"/>
          </a:p>
          <a:p>
            <a:pPr algn="l"/>
            <a:r>
              <a:rPr lang="zh-CN" altLang="en-US" dirty="0"/>
              <a:t>词表过大</a:t>
            </a:r>
            <a:r>
              <a:rPr lang="en-US" altLang="zh-CN" dirty="0"/>
              <a:t>---</a:t>
            </a:r>
            <a:r>
              <a:rPr lang="zh-CN" altLang="en-US" dirty="0"/>
              <a:t>只有当要表达的概念数量大于词表时，组合性才会出现，词表过大的话，每个符号表示的概念太过具体，是不利于组合性的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词表过小</a:t>
            </a:r>
            <a:r>
              <a:rPr lang="en-US" altLang="zh-CN" dirty="0"/>
              <a:t>---</a:t>
            </a:r>
            <a:r>
              <a:rPr lang="zh-CN" altLang="en-US" dirty="0"/>
              <a:t>不足以表达信息</a:t>
            </a:r>
            <a:endParaRPr lang="en-US" altLang="zh-CN" dirty="0"/>
          </a:p>
          <a:p>
            <a:pPr algn="l"/>
            <a:endParaRPr lang="en-US" altLang="zh-CN" dirty="0"/>
          </a:p>
          <a:p>
            <a:pPr algn="l"/>
            <a:r>
              <a:rPr lang="zh-CN" altLang="en-US" dirty="0"/>
              <a:t>消除</a:t>
            </a:r>
            <a:r>
              <a:rPr lang="en-US" altLang="zh-CN" dirty="0"/>
              <a:t>A-BOT</a:t>
            </a:r>
            <a:r>
              <a:rPr lang="zh-CN" altLang="en-US" dirty="0"/>
              <a:t>的记忆历史，也就是每次</a:t>
            </a:r>
            <a:r>
              <a:rPr lang="en-US" altLang="zh-CN" dirty="0"/>
              <a:t>reset A-BOT</a:t>
            </a:r>
            <a:r>
              <a:rPr lang="zh-CN" altLang="en-US" dirty="0"/>
              <a:t>的上一时刻状态，其实是因为这边是两个属性的判别，希望单个符号对应单个属性，所以无记忆性是以免符号将两个属性的信息混合，有利于组合性的产生</a:t>
            </a:r>
            <a:endParaRPr lang="en-US" altLang="zh-CN" dirty="0"/>
          </a:p>
        </p:txBody>
      </p:sp>
    </p:spTree>
    <p:extLst>
      <p:ext uri="{BB962C8B-B14F-4D97-AF65-F5344CB8AC3E}">
        <p14:creationId xmlns:p14="http://schemas.microsoft.com/office/powerpoint/2010/main" val="2655633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err="1">
                <a:solidFill>
                  <a:srgbClr val="2A2B2E"/>
                </a:solidFill>
                <a:effectLst/>
                <a:latin typeface="PingFang SC"/>
              </a:rPr>
              <a:t>setref</a:t>
            </a:r>
            <a:r>
              <a:rPr lang="zh-CN" altLang="en-US" b="0" i="0" dirty="0">
                <a:solidFill>
                  <a:srgbClr val="2A2B2E"/>
                </a:solidFill>
                <a:effectLst/>
                <a:latin typeface="PingFang SC"/>
              </a:rPr>
              <a:t>游戏：两个智能体看到相同的例子，但是是不同的红色三角形。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Concept Game</a:t>
            </a:r>
            <a:r>
              <a:rPr lang="zh-CN" altLang="en-US" dirty="0"/>
              <a:t>：两个智能体</a:t>
            </a:r>
            <a:r>
              <a:rPr lang="zh-CN" altLang="en-US" dirty="0">
                <a:solidFill>
                  <a:srgbClr val="2A2B2E"/>
                </a:solidFill>
                <a:latin typeface="PingFang SC"/>
              </a:rPr>
              <a:t>看到的是同一概念的不同例子，需要判断出正确的图片</a:t>
            </a:r>
            <a:endParaRPr lang="en-US" altLang="zh-CN" dirty="0">
              <a:solidFill>
                <a:srgbClr val="2A2B2E"/>
              </a:solidFill>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A2B2E"/>
                </a:solidFill>
                <a:latin typeface="PingFang SC"/>
              </a:rPr>
              <a:t>设置约束强迫智能体去学习可概括的特征，有利于增强泛化性</a:t>
            </a:r>
            <a:endParaRPr lang="zh-CN" altLang="en-US" dirty="0"/>
          </a:p>
          <a:p>
            <a:pPr algn="l"/>
            <a:endParaRPr lang="en-US" altLang="zh-CN" dirty="0"/>
          </a:p>
        </p:txBody>
      </p:sp>
    </p:spTree>
    <p:extLst>
      <p:ext uri="{BB962C8B-B14F-4D97-AF65-F5344CB8AC3E}">
        <p14:creationId xmlns:p14="http://schemas.microsoft.com/office/powerpoint/2010/main" val="2159899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Arial" panose="020B0604020202020204" pitchFamily="34" charset="0"/>
              <a:buChar char="•"/>
            </a:pPr>
            <a:r>
              <a:rPr lang="zh-CN" altLang="en-US" sz="1200" dirty="0"/>
              <a:t>这个实验想说明组合性不是泛化能力的必要条件，</a:t>
            </a:r>
            <a:r>
              <a:rPr lang="zh-CN" altLang="en-US" dirty="0"/>
              <a:t>泛化性好的语言组合性不一定好，</a:t>
            </a:r>
            <a:r>
              <a:rPr lang="zh-CN" altLang="en-US" sz="1200" dirty="0"/>
              <a:t>但是组合性好的语言泛化性一定是比较好的</a:t>
            </a:r>
            <a:endParaRPr lang="en-US" altLang="zh-CN" sz="1200" dirty="0"/>
          </a:p>
          <a:p>
            <a:pPr marL="285750" indent="-285750">
              <a:buFont typeface="Arial" panose="020B0604020202020204" pitchFamily="34" charset="0"/>
              <a:buChar char="•"/>
            </a:pPr>
            <a:r>
              <a:rPr lang="zh-CN" altLang="en-US" sz="1200" dirty="0"/>
              <a:t>然而</a:t>
            </a:r>
            <a:r>
              <a:rPr lang="en-US" altLang="zh-CN" sz="1200" dirty="0" err="1"/>
              <a:t>posdis</a:t>
            </a:r>
            <a:r>
              <a:rPr lang="zh-CN" altLang="en-US" sz="1200" dirty="0"/>
              <a:t>和</a:t>
            </a:r>
            <a:r>
              <a:rPr lang="en-US" altLang="zh-CN" sz="1200" dirty="0" err="1"/>
              <a:t>bosdis</a:t>
            </a:r>
            <a:r>
              <a:rPr lang="zh-CN" altLang="en-US" sz="1200" dirty="0"/>
              <a:t>本来就是作者主观设置的衡量组合性的指标，并不一定真的揭示了组合性的程度，所以泛化性和组合性之间的关系还有待探索。</a:t>
            </a:r>
            <a:endParaRPr lang="en-US" altLang="zh-CN" sz="1200" dirty="0"/>
          </a:p>
          <a:p>
            <a:pPr marL="285750" indent="-285750">
              <a:buFont typeface="Arial" panose="020B0604020202020204" pitchFamily="34" charset="0"/>
              <a:buChar char="•"/>
            </a:pPr>
            <a:r>
              <a:rPr lang="zh-CN" altLang="en-US" sz="1200" dirty="0"/>
              <a:t>这个是在简单的实验设置下得出的结论，如果在更复杂的场景下，可能泛化性和组合性会有一定的关系</a:t>
            </a:r>
            <a:endParaRPr lang="en-US" altLang="zh-CN" sz="1200" dirty="0"/>
          </a:p>
          <a:p>
            <a:pPr algn="l"/>
            <a:endParaRPr lang="en-US" altLang="zh-CN" dirty="0"/>
          </a:p>
        </p:txBody>
      </p:sp>
    </p:spTree>
    <p:extLst>
      <p:ext uri="{BB962C8B-B14F-4D97-AF65-F5344CB8AC3E}">
        <p14:creationId xmlns:p14="http://schemas.microsoft.com/office/powerpoint/2010/main" val="411951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4103364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前的研究只有针对单任务下的基于涌现语言的多智能体对话，但是实际应用中多智能体系统往往是多任务的复杂的系统，而单一任务下产生的涌现语言在其他任务下理解和生成能力差，因此有必要研究面向多任务的涌现语言</a:t>
            </a:r>
          </a:p>
        </p:txBody>
      </p:sp>
    </p:spTree>
    <p:extLst>
      <p:ext uri="{BB962C8B-B14F-4D97-AF65-F5344CB8AC3E}">
        <p14:creationId xmlns:p14="http://schemas.microsoft.com/office/powerpoint/2010/main" val="331657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42DBD-768B-439C-9BFB-2DD3A138FD82}" type="slidenum">
              <a:rPr lang="zh-CN" altLang="en-US" smtClean="0"/>
              <a:t>21</a:t>
            </a:fld>
            <a:endParaRPr lang="zh-CN" altLang="en-US"/>
          </a:p>
        </p:txBody>
      </p:sp>
    </p:spTree>
    <p:extLst>
      <p:ext uri="{BB962C8B-B14F-4D97-AF65-F5344CB8AC3E}">
        <p14:creationId xmlns:p14="http://schemas.microsoft.com/office/powerpoint/2010/main" val="4005884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811137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b="1" i="0" dirty="0">
              <a:solidFill>
                <a:srgbClr val="4F4F4F"/>
              </a:solidFill>
              <a:effectLst/>
              <a:latin typeface="PingFang SC"/>
            </a:endParaRPr>
          </a:p>
        </p:txBody>
      </p:sp>
    </p:spTree>
    <p:extLst>
      <p:ext uri="{BB962C8B-B14F-4D97-AF65-F5344CB8AC3E}">
        <p14:creationId xmlns:p14="http://schemas.microsoft.com/office/powerpoint/2010/main" val="398345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24</a:t>
            </a:fld>
            <a:endParaRPr lang="zh-CN" altLang="en-US"/>
          </a:p>
        </p:txBody>
      </p:sp>
    </p:spTree>
    <p:extLst>
      <p:ext uri="{BB962C8B-B14F-4D97-AF65-F5344CB8AC3E}">
        <p14:creationId xmlns:p14="http://schemas.microsoft.com/office/powerpoint/2010/main" val="2572044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en-US" altLang="zh-CN" dirty="0" err="1"/>
              <a:t>Minigrid</a:t>
            </a:r>
            <a:r>
              <a:rPr lang="zh-CN" altLang="en-US" dirty="0"/>
              <a:t>环境过于简单，设置更复杂的场景，比如装有苹果的箱子？</a:t>
            </a:r>
            <a:endParaRPr lang="en-US" altLang="zh-CN" dirty="0"/>
          </a:p>
        </p:txBody>
      </p:sp>
    </p:spTree>
    <p:extLst>
      <p:ext uri="{BB962C8B-B14F-4D97-AF65-F5344CB8AC3E}">
        <p14:creationId xmlns:p14="http://schemas.microsoft.com/office/powerpoint/2010/main" val="3177430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1976408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184697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93412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明确多任务的任务：</a:t>
            </a:r>
            <a:endParaRPr lang="en-US" altLang="zh-CN" dirty="0"/>
          </a:p>
          <a:p>
            <a:pPr marL="228600" indent="-228600" algn="l">
              <a:buAutoNum type="arabicPeriod"/>
            </a:pPr>
            <a:r>
              <a:rPr lang="zh-CN" altLang="en-US" dirty="0"/>
              <a:t>导航任务</a:t>
            </a:r>
            <a:endParaRPr lang="en-US" altLang="zh-CN" dirty="0"/>
          </a:p>
          <a:p>
            <a:pPr marL="228600" indent="-228600" algn="l">
              <a:buAutoNum type="arabicPeriod"/>
            </a:pPr>
            <a:r>
              <a:rPr lang="zh-CN" altLang="en-US" dirty="0"/>
              <a:t>开门任务</a:t>
            </a:r>
            <a:endParaRPr lang="en-US" altLang="zh-CN" dirty="0"/>
          </a:p>
          <a:p>
            <a:pPr marL="228600" indent="-228600" algn="l">
              <a:buAutoNum type="arabicPeriod"/>
            </a:pPr>
            <a:r>
              <a:rPr lang="zh-CN" altLang="en-US" dirty="0"/>
              <a:t>推箱子任务</a:t>
            </a:r>
            <a:endParaRPr lang="en-US" altLang="zh-CN" dirty="0"/>
          </a:p>
        </p:txBody>
      </p:sp>
    </p:spTree>
    <p:extLst>
      <p:ext uri="{BB962C8B-B14F-4D97-AF65-F5344CB8AC3E}">
        <p14:creationId xmlns:p14="http://schemas.microsoft.com/office/powerpoint/2010/main" val="279634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3</a:t>
            </a:fld>
            <a:endParaRPr lang="zh-CN" altLang="en-US"/>
          </a:p>
        </p:txBody>
      </p:sp>
    </p:spTree>
    <p:extLst>
      <p:ext uri="{BB962C8B-B14F-4D97-AF65-F5344CB8AC3E}">
        <p14:creationId xmlns:p14="http://schemas.microsoft.com/office/powerpoint/2010/main" val="85457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349580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859815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99A6F94-C11C-499B-B98E-C2E7153AC9E7}" type="slidenum">
              <a:rPr lang="zh-CN" altLang="en-US" smtClean="0"/>
              <a:t>32</a:t>
            </a:fld>
            <a:endParaRPr lang="zh-CN" altLang="en-US"/>
          </a:p>
        </p:txBody>
      </p:sp>
    </p:spTree>
    <p:extLst>
      <p:ext uri="{BB962C8B-B14F-4D97-AF65-F5344CB8AC3E}">
        <p14:creationId xmlns:p14="http://schemas.microsoft.com/office/powerpoint/2010/main" val="13927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多智能体系统包含一群多智能体，这些箭头表示他们可以通过通信交互作用。智能体可以在一个环境中行动，在这个环境中，每个智能体可以作用或者影响环境的不同部分。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多智能体系统可以通过相互协作和合作优化，解决单个智能体难以或不可能解决的复杂系统中的问题，因此在在智能机器人、交通控制、分布式决策、自主化作战系统等领域都得到迅速而广泛的应用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的研究包括使多个智能体协调运行的技术，例如交互通信、协调、合作、协商、调度、冲突消解等，依据任务特性的不同，一般可以将多智能体系统划分为完全协作、完全竞争和混合关系这三种设定，</a:t>
            </a:r>
            <a:r>
              <a:rPr lang="zh-CN" altLang="en-US" b="1" dirty="0"/>
              <a:t>我们这里主要探讨的是完全协作任务</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49314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indent="0">
              <a:buFont typeface="Wingdings" panose="05000000000000000000" pitchFamily="2" charset="2"/>
              <a:buNone/>
            </a:pPr>
            <a:r>
              <a:rPr lang="zh-CN" altLang="en-US" dirty="0"/>
              <a:t>语言是一种交互式完成任务的工具。人类使用自然语言进行交互，随着深度人工网络能力的增强，智能体之间是否能够开发出一种语言来进行交互受到越来越多的关注。</a:t>
            </a:r>
            <a:endParaRPr lang="en-US" altLang="zh-CN" dirty="0"/>
          </a:p>
          <a:p>
            <a:pPr marL="0" indent="0">
              <a:buFont typeface="Wingdings" panose="05000000000000000000" pitchFamily="2" charset="2"/>
              <a:buNone/>
            </a:pPr>
            <a:r>
              <a:rPr lang="zh-CN" altLang="en-US" dirty="0"/>
              <a:t>涌现语言就是一种在</a:t>
            </a:r>
            <a:r>
              <a:rPr lang="zh-CN" altLang="en-US" dirty="0">
                <a:solidFill>
                  <a:srgbClr val="FF0000"/>
                </a:solidFill>
              </a:rPr>
              <a:t>没有语言使用数据或者语法规则</a:t>
            </a:r>
            <a:r>
              <a:rPr lang="zh-CN" altLang="en-US" dirty="0"/>
              <a:t>的情况下自然产生的语言。</a:t>
            </a:r>
            <a:endParaRPr lang="en-US" altLang="zh-CN" dirty="0"/>
          </a:p>
          <a:p>
            <a:pPr algn="l"/>
            <a:r>
              <a:rPr lang="zh-CN" altLang="en-US" dirty="0"/>
              <a:t>如图所示，每个智能体只能看到房子的一部分，为了实现某个导航任务，智能体相互对话，在这个过程中产生的这种语言，就是涌现语言。</a:t>
            </a:r>
            <a:endParaRPr lang="en-US" altLang="zh-CN" dirty="0"/>
          </a:p>
        </p:txBody>
      </p:sp>
    </p:spTree>
    <p:extLst>
      <p:ext uri="{BB962C8B-B14F-4D97-AF65-F5344CB8AC3E}">
        <p14:creationId xmlns:p14="http://schemas.microsoft.com/office/powerpoint/2010/main" val="268407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涌现语言只需要传递固定词表大小中的一些符号，通信成本低。自然语言需要大量的标注，但是这些标注知识只是所有知识的子集，而涌现语言不需要预先的标注，它可以在交互过程中理解和产生新的未见过的概念。研究涌现语言从无到有的过程对我们理解自然语言的产生和发展也有很大的帮助意义。</a:t>
            </a:r>
            <a:endParaRPr lang="en-US" altLang="zh-CN" dirty="0"/>
          </a:p>
          <a:p>
            <a:pPr algn="l"/>
            <a:endParaRPr lang="en-US" altLang="zh-CN" dirty="0"/>
          </a:p>
          <a:p>
            <a:pPr algn="l"/>
            <a:r>
              <a:rPr lang="zh-CN" altLang="en-US" dirty="0"/>
              <a:t>多智能体交互系统不止有单一任务：比如导航系统中存在定位任务，导航任务，识别物体任务等等</a:t>
            </a:r>
            <a:endParaRPr lang="en-US" altLang="zh-CN" dirty="0"/>
          </a:p>
          <a:p>
            <a:pPr algn="l"/>
            <a:r>
              <a:rPr lang="zh-CN" altLang="en-US" dirty="0"/>
              <a:t>而单任务下通过大规模数据训练得到的语言在其他任务下理解和生成能力差，我们希望语言具有好的推广性，可以在不同的任务下都具有好的理解和生成能力，因此有必要研究多任务下的涌现语言</a:t>
            </a:r>
            <a:endParaRPr lang="en-US" altLang="zh-CN" dirty="0"/>
          </a:p>
        </p:txBody>
      </p:sp>
    </p:spTree>
    <p:extLst>
      <p:ext uri="{BB962C8B-B14F-4D97-AF65-F5344CB8AC3E}">
        <p14:creationId xmlns:p14="http://schemas.microsoft.com/office/powerpoint/2010/main" val="305967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时间线 发展趋势和总结</a:t>
            </a:r>
          </a:p>
        </p:txBody>
      </p:sp>
      <p:sp>
        <p:nvSpPr>
          <p:cNvPr id="4" name="灯片编号占位符 3"/>
          <p:cNvSpPr>
            <a:spLocks noGrp="1"/>
          </p:cNvSpPr>
          <p:nvPr>
            <p:ph type="sldNum" sz="quarter" idx="5"/>
          </p:nvPr>
        </p:nvSpPr>
        <p:spPr/>
        <p:txBody>
          <a:bodyPr/>
          <a:lstStyle/>
          <a:p>
            <a:fld id="{47642DBD-768B-439C-9BFB-2DD3A138FD82}" type="slidenum">
              <a:rPr lang="zh-CN" altLang="en-US" smtClean="0"/>
              <a:t>7</a:t>
            </a:fld>
            <a:endParaRPr lang="zh-CN" altLang="en-US"/>
          </a:p>
        </p:txBody>
      </p:sp>
    </p:spTree>
    <p:extLst>
      <p:ext uri="{BB962C8B-B14F-4D97-AF65-F5344CB8AC3E}">
        <p14:creationId xmlns:p14="http://schemas.microsoft.com/office/powerpoint/2010/main" val="568741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目前的涌现语言工作没有围绕多任务的，都是围绕单任务的，下面介绍一些典型的任务，第一个是</a:t>
            </a:r>
            <a:r>
              <a:rPr lang="en-US" altLang="zh-CN" dirty="0" err="1"/>
              <a:t>referencial</a:t>
            </a:r>
            <a:r>
              <a:rPr lang="en-US" altLang="zh-CN" dirty="0"/>
              <a:t> game</a:t>
            </a:r>
          </a:p>
          <a:p>
            <a:pPr algn="l"/>
            <a:r>
              <a:rPr lang="zh-CN" altLang="en-US" dirty="0"/>
              <a:t>主要要关注一下多任务对于单任务的挑战（比如在多任务下训练的模型出来效果很差，师姐的实验结果也是这样，怎么调整？）</a:t>
            </a:r>
            <a:endParaRPr lang="en-US" altLang="zh-CN" dirty="0"/>
          </a:p>
          <a:p>
            <a:pPr algn="l"/>
            <a:r>
              <a:rPr lang="zh-CN" altLang="en-US" dirty="0"/>
              <a:t>研究现状太早，最近两年的没有看</a:t>
            </a:r>
            <a:endParaRPr lang="en-US" altLang="zh-CN" dirty="0"/>
          </a:p>
        </p:txBody>
      </p:sp>
    </p:spTree>
    <p:extLst>
      <p:ext uri="{BB962C8B-B14F-4D97-AF65-F5344CB8AC3E}">
        <p14:creationId xmlns:p14="http://schemas.microsoft.com/office/powerpoint/2010/main" val="747038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目前的涌现语言工作没有围绕多任务的，都是围绕单任务的，下面介绍一些典型的任务，第一个是</a:t>
            </a:r>
            <a:r>
              <a:rPr lang="en-US" altLang="zh-CN" dirty="0" err="1"/>
              <a:t>referencial</a:t>
            </a:r>
            <a:r>
              <a:rPr lang="en-US" altLang="zh-CN" dirty="0"/>
              <a:t> game</a:t>
            </a:r>
          </a:p>
          <a:p>
            <a:pPr algn="l"/>
            <a:r>
              <a:rPr lang="zh-CN" altLang="en-US" dirty="0"/>
              <a:t>主要要关注一下多任务对于单任务的挑战（比如在多任务下训练的模型出来效果很差，师姐的实验结果也是这样，怎么调整？）</a:t>
            </a:r>
            <a:endParaRPr lang="en-US" altLang="zh-CN" dirty="0"/>
          </a:p>
          <a:p>
            <a:pPr algn="l"/>
            <a:r>
              <a:rPr lang="zh-CN" altLang="en-US" dirty="0"/>
              <a:t>研究现状太早，最近两年的没有看</a:t>
            </a:r>
            <a:endParaRPr lang="en-US" altLang="zh-CN" dirty="0"/>
          </a:p>
        </p:txBody>
      </p:sp>
    </p:spTree>
    <p:extLst>
      <p:ext uri="{BB962C8B-B14F-4D97-AF65-F5344CB8AC3E}">
        <p14:creationId xmlns:p14="http://schemas.microsoft.com/office/powerpoint/2010/main" val="406342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15F948B-1899-44EF-8A2A-46DE1434D812}" type="datetime1">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40385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86A76C-E187-4274-B8DE-F97FE1D84AEC}" type="datetime1">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93148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B39672-9BCB-4B0E-8E6B-57DEB740E341}" type="datetime1">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99946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5102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634229F-AD27-405C-B1A3-92DA8381B1B9}" type="datetime1">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91503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DC3E8C0-13DC-4A9F-8D3D-106363A828B2}" type="datetime1">
              <a:rPr lang="zh-CN" altLang="en-US" smtClean="0"/>
              <a:t>2023/12/5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53492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F091740-CA1C-4F5C-A2FF-8BCFC1669E4E}" type="datetime1">
              <a:rPr lang="zh-CN" altLang="en-US" smtClean="0"/>
              <a:t>2023/12/5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246609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799D76A-754C-498C-AEE6-0BB82E7E8021}" type="datetime1">
              <a:rPr lang="zh-CN" altLang="en-US" smtClean="0"/>
              <a:t>2023/12/5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70587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437824-6498-41B5-83CD-0E9DE3B5072E}" type="datetime1">
              <a:rPr lang="zh-CN" altLang="en-US" smtClean="0"/>
              <a:t>2023/12/5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47580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46A4F-D5A0-4431-8A4E-477DB82E0BE4}" type="datetime1">
              <a:rPr lang="zh-CN" altLang="en-US" smtClean="0"/>
              <a:t>2023/12/5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63174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C3F539-2312-4B72-BDC2-6CE9B5C11702}" type="datetime1">
              <a:rPr lang="zh-CN" altLang="en-US" smtClean="0"/>
              <a:t>2023/12/5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68580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702C543-EC9A-4E07-AAD6-DAB2B5344600}" type="datetime1">
              <a:rPr lang="zh-CN" altLang="en-US" smtClean="0"/>
              <a:t>2023/12/5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10810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503C8-388D-4C59-8A4D-C2BE80147D02}" type="datetime1">
              <a:rPr lang="zh-CN" altLang="en-US" smtClean="0"/>
              <a:t>2023/12/5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688693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slide" Target="slide13.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slide" Target="slide13.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slide" Target="slide13.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3" name="副标题 2">
            <a:extLst>
              <a:ext uri="{FF2B5EF4-FFF2-40B4-BE49-F238E27FC236}">
                <a16:creationId xmlns:a16="http://schemas.microsoft.com/office/drawing/2014/main" id="{F59C031D-A82F-41FF-B9BF-9BAFC22C5AE3}"/>
              </a:ext>
            </a:extLst>
          </p:cNvPr>
          <p:cNvSpPr>
            <a:spLocks noGrp="1"/>
          </p:cNvSpPr>
          <p:nvPr>
            <p:ph type="subTitle" idx="1"/>
          </p:nvPr>
        </p:nvSpPr>
        <p:spPr>
          <a:xfrm>
            <a:off x="3694289" y="5033113"/>
            <a:ext cx="6858000" cy="1241822"/>
          </a:xfrm>
        </p:spPr>
        <p:txBody>
          <a:bodyPr>
            <a:normAutofit/>
          </a:bodyPr>
          <a:lstStyle/>
          <a:p>
            <a:r>
              <a:rPr lang="zh-CN" altLang="en-US" sz="2000" dirty="0"/>
              <a:t>汇报人：沈雯杰</a:t>
            </a:r>
            <a:endParaRPr lang="en-US" altLang="zh-CN" sz="2000" dirty="0"/>
          </a:p>
          <a:p>
            <a:r>
              <a:rPr lang="zh-CN" altLang="en-US" sz="2000" dirty="0"/>
              <a:t>指导老师：袁彩霞</a:t>
            </a:r>
            <a:endParaRPr lang="en-US" altLang="zh-CN" sz="2000" dirty="0"/>
          </a:p>
          <a:p>
            <a:r>
              <a:rPr lang="zh-CN" altLang="en-US" sz="2000" dirty="0"/>
              <a:t>汇报时间：</a:t>
            </a:r>
            <a:r>
              <a:rPr lang="en-US" altLang="zh-CN" sz="2000" dirty="0"/>
              <a:t>2023</a:t>
            </a:r>
            <a:r>
              <a:rPr lang="zh-CN" altLang="en-US" sz="2000" dirty="0"/>
              <a:t>年</a:t>
            </a:r>
            <a:r>
              <a:rPr lang="en-US" altLang="zh-CN" sz="2000" dirty="0"/>
              <a:t>12</a:t>
            </a:r>
            <a:r>
              <a:rPr lang="zh-CN" altLang="en-US" sz="2000" dirty="0"/>
              <a:t>月</a:t>
            </a:r>
            <a:r>
              <a:rPr lang="en-US" altLang="zh-CN" sz="2000" dirty="0"/>
              <a:t>4</a:t>
            </a:r>
            <a:r>
              <a:rPr lang="zh-CN" altLang="en-US" sz="2000" dirty="0"/>
              <a:t>日</a:t>
            </a:r>
            <a:endParaRPr lang="en-US" altLang="zh-CN" sz="2000" dirty="0"/>
          </a:p>
          <a:p>
            <a:endParaRPr lang="en-US" altLang="zh-CN" sz="2000" dirty="0"/>
          </a:p>
        </p:txBody>
      </p:sp>
      <p:sp>
        <p:nvSpPr>
          <p:cNvPr id="2" name="文本框 1">
            <a:extLst>
              <a:ext uri="{FF2B5EF4-FFF2-40B4-BE49-F238E27FC236}">
                <a16:creationId xmlns:a16="http://schemas.microsoft.com/office/drawing/2014/main" id="{FECE91E9-3070-4E62-BA43-EC7A42062C50}"/>
              </a:ext>
            </a:extLst>
          </p:cNvPr>
          <p:cNvSpPr txBox="1"/>
          <p:nvPr/>
        </p:nvSpPr>
        <p:spPr>
          <a:xfrm>
            <a:off x="726524" y="2705725"/>
            <a:ext cx="7560322" cy="1446550"/>
          </a:xfrm>
          <a:prstGeom prst="rect">
            <a:avLst/>
          </a:prstGeom>
          <a:noFill/>
        </p:spPr>
        <p:txBody>
          <a:bodyPr wrap="square" rtlCol="0">
            <a:spAutoFit/>
          </a:bodyPr>
          <a:lstStyle/>
          <a:p>
            <a:pPr algn="ctr"/>
            <a:r>
              <a:rPr lang="zh-CN" altLang="en-US" sz="4400" b="1" dirty="0"/>
              <a:t>面向多任务的基于涌现语言的多智能体对话技术研究</a:t>
            </a:r>
            <a:endParaRPr lang="zh-CN" altLang="en-US" sz="4400" baseline="30000" dirty="0"/>
          </a:p>
        </p:txBody>
      </p:sp>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79918"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3489CC3-7DE3-4F98-A376-31C41420AEE8}"/>
              </a:ext>
            </a:extLst>
          </p:cNvPr>
          <p:cNvSpPr txBox="1"/>
          <p:nvPr/>
        </p:nvSpPr>
        <p:spPr>
          <a:xfrm>
            <a:off x="354562" y="457200"/>
            <a:ext cx="7152023" cy="646331"/>
          </a:xfrm>
          <a:prstGeom prst="rect">
            <a:avLst/>
          </a:prstGeom>
          <a:noFill/>
        </p:spPr>
        <p:txBody>
          <a:bodyPr wrap="square" rtlCol="0">
            <a:spAutoFit/>
          </a:bodyPr>
          <a:lstStyle/>
          <a:p>
            <a:r>
              <a:rPr lang="zh-CN" altLang="en-US" sz="3600" b="1" dirty="0">
                <a:solidFill>
                  <a:schemeClr val="accent1">
                    <a:lumMod val="50000"/>
                  </a:schemeClr>
                </a:solidFill>
              </a:rPr>
              <a:t>开题汇报 </a:t>
            </a:r>
          </a:p>
        </p:txBody>
      </p:sp>
      <p:sp>
        <p:nvSpPr>
          <p:cNvPr id="10" name="Oval 5">
            <a:extLst>
              <a:ext uri="{FF2B5EF4-FFF2-40B4-BE49-F238E27FC236}">
                <a16:creationId xmlns:a16="http://schemas.microsoft.com/office/drawing/2014/main" id="{F0D42B21-6E1E-470E-8666-A459B52F4230}"/>
              </a:ext>
            </a:extLst>
          </p:cNvPr>
          <p:cNvSpPr/>
          <p:nvPr/>
        </p:nvSpPr>
        <p:spPr>
          <a:xfrm>
            <a:off x="4762741" y="457200"/>
            <a:ext cx="4721096" cy="4720177"/>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
        <p:nvSpPr>
          <p:cNvPr id="13" name="Oval 6">
            <a:extLst>
              <a:ext uri="{FF2B5EF4-FFF2-40B4-BE49-F238E27FC236}">
                <a16:creationId xmlns:a16="http://schemas.microsoft.com/office/drawing/2014/main" id="{3A4CA9AE-D322-43BC-83C1-4843AB74F176}"/>
              </a:ext>
            </a:extLst>
          </p:cNvPr>
          <p:cNvSpPr/>
          <p:nvPr/>
        </p:nvSpPr>
        <p:spPr>
          <a:xfrm>
            <a:off x="177281" y="2625727"/>
            <a:ext cx="3303311" cy="3302667"/>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329715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err="1">
                <a:solidFill>
                  <a:schemeClr val="accent1">
                    <a:lumMod val="50000"/>
                  </a:schemeClr>
                </a:solidFill>
              </a:rPr>
              <a:t>Referencial</a:t>
            </a:r>
            <a:r>
              <a:rPr lang="en-US" altLang="zh-CN" sz="3600" b="1" dirty="0">
                <a:solidFill>
                  <a:schemeClr val="accent1">
                    <a:lumMod val="50000"/>
                  </a:schemeClr>
                </a:solidFill>
              </a:rPr>
              <a:t> Game[3]</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457200" y="1467556"/>
            <a:ext cx="822960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任务描述：</a:t>
            </a:r>
            <a:r>
              <a:rPr lang="en-US" altLang="zh-CN" dirty="0"/>
              <a:t>receiver</a:t>
            </a:r>
            <a:r>
              <a:rPr lang="zh-CN" altLang="en-US" dirty="0"/>
              <a:t>通过</a:t>
            </a:r>
            <a:r>
              <a:rPr lang="en-US" altLang="zh-CN" dirty="0"/>
              <a:t>sender</a:t>
            </a:r>
            <a:r>
              <a:rPr lang="zh-CN" altLang="en-US" dirty="0"/>
              <a:t>的描述来判断哪张图片是被标记的</a:t>
            </a:r>
          </a:p>
        </p:txBody>
      </p:sp>
      <p:sp>
        <p:nvSpPr>
          <p:cNvPr id="10" name="文本框 9">
            <a:extLst>
              <a:ext uri="{FF2B5EF4-FFF2-40B4-BE49-F238E27FC236}">
                <a16:creationId xmlns:a16="http://schemas.microsoft.com/office/drawing/2014/main" id="{0AF8EBFA-A232-4FC6-97F6-81F411CE2664}"/>
              </a:ext>
            </a:extLst>
          </p:cNvPr>
          <p:cNvSpPr txBox="1"/>
          <p:nvPr/>
        </p:nvSpPr>
        <p:spPr>
          <a:xfrm>
            <a:off x="265181" y="4395658"/>
            <a:ext cx="4259389" cy="1846659"/>
          </a:xfrm>
          <a:prstGeom prst="rect">
            <a:avLst/>
          </a:prstGeom>
          <a:noFill/>
        </p:spPr>
        <p:txBody>
          <a:bodyPr wrap="square" rtlCol="0">
            <a:spAutoFit/>
          </a:bodyPr>
          <a:lstStyle/>
          <a:p>
            <a:r>
              <a:rPr lang="en-US" altLang="zh-CN" dirty="0">
                <a:solidFill>
                  <a:srgbClr val="FF0000"/>
                </a:solidFill>
              </a:rPr>
              <a:t>Sender</a:t>
            </a:r>
          </a:p>
          <a:p>
            <a:pPr marL="285750" indent="-285750">
              <a:buFont typeface="Arial" panose="020B0604020202020204" pitchFamily="34" charset="0"/>
              <a:buChar char="•"/>
            </a:pPr>
            <a:r>
              <a:rPr lang="zh-CN" altLang="en-US" dirty="0"/>
              <a:t>输入：两个描绘不同类别实例的图像，其中一个图像被标记</a:t>
            </a:r>
            <a:endParaRPr lang="en-US" altLang="zh-CN" dirty="0"/>
          </a:p>
          <a:p>
            <a:pPr marL="285750" indent="-285750">
              <a:buFont typeface="Arial" panose="020B0604020202020204" pitchFamily="34" charset="0"/>
              <a:buChar char="•"/>
            </a:pPr>
            <a:r>
              <a:rPr lang="zh-CN" altLang="en-US" dirty="0"/>
              <a:t>输出：从固定大小的字母表选出一个符号</a:t>
            </a:r>
            <a:r>
              <a:rPr lang="en-US" altLang="zh-CN" dirty="0"/>
              <a:t>s</a:t>
            </a:r>
          </a:p>
          <a:p>
            <a:pPr marL="285750" indent="-285750">
              <a:buFont typeface="Arial" panose="020B0604020202020204" pitchFamily="34" charset="0"/>
              <a:buChar char="•"/>
            </a:pPr>
            <a:endParaRPr lang="en-US" altLang="zh-CN" sz="2400" dirty="0"/>
          </a:p>
        </p:txBody>
      </p:sp>
      <p:sp>
        <p:nvSpPr>
          <p:cNvPr id="6" name="文本框 5">
            <a:extLst>
              <a:ext uri="{FF2B5EF4-FFF2-40B4-BE49-F238E27FC236}">
                <a16:creationId xmlns:a16="http://schemas.microsoft.com/office/drawing/2014/main" id="{D9ACB078-F07F-40FD-A250-22FA47ACF619}"/>
              </a:ext>
            </a:extLst>
          </p:cNvPr>
          <p:cNvSpPr txBox="1"/>
          <p:nvPr/>
        </p:nvSpPr>
        <p:spPr>
          <a:xfrm>
            <a:off x="4926856" y="4359428"/>
            <a:ext cx="3860800" cy="1477328"/>
          </a:xfrm>
          <a:prstGeom prst="rect">
            <a:avLst/>
          </a:prstGeom>
          <a:noFill/>
        </p:spPr>
        <p:txBody>
          <a:bodyPr wrap="square" rtlCol="0">
            <a:spAutoFit/>
          </a:bodyPr>
          <a:lstStyle/>
          <a:p>
            <a:r>
              <a:rPr lang="en-US" altLang="zh-CN" dirty="0">
                <a:solidFill>
                  <a:srgbClr val="FF0000"/>
                </a:solidFill>
              </a:rPr>
              <a:t>Receiver </a:t>
            </a:r>
          </a:p>
          <a:p>
            <a:pPr marL="285750" indent="-285750">
              <a:buFont typeface="Arial" panose="020B0604020202020204" pitchFamily="34" charset="0"/>
              <a:buChar char="•"/>
            </a:pPr>
            <a:r>
              <a:rPr lang="zh-CN" altLang="en-US" dirty="0"/>
              <a:t>输入：</a:t>
            </a:r>
            <a:r>
              <a:rPr lang="en-US" altLang="zh-CN" dirty="0"/>
              <a:t>sender</a:t>
            </a:r>
            <a:r>
              <a:rPr lang="zh-CN" altLang="en-US" dirty="0"/>
              <a:t>发出的符号</a:t>
            </a:r>
            <a:r>
              <a:rPr lang="en-US" altLang="zh-CN" dirty="0"/>
              <a:t>s</a:t>
            </a:r>
            <a:r>
              <a:rPr lang="zh-CN" altLang="en-US" dirty="0"/>
              <a:t>和随机顺序的同样两个图像</a:t>
            </a:r>
            <a:endParaRPr lang="en-US" altLang="zh-CN" dirty="0"/>
          </a:p>
          <a:p>
            <a:pPr marL="285750" indent="-285750">
              <a:buFont typeface="Arial" panose="020B0604020202020204" pitchFamily="34" charset="0"/>
              <a:buChar char="•"/>
            </a:pPr>
            <a:r>
              <a:rPr lang="zh-CN" altLang="en-US" dirty="0"/>
              <a:t>输出：判断哪个图像是被标记的</a:t>
            </a:r>
            <a:endParaRPr lang="en-US" altLang="zh-CN" dirty="0"/>
          </a:p>
          <a:p>
            <a:endParaRPr lang="zh-CN" altLang="en-US" dirty="0"/>
          </a:p>
        </p:txBody>
      </p:sp>
      <p:pic>
        <p:nvPicPr>
          <p:cNvPr id="12" name="图片 11">
            <a:extLst>
              <a:ext uri="{FF2B5EF4-FFF2-40B4-BE49-F238E27FC236}">
                <a16:creationId xmlns:a16="http://schemas.microsoft.com/office/drawing/2014/main" id="{755D973C-309D-4B15-9BD2-E05FAED25B60}"/>
              </a:ext>
            </a:extLst>
          </p:cNvPr>
          <p:cNvPicPr>
            <a:picLocks noChangeAspect="1"/>
          </p:cNvPicPr>
          <p:nvPr/>
        </p:nvPicPr>
        <p:blipFill rotWithShape="1">
          <a:blip r:embed="rId4"/>
          <a:srcRect l="6239" t="11335" b="6243"/>
          <a:stretch/>
        </p:blipFill>
        <p:spPr>
          <a:xfrm>
            <a:off x="1635633" y="1868093"/>
            <a:ext cx="5870952" cy="2527565"/>
          </a:xfrm>
          <a:prstGeom prst="rect">
            <a:avLst/>
          </a:prstGeom>
        </p:spPr>
      </p:pic>
      <p:sp>
        <p:nvSpPr>
          <p:cNvPr id="13" name="文本框 12">
            <a:extLst>
              <a:ext uri="{FF2B5EF4-FFF2-40B4-BE49-F238E27FC236}">
                <a16:creationId xmlns:a16="http://schemas.microsoft.com/office/drawing/2014/main" id="{C7FC190D-7915-49A6-B8BE-A2C9599664C7}"/>
              </a:ext>
            </a:extLst>
          </p:cNvPr>
          <p:cNvSpPr txBox="1"/>
          <p:nvPr/>
        </p:nvSpPr>
        <p:spPr>
          <a:xfrm>
            <a:off x="457200" y="5983863"/>
            <a:ext cx="822960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局限性</a:t>
            </a:r>
            <a:r>
              <a:rPr lang="zh-CN" altLang="en-US" dirty="0"/>
              <a:t>：实际应用需要多轮交互</a:t>
            </a:r>
          </a:p>
        </p:txBody>
      </p:sp>
    </p:spTree>
    <p:extLst>
      <p:ext uri="{BB962C8B-B14F-4D97-AF65-F5344CB8AC3E}">
        <p14:creationId xmlns:p14="http://schemas.microsoft.com/office/powerpoint/2010/main" val="402351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err="1">
                <a:solidFill>
                  <a:schemeClr val="accent1">
                    <a:lumMod val="50000"/>
                  </a:schemeClr>
                </a:solidFill>
              </a:rPr>
              <a:t>Referencial</a:t>
            </a:r>
            <a:r>
              <a:rPr lang="en-US" altLang="zh-CN" sz="3600" b="1" dirty="0">
                <a:solidFill>
                  <a:schemeClr val="accent1">
                    <a:lumMod val="50000"/>
                  </a:schemeClr>
                </a:solidFill>
              </a:rPr>
              <a:t> Game[4]</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0" y="1298458"/>
            <a:ext cx="7360356" cy="369332"/>
          </a:xfrm>
          <a:prstGeom prst="rect">
            <a:avLst/>
          </a:prstGeom>
          <a:noFill/>
        </p:spPr>
        <p:txBody>
          <a:bodyPr wrap="square" rtlCol="0">
            <a:spAutoFit/>
          </a:bodyPr>
          <a:lstStyle/>
          <a:p>
            <a:pPr marL="742950" lvl="1" indent="-285750">
              <a:buFont typeface="Wingdings" panose="05000000000000000000" pitchFamily="2" charset="2"/>
              <a:buChar char="Ø"/>
            </a:pPr>
            <a:r>
              <a:rPr lang="zh-CN" altLang="en-US" dirty="0"/>
              <a:t>智能体的三大组件：视觉处理模块，生成模块，理解模块</a:t>
            </a:r>
            <a:endParaRPr lang="en-US" altLang="zh-CN" dirty="0"/>
          </a:p>
        </p:txBody>
      </p:sp>
      <p:pic>
        <p:nvPicPr>
          <p:cNvPr id="8" name="图片 7">
            <a:extLst>
              <a:ext uri="{FF2B5EF4-FFF2-40B4-BE49-F238E27FC236}">
                <a16:creationId xmlns:a16="http://schemas.microsoft.com/office/drawing/2014/main" id="{2A1FBBB1-E9D4-4A30-B1CF-224026D73A12}"/>
              </a:ext>
            </a:extLst>
          </p:cNvPr>
          <p:cNvPicPr>
            <a:picLocks noChangeAspect="1"/>
          </p:cNvPicPr>
          <p:nvPr/>
        </p:nvPicPr>
        <p:blipFill rotWithShape="1">
          <a:blip r:embed="rId4"/>
          <a:srcRect l="3878" t="2360" b="1992"/>
          <a:stretch/>
        </p:blipFill>
        <p:spPr>
          <a:xfrm>
            <a:off x="536698" y="1790721"/>
            <a:ext cx="7178220" cy="4323262"/>
          </a:xfrm>
          <a:prstGeom prst="rect">
            <a:avLst/>
          </a:prstGeom>
        </p:spPr>
      </p:pic>
    </p:spTree>
    <p:extLst>
      <p:ext uri="{BB962C8B-B14F-4D97-AF65-F5344CB8AC3E}">
        <p14:creationId xmlns:p14="http://schemas.microsoft.com/office/powerpoint/2010/main" val="217053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目前涌现语言工作都是围绕单任务的，典型的任务有：</a:t>
            </a:r>
            <a:endParaRPr lang="en-US" altLang="zh-CN" dirty="0"/>
          </a:p>
          <a:p>
            <a:pPr marL="742950" lvl="1" indent="-285750">
              <a:buFont typeface="Wingdings" panose="05000000000000000000" pitchFamily="2" charset="2"/>
              <a:buChar char="l"/>
            </a:pPr>
            <a:r>
              <a:rPr lang="en-US" altLang="zh-CN" dirty="0" err="1">
                <a:hlinkClick r:id="rId4" action="ppaction://hlinksldjump"/>
              </a:rPr>
              <a:t>Referencial</a:t>
            </a:r>
            <a:r>
              <a:rPr lang="en-US" altLang="zh-CN" dirty="0">
                <a:hlinkClick r:id="rId4" action="ppaction://hlinksldjump"/>
              </a:rPr>
              <a:t> Game</a:t>
            </a:r>
            <a:endParaRPr lang="en-US" altLang="zh-CN" dirty="0"/>
          </a:p>
          <a:p>
            <a:pPr marL="742950" lvl="1" indent="-285750">
              <a:buFont typeface="Wingdings" panose="05000000000000000000" pitchFamily="2" charset="2"/>
              <a:buChar char="l"/>
            </a:pPr>
            <a:r>
              <a:rPr lang="en-US" altLang="zh-CN" dirty="0">
                <a:hlinkClick r:id="rId5" action="ppaction://hlinksldjump"/>
              </a:rPr>
              <a:t>Navigation Game</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为了扩展到多任务，需要涌现语言具有：</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l"/>
            </a:pPr>
            <a:endParaRPr lang="en-US" altLang="zh-CN" dirty="0"/>
          </a:p>
          <a:p>
            <a:endParaRPr lang="en-US" altLang="zh-CN" dirty="0"/>
          </a:p>
        </p:txBody>
      </p:sp>
    </p:spTree>
    <p:extLst>
      <p:ext uri="{BB962C8B-B14F-4D97-AF65-F5344CB8AC3E}">
        <p14:creationId xmlns:p14="http://schemas.microsoft.com/office/powerpoint/2010/main" val="85860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a:solidFill>
                  <a:schemeClr val="accent1">
                    <a:lumMod val="50000"/>
                  </a:schemeClr>
                </a:solidFill>
              </a:rPr>
              <a:t>Navigation Game[5]</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457200" y="1467556"/>
            <a:ext cx="822960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任务描述：</a:t>
            </a:r>
            <a:r>
              <a:rPr lang="en-US" altLang="zh-CN" dirty="0"/>
              <a:t>receiver</a:t>
            </a:r>
            <a:r>
              <a:rPr lang="zh-CN" altLang="en-US" dirty="0"/>
              <a:t>通过</a:t>
            </a:r>
            <a:r>
              <a:rPr lang="en-US" altLang="zh-CN" dirty="0"/>
              <a:t>sender</a:t>
            </a:r>
            <a:r>
              <a:rPr lang="zh-CN" altLang="en-US" dirty="0"/>
              <a:t>的描述来走到目标位置</a:t>
            </a:r>
          </a:p>
        </p:txBody>
      </p:sp>
      <p:sp>
        <p:nvSpPr>
          <p:cNvPr id="10" name="文本框 9">
            <a:extLst>
              <a:ext uri="{FF2B5EF4-FFF2-40B4-BE49-F238E27FC236}">
                <a16:creationId xmlns:a16="http://schemas.microsoft.com/office/drawing/2014/main" id="{0AF8EBFA-A232-4FC6-97F6-81F411CE2664}"/>
              </a:ext>
            </a:extLst>
          </p:cNvPr>
          <p:cNvSpPr txBox="1"/>
          <p:nvPr/>
        </p:nvSpPr>
        <p:spPr>
          <a:xfrm>
            <a:off x="238934" y="4827060"/>
            <a:ext cx="4259389" cy="923330"/>
          </a:xfrm>
          <a:prstGeom prst="rect">
            <a:avLst/>
          </a:prstGeom>
          <a:noFill/>
        </p:spPr>
        <p:txBody>
          <a:bodyPr wrap="square" rtlCol="0">
            <a:spAutoFit/>
          </a:bodyPr>
          <a:lstStyle/>
          <a:p>
            <a:r>
              <a:rPr lang="en-US" altLang="zh-CN" dirty="0">
                <a:solidFill>
                  <a:srgbClr val="FF0000"/>
                </a:solidFill>
              </a:rPr>
              <a:t>Sender</a:t>
            </a:r>
          </a:p>
          <a:p>
            <a:pPr marL="285750" indent="-285750">
              <a:buFont typeface="Arial" panose="020B0604020202020204" pitchFamily="34" charset="0"/>
              <a:buChar char="•"/>
            </a:pPr>
            <a:r>
              <a:rPr lang="zh-CN" altLang="en-US" dirty="0"/>
              <a:t>输入：环境和目标位置</a:t>
            </a:r>
            <a:endParaRPr lang="en-US" altLang="zh-CN" dirty="0"/>
          </a:p>
          <a:p>
            <a:pPr marL="285750" indent="-285750">
              <a:buFont typeface="Arial" panose="020B0604020202020204" pitchFamily="34" charset="0"/>
              <a:buChar char="•"/>
            </a:pPr>
            <a:r>
              <a:rPr lang="zh-CN" altLang="en-US" dirty="0"/>
              <a:t>输出：单个符号</a:t>
            </a:r>
            <a:r>
              <a:rPr lang="en-US" altLang="zh-CN" dirty="0"/>
              <a:t>s</a:t>
            </a:r>
            <a:endParaRPr lang="en-US" altLang="zh-CN" sz="2400" dirty="0"/>
          </a:p>
        </p:txBody>
      </p:sp>
      <p:sp>
        <p:nvSpPr>
          <p:cNvPr id="6" name="文本框 5">
            <a:extLst>
              <a:ext uri="{FF2B5EF4-FFF2-40B4-BE49-F238E27FC236}">
                <a16:creationId xmlns:a16="http://schemas.microsoft.com/office/drawing/2014/main" id="{D9ACB078-F07F-40FD-A250-22FA47ACF619}"/>
              </a:ext>
            </a:extLst>
          </p:cNvPr>
          <p:cNvSpPr txBox="1"/>
          <p:nvPr/>
        </p:nvSpPr>
        <p:spPr>
          <a:xfrm>
            <a:off x="4826000" y="4827060"/>
            <a:ext cx="3860800" cy="923330"/>
          </a:xfrm>
          <a:prstGeom prst="rect">
            <a:avLst/>
          </a:prstGeom>
          <a:noFill/>
        </p:spPr>
        <p:txBody>
          <a:bodyPr wrap="square" rtlCol="0">
            <a:spAutoFit/>
          </a:bodyPr>
          <a:lstStyle/>
          <a:p>
            <a:r>
              <a:rPr lang="en-US" altLang="zh-CN" dirty="0">
                <a:solidFill>
                  <a:srgbClr val="FF0000"/>
                </a:solidFill>
              </a:rPr>
              <a:t>Receiver </a:t>
            </a:r>
          </a:p>
          <a:p>
            <a:pPr marL="285750" indent="-285750">
              <a:buFont typeface="Arial" panose="020B0604020202020204" pitchFamily="34" charset="0"/>
              <a:buChar char="•"/>
            </a:pPr>
            <a:r>
              <a:rPr lang="zh-CN" altLang="en-US" dirty="0"/>
              <a:t>输入：</a:t>
            </a:r>
            <a:r>
              <a:rPr lang="en-US" altLang="zh-CN" dirty="0"/>
              <a:t>sender</a:t>
            </a:r>
            <a:r>
              <a:rPr lang="zh-CN" altLang="en-US" dirty="0"/>
              <a:t>发出的符号</a:t>
            </a:r>
            <a:r>
              <a:rPr lang="en-US" altLang="zh-CN" dirty="0"/>
              <a:t>s</a:t>
            </a:r>
            <a:r>
              <a:rPr lang="zh-CN" altLang="en-US" dirty="0"/>
              <a:t>和环境</a:t>
            </a:r>
            <a:endParaRPr lang="en-US" altLang="zh-CN" dirty="0"/>
          </a:p>
          <a:p>
            <a:pPr marL="285750" indent="-285750">
              <a:buFont typeface="Arial" panose="020B0604020202020204" pitchFamily="34" charset="0"/>
              <a:buChar char="•"/>
            </a:pPr>
            <a:r>
              <a:rPr lang="zh-CN" altLang="en-US" dirty="0"/>
              <a:t>输出：动作</a:t>
            </a:r>
          </a:p>
        </p:txBody>
      </p:sp>
      <p:pic>
        <p:nvPicPr>
          <p:cNvPr id="13" name="图片 12">
            <a:extLst>
              <a:ext uri="{FF2B5EF4-FFF2-40B4-BE49-F238E27FC236}">
                <a16:creationId xmlns:a16="http://schemas.microsoft.com/office/drawing/2014/main" id="{7101E166-1408-43FC-B569-2F86F24D5571}"/>
              </a:ext>
            </a:extLst>
          </p:cNvPr>
          <p:cNvPicPr>
            <a:picLocks noChangeAspect="1"/>
          </p:cNvPicPr>
          <p:nvPr/>
        </p:nvPicPr>
        <p:blipFill rotWithShape="1">
          <a:blip r:embed="rId4"/>
          <a:srcRect l="7754" t="7090" r="3806"/>
          <a:stretch/>
        </p:blipFill>
        <p:spPr>
          <a:xfrm>
            <a:off x="1797801" y="1931399"/>
            <a:ext cx="5548397" cy="2935088"/>
          </a:xfrm>
          <a:prstGeom prst="rect">
            <a:avLst/>
          </a:prstGeom>
        </p:spPr>
      </p:pic>
      <p:sp>
        <p:nvSpPr>
          <p:cNvPr id="12" name="文本框 11">
            <a:extLst>
              <a:ext uri="{FF2B5EF4-FFF2-40B4-BE49-F238E27FC236}">
                <a16:creationId xmlns:a16="http://schemas.microsoft.com/office/drawing/2014/main" id="{4D2BB8CE-C1DC-49A6-AA4F-171E197246B3}"/>
              </a:ext>
            </a:extLst>
          </p:cNvPr>
          <p:cNvSpPr txBox="1"/>
          <p:nvPr/>
        </p:nvSpPr>
        <p:spPr>
          <a:xfrm>
            <a:off x="457200" y="5867602"/>
            <a:ext cx="8229600"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局限性</a:t>
            </a:r>
            <a:r>
              <a:rPr lang="zh-CN" altLang="en-US" dirty="0"/>
              <a:t>：目前研究只关注到智能体的某一个能力</a:t>
            </a:r>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70183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目前涌现语言工作都是围绕单任务的，典型的任务有：</a:t>
            </a:r>
            <a:endParaRPr lang="en-US" altLang="zh-CN" dirty="0"/>
          </a:p>
          <a:p>
            <a:pPr marL="742950" lvl="1" indent="-285750">
              <a:buFont typeface="Wingdings" panose="05000000000000000000" pitchFamily="2" charset="2"/>
              <a:buChar char="l"/>
            </a:pPr>
            <a:r>
              <a:rPr lang="en-US" altLang="zh-CN" dirty="0" err="1">
                <a:hlinkClick r:id="rId4" action="ppaction://hlinksldjump"/>
              </a:rPr>
              <a:t>Referencial</a:t>
            </a:r>
            <a:r>
              <a:rPr lang="en-US" altLang="zh-CN" dirty="0">
                <a:hlinkClick r:id="rId4" action="ppaction://hlinksldjump"/>
              </a:rPr>
              <a:t> game</a:t>
            </a:r>
            <a:endParaRPr lang="en-US" altLang="zh-CN" dirty="0"/>
          </a:p>
          <a:p>
            <a:pPr marL="742950" lvl="1" indent="-285750">
              <a:buFont typeface="Wingdings" panose="05000000000000000000" pitchFamily="2" charset="2"/>
              <a:buChar char="l"/>
            </a:pPr>
            <a:r>
              <a:rPr lang="en-US" altLang="zh-CN" dirty="0">
                <a:hlinkClick r:id="rId5" action="ppaction://hlinksldjump"/>
              </a:rPr>
              <a:t>Navigation game</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为了扩展到多任务，需要涌现语言具有：</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l"/>
            </a:pPr>
            <a:endParaRPr lang="en-US" altLang="zh-CN" dirty="0"/>
          </a:p>
          <a:p>
            <a:endParaRPr lang="en-US" altLang="zh-CN" dirty="0"/>
          </a:p>
        </p:txBody>
      </p:sp>
    </p:spTree>
    <p:extLst>
      <p:ext uri="{BB962C8B-B14F-4D97-AF65-F5344CB8AC3E}">
        <p14:creationId xmlns:p14="http://schemas.microsoft.com/office/powerpoint/2010/main" val="417564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可解释性</a:t>
            </a:r>
            <a:r>
              <a:rPr lang="en-US" altLang="zh-CN" sz="3600" b="1" dirty="0">
                <a:solidFill>
                  <a:schemeClr val="accent1">
                    <a:lumMod val="50000"/>
                  </a:schemeClr>
                </a:solidFill>
              </a:rPr>
              <a:t>[6]</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457200" y="1447236"/>
            <a:ext cx="822960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可解释性：语言可以被人类理解和解释的性质</a:t>
            </a:r>
            <a:endParaRPr lang="en-US" altLang="zh-CN" dirty="0"/>
          </a:p>
        </p:txBody>
      </p:sp>
      <p:sp>
        <p:nvSpPr>
          <p:cNvPr id="12" name="文本框 11">
            <a:extLst>
              <a:ext uri="{FF2B5EF4-FFF2-40B4-BE49-F238E27FC236}">
                <a16:creationId xmlns:a16="http://schemas.microsoft.com/office/drawing/2014/main" id="{AD3B031D-CEA2-497E-AEDA-35CAE7658D51}"/>
              </a:ext>
            </a:extLst>
          </p:cNvPr>
          <p:cNvSpPr txBox="1"/>
          <p:nvPr/>
        </p:nvSpPr>
        <p:spPr>
          <a:xfrm>
            <a:off x="457200" y="2194526"/>
            <a:ext cx="8229600" cy="2308324"/>
          </a:xfrm>
          <a:prstGeom prst="rect">
            <a:avLst/>
          </a:prstGeom>
          <a:noFill/>
        </p:spPr>
        <p:txBody>
          <a:bodyPr wrap="square" rtlCol="0">
            <a:spAutoFit/>
          </a:bodyPr>
          <a:lstStyle/>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影响可解释性的因素：</a:t>
            </a:r>
            <a:r>
              <a:rPr lang="zh-CN" altLang="en-US" dirty="0">
                <a:solidFill>
                  <a:srgbClr val="FF0000"/>
                </a:solidFill>
              </a:rPr>
              <a:t>词汇长度</a:t>
            </a:r>
            <a:endParaRPr lang="en-US" altLang="zh-CN" dirty="0">
              <a:solidFill>
                <a:srgbClr val="FF0000"/>
              </a:solidFill>
            </a:endParaRPr>
          </a:p>
          <a:p>
            <a:pPr marL="742950" lvl="1" indent="-285750">
              <a:buFont typeface="Wingdings" panose="05000000000000000000" pitchFamily="2" charset="2"/>
              <a:buChar char="l"/>
            </a:pPr>
            <a:r>
              <a:rPr lang="zh-CN" altLang="en-US" dirty="0"/>
              <a:t>词汇长度过短：歧义</a:t>
            </a:r>
            <a:endParaRPr lang="en-US" altLang="zh-CN" dirty="0"/>
          </a:p>
          <a:p>
            <a:pPr marL="742950" lvl="1" indent="-285750">
              <a:buFont typeface="Wingdings" panose="05000000000000000000" pitchFamily="2" charset="2"/>
              <a:buChar char="l"/>
            </a:pPr>
            <a:r>
              <a:rPr lang="zh-CN" altLang="en-US" dirty="0"/>
              <a:t>词汇长度过长：冗余</a:t>
            </a:r>
            <a:endParaRPr lang="en-US" altLang="zh-CN" dirty="0"/>
          </a:p>
        </p:txBody>
      </p:sp>
      <p:pic>
        <p:nvPicPr>
          <p:cNvPr id="8" name="图片 7">
            <a:extLst>
              <a:ext uri="{FF2B5EF4-FFF2-40B4-BE49-F238E27FC236}">
                <a16:creationId xmlns:a16="http://schemas.microsoft.com/office/drawing/2014/main" id="{DECDF51E-A86A-4027-8301-15C79E951F9F}"/>
              </a:ext>
            </a:extLst>
          </p:cNvPr>
          <p:cNvPicPr>
            <a:picLocks noChangeAspect="1"/>
          </p:cNvPicPr>
          <p:nvPr/>
        </p:nvPicPr>
        <p:blipFill>
          <a:blip r:embed="rId4"/>
          <a:stretch>
            <a:fillRect/>
          </a:stretch>
        </p:blipFill>
        <p:spPr>
          <a:xfrm>
            <a:off x="903217" y="4458094"/>
            <a:ext cx="7563664" cy="1652899"/>
          </a:xfrm>
          <a:prstGeom prst="rect">
            <a:avLst/>
          </a:prstGeom>
        </p:spPr>
      </p:pic>
      <p:pic>
        <p:nvPicPr>
          <p:cNvPr id="13" name="图片 12">
            <a:extLst>
              <a:ext uri="{FF2B5EF4-FFF2-40B4-BE49-F238E27FC236}">
                <a16:creationId xmlns:a16="http://schemas.microsoft.com/office/drawing/2014/main" id="{9E0DB6ED-847A-4E6E-AB2C-968E5A16155F}"/>
              </a:ext>
            </a:extLst>
          </p:cNvPr>
          <p:cNvPicPr>
            <a:picLocks noChangeAspect="1"/>
          </p:cNvPicPr>
          <p:nvPr/>
        </p:nvPicPr>
        <p:blipFill>
          <a:blip r:embed="rId5"/>
          <a:stretch>
            <a:fillRect/>
          </a:stretch>
        </p:blipFill>
        <p:spPr>
          <a:xfrm>
            <a:off x="4156310" y="1916282"/>
            <a:ext cx="4310571" cy="2298658"/>
          </a:xfrm>
          <a:prstGeom prst="rect">
            <a:avLst/>
          </a:prstGeom>
        </p:spPr>
      </p:pic>
    </p:spTree>
    <p:extLst>
      <p:ext uri="{BB962C8B-B14F-4D97-AF65-F5344CB8AC3E}">
        <p14:creationId xmlns:p14="http://schemas.microsoft.com/office/powerpoint/2010/main" val="255120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组合性</a:t>
            </a:r>
            <a:r>
              <a:rPr lang="en-US" altLang="zh-CN" sz="3600" b="1" dirty="0">
                <a:solidFill>
                  <a:schemeClr val="accent1">
                    <a:lumMod val="50000"/>
                  </a:schemeClr>
                </a:solidFill>
              </a:rPr>
              <a:t>[7-8]</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238934" y="1405447"/>
            <a:ext cx="8346266"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组合性：</a:t>
            </a:r>
            <a:r>
              <a:rPr lang="zh-CN" altLang="en-US" sz="1800" dirty="0"/>
              <a:t>当输入空间足够大时，涌现语言自然地发展出的能够指称新的未见过的复合概念的能力</a:t>
            </a:r>
            <a:endParaRPr lang="en-US" altLang="zh-CN" sz="1800" dirty="0"/>
          </a:p>
          <a:p>
            <a:pPr marL="285750" indent="-285750">
              <a:buFont typeface="Wingdings" panose="05000000000000000000" pitchFamily="2" charset="2"/>
              <a:buChar char="Ø"/>
            </a:pPr>
            <a:endParaRPr lang="en-US" altLang="zh-CN" dirty="0"/>
          </a:p>
        </p:txBody>
      </p:sp>
      <p:sp>
        <p:nvSpPr>
          <p:cNvPr id="2" name="文本框 1">
            <a:extLst>
              <a:ext uri="{FF2B5EF4-FFF2-40B4-BE49-F238E27FC236}">
                <a16:creationId xmlns:a16="http://schemas.microsoft.com/office/drawing/2014/main" id="{F464439B-5270-4E17-A44A-C311CA9B9F06}"/>
              </a:ext>
            </a:extLst>
          </p:cNvPr>
          <p:cNvSpPr txBox="1"/>
          <p:nvPr/>
        </p:nvSpPr>
        <p:spPr>
          <a:xfrm>
            <a:off x="238934" y="2255155"/>
            <a:ext cx="6970798" cy="341632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评估指标：</a:t>
            </a:r>
            <a:endParaRPr lang="en-US" altLang="zh-CN" dirty="0"/>
          </a:p>
          <a:p>
            <a:pPr marL="742950" lvl="1" indent="-285750">
              <a:buFont typeface="Wingdings" panose="05000000000000000000" pitchFamily="2" charset="2"/>
              <a:buChar char="l"/>
            </a:pPr>
            <a:r>
              <a:rPr lang="en-US" altLang="zh-CN" dirty="0"/>
              <a:t>topographic similarity(Brighton &amp; Kirby,2006)[6] :</a:t>
            </a:r>
            <a:r>
              <a:rPr lang="zh-CN" altLang="en-US" dirty="0"/>
              <a:t>所有可能的概念对和相应的信号对之间的距离的相关性</a:t>
            </a:r>
            <a:endParaRPr lang="en-US" altLang="zh-CN" dirty="0"/>
          </a:p>
          <a:p>
            <a:pPr marL="742950" lvl="1" indent="-285750">
              <a:buFont typeface="Wingdings" panose="05000000000000000000" pitchFamily="2" charset="2"/>
              <a:buChar char="l"/>
            </a:pPr>
            <a:r>
              <a:rPr lang="en-US" altLang="zh-CN" dirty="0" err="1"/>
              <a:t>Posdis</a:t>
            </a:r>
            <a:r>
              <a:rPr lang="en-US" altLang="zh-CN" dirty="0"/>
              <a:t>(positional disentanglement)[7]:</a:t>
            </a:r>
            <a:r>
              <a:rPr lang="zh-CN" altLang="en-US" dirty="0"/>
              <a:t>度量特定位置的符号是否单一地指向特定属性</a:t>
            </a:r>
            <a:endParaRPr lang="en-US" altLang="zh-CN" dirty="0"/>
          </a:p>
          <a:p>
            <a:pPr marL="742950" lvl="1" indent="-285750">
              <a:buFont typeface="Wingdings" panose="05000000000000000000" pitchFamily="2" charset="2"/>
              <a:buChar char="l"/>
            </a:pPr>
            <a:endParaRPr lang="en-US" altLang="zh-CN" dirty="0"/>
          </a:p>
          <a:p>
            <a:pPr marL="742950" lvl="1" indent="-285750">
              <a:buFont typeface="Wingdings" panose="05000000000000000000" pitchFamily="2" charset="2"/>
              <a:buChar char="l"/>
            </a:pPr>
            <a:endParaRPr lang="en-US" altLang="zh-CN" dirty="0"/>
          </a:p>
          <a:p>
            <a:pPr marL="742950" lvl="1" indent="-285750">
              <a:buFont typeface="Wingdings" panose="05000000000000000000" pitchFamily="2" charset="2"/>
              <a:buChar char="l"/>
            </a:pPr>
            <a:endParaRPr lang="en-US" altLang="zh-CN" dirty="0"/>
          </a:p>
          <a:p>
            <a:pPr marL="742950" lvl="1" indent="-285750">
              <a:buFont typeface="Wingdings" panose="05000000000000000000" pitchFamily="2" charset="2"/>
              <a:buChar char="l"/>
            </a:pPr>
            <a:r>
              <a:rPr lang="en-US" altLang="zh-CN" dirty="0" err="1"/>
              <a:t>Bosdis</a:t>
            </a:r>
            <a:r>
              <a:rPr lang="en-US" altLang="zh-CN" dirty="0"/>
              <a:t>(bag-of-symbols disentanglement)[7]:</a:t>
            </a:r>
            <a:r>
              <a:rPr lang="zh-CN" altLang="en-US" dirty="0"/>
              <a:t>度量符号是否单一地指向特定属性，跟位置无关，只与词的数量有关</a:t>
            </a:r>
          </a:p>
          <a:p>
            <a:pPr marL="742950" lvl="1" indent="-285750">
              <a:buFont typeface="Wingdings" panose="05000000000000000000" pitchFamily="2" charset="2"/>
              <a:buChar char="l"/>
            </a:pPr>
            <a:endParaRPr lang="zh-CN" altLang="en-US" dirty="0"/>
          </a:p>
          <a:p>
            <a:pPr marL="742950" lvl="1" indent="-285750">
              <a:buFont typeface="Wingdings" panose="05000000000000000000" pitchFamily="2" charset="2"/>
              <a:buChar char="l"/>
            </a:pPr>
            <a:endParaRPr lang="zh-CN" altLang="en-US" dirty="0"/>
          </a:p>
        </p:txBody>
      </p:sp>
      <p:pic>
        <p:nvPicPr>
          <p:cNvPr id="10" name="图片 9">
            <a:extLst>
              <a:ext uri="{FF2B5EF4-FFF2-40B4-BE49-F238E27FC236}">
                <a16:creationId xmlns:a16="http://schemas.microsoft.com/office/drawing/2014/main" id="{E0929D7E-CEB4-440A-9759-478B0C7EBFA9}"/>
              </a:ext>
            </a:extLst>
          </p:cNvPr>
          <p:cNvPicPr>
            <a:picLocks noChangeAspect="1"/>
          </p:cNvPicPr>
          <p:nvPr/>
        </p:nvPicPr>
        <p:blipFill>
          <a:blip r:embed="rId4"/>
          <a:stretch>
            <a:fillRect/>
          </a:stretch>
        </p:blipFill>
        <p:spPr>
          <a:xfrm>
            <a:off x="1749058" y="3700422"/>
            <a:ext cx="3950550" cy="762066"/>
          </a:xfrm>
          <a:prstGeom prst="rect">
            <a:avLst/>
          </a:prstGeom>
        </p:spPr>
      </p:pic>
      <p:pic>
        <p:nvPicPr>
          <p:cNvPr id="12" name="图片 11">
            <a:extLst>
              <a:ext uri="{FF2B5EF4-FFF2-40B4-BE49-F238E27FC236}">
                <a16:creationId xmlns:a16="http://schemas.microsoft.com/office/drawing/2014/main" id="{FFDE378D-6B31-415C-A28A-0AB05C971627}"/>
              </a:ext>
            </a:extLst>
          </p:cNvPr>
          <p:cNvPicPr>
            <a:picLocks noChangeAspect="1"/>
          </p:cNvPicPr>
          <p:nvPr/>
        </p:nvPicPr>
        <p:blipFill>
          <a:blip r:embed="rId5"/>
          <a:stretch>
            <a:fillRect/>
          </a:stretch>
        </p:blipFill>
        <p:spPr>
          <a:xfrm>
            <a:off x="1653693" y="5256496"/>
            <a:ext cx="4011516" cy="944962"/>
          </a:xfrm>
          <a:prstGeom prst="rect">
            <a:avLst/>
          </a:prstGeom>
        </p:spPr>
      </p:pic>
    </p:spTree>
    <p:extLst>
      <p:ext uri="{BB962C8B-B14F-4D97-AF65-F5344CB8AC3E}">
        <p14:creationId xmlns:p14="http://schemas.microsoft.com/office/powerpoint/2010/main" val="316895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组合性</a:t>
            </a:r>
            <a:r>
              <a:rPr lang="en-US" altLang="zh-CN" sz="3600" b="1" dirty="0">
                <a:solidFill>
                  <a:schemeClr val="accent1">
                    <a:lumMod val="50000"/>
                  </a:schemeClr>
                </a:solidFill>
              </a:rPr>
              <a:t>[9]</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238934" y="1344975"/>
            <a:ext cx="7874920"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影响组合性的因素：</a:t>
            </a:r>
            <a:r>
              <a:rPr lang="zh-CN" altLang="en-US" dirty="0">
                <a:solidFill>
                  <a:srgbClr val="FF0000"/>
                </a:solidFill>
              </a:rPr>
              <a:t>词表大小和记忆历史</a:t>
            </a:r>
            <a:endParaRPr lang="en-US" altLang="zh-CN" dirty="0"/>
          </a:p>
          <a:p>
            <a:pPr marL="742950" lvl="1" indent="-285750">
              <a:buFont typeface="Wingdings" panose="05000000000000000000" pitchFamily="2" charset="2"/>
              <a:buChar char="l"/>
            </a:pPr>
            <a:r>
              <a:rPr lang="zh-CN" altLang="en-US" dirty="0"/>
              <a:t>词表过大</a:t>
            </a:r>
            <a:r>
              <a:rPr lang="en-US" altLang="zh-CN" dirty="0"/>
              <a:t>---</a:t>
            </a:r>
            <a:r>
              <a:rPr lang="zh-CN" altLang="en-US" dirty="0"/>
              <a:t>每个符号表示的概念太过具体</a:t>
            </a:r>
            <a:endParaRPr lang="en-US" altLang="zh-CN" dirty="0"/>
          </a:p>
          <a:p>
            <a:pPr marL="742950" lvl="1" indent="-285750">
              <a:buFont typeface="Wingdings" panose="05000000000000000000" pitchFamily="2" charset="2"/>
              <a:buChar char="l"/>
            </a:pPr>
            <a:r>
              <a:rPr lang="zh-CN" altLang="en-US" dirty="0"/>
              <a:t>词表过小</a:t>
            </a:r>
            <a:r>
              <a:rPr lang="en-US" altLang="zh-CN" dirty="0"/>
              <a:t>---</a:t>
            </a:r>
            <a:r>
              <a:rPr lang="zh-CN" altLang="en-US" dirty="0"/>
              <a:t>不足以表达信息</a:t>
            </a:r>
            <a:endParaRPr lang="en-US" altLang="zh-CN" dirty="0"/>
          </a:p>
          <a:p>
            <a:pPr marL="742950" lvl="1" indent="-285750">
              <a:buFont typeface="Wingdings" panose="05000000000000000000" pitchFamily="2" charset="2"/>
              <a:buChar char="l"/>
            </a:pPr>
            <a:r>
              <a:rPr lang="zh-CN" altLang="en-US" dirty="0"/>
              <a:t>消除记忆历史</a:t>
            </a:r>
            <a:r>
              <a:rPr lang="en-US" altLang="zh-CN" dirty="0"/>
              <a:t>---</a:t>
            </a:r>
            <a:r>
              <a:rPr lang="zh-CN" altLang="en-US" dirty="0"/>
              <a:t>希望单个符号对应单个属性</a:t>
            </a:r>
            <a:endParaRPr lang="en-US" altLang="zh-CN" dirty="0"/>
          </a:p>
          <a:p>
            <a:pPr marL="742950" lvl="1" indent="-285750">
              <a:buFont typeface="Wingdings" panose="05000000000000000000" pitchFamily="2" charset="2"/>
              <a:buChar char="l"/>
            </a:pPr>
            <a:endParaRPr lang="en-US" altLang="zh-CN" dirty="0"/>
          </a:p>
        </p:txBody>
      </p:sp>
      <p:pic>
        <p:nvPicPr>
          <p:cNvPr id="6" name="图片 5">
            <a:extLst>
              <a:ext uri="{FF2B5EF4-FFF2-40B4-BE49-F238E27FC236}">
                <a16:creationId xmlns:a16="http://schemas.microsoft.com/office/drawing/2014/main" id="{7DB23ABF-8E96-4469-9D5F-8AC38C789E08}"/>
              </a:ext>
            </a:extLst>
          </p:cNvPr>
          <p:cNvPicPr>
            <a:picLocks noChangeAspect="1"/>
          </p:cNvPicPr>
          <p:nvPr/>
        </p:nvPicPr>
        <p:blipFill>
          <a:blip r:embed="rId4"/>
          <a:stretch>
            <a:fillRect/>
          </a:stretch>
        </p:blipFill>
        <p:spPr>
          <a:xfrm>
            <a:off x="4791921" y="2695961"/>
            <a:ext cx="4133944" cy="3280289"/>
          </a:xfrm>
          <a:prstGeom prst="rect">
            <a:avLst/>
          </a:prstGeom>
        </p:spPr>
      </p:pic>
      <p:pic>
        <p:nvPicPr>
          <p:cNvPr id="10" name="图片 9">
            <a:extLst>
              <a:ext uri="{FF2B5EF4-FFF2-40B4-BE49-F238E27FC236}">
                <a16:creationId xmlns:a16="http://schemas.microsoft.com/office/drawing/2014/main" id="{FE3148A9-BB00-4CAA-9751-74968A406342}"/>
              </a:ext>
            </a:extLst>
          </p:cNvPr>
          <p:cNvPicPr>
            <a:picLocks noChangeAspect="1"/>
          </p:cNvPicPr>
          <p:nvPr/>
        </p:nvPicPr>
        <p:blipFill rotWithShape="1">
          <a:blip r:embed="rId5"/>
          <a:srcRect l="4931" r="2529"/>
          <a:stretch/>
        </p:blipFill>
        <p:spPr>
          <a:xfrm>
            <a:off x="92597" y="2964125"/>
            <a:ext cx="4583575" cy="2895600"/>
          </a:xfrm>
          <a:prstGeom prst="rect">
            <a:avLst/>
          </a:prstGeom>
        </p:spPr>
      </p:pic>
    </p:spTree>
    <p:extLst>
      <p:ext uri="{BB962C8B-B14F-4D97-AF65-F5344CB8AC3E}">
        <p14:creationId xmlns:p14="http://schemas.microsoft.com/office/powerpoint/2010/main" val="3480688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泛化性</a:t>
            </a:r>
            <a:r>
              <a:rPr lang="en-US" altLang="zh-CN" sz="3600" b="1" dirty="0">
                <a:solidFill>
                  <a:schemeClr val="accent1">
                    <a:lumMod val="50000"/>
                  </a:schemeClr>
                </a:solidFill>
              </a:rPr>
              <a:t>[10]</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238934" y="1405447"/>
            <a:ext cx="834626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泛化性：在先前未观测到的输入上表现良好的能力</a:t>
            </a:r>
            <a:endParaRPr lang="en-US" altLang="zh-CN" dirty="0"/>
          </a:p>
        </p:txBody>
      </p:sp>
      <p:pic>
        <p:nvPicPr>
          <p:cNvPr id="10" name="图片 9">
            <a:extLst>
              <a:ext uri="{FF2B5EF4-FFF2-40B4-BE49-F238E27FC236}">
                <a16:creationId xmlns:a16="http://schemas.microsoft.com/office/drawing/2014/main" id="{310321E9-D326-453B-90A6-345E5C1982D5}"/>
              </a:ext>
            </a:extLst>
          </p:cNvPr>
          <p:cNvPicPr>
            <a:picLocks noChangeAspect="1"/>
          </p:cNvPicPr>
          <p:nvPr/>
        </p:nvPicPr>
        <p:blipFill rotWithShape="1">
          <a:blip r:embed="rId4"/>
          <a:srcRect t="11484" b="7163"/>
          <a:stretch/>
        </p:blipFill>
        <p:spPr>
          <a:xfrm>
            <a:off x="1071943" y="2198246"/>
            <a:ext cx="6680248" cy="1603743"/>
          </a:xfrm>
          <a:prstGeom prst="rect">
            <a:avLst/>
          </a:prstGeom>
        </p:spPr>
      </p:pic>
      <p:sp>
        <p:nvSpPr>
          <p:cNvPr id="2" name="文本框 1">
            <a:extLst>
              <a:ext uri="{FF2B5EF4-FFF2-40B4-BE49-F238E27FC236}">
                <a16:creationId xmlns:a16="http://schemas.microsoft.com/office/drawing/2014/main" id="{F464439B-5270-4E17-A44A-C311CA9B9F06}"/>
              </a:ext>
            </a:extLst>
          </p:cNvPr>
          <p:cNvSpPr txBox="1"/>
          <p:nvPr/>
        </p:nvSpPr>
        <p:spPr>
          <a:xfrm>
            <a:off x="238934" y="1836888"/>
            <a:ext cx="697079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影响泛化性的因素：</a:t>
            </a:r>
            <a:r>
              <a:rPr lang="zh-CN" altLang="en-US" dirty="0">
                <a:solidFill>
                  <a:srgbClr val="FF0000"/>
                </a:solidFill>
              </a:rPr>
              <a:t>约束和惩罚</a:t>
            </a:r>
          </a:p>
        </p:txBody>
      </p:sp>
      <p:sp>
        <p:nvSpPr>
          <p:cNvPr id="12" name="文本框 11">
            <a:extLst>
              <a:ext uri="{FF2B5EF4-FFF2-40B4-BE49-F238E27FC236}">
                <a16:creationId xmlns:a16="http://schemas.microsoft.com/office/drawing/2014/main" id="{099696DB-074E-4AA7-97DC-9FACF4AE4F5F}"/>
              </a:ext>
            </a:extLst>
          </p:cNvPr>
          <p:cNvSpPr txBox="1"/>
          <p:nvPr/>
        </p:nvSpPr>
        <p:spPr>
          <a:xfrm>
            <a:off x="238934" y="3772939"/>
            <a:ext cx="834626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评估指标：</a:t>
            </a:r>
            <a:r>
              <a:rPr lang="en-US" altLang="zh-CN" dirty="0"/>
              <a:t>Accuracy/AMI/Topographic </a:t>
            </a:r>
            <a:r>
              <a:rPr lang="el-GR" altLang="zh-CN" dirty="0"/>
              <a:t>ρ (</a:t>
            </a:r>
            <a:r>
              <a:rPr lang="en-US" altLang="zh-CN" dirty="0"/>
              <a:t>concept Edit distance)</a:t>
            </a:r>
          </a:p>
        </p:txBody>
      </p:sp>
      <p:pic>
        <p:nvPicPr>
          <p:cNvPr id="13" name="图片 12">
            <a:extLst>
              <a:ext uri="{FF2B5EF4-FFF2-40B4-BE49-F238E27FC236}">
                <a16:creationId xmlns:a16="http://schemas.microsoft.com/office/drawing/2014/main" id="{6254CBF0-248D-489C-90F6-AE074C21B7B6}"/>
              </a:ext>
            </a:extLst>
          </p:cNvPr>
          <p:cNvPicPr>
            <a:picLocks noChangeAspect="1"/>
          </p:cNvPicPr>
          <p:nvPr/>
        </p:nvPicPr>
        <p:blipFill>
          <a:blip r:embed="rId5"/>
          <a:stretch>
            <a:fillRect/>
          </a:stretch>
        </p:blipFill>
        <p:spPr>
          <a:xfrm>
            <a:off x="1278111" y="4109866"/>
            <a:ext cx="6228474" cy="1812840"/>
          </a:xfrm>
          <a:prstGeom prst="rect">
            <a:avLst/>
          </a:prstGeom>
        </p:spPr>
      </p:pic>
      <p:sp>
        <p:nvSpPr>
          <p:cNvPr id="14" name="文本框 13">
            <a:extLst>
              <a:ext uri="{FF2B5EF4-FFF2-40B4-BE49-F238E27FC236}">
                <a16:creationId xmlns:a16="http://schemas.microsoft.com/office/drawing/2014/main" id="{F865AF09-5784-4EB9-BA6F-15628ED84F1B}"/>
              </a:ext>
            </a:extLst>
          </p:cNvPr>
          <p:cNvSpPr txBox="1"/>
          <p:nvPr/>
        </p:nvSpPr>
        <p:spPr>
          <a:xfrm>
            <a:off x="716336" y="5984815"/>
            <a:ext cx="697079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设置约束让智能体学习可概括的特征有利于泛化</a:t>
            </a:r>
          </a:p>
        </p:txBody>
      </p:sp>
    </p:spTree>
    <p:extLst>
      <p:ext uri="{BB962C8B-B14F-4D97-AF65-F5344CB8AC3E}">
        <p14:creationId xmlns:p14="http://schemas.microsoft.com/office/powerpoint/2010/main" val="418891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泛化性</a:t>
            </a:r>
            <a:r>
              <a:rPr lang="en-US" altLang="zh-CN" sz="3600" b="1" dirty="0">
                <a:solidFill>
                  <a:schemeClr val="accent1">
                    <a:lumMod val="50000"/>
                  </a:schemeClr>
                </a:solidFill>
              </a:rPr>
              <a:t>[11]</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141440"/>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2" name="文本框 1">
            <a:extLst>
              <a:ext uri="{FF2B5EF4-FFF2-40B4-BE49-F238E27FC236}">
                <a16:creationId xmlns:a16="http://schemas.microsoft.com/office/drawing/2014/main" id="{F464439B-5270-4E17-A44A-C311CA9B9F06}"/>
              </a:ext>
            </a:extLst>
          </p:cNvPr>
          <p:cNvSpPr txBox="1"/>
          <p:nvPr/>
        </p:nvSpPr>
        <p:spPr>
          <a:xfrm>
            <a:off x="238933" y="1501541"/>
            <a:ext cx="8280033"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泛化性是否受组合性影响：</a:t>
            </a:r>
            <a:r>
              <a:rPr lang="zh-CN" altLang="en-US" dirty="0">
                <a:solidFill>
                  <a:srgbClr val="FF0000"/>
                </a:solidFill>
              </a:rPr>
              <a:t>泛化不需要组合性</a:t>
            </a:r>
          </a:p>
          <a:p>
            <a:pPr marL="285750" indent="-285750">
              <a:buFont typeface="Wingdings" panose="05000000000000000000" pitchFamily="2" charset="2"/>
              <a:buChar char="Ø"/>
            </a:pPr>
            <a:r>
              <a:rPr lang="zh-CN" altLang="en-US" dirty="0"/>
              <a:t>泛化性好的语言组合性不一定好，但是组合性好的语言它的泛化性一定比较好</a:t>
            </a:r>
          </a:p>
        </p:txBody>
      </p:sp>
      <p:pic>
        <p:nvPicPr>
          <p:cNvPr id="15" name="图片 14">
            <a:extLst>
              <a:ext uri="{FF2B5EF4-FFF2-40B4-BE49-F238E27FC236}">
                <a16:creationId xmlns:a16="http://schemas.microsoft.com/office/drawing/2014/main" id="{2A0F751C-C6D7-49DE-976B-226A20D3BB69}"/>
              </a:ext>
            </a:extLst>
          </p:cNvPr>
          <p:cNvPicPr>
            <a:picLocks noChangeAspect="1"/>
          </p:cNvPicPr>
          <p:nvPr/>
        </p:nvPicPr>
        <p:blipFill>
          <a:blip r:embed="rId4"/>
          <a:stretch>
            <a:fillRect/>
          </a:stretch>
        </p:blipFill>
        <p:spPr>
          <a:xfrm>
            <a:off x="1176624" y="2758509"/>
            <a:ext cx="6578154" cy="2645893"/>
          </a:xfrm>
          <a:prstGeom prst="rect">
            <a:avLst/>
          </a:prstGeom>
        </p:spPr>
      </p:pic>
    </p:spTree>
    <p:extLst>
      <p:ext uri="{BB962C8B-B14F-4D97-AF65-F5344CB8AC3E}">
        <p14:creationId xmlns:p14="http://schemas.microsoft.com/office/powerpoint/2010/main" val="370172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7" name="文本框 6">
            <a:extLst>
              <a:ext uri="{FF2B5EF4-FFF2-40B4-BE49-F238E27FC236}">
                <a16:creationId xmlns:a16="http://schemas.microsoft.com/office/drawing/2014/main" id="{073AC671-6D69-4A41-B7DF-634CE411535A}"/>
              </a:ext>
            </a:extLst>
          </p:cNvPr>
          <p:cNvSpPr txBox="1"/>
          <p:nvPr/>
        </p:nvSpPr>
        <p:spPr>
          <a:xfrm>
            <a:off x="278881" y="2238679"/>
            <a:ext cx="7152023" cy="923330"/>
          </a:xfrm>
          <a:prstGeom prst="rect">
            <a:avLst/>
          </a:prstGeom>
          <a:noFill/>
        </p:spPr>
        <p:txBody>
          <a:bodyPr wrap="square" rtlCol="0">
            <a:spAutoFit/>
          </a:bodyPr>
          <a:lstStyle/>
          <a:p>
            <a:r>
              <a:rPr lang="zh-CN" altLang="en-US" sz="5400" b="1" dirty="0">
                <a:solidFill>
                  <a:schemeClr val="accent1">
                    <a:lumMod val="50000"/>
                  </a:schemeClr>
                </a:solidFill>
              </a:rPr>
              <a:t>目录</a:t>
            </a:r>
          </a:p>
        </p:txBody>
      </p:sp>
      <p:pic>
        <p:nvPicPr>
          <p:cNvPr id="5" name="图片 4">
            <a:extLst>
              <a:ext uri="{FF2B5EF4-FFF2-40B4-BE49-F238E27FC236}">
                <a16:creationId xmlns:a16="http://schemas.microsoft.com/office/drawing/2014/main" id="{EF684B27-1AF6-43D2-9B4B-EFF44E78E200}"/>
              </a:ext>
            </a:extLst>
          </p:cNvPr>
          <p:cNvPicPr>
            <a:picLocks noChangeAspect="1"/>
          </p:cNvPicPr>
          <p:nvPr/>
        </p:nvPicPr>
        <p:blipFill>
          <a:blip r:embed="rId4"/>
          <a:stretch>
            <a:fillRect/>
          </a:stretch>
        </p:blipFill>
        <p:spPr>
          <a:xfrm>
            <a:off x="2582932" y="1106401"/>
            <a:ext cx="853514" cy="853514"/>
          </a:xfrm>
          <a:prstGeom prst="rect">
            <a:avLst/>
          </a:prstGeom>
        </p:spPr>
      </p:pic>
      <p:sp>
        <p:nvSpPr>
          <p:cNvPr id="11" name="文本框 10">
            <a:extLst>
              <a:ext uri="{FF2B5EF4-FFF2-40B4-BE49-F238E27FC236}">
                <a16:creationId xmlns:a16="http://schemas.microsoft.com/office/drawing/2014/main" id="{1DA55B01-B17E-465D-A9E6-4F8B999AB4FD}"/>
              </a:ext>
            </a:extLst>
          </p:cNvPr>
          <p:cNvSpPr txBox="1"/>
          <p:nvPr/>
        </p:nvSpPr>
        <p:spPr>
          <a:xfrm>
            <a:off x="3664418" y="1349089"/>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选题背景和意义</a:t>
            </a:r>
          </a:p>
        </p:txBody>
      </p:sp>
      <p:sp>
        <p:nvSpPr>
          <p:cNvPr id="15" name="椭圆 14">
            <a:extLst>
              <a:ext uri="{FF2B5EF4-FFF2-40B4-BE49-F238E27FC236}">
                <a16:creationId xmlns:a16="http://schemas.microsoft.com/office/drawing/2014/main" id="{6DB49FA6-08FF-46D3-B812-B3B1B4BB8E62}"/>
              </a:ext>
            </a:extLst>
          </p:cNvPr>
          <p:cNvSpPr/>
          <p:nvPr/>
        </p:nvSpPr>
        <p:spPr>
          <a:xfrm>
            <a:off x="2582932" y="2311778"/>
            <a:ext cx="850231" cy="850231"/>
          </a:xfrm>
          <a:prstGeom prst="ellipse">
            <a:avLst/>
          </a:prstGeom>
          <a:solidFill>
            <a:srgbClr val="4F97C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dirty="0">
                <a:ln>
                  <a:noFill/>
                </a:ln>
                <a:solidFill>
                  <a:srgbClr val="FFFFFF"/>
                </a:solidFill>
                <a:effectLst/>
                <a:uLnTx/>
                <a:uFillTx/>
                <a:cs typeface="+mn-ea"/>
                <a:sym typeface="+mn-lt"/>
              </a:rPr>
              <a:t>02</a:t>
            </a:r>
            <a:endParaRPr kumimoji="0" lang="zh-CN" altLang="en-US" sz="2700" b="1" i="0" u="none" strike="noStrike" kern="1200" cap="none" spc="0" normalizeH="0" baseline="0" noProof="0" dirty="0">
              <a:ln>
                <a:noFill/>
              </a:ln>
              <a:solidFill>
                <a:srgbClr val="FFFFFF"/>
              </a:solidFill>
              <a:effectLst/>
              <a:uLnTx/>
              <a:uFillTx/>
              <a:cs typeface="+mn-ea"/>
              <a:sym typeface="+mn-lt"/>
            </a:endParaRPr>
          </a:p>
        </p:txBody>
      </p:sp>
      <p:sp>
        <p:nvSpPr>
          <p:cNvPr id="16" name="椭圆 15">
            <a:extLst>
              <a:ext uri="{FF2B5EF4-FFF2-40B4-BE49-F238E27FC236}">
                <a16:creationId xmlns:a16="http://schemas.microsoft.com/office/drawing/2014/main" id="{06E49A79-5AEA-42F8-9E84-6387AE86E9E7}"/>
              </a:ext>
            </a:extLst>
          </p:cNvPr>
          <p:cNvSpPr/>
          <p:nvPr/>
        </p:nvSpPr>
        <p:spPr>
          <a:xfrm>
            <a:off x="2582932" y="3513195"/>
            <a:ext cx="850231" cy="850231"/>
          </a:xfrm>
          <a:prstGeom prst="ellipse">
            <a:avLst/>
          </a:prstGeom>
          <a:solidFill>
            <a:srgbClr val="4F97C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dirty="0">
                <a:ln>
                  <a:noFill/>
                </a:ln>
                <a:solidFill>
                  <a:srgbClr val="FFFFFF"/>
                </a:solidFill>
                <a:effectLst/>
                <a:uLnTx/>
                <a:uFillTx/>
                <a:cs typeface="+mn-ea"/>
                <a:sym typeface="+mn-lt"/>
              </a:rPr>
              <a:t>03</a:t>
            </a:r>
            <a:endParaRPr kumimoji="0" lang="zh-CN" altLang="en-US" sz="2700" b="1" i="0" u="none" strike="noStrike" kern="1200" cap="none" spc="0" normalizeH="0" baseline="0" noProof="0" dirty="0">
              <a:ln>
                <a:noFill/>
              </a:ln>
              <a:solidFill>
                <a:srgbClr val="FFFFFF"/>
              </a:solidFill>
              <a:effectLst/>
              <a:uLnTx/>
              <a:uFillTx/>
              <a:cs typeface="+mn-ea"/>
              <a:sym typeface="+mn-lt"/>
            </a:endParaRPr>
          </a:p>
        </p:txBody>
      </p:sp>
      <p:sp>
        <p:nvSpPr>
          <p:cNvPr id="17" name="椭圆 16">
            <a:extLst>
              <a:ext uri="{FF2B5EF4-FFF2-40B4-BE49-F238E27FC236}">
                <a16:creationId xmlns:a16="http://schemas.microsoft.com/office/drawing/2014/main" id="{A05D5753-FD6F-4E41-9852-FC5F38F22082}"/>
              </a:ext>
            </a:extLst>
          </p:cNvPr>
          <p:cNvSpPr/>
          <p:nvPr/>
        </p:nvSpPr>
        <p:spPr>
          <a:xfrm>
            <a:off x="2582932" y="4716664"/>
            <a:ext cx="850231" cy="850231"/>
          </a:xfrm>
          <a:prstGeom prst="ellipse">
            <a:avLst/>
          </a:prstGeom>
          <a:solidFill>
            <a:srgbClr val="4F97C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dirty="0">
                <a:ln>
                  <a:noFill/>
                </a:ln>
                <a:solidFill>
                  <a:srgbClr val="FFFFFF"/>
                </a:solidFill>
                <a:effectLst/>
                <a:uLnTx/>
                <a:uFillTx/>
                <a:cs typeface="+mn-ea"/>
                <a:sym typeface="+mn-lt"/>
              </a:rPr>
              <a:t>04</a:t>
            </a:r>
            <a:endParaRPr kumimoji="0" lang="zh-CN" altLang="en-US" sz="2700" b="1" i="0" u="none" strike="noStrike" kern="1200" cap="none" spc="0" normalizeH="0" baseline="0" noProof="0" dirty="0">
              <a:ln>
                <a:noFill/>
              </a:ln>
              <a:solidFill>
                <a:srgbClr val="FFFFFF"/>
              </a:solidFill>
              <a:effectLst/>
              <a:uLnTx/>
              <a:uFillTx/>
              <a:cs typeface="+mn-ea"/>
              <a:sym typeface="+mn-lt"/>
            </a:endParaRPr>
          </a:p>
        </p:txBody>
      </p:sp>
      <p:sp>
        <p:nvSpPr>
          <p:cNvPr id="18" name="文本框 17">
            <a:extLst>
              <a:ext uri="{FF2B5EF4-FFF2-40B4-BE49-F238E27FC236}">
                <a16:creationId xmlns:a16="http://schemas.microsoft.com/office/drawing/2014/main" id="{900736F7-AD86-480F-A07F-CE8D77632558}"/>
              </a:ext>
            </a:extLst>
          </p:cNvPr>
          <p:cNvSpPr txBox="1"/>
          <p:nvPr/>
        </p:nvSpPr>
        <p:spPr>
          <a:xfrm>
            <a:off x="3664418" y="2622028"/>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研究现状和问题</a:t>
            </a:r>
          </a:p>
        </p:txBody>
      </p:sp>
      <p:sp>
        <p:nvSpPr>
          <p:cNvPr id="19" name="文本框 18">
            <a:extLst>
              <a:ext uri="{FF2B5EF4-FFF2-40B4-BE49-F238E27FC236}">
                <a16:creationId xmlns:a16="http://schemas.microsoft.com/office/drawing/2014/main" id="{C91F3513-2A70-484A-A8A5-C778807F4DD7}"/>
              </a:ext>
            </a:extLst>
          </p:cNvPr>
          <p:cNvSpPr txBox="1"/>
          <p:nvPr/>
        </p:nvSpPr>
        <p:spPr>
          <a:xfrm>
            <a:off x="3664418" y="3830640"/>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研究内容和目标</a:t>
            </a:r>
          </a:p>
        </p:txBody>
      </p:sp>
      <p:sp>
        <p:nvSpPr>
          <p:cNvPr id="20" name="文本框 19">
            <a:extLst>
              <a:ext uri="{FF2B5EF4-FFF2-40B4-BE49-F238E27FC236}">
                <a16:creationId xmlns:a16="http://schemas.microsoft.com/office/drawing/2014/main" id="{DB843666-F896-4A73-ABF3-FD00C67C8DA1}"/>
              </a:ext>
            </a:extLst>
          </p:cNvPr>
          <p:cNvSpPr txBox="1"/>
          <p:nvPr/>
        </p:nvSpPr>
        <p:spPr>
          <a:xfrm>
            <a:off x="3664418" y="5066802"/>
            <a:ext cx="4238923"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前期工作和未来规划</a:t>
            </a:r>
          </a:p>
        </p:txBody>
      </p:sp>
      <p:sp>
        <p:nvSpPr>
          <p:cNvPr id="21" name="Oval 5">
            <a:extLst>
              <a:ext uri="{FF2B5EF4-FFF2-40B4-BE49-F238E27FC236}">
                <a16:creationId xmlns:a16="http://schemas.microsoft.com/office/drawing/2014/main" id="{96B17EDD-84D0-4E34-BF72-88B7ACBE2000}"/>
              </a:ext>
            </a:extLst>
          </p:cNvPr>
          <p:cNvSpPr/>
          <p:nvPr/>
        </p:nvSpPr>
        <p:spPr>
          <a:xfrm>
            <a:off x="-287958" y="835689"/>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
        <p:nvSpPr>
          <p:cNvPr id="22" name="Oval 5">
            <a:extLst>
              <a:ext uri="{FF2B5EF4-FFF2-40B4-BE49-F238E27FC236}">
                <a16:creationId xmlns:a16="http://schemas.microsoft.com/office/drawing/2014/main" id="{5B488E7D-A68A-4951-929C-DA517A295898}"/>
              </a:ext>
            </a:extLst>
          </p:cNvPr>
          <p:cNvSpPr/>
          <p:nvPr/>
        </p:nvSpPr>
        <p:spPr>
          <a:xfrm>
            <a:off x="6020661" y="3695992"/>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3159406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238934" y="109515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研究现状分析</a:t>
            </a:r>
          </a:p>
        </p:txBody>
      </p:sp>
      <p:grpSp>
        <p:nvGrpSpPr>
          <p:cNvPr id="61" name="组合 60">
            <a:extLst>
              <a:ext uri="{FF2B5EF4-FFF2-40B4-BE49-F238E27FC236}">
                <a16:creationId xmlns:a16="http://schemas.microsoft.com/office/drawing/2014/main" id="{B99E97AE-580B-45DE-8913-C70E99D9C63B}"/>
              </a:ext>
            </a:extLst>
          </p:cNvPr>
          <p:cNvGrpSpPr/>
          <p:nvPr/>
        </p:nvGrpSpPr>
        <p:grpSpPr>
          <a:xfrm>
            <a:off x="430200" y="1920893"/>
            <a:ext cx="889677" cy="889677"/>
            <a:chOff x="1181815" y="2231244"/>
            <a:chExt cx="889677" cy="889677"/>
          </a:xfrm>
        </p:grpSpPr>
        <p:sp>
          <p:nvSpPr>
            <p:cNvPr id="20" name="椭圆 19">
              <a:extLst>
                <a:ext uri="{FF2B5EF4-FFF2-40B4-BE49-F238E27FC236}">
                  <a16:creationId xmlns:a16="http://schemas.microsoft.com/office/drawing/2014/main" id="{4CF8F709-C9BC-4CD6-9F73-A785499B1588}"/>
                </a:ext>
              </a:extLst>
            </p:cNvPr>
            <p:cNvSpPr/>
            <p:nvPr/>
          </p:nvSpPr>
          <p:spPr>
            <a:xfrm>
              <a:off x="1181815" y="2231244"/>
              <a:ext cx="889677" cy="889677"/>
            </a:xfrm>
            <a:prstGeom prst="ellipse">
              <a:avLst/>
            </a:prstGeom>
            <a:solidFill>
              <a:srgbClr val="FFC000"/>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sp>
          <p:nvSpPr>
            <p:cNvPr id="25" name="Freeform 447">
              <a:extLst>
                <a:ext uri="{FF2B5EF4-FFF2-40B4-BE49-F238E27FC236}">
                  <a16:creationId xmlns:a16="http://schemas.microsoft.com/office/drawing/2014/main" id="{B1B919B5-558E-47E2-A364-534997C2410A}"/>
                </a:ext>
              </a:extLst>
            </p:cNvPr>
            <p:cNvSpPr>
              <a:spLocks noEditPoints="1"/>
            </p:cNvSpPr>
            <p:nvPr/>
          </p:nvSpPr>
          <p:spPr bwMode="auto">
            <a:xfrm>
              <a:off x="1458296" y="2483515"/>
              <a:ext cx="336716" cy="453939"/>
            </a:xfrm>
            <a:custGeom>
              <a:avLst/>
              <a:gdLst>
                <a:gd name="T0" fmla="*/ 10 w 57"/>
                <a:gd name="T1" fmla="*/ 24 h 77"/>
                <a:gd name="T2" fmla="*/ 26 w 57"/>
                <a:gd name="T3" fmla="*/ 53 h 77"/>
                <a:gd name="T4" fmla="*/ 55 w 57"/>
                <a:gd name="T5" fmla="*/ 38 h 77"/>
                <a:gd name="T6" fmla="*/ 40 w 57"/>
                <a:gd name="T7" fmla="*/ 9 h 77"/>
                <a:gd name="T8" fmla="*/ 23 w 57"/>
                <a:gd name="T9" fmla="*/ 46 h 77"/>
                <a:gd name="T10" fmla="*/ 32 w 57"/>
                <a:gd name="T11" fmla="*/ 49 h 77"/>
                <a:gd name="T12" fmla="*/ 23 w 57"/>
                <a:gd name="T13" fmla="*/ 46 h 77"/>
                <a:gd name="T14" fmla="*/ 38 w 57"/>
                <a:gd name="T15" fmla="*/ 42 h 77"/>
                <a:gd name="T16" fmla="*/ 43 w 57"/>
                <a:gd name="T17" fmla="*/ 41 h 77"/>
                <a:gd name="T18" fmla="*/ 35 w 57"/>
                <a:gd name="T19" fmla="*/ 45 h 77"/>
                <a:gd name="T20" fmla="*/ 47 w 57"/>
                <a:gd name="T21" fmla="*/ 36 h 77"/>
                <a:gd name="T22" fmla="*/ 50 w 57"/>
                <a:gd name="T23" fmla="*/ 36 h 77"/>
                <a:gd name="T24" fmla="*/ 47 w 57"/>
                <a:gd name="T25" fmla="*/ 36 h 77"/>
                <a:gd name="T26" fmla="*/ 37 w 57"/>
                <a:gd name="T27" fmla="*/ 16 h 77"/>
                <a:gd name="T28" fmla="*/ 38 w 57"/>
                <a:gd name="T29" fmla="*/ 14 h 77"/>
                <a:gd name="T30" fmla="*/ 32 w 57"/>
                <a:gd name="T31" fmla="*/ 18 h 77"/>
                <a:gd name="T32" fmla="*/ 23 w 57"/>
                <a:gd name="T33" fmla="*/ 23 h 77"/>
                <a:gd name="T34" fmla="*/ 24 w 57"/>
                <a:gd name="T35" fmla="*/ 15 h 77"/>
                <a:gd name="T36" fmla="*/ 32 w 57"/>
                <a:gd name="T37" fmla="*/ 18 h 77"/>
                <a:gd name="T38" fmla="*/ 15 w 57"/>
                <a:gd name="T39" fmla="*/ 30 h 77"/>
                <a:gd name="T40" fmla="*/ 17 w 57"/>
                <a:gd name="T41" fmla="*/ 22 h 77"/>
                <a:gd name="T42" fmla="*/ 23 w 57"/>
                <a:gd name="T43" fmla="*/ 41 h 77"/>
                <a:gd name="T44" fmla="*/ 19 w 57"/>
                <a:gd name="T45" fmla="*/ 33 h 77"/>
                <a:gd name="T46" fmla="*/ 22 w 57"/>
                <a:gd name="T47" fmla="*/ 37 h 77"/>
                <a:gd name="T48" fmla="*/ 23 w 57"/>
                <a:gd name="T49" fmla="*/ 41 h 77"/>
                <a:gd name="T50" fmla="*/ 29 w 57"/>
                <a:gd name="T51" fmla="*/ 25 h 77"/>
                <a:gd name="T52" fmla="*/ 39 w 57"/>
                <a:gd name="T53" fmla="*/ 28 h 77"/>
                <a:gd name="T54" fmla="*/ 36 w 57"/>
                <a:gd name="T55" fmla="*/ 37 h 77"/>
                <a:gd name="T56" fmla="*/ 27 w 57"/>
                <a:gd name="T57" fmla="*/ 34 h 77"/>
                <a:gd name="T58" fmla="*/ 41 w 57"/>
                <a:gd name="T59" fmla="*/ 21 h 77"/>
                <a:gd name="T60" fmla="*/ 49 w 57"/>
                <a:gd name="T61" fmla="*/ 23 h 77"/>
                <a:gd name="T62" fmla="*/ 46 w 57"/>
                <a:gd name="T63" fmla="*/ 30 h 77"/>
                <a:gd name="T64" fmla="*/ 41 w 57"/>
                <a:gd name="T65" fmla="*/ 21 h 77"/>
                <a:gd name="T66" fmla="*/ 49 w 57"/>
                <a:gd name="T67" fmla="*/ 77 h 77"/>
                <a:gd name="T68" fmla="*/ 21 w 57"/>
                <a:gd name="T69" fmla="*/ 71 h 77"/>
                <a:gd name="T70" fmla="*/ 30 w 57"/>
                <a:gd name="T71" fmla="*/ 64 h 77"/>
                <a:gd name="T72" fmla="*/ 0 w 57"/>
                <a:gd name="T73" fmla="*/ 31 h 77"/>
                <a:gd name="T74" fmla="*/ 22 w 57"/>
                <a:gd name="T75" fmla="*/ 0 h 77"/>
                <a:gd name="T76" fmla="*/ 14 w 57"/>
                <a:gd name="T77" fmla="*/ 13 h 77"/>
                <a:gd name="T78" fmla="*/ 14 w 57"/>
                <a:gd name="T79" fmla="*/ 50 h 77"/>
                <a:gd name="T80" fmla="*/ 49 w 57"/>
                <a:gd name="T81" fmla="*/ 51 h 77"/>
                <a:gd name="T82" fmla="*/ 38 w 57"/>
                <a:gd name="T83" fmla="*/ 63 h 77"/>
                <a:gd name="T84" fmla="*/ 49 w 57"/>
                <a:gd name="T85"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77">
                  <a:moveTo>
                    <a:pt x="22" y="10"/>
                  </a:moveTo>
                  <a:cubicBezTo>
                    <a:pt x="16" y="13"/>
                    <a:pt x="12" y="18"/>
                    <a:pt x="10" y="24"/>
                  </a:cubicBezTo>
                  <a:cubicBezTo>
                    <a:pt x="9" y="30"/>
                    <a:pt x="9" y="36"/>
                    <a:pt x="12" y="42"/>
                  </a:cubicBezTo>
                  <a:cubicBezTo>
                    <a:pt x="15" y="47"/>
                    <a:pt x="20" y="51"/>
                    <a:pt x="26" y="53"/>
                  </a:cubicBezTo>
                  <a:cubicBezTo>
                    <a:pt x="31" y="55"/>
                    <a:pt x="38" y="55"/>
                    <a:pt x="43" y="52"/>
                  </a:cubicBezTo>
                  <a:cubicBezTo>
                    <a:pt x="49" y="49"/>
                    <a:pt x="53" y="44"/>
                    <a:pt x="55" y="38"/>
                  </a:cubicBezTo>
                  <a:cubicBezTo>
                    <a:pt x="57" y="32"/>
                    <a:pt x="56" y="26"/>
                    <a:pt x="53" y="20"/>
                  </a:cubicBezTo>
                  <a:cubicBezTo>
                    <a:pt x="50" y="14"/>
                    <a:pt x="45" y="11"/>
                    <a:pt x="40" y="9"/>
                  </a:cubicBezTo>
                  <a:cubicBezTo>
                    <a:pt x="34" y="7"/>
                    <a:pt x="28" y="7"/>
                    <a:pt x="22" y="10"/>
                  </a:cubicBezTo>
                  <a:close/>
                  <a:moveTo>
                    <a:pt x="23" y="46"/>
                  </a:moveTo>
                  <a:cubicBezTo>
                    <a:pt x="25" y="46"/>
                    <a:pt x="26" y="46"/>
                    <a:pt x="28" y="46"/>
                  </a:cubicBezTo>
                  <a:cubicBezTo>
                    <a:pt x="29" y="47"/>
                    <a:pt x="31" y="48"/>
                    <a:pt x="32" y="49"/>
                  </a:cubicBezTo>
                  <a:cubicBezTo>
                    <a:pt x="30" y="49"/>
                    <a:pt x="29" y="49"/>
                    <a:pt x="27" y="48"/>
                  </a:cubicBezTo>
                  <a:cubicBezTo>
                    <a:pt x="26" y="48"/>
                    <a:pt x="24" y="47"/>
                    <a:pt x="23" y="46"/>
                  </a:cubicBezTo>
                  <a:close/>
                  <a:moveTo>
                    <a:pt x="34" y="44"/>
                  </a:moveTo>
                  <a:cubicBezTo>
                    <a:pt x="35" y="43"/>
                    <a:pt x="37" y="43"/>
                    <a:pt x="38" y="42"/>
                  </a:cubicBezTo>
                  <a:cubicBezTo>
                    <a:pt x="40" y="41"/>
                    <a:pt x="41" y="40"/>
                    <a:pt x="43" y="39"/>
                  </a:cubicBezTo>
                  <a:cubicBezTo>
                    <a:pt x="43" y="40"/>
                    <a:pt x="43" y="40"/>
                    <a:pt x="43" y="41"/>
                  </a:cubicBezTo>
                  <a:cubicBezTo>
                    <a:pt x="43" y="44"/>
                    <a:pt x="42" y="46"/>
                    <a:pt x="41" y="47"/>
                  </a:cubicBezTo>
                  <a:cubicBezTo>
                    <a:pt x="40" y="48"/>
                    <a:pt x="38" y="47"/>
                    <a:pt x="35" y="45"/>
                  </a:cubicBezTo>
                  <a:cubicBezTo>
                    <a:pt x="35" y="45"/>
                    <a:pt x="34" y="44"/>
                    <a:pt x="34" y="44"/>
                  </a:cubicBezTo>
                  <a:close/>
                  <a:moveTo>
                    <a:pt x="47" y="36"/>
                  </a:moveTo>
                  <a:cubicBezTo>
                    <a:pt x="49" y="34"/>
                    <a:pt x="50" y="33"/>
                    <a:pt x="51" y="32"/>
                  </a:cubicBezTo>
                  <a:cubicBezTo>
                    <a:pt x="51" y="33"/>
                    <a:pt x="50" y="35"/>
                    <a:pt x="50" y="36"/>
                  </a:cubicBezTo>
                  <a:cubicBezTo>
                    <a:pt x="49" y="38"/>
                    <a:pt x="49" y="39"/>
                    <a:pt x="48" y="40"/>
                  </a:cubicBezTo>
                  <a:cubicBezTo>
                    <a:pt x="48" y="39"/>
                    <a:pt x="48" y="37"/>
                    <a:pt x="47" y="36"/>
                  </a:cubicBezTo>
                  <a:close/>
                  <a:moveTo>
                    <a:pt x="42" y="16"/>
                  </a:moveTo>
                  <a:cubicBezTo>
                    <a:pt x="41" y="16"/>
                    <a:pt x="39" y="16"/>
                    <a:pt x="37" y="16"/>
                  </a:cubicBezTo>
                  <a:cubicBezTo>
                    <a:pt x="36" y="15"/>
                    <a:pt x="35" y="14"/>
                    <a:pt x="34" y="13"/>
                  </a:cubicBezTo>
                  <a:cubicBezTo>
                    <a:pt x="35" y="13"/>
                    <a:pt x="37" y="13"/>
                    <a:pt x="38" y="14"/>
                  </a:cubicBezTo>
                  <a:cubicBezTo>
                    <a:pt x="39" y="14"/>
                    <a:pt x="41" y="15"/>
                    <a:pt x="42" y="16"/>
                  </a:cubicBezTo>
                  <a:close/>
                  <a:moveTo>
                    <a:pt x="32" y="18"/>
                  </a:moveTo>
                  <a:cubicBezTo>
                    <a:pt x="30" y="19"/>
                    <a:pt x="29" y="19"/>
                    <a:pt x="27" y="20"/>
                  </a:cubicBezTo>
                  <a:cubicBezTo>
                    <a:pt x="25" y="21"/>
                    <a:pt x="24" y="22"/>
                    <a:pt x="23" y="23"/>
                  </a:cubicBezTo>
                  <a:cubicBezTo>
                    <a:pt x="23" y="22"/>
                    <a:pt x="23" y="22"/>
                    <a:pt x="23" y="21"/>
                  </a:cubicBezTo>
                  <a:cubicBezTo>
                    <a:pt x="22" y="18"/>
                    <a:pt x="23" y="16"/>
                    <a:pt x="24" y="15"/>
                  </a:cubicBezTo>
                  <a:cubicBezTo>
                    <a:pt x="26" y="14"/>
                    <a:pt x="28" y="15"/>
                    <a:pt x="30" y="17"/>
                  </a:cubicBezTo>
                  <a:cubicBezTo>
                    <a:pt x="31" y="17"/>
                    <a:pt x="31" y="18"/>
                    <a:pt x="32" y="18"/>
                  </a:cubicBezTo>
                  <a:close/>
                  <a:moveTo>
                    <a:pt x="18" y="26"/>
                  </a:moveTo>
                  <a:cubicBezTo>
                    <a:pt x="17" y="28"/>
                    <a:pt x="16" y="29"/>
                    <a:pt x="15" y="30"/>
                  </a:cubicBezTo>
                  <a:cubicBezTo>
                    <a:pt x="15" y="29"/>
                    <a:pt x="15" y="27"/>
                    <a:pt x="15" y="26"/>
                  </a:cubicBezTo>
                  <a:cubicBezTo>
                    <a:pt x="16" y="24"/>
                    <a:pt x="17" y="23"/>
                    <a:pt x="17" y="22"/>
                  </a:cubicBezTo>
                  <a:cubicBezTo>
                    <a:pt x="17" y="23"/>
                    <a:pt x="18" y="25"/>
                    <a:pt x="18" y="26"/>
                  </a:cubicBezTo>
                  <a:close/>
                  <a:moveTo>
                    <a:pt x="23" y="41"/>
                  </a:moveTo>
                  <a:cubicBezTo>
                    <a:pt x="20" y="41"/>
                    <a:pt x="17" y="41"/>
                    <a:pt x="17" y="39"/>
                  </a:cubicBezTo>
                  <a:cubicBezTo>
                    <a:pt x="16" y="38"/>
                    <a:pt x="17" y="36"/>
                    <a:pt x="19" y="33"/>
                  </a:cubicBezTo>
                  <a:cubicBezTo>
                    <a:pt x="19" y="33"/>
                    <a:pt x="19" y="32"/>
                    <a:pt x="20" y="32"/>
                  </a:cubicBezTo>
                  <a:cubicBezTo>
                    <a:pt x="20" y="34"/>
                    <a:pt x="21" y="35"/>
                    <a:pt x="22" y="37"/>
                  </a:cubicBezTo>
                  <a:cubicBezTo>
                    <a:pt x="23" y="38"/>
                    <a:pt x="24" y="40"/>
                    <a:pt x="24" y="41"/>
                  </a:cubicBezTo>
                  <a:cubicBezTo>
                    <a:pt x="24" y="41"/>
                    <a:pt x="23" y="41"/>
                    <a:pt x="23" y="41"/>
                  </a:cubicBezTo>
                  <a:close/>
                  <a:moveTo>
                    <a:pt x="24" y="28"/>
                  </a:moveTo>
                  <a:cubicBezTo>
                    <a:pt x="26" y="27"/>
                    <a:pt x="27" y="26"/>
                    <a:pt x="29" y="25"/>
                  </a:cubicBezTo>
                  <a:cubicBezTo>
                    <a:pt x="31" y="24"/>
                    <a:pt x="33" y="23"/>
                    <a:pt x="35" y="22"/>
                  </a:cubicBezTo>
                  <a:cubicBezTo>
                    <a:pt x="37" y="24"/>
                    <a:pt x="38" y="26"/>
                    <a:pt x="39" y="28"/>
                  </a:cubicBezTo>
                  <a:cubicBezTo>
                    <a:pt x="40" y="30"/>
                    <a:pt x="41" y="32"/>
                    <a:pt x="41" y="34"/>
                  </a:cubicBezTo>
                  <a:cubicBezTo>
                    <a:pt x="40" y="35"/>
                    <a:pt x="38" y="36"/>
                    <a:pt x="36" y="37"/>
                  </a:cubicBezTo>
                  <a:cubicBezTo>
                    <a:pt x="34" y="38"/>
                    <a:pt x="32" y="39"/>
                    <a:pt x="30" y="40"/>
                  </a:cubicBezTo>
                  <a:cubicBezTo>
                    <a:pt x="29" y="38"/>
                    <a:pt x="28" y="36"/>
                    <a:pt x="27" y="34"/>
                  </a:cubicBezTo>
                  <a:cubicBezTo>
                    <a:pt x="25" y="32"/>
                    <a:pt x="25" y="30"/>
                    <a:pt x="24" y="28"/>
                  </a:cubicBezTo>
                  <a:close/>
                  <a:moveTo>
                    <a:pt x="41" y="21"/>
                  </a:moveTo>
                  <a:cubicBezTo>
                    <a:pt x="41" y="21"/>
                    <a:pt x="42" y="21"/>
                    <a:pt x="43" y="21"/>
                  </a:cubicBezTo>
                  <a:cubicBezTo>
                    <a:pt x="46" y="21"/>
                    <a:pt x="48" y="21"/>
                    <a:pt x="49" y="23"/>
                  </a:cubicBezTo>
                  <a:cubicBezTo>
                    <a:pt x="49" y="24"/>
                    <a:pt x="49" y="26"/>
                    <a:pt x="47" y="29"/>
                  </a:cubicBezTo>
                  <a:cubicBezTo>
                    <a:pt x="46" y="29"/>
                    <a:pt x="46" y="29"/>
                    <a:pt x="46" y="30"/>
                  </a:cubicBezTo>
                  <a:cubicBezTo>
                    <a:pt x="45" y="28"/>
                    <a:pt x="44" y="27"/>
                    <a:pt x="43" y="25"/>
                  </a:cubicBezTo>
                  <a:cubicBezTo>
                    <a:pt x="43" y="24"/>
                    <a:pt x="42" y="22"/>
                    <a:pt x="41" y="21"/>
                  </a:cubicBezTo>
                  <a:close/>
                  <a:moveTo>
                    <a:pt x="49" y="71"/>
                  </a:moveTo>
                  <a:cubicBezTo>
                    <a:pt x="49" y="77"/>
                    <a:pt x="49" y="77"/>
                    <a:pt x="49" y="77"/>
                  </a:cubicBezTo>
                  <a:cubicBezTo>
                    <a:pt x="21" y="77"/>
                    <a:pt x="21" y="77"/>
                    <a:pt x="21" y="77"/>
                  </a:cubicBezTo>
                  <a:cubicBezTo>
                    <a:pt x="21" y="71"/>
                    <a:pt x="21" y="71"/>
                    <a:pt x="21" y="71"/>
                  </a:cubicBezTo>
                  <a:cubicBezTo>
                    <a:pt x="30" y="71"/>
                    <a:pt x="30" y="71"/>
                    <a:pt x="30" y="71"/>
                  </a:cubicBezTo>
                  <a:cubicBezTo>
                    <a:pt x="30" y="64"/>
                    <a:pt x="30" y="64"/>
                    <a:pt x="30" y="64"/>
                  </a:cubicBezTo>
                  <a:cubicBezTo>
                    <a:pt x="22" y="63"/>
                    <a:pt x="15" y="60"/>
                    <a:pt x="9" y="54"/>
                  </a:cubicBezTo>
                  <a:cubicBezTo>
                    <a:pt x="3" y="48"/>
                    <a:pt x="0" y="40"/>
                    <a:pt x="0" y="31"/>
                  </a:cubicBezTo>
                  <a:cubicBezTo>
                    <a:pt x="0" y="22"/>
                    <a:pt x="3" y="14"/>
                    <a:pt x="9" y="8"/>
                  </a:cubicBezTo>
                  <a:cubicBezTo>
                    <a:pt x="13" y="4"/>
                    <a:pt x="17" y="2"/>
                    <a:pt x="22" y="0"/>
                  </a:cubicBezTo>
                  <a:cubicBezTo>
                    <a:pt x="25" y="6"/>
                    <a:pt x="25" y="6"/>
                    <a:pt x="25" y="6"/>
                  </a:cubicBezTo>
                  <a:cubicBezTo>
                    <a:pt x="21" y="7"/>
                    <a:pt x="17" y="9"/>
                    <a:pt x="14" y="13"/>
                  </a:cubicBezTo>
                  <a:cubicBezTo>
                    <a:pt x="9" y="17"/>
                    <a:pt x="6" y="24"/>
                    <a:pt x="6" y="31"/>
                  </a:cubicBezTo>
                  <a:cubicBezTo>
                    <a:pt x="6" y="38"/>
                    <a:pt x="9" y="45"/>
                    <a:pt x="14" y="50"/>
                  </a:cubicBezTo>
                  <a:cubicBezTo>
                    <a:pt x="19" y="54"/>
                    <a:pt x="25" y="57"/>
                    <a:pt x="33" y="57"/>
                  </a:cubicBezTo>
                  <a:cubicBezTo>
                    <a:pt x="39" y="57"/>
                    <a:pt x="45" y="55"/>
                    <a:pt x="49" y="51"/>
                  </a:cubicBezTo>
                  <a:cubicBezTo>
                    <a:pt x="52" y="57"/>
                    <a:pt x="52" y="57"/>
                    <a:pt x="52" y="57"/>
                  </a:cubicBezTo>
                  <a:cubicBezTo>
                    <a:pt x="48" y="60"/>
                    <a:pt x="43" y="62"/>
                    <a:pt x="38" y="63"/>
                  </a:cubicBezTo>
                  <a:cubicBezTo>
                    <a:pt x="38" y="71"/>
                    <a:pt x="38" y="71"/>
                    <a:pt x="38" y="71"/>
                  </a:cubicBezTo>
                  <a:lnTo>
                    <a:pt x="49" y="71"/>
                  </a:lnTo>
                  <a:close/>
                </a:path>
              </a:pathLst>
            </a:custGeom>
            <a:solidFill>
              <a:schemeClr val="bg1"/>
            </a:solidFill>
            <a:ln>
              <a:noFill/>
            </a:ln>
          </p:spPr>
          <p:txBody>
            <a:bodyPr vert="horz" wrap="square" lIns="121791" tIns="60896" rIns="121791" bIns="60896" numCol="1" anchor="t" anchorCtr="0" compatLnSpc="1"/>
            <a:lstStyle/>
            <a:p>
              <a:pPr defTabSz="1217264"/>
              <a:endParaRPr lang="zh-CN" altLang="en-US" sz="1351" dirty="0">
                <a:solidFill>
                  <a:prstClr val="black"/>
                </a:solidFill>
                <a:cs typeface="+mn-ea"/>
                <a:sym typeface="+mn-lt"/>
              </a:endParaRPr>
            </a:p>
          </p:txBody>
        </p:sp>
      </p:grpSp>
      <p:sp>
        <p:nvSpPr>
          <p:cNvPr id="26" name="Freeform 454">
            <a:extLst>
              <a:ext uri="{FF2B5EF4-FFF2-40B4-BE49-F238E27FC236}">
                <a16:creationId xmlns:a16="http://schemas.microsoft.com/office/drawing/2014/main" id="{1BEB2BD7-21D3-4322-A150-E0AE19251ACA}"/>
              </a:ext>
            </a:extLst>
          </p:cNvPr>
          <p:cNvSpPr>
            <a:spLocks noEditPoints="1"/>
          </p:cNvSpPr>
          <p:nvPr/>
        </p:nvSpPr>
        <p:spPr bwMode="auto">
          <a:xfrm>
            <a:off x="6612917" y="618188"/>
            <a:ext cx="431493" cy="436481"/>
          </a:xfrm>
          <a:custGeom>
            <a:avLst/>
            <a:gdLst>
              <a:gd name="T0" fmla="*/ 33 w 73"/>
              <a:gd name="T1" fmla="*/ 12 h 74"/>
              <a:gd name="T2" fmla="*/ 55 w 73"/>
              <a:gd name="T3" fmla="*/ 18 h 74"/>
              <a:gd name="T4" fmla="*/ 66 w 73"/>
              <a:gd name="T5" fmla="*/ 38 h 74"/>
              <a:gd name="T6" fmla="*/ 60 w 73"/>
              <a:gd name="T7" fmla="*/ 59 h 74"/>
              <a:gd name="T8" fmla="*/ 62 w 73"/>
              <a:gd name="T9" fmla="*/ 74 h 74"/>
              <a:gd name="T10" fmla="*/ 58 w 73"/>
              <a:gd name="T11" fmla="*/ 74 h 74"/>
              <a:gd name="T12" fmla="*/ 53 w 73"/>
              <a:gd name="T13" fmla="*/ 67 h 74"/>
              <a:gd name="T14" fmla="*/ 39 w 73"/>
              <a:gd name="T15" fmla="*/ 72 h 74"/>
              <a:gd name="T16" fmla="*/ 39 w 73"/>
              <a:gd name="T17" fmla="*/ 72 h 74"/>
              <a:gd name="T18" fmla="*/ 39 w 73"/>
              <a:gd name="T19" fmla="*/ 72 h 74"/>
              <a:gd name="T20" fmla="*/ 20 w 73"/>
              <a:gd name="T21" fmla="*/ 67 h 74"/>
              <a:gd name="T22" fmla="*/ 15 w 73"/>
              <a:gd name="T23" fmla="*/ 74 h 74"/>
              <a:gd name="T24" fmla="*/ 11 w 73"/>
              <a:gd name="T25" fmla="*/ 74 h 74"/>
              <a:gd name="T26" fmla="*/ 13 w 73"/>
              <a:gd name="T27" fmla="*/ 60 h 74"/>
              <a:gd name="T28" fmla="*/ 6 w 73"/>
              <a:gd name="T29" fmla="*/ 45 h 74"/>
              <a:gd name="T30" fmla="*/ 6 w 73"/>
              <a:gd name="T31" fmla="*/ 45 h 74"/>
              <a:gd name="T32" fmla="*/ 6 w 73"/>
              <a:gd name="T33" fmla="*/ 45 h 74"/>
              <a:gd name="T34" fmla="*/ 33 w 73"/>
              <a:gd name="T35" fmla="*/ 12 h 74"/>
              <a:gd name="T36" fmla="*/ 37 w 73"/>
              <a:gd name="T37" fmla="*/ 37 h 74"/>
              <a:gd name="T38" fmla="*/ 34 w 73"/>
              <a:gd name="T39" fmla="*/ 37 h 74"/>
              <a:gd name="T40" fmla="*/ 26 w 73"/>
              <a:gd name="T41" fmla="*/ 24 h 74"/>
              <a:gd name="T42" fmla="*/ 25 w 73"/>
              <a:gd name="T43" fmla="*/ 24 h 74"/>
              <a:gd name="T44" fmla="*/ 33 w 73"/>
              <a:gd name="T45" fmla="*/ 38 h 74"/>
              <a:gd name="T46" fmla="*/ 32 w 73"/>
              <a:gd name="T47" fmla="*/ 42 h 74"/>
              <a:gd name="T48" fmla="*/ 37 w 73"/>
              <a:gd name="T49" fmla="*/ 47 h 74"/>
              <a:gd name="T50" fmla="*/ 42 w 73"/>
              <a:gd name="T51" fmla="*/ 42 h 74"/>
              <a:gd name="T52" fmla="*/ 42 w 73"/>
              <a:gd name="T53" fmla="*/ 41 h 74"/>
              <a:gd name="T54" fmla="*/ 51 w 73"/>
              <a:gd name="T55" fmla="*/ 31 h 74"/>
              <a:gd name="T56" fmla="*/ 48 w 73"/>
              <a:gd name="T57" fmla="*/ 28 h 74"/>
              <a:gd name="T58" fmla="*/ 39 w 73"/>
              <a:gd name="T59" fmla="*/ 37 h 74"/>
              <a:gd name="T60" fmla="*/ 37 w 73"/>
              <a:gd name="T61" fmla="*/ 37 h 74"/>
              <a:gd name="T62" fmla="*/ 67 w 73"/>
              <a:gd name="T63" fmla="*/ 0 h 74"/>
              <a:gd name="T64" fmla="*/ 63 w 73"/>
              <a:gd name="T65" fmla="*/ 3 h 74"/>
              <a:gd name="T66" fmla="*/ 45 w 73"/>
              <a:gd name="T67" fmla="*/ 7 h 74"/>
              <a:gd name="T68" fmla="*/ 45 w 73"/>
              <a:gd name="T69" fmla="*/ 7 h 74"/>
              <a:gd name="T70" fmla="*/ 68 w 73"/>
              <a:gd name="T71" fmla="*/ 27 h 74"/>
              <a:gd name="T72" fmla="*/ 68 w 73"/>
              <a:gd name="T73" fmla="*/ 26 h 74"/>
              <a:gd name="T74" fmla="*/ 68 w 73"/>
              <a:gd name="T75" fmla="*/ 7 h 74"/>
              <a:gd name="T76" fmla="*/ 70 w 73"/>
              <a:gd name="T77" fmla="*/ 2 h 74"/>
              <a:gd name="T78" fmla="*/ 67 w 73"/>
              <a:gd name="T79" fmla="*/ 0 h 74"/>
              <a:gd name="T80" fmla="*/ 5 w 73"/>
              <a:gd name="T81" fmla="*/ 2 h 74"/>
              <a:gd name="T82" fmla="*/ 6 w 73"/>
              <a:gd name="T83" fmla="*/ 6 h 74"/>
              <a:gd name="T84" fmla="*/ 4 w 73"/>
              <a:gd name="T85" fmla="*/ 25 h 74"/>
              <a:gd name="T86" fmla="*/ 4 w 73"/>
              <a:gd name="T87" fmla="*/ 25 h 74"/>
              <a:gd name="T88" fmla="*/ 29 w 73"/>
              <a:gd name="T89" fmla="*/ 8 h 74"/>
              <a:gd name="T90" fmla="*/ 29 w 73"/>
              <a:gd name="T91" fmla="*/ 8 h 74"/>
              <a:gd name="T92" fmla="*/ 11 w 73"/>
              <a:gd name="T93" fmla="*/ 3 h 74"/>
              <a:gd name="T94" fmla="*/ 7 w 73"/>
              <a:gd name="T95" fmla="*/ 0 h 74"/>
              <a:gd name="T96" fmla="*/ 5 w 73"/>
              <a:gd name="T97" fmla="*/ 2 h 74"/>
              <a:gd name="T98" fmla="*/ 51 w 73"/>
              <a:gd name="T99" fmla="*/ 23 h 74"/>
              <a:gd name="T100" fmla="*/ 33 w 73"/>
              <a:gd name="T101" fmla="*/ 18 h 74"/>
              <a:gd name="T102" fmla="*/ 17 w 73"/>
              <a:gd name="T103" fmla="*/ 27 h 74"/>
              <a:gd name="T104" fmla="*/ 12 w 73"/>
              <a:gd name="T105" fmla="*/ 44 h 74"/>
              <a:gd name="T106" fmla="*/ 12 w 73"/>
              <a:gd name="T107" fmla="*/ 44 h 74"/>
              <a:gd name="T108" fmla="*/ 21 w 73"/>
              <a:gd name="T109" fmla="*/ 60 h 74"/>
              <a:gd name="T110" fmla="*/ 39 w 73"/>
              <a:gd name="T111" fmla="*/ 65 h 74"/>
              <a:gd name="T112" fmla="*/ 39 w 73"/>
              <a:gd name="T113" fmla="*/ 65 h 74"/>
              <a:gd name="T114" fmla="*/ 55 w 73"/>
              <a:gd name="T115" fmla="*/ 57 h 74"/>
              <a:gd name="T116" fmla="*/ 60 w 73"/>
              <a:gd name="T117" fmla="*/ 39 h 74"/>
              <a:gd name="T118" fmla="*/ 51 w 73"/>
              <a:gd name="T119" fmla="*/ 2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 h="74">
                <a:moveTo>
                  <a:pt x="33" y="12"/>
                </a:moveTo>
                <a:cubicBezTo>
                  <a:pt x="41" y="11"/>
                  <a:pt x="49" y="14"/>
                  <a:pt x="55" y="18"/>
                </a:cubicBezTo>
                <a:cubicBezTo>
                  <a:pt x="61" y="23"/>
                  <a:pt x="65" y="30"/>
                  <a:pt x="66" y="38"/>
                </a:cubicBezTo>
                <a:cubicBezTo>
                  <a:pt x="67" y="46"/>
                  <a:pt x="65" y="53"/>
                  <a:pt x="60" y="59"/>
                </a:cubicBezTo>
                <a:cubicBezTo>
                  <a:pt x="62" y="74"/>
                  <a:pt x="62" y="74"/>
                  <a:pt x="62" y="74"/>
                </a:cubicBezTo>
                <a:cubicBezTo>
                  <a:pt x="58" y="74"/>
                  <a:pt x="58" y="74"/>
                  <a:pt x="58" y="74"/>
                </a:cubicBezTo>
                <a:cubicBezTo>
                  <a:pt x="53" y="67"/>
                  <a:pt x="53" y="67"/>
                  <a:pt x="53" y="67"/>
                </a:cubicBezTo>
                <a:cubicBezTo>
                  <a:pt x="49" y="69"/>
                  <a:pt x="44" y="71"/>
                  <a:pt x="39" y="72"/>
                </a:cubicBezTo>
                <a:cubicBezTo>
                  <a:pt x="39" y="72"/>
                  <a:pt x="39" y="72"/>
                  <a:pt x="39" y="72"/>
                </a:cubicBezTo>
                <a:cubicBezTo>
                  <a:pt x="39" y="72"/>
                  <a:pt x="39" y="72"/>
                  <a:pt x="39" y="72"/>
                </a:cubicBezTo>
                <a:cubicBezTo>
                  <a:pt x="32" y="72"/>
                  <a:pt x="26" y="71"/>
                  <a:pt x="20" y="67"/>
                </a:cubicBezTo>
                <a:cubicBezTo>
                  <a:pt x="15" y="74"/>
                  <a:pt x="15" y="74"/>
                  <a:pt x="15" y="74"/>
                </a:cubicBezTo>
                <a:cubicBezTo>
                  <a:pt x="11" y="74"/>
                  <a:pt x="11" y="74"/>
                  <a:pt x="11" y="74"/>
                </a:cubicBezTo>
                <a:cubicBezTo>
                  <a:pt x="13" y="60"/>
                  <a:pt x="13" y="60"/>
                  <a:pt x="13" y="60"/>
                </a:cubicBezTo>
                <a:cubicBezTo>
                  <a:pt x="9" y="56"/>
                  <a:pt x="7" y="51"/>
                  <a:pt x="6" y="45"/>
                </a:cubicBezTo>
                <a:cubicBezTo>
                  <a:pt x="6" y="45"/>
                  <a:pt x="6" y="45"/>
                  <a:pt x="6" y="45"/>
                </a:cubicBezTo>
                <a:cubicBezTo>
                  <a:pt x="6" y="45"/>
                  <a:pt x="6" y="45"/>
                  <a:pt x="6" y="45"/>
                </a:cubicBezTo>
                <a:cubicBezTo>
                  <a:pt x="4" y="29"/>
                  <a:pt x="16" y="14"/>
                  <a:pt x="33" y="12"/>
                </a:cubicBezTo>
                <a:close/>
                <a:moveTo>
                  <a:pt x="37" y="37"/>
                </a:moveTo>
                <a:cubicBezTo>
                  <a:pt x="36" y="37"/>
                  <a:pt x="35" y="37"/>
                  <a:pt x="34" y="37"/>
                </a:cubicBezTo>
                <a:cubicBezTo>
                  <a:pt x="32" y="33"/>
                  <a:pt x="29" y="28"/>
                  <a:pt x="26" y="24"/>
                </a:cubicBezTo>
                <a:cubicBezTo>
                  <a:pt x="26" y="24"/>
                  <a:pt x="25" y="24"/>
                  <a:pt x="25" y="24"/>
                </a:cubicBezTo>
                <a:cubicBezTo>
                  <a:pt x="27" y="29"/>
                  <a:pt x="30" y="34"/>
                  <a:pt x="33" y="38"/>
                </a:cubicBezTo>
                <a:cubicBezTo>
                  <a:pt x="32" y="39"/>
                  <a:pt x="32" y="41"/>
                  <a:pt x="32" y="42"/>
                </a:cubicBezTo>
                <a:cubicBezTo>
                  <a:pt x="32" y="45"/>
                  <a:pt x="34" y="47"/>
                  <a:pt x="37" y="47"/>
                </a:cubicBezTo>
                <a:cubicBezTo>
                  <a:pt x="40" y="47"/>
                  <a:pt x="42" y="45"/>
                  <a:pt x="42" y="42"/>
                </a:cubicBezTo>
                <a:cubicBezTo>
                  <a:pt x="42" y="42"/>
                  <a:pt x="42" y="41"/>
                  <a:pt x="42" y="41"/>
                </a:cubicBezTo>
                <a:cubicBezTo>
                  <a:pt x="45" y="38"/>
                  <a:pt x="48" y="35"/>
                  <a:pt x="51" y="31"/>
                </a:cubicBezTo>
                <a:cubicBezTo>
                  <a:pt x="50" y="30"/>
                  <a:pt x="49" y="29"/>
                  <a:pt x="48" y="28"/>
                </a:cubicBezTo>
                <a:cubicBezTo>
                  <a:pt x="45" y="31"/>
                  <a:pt x="42" y="34"/>
                  <a:pt x="39" y="37"/>
                </a:cubicBezTo>
                <a:cubicBezTo>
                  <a:pt x="38" y="37"/>
                  <a:pt x="38" y="37"/>
                  <a:pt x="37" y="37"/>
                </a:cubicBezTo>
                <a:close/>
                <a:moveTo>
                  <a:pt x="67" y="0"/>
                </a:moveTo>
                <a:cubicBezTo>
                  <a:pt x="63" y="3"/>
                  <a:pt x="63" y="3"/>
                  <a:pt x="63" y="3"/>
                </a:cubicBezTo>
                <a:cubicBezTo>
                  <a:pt x="57" y="0"/>
                  <a:pt x="50" y="1"/>
                  <a:pt x="45" y="7"/>
                </a:cubicBezTo>
                <a:cubicBezTo>
                  <a:pt x="45" y="7"/>
                  <a:pt x="45" y="7"/>
                  <a:pt x="45" y="7"/>
                </a:cubicBezTo>
                <a:cubicBezTo>
                  <a:pt x="68" y="27"/>
                  <a:pt x="68" y="27"/>
                  <a:pt x="68" y="27"/>
                </a:cubicBezTo>
                <a:cubicBezTo>
                  <a:pt x="68" y="27"/>
                  <a:pt x="68" y="27"/>
                  <a:pt x="68" y="26"/>
                </a:cubicBezTo>
                <a:cubicBezTo>
                  <a:pt x="73" y="21"/>
                  <a:pt x="73" y="12"/>
                  <a:pt x="68" y="7"/>
                </a:cubicBezTo>
                <a:cubicBezTo>
                  <a:pt x="70" y="2"/>
                  <a:pt x="70" y="2"/>
                  <a:pt x="70" y="2"/>
                </a:cubicBezTo>
                <a:cubicBezTo>
                  <a:pt x="67" y="0"/>
                  <a:pt x="67" y="0"/>
                  <a:pt x="67" y="0"/>
                </a:cubicBezTo>
                <a:close/>
                <a:moveTo>
                  <a:pt x="5" y="2"/>
                </a:moveTo>
                <a:cubicBezTo>
                  <a:pt x="6" y="6"/>
                  <a:pt x="6" y="6"/>
                  <a:pt x="6" y="6"/>
                </a:cubicBezTo>
                <a:cubicBezTo>
                  <a:pt x="1" y="11"/>
                  <a:pt x="0" y="19"/>
                  <a:pt x="4" y="25"/>
                </a:cubicBezTo>
                <a:cubicBezTo>
                  <a:pt x="4" y="25"/>
                  <a:pt x="4" y="25"/>
                  <a:pt x="4" y="25"/>
                </a:cubicBezTo>
                <a:cubicBezTo>
                  <a:pt x="29" y="8"/>
                  <a:pt x="29" y="8"/>
                  <a:pt x="29" y="8"/>
                </a:cubicBezTo>
                <a:cubicBezTo>
                  <a:pt x="29" y="8"/>
                  <a:pt x="29" y="8"/>
                  <a:pt x="29" y="8"/>
                </a:cubicBezTo>
                <a:cubicBezTo>
                  <a:pt x="25" y="2"/>
                  <a:pt x="17" y="0"/>
                  <a:pt x="11" y="3"/>
                </a:cubicBezTo>
                <a:cubicBezTo>
                  <a:pt x="7" y="0"/>
                  <a:pt x="7" y="0"/>
                  <a:pt x="7" y="0"/>
                </a:cubicBezTo>
                <a:cubicBezTo>
                  <a:pt x="5" y="2"/>
                  <a:pt x="5" y="2"/>
                  <a:pt x="5" y="2"/>
                </a:cubicBezTo>
                <a:close/>
                <a:moveTo>
                  <a:pt x="51" y="23"/>
                </a:moveTo>
                <a:cubicBezTo>
                  <a:pt x="46" y="19"/>
                  <a:pt x="40" y="17"/>
                  <a:pt x="33" y="18"/>
                </a:cubicBezTo>
                <a:cubicBezTo>
                  <a:pt x="27" y="19"/>
                  <a:pt x="21" y="22"/>
                  <a:pt x="17" y="27"/>
                </a:cubicBezTo>
                <a:cubicBezTo>
                  <a:pt x="14" y="32"/>
                  <a:pt x="12" y="38"/>
                  <a:pt x="12" y="44"/>
                </a:cubicBezTo>
                <a:cubicBezTo>
                  <a:pt x="12" y="44"/>
                  <a:pt x="12" y="44"/>
                  <a:pt x="12" y="44"/>
                </a:cubicBezTo>
                <a:cubicBezTo>
                  <a:pt x="13" y="51"/>
                  <a:pt x="16" y="57"/>
                  <a:pt x="21" y="60"/>
                </a:cubicBezTo>
                <a:cubicBezTo>
                  <a:pt x="26" y="64"/>
                  <a:pt x="32" y="66"/>
                  <a:pt x="39" y="65"/>
                </a:cubicBezTo>
                <a:cubicBezTo>
                  <a:pt x="39" y="65"/>
                  <a:pt x="39" y="65"/>
                  <a:pt x="39" y="65"/>
                </a:cubicBezTo>
                <a:cubicBezTo>
                  <a:pt x="45" y="65"/>
                  <a:pt x="51" y="61"/>
                  <a:pt x="55" y="57"/>
                </a:cubicBezTo>
                <a:cubicBezTo>
                  <a:pt x="58" y="52"/>
                  <a:pt x="60" y="46"/>
                  <a:pt x="60" y="39"/>
                </a:cubicBezTo>
                <a:cubicBezTo>
                  <a:pt x="59" y="33"/>
                  <a:pt x="56" y="27"/>
                  <a:pt x="51" y="23"/>
                </a:cubicBezTo>
                <a:close/>
              </a:path>
            </a:pathLst>
          </a:custGeom>
          <a:solidFill>
            <a:schemeClr val="bg1"/>
          </a:solidFill>
          <a:ln>
            <a:noFill/>
          </a:ln>
        </p:spPr>
        <p:txBody>
          <a:bodyPr vert="horz" wrap="square" lIns="121791" tIns="60896" rIns="121791" bIns="60896" numCol="1" anchor="t" anchorCtr="0" compatLnSpc="1"/>
          <a:lstStyle/>
          <a:p>
            <a:pPr defTabSz="1217264"/>
            <a:endParaRPr lang="zh-CN" altLang="en-US" sz="1351" dirty="0">
              <a:solidFill>
                <a:prstClr val="black"/>
              </a:solidFill>
              <a:cs typeface="+mn-ea"/>
              <a:sym typeface="+mn-lt"/>
            </a:endParaRPr>
          </a:p>
        </p:txBody>
      </p:sp>
      <p:sp>
        <p:nvSpPr>
          <p:cNvPr id="32" name="矩形 31">
            <a:extLst>
              <a:ext uri="{FF2B5EF4-FFF2-40B4-BE49-F238E27FC236}">
                <a16:creationId xmlns:a16="http://schemas.microsoft.com/office/drawing/2014/main" id="{A189A682-16D4-46C9-82E5-95C98732AFD7}"/>
              </a:ext>
            </a:extLst>
          </p:cNvPr>
          <p:cNvSpPr/>
          <p:nvPr/>
        </p:nvSpPr>
        <p:spPr>
          <a:xfrm>
            <a:off x="1577071" y="2023841"/>
            <a:ext cx="3493121" cy="707886"/>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mn-ea"/>
                <a:cs typeface="+mn-ea"/>
                <a:sym typeface="+mn-lt"/>
              </a:rPr>
              <a:t>问题</a:t>
            </a:r>
            <a:r>
              <a:rPr kumimoji="0" lang="en-US" altLang="zh-CN" sz="2000" b="1" i="0" u="none" strike="noStrike" kern="1200" cap="none" spc="0" normalizeH="0" baseline="0" noProof="0" dirty="0">
                <a:ln>
                  <a:noFill/>
                </a:ln>
                <a:solidFill>
                  <a:schemeClr val="tx1">
                    <a:lumMod val="75000"/>
                    <a:lumOff val="25000"/>
                  </a:schemeClr>
                </a:solidFill>
                <a:effectLst/>
                <a:uLnTx/>
                <a:uFillTx/>
                <a:latin typeface="+mn-ea"/>
                <a:cs typeface="+mn-ea"/>
                <a:sym typeface="+mn-lt"/>
              </a:rPr>
              <a:t>1</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mn-ea"/>
                <a:cs typeface="+mn-ea"/>
                <a:sym typeface="+mn-lt"/>
              </a:rPr>
              <a:t>：</a:t>
            </a:r>
            <a:endParaRPr kumimoji="0" lang="en-US" altLang="zh-CN" sz="2000" b="1" i="0" u="none" strike="noStrike" kern="1200" cap="none" spc="0" normalizeH="0" baseline="0" noProof="0" dirty="0">
              <a:ln>
                <a:noFill/>
              </a:ln>
              <a:solidFill>
                <a:schemeClr val="tx1">
                  <a:lumMod val="75000"/>
                  <a:lumOff val="25000"/>
                </a:schemeClr>
              </a:solidFill>
              <a:effectLst/>
              <a:uLnTx/>
              <a:uFillTx/>
              <a:latin typeface="+mn-ea"/>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latin typeface="+mn-ea"/>
                <a:cs typeface="+mn-ea"/>
                <a:sym typeface="+mn-lt"/>
              </a:rPr>
              <a:t>目前研究的只有单一任务</a:t>
            </a:r>
          </a:p>
        </p:txBody>
      </p:sp>
      <p:sp>
        <p:nvSpPr>
          <p:cNvPr id="38" name="矩形 37">
            <a:extLst>
              <a:ext uri="{FF2B5EF4-FFF2-40B4-BE49-F238E27FC236}">
                <a16:creationId xmlns:a16="http://schemas.microsoft.com/office/drawing/2014/main" id="{D2253788-5CF7-45AC-A128-1FFE979A800A}"/>
              </a:ext>
            </a:extLst>
          </p:cNvPr>
          <p:cNvSpPr/>
          <p:nvPr/>
        </p:nvSpPr>
        <p:spPr>
          <a:xfrm>
            <a:off x="1614611" y="4497820"/>
            <a:ext cx="2749471" cy="707886"/>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问题</a:t>
            </a:r>
            <a:r>
              <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rPr>
              <a:t>3</a:t>
            </a: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a:t>
            </a:r>
            <a:endPar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涌现语言的可解释性差</a:t>
            </a:r>
          </a:p>
        </p:txBody>
      </p:sp>
      <p:sp>
        <p:nvSpPr>
          <p:cNvPr id="41" name="矩形 40">
            <a:extLst>
              <a:ext uri="{FF2B5EF4-FFF2-40B4-BE49-F238E27FC236}">
                <a16:creationId xmlns:a16="http://schemas.microsoft.com/office/drawing/2014/main" id="{EAFB2019-C8F9-4FDF-B29D-D7EC9ACCB573}"/>
              </a:ext>
            </a:extLst>
          </p:cNvPr>
          <p:cNvSpPr/>
          <p:nvPr/>
        </p:nvSpPr>
        <p:spPr>
          <a:xfrm>
            <a:off x="1577071" y="3157540"/>
            <a:ext cx="6929398" cy="707886"/>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问题</a:t>
            </a:r>
            <a:r>
              <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rPr>
              <a:t>2</a:t>
            </a: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a:t>
            </a:r>
            <a:endPar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单一任务下产生的涌现语言在其他任务下理解和生成能力差</a:t>
            </a:r>
          </a:p>
        </p:txBody>
      </p:sp>
      <p:grpSp>
        <p:nvGrpSpPr>
          <p:cNvPr id="59" name="组合 58">
            <a:extLst>
              <a:ext uri="{FF2B5EF4-FFF2-40B4-BE49-F238E27FC236}">
                <a16:creationId xmlns:a16="http://schemas.microsoft.com/office/drawing/2014/main" id="{B3FC3339-F955-4F5A-A684-334FB45E61EE}"/>
              </a:ext>
            </a:extLst>
          </p:cNvPr>
          <p:cNvGrpSpPr/>
          <p:nvPr/>
        </p:nvGrpSpPr>
        <p:grpSpPr>
          <a:xfrm>
            <a:off x="430200" y="3156261"/>
            <a:ext cx="889677" cy="889677"/>
            <a:chOff x="1181815" y="3605545"/>
            <a:chExt cx="889677" cy="889677"/>
          </a:xfrm>
        </p:grpSpPr>
        <p:sp>
          <p:nvSpPr>
            <p:cNvPr id="10" name="椭圆 9">
              <a:extLst>
                <a:ext uri="{FF2B5EF4-FFF2-40B4-BE49-F238E27FC236}">
                  <a16:creationId xmlns:a16="http://schemas.microsoft.com/office/drawing/2014/main" id="{0093E948-2C4A-4B07-A464-81C51AE2A4CA}"/>
                </a:ext>
              </a:extLst>
            </p:cNvPr>
            <p:cNvSpPr/>
            <p:nvPr/>
          </p:nvSpPr>
          <p:spPr>
            <a:xfrm>
              <a:off x="1181815" y="3605545"/>
              <a:ext cx="889677" cy="889677"/>
            </a:xfrm>
            <a:prstGeom prst="ellipse">
              <a:avLst/>
            </a:prstGeom>
            <a:solidFill>
              <a:srgbClr val="4F97CD"/>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pic>
          <p:nvPicPr>
            <p:cNvPr id="43" name="图形 42" descr="上升趋势条形图 纯色填充">
              <a:extLst>
                <a:ext uri="{FF2B5EF4-FFF2-40B4-BE49-F238E27FC236}">
                  <a16:creationId xmlns:a16="http://schemas.microsoft.com/office/drawing/2014/main" id="{547CDFAB-AB1A-4FF0-9813-B5494B3E81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9146" y="3848451"/>
              <a:ext cx="475013" cy="475013"/>
            </a:xfrm>
            <a:prstGeom prst="rect">
              <a:avLst/>
            </a:prstGeom>
          </p:spPr>
        </p:pic>
      </p:grpSp>
      <p:grpSp>
        <p:nvGrpSpPr>
          <p:cNvPr id="60" name="组合 59">
            <a:extLst>
              <a:ext uri="{FF2B5EF4-FFF2-40B4-BE49-F238E27FC236}">
                <a16:creationId xmlns:a16="http://schemas.microsoft.com/office/drawing/2014/main" id="{186AD5B7-6442-4553-80B2-509E3D075E5D}"/>
              </a:ext>
            </a:extLst>
          </p:cNvPr>
          <p:cNvGrpSpPr/>
          <p:nvPr/>
        </p:nvGrpSpPr>
        <p:grpSpPr>
          <a:xfrm>
            <a:off x="467740" y="4392350"/>
            <a:ext cx="889677" cy="889677"/>
            <a:chOff x="7087712" y="2254348"/>
            <a:chExt cx="889677" cy="889677"/>
          </a:xfrm>
        </p:grpSpPr>
        <p:sp>
          <p:nvSpPr>
            <p:cNvPr id="19" name="椭圆 18">
              <a:extLst>
                <a:ext uri="{FF2B5EF4-FFF2-40B4-BE49-F238E27FC236}">
                  <a16:creationId xmlns:a16="http://schemas.microsoft.com/office/drawing/2014/main" id="{3F221995-923C-4D26-AEF6-023817CC4EB1}"/>
                </a:ext>
              </a:extLst>
            </p:cNvPr>
            <p:cNvSpPr/>
            <p:nvPr/>
          </p:nvSpPr>
          <p:spPr>
            <a:xfrm>
              <a:off x="7087712" y="2254348"/>
              <a:ext cx="889677" cy="889677"/>
            </a:xfrm>
            <a:prstGeom prst="ellipse">
              <a:avLst/>
            </a:prstGeom>
            <a:solidFill>
              <a:srgbClr val="FFC000"/>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pic>
          <p:nvPicPr>
            <p:cNvPr id="45" name="图形 44" descr="聊天 纯色填充">
              <a:extLst>
                <a:ext uri="{FF2B5EF4-FFF2-40B4-BE49-F238E27FC236}">
                  <a16:creationId xmlns:a16="http://schemas.microsoft.com/office/drawing/2014/main" id="{588330C7-F119-4E89-8576-D404922F36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3181" y="2457818"/>
              <a:ext cx="525960" cy="525960"/>
            </a:xfrm>
            <a:prstGeom prst="rect">
              <a:avLst/>
            </a:prstGeom>
          </p:spPr>
        </p:pic>
      </p:grpSp>
    </p:spTree>
    <p:extLst>
      <p:ext uri="{BB962C8B-B14F-4D97-AF65-F5344CB8AC3E}">
        <p14:creationId xmlns:p14="http://schemas.microsoft.com/office/powerpoint/2010/main" val="3394731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03</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9081" y="4253404"/>
            <a:ext cx="341632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研究内容和目标</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639332164"/>
      </p:ext>
    </p:extLst>
  </p:cSld>
  <p:clrMapOvr>
    <a:masterClrMapping/>
  </p:clrMapOvr>
  <p:transition spd="med" advClick="0" advTm="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研究内容和目标</a:t>
            </a:r>
          </a:p>
        </p:txBody>
      </p:sp>
      <p:sp>
        <p:nvSpPr>
          <p:cNvPr id="2" name="文本框 1">
            <a:extLst>
              <a:ext uri="{FF2B5EF4-FFF2-40B4-BE49-F238E27FC236}">
                <a16:creationId xmlns:a16="http://schemas.microsoft.com/office/drawing/2014/main" id="{2161CA09-BB20-4AF8-8A03-FCB25882780E}"/>
              </a:ext>
            </a:extLst>
          </p:cNvPr>
          <p:cNvSpPr txBox="1"/>
          <p:nvPr/>
        </p:nvSpPr>
        <p:spPr>
          <a:xfrm>
            <a:off x="354562" y="1726964"/>
            <a:ext cx="6933235" cy="313932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研究内容：</a:t>
            </a:r>
            <a:endParaRPr lang="en-US" altLang="zh-CN" dirty="0"/>
          </a:p>
          <a:p>
            <a:pPr marL="742950" lvl="1" indent="-285750">
              <a:buFont typeface="Wingdings" panose="05000000000000000000" pitchFamily="2" charset="2"/>
              <a:buChar char="l"/>
            </a:pPr>
            <a:r>
              <a:rPr lang="zh-CN" altLang="en-US" dirty="0"/>
              <a:t>将单一任务扩展到多任务下</a:t>
            </a:r>
            <a:endParaRPr lang="en-US" altLang="zh-CN" dirty="0"/>
          </a:p>
          <a:p>
            <a:pPr marL="742950" lvl="1" indent="-285750">
              <a:buFont typeface="Wingdings" panose="05000000000000000000" pitchFamily="2" charset="2"/>
              <a:buChar char="l"/>
            </a:pPr>
            <a:r>
              <a:rPr lang="zh-CN" altLang="en-US" dirty="0"/>
              <a:t>在多任务下训练好的涌现语言，在新的任务中遇到未见过的动作和环境组合，也有较好的理解和生成能力</a:t>
            </a:r>
            <a:endParaRPr lang="en-US" altLang="zh-CN" dirty="0"/>
          </a:p>
          <a:p>
            <a:pPr marL="742950" lvl="1" indent="-285750">
              <a:buFont typeface="Wingdings" panose="05000000000000000000" pitchFamily="2" charset="2"/>
              <a:buChar char="l"/>
            </a:pPr>
            <a:r>
              <a:rPr lang="zh-CN" altLang="en-US" dirty="0"/>
              <a:t>增强涌现语言的可解释性</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研究目标</a:t>
            </a:r>
            <a:endParaRPr lang="en-US" altLang="zh-CN" dirty="0"/>
          </a:p>
          <a:p>
            <a:pPr marL="742950" lvl="1" indent="-285750">
              <a:buFont typeface="Wingdings" panose="05000000000000000000" pitchFamily="2" charset="2"/>
              <a:buChar char="l"/>
            </a:pPr>
            <a:r>
              <a:rPr lang="zh-CN" altLang="en-US" dirty="0"/>
              <a:t>实现面向多任务的基于涌现语言的多智能体交互模型和算法</a:t>
            </a:r>
            <a:endParaRPr lang="en-US" altLang="zh-CN" dirty="0"/>
          </a:p>
          <a:p>
            <a:pPr marL="742950" lvl="1" indent="-285750">
              <a:buFont typeface="Wingdings" panose="05000000000000000000" pitchFamily="2" charset="2"/>
              <a:buChar char="l"/>
            </a:pPr>
            <a:r>
              <a:rPr lang="zh-CN" altLang="en-US" dirty="0"/>
              <a:t>实现基于涌现语言的多智能体系统</a:t>
            </a:r>
            <a:endParaRPr lang="en-US" altLang="zh-CN" dirty="0"/>
          </a:p>
          <a:p>
            <a:pPr marL="742950" lvl="1" indent="-28575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259319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27668" y="482692"/>
            <a:ext cx="7152023" cy="646331"/>
          </a:xfrm>
          <a:prstGeom prst="rect">
            <a:avLst/>
          </a:prstGeom>
          <a:noFill/>
        </p:spPr>
        <p:txBody>
          <a:bodyPr wrap="square" rtlCol="0">
            <a:spAutoFit/>
          </a:bodyPr>
          <a:lstStyle/>
          <a:p>
            <a:r>
              <a:rPr lang="zh-CN" altLang="en-US" sz="3600" b="1" dirty="0">
                <a:solidFill>
                  <a:schemeClr val="accent1">
                    <a:lumMod val="50000"/>
                  </a:schemeClr>
                </a:solidFill>
              </a:rPr>
              <a:t>研究方法</a:t>
            </a:r>
          </a:p>
        </p:txBody>
      </p:sp>
      <p:sp>
        <p:nvSpPr>
          <p:cNvPr id="2" name="文本框 1">
            <a:extLst>
              <a:ext uri="{FF2B5EF4-FFF2-40B4-BE49-F238E27FC236}">
                <a16:creationId xmlns:a16="http://schemas.microsoft.com/office/drawing/2014/main" id="{31622B51-6D24-468E-BC59-015F4DBDFE40}"/>
              </a:ext>
            </a:extLst>
          </p:cNvPr>
          <p:cNvSpPr txBox="1"/>
          <p:nvPr/>
        </p:nvSpPr>
        <p:spPr>
          <a:xfrm>
            <a:off x="327668" y="1553227"/>
            <a:ext cx="7513625" cy="341632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多任务的训练方法</a:t>
            </a:r>
            <a:r>
              <a:rPr lang="en-US" altLang="zh-CN" dirty="0"/>
              <a:t>[12]</a:t>
            </a:r>
          </a:p>
          <a:p>
            <a:pPr marL="742950" lvl="1" indent="-285750">
              <a:buFont typeface="Wingdings" panose="05000000000000000000" pitchFamily="2" charset="2"/>
              <a:buChar char="l"/>
            </a:pPr>
            <a:r>
              <a:rPr lang="en-US" altLang="zh-CN" dirty="0"/>
              <a:t>1. </a:t>
            </a:r>
            <a:r>
              <a:rPr lang="zh-CN" altLang="en-US" dirty="0"/>
              <a:t>从任务列表中选择一个任务</a:t>
            </a:r>
            <a:endParaRPr lang="en-US" altLang="zh-CN" dirty="0"/>
          </a:p>
          <a:p>
            <a:pPr marL="742950" lvl="1" indent="-285750">
              <a:buFont typeface="Wingdings" panose="05000000000000000000" pitchFamily="2" charset="2"/>
              <a:buChar char="l"/>
            </a:pPr>
            <a:r>
              <a:rPr lang="en-US" altLang="zh-CN" dirty="0"/>
              <a:t>2. </a:t>
            </a:r>
            <a:r>
              <a:rPr lang="zh-CN" altLang="en-US" dirty="0"/>
              <a:t>为这个任务选择一个随机的训练示例</a:t>
            </a:r>
            <a:endParaRPr lang="en-US" altLang="zh-CN" dirty="0"/>
          </a:p>
          <a:p>
            <a:pPr marL="742950" lvl="1" indent="-285750">
              <a:buFont typeface="Wingdings" panose="05000000000000000000" pitchFamily="2" charset="2"/>
              <a:buChar char="l"/>
            </a:pPr>
            <a:r>
              <a:rPr lang="en-US" altLang="zh-CN" dirty="0"/>
              <a:t>3.</a:t>
            </a:r>
            <a:r>
              <a:rPr lang="zh-CN" altLang="en-US" dirty="0"/>
              <a:t>通过对这个例子采取一个梯度步骤来更新这个任务的网络参数</a:t>
            </a:r>
            <a:endParaRPr lang="en-US" altLang="zh-CN" dirty="0"/>
          </a:p>
          <a:p>
            <a:pPr marL="742950" lvl="1" indent="-285750">
              <a:buFont typeface="Wingdings" panose="05000000000000000000" pitchFamily="2" charset="2"/>
              <a:buChar char="l"/>
            </a:pPr>
            <a:r>
              <a:rPr lang="en-US" altLang="zh-CN" dirty="0"/>
              <a:t>4. </a:t>
            </a:r>
            <a:r>
              <a:rPr lang="zh-CN" altLang="en-US" dirty="0"/>
              <a:t>重复第一步</a:t>
            </a:r>
            <a:endParaRPr lang="en-US" altLang="zh-CN" dirty="0"/>
          </a:p>
          <a:p>
            <a:pPr lvl="1"/>
            <a:endParaRPr lang="en-US" altLang="zh-CN" dirty="0"/>
          </a:p>
          <a:p>
            <a:pPr marL="285750" indent="-285750">
              <a:buFont typeface="Wingdings" panose="05000000000000000000" pitchFamily="2" charset="2"/>
              <a:buChar char="Ø"/>
            </a:pPr>
            <a:r>
              <a:rPr lang="zh-CN" altLang="en-US" dirty="0"/>
              <a:t>软参数共享</a:t>
            </a:r>
            <a:r>
              <a:rPr lang="en-US" altLang="zh-CN" dirty="0"/>
              <a:t>[13]</a:t>
            </a:r>
          </a:p>
          <a:p>
            <a:pPr marL="742950" lvl="1" indent="-285750">
              <a:buFont typeface="Wingdings" panose="05000000000000000000" pitchFamily="2" charset="2"/>
              <a:buChar char="l"/>
            </a:pPr>
            <a:r>
              <a:rPr lang="zh-CN" altLang="en-US" dirty="0"/>
              <a:t>不同的任务使用不同的网络，但是不同任务的网络参数，采用距离</a:t>
            </a:r>
            <a:r>
              <a:rPr lang="en-US" altLang="zh-CN" dirty="0"/>
              <a:t>(L1,L2)</a:t>
            </a:r>
            <a:r>
              <a:rPr lang="zh-CN" altLang="en-US" dirty="0"/>
              <a:t>等作为约束，鼓励参数相似化</a:t>
            </a:r>
            <a:endParaRPr lang="en-US" altLang="zh-CN" dirty="0"/>
          </a:p>
          <a:p>
            <a:pPr marL="742950" lvl="1"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zh-CN" altLang="en-US" dirty="0"/>
          </a:p>
        </p:txBody>
      </p:sp>
      <p:pic>
        <p:nvPicPr>
          <p:cNvPr id="5" name="图片 4">
            <a:extLst>
              <a:ext uri="{FF2B5EF4-FFF2-40B4-BE49-F238E27FC236}">
                <a16:creationId xmlns:a16="http://schemas.microsoft.com/office/drawing/2014/main" id="{740DF538-862A-41E8-8694-48100D6E2CD3}"/>
              </a:ext>
            </a:extLst>
          </p:cNvPr>
          <p:cNvPicPr>
            <a:picLocks noChangeAspect="1"/>
          </p:cNvPicPr>
          <p:nvPr/>
        </p:nvPicPr>
        <p:blipFill>
          <a:blip r:embed="rId4"/>
          <a:stretch>
            <a:fillRect/>
          </a:stretch>
        </p:blipFill>
        <p:spPr>
          <a:xfrm>
            <a:off x="5344433" y="3918582"/>
            <a:ext cx="2016716" cy="2101929"/>
          </a:xfrm>
          <a:prstGeom prst="rect">
            <a:avLst/>
          </a:prstGeom>
        </p:spPr>
      </p:pic>
    </p:spTree>
    <p:extLst>
      <p:ext uri="{BB962C8B-B14F-4D97-AF65-F5344CB8AC3E}">
        <p14:creationId xmlns:p14="http://schemas.microsoft.com/office/powerpoint/2010/main" val="1968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04</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397418" y="4253404"/>
            <a:ext cx="433965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前期工作和未来规划</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419125522"/>
      </p:ext>
    </p:extLst>
  </p:cSld>
  <p:clrMapOvr>
    <a:masterClrMapping/>
  </p:clrMapOvr>
  <p:transition spd="med" advClick="0" advTm="0">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前期工作</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14561" y="1416032"/>
            <a:ext cx="7360356"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实验环境</a:t>
            </a:r>
            <a:r>
              <a:rPr lang="en-US" altLang="zh-CN" dirty="0"/>
              <a:t>—</a:t>
            </a:r>
            <a:r>
              <a:rPr lang="en-US" altLang="zh-CN" dirty="0" err="1"/>
              <a:t>MiniGrid</a:t>
            </a:r>
            <a:r>
              <a:rPr lang="en-US" altLang="zh-CN" dirty="0"/>
              <a:t>[14]</a:t>
            </a:r>
          </a:p>
          <a:p>
            <a:pPr marL="742950" lvl="1" indent="-285750">
              <a:buFont typeface="Wingdings" panose="05000000000000000000" pitchFamily="2" charset="2"/>
              <a:buChar char="l"/>
            </a:pPr>
            <a:r>
              <a:rPr lang="zh-CN" altLang="en-US" dirty="0"/>
              <a:t>物体：空格子，墙，钥匙，箱子，球，门</a:t>
            </a:r>
            <a:endParaRPr lang="en-US" altLang="zh-CN" dirty="0"/>
          </a:p>
          <a:p>
            <a:pPr marL="742950" lvl="1" indent="-285750">
              <a:buFont typeface="Wingdings" panose="05000000000000000000" pitchFamily="2" charset="2"/>
              <a:buChar char="l"/>
            </a:pPr>
            <a:r>
              <a:rPr lang="zh-CN" altLang="en-US" dirty="0"/>
              <a:t>颜色：红，黄，蓝，绿，灰，紫</a:t>
            </a:r>
            <a:r>
              <a:rPr lang="en-US" altLang="zh-CN" dirty="0"/>
              <a:t> </a:t>
            </a:r>
          </a:p>
          <a:p>
            <a:pPr marL="742950" lvl="1" indent="-285750">
              <a:buFont typeface="Wingdings" panose="05000000000000000000" pitchFamily="2" charset="2"/>
              <a:buChar char="l"/>
            </a:pPr>
            <a:r>
              <a:rPr lang="zh-CN" altLang="en-US" dirty="0"/>
              <a:t>状态：开，关，被锁住</a:t>
            </a:r>
            <a:endParaRPr lang="en-US" altLang="zh-CN" dirty="0"/>
          </a:p>
        </p:txBody>
      </p:sp>
      <p:sp>
        <p:nvSpPr>
          <p:cNvPr id="2" name="文本框 1">
            <a:extLst>
              <a:ext uri="{FF2B5EF4-FFF2-40B4-BE49-F238E27FC236}">
                <a16:creationId xmlns:a16="http://schemas.microsoft.com/office/drawing/2014/main" id="{368390C5-A2FB-4111-A1FD-8267F4DC37E5}"/>
              </a:ext>
            </a:extLst>
          </p:cNvPr>
          <p:cNvSpPr txBox="1"/>
          <p:nvPr/>
        </p:nvSpPr>
        <p:spPr>
          <a:xfrm>
            <a:off x="314561" y="2616361"/>
            <a:ext cx="2089033"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视觉处理模块：</a:t>
            </a:r>
          </a:p>
        </p:txBody>
      </p:sp>
      <p:pic>
        <p:nvPicPr>
          <p:cNvPr id="6" name="图片 5">
            <a:extLst>
              <a:ext uri="{FF2B5EF4-FFF2-40B4-BE49-F238E27FC236}">
                <a16:creationId xmlns:a16="http://schemas.microsoft.com/office/drawing/2014/main" id="{A165E0C2-AB0E-46F0-BAC5-6CE02051B2AD}"/>
              </a:ext>
            </a:extLst>
          </p:cNvPr>
          <p:cNvPicPr>
            <a:picLocks noChangeAspect="1"/>
          </p:cNvPicPr>
          <p:nvPr/>
        </p:nvPicPr>
        <p:blipFill>
          <a:blip r:embed="rId4"/>
          <a:stretch>
            <a:fillRect/>
          </a:stretch>
        </p:blipFill>
        <p:spPr>
          <a:xfrm>
            <a:off x="354562" y="3204141"/>
            <a:ext cx="7820025" cy="2562225"/>
          </a:xfrm>
          <a:prstGeom prst="rect">
            <a:avLst/>
          </a:prstGeom>
        </p:spPr>
      </p:pic>
    </p:spTree>
    <p:extLst>
      <p:ext uri="{BB962C8B-B14F-4D97-AF65-F5344CB8AC3E}">
        <p14:creationId xmlns:p14="http://schemas.microsoft.com/office/powerpoint/2010/main" val="3052124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前期工作</a:t>
            </a:r>
          </a:p>
        </p:txBody>
      </p:sp>
      <p:sp>
        <p:nvSpPr>
          <p:cNvPr id="3" name="文本框 2">
            <a:extLst>
              <a:ext uri="{FF2B5EF4-FFF2-40B4-BE49-F238E27FC236}">
                <a16:creationId xmlns:a16="http://schemas.microsoft.com/office/drawing/2014/main" id="{81EDD690-60E9-418B-B93A-9A307275B38F}"/>
              </a:ext>
            </a:extLst>
          </p:cNvPr>
          <p:cNvSpPr txBox="1"/>
          <p:nvPr/>
        </p:nvSpPr>
        <p:spPr>
          <a:xfrm>
            <a:off x="0" y="1422424"/>
            <a:ext cx="4257439" cy="443198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设计多轮定位任务，可以分为三个步骤</a:t>
            </a:r>
            <a:endParaRPr lang="en-US" altLang="zh-CN" dirty="0"/>
          </a:p>
          <a:p>
            <a:pPr marL="742950" lvl="1" indent="-285750">
              <a:buFont typeface="Wingdings" panose="05000000000000000000" pitchFamily="2" charset="2"/>
              <a:buChar char="l"/>
            </a:pPr>
            <a:r>
              <a:rPr lang="zh-CN" altLang="en-US" b="1" dirty="0"/>
              <a:t>定位</a:t>
            </a:r>
            <a:r>
              <a:rPr lang="zh-CN" altLang="en-US" dirty="0"/>
              <a:t>：</a:t>
            </a:r>
            <a:r>
              <a:rPr lang="en-US" altLang="zh-CN" sz="1600" dirty="0"/>
              <a:t>Agent A</a:t>
            </a:r>
            <a:r>
              <a:rPr lang="zh-CN" altLang="en-US" sz="1600" dirty="0"/>
              <a:t>根据局部观测到的环境信息，从词表中选择符号序列</a:t>
            </a:r>
            <a:r>
              <a:rPr lang="en-US" altLang="zh-CN" sz="1600" dirty="0"/>
              <a:t>Message</a:t>
            </a:r>
            <a:r>
              <a:rPr lang="zh-CN" altLang="en-US" sz="1600" dirty="0"/>
              <a:t>，传递给</a:t>
            </a:r>
            <a:r>
              <a:rPr lang="en-US" altLang="zh-CN" sz="1600" dirty="0"/>
              <a:t>Agent B</a:t>
            </a:r>
            <a:r>
              <a:rPr lang="zh-CN" altLang="en-US" sz="1600" dirty="0"/>
              <a:t>，</a:t>
            </a:r>
            <a:r>
              <a:rPr lang="en-US" altLang="zh-CN" sz="1600" dirty="0"/>
              <a:t>Agent B</a:t>
            </a:r>
            <a:r>
              <a:rPr lang="zh-CN" altLang="en-US" sz="1600" dirty="0"/>
              <a:t>根据</a:t>
            </a:r>
            <a:r>
              <a:rPr lang="en-US" altLang="zh-CN" sz="1600" dirty="0"/>
              <a:t>Message</a:t>
            </a:r>
            <a:r>
              <a:rPr lang="zh-CN" altLang="en-US" sz="1600" dirty="0"/>
              <a:t>和全局环境信息来判断</a:t>
            </a:r>
            <a:r>
              <a:rPr lang="en-US" altLang="zh-CN" sz="1600" dirty="0"/>
              <a:t>Agent A</a:t>
            </a:r>
            <a:r>
              <a:rPr lang="zh-CN" altLang="en-US" sz="1600" dirty="0"/>
              <a:t>所在的房间</a:t>
            </a:r>
            <a:endParaRPr lang="en-US" altLang="zh-CN" sz="1600" dirty="0"/>
          </a:p>
          <a:p>
            <a:pPr marL="742950" lvl="1" indent="-285750">
              <a:buFont typeface="Wingdings" panose="05000000000000000000" pitchFamily="2" charset="2"/>
              <a:buChar char="l"/>
            </a:pPr>
            <a:endParaRPr lang="en-US" altLang="zh-CN" sz="1600" dirty="0"/>
          </a:p>
          <a:p>
            <a:pPr marL="742950" lvl="1" indent="-285750">
              <a:buFont typeface="Wingdings" panose="05000000000000000000" pitchFamily="2" charset="2"/>
              <a:buChar char="l"/>
            </a:pPr>
            <a:r>
              <a:rPr lang="zh-CN" altLang="en-US" b="1" dirty="0"/>
              <a:t>移动</a:t>
            </a:r>
            <a:r>
              <a:rPr lang="zh-CN" altLang="en-US" dirty="0"/>
              <a:t>：</a:t>
            </a:r>
            <a:r>
              <a:rPr lang="zh-CN" altLang="en-US" sz="1600" dirty="0"/>
              <a:t>如果</a:t>
            </a:r>
            <a:r>
              <a:rPr lang="en-US" altLang="zh-CN" sz="1600" dirty="0"/>
              <a:t>Agent B</a:t>
            </a:r>
            <a:r>
              <a:rPr lang="zh-CN" altLang="en-US" sz="1600" dirty="0"/>
              <a:t>猜测房间错误，则随机选取一个动作，用涌现语言将动作信息传递给</a:t>
            </a:r>
            <a:r>
              <a:rPr lang="en-US" altLang="zh-CN" sz="1600" dirty="0"/>
              <a:t>Agent A</a:t>
            </a:r>
            <a:r>
              <a:rPr lang="zh-CN" altLang="en-US" sz="1600" dirty="0"/>
              <a:t>，</a:t>
            </a:r>
            <a:r>
              <a:rPr lang="en-US" altLang="zh-CN" sz="1600" dirty="0"/>
              <a:t>Agent A</a:t>
            </a:r>
            <a:r>
              <a:rPr lang="zh-CN" altLang="en-US" sz="1600" dirty="0"/>
              <a:t>根据</a:t>
            </a:r>
            <a:r>
              <a:rPr lang="en-US" altLang="zh-CN" sz="1600" dirty="0"/>
              <a:t>Message</a:t>
            </a:r>
            <a:r>
              <a:rPr lang="zh-CN" altLang="en-US" sz="1600" dirty="0"/>
              <a:t>进行移动</a:t>
            </a:r>
            <a:endParaRPr lang="en-US" altLang="zh-CN" sz="1600" dirty="0"/>
          </a:p>
          <a:p>
            <a:pPr marL="742950" lvl="1" indent="-285750">
              <a:buFont typeface="Wingdings" panose="05000000000000000000" pitchFamily="2" charset="2"/>
              <a:buChar char="l"/>
            </a:pPr>
            <a:endParaRPr lang="en-US" altLang="zh-CN" sz="1600" dirty="0"/>
          </a:p>
          <a:p>
            <a:pPr marL="742950" lvl="1" indent="-285750">
              <a:buFont typeface="Wingdings" panose="05000000000000000000" pitchFamily="2" charset="2"/>
              <a:buChar char="l"/>
            </a:pPr>
            <a:r>
              <a:rPr lang="zh-CN" altLang="en-US" b="1" dirty="0"/>
              <a:t>多轮定位</a:t>
            </a:r>
            <a:r>
              <a:rPr lang="zh-CN" altLang="en-US" dirty="0"/>
              <a:t>：</a:t>
            </a:r>
            <a:r>
              <a:rPr lang="en-US" altLang="zh-CN" sz="1600" dirty="0"/>
              <a:t>Agent A</a:t>
            </a:r>
            <a:r>
              <a:rPr lang="zh-CN" altLang="en-US" sz="1600" dirty="0"/>
              <a:t>移动后观测到新的环境信息，再用涌现语言传递给</a:t>
            </a:r>
            <a:r>
              <a:rPr lang="en-US" altLang="zh-CN" sz="1600" dirty="0"/>
              <a:t>Agent B</a:t>
            </a:r>
            <a:r>
              <a:rPr lang="zh-CN" altLang="en-US" sz="1600" dirty="0"/>
              <a:t>，</a:t>
            </a:r>
            <a:r>
              <a:rPr lang="en-US" altLang="zh-CN" sz="1600" dirty="0"/>
              <a:t>Agent B</a:t>
            </a:r>
            <a:r>
              <a:rPr lang="zh-CN" altLang="en-US" sz="1600" dirty="0"/>
              <a:t>根据多轮信息判断房间，直到猜测正确</a:t>
            </a:r>
            <a:endParaRPr lang="en-US" altLang="zh-CN" sz="1600" dirty="0"/>
          </a:p>
        </p:txBody>
      </p:sp>
      <p:pic>
        <p:nvPicPr>
          <p:cNvPr id="8" name="图片 7">
            <a:extLst>
              <a:ext uri="{FF2B5EF4-FFF2-40B4-BE49-F238E27FC236}">
                <a16:creationId xmlns:a16="http://schemas.microsoft.com/office/drawing/2014/main" id="{ABB02234-342E-4774-92F1-07E53F189495}"/>
              </a:ext>
            </a:extLst>
          </p:cNvPr>
          <p:cNvPicPr>
            <a:picLocks noChangeAspect="1"/>
          </p:cNvPicPr>
          <p:nvPr/>
        </p:nvPicPr>
        <p:blipFill rotWithShape="1">
          <a:blip r:embed="rId4"/>
          <a:srcRect r="12966"/>
          <a:stretch/>
        </p:blipFill>
        <p:spPr>
          <a:xfrm>
            <a:off x="4231897" y="2378319"/>
            <a:ext cx="4977511" cy="3476088"/>
          </a:xfrm>
          <a:prstGeom prst="rect">
            <a:avLst/>
          </a:prstGeom>
        </p:spPr>
      </p:pic>
    </p:spTree>
    <p:extLst>
      <p:ext uri="{BB962C8B-B14F-4D97-AF65-F5344CB8AC3E}">
        <p14:creationId xmlns:p14="http://schemas.microsoft.com/office/powerpoint/2010/main" val="4211635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前期工作</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14561" y="1416032"/>
            <a:ext cx="7360356"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在</a:t>
            </a:r>
            <a:r>
              <a:rPr lang="en-US" altLang="zh-CN" dirty="0" err="1"/>
              <a:t>MiniGrid</a:t>
            </a:r>
            <a:r>
              <a:rPr lang="zh-CN" altLang="en-US" dirty="0"/>
              <a:t>环境下实现单轮定位任务，验证涌现语言在环境下的多智能体交互过程中是有效的</a:t>
            </a:r>
          </a:p>
        </p:txBody>
      </p:sp>
      <p:pic>
        <p:nvPicPr>
          <p:cNvPr id="5" name="图片 4">
            <a:extLst>
              <a:ext uri="{FF2B5EF4-FFF2-40B4-BE49-F238E27FC236}">
                <a16:creationId xmlns:a16="http://schemas.microsoft.com/office/drawing/2014/main" id="{E91D3C68-1B30-4E2C-804F-3F0375033878}"/>
              </a:ext>
            </a:extLst>
          </p:cNvPr>
          <p:cNvPicPr>
            <a:picLocks noChangeAspect="1"/>
          </p:cNvPicPr>
          <p:nvPr/>
        </p:nvPicPr>
        <p:blipFill rotWithShape="1">
          <a:blip r:embed="rId4"/>
          <a:srcRect l="19565" t="85389" r="26224" b="1"/>
          <a:stretch/>
        </p:blipFill>
        <p:spPr>
          <a:xfrm>
            <a:off x="238934" y="2108298"/>
            <a:ext cx="8046486" cy="3977685"/>
          </a:xfrm>
          <a:prstGeom prst="rect">
            <a:avLst/>
          </a:prstGeom>
        </p:spPr>
      </p:pic>
    </p:spTree>
    <p:extLst>
      <p:ext uri="{BB962C8B-B14F-4D97-AF65-F5344CB8AC3E}">
        <p14:creationId xmlns:p14="http://schemas.microsoft.com/office/powerpoint/2010/main" val="4268933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前期工作</a:t>
            </a:r>
          </a:p>
        </p:txBody>
      </p:sp>
      <p:pic>
        <p:nvPicPr>
          <p:cNvPr id="13" name="图片 12">
            <a:extLst>
              <a:ext uri="{FF2B5EF4-FFF2-40B4-BE49-F238E27FC236}">
                <a16:creationId xmlns:a16="http://schemas.microsoft.com/office/drawing/2014/main" id="{D8F585C9-1397-4E02-BB0E-347B755B0AB7}"/>
              </a:ext>
            </a:extLst>
          </p:cNvPr>
          <p:cNvPicPr>
            <a:picLocks noChangeAspect="1"/>
          </p:cNvPicPr>
          <p:nvPr/>
        </p:nvPicPr>
        <p:blipFill rotWithShape="1">
          <a:blip r:embed="rId4">
            <a:extLst>
              <a:ext uri="{28A0092B-C50C-407E-A947-70E740481C1C}">
                <a14:useLocalDpi xmlns:a14="http://schemas.microsoft.com/office/drawing/2010/main" val="0"/>
              </a:ext>
            </a:extLst>
          </a:blip>
          <a:srcRect l="3175" t="6038" r="7616"/>
          <a:stretch/>
        </p:blipFill>
        <p:spPr>
          <a:xfrm>
            <a:off x="4447917" y="2515094"/>
            <a:ext cx="4120469" cy="3255035"/>
          </a:xfrm>
          <a:prstGeom prst="rect">
            <a:avLst/>
          </a:prstGeom>
        </p:spPr>
      </p:pic>
      <p:sp>
        <p:nvSpPr>
          <p:cNvPr id="14" name="文本框 13">
            <a:extLst>
              <a:ext uri="{FF2B5EF4-FFF2-40B4-BE49-F238E27FC236}">
                <a16:creationId xmlns:a16="http://schemas.microsoft.com/office/drawing/2014/main" id="{A1F88DE9-C51B-402D-98A5-A44F892C5F31}"/>
              </a:ext>
            </a:extLst>
          </p:cNvPr>
          <p:cNvSpPr txBox="1"/>
          <p:nvPr/>
        </p:nvSpPr>
        <p:spPr>
          <a:xfrm>
            <a:off x="238934" y="1432572"/>
            <a:ext cx="7735614"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模型在训练集上可以达到</a:t>
            </a:r>
            <a:r>
              <a:rPr lang="en-US" altLang="zh-CN" dirty="0"/>
              <a:t>0.95</a:t>
            </a:r>
            <a:r>
              <a:rPr lang="zh-CN" altLang="en-US" dirty="0"/>
              <a:t>左右的准确率，在测试集上可以达到</a:t>
            </a:r>
            <a:r>
              <a:rPr lang="en-US" altLang="zh-CN" dirty="0"/>
              <a:t>0.85</a:t>
            </a:r>
            <a:r>
              <a:rPr lang="zh-CN" altLang="en-US" dirty="0"/>
              <a:t>左右的准确率</a:t>
            </a:r>
            <a:endParaRPr lang="en-US" altLang="zh-CN" dirty="0"/>
          </a:p>
        </p:txBody>
      </p:sp>
      <p:pic>
        <p:nvPicPr>
          <p:cNvPr id="10" name="图片 9">
            <a:extLst>
              <a:ext uri="{FF2B5EF4-FFF2-40B4-BE49-F238E27FC236}">
                <a16:creationId xmlns:a16="http://schemas.microsoft.com/office/drawing/2014/main" id="{B04866D9-4BDC-449F-918C-96A08708DE0D}"/>
              </a:ext>
            </a:extLst>
          </p:cNvPr>
          <p:cNvPicPr>
            <a:picLocks noChangeAspect="1"/>
          </p:cNvPicPr>
          <p:nvPr/>
        </p:nvPicPr>
        <p:blipFill rotWithShape="1">
          <a:blip r:embed="rId5">
            <a:extLst>
              <a:ext uri="{28A0092B-C50C-407E-A947-70E740481C1C}">
                <a14:useLocalDpi xmlns:a14="http://schemas.microsoft.com/office/drawing/2010/main" val="0"/>
              </a:ext>
            </a:extLst>
          </a:blip>
          <a:srcRect l="3110" t="5375" r="8642"/>
          <a:stretch/>
        </p:blipFill>
        <p:spPr>
          <a:xfrm>
            <a:off x="0" y="2515094"/>
            <a:ext cx="3996386" cy="3213883"/>
          </a:xfrm>
          <a:prstGeom prst="rect">
            <a:avLst/>
          </a:prstGeom>
        </p:spPr>
      </p:pic>
    </p:spTree>
    <p:extLst>
      <p:ext uri="{BB962C8B-B14F-4D97-AF65-F5344CB8AC3E}">
        <p14:creationId xmlns:p14="http://schemas.microsoft.com/office/powerpoint/2010/main" val="3553587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前期工作</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397675"/>
            <a:ext cx="5934478"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引入动作空间，使模型可以学习多种任务，为扩展到多任务下的涌现语言研究提供前提条件</a:t>
            </a:r>
            <a:endParaRPr lang="en-US" altLang="zh-CN" dirty="0"/>
          </a:p>
          <a:p>
            <a:pPr marL="285750" indent="-285750">
              <a:buFont typeface="Wingdings" panose="05000000000000000000" pitchFamily="2" charset="2"/>
              <a:buChar char="Ø"/>
            </a:pPr>
            <a:r>
              <a:rPr lang="zh-CN" altLang="en-US" dirty="0">
                <a:solidFill>
                  <a:srgbClr val="001133"/>
                </a:solidFill>
                <a:latin typeface="Helvetica Neue"/>
              </a:rPr>
              <a:t>在</a:t>
            </a:r>
            <a:r>
              <a:rPr lang="en-US" altLang="zh-CN" dirty="0" err="1">
                <a:solidFill>
                  <a:srgbClr val="001133"/>
                </a:solidFill>
                <a:latin typeface="Helvetica Neue"/>
              </a:rPr>
              <a:t>MiniGrid</a:t>
            </a:r>
            <a:r>
              <a:rPr lang="zh-CN" altLang="en-US" dirty="0">
                <a:solidFill>
                  <a:srgbClr val="001133"/>
                </a:solidFill>
                <a:latin typeface="Helvetica Neue"/>
              </a:rPr>
              <a:t>环境下实现单轮移动任务</a:t>
            </a:r>
            <a:r>
              <a:rPr lang="zh-CN" altLang="en-US" b="0" i="0" dirty="0">
                <a:solidFill>
                  <a:srgbClr val="001133"/>
                </a:solidFill>
                <a:effectLst/>
                <a:latin typeface="Helvetica Neue"/>
              </a:rPr>
              <a:t>，验证</a:t>
            </a:r>
            <a:r>
              <a:rPr lang="zh-CN" altLang="en-US" dirty="0"/>
              <a:t>模型具有理解和生成涌现语言来描述动作的能力</a:t>
            </a:r>
            <a:endParaRPr lang="en-US" altLang="zh-CN" dirty="0"/>
          </a:p>
          <a:p>
            <a:pPr marL="285750" indent="-285750">
              <a:buFont typeface="Wingdings" panose="05000000000000000000" pitchFamily="2" charset="2"/>
              <a:buChar char="Ø"/>
            </a:pPr>
            <a:endParaRPr lang="en-US" altLang="zh-CN" dirty="0"/>
          </a:p>
        </p:txBody>
      </p:sp>
      <p:pic>
        <p:nvPicPr>
          <p:cNvPr id="10" name="图片 9">
            <a:extLst>
              <a:ext uri="{FF2B5EF4-FFF2-40B4-BE49-F238E27FC236}">
                <a16:creationId xmlns:a16="http://schemas.microsoft.com/office/drawing/2014/main" id="{409A851E-7945-4975-99B3-31F5EA8E8FD4}"/>
              </a:ext>
            </a:extLst>
          </p:cNvPr>
          <p:cNvPicPr>
            <a:picLocks noChangeAspect="1"/>
          </p:cNvPicPr>
          <p:nvPr/>
        </p:nvPicPr>
        <p:blipFill>
          <a:blip r:embed="rId4"/>
          <a:stretch>
            <a:fillRect/>
          </a:stretch>
        </p:blipFill>
        <p:spPr>
          <a:xfrm>
            <a:off x="6439130" y="1356521"/>
            <a:ext cx="2476864" cy="2891113"/>
          </a:xfrm>
          <a:prstGeom prst="rect">
            <a:avLst/>
          </a:prstGeom>
        </p:spPr>
      </p:pic>
      <p:sp>
        <p:nvSpPr>
          <p:cNvPr id="2" name="文本框 1">
            <a:extLst>
              <a:ext uri="{FF2B5EF4-FFF2-40B4-BE49-F238E27FC236}">
                <a16:creationId xmlns:a16="http://schemas.microsoft.com/office/drawing/2014/main" id="{AECF180A-FFF2-4277-96CD-26321D88F0B8}"/>
              </a:ext>
            </a:extLst>
          </p:cNvPr>
          <p:cNvSpPr txBox="1"/>
          <p:nvPr/>
        </p:nvSpPr>
        <p:spPr>
          <a:xfrm>
            <a:off x="282240" y="5760399"/>
            <a:ext cx="8367279"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i="0" dirty="0">
                <a:solidFill>
                  <a:srgbClr val="001133"/>
                </a:solidFill>
                <a:effectLst/>
                <a:latin typeface="Helvetica Neue"/>
              </a:rPr>
              <a:t>实验在</a:t>
            </a:r>
            <a:r>
              <a:rPr lang="en-US" altLang="zh-CN" b="0" i="0" dirty="0">
                <a:solidFill>
                  <a:srgbClr val="001133"/>
                </a:solidFill>
                <a:effectLst/>
                <a:latin typeface="Helvetica Neue"/>
              </a:rPr>
              <a:t>500</a:t>
            </a:r>
            <a:r>
              <a:rPr lang="zh-CN" altLang="en-US" b="0" i="0" dirty="0">
                <a:solidFill>
                  <a:srgbClr val="001133"/>
                </a:solidFill>
                <a:effectLst/>
                <a:latin typeface="Helvetica Neue"/>
              </a:rPr>
              <a:t>个</a:t>
            </a:r>
            <a:r>
              <a:rPr lang="en-US" altLang="zh-CN" b="0" i="0" dirty="0">
                <a:solidFill>
                  <a:srgbClr val="001133"/>
                </a:solidFill>
                <a:effectLst/>
                <a:latin typeface="Helvetica Neue"/>
              </a:rPr>
              <a:t>epoch</a:t>
            </a:r>
            <a:r>
              <a:rPr lang="zh-CN" altLang="en-US" b="0" i="0" dirty="0">
                <a:solidFill>
                  <a:srgbClr val="001133"/>
                </a:solidFill>
                <a:effectLst/>
                <a:latin typeface="Helvetica Neue"/>
              </a:rPr>
              <a:t>后准确率就到达</a:t>
            </a:r>
            <a:r>
              <a:rPr lang="en-US" altLang="zh-CN" b="0" i="0" dirty="0">
                <a:solidFill>
                  <a:srgbClr val="001133"/>
                </a:solidFill>
                <a:effectLst/>
                <a:latin typeface="Helvetica Neue"/>
              </a:rPr>
              <a:t>1</a:t>
            </a:r>
            <a:r>
              <a:rPr lang="zh-CN" altLang="en-US" b="0" i="0" dirty="0">
                <a:solidFill>
                  <a:srgbClr val="001133"/>
                </a:solidFill>
                <a:effectLst/>
                <a:latin typeface="Helvetica Neue"/>
              </a:rPr>
              <a:t>，说明涌现语言很好地表示了动作信息</a:t>
            </a:r>
          </a:p>
          <a:p>
            <a:endParaRPr lang="zh-CN" altLang="en-US" dirty="0"/>
          </a:p>
        </p:txBody>
      </p:sp>
      <p:pic>
        <p:nvPicPr>
          <p:cNvPr id="6" name="图片 5">
            <a:extLst>
              <a:ext uri="{FF2B5EF4-FFF2-40B4-BE49-F238E27FC236}">
                <a16:creationId xmlns:a16="http://schemas.microsoft.com/office/drawing/2014/main" id="{F0243A1E-0795-4548-BE5E-AFA7D9B75CC3}"/>
              </a:ext>
            </a:extLst>
          </p:cNvPr>
          <p:cNvPicPr>
            <a:picLocks noChangeAspect="1"/>
          </p:cNvPicPr>
          <p:nvPr/>
        </p:nvPicPr>
        <p:blipFill rotWithShape="1">
          <a:blip r:embed="rId5"/>
          <a:srcRect l="15604" t="87070" r="33849"/>
          <a:stretch/>
        </p:blipFill>
        <p:spPr>
          <a:xfrm>
            <a:off x="354562" y="2536173"/>
            <a:ext cx="5685039" cy="3175371"/>
          </a:xfrm>
          <a:prstGeom prst="rect">
            <a:avLst/>
          </a:prstGeom>
        </p:spPr>
      </p:pic>
    </p:spTree>
    <p:extLst>
      <p:ext uri="{BB962C8B-B14F-4D97-AF65-F5344CB8AC3E}">
        <p14:creationId xmlns:p14="http://schemas.microsoft.com/office/powerpoint/2010/main" val="346436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93657" y="1367192"/>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01</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4271" y="4253404"/>
            <a:ext cx="3425938"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选题背景和意义</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147474559"/>
      </p:ext>
    </p:extLst>
  </p:cSld>
  <p:clrMapOvr>
    <a:masterClrMapping/>
  </p:clrMapOvr>
  <p:transition spd="med" advClick="0" advTm="0">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未来规划</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397675"/>
            <a:ext cx="7360356" cy="3170099"/>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a:t>2023.12-2024.2</a:t>
            </a:r>
          </a:p>
          <a:p>
            <a:r>
              <a:rPr lang="en-US" altLang="zh-CN" sz="2000" dirty="0"/>
              <a:t>	</a:t>
            </a:r>
            <a:r>
              <a:rPr lang="zh-CN" altLang="en-US" sz="2000" dirty="0"/>
              <a:t>完成多轮定位和移动任务，分析实验结果</a:t>
            </a:r>
            <a:endParaRPr lang="en-US" altLang="zh-CN" sz="2000" dirty="0"/>
          </a:p>
          <a:p>
            <a:pPr marL="285750" indent="-285750">
              <a:buFont typeface="Wingdings" panose="05000000000000000000" pitchFamily="2" charset="2"/>
              <a:buChar char="Ø"/>
            </a:pPr>
            <a:r>
              <a:rPr lang="en-US" altLang="zh-CN" sz="2000" dirty="0"/>
              <a:t>2024.2-2024.6</a:t>
            </a:r>
          </a:p>
          <a:p>
            <a:r>
              <a:rPr lang="en-US" altLang="zh-CN" sz="2000" dirty="0"/>
              <a:t>	</a:t>
            </a:r>
            <a:r>
              <a:rPr lang="zh-CN" altLang="en-US" sz="2000" dirty="0"/>
              <a:t>设计多任务模型框架，研究涌现语言的性质</a:t>
            </a:r>
            <a:endParaRPr lang="en-US" altLang="zh-CN" sz="2000" dirty="0"/>
          </a:p>
          <a:p>
            <a:pPr marL="285750" indent="-285750">
              <a:buFont typeface="Wingdings" panose="05000000000000000000" pitchFamily="2" charset="2"/>
              <a:buChar char="Ø"/>
            </a:pPr>
            <a:r>
              <a:rPr lang="en-US" altLang="zh-CN" sz="2000" dirty="0"/>
              <a:t>2024.6-2024.10</a:t>
            </a:r>
          </a:p>
          <a:p>
            <a:r>
              <a:rPr lang="en-US" altLang="zh-CN" sz="2000" dirty="0"/>
              <a:t>	</a:t>
            </a:r>
            <a:r>
              <a:rPr lang="zh-CN" altLang="en-US" sz="2000" dirty="0"/>
              <a:t>分析实验数据，总结实验结论</a:t>
            </a:r>
          </a:p>
          <a:p>
            <a:pPr marL="285750" indent="-285750">
              <a:buFont typeface="Wingdings" panose="05000000000000000000" pitchFamily="2" charset="2"/>
              <a:buChar char="Ø"/>
            </a:pPr>
            <a:r>
              <a:rPr lang="en-US" altLang="zh-CN" sz="2000" dirty="0"/>
              <a:t>2024.10-2025.2</a:t>
            </a:r>
          </a:p>
          <a:p>
            <a:r>
              <a:rPr lang="en-US" altLang="zh-CN" sz="2000" dirty="0"/>
              <a:t>	</a:t>
            </a:r>
            <a:r>
              <a:rPr lang="zh-CN" altLang="en-US" sz="2000" dirty="0"/>
              <a:t>搭建论文框架，准备中期答辩</a:t>
            </a:r>
            <a:endParaRPr lang="en-US" altLang="zh-CN" sz="2000" dirty="0"/>
          </a:p>
          <a:p>
            <a:pPr marL="285750" indent="-285750">
              <a:buFont typeface="Wingdings" panose="05000000000000000000" pitchFamily="2" charset="2"/>
              <a:buChar char="Ø"/>
            </a:pPr>
            <a:r>
              <a:rPr lang="en-US" altLang="zh-CN" sz="2000" dirty="0"/>
              <a:t>2025.2-2025.6</a:t>
            </a:r>
          </a:p>
          <a:p>
            <a:r>
              <a:rPr lang="en-US" altLang="zh-CN" sz="2000" dirty="0"/>
              <a:t>	</a:t>
            </a:r>
            <a:r>
              <a:rPr lang="zh-CN" altLang="en-US" sz="2000" dirty="0"/>
              <a:t>总结研究成果，完成毕业论文</a:t>
            </a:r>
          </a:p>
        </p:txBody>
      </p:sp>
    </p:spTree>
    <p:extLst>
      <p:ext uri="{BB962C8B-B14F-4D97-AF65-F5344CB8AC3E}">
        <p14:creationId xmlns:p14="http://schemas.microsoft.com/office/powerpoint/2010/main" val="2968441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参考文献</a:t>
            </a:r>
          </a:p>
        </p:txBody>
      </p:sp>
      <p:sp>
        <p:nvSpPr>
          <p:cNvPr id="3" name="文本框 2">
            <a:extLst>
              <a:ext uri="{FF2B5EF4-FFF2-40B4-BE49-F238E27FC236}">
                <a16:creationId xmlns:a16="http://schemas.microsoft.com/office/drawing/2014/main" id="{81EDD690-60E9-418B-B93A-9A307275B38F}"/>
              </a:ext>
            </a:extLst>
          </p:cNvPr>
          <p:cNvSpPr txBox="1"/>
          <p:nvPr/>
        </p:nvSpPr>
        <p:spPr>
          <a:xfrm>
            <a:off x="177281" y="1432572"/>
            <a:ext cx="8453535" cy="6555641"/>
          </a:xfrm>
          <a:prstGeom prst="rect">
            <a:avLst/>
          </a:prstGeom>
          <a:noFill/>
        </p:spPr>
        <p:txBody>
          <a:bodyPr wrap="square" rtlCol="0">
            <a:spAutoFit/>
          </a:bodyPr>
          <a:lstStyle/>
          <a:p>
            <a:r>
              <a:rPr lang="en-US" altLang="zh-CN" sz="1200" dirty="0"/>
              <a:t>[1]Yuan L, Zhang Z, Li L, et al. A Survey of Progress on Cooperative Multi-agent Reinforcement Learning in Open Environment (in Chinese). Sci Sin Inform, for review</a:t>
            </a:r>
          </a:p>
          <a:p>
            <a:r>
              <a:rPr lang="en-US" altLang="zh-CN" sz="1200" b="0" i="0" dirty="0">
                <a:solidFill>
                  <a:srgbClr val="222222"/>
                </a:solidFill>
                <a:effectLst/>
                <a:latin typeface="Arial" panose="020B0604020202020204" pitchFamily="34" charset="0"/>
              </a:rPr>
              <a:t>[2]Das, Abhishek, et al. "Tarmac: Targeted multi-agent communication." </a:t>
            </a:r>
            <a:r>
              <a:rPr lang="en-US" altLang="zh-CN" sz="1200" b="0" i="1" dirty="0">
                <a:solidFill>
                  <a:srgbClr val="222222"/>
                </a:solidFill>
                <a:effectLst/>
                <a:latin typeface="Arial" panose="020B0604020202020204" pitchFamily="34" charset="0"/>
              </a:rPr>
              <a:t>International Conference on Machine Learning</a:t>
            </a:r>
            <a:r>
              <a:rPr lang="en-US" altLang="zh-CN" sz="1200" b="0" i="0" dirty="0">
                <a:solidFill>
                  <a:srgbClr val="222222"/>
                </a:solidFill>
                <a:effectLst/>
                <a:latin typeface="Arial" panose="020B0604020202020204" pitchFamily="34" charset="0"/>
              </a:rPr>
              <a:t>. PMLR, 2019.</a:t>
            </a:r>
            <a:endParaRPr lang="en-US" altLang="zh-CN" sz="1200" dirty="0"/>
          </a:p>
          <a:p>
            <a:r>
              <a:rPr lang="en-US" altLang="zh-CN" sz="1200" dirty="0"/>
              <a:t>[3] </a:t>
            </a:r>
            <a:r>
              <a:rPr lang="en-US" altLang="zh-CN" sz="1200" dirty="0" err="1"/>
              <a:t>Lazaridou</a:t>
            </a:r>
            <a:r>
              <a:rPr lang="en-US" altLang="zh-CN" sz="1200" dirty="0"/>
              <a:t> A, </a:t>
            </a:r>
            <a:r>
              <a:rPr lang="en-US" altLang="zh-CN" sz="1200" dirty="0" err="1"/>
              <a:t>Peysakhovich</a:t>
            </a:r>
            <a:r>
              <a:rPr lang="en-US" altLang="zh-CN" sz="1200" dirty="0"/>
              <a:t> A, Baroni M. Multi-agent cooperation and the emergence of (natural) language[J]. </a:t>
            </a:r>
            <a:r>
              <a:rPr lang="en-US" altLang="zh-CN" sz="1200" dirty="0" err="1"/>
              <a:t>arXiv</a:t>
            </a:r>
            <a:r>
              <a:rPr lang="en-US" altLang="zh-CN" sz="1200" dirty="0"/>
              <a:t> preprint arXiv:1612.07182, 2016.</a:t>
            </a:r>
          </a:p>
          <a:p>
            <a:r>
              <a:rPr lang="en-US" altLang="zh-CN" sz="1200" dirty="0"/>
              <a:t>[4]</a:t>
            </a:r>
            <a:r>
              <a:rPr lang="en-US" altLang="zh-CN" sz="1200" dirty="0" err="1"/>
              <a:t>Lazaridou</a:t>
            </a:r>
            <a:r>
              <a:rPr lang="en-US" altLang="zh-CN" sz="1200" dirty="0"/>
              <a:t> A, Baroni M. Emergent multi-agent communication in the deep learning era[J]. </a:t>
            </a:r>
            <a:r>
              <a:rPr lang="en-US" altLang="zh-CN" sz="1200" dirty="0" err="1"/>
              <a:t>arXiv</a:t>
            </a:r>
            <a:r>
              <a:rPr lang="en-US" altLang="zh-CN" sz="1200" dirty="0"/>
              <a:t> preprint arXiv:2006.02419, 2020.</a:t>
            </a:r>
          </a:p>
          <a:p>
            <a:r>
              <a:rPr lang="en-US" altLang="zh-CN" sz="1200" dirty="0"/>
              <a:t>[5] </a:t>
            </a:r>
            <a:r>
              <a:rPr lang="en-US" altLang="zh-CN" sz="1200" dirty="0" err="1"/>
              <a:t>Kajic</a:t>
            </a:r>
            <a:r>
              <a:rPr lang="en-US" altLang="zh-CN" sz="1200" dirty="0"/>
              <a:t>, Ivana &amp; </a:t>
            </a:r>
            <a:r>
              <a:rPr lang="en-US" altLang="zh-CN" sz="1200" dirty="0" err="1"/>
              <a:t>Aygün</a:t>
            </a:r>
            <a:r>
              <a:rPr lang="en-US" altLang="zh-CN" sz="1200" dirty="0"/>
              <a:t>, </a:t>
            </a:r>
            <a:r>
              <a:rPr lang="en-US" altLang="zh-CN" sz="1200" dirty="0" err="1"/>
              <a:t>Eser</a:t>
            </a:r>
            <a:r>
              <a:rPr lang="en-US" altLang="zh-CN" sz="1200" dirty="0"/>
              <a:t> &amp; </a:t>
            </a:r>
            <a:r>
              <a:rPr lang="en-US" altLang="zh-CN" sz="1200" dirty="0" err="1"/>
              <a:t>Precup</a:t>
            </a:r>
            <a:r>
              <a:rPr lang="en-US" altLang="zh-CN" sz="1200" dirty="0"/>
              <a:t>, </a:t>
            </a:r>
            <a:r>
              <a:rPr lang="en-US" altLang="zh-CN" sz="1200" dirty="0" err="1"/>
              <a:t>Doina</a:t>
            </a:r>
            <a:r>
              <a:rPr lang="en-US" altLang="zh-CN" sz="1200" dirty="0"/>
              <a:t>. (2020). Learning to cooperate: Emergent communication in multi-agent navigation. </a:t>
            </a:r>
          </a:p>
          <a:p>
            <a:r>
              <a:rPr lang="en-US" altLang="zh-CN" sz="1200" dirty="0"/>
              <a:t>[6] </a:t>
            </a:r>
            <a:r>
              <a:rPr lang="en-US" altLang="zh-CN" sz="1200" dirty="0" err="1"/>
              <a:t>Lazaridou</a:t>
            </a:r>
            <a:r>
              <a:rPr lang="en-US" altLang="zh-CN" sz="1200" dirty="0"/>
              <a:t>, </a:t>
            </a:r>
            <a:r>
              <a:rPr lang="en-US" altLang="zh-CN" sz="1200" dirty="0" err="1"/>
              <a:t>Angeliki</a:t>
            </a:r>
            <a:r>
              <a:rPr lang="en-US" altLang="zh-CN" sz="1200" dirty="0"/>
              <a:t> &amp; Hermann, Karl &amp; </a:t>
            </a:r>
            <a:r>
              <a:rPr lang="en-US" altLang="zh-CN" sz="1200" dirty="0" err="1"/>
              <a:t>Tuyls</a:t>
            </a:r>
            <a:r>
              <a:rPr lang="en-US" altLang="zh-CN" sz="1200" dirty="0"/>
              <a:t>, Karl &amp; Clark, Stephen. (2018). Emergence of Linguistic Communication from Referential Games with Symbolic and Pixel Input. </a:t>
            </a:r>
          </a:p>
          <a:p>
            <a:r>
              <a:rPr lang="en-US" altLang="zh-CN" sz="1200" dirty="0"/>
              <a:t>[7] H. Brighton and S. Kirby, "Understanding Linguistic Evolution by Visualizing the Emergence of Topographic Mappings," in Artificial Life, vol. 12, no. 2, pp. 229-242, 2006.</a:t>
            </a:r>
          </a:p>
          <a:p>
            <a:r>
              <a:rPr kumimoji="1" lang="en-US" altLang="zh-CN" sz="1200" dirty="0"/>
              <a:t>[8] </a:t>
            </a:r>
            <a:r>
              <a:rPr kumimoji="1" lang="en-US" altLang="zh-CN" sz="1200" dirty="0" err="1"/>
              <a:t>Chaabouni</a:t>
            </a:r>
            <a:r>
              <a:rPr kumimoji="1" lang="en-US" altLang="zh-CN" sz="1200" dirty="0"/>
              <a:t>, R., </a:t>
            </a:r>
            <a:r>
              <a:rPr kumimoji="1" lang="en-US" altLang="zh-CN" sz="1200" dirty="0" err="1"/>
              <a:t>Kharitonov</a:t>
            </a:r>
            <a:r>
              <a:rPr kumimoji="1" lang="en-US" altLang="zh-CN" sz="1200" dirty="0"/>
              <a:t>, E., </a:t>
            </a:r>
            <a:r>
              <a:rPr kumimoji="1" lang="en-US" altLang="zh-CN" sz="1200" dirty="0" err="1"/>
              <a:t>Bouchacourt</a:t>
            </a:r>
            <a:r>
              <a:rPr kumimoji="1" lang="en-US" altLang="zh-CN" sz="1200" dirty="0"/>
              <a:t>, D., </a:t>
            </a:r>
            <a:r>
              <a:rPr kumimoji="1" lang="en-US" altLang="zh-CN" sz="1200" dirty="0" err="1"/>
              <a:t>Dupoux</a:t>
            </a:r>
            <a:r>
              <a:rPr kumimoji="1" lang="en-US" altLang="zh-CN" sz="1200" dirty="0"/>
              <a:t>, E., &amp; Baroni, M. (2020). Compositionality and generalization in emergent languages. </a:t>
            </a:r>
            <a:r>
              <a:rPr kumimoji="1" lang="en-US" altLang="zh-CN" sz="1200" dirty="0" err="1"/>
              <a:t>arXiv</a:t>
            </a:r>
            <a:r>
              <a:rPr kumimoji="1" lang="en-US" altLang="zh-CN" sz="1200" dirty="0"/>
              <a:t> preprint arXiv:2004.09124.</a:t>
            </a:r>
          </a:p>
          <a:p>
            <a:r>
              <a:rPr lang="en-US" altLang="zh-CN" sz="1200" dirty="0"/>
              <a:t>[9] </a:t>
            </a:r>
            <a:r>
              <a:rPr lang="en-US" altLang="zh-CN" sz="1200" dirty="0" err="1"/>
              <a:t>Kottur</a:t>
            </a:r>
            <a:r>
              <a:rPr lang="en-US" altLang="zh-CN" sz="1200" dirty="0"/>
              <a:t> S, Moura J M F, Lee S, et al. Natural language does not emerge 'naturally 'in multi-agent dialog[J]. </a:t>
            </a:r>
            <a:r>
              <a:rPr lang="en-US" altLang="zh-CN" sz="1200" dirty="0" err="1"/>
              <a:t>arXiv</a:t>
            </a:r>
            <a:r>
              <a:rPr lang="en-US" altLang="zh-CN" sz="1200" dirty="0"/>
              <a:t> preprint arXiv:1706.08502, 2017.</a:t>
            </a:r>
          </a:p>
          <a:p>
            <a:r>
              <a:rPr lang="en-US" altLang="zh-CN" sz="1200" dirty="0"/>
              <a:t>[10] Mu J, Goodman N. Emergent communication of generalizations[J]. Advances in Neural Information Processing Systems, 2021, 34: 17994-18007.</a:t>
            </a:r>
          </a:p>
          <a:p>
            <a:r>
              <a:rPr lang="en-US" altLang="zh-CN" sz="1200" dirty="0"/>
              <a:t>[11] </a:t>
            </a:r>
            <a:r>
              <a:rPr lang="en-US" altLang="zh-CN" sz="1200" dirty="0" err="1"/>
              <a:t>Chaabouni</a:t>
            </a:r>
            <a:r>
              <a:rPr lang="en-US" altLang="zh-CN" sz="1200" dirty="0"/>
              <a:t> R, </a:t>
            </a:r>
            <a:r>
              <a:rPr lang="en-US" altLang="zh-CN" sz="1200" dirty="0" err="1"/>
              <a:t>Kharitonov</a:t>
            </a:r>
            <a:r>
              <a:rPr lang="en-US" altLang="zh-CN" sz="1200" dirty="0"/>
              <a:t> E, </a:t>
            </a:r>
            <a:r>
              <a:rPr lang="en-US" altLang="zh-CN" sz="1200" dirty="0" err="1"/>
              <a:t>Bouchacourt</a:t>
            </a:r>
            <a:r>
              <a:rPr lang="en-US" altLang="zh-CN" sz="1200" dirty="0"/>
              <a:t> D, et al. Compositionality and generalization in emergent languages[J]. </a:t>
            </a:r>
            <a:r>
              <a:rPr lang="en-US" altLang="zh-CN" sz="1200" dirty="0" err="1"/>
              <a:t>arXiv</a:t>
            </a:r>
            <a:r>
              <a:rPr lang="en-US" altLang="zh-CN" sz="1200" dirty="0"/>
              <a:t> preprint arXiv:2004.09124, 2020.</a:t>
            </a:r>
          </a:p>
          <a:p>
            <a:r>
              <a:rPr lang="en-US" altLang="zh-CN" sz="1200" b="0" i="0" dirty="0">
                <a:solidFill>
                  <a:srgbClr val="222222"/>
                </a:solidFill>
                <a:effectLst/>
                <a:latin typeface="PingFangSC-Regular"/>
              </a:rPr>
              <a:t>[12]</a:t>
            </a:r>
            <a:r>
              <a:rPr lang="en-US" altLang="zh-CN" sz="1200" b="0" i="0" dirty="0" err="1">
                <a:solidFill>
                  <a:srgbClr val="222222"/>
                </a:solidFill>
                <a:effectLst/>
                <a:latin typeface="PingFangSC-Regular"/>
              </a:rPr>
              <a:t>Collobert</a:t>
            </a:r>
            <a:r>
              <a:rPr lang="en-US" altLang="zh-CN" sz="1200" b="0" i="0" dirty="0">
                <a:solidFill>
                  <a:srgbClr val="222222"/>
                </a:solidFill>
                <a:effectLst/>
                <a:latin typeface="PingFangSC-Regular"/>
              </a:rPr>
              <a:t>, et al. "A unified architecture for natural language processing: deep neural networks with multitask learning." </a:t>
            </a:r>
            <a:r>
              <a:rPr lang="en-US" altLang="zh-CN" sz="1200" b="0" i="1" dirty="0">
                <a:solidFill>
                  <a:srgbClr val="222222"/>
                </a:solidFill>
                <a:effectLst/>
                <a:latin typeface="PingFangSC-Regular"/>
              </a:rPr>
              <a:t>Machine Learning, Proceedings of the Twenty-Fifth International Conference (ICML 2008), Helsinki, Finland, June 5-9, 2008</a:t>
            </a:r>
            <a:r>
              <a:rPr lang="en-US" altLang="zh-CN" sz="1200" b="0" i="0" dirty="0">
                <a:solidFill>
                  <a:srgbClr val="222222"/>
                </a:solidFill>
                <a:effectLst/>
                <a:latin typeface="PingFangSC-Regular"/>
              </a:rPr>
              <a:t> ACM, 2008.</a:t>
            </a:r>
          </a:p>
          <a:p>
            <a:r>
              <a:rPr lang="en-US" altLang="zh-CN" sz="1200" b="0" i="0" dirty="0">
                <a:solidFill>
                  <a:srgbClr val="222222"/>
                </a:solidFill>
                <a:effectLst/>
                <a:latin typeface="Arial" panose="020B0604020202020204" pitchFamily="34" charset="0"/>
              </a:rPr>
              <a:t>[13] Ma, Jiaqi, et al. "Modeling task relationships in multi-task learning with multi-gate mixture-of-experts." </a:t>
            </a:r>
            <a:r>
              <a:rPr lang="en-US" altLang="zh-CN" sz="1200" b="0" i="1" dirty="0">
                <a:solidFill>
                  <a:srgbClr val="222222"/>
                </a:solidFill>
                <a:effectLst/>
                <a:latin typeface="Arial" panose="020B0604020202020204" pitchFamily="34" charset="0"/>
              </a:rPr>
              <a:t>Proceedings of the 24th ACM SIGKDD international conference on knowledge discovery &amp; data mining</a:t>
            </a:r>
            <a:r>
              <a:rPr lang="en-US" altLang="zh-CN" sz="1200" b="0" i="0" dirty="0">
                <a:solidFill>
                  <a:srgbClr val="222222"/>
                </a:solidFill>
                <a:effectLst/>
                <a:latin typeface="Arial" panose="020B0604020202020204" pitchFamily="34" charset="0"/>
              </a:rPr>
              <a:t>. 2018.</a:t>
            </a:r>
            <a:endParaRPr lang="en-US" altLang="zh-CN" sz="1200" dirty="0"/>
          </a:p>
          <a:p>
            <a:r>
              <a:rPr lang="en-US" altLang="zh-CN" sz="1200" dirty="0"/>
              <a:t>[14] Mul M, </a:t>
            </a:r>
            <a:r>
              <a:rPr lang="en-US" altLang="zh-CN" sz="1200" dirty="0" err="1"/>
              <a:t>Bouchacourt</a:t>
            </a:r>
            <a:r>
              <a:rPr lang="en-US" altLang="zh-CN" sz="1200" dirty="0"/>
              <a:t> D, Bruni E. Mastering emergent language: learning to guide in simulated navigation[J]. </a:t>
            </a:r>
            <a:r>
              <a:rPr lang="en-US" altLang="zh-CN" sz="1200" dirty="0" err="1"/>
              <a:t>arXiv</a:t>
            </a:r>
            <a:r>
              <a:rPr lang="en-US" altLang="zh-CN" sz="1200" dirty="0"/>
              <a:t> preprint arXiv:1908.05135, 2019.</a:t>
            </a:r>
          </a:p>
          <a:p>
            <a:endParaRPr lang="en-US" altLang="zh-CN" sz="1200" dirty="0"/>
          </a:p>
          <a:p>
            <a:endParaRPr lang="en-US" altLang="zh-CN" sz="1200" dirty="0"/>
          </a:p>
          <a:p>
            <a:endParaRPr lang="en-US" altLang="zh-CN" sz="1200" dirty="0"/>
          </a:p>
          <a:p>
            <a:endParaRPr kumimoji="1"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Tree>
    <p:extLst>
      <p:ext uri="{BB962C8B-B14F-4D97-AF65-F5344CB8AC3E}">
        <p14:creationId xmlns:p14="http://schemas.microsoft.com/office/powerpoint/2010/main" val="3138957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79918"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E13C8A7-1831-4FFF-BF21-6E489621A999}"/>
              </a:ext>
            </a:extLst>
          </p:cNvPr>
          <p:cNvSpPr txBox="1"/>
          <p:nvPr/>
        </p:nvSpPr>
        <p:spPr>
          <a:xfrm>
            <a:off x="566972" y="3044279"/>
            <a:ext cx="8453535" cy="769441"/>
          </a:xfrm>
          <a:prstGeom prst="rect">
            <a:avLst/>
          </a:prstGeom>
          <a:noFill/>
        </p:spPr>
        <p:txBody>
          <a:bodyPr wrap="square" rtlCol="0">
            <a:spAutoFit/>
          </a:bodyPr>
          <a:lstStyle/>
          <a:p>
            <a:pPr algn="ctr"/>
            <a:r>
              <a:rPr lang="zh-CN" altLang="en-US" sz="4400" dirty="0"/>
              <a:t>恳请老师批评和指正！</a:t>
            </a:r>
            <a:endParaRPr lang="en-US" altLang="zh-CN" sz="4400" dirty="0"/>
          </a:p>
        </p:txBody>
      </p:sp>
    </p:spTree>
    <p:extLst>
      <p:ext uri="{BB962C8B-B14F-4D97-AF65-F5344CB8AC3E}">
        <p14:creationId xmlns:p14="http://schemas.microsoft.com/office/powerpoint/2010/main" val="295728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选题背景：多智能体系统</a:t>
            </a:r>
          </a:p>
        </p:txBody>
      </p:sp>
      <p:sp>
        <p:nvSpPr>
          <p:cNvPr id="2" name="文本框 1">
            <a:extLst>
              <a:ext uri="{FF2B5EF4-FFF2-40B4-BE49-F238E27FC236}">
                <a16:creationId xmlns:a16="http://schemas.microsoft.com/office/drawing/2014/main" id="{FFB90647-236B-47C3-93CC-422F7E17607C}"/>
              </a:ext>
            </a:extLst>
          </p:cNvPr>
          <p:cNvSpPr txBox="1"/>
          <p:nvPr/>
        </p:nvSpPr>
        <p:spPr>
          <a:xfrm>
            <a:off x="495024" y="5633458"/>
            <a:ext cx="7360356"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依据任务特性的不同，一般可以将多智能体系统划分为</a:t>
            </a:r>
            <a:r>
              <a:rPr lang="zh-CN" altLang="en-US" dirty="0">
                <a:solidFill>
                  <a:srgbClr val="FF0000"/>
                </a:solidFill>
              </a:rPr>
              <a:t>完全协作</a:t>
            </a:r>
            <a:r>
              <a:rPr lang="zh-CN" altLang="en-US" dirty="0"/>
              <a:t>、完全竞争和混合关系这三种设定</a:t>
            </a:r>
            <a:endParaRPr lang="en-US" altLang="zh-CN" dirty="0"/>
          </a:p>
          <a:p>
            <a:endParaRPr lang="en-US" altLang="zh-CN" dirty="0"/>
          </a:p>
        </p:txBody>
      </p:sp>
      <p:sp>
        <p:nvSpPr>
          <p:cNvPr id="12" name="文本框 11">
            <a:extLst>
              <a:ext uri="{FF2B5EF4-FFF2-40B4-BE49-F238E27FC236}">
                <a16:creationId xmlns:a16="http://schemas.microsoft.com/office/drawing/2014/main" id="{8DA844A0-032D-4114-8ACA-3E69244007AA}"/>
              </a:ext>
            </a:extLst>
          </p:cNvPr>
          <p:cNvSpPr txBox="1"/>
          <p:nvPr/>
        </p:nvSpPr>
        <p:spPr>
          <a:xfrm>
            <a:off x="506962" y="1428234"/>
            <a:ext cx="7360356"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多智能体系统</a:t>
            </a:r>
            <a:r>
              <a:rPr lang="zh-CN" altLang="en-US" dirty="0"/>
              <a:t>可以通过相互协作和合作优化，解决单个智能体难以或不可能解决的复杂系统中的问题</a:t>
            </a:r>
            <a:r>
              <a:rPr lang="en-US" altLang="zh-CN" dirty="0"/>
              <a:t>[1]</a:t>
            </a:r>
          </a:p>
          <a:p>
            <a:pPr marL="742950" lvl="1" indent="-285750">
              <a:buFont typeface="Wingdings" panose="05000000000000000000" pitchFamily="2" charset="2"/>
              <a:buChar char="l"/>
            </a:pPr>
            <a:r>
              <a:rPr lang="zh-CN" altLang="en-US" dirty="0"/>
              <a:t>多智能体系统在智能机器人、交通控制、分布式决策、自主化作战系统等领域都得到迅速而广泛的应用</a:t>
            </a:r>
            <a:endParaRPr lang="en-US" altLang="zh-CN" dirty="0"/>
          </a:p>
          <a:p>
            <a:endParaRPr lang="en-US" altLang="zh-CN" dirty="0"/>
          </a:p>
        </p:txBody>
      </p:sp>
      <p:pic>
        <p:nvPicPr>
          <p:cNvPr id="13" name="图片 12">
            <a:extLst>
              <a:ext uri="{FF2B5EF4-FFF2-40B4-BE49-F238E27FC236}">
                <a16:creationId xmlns:a16="http://schemas.microsoft.com/office/drawing/2014/main" id="{7656DB3C-80A0-445A-89B6-F5388972C297}"/>
              </a:ext>
            </a:extLst>
          </p:cNvPr>
          <p:cNvPicPr>
            <a:picLocks noChangeAspect="1"/>
          </p:cNvPicPr>
          <p:nvPr/>
        </p:nvPicPr>
        <p:blipFill rotWithShape="1">
          <a:blip r:embed="rId4"/>
          <a:srcRect t="3646" b="4296"/>
          <a:stretch/>
        </p:blipFill>
        <p:spPr>
          <a:xfrm>
            <a:off x="1089088" y="2816762"/>
            <a:ext cx="6753225" cy="2613004"/>
          </a:xfrm>
          <a:prstGeom prst="rect">
            <a:avLst/>
          </a:prstGeom>
        </p:spPr>
      </p:pic>
    </p:spTree>
    <p:extLst>
      <p:ext uri="{BB962C8B-B14F-4D97-AF65-F5344CB8AC3E}">
        <p14:creationId xmlns:p14="http://schemas.microsoft.com/office/powerpoint/2010/main" val="414577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选题背景：涌现语言</a:t>
            </a:r>
          </a:p>
        </p:txBody>
      </p:sp>
      <p:sp>
        <p:nvSpPr>
          <p:cNvPr id="2" name="文本框 1">
            <a:extLst>
              <a:ext uri="{FF2B5EF4-FFF2-40B4-BE49-F238E27FC236}">
                <a16:creationId xmlns:a16="http://schemas.microsoft.com/office/drawing/2014/main" id="{1C122808-ABD1-4A43-AF7F-141E30FF6215}"/>
              </a:ext>
            </a:extLst>
          </p:cNvPr>
          <p:cNvSpPr txBox="1"/>
          <p:nvPr/>
        </p:nvSpPr>
        <p:spPr>
          <a:xfrm>
            <a:off x="380978" y="1231315"/>
            <a:ext cx="7676445" cy="923330"/>
          </a:xfrm>
          <a:prstGeom prst="rect">
            <a:avLst/>
          </a:prstGeom>
          <a:noFill/>
        </p:spPr>
        <p:txBody>
          <a:bodyPr wrap="square" rtlCol="0">
            <a:spAutoFit/>
          </a:bodyPr>
          <a:lstStyle/>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b="1" dirty="0"/>
              <a:t>涌现语言</a:t>
            </a:r>
            <a:r>
              <a:rPr lang="zh-CN" altLang="en-US" dirty="0"/>
              <a:t>是指在</a:t>
            </a:r>
            <a:r>
              <a:rPr lang="zh-CN" altLang="en-US" dirty="0">
                <a:solidFill>
                  <a:srgbClr val="FF0000"/>
                </a:solidFill>
              </a:rPr>
              <a:t>没有语言使用数据或者语法规则</a:t>
            </a:r>
            <a:r>
              <a:rPr lang="zh-CN" altLang="en-US" dirty="0"/>
              <a:t>的情况下，多智能体围绕特定目标交互过程中产生的语言</a:t>
            </a:r>
            <a:endParaRPr lang="zh-CN" altLang="en-US" strike="sngStrike" dirty="0"/>
          </a:p>
        </p:txBody>
      </p:sp>
      <p:pic>
        <p:nvPicPr>
          <p:cNvPr id="8" name="图片 7">
            <a:extLst>
              <a:ext uri="{FF2B5EF4-FFF2-40B4-BE49-F238E27FC236}">
                <a16:creationId xmlns:a16="http://schemas.microsoft.com/office/drawing/2014/main" id="{A899D942-3264-4EE5-9D0B-02C5DDC7F4C5}"/>
              </a:ext>
            </a:extLst>
          </p:cNvPr>
          <p:cNvPicPr>
            <a:picLocks noChangeAspect="1"/>
          </p:cNvPicPr>
          <p:nvPr/>
        </p:nvPicPr>
        <p:blipFill rotWithShape="1">
          <a:blip r:embed="rId4"/>
          <a:srcRect l="6318"/>
          <a:stretch/>
        </p:blipFill>
        <p:spPr>
          <a:xfrm>
            <a:off x="1036959" y="2821166"/>
            <a:ext cx="7070082" cy="2866459"/>
          </a:xfrm>
          <a:prstGeom prst="rect">
            <a:avLst/>
          </a:prstGeom>
        </p:spPr>
      </p:pic>
      <p:sp>
        <p:nvSpPr>
          <p:cNvPr id="3" name="文本框 2">
            <a:extLst>
              <a:ext uri="{FF2B5EF4-FFF2-40B4-BE49-F238E27FC236}">
                <a16:creationId xmlns:a16="http://schemas.microsoft.com/office/drawing/2014/main" id="{81C4CA79-8FBF-40DE-ACA5-D8190FD0BA3A}"/>
              </a:ext>
            </a:extLst>
          </p:cNvPr>
          <p:cNvSpPr txBox="1"/>
          <p:nvPr/>
        </p:nvSpPr>
        <p:spPr>
          <a:xfrm>
            <a:off x="7665929" y="5411244"/>
            <a:ext cx="441112"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203117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研究意义</a:t>
            </a:r>
          </a:p>
        </p:txBody>
      </p:sp>
      <p:sp>
        <p:nvSpPr>
          <p:cNvPr id="2" name="文本框 1">
            <a:extLst>
              <a:ext uri="{FF2B5EF4-FFF2-40B4-BE49-F238E27FC236}">
                <a16:creationId xmlns:a16="http://schemas.microsoft.com/office/drawing/2014/main" id="{3BB5A78A-ED92-4F7D-9EE6-B3B989AF1AE7}"/>
              </a:ext>
            </a:extLst>
          </p:cNvPr>
          <p:cNvSpPr txBox="1"/>
          <p:nvPr/>
        </p:nvSpPr>
        <p:spPr>
          <a:xfrm>
            <a:off x="666044" y="1783644"/>
            <a:ext cx="7010400"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研究涌现语言的意义：</a:t>
            </a:r>
            <a:endParaRPr lang="en-US" altLang="zh-CN" dirty="0"/>
          </a:p>
          <a:p>
            <a:pPr marL="742950" lvl="1" indent="-285750">
              <a:buFont typeface="Wingdings" panose="05000000000000000000" pitchFamily="2" charset="2"/>
              <a:buChar char="l"/>
            </a:pPr>
            <a:r>
              <a:rPr lang="zh-CN" altLang="en-US" dirty="0"/>
              <a:t>通信成本低</a:t>
            </a:r>
            <a:endParaRPr lang="en-US" altLang="zh-CN" dirty="0"/>
          </a:p>
          <a:p>
            <a:pPr marL="742950" lvl="1" indent="-285750">
              <a:buFont typeface="Wingdings" panose="05000000000000000000" pitchFamily="2" charset="2"/>
              <a:buChar char="l"/>
            </a:pPr>
            <a:r>
              <a:rPr lang="zh-CN" altLang="en-US" dirty="0"/>
              <a:t>不需要预先的标注</a:t>
            </a:r>
            <a:endParaRPr lang="en-US" altLang="zh-CN" dirty="0"/>
          </a:p>
          <a:p>
            <a:pPr marL="742950" lvl="1" indent="-285750">
              <a:buFont typeface="Wingdings" panose="05000000000000000000" pitchFamily="2" charset="2"/>
              <a:buChar char="l"/>
            </a:pPr>
            <a:r>
              <a:rPr lang="zh-CN" altLang="en-US" dirty="0"/>
              <a:t>可以在交互过程中理解和产生新的未见过的概念</a:t>
            </a:r>
            <a:endParaRPr lang="en-US" altLang="zh-CN" dirty="0"/>
          </a:p>
          <a:p>
            <a:pPr marL="742950" lvl="1" indent="-285750">
              <a:buFont typeface="Wingdings" panose="05000000000000000000" pitchFamily="2" charset="2"/>
              <a:buChar char="l"/>
            </a:pPr>
            <a:r>
              <a:rPr lang="zh-CN" altLang="en-US" dirty="0"/>
              <a:t>对理解语言的产生和发展有帮助</a:t>
            </a:r>
            <a:endParaRPr lang="en-US" altLang="zh-CN" dirty="0"/>
          </a:p>
          <a:p>
            <a:endParaRPr lang="en-US" altLang="zh-CN" dirty="0"/>
          </a:p>
          <a:p>
            <a:pPr marL="285750" indent="-285750">
              <a:buFont typeface="Wingdings" panose="05000000000000000000" pitchFamily="2" charset="2"/>
              <a:buChar char="Ø"/>
            </a:pPr>
            <a:r>
              <a:rPr lang="zh-CN" altLang="en-US" dirty="0"/>
              <a:t>研究多任务下的涌现语言的意义：</a:t>
            </a:r>
            <a:endParaRPr lang="en-US" altLang="zh-CN" dirty="0"/>
          </a:p>
          <a:p>
            <a:pPr marL="742950" lvl="1" indent="-285750">
              <a:buFont typeface="Wingdings" panose="05000000000000000000" pitchFamily="2" charset="2"/>
              <a:buChar char="l"/>
            </a:pPr>
            <a:r>
              <a:rPr lang="zh-CN" altLang="en-US" dirty="0"/>
              <a:t>多智能体交互系统不止有单一任务</a:t>
            </a:r>
            <a:endParaRPr lang="en-US" altLang="zh-CN" dirty="0"/>
          </a:p>
          <a:p>
            <a:pPr marL="742950" lvl="1" indent="-285750">
              <a:buFont typeface="Wingdings" panose="05000000000000000000" pitchFamily="2" charset="2"/>
              <a:buChar char="l"/>
            </a:pPr>
            <a:r>
              <a:rPr lang="zh-CN" altLang="en-US" dirty="0"/>
              <a:t>单任务下通过大规模数据训练得到的语言在其他任务下理解和生成能力差</a:t>
            </a:r>
            <a:endParaRPr lang="en-US" altLang="zh-CN" dirty="0"/>
          </a:p>
        </p:txBody>
      </p:sp>
    </p:spTree>
    <p:extLst>
      <p:ext uri="{BB962C8B-B14F-4D97-AF65-F5344CB8AC3E}">
        <p14:creationId xmlns:p14="http://schemas.microsoft.com/office/powerpoint/2010/main" val="25667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02</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9082" y="4253404"/>
            <a:ext cx="341632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研究现状和问题</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2399816958"/>
      </p:ext>
    </p:extLst>
  </p:cSld>
  <p:clrMapOvr>
    <a:masterClrMapping/>
  </p:clrMapOvr>
  <p:transition spd="med" advClick="0" advTm="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目前涌现语言工作都是围绕单任务的，典型的任务有：</a:t>
            </a:r>
            <a:endParaRPr lang="en-US" altLang="zh-CN" dirty="0"/>
          </a:p>
          <a:p>
            <a:pPr marL="742950" lvl="1" indent="-285750">
              <a:buFont typeface="Wingdings" panose="05000000000000000000" pitchFamily="2" charset="2"/>
              <a:buChar char="l"/>
            </a:pPr>
            <a:r>
              <a:rPr lang="en-US" altLang="zh-CN" dirty="0" err="1">
                <a:hlinkClick r:id="rId4" action="ppaction://hlinksldjump"/>
              </a:rPr>
              <a:t>Referencial</a:t>
            </a:r>
            <a:r>
              <a:rPr lang="en-US" altLang="zh-CN" dirty="0">
                <a:hlinkClick r:id="rId4" action="ppaction://hlinksldjump"/>
              </a:rPr>
              <a:t> game</a:t>
            </a:r>
            <a:endParaRPr lang="en-US" altLang="zh-CN" dirty="0"/>
          </a:p>
          <a:p>
            <a:pPr marL="742950" lvl="1" indent="-285750">
              <a:buFont typeface="Wingdings" panose="05000000000000000000" pitchFamily="2" charset="2"/>
              <a:buChar char="l"/>
            </a:pPr>
            <a:r>
              <a:rPr lang="en-US" altLang="zh-CN" dirty="0">
                <a:hlinkClick r:id="rId5" action="ppaction://hlinksldjump"/>
              </a:rPr>
              <a:t>Navigation game</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为了扩展到多任务，需要涌现语言具有：</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l"/>
            </a:pPr>
            <a:endParaRPr lang="en-US" altLang="zh-CN" dirty="0"/>
          </a:p>
          <a:p>
            <a:endParaRPr lang="en-US" altLang="zh-CN" dirty="0"/>
          </a:p>
        </p:txBody>
      </p:sp>
    </p:spTree>
    <p:extLst>
      <p:ext uri="{BB962C8B-B14F-4D97-AF65-F5344CB8AC3E}">
        <p14:creationId xmlns:p14="http://schemas.microsoft.com/office/powerpoint/2010/main" val="401351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多任务对于单任务的挑战：</a:t>
            </a:r>
            <a:endParaRPr lang="en-US" altLang="zh-CN" dirty="0"/>
          </a:p>
          <a:p>
            <a:pPr marL="742950" lvl="1" indent="-285750">
              <a:buFont typeface="Wingdings" panose="05000000000000000000" pitchFamily="2" charset="2"/>
              <a:buChar char="l"/>
            </a:pPr>
            <a:r>
              <a:rPr lang="zh-CN" altLang="en-US" dirty="0"/>
              <a:t>多任务需要增加成倍的词表</a:t>
            </a:r>
            <a:endParaRPr lang="en-US" altLang="zh-CN" dirty="0"/>
          </a:p>
          <a:p>
            <a:pPr marL="742950" lvl="1" indent="-285750">
              <a:buFont typeface="Wingdings" panose="05000000000000000000" pitchFamily="2" charset="2"/>
              <a:buChar char="l"/>
            </a:pPr>
            <a:r>
              <a:rPr lang="zh-CN" altLang="en-US" dirty="0"/>
              <a:t>单任务分别训练模型的性能很好，但是在多任务下联合训练模型的 性能就</a:t>
            </a:r>
            <a:r>
              <a:rPr lang="zh-CN" altLang="en-US"/>
              <a:t>很差（结合多任务的研究现状</a:t>
            </a:r>
            <a:endParaRPr lang="en-US" altLang="zh-CN" dirty="0"/>
          </a:p>
          <a:p>
            <a:endParaRPr lang="en-US" altLang="zh-CN" dirty="0"/>
          </a:p>
        </p:txBody>
      </p:sp>
    </p:spTree>
    <p:extLst>
      <p:ext uri="{BB962C8B-B14F-4D97-AF65-F5344CB8AC3E}">
        <p14:creationId xmlns:p14="http://schemas.microsoft.com/office/powerpoint/2010/main" val="341542732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19193</TotalTime>
  <Words>3492</Words>
  <Application>Microsoft Office PowerPoint</Application>
  <PresentationFormat>全屏显示(4:3)</PresentationFormat>
  <Paragraphs>260</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Helvetica Neue</vt:lpstr>
      <vt:lpstr>PingFang SC</vt:lpstr>
      <vt:lpstr>PingFangSC-Regular</vt:lpstr>
      <vt:lpstr>等线</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MECHREVO</dc:creator>
  <cp:lastModifiedBy>席 习</cp:lastModifiedBy>
  <cp:revision>512</cp:revision>
  <dcterms:created xsi:type="dcterms:W3CDTF">2022-10-25T07:58:10Z</dcterms:created>
  <dcterms:modified xsi:type="dcterms:W3CDTF">2023-12-05T07:13:23Z</dcterms:modified>
</cp:coreProperties>
</file>